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1" r:id="rId4"/>
    <p:sldId id="291" r:id="rId5"/>
    <p:sldId id="284" r:id="rId6"/>
    <p:sldId id="293" r:id="rId7"/>
    <p:sldId id="259" r:id="rId8"/>
    <p:sldId id="292" r:id="rId9"/>
    <p:sldId id="294" r:id="rId10"/>
    <p:sldId id="285" r:id="rId11"/>
    <p:sldId id="295" r:id="rId12"/>
    <p:sldId id="266" r:id="rId13"/>
    <p:sldId id="267" r:id="rId14"/>
    <p:sldId id="281" r:id="rId15"/>
    <p:sldId id="270" r:id="rId16"/>
    <p:sldId id="276" r:id="rId17"/>
    <p:sldId id="286" r:id="rId18"/>
    <p:sldId id="297" r:id="rId19"/>
  </p:sldIdLst>
  <p:sldSz cx="9906000" cy="6858000" type="A4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011" y="-5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image" Target="../media/image35.jpg"/><Relationship Id="rId5" Type="http://schemas.openxmlformats.org/officeDocument/2006/relationships/image" Target="../media/image32.jpeg"/><Relationship Id="rId4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F6602-9A6D-4D4E-B7F5-7385B82C1127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1D725C2-6FB7-449B-9709-4B00E8DDB402}">
      <dgm:prSet phldrT="[文字]" custT="1"/>
      <dgm:spPr/>
      <dgm:t>
        <a:bodyPr lIns="0" rIns="0"/>
        <a:lstStyle/>
        <a:p>
          <a:pPr algn="ctr">
            <a:lnSpc>
              <a:spcPts val="2500"/>
            </a:lnSpc>
          </a:pPr>
          <a:r>
            <a: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104/01/05-104/03/21</a:t>
          </a:r>
          <a:endParaRPr lang="zh-TW" altLang="en-US" sz="2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758393-5C3B-4788-BE50-529690E942DB}" type="parTrans" cxnId="{E1FC2721-1A62-4C5C-AC6E-A8BAFE7E8ACA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CF0844-63E4-4036-9740-A976162FC1D6}" type="sibTrans" cxnId="{E1FC2721-1A62-4C5C-AC6E-A8BAFE7E8ACA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25046E-99F7-4F57-9600-D2B8B26F5E9F}">
      <dgm:prSet phldrT="[文字]" custT="1"/>
      <dgm:spPr/>
      <dgm:t>
        <a:bodyPr/>
        <a:lstStyle/>
        <a:p>
          <a:pPr algn="ctr">
            <a:lnSpc>
              <a:spcPts val="2500"/>
            </a:lnSpc>
          </a:pP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公益行動徵件報名</a:t>
          </a:r>
          <a:endParaRPr lang="zh-TW" altLang="en-US" sz="2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EED8AB-7D9A-477D-AF79-7554D6E26C28}" type="parTrans" cxnId="{E61CAE1D-1959-45E2-A7B5-26D4BB35041C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E936DF-DCB0-4A5C-8DC4-C28955EA720D}" type="sibTrans" cxnId="{E61CAE1D-1959-45E2-A7B5-26D4BB35041C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3175D3-5499-4A66-86D0-F0E384D1BDBF}">
      <dgm:prSet phldrT="[文字]" custT="1"/>
      <dgm:spPr/>
      <dgm:t>
        <a:bodyPr lIns="0" rIns="0"/>
        <a:lstStyle/>
        <a:p>
          <a:pPr algn="ctr">
            <a:lnSpc>
              <a:spcPts val="2500"/>
            </a:lnSpc>
          </a:pPr>
          <a:r>
            <a: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104.4.10</a:t>
          </a: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endParaRPr lang="en-US" altLang="zh-TW" sz="2000" b="1" dirty="0" smtClean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ts val="2500"/>
            </a:lnSpc>
          </a:pP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第一階段初選</a:t>
          </a:r>
          <a:endParaRPr lang="zh-TW" altLang="en-US" sz="2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23D8D4-CC50-43D9-9AE9-69D80D2089BA}" type="parTrans" cxnId="{5EEF3A57-F4BF-4471-AB7B-923B2D0E05F8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2F67B7-F353-47E9-B8DF-89E2460DBD72}" type="sibTrans" cxnId="{5EEF3A57-F4BF-4471-AB7B-923B2D0E05F8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4E07E5-8658-4099-B305-39F1369874A6}">
      <dgm:prSet phldrT="[文字]" custT="1"/>
      <dgm:spPr/>
      <dgm:t>
        <a:bodyPr/>
        <a:lstStyle/>
        <a:p>
          <a:pPr algn="ctr">
            <a:lnSpc>
              <a:spcPts val="2500"/>
            </a:lnSpc>
          </a:pP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選出優選</a:t>
          </a:r>
          <a:r>
            <a: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38</a:t>
          </a: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組公益行動</a:t>
          </a:r>
          <a:endParaRPr lang="zh-TW" altLang="en-US" sz="2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58D2E8-75D5-4BC1-A2AC-68A0991BC443}" type="parTrans" cxnId="{FA88384C-32D6-4911-B464-8DB745CA4F83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4C273D-F2BA-4F6D-B200-2FC6C4692BE2}" type="sibTrans" cxnId="{FA88384C-32D6-4911-B464-8DB745CA4F83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17B36E-6401-4C87-8DB6-0D4DC7AA8AA4}">
      <dgm:prSet phldrT="[文字]" custT="1"/>
      <dgm:spPr/>
      <dgm:t>
        <a:bodyPr lIns="0" rIns="0"/>
        <a:lstStyle/>
        <a:p>
          <a:pPr algn="ctr">
            <a:lnSpc>
              <a:spcPts val="2500"/>
            </a:lnSpc>
          </a:pPr>
          <a:r>
            <a: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104.4.17</a:t>
          </a:r>
        </a:p>
        <a:p>
          <a:pPr algn="ctr">
            <a:lnSpc>
              <a:spcPts val="2500"/>
            </a:lnSpc>
          </a:pP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第二階段複選</a:t>
          </a:r>
          <a:endParaRPr lang="zh-TW" altLang="en-US" sz="2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5C2E13-9E9A-46BB-8CF3-74642DFA67DD}" type="parTrans" cxnId="{72A50F7D-2D7B-4A9C-ADE1-0CD45FFBEB3C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751448-545C-423E-ACF8-69CE285335EE}" type="sibTrans" cxnId="{72A50F7D-2D7B-4A9C-ADE1-0CD45FFBEB3C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F1596B-9B54-403A-A162-7E4DE0A120EA}">
      <dgm:prSet phldrT="[文字]" custT="1"/>
      <dgm:spPr/>
      <dgm:t>
        <a:bodyPr/>
        <a:lstStyle/>
        <a:p>
          <a:pPr algn="ctr">
            <a:lnSpc>
              <a:spcPts val="2500"/>
            </a:lnSpc>
          </a:pP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從優選</a:t>
          </a:r>
          <a:r>
            <a: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38</a:t>
          </a: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組中複選</a:t>
          </a:r>
          <a:r>
            <a: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強組別</a:t>
          </a:r>
          <a:endParaRPr lang="zh-TW" altLang="en-US" sz="2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00F55D-C95A-41F7-9B1D-C0ED24F5E095}" type="parTrans" cxnId="{1E2C3B9F-A447-4DAC-BD3F-B7298255085E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B541CF-53FF-449C-9CC8-C5443646735A}" type="sibTrans" cxnId="{1E2C3B9F-A447-4DAC-BD3F-B7298255085E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1A5835-F2D0-4F5E-BF60-997F9AEE5B82}">
      <dgm:prSet custT="1"/>
      <dgm:spPr/>
      <dgm:t>
        <a:bodyPr lIns="0" rIns="0"/>
        <a:lstStyle/>
        <a:p>
          <a:pPr algn="ctr">
            <a:lnSpc>
              <a:spcPts val="2500"/>
            </a:lnSpc>
          </a:pPr>
          <a:r>
            <a: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104.5.8</a:t>
          </a:r>
        </a:p>
        <a:p>
          <a:pPr algn="ctr">
            <a:lnSpc>
              <a:spcPts val="2500"/>
            </a:lnSpc>
          </a:pP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強組別總決賽成果評選</a:t>
          </a:r>
          <a:endParaRPr lang="en-US" altLang="zh-TW" sz="2000" b="1" dirty="0" smtClean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ts val="2500"/>
            </a:lnSpc>
          </a:pPr>
          <a:r>
            <a:rPr lang="en-US" sz="2000" b="1" dirty="0" smtClean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sz="2000" b="1" dirty="0" smtClean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頒獎活動</a:t>
          </a:r>
          <a:endParaRPr lang="en-US" altLang="zh-TW" sz="2000" b="1" dirty="0" smtClean="0">
            <a:solidFill>
              <a:srgbClr val="002060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ts val="2500"/>
            </a:lnSpc>
          </a:pPr>
          <a:endParaRPr lang="zh-TW" altLang="en-US" sz="2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B5B67B-B81D-4505-AD3B-73CE546A5620}" type="parTrans" cxnId="{F904C0BD-87AE-4007-B607-9C39287E9FD5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91628B-36CB-4C30-A6A8-3E0D8D86F35D}" type="sibTrans" cxnId="{F904C0BD-87AE-4007-B607-9C39287E9FD5}">
      <dgm:prSet/>
      <dgm:spPr/>
      <dgm:t>
        <a:bodyPr/>
        <a:lstStyle/>
        <a:p>
          <a:pPr algn="ctr">
            <a:lnSpc>
              <a:spcPts val="2500"/>
            </a:lnSpc>
          </a:pPr>
          <a:endParaRPr lang="zh-TW" altLang="en-US" b="1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62CD94-FA23-4121-AF2F-BA2678A4928A}">
      <dgm:prSet phldrT="[文字]" custT="1"/>
      <dgm:spPr/>
      <dgm:t>
        <a:bodyPr/>
        <a:lstStyle/>
        <a:p>
          <a:pPr algn="ctr">
            <a:lnSpc>
              <a:spcPts val="2500"/>
            </a:lnSpc>
          </a:pPr>
          <a:r>
            <a:rPr lang="zh-TW" altLang="en-US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同時申請   愛的魔法盒</a:t>
          </a:r>
          <a:endParaRPr lang="zh-TW" altLang="en-US" sz="2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41C232-8275-4904-8DFA-A9C8A4F08B89}" type="parTrans" cxnId="{D6A23DE9-D071-4158-921D-076C391AA24F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9E332B-1BC9-4FBA-B587-CB13B661A441}" type="sibTrans" cxnId="{D6A23DE9-D071-4158-921D-076C391AA24F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F98798-D210-4B07-B8C3-F08E2871CE6F}" type="pres">
      <dgm:prSet presAssocID="{6E1F6602-9A6D-4D4E-B7F5-7385B82C11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6A30A6-95DB-4A6C-A46B-5DFD9BA5A0EE}" type="pres">
      <dgm:prSet presAssocID="{D1D725C2-6FB7-449B-9709-4B00E8DDB4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2E921E-7D4D-4AC9-879F-8A04E5A5BA57}" type="pres">
      <dgm:prSet presAssocID="{DDCF0844-63E4-4036-9740-A976162FC1D6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59E83F6D-0FD9-439A-AEFA-3993BBCAE92D}" type="pres">
      <dgm:prSet presAssocID="{DDCF0844-63E4-4036-9740-A976162FC1D6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3F0CCDC3-BCD3-4653-9BB8-ED5D5734CD58}" type="pres">
      <dgm:prSet presAssocID="{6C3175D3-5499-4A66-86D0-F0E384D1BD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367F28-0B13-4BFF-8B2A-DAC4CC91299B}" type="pres">
      <dgm:prSet presAssocID="{912F67B7-F353-47E9-B8DF-89E2460DBD72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CD86F071-6F11-44E0-8F19-B99D6BF374C1}" type="pres">
      <dgm:prSet presAssocID="{912F67B7-F353-47E9-B8DF-89E2460DBD72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ECDE72F-6B87-4EBD-ABED-529AA5CD96A7}" type="pres">
      <dgm:prSet presAssocID="{6117B36E-6401-4C87-8DB6-0D4DC7AA8AA4}" presName="node" presStyleLbl="node1" presStyleIdx="2" presStyleCnt="4" custScaleX="1237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CC2555-1BE6-46E4-9074-C54308303353}" type="pres">
      <dgm:prSet presAssocID="{04751448-545C-423E-ACF8-69CE285335EE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B5E50D4-3F6A-4F25-80BE-6A62AEF531E4}" type="pres">
      <dgm:prSet presAssocID="{04751448-545C-423E-ACF8-69CE285335EE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54174040-B77D-4786-A3E8-82DB4ECD7492}" type="pres">
      <dgm:prSet presAssocID="{791A5835-F2D0-4F5E-BF60-997F9AEE5B82}" presName="node" presStyleLbl="node1" presStyleIdx="3" presStyleCnt="4" custLinFactNeighborX="-3098" custLinFactNeighborY="-6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C9D53F-1AC8-4AA1-BE34-23FF6E99DC06}" type="presOf" srcId="{1D25046E-99F7-4F57-9600-D2B8B26F5E9F}" destId="{6A6A30A6-95DB-4A6C-A46B-5DFD9BA5A0EE}" srcOrd="0" destOrd="1" presId="urn:microsoft.com/office/officeart/2005/8/layout/process1"/>
    <dgm:cxn modelId="{5EEF3A57-F4BF-4471-AB7B-923B2D0E05F8}" srcId="{6E1F6602-9A6D-4D4E-B7F5-7385B82C1127}" destId="{6C3175D3-5499-4A66-86D0-F0E384D1BDBF}" srcOrd="1" destOrd="0" parTransId="{3D23D8D4-CC50-43D9-9AE9-69D80D2089BA}" sibTransId="{912F67B7-F353-47E9-B8DF-89E2460DBD72}"/>
    <dgm:cxn modelId="{B029DA5D-E40B-465C-ADA1-7B68356B3FF1}" type="presOf" srcId="{912F67B7-F353-47E9-B8DF-89E2460DBD72}" destId="{7B367F28-0B13-4BFF-8B2A-DAC4CC91299B}" srcOrd="0" destOrd="0" presId="urn:microsoft.com/office/officeart/2005/8/layout/process1"/>
    <dgm:cxn modelId="{BE8F692C-39E1-4BF0-A1C8-63603342DBFD}" type="presOf" srcId="{DDCF0844-63E4-4036-9740-A976162FC1D6}" destId="{59E83F6D-0FD9-439A-AEFA-3993BBCAE92D}" srcOrd="1" destOrd="0" presId="urn:microsoft.com/office/officeart/2005/8/layout/process1"/>
    <dgm:cxn modelId="{768D2A52-C643-468A-BD80-C3957B81E637}" type="presOf" srcId="{944E07E5-8658-4099-B305-39F1369874A6}" destId="{3F0CCDC3-BCD3-4653-9BB8-ED5D5734CD58}" srcOrd="0" destOrd="1" presId="urn:microsoft.com/office/officeart/2005/8/layout/process1"/>
    <dgm:cxn modelId="{E01AE025-4EF9-42B3-AAE7-910BC9FE9F95}" type="presOf" srcId="{04751448-545C-423E-ACF8-69CE285335EE}" destId="{9B5E50D4-3F6A-4F25-80BE-6A62AEF531E4}" srcOrd="1" destOrd="0" presId="urn:microsoft.com/office/officeart/2005/8/layout/process1"/>
    <dgm:cxn modelId="{0A32382C-05FB-4C60-87D6-ED18AE7F508F}" type="presOf" srcId="{6E1F6602-9A6D-4D4E-B7F5-7385B82C1127}" destId="{86F98798-D210-4B07-B8C3-F08E2871CE6F}" srcOrd="0" destOrd="0" presId="urn:microsoft.com/office/officeart/2005/8/layout/process1"/>
    <dgm:cxn modelId="{20030862-3C15-4D30-95D7-50FC28B024DA}" type="presOf" srcId="{6C3175D3-5499-4A66-86D0-F0E384D1BDBF}" destId="{3F0CCDC3-BCD3-4653-9BB8-ED5D5734CD58}" srcOrd="0" destOrd="0" presId="urn:microsoft.com/office/officeart/2005/8/layout/process1"/>
    <dgm:cxn modelId="{10913E1B-A504-4D9E-8660-728E596E0786}" type="presOf" srcId="{F6F1596B-9B54-403A-A162-7E4DE0A120EA}" destId="{6ECDE72F-6B87-4EBD-ABED-529AA5CD96A7}" srcOrd="0" destOrd="1" presId="urn:microsoft.com/office/officeart/2005/8/layout/process1"/>
    <dgm:cxn modelId="{ADE9A43D-7397-43D7-A6FB-46246324E6A6}" type="presOf" srcId="{912F67B7-F353-47E9-B8DF-89E2460DBD72}" destId="{CD86F071-6F11-44E0-8F19-B99D6BF374C1}" srcOrd="1" destOrd="0" presId="urn:microsoft.com/office/officeart/2005/8/layout/process1"/>
    <dgm:cxn modelId="{FA88384C-32D6-4911-B464-8DB745CA4F83}" srcId="{6C3175D3-5499-4A66-86D0-F0E384D1BDBF}" destId="{944E07E5-8658-4099-B305-39F1369874A6}" srcOrd="0" destOrd="0" parTransId="{5858D2E8-75D5-4BC1-A2AC-68A0991BC443}" sibTransId="{FC4C273D-F2BA-4F6D-B200-2FC6C4692BE2}"/>
    <dgm:cxn modelId="{990EB67F-751F-4068-8485-1FA45ED36071}" type="presOf" srcId="{04751448-545C-423E-ACF8-69CE285335EE}" destId="{79CC2555-1BE6-46E4-9074-C54308303353}" srcOrd="0" destOrd="0" presId="urn:microsoft.com/office/officeart/2005/8/layout/process1"/>
    <dgm:cxn modelId="{72A50F7D-2D7B-4A9C-ADE1-0CD45FFBEB3C}" srcId="{6E1F6602-9A6D-4D4E-B7F5-7385B82C1127}" destId="{6117B36E-6401-4C87-8DB6-0D4DC7AA8AA4}" srcOrd="2" destOrd="0" parTransId="{015C2E13-9E9A-46BB-8CF3-74642DFA67DD}" sibTransId="{04751448-545C-423E-ACF8-69CE285335EE}"/>
    <dgm:cxn modelId="{E61CAE1D-1959-45E2-A7B5-26D4BB35041C}" srcId="{D1D725C2-6FB7-449B-9709-4B00E8DDB402}" destId="{1D25046E-99F7-4F57-9600-D2B8B26F5E9F}" srcOrd="0" destOrd="0" parTransId="{11EED8AB-7D9A-477D-AF79-7554D6E26C28}" sibTransId="{F5E936DF-DCB0-4A5C-8DC4-C28955EA720D}"/>
    <dgm:cxn modelId="{1E2C3B9F-A447-4DAC-BD3F-B7298255085E}" srcId="{6117B36E-6401-4C87-8DB6-0D4DC7AA8AA4}" destId="{F6F1596B-9B54-403A-A162-7E4DE0A120EA}" srcOrd="0" destOrd="0" parTransId="{DD00F55D-C95A-41F7-9B1D-C0ED24F5E095}" sibTransId="{61B541CF-53FF-449C-9CC8-C5443646735A}"/>
    <dgm:cxn modelId="{AFA51399-0D49-41B6-845D-65B591667D73}" type="presOf" srcId="{0362CD94-FA23-4121-AF2F-BA2678A4928A}" destId="{6A6A30A6-95DB-4A6C-A46B-5DFD9BA5A0EE}" srcOrd="0" destOrd="2" presId="urn:microsoft.com/office/officeart/2005/8/layout/process1"/>
    <dgm:cxn modelId="{F904C0BD-87AE-4007-B607-9C39287E9FD5}" srcId="{6E1F6602-9A6D-4D4E-B7F5-7385B82C1127}" destId="{791A5835-F2D0-4F5E-BF60-997F9AEE5B82}" srcOrd="3" destOrd="0" parTransId="{00B5B67B-B81D-4505-AD3B-73CE546A5620}" sibTransId="{C891628B-36CB-4C30-A6A8-3E0D8D86F35D}"/>
    <dgm:cxn modelId="{E1FC2721-1A62-4C5C-AC6E-A8BAFE7E8ACA}" srcId="{6E1F6602-9A6D-4D4E-B7F5-7385B82C1127}" destId="{D1D725C2-6FB7-449B-9709-4B00E8DDB402}" srcOrd="0" destOrd="0" parTransId="{16758393-5C3B-4788-BE50-529690E942DB}" sibTransId="{DDCF0844-63E4-4036-9740-A976162FC1D6}"/>
    <dgm:cxn modelId="{37665CF3-455E-4A68-A7EA-A849BF29B9E9}" type="presOf" srcId="{791A5835-F2D0-4F5E-BF60-997F9AEE5B82}" destId="{54174040-B77D-4786-A3E8-82DB4ECD7492}" srcOrd="0" destOrd="0" presId="urn:microsoft.com/office/officeart/2005/8/layout/process1"/>
    <dgm:cxn modelId="{9255651C-A978-46AE-884B-DE7DF8ECF759}" type="presOf" srcId="{6117B36E-6401-4C87-8DB6-0D4DC7AA8AA4}" destId="{6ECDE72F-6B87-4EBD-ABED-529AA5CD96A7}" srcOrd="0" destOrd="0" presId="urn:microsoft.com/office/officeart/2005/8/layout/process1"/>
    <dgm:cxn modelId="{15165975-C6BE-4359-9C6E-3552AC107802}" type="presOf" srcId="{DDCF0844-63E4-4036-9740-A976162FC1D6}" destId="{992E921E-7D4D-4AC9-879F-8A04E5A5BA57}" srcOrd="0" destOrd="0" presId="urn:microsoft.com/office/officeart/2005/8/layout/process1"/>
    <dgm:cxn modelId="{D6A23DE9-D071-4158-921D-076C391AA24F}" srcId="{D1D725C2-6FB7-449B-9709-4B00E8DDB402}" destId="{0362CD94-FA23-4121-AF2F-BA2678A4928A}" srcOrd="1" destOrd="0" parTransId="{9541C232-8275-4904-8DFA-A9C8A4F08B89}" sibTransId="{029E332B-1BC9-4FBA-B587-CB13B661A441}"/>
    <dgm:cxn modelId="{CEC39AB5-AAF1-4CD7-A67E-FBB30BAADCED}" type="presOf" srcId="{D1D725C2-6FB7-449B-9709-4B00E8DDB402}" destId="{6A6A30A6-95DB-4A6C-A46B-5DFD9BA5A0EE}" srcOrd="0" destOrd="0" presId="urn:microsoft.com/office/officeart/2005/8/layout/process1"/>
    <dgm:cxn modelId="{935CB2AF-0939-4E2A-8B65-F213ED4ED329}" type="presParOf" srcId="{86F98798-D210-4B07-B8C3-F08E2871CE6F}" destId="{6A6A30A6-95DB-4A6C-A46B-5DFD9BA5A0EE}" srcOrd="0" destOrd="0" presId="urn:microsoft.com/office/officeart/2005/8/layout/process1"/>
    <dgm:cxn modelId="{BE3E7290-5EE8-4F0C-ACDE-E8B144C3B4FB}" type="presParOf" srcId="{86F98798-D210-4B07-B8C3-F08E2871CE6F}" destId="{992E921E-7D4D-4AC9-879F-8A04E5A5BA57}" srcOrd="1" destOrd="0" presId="urn:microsoft.com/office/officeart/2005/8/layout/process1"/>
    <dgm:cxn modelId="{9D667F11-6C5D-4AFB-A8DD-D9CE7BCB3B2C}" type="presParOf" srcId="{992E921E-7D4D-4AC9-879F-8A04E5A5BA57}" destId="{59E83F6D-0FD9-439A-AEFA-3993BBCAE92D}" srcOrd="0" destOrd="0" presId="urn:microsoft.com/office/officeart/2005/8/layout/process1"/>
    <dgm:cxn modelId="{78D88FCD-AFDA-4FA9-8BF1-124B0D70BE33}" type="presParOf" srcId="{86F98798-D210-4B07-B8C3-F08E2871CE6F}" destId="{3F0CCDC3-BCD3-4653-9BB8-ED5D5734CD58}" srcOrd="2" destOrd="0" presId="urn:microsoft.com/office/officeart/2005/8/layout/process1"/>
    <dgm:cxn modelId="{EA5311A5-608F-4619-9B8C-16DE25BD77A0}" type="presParOf" srcId="{86F98798-D210-4B07-B8C3-F08E2871CE6F}" destId="{7B367F28-0B13-4BFF-8B2A-DAC4CC91299B}" srcOrd="3" destOrd="0" presId="urn:microsoft.com/office/officeart/2005/8/layout/process1"/>
    <dgm:cxn modelId="{34F562F7-5112-4161-8BFB-736FC3D84732}" type="presParOf" srcId="{7B367F28-0B13-4BFF-8B2A-DAC4CC91299B}" destId="{CD86F071-6F11-44E0-8F19-B99D6BF374C1}" srcOrd="0" destOrd="0" presId="urn:microsoft.com/office/officeart/2005/8/layout/process1"/>
    <dgm:cxn modelId="{938A85C0-699D-412B-AACE-84FD74FCE98D}" type="presParOf" srcId="{86F98798-D210-4B07-B8C3-F08E2871CE6F}" destId="{6ECDE72F-6B87-4EBD-ABED-529AA5CD96A7}" srcOrd="4" destOrd="0" presId="urn:microsoft.com/office/officeart/2005/8/layout/process1"/>
    <dgm:cxn modelId="{BAC3F62E-E525-4570-8FFF-B468084DE283}" type="presParOf" srcId="{86F98798-D210-4B07-B8C3-F08E2871CE6F}" destId="{79CC2555-1BE6-46E4-9074-C54308303353}" srcOrd="5" destOrd="0" presId="urn:microsoft.com/office/officeart/2005/8/layout/process1"/>
    <dgm:cxn modelId="{1332B409-0DDD-4DC4-8BA5-C3437419F9ED}" type="presParOf" srcId="{79CC2555-1BE6-46E4-9074-C54308303353}" destId="{9B5E50D4-3F6A-4F25-80BE-6A62AEF531E4}" srcOrd="0" destOrd="0" presId="urn:microsoft.com/office/officeart/2005/8/layout/process1"/>
    <dgm:cxn modelId="{FCC728E7-C1DF-4DCD-9309-59E0B531F02E}" type="presParOf" srcId="{86F98798-D210-4B07-B8C3-F08E2871CE6F}" destId="{54174040-B77D-4786-A3E8-82DB4ECD749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9BCC7-3C8E-429F-995B-5B7209401E80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5054461-89B4-4CD9-8867-79DFBBBA0504}">
      <dgm:prSet phldrT="[文字]" custT="1"/>
      <dgm:spPr/>
      <dgm:t>
        <a:bodyPr/>
        <a:lstStyle/>
        <a:p>
          <a:r>
            <a:rPr lang="en-US" altLang="zh-TW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NO1.</a:t>
          </a:r>
        </a:p>
        <a:p>
          <a:r>
            <a:rPr lang="zh-TW" altLang="en-US" sz="1400" b="1" dirty="0" smtClean="0">
              <a:solidFill>
                <a:schemeClr val="tx1"/>
              </a:solidFill>
              <a:latin typeface="+mj-ea"/>
              <a:ea typeface="+mj-ea"/>
            </a:rPr>
            <a:t>公益大使  沈芯菱</a:t>
          </a:r>
          <a:endParaRPr lang="zh-TW" altLang="en-US" sz="1400" dirty="0">
            <a:latin typeface="+mj-ea"/>
            <a:ea typeface="+mj-ea"/>
          </a:endParaRPr>
        </a:p>
      </dgm:t>
    </dgm:pt>
    <dgm:pt modelId="{E304AC73-021B-4567-9ECC-D76B44B5049F}" type="parTrans" cxnId="{BC33BBAE-6B21-4D84-9967-D44E714EA7E3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DCA22CDC-34DE-44F2-9491-56B0857E4F39}" type="sibTrans" cxnId="{BC33BBAE-6B21-4D84-9967-D44E714EA7E3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0556D5F2-CEDE-4F42-839B-3B01898C97B6}">
      <dgm:prSet phldrT="[文字]" custT="1"/>
      <dgm:spPr/>
      <dgm:t>
        <a:bodyPr/>
        <a:lstStyle/>
        <a:p>
          <a:r>
            <a:rPr lang="en-US" altLang="zh-TW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NO3.</a:t>
          </a:r>
        </a:p>
        <a:p>
          <a:r>
            <a:rPr lang="zh-TW" altLang="en-US" sz="1400" b="1" dirty="0" smtClean="0">
              <a:solidFill>
                <a:schemeClr val="tx1"/>
              </a:solidFill>
              <a:latin typeface="+mj-ea"/>
              <a:ea typeface="+mj-ea"/>
            </a:rPr>
            <a:t>公益大使  莊馥華</a:t>
          </a:r>
          <a:endParaRPr lang="zh-TW" altLang="en-US" sz="1400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7A247879-F92E-437C-959A-4512B35E39B0}" type="parTrans" cxnId="{B809E6DA-7D81-4FD6-91B4-9FE87A755C3F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532E1ED9-EFF1-4ABB-B4F0-AD8CA30EE2DC}" type="sibTrans" cxnId="{B809E6DA-7D81-4FD6-91B4-9FE87A755C3F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38BA19E6-196E-481E-AD13-5C1B6D9221C2}">
      <dgm:prSet phldrT="[文字]" custT="1"/>
      <dgm:spPr/>
      <dgm:t>
        <a:bodyPr/>
        <a:lstStyle/>
        <a:p>
          <a:r>
            <a:rPr lang="en-US" altLang="zh-TW" sz="1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NO5.</a:t>
          </a:r>
        </a:p>
        <a:p>
          <a:r>
            <a:rPr lang="zh-TW" altLang="en-US" sz="1400" b="1" dirty="0" smtClean="0">
              <a:solidFill>
                <a:schemeClr val="tx1"/>
              </a:solidFill>
              <a:latin typeface="+mj-ea"/>
              <a:ea typeface="+mj-ea"/>
            </a:rPr>
            <a:t>公益大使  唐大可</a:t>
          </a:r>
          <a:endParaRPr lang="zh-TW" altLang="en-US" sz="1400" dirty="0">
            <a:latin typeface="+mj-ea"/>
            <a:ea typeface="+mj-ea"/>
          </a:endParaRPr>
        </a:p>
      </dgm:t>
    </dgm:pt>
    <dgm:pt modelId="{1DB80589-8C00-41C7-AD1F-9BC93B36519F}" type="parTrans" cxnId="{7A49B8CE-BEF7-4A98-8051-49ADD324AB3D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395B93A7-9826-4184-B54E-37485C8D5C23}" type="sibTrans" cxnId="{7A49B8CE-BEF7-4A98-8051-49ADD324AB3D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07E2547C-74E0-4D4C-92AB-FE42F83951BA}">
      <dgm:prSet custT="1"/>
      <dgm:spPr/>
      <dgm:t>
        <a:bodyPr/>
        <a:lstStyle/>
        <a:p>
          <a:r>
            <a:rPr lang="en-US" altLang="zh-TW" sz="1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NO4.</a:t>
          </a:r>
        </a:p>
        <a:p>
          <a:r>
            <a:rPr lang="zh-TW" altLang="en-US" sz="1400" b="1" dirty="0" smtClean="0">
              <a:solidFill>
                <a:schemeClr val="tx1"/>
              </a:solidFill>
              <a:latin typeface="+mj-ea"/>
              <a:ea typeface="+mj-ea"/>
            </a:rPr>
            <a:t>公益大使  廖瑞金</a:t>
          </a:r>
          <a:endParaRPr lang="zh-TW" altLang="en-US" sz="1400" dirty="0">
            <a:latin typeface="+mj-ea"/>
            <a:ea typeface="+mj-ea"/>
          </a:endParaRPr>
        </a:p>
      </dgm:t>
    </dgm:pt>
    <dgm:pt modelId="{30AF7C0B-E1B0-487F-89AE-0CD232774D44}" type="parTrans" cxnId="{D9753DDC-BA0B-4A4F-8749-9439235E6C06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3101C026-3CD4-4D5D-A8ED-1854ECBEDF1B}" type="sibTrans" cxnId="{D9753DDC-BA0B-4A4F-8749-9439235E6C06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03D069DF-8393-458C-9E5B-807B58EB3C94}">
      <dgm:prSet custT="1"/>
      <dgm:spPr/>
      <dgm:t>
        <a:bodyPr/>
        <a:lstStyle/>
        <a:p>
          <a:r>
            <a:rPr lang="en-US" altLang="zh-TW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NO2.</a:t>
          </a:r>
        </a:p>
        <a:p>
          <a:r>
            <a:rPr lang="zh-TW" altLang="en-US" sz="1400" b="1" dirty="0" smtClean="0">
              <a:solidFill>
                <a:schemeClr val="tx1"/>
              </a:solidFill>
              <a:latin typeface="+mj-ea"/>
              <a:ea typeface="+mj-ea"/>
            </a:rPr>
            <a:t>公益大使  吳佳穎</a:t>
          </a:r>
          <a:r>
            <a:rPr lang="en-US" altLang="zh-TW" sz="1400" b="1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1400" b="1" dirty="0" smtClean="0">
              <a:solidFill>
                <a:schemeClr val="tx1"/>
              </a:solidFill>
              <a:latin typeface="+mj-ea"/>
              <a:ea typeface="+mj-ea"/>
            </a:rPr>
            <a:t>小黑</a:t>
          </a:r>
          <a:r>
            <a:rPr lang="en-US" altLang="zh-TW" sz="1400" b="1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zh-TW" altLang="en-US" sz="1400" dirty="0">
            <a:latin typeface="+mj-ea"/>
            <a:ea typeface="+mj-ea"/>
          </a:endParaRPr>
        </a:p>
      </dgm:t>
    </dgm:pt>
    <dgm:pt modelId="{BD6BCEA1-D9A7-4DA0-AEA2-EB343CB55DF2}" type="parTrans" cxnId="{1D48FB44-E406-4868-9164-DEC968138F0D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09853C7A-6615-4253-9E2F-1A15E929F84C}" type="sibTrans" cxnId="{1D48FB44-E406-4868-9164-DEC968138F0D}">
      <dgm:prSet/>
      <dgm:spPr/>
      <dgm:t>
        <a:bodyPr/>
        <a:lstStyle/>
        <a:p>
          <a:endParaRPr lang="zh-TW" altLang="en-US" sz="1400">
            <a:latin typeface="+mj-ea"/>
            <a:ea typeface="+mj-ea"/>
          </a:endParaRPr>
        </a:p>
      </dgm:t>
    </dgm:pt>
    <dgm:pt modelId="{CD1D1BCB-6C20-45BF-991C-7ACE33D4766D}" type="pres">
      <dgm:prSet presAssocID="{38D9BCC7-3C8E-429F-995B-5B7209401E8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6934DD5-706B-45A6-B892-5E5877F1CBFF}" type="pres">
      <dgm:prSet presAssocID="{85054461-89B4-4CD9-8867-79DFBBBA0504}" presName="composite" presStyleCnt="0"/>
      <dgm:spPr/>
    </dgm:pt>
    <dgm:pt modelId="{4560DB5E-3976-49DC-90D1-503405D524A9}" type="pres">
      <dgm:prSet presAssocID="{85054461-89B4-4CD9-8867-79DFBBBA050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E7AE49-A021-4F3A-99E2-C862D0B5FE17}" type="pres">
      <dgm:prSet presAssocID="{85054461-89B4-4CD9-8867-79DFBBBA0504}" presName="Accent1" presStyleLbl="parChTrans1D1" presStyleIdx="0" presStyleCnt="5"/>
      <dgm:spPr>
        <a:ln w="12700">
          <a:solidFill>
            <a:schemeClr val="accent2">
              <a:lumMod val="75000"/>
            </a:schemeClr>
          </a:solidFill>
          <a:prstDash val="solid"/>
        </a:ln>
      </dgm:spPr>
    </dgm:pt>
    <dgm:pt modelId="{FDC790D1-FAF0-4679-86A6-C8EE57F3C6A6}" type="pres">
      <dgm:prSet presAssocID="{85054461-89B4-4CD9-8867-79DFBBBA0504}" presName="Image" presStyleLbl="align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620" t="-32024" r="-43941" b="-13230"/>
          </a:stretch>
        </a:blipFill>
      </dgm:spPr>
    </dgm:pt>
    <dgm:pt modelId="{522140B2-C63E-46B1-BDD6-21D98151E768}" type="pres">
      <dgm:prSet presAssocID="{DCA22CDC-34DE-44F2-9491-56B0857E4F39}" presName="sibTrans" presStyleCnt="0"/>
      <dgm:spPr/>
    </dgm:pt>
    <dgm:pt modelId="{D246366C-A797-417F-AF94-0B7CC27175C5}" type="pres">
      <dgm:prSet presAssocID="{03D069DF-8393-458C-9E5B-807B58EB3C94}" presName="composite" presStyleCnt="0"/>
      <dgm:spPr/>
    </dgm:pt>
    <dgm:pt modelId="{EABD22B6-5E19-4557-A5FD-E02B37380A50}" type="pres">
      <dgm:prSet presAssocID="{03D069DF-8393-458C-9E5B-807B58EB3C9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71CF7-CE94-44DD-9308-A7830D90E69D}" type="pres">
      <dgm:prSet presAssocID="{03D069DF-8393-458C-9E5B-807B58EB3C94}" presName="Accent1" presStyleLbl="parChTrans1D1" presStyleIdx="1" presStyleCnt="5"/>
      <dgm:spPr>
        <a:ln w="12700">
          <a:solidFill>
            <a:schemeClr val="accent2">
              <a:lumMod val="75000"/>
            </a:schemeClr>
          </a:solidFill>
          <a:prstDash val="solid"/>
        </a:ln>
      </dgm:spPr>
    </dgm:pt>
    <dgm:pt modelId="{07F56845-968F-4217-B12E-A522ABF0DECC}" type="pres">
      <dgm:prSet presAssocID="{03D069DF-8393-458C-9E5B-807B58EB3C94}" presName="Image" presStyleLbl="alignImgPlac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123" t="-113946" r="-12789" b="-112542"/>
          </a:stretch>
        </a:blipFill>
      </dgm:spPr>
    </dgm:pt>
    <dgm:pt modelId="{96CAB8AE-088C-4243-9F2F-80B1D56FEE9C}" type="pres">
      <dgm:prSet presAssocID="{09853C7A-6615-4253-9E2F-1A15E929F84C}" presName="sibTrans" presStyleCnt="0"/>
      <dgm:spPr/>
    </dgm:pt>
    <dgm:pt modelId="{D7D86B79-6614-477C-A4D1-416B1A2CB7C0}" type="pres">
      <dgm:prSet presAssocID="{0556D5F2-CEDE-4F42-839B-3B01898C97B6}" presName="composite" presStyleCnt="0"/>
      <dgm:spPr/>
    </dgm:pt>
    <dgm:pt modelId="{FBCF319D-1129-486F-A117-7BCAD9FDCAFD}" type="pres">
      <dgm:prSet presAssocID="{0556D5F2-CEDE-4F42-839B-3B01898C97B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42C895-99AA-47CA-B100-826B90DB304F}" type="pres">
      <dgm:prSet presAssocID="{0556D5F2-CEDE-4F42-839B-3B01898C97B6}" presName="Accent1" presStyleLbl="parChTrans1D1" presStyleIdx="2" presStyleCnt="5"/>
      <dgm:spPr>
        <a:ln w="12700">
          <a:solidFill>
            <a:schemeClr val="accent2">
              <a:lumMod val="75000"/>
            </a:schemeClr>
          </a:solidFill>
          <a:prstDash val="solid"/>
        </a:ln>
      </dgm:spPr>
    </dgm:pt>
    <dgm:pt modelId="{112EB518-B1AE-42F1-9DAC-7DCFE941B70A}" type="pres">
      <dgm:prSet presAssocID="{0556D5F2-CEDE-4F42-839B-3B01898C97B6}" presName="Image" presStyleLbl="align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68" t="-13986" r="-2968" b="-36014"/>
          </a:stretch>
        </a:blipFill>
      </dgm:spPr>
    </dgm:pt>
    <dgm:pt modelId="{2CD26257-47C5-4248-84E2-6F81E85361FE}" type="pres">
      <dgm:prSet presAssocID="{532E1ED9-EFF1-4ABB-B4F0-AD8CA30EE2DC}" presName="sibTrans" presStyleCnt="0"/>
      <dgm:spPr/>
    </dgm:pt>
    <dgm:pt modelId="{DF0B3FEE-99A1-4597-8575-6C1D12463618}" type="pres">
      <dgm:prSet presAssocID="{07E2547C-74E0-4D4C-92AB-FE42F83951BA}" presName="composite" presStyleCnt="0"/>
      <dgm:spPr/>
    </dgm:pt>
    <dgm:pt modelId="{93D6F9C6-C713-4CFF-934E-54D3D4A25895}" type="pres">
      <dgm:prSet presAssocID="{07E2547C-74E0-4D4C-92AB-FE42F83951B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46ECB6-2F18-4176-B802-F51BA7B116C1}" type="pres">
      <dgm:prSet presAssocID="{07E2547C-74E0-4D4C-92AB-FE42F83951BA}" presName="Accent1" presStyleLbl="parChTrans1D1" presStyleIdx="3" presStyleCnt="5"/>
      <dgm:spPr>
        <a:ln w="12700">
          <a:solidFill>
            <a:schemeClr val="accent2">
              <a:lumMod val="75000"/>
            </a:schemeClr>
          </a:solidFill>
          <a:prstDash val="solid"/>
        </a:ln>
      </dgm:spPr>
    </dgm:pt>
    <dgm:pt modelId="{1561B2CD-9300-4CBD-9341-6E79BD30DA2F}" type="pres">
      <dgm:prSet presAssocID="{07E2547C-74E0-4D4C-92AB-FE42F83951BA}" presName="Image" presStyleLbl="align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381" t="-10956" r="-12368" b="-4426"/>
          </a:stretch>
        </a:blipFill>
      </dgm:spPr>
    </dgm:pt>
    <dgm:pt modelId="{1FABF412-9930-4D69-91F7-8D05DBB6A803}" type="pres">
      <dgm:prSet presAssocID="{3101C026-3CD4-4D5D-A8ED-1854ECBEDF1B}" presName="sibTrans" presStyleCnt="0"/>
      <dgm:spPr/>
    </dgm:pt>
    <dgm:pt modelId="{ED939591-96F4-4C2E-80A3-B9C27BCE907E}" type="pres">
      <dgm:prSet presAssocID="{38BA19E6-196E-481E-AD13-5C1B6D9221C2}" presName="composite" presStyleCnt="0"/>
      <dgm:spPr/>
    </dgm:pt>
    <dgm:pt modelId="{3F7A3243-D457-44C8-8116-56819711B4A3}" type="pres">
      <dgm:prSet presAssocID="{38BA19E6-196E-481E-AD13-5C1B6D9221C2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155143-D38A-4461-9620-089756CE3034}" type="pres">
      <dgm:prSet presAssocID="{38BA19E6-196E-481E-AD13-5C1B6D9221C2}" presName="Accent1" presStyleLbl="parChTrans1D1" presStyleIdx="4" presStyleCnt="5"/>
      <dgm:spPr>
        <a:ln w="12700">
          <a:solidFill>
            <a:schemeClr val="accent2">
              <a:lumMod val="75000"/>
            </a:schemeClr>
          </a:solidFill>
          <a:prstDash val="solid"/>
        </a:ln>
      </dgm:spPr>
    </dgm:pt>
    <dgm:pt modelId="{DE31F5E1-B094-4B06-AEA1-4A0962EE5D9E}" type="pres">
      <dgm:prSet presAssocID="{38BA19E6-196E-481E-AD13-5C1B6D9221C2}" presName="Image" presStyleLbl="align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240" t="-48895" r="-35340" b="-133259"/>
          </a:stretch>
        </a:blipFill>
      </dgm:spPr>
    </dgm:pt>
  </dgm:ptLst>
  <dgm:cxnLst>
    <dgm:cxn modelId="{11C9918C-FCEE-4DD9-8EA1-857199BA8D7F}" type="presOf" srcId="{38BA19E6-196E-481E-AD13-5C1B6D9221C2}" destId="{3F7A3243-D457-44C8-8116-56819711B4A3}" srcOrd="0" destOrd="0" presId="urn:microsoft.com/office/officeart/2011/layout/Picture Frame"/>
    <dgm:cxn modelId="{BC33BBAE-6B21-4D84-9967-D44E714EA7E3}" srcId="{38D9BCC7-3C8E-429F-995B-5B7209401E80}" destId="{85054461-89B4-4CD9-8867-79DFBBBA0504}" srcOrd="0" destOrd="0" parTransId="{E304AC73-021B-4567-9ECC-D76B44B5049F}" sibTransId="{DCA22CDC-34DE-44F2-9491-56B0857E4F39}"/>
    <dgm:cxn modelId="{1D48FB44-E406-4868-9164-DEC968138F0D}" srcId="{38D9BCC7-3C8E-429F-995B-5B7209401E80}" destId="{03D069DF-8393-458C-9E5B-807B58EB3C94}" srcOrd="1" destOrd="0" parTransId="{BD6BCEA1-D9A7-4DA0-AEA2-EB343CB55DF2}" sibTransId="{09853C7A-6615-4253-9E2F-1A15E929F84C}"/>
    <dgm:cxn modelId="{7A49B8CE-BEF7-4A98-8051-49ADD324AB3D}" srcId="{38D9BCC7-3C8E-429F-995B-5B7209401E80}" destId="{38BA19E6-196E-481E-AD13-5C1B6D9221C2}" srcOrd="4" destOrd="0" parTransId="{1DB80589-8C00-41C7-AD1F-9BC93B36519F}" sibTransId="{395B93A7-9826-4184-B54E-37485C8D5C23}"/>
    <dgm:cxn modelId="{915D51F0-6620-42F9-B1B9-0795BB136B08}" type="presOf" srcId="{03D069DF-8393-458C-9E5B-807B58EB3C94}" destId="{EABD22B6-5E19-4557-A5FD-E02B37380A50}" srcOrd="0" destOrd="0" presId="urn:microsoft.com/office/officeart/2011/layout/Picture Frame"/>
    <dgm:cxn modelId="{080E465D-7867-4367-AFA6-979499C430D8}" type="presOf" srcId="{0556D5F2-CEDE-4F42-839B-3B01898C97B6}" destId="{FBCF319D-1129-486F-A117-7BCAD9FDCAFD}" srcOrd="0" destOrd="0" presId="urn:microsoft.com/office/officeart/2011/layout/Picture Frame"/>
    <dgm:cxn modelId="{F88FBF95-EF6E-423B-84C3-61609D97F2E9}" type="presOf" srcId="{38D9BCC7-3C8E-429F-995B-5B7209401E80}" destId="{CD1D1BCB-6C20-45BF-991C-7ACE33D4766D}" srcOrd="0" destOrd="0" presId="urn:microsoft.com/office/officeart/2011/layout/Picture Frame"/>
    <dgm:cxn modelId="{9215F3B8-398C-4C9D-9CD2-70626263C6E7}" type="presOf" srcId="{07E2547C-74E0-4D4C-92AB-FE42F83951BA}" destId="{93D6F9C6-C713-4CFF-934E-54D3D4A25895}" srcOrd="0" destOrd="0" presId="urn:microsoft.com/office/officeart/2011/layout/Picture Frame"/>
    <dgm:cxn modelId="{D9753DDC-BA0B-4A4F-8749-9439235E6C06}" srcId="{38D9BCC7-3C8E-429F-995B-5B7209401E80}" destId="{07E2547C-74E0-4D4C-92AB-FE42F83951BA}" srcOrd="3" destOrd="0" parTransId="{30AF7C0B-E1B0-487F-89AE-0CD232774D44}" sibTransId="{3101C026-3CD4-4D5D-A8ED-1854ECBEDF1B}"/>
    <dgm:cxn modelId="{272FECA0-9B4D-43A8-9EB1-041904E8E02C}" type="presOf" srcId="{85054461-89B4-4CD9-8867-79DFBBBA0504}" destId="{4560DB5E-3976-49DC-90D1-503405D524A9}" srcOrd="0" destOrd="0" presId="urn:microsoft.com/office/officeart/2011/layout/Picture Frame"/>
    <dgm:cxn modelId="{B809E6DA-7D81-4FD6-91B4-9FE87A755C3F}" srcId="{38D9BCC7-3C8E-429F-995B-5B7209401E80}" destId="{0556D5F2-CEDE-4F42-839B-3B01898C97B6}" srcOrd="2" destOrd="0" parTransId="{7A247879-F92E-437C-959A-4512B35E39B0}" sibTransId="{532E1ED9-EFF1-4ABB-B4F0-AD8CA30EE2DC}"/>
    <dgm:cxn modelId="{4DBE9DC5-B358-4FE2-B255-8D0643C06912}" type="presParOf" srcId="{CD1D1BCB-6C20-45BF-991C-7ACE33D4766D}" destId="{D6934DD5-706B-45A6-B892-5E5877F1CBFF}" srcOrd="0" destOrd="0" presId="urn:microsoft.com/office/officeart/2011/layout/Picture Frame"/>
    <dgm:cxn modelId="{731EC0B3-33EA-472F-8ABB-D9CD4DE684AA}" type="presParOf" srcId="{D6934DD5-706B-45A6-B892-5E5877F1CBFF}" destId="{4560DB5E-3976-49DC-90D1-503405D524A9}" srcOrd="0" destOrd="0" presId="urn:microsoft.com/office/officeart/2011/layout/Picture Frame"/>
    <dgm:cxn modelId="{D858624F-C169-41C7-BA15-270DEFB0F5D5}" type="presParOf" srcId="{D6934DD5-706B-45A6-B892-5E5877F1CBFF}" destId="{FCE7AE49-A021-4F3A-99E2-C862D0B5FE17}" srcOrd="1" destOrd="0" presId="urn:microsoft.com/office/officeart/2011/layout/Picture Frame"/>
    <dgm:cxn modelId="{CAFEB1B3-720D-40DF-9C77-341948CC3DDF}" type="presParOf" srcId="{D6934DD5-706B-45A6-B892-5E5877F1CBFF}" destId="{FDC790D1-FAF0-4679-86A6-C8EE57F3C6A6}" srcOrd="2" destOrd="0" presId="urn:microsoft.com/office/officeart/2011/layout/Picture Frame"/>
    <dgm:cxn modelId="{BB50958A-79FE-4DC9-83F2-EBB45E695E54}" type="presParOf" srcId="{CD1D1BCB-6C20-45BF-991C-7ACE33D4766D}" destId="{522140B2-C63E-46B1-BDD6-21D98151E768}" srcOrd="1" destOrd="0" presId="urn:microsoft.com/office/officeart/2011/layout/Picture Frame"/>
    <dgm:cxn modelId="{1206B2AA-C969-4DB3-8889-6DAD4E59992E}" type="presParOf" srcId="{CD1D1BCB-6C20-45BF-991C-7ACE33D4766D}" destId="{D246366C-A797-417F-AF94-0B7CC27175C5}" srcOrd="2" destOrd="0" presId="urn:microsoft.com/office/officeart/2011/layout/Picture Frame"/>
    <dgm:cxn modelId="{4A7E5260-B946-4C03-B02A-42E808DEB425}" type="presParOf" srcId="{D246366C-A797-417F-AF94-0B7CC27175C5}" destId="{EABD22B6-5E19-4557-A5FD-E02B37380A50}" srcOrd="0" destOrd="0" presId="urn:microsoft.com/office/officeart/2011/layout/Picture Frame"/>
    <dgm:cxn modelId="{1E992A11-421D-4377-9E3A-B7A0D7ABF566}" type="presParOf" srcId="{D246366C-A797-417F-AF94-0B7CC27175C5}" destId="{84E71CF7-CE94-44DD-9308-A7830D90E69D}" srcOrd="1" destOrd="0" presId="urn:microsoft.com/office/officeart/2011/layout/Picture Frame"/>
    <dgm:cxn modelId="{44BB19E4-5ED0-4DF4-AC95-A714AEEDEE4A}" type="presParOf" srcId="{D246366C-A797-417F-AF94-0B7CC27175C5}" destId="{07F56845-968F-4217-B12E-A522ABF0DECC}" srcOrd="2" destOrd="0" presId="urn:microsoft.com/office/officeart/2011/layout/Picture Frame"/>
    <dgm:cxn modelId="{1D982922-7DCB-4EA2-A12D-810F2D4B0986}" type="presParOf" srcId="{CD1D1BCB-6C20-45BF-991C-7ACE33D4766D}" destId="{96CAB8AE-088C-4243-9F2F-80B1D56FEE9C}" srcOrd="3" destOrd="0" presId="urn:microsoft.com/office/officeart/2011/layout/Picture Frame"/>
    <dgm:cxn modelId="{B002E423-F789-4A26-BC09-340614E6E3A3}" type="presParOf" srcId="{CD1D1BCB-6C20-45BF-991C-7ACE33D4766D}" destId="{D7D86B79-6614-477C-A4D1-416B1A2CB7C0}" srcOrd="4" destOrd="0" presId="urn:microsoft.com/office/officeart/2011/layout/Picture Frame"/>
    <dgm:cxn modelId="{A86D1552-02BF-41D3-90F4-50C79E0B4025}" type="presParOf" srcId="{D7D86B79-6614-477C-A4D1-416B1A2CB7C0}" destId="{FBCF319D-1129-486F-A117-7BCAD9FDCAFD}" srcOrd="0" destOrd="0" presId="urn:microsoft.com/office/officeart/2011/layout/Picture Frame"/>
    <dgm:cxn modelId="{44211D21-E174-4577-B42F-21D0F7E28450}" type="presParOf" srcId="{D7D86B79-6614-477C-A4D1-416B1A2CB7C0}" destId="{D242C895-99AA-47CA-B100-826B90DB304F}" srcOrd="1" destOrd="0" presId="urn:microsoft.com/office/officeart/2011/layout/Picture Frame"/>
    <dgm:cxn modelId="{3F45C09E-7F38-4E7C-AAA0-F9D5CF217D0B}" type="presParOf" srcId="{D7D86B79-6614-477C-A4D1-416B1A2CB7C0}" destId="{112EB518-B1AE-42F1-9DAC-7DCFE941B70A}" srcOrd="2" destOrd="0" presId="urn:microsoft.com/office/officeart/2011/layout/Picture Frame"/>
    <dgm:cxn modelId="{5FDF5FC1-F738-49DF-A8DE-570D43726405}" type="presParOf" srcId="{CD1D1BCB-6C20-45BF-991C-7ACE33D4766D}" destId="{2CD26257-47C5-4248-84E2-6F81E85361FE}" srcOrd="5" destOrd="0" presId="urn:microsoft.com/office/officeart/2011/layout/Picture Frame"/>
    <dgm:cxn modelId="{3CC300C8-2B0F-4BF6-B93B-F7EC78EB0ED9}" type="presParOf" srcId="{CD1D1BCB-6C20-45BF-991C-7ACE33D4766D}" destId="{DF0B3FEE-99A1-4597-8575-6C1D12463618}" srcOrd="6" destOrd="0" presId="urn:microsoft.com/office/officeart/2011/layout/Picture Frame"/>
    <dgm:cxn modelId="{D5A19D8A-3E73-4F0C-954C-E0DEFE6F0179}" type="presParOf" srcId="{DF0B3FEE-99A1-4597-8575-6C1D12463618}" destId="{93D6F9C6-C713-4CFF-934E-54D3D4A25895}" srcOrd="0" destOrd="0" presId="urn:microsoft.com/office/officeart/2011/layout/Picture Frame"/>
    <dgm:cxn modelId="{8DAD6B3F-441B-483D-9B7D-B46CDB5CDA60}" type="presParOf" srcId="{DF0B3FEE-99A1-4597-8575-6C1D12463618}" destId="{C746ECB6-2F18-4176-B802-F51BA7B116C1}" srcOrd="1" destOrd="0" presId="urn:microsoft.com/office/officeart/2011/layout/Picture Frame"/>
    <dgm:cxn modelId="{116AD63A-ED27-41C1-89D7-1A6B1385A1BF}" type="presParOf" srcId="{DF0B3FEE-99A1-4597-8575-6C1D12463618}" destId="{1561B2CD-9300-4CBD-9341-6E79BD30DA2F}" srcOrd="2" destOrd="0" presId="urn:microsoft.com/office/officeart/2011/layout/Picture Frame"/>
    <dgm:cxn modelId="{1D01D506-942B-4204-A958-F709032D3AA3}" type="presParOf" srcId="{CD1D1BCB-6C20-45BF-991C-7ACE33D4766D}" destId="{1FABF412-9930-4D69-91F7-8D05DBB6A803}" srcOrd="7" destOrd="0" presId="urn:microsoft.com/office/officeart/2011/layout/Picture Frame"/>
    <dgm:cxn modelId="{6D4A9F61-EFF3-439B-A957-47077F039442}" type="presParOf" srcId="{CD1D1BCB-6C20-45BF-991C-7ACE33D4766D}" destId="{ED939591-96F4-4C2E-80A3-B9C27BCE907E}" srcOrd="8" destOrd="0" presId="urn:microsoft.com/office/officeart/2011/layout/Picture Frame"/>
    <dgm:cxn modelId="{86987B0F-A921-4640-9481-1DECE83D8E12}" type="presParOf" srcId="{ED939591-96F4-4C2E-80A3-B9C27BCE907E}" destId="{3F7A3243-D457-44C8-8116-56819711B4A3}" srcOrd="0" destOrd="0" presId="urn:microsoft.com/office/officeart/2011/layout/Picture Frame"/>
    <dgm:cxn modelId="{745C39FC-BA94-4207-BF0F-A0C7620FC0B2}" type="presParOf" srcId="{ED939591-96F4-4C2E-80A3-B9C27BCE907E}" destId="{DF155143-D38A-4461-9620-089756CE3034}" srcOrd="1" destOrd="0" presId="urn:microsoft.com/office/officeart/2011/layout/Picture Frame"/>
    <dgm:cxn modelId="{365F4D24-8979-4C2B-93B7-983B34982746}" type="presParOf" srcId="{ED939591-96F4-4C2E-80A3-B9C27BCE907E}" destId="{DE31F5E1-B094-4B06-AEA1-4A0962EE5D9E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A30A6-95DB-4A6C-A46B-5DFD9BA5A0EE}">
      <dsp:nvSpPr>
        <dsp:cNvPr id="0" name=""/>
        <dsp:cNvSpPr/>
      </dsp:nvSpPr>
      <dsp:spPr>
        <a:xfrm>
          <a:off x="1492" y="630772"/>
          <a:ext cx="1681200" cy="2379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t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104/01/05-104/03/21</a:t>
          </a:r>
          <a:endParaRPr lang="zh-TW" altLang="en-US" sz="20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ctr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公益行動徵件報名</a:t>
          </a:r>
          <a:endParaRPr lang="zh-TW" altLang="en-US" sz="20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ctr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同時申請   愛的魔法盒</a:t>
          </a:r>
          <a:endParaRPr lang="zh-TW" altLang="en-US" sz="20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733" y="680013"/>
        <a:ext cx="1582718" cy="2281467"/>
      </dsp:txXfrm>
    </dsp:sp>
    <dsp:sp modelId="{992E921E-7D4D-4AC9-879F-8A04E5A5BA57}">
      <dsp:nvSpPr>
        <dsp:cNvPr id="0" name=""/>
        <dsp:cNvSpPr/>
      </dsp:nvSpPr>
      <dsp:spPr>
        <a:xfrm>
          <a:off x="1850812" y="1612278"/>
          <a:ext cx="356414" cy="416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50812" y="1695665"/>
        <a:ext cx="249490" cy="250163"/>
      </dsp:txXfrm>
    </dsp:sp>
    <dsp:sp modelId="{3F0CCDC3-BCD3-4653-9BB8-ED5D5734CD58}">
      <dsp:nvSpPr>
        <dsp:cNvPr id="0" name=""/>
        <dsp:cNvSpPr/>
      </dsp:nvSpPr>
      <dsp:spPr>
        <a:xfrm>
          <a:off x="2355172" y="630772"/>
          <a:ext cx="1681200" cy="2379949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t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104.4.10</a:t>
          </a: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endParaRPr lang="en-US" altLang="zh-TW" sz="2000" b="1" kern="1200" dirty="0" smtClean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第一階段初選</a:t>
          </a:r>
          <a:endParaRPr lang="zh-TW" altLang="en-US" sz="20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ctr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選出優選</a:t>
          </a:r>
          <a:r>
            <a:rPr lang="en-US" altLang="zh-TW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38</a:t>
          </a: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組公益行動</a:t>
          </a:r>
          <a:endParaRPr lang="zh-TW" altLang="en-US" sz="20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04413" y="680013"/>
        <a:ext cx="1582718" cy="2281467"/>
      </dsp:txXfrm>
    </dsp:sp>
    <dsp:sp modelId="{7B367F28-0B13-4BFF-8B2A-DAC4CC91299B}">
      <dsp:nvSpPr>
        <dsp:cNvPr id="0" name=""/>
        <dsp:cNvSpPr/>
      </dsp:nvSpPr>
      <dsp:spPr>
        <a:xfrm>
          <a:off x="4204493" y="1612278"/>
          <a:ext cx="356414" cy="416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04493" y="1695665"/>
        <a:ext cx="249490" cy="250163"/>
      </dsp:txXfrm>
    </dsp:sp>
    <dsp:sp modelId="{6ECDE72F-6B87-4EBD-ABED-529AA5CD96A7}">
      <dsp:nvSpPr>
        <dsp:cNvPr id="0" name=""/>
        <dsp:cNvSpPr/>
      </dsp:nvSpPr>
      <dsp:spPr>
        <a:xfrm>
          <a:off x="4708853" y="630772"/>
          <a:ext cx="2080989" cy="2379949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t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104.4.17</a:t>
          </a:r>
        </a:p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第二階段複選</a:t>
          </a:r>
          <a:endParaRPr lang="zh-TW" altLang="en-US" sz="20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ctr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從優選</a:t>
          </a:r>
          <a:r>
            <a:rPr lang="en-US" altLang="zh-TW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38</a:t>
          </a: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組中複選</a:t>
          </a:r>
          <a:r>
            <a:rPr lang="en-US" altLang="zh-TW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強組別</a:t>
          </a:r>
          <a:endParaRPr lang="zh-TW" altLang="en-US" sz="20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69803" y="691722"/>
        <a:ext cx="1959089" cy="2258049"/>
      </dsp:txXfrm>
    </dsp:sp>
    <dsp:sp modelId="{79CC2555-1BE6-46E4-9074-C54308303353}">
      <dsp:nvSpPr>
        <dsp:cNvPr id="0" name=""/>
        <dsp:cNvSpPr/>
      </dsp:nvSpPr>
      <dsp:spPr>
        <a:xfrm rot="21580327">
          <a:off x="6952752" y="1604403"/>
          <a:ext cx="345378" cy="416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52753" y="1688086"/>
        <a:ext cx="241765" cy="250163"/>
      </dsp:txXfrm>
    </dsp:sp>
    <dsp:sp modelId="{54174040-B77D-4786-A3E8-82DB4ECD7492}">
      <dsp:nvSpPr>
        <dsp:cNvPr id="0" name=""/>
        <dsp:cNvSpPr/>
      </dsp:nvSpPr>
      <dsp:spPr>
        <a:xfrm>
          <a:off x="7441490" y="616278"/>
          <a:ext cx="1681200" cy="237994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104.5.8</a:t>
          </a:r>
        </a:p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20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強組別總決賽成果評選</a:t>
          </a:r>
          <a:endParaRPr lang="en-US" altLang="zh-TW" sz="2000" b="1" kern="1200" dirty="0" smtClean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sz="2000" b="1" kern="1200" dirty="0" smtClean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頒獎活動</a:t>
          </a:r>
          <a:endParaRPr lang="en-US" altLang="zh-TW" sz="2000" b="1" kern="1200" dirty="0" smtClean="0">
            <a:solidFill>
              <a:srgbClr val="002060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90731" y="665519"/>
        <a:ext cx="1582718" cy="228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1B2CD-9300-4CBD-9341-6E79BD30DA2F}">
      <dsp:nvSpPr>
        <dsp:cNvPr id="0" name=""/>
        <dsp:cNvSpPr/>
      </dsp:nvSpPr>
      <dsp:spPr>
        <a:xfrm>
          <a:off x="1434927" y="1984512"/>
          <a:ext cx="2084143" cy="128653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381" t="-10956" r="-12368" b="-442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EB518-B1AE-42F1-9DAC-7DCFE941B70A}">
      <dsp:nvSpPr>
        <dsp:cNvPr id="0" name=""/>
        <dsp:cNvSpPr/>
      </dsp:nvSpPr>
      <dsp:spPr>
        <a:xfrm>
          <a:off x="5246066" y="255189"/>
          <a:ext cx="2084143" cy="1286530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68" t="-13986" r="-2968" b="-3601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56845-968F-4217-B12E-A522ABF0DECC}">
      <dsp:nvSpPr>
        <dsp:cNvPr id="0" name=""/>
        <dsp:cNvSpPr/>
      </dsp:nvSpPr>
      <dsp:spPr>
        <a:xfrm>
          <a:off x="2705307" y="255189"/>
          <a:ext cx="2084143" cy="1286530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123" t="-113946" r="-12789" b="-1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1F5E1-B094-4B06-AEA1-4A0962EE5D9E}">
      <dsp:nvSpPr>
        <dsp:cNvPr id="0" name=""/>
        <dsp:cNvSpPr/>
      </dsp:nvSpPr>
      <dsp:spPr>
        <a:xfrm>
          <a:off x="3975686" y="1984512"/>
          <a:ext cx="2084143" cy="1286530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240" t="-48895" r="-35340" b="-13325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790D1-FAF0-4679-86A6-C8EE57F3C6A6}">
      <dsp:nvSpPr>
        <dsp:cNvPr id="0" name=""/>
        <dsp:cNvSpPr/>
      </dsp:nvSpPr>
      <dsp:spPr>
        <a:xfrm>
          <a:off x="164547" y="255189"/>
          <a:ext cx="2084143" cy="1286530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620" t="-32024" r="-43941" b="-1323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0DB5E-3976-49DC-90D1-503405D524A9}">
      <dsp:nvSpPr>
        <dsp:cNvPr id="0" name=""/>
        <dsp:cNvSpPr/>
      </dsp:nvSpPr>
      <dsp:spPr>
        <a:xfrm>
          <a:off x="2604" y="1534196"/>
          <a:ext cx="2079876" cy="22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NO1.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+mj-ea"/>
              <a:ea typeface="+mj-ea"/>
            </a:rPr>
            <a:t>公益大使  沈芯菱</a:t>
          </a:r>
          <a:endParaRPr lang="zh-TW" altLang="en-US" sz="1400" kern="1200" dirty="0">
            <a:latin typeface="+mj-ea"/>
            <a:ea typeface="+mj-ea"/>
          </a:endParaRPr>
        </a:p>
      </dsp:txBody>
      <dsp:txXfrm>
        <a:off x="2604" y="1534196"/>
        <a:ext cx="2079876" cy="220139"/>
      </dsp:txXfrm>
    </dsp:sp>
    <dsp:sp modelId="{FCE7AE49-A021-4F3A-99E2-C862D0B5FE17}">
      <dsp:nvSpPr>
        <dsp:cNvPr id="0" name=""/>
        <dsp:cNvSpPr/>
      </dsp:nvSpPr>
      <dsp:spPr>
        <a:xfrm>
          <a:off x="2604" y="421310"/>
          <a:ext cx="2083469" cy="1338593"/>
        </a:xfrm>
        <a:prstGeom prst="rect">
          <a:avLst/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D22B6-5E19-4557-A5FD-E02B37380A50}">
      <dsp:nvSpPr>
        <dsp:cNvPr id="0" name=""/>
        <dsp:cNvSpPr/>
      </dsp:nvSpPr>
      <dsp:spPr>
        <a:xfrm>
          <a:off x="2543364" y="1534196"/>
          <a:ext cx="2079876" cy="22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NO2.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+mj-ea"/>
              <a:ea typeface="+mj-ea"/>
            </a:rPr>
            <a:t>公益大使  吳佳穎</a:t>
          </a:r>
          <a:r>
            <a:rPr lang="en-US" altLang="zh-TW" sz="1400" b="1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1400" b="1" kern="1200" dirty="0" smtClean="0">
              <a:solidFill>
                <a:schemeClr val="tx1"/>
              </a:solidFill>
              <a:latin typeface="+mj-ea"/>
              <a:ea typeface="+mj-ea"/>
            </a:rPr>
            <a:t>小黑</a:t>
          </a:r>
          <a:r>
            <a:rPr lang="en-US" altLang="zh-TW" sz="1400" b="1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zh-TW" altLang="en-US" sz="1400" kern="1200" dirty="0">
            <a:latin typeface="+mj-ea"/>
            <a:ea typeface="+mj-ea"/>
          </a:endParaRPr>
        </a:p>
      </dsp:txBody>
      <dsp:txXfrm>
        <a:off x="2543364" y="1534196"/>
        <a:ext cx="2079876" cy="220139"/>
      </dsp:txXfrm>
    </dsp:sp>
    <dsp:sp modelId="{84E71CF7-CE94-44DD-9308-A7830D90E69D}">
      <dsp:nvSpPr>
        <dsp:cNvPr id="0" name=""/>
        <dsp:cNvSpPr/>
      </dsp:nvSpPr>
      <dsp:spPr>
        <a:xfrm>
          <a:off x="2543364" y="421310"/>
          <a:ext cx="2083469" cy="1338593"/>
        </a:xfrm>
        <a:prstGeom prst="rect">
          <a:avLst/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F319D-1129-486F-A117-7BCAD9FDCAFD}">
      <dsp:nvSpPr>
        <dsp:cNvPr id="0" name=""/>
        <dsp:cNvSpPr/>
      </dsp:nvSpPr>
      <dsp:spPr>
        <a:xfrm>
          <a:off x="5084124" y="1534196"/>
          <a:ext cx="2079876" cy="22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NO3.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+mj-ea"/>
              <a:ea typeface="+mj-ea"/>
            </a:rPr>
            <a:t>公益大使  莊馥華</a:t>
          </a:r>
          <a:endParaRPr lang="zh-TW" altLang="en-US" sz="1400" b="1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5084124" y="1534196"/>
        <a:ext cx="2079876" cy="220139"/>
      </dsp:txXfrm>
    </dsp:sp>
    <dsp:sp modelId="{D242C895-99AA-47CA-B100-826B90DB304F}">
      <dsp:nvSpPr>
        <dsp:cNvPr id="0" name=""/>
        <dsp:cNvSpPr/>
      </dsp:nvSpPr>
      <dsp:spPr>
        <a:xfrm>
          <a:off x="5084124" y="421310"/>
          <a:ext cx="2083469" cy="1338593"/>
        </a:xfrm>
        <a:prstGeom prst="rect">
          <a:avLst/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6F9C6-C713-4CFF-934E-54D3D4A25895}">
      <dsp:nvSpPr>
        <dsp:cNvPr id="0" name=""/>
        <dsp:cNvSpPr/>
      </dsp:nvSpPr>
      <dsp:spPr>
        <a:xfrm>
          <a:off x="1272984" y="3263519"/>
          <a:ext cx="2079876" cy="22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NO4.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+mj-ea"/>
              <a:ea typeface="+mj-ea"/>
            </a:rPr>
            <a:t>公益大使  廖瑞金</a:t>
          </a:r>
          <a:endParaRPr lang="zh-TW" altLang="en-US" sz="1400" kern="1200" dirty="0">
            <a:latin typeface="+mj-ea"/>
            <a:ea typeface="+mj-ea"/>
          </a:endParaRPr>
        </a:p>
      </dsp:txBody>
      <dsp:txXfrm>
        <a:off x="1272984" y="3263519"/>
        <a:ext cx="2079876" cy="220139"/>
      </dsp:txXfrm>
    </dsp:sp>
    <dsp:sp modelId="{C746ECB6-2F18-4176-B802-F51BA7B116C1}">
      <dsp:nvSpPr>
        <dsp:cNvPr id="0" name=""/>
        <dsp:cNvSpPr/>
      </dsp:nvSpPr>
      <dsp:spPr>
        <a:xfrm>
          <a:off x="1272984" y="2150632"/>
          <a:ext cx="2083469" cy="1338593"/>
        </a:xfrm>
        <a:prstGeom prst="rect">
          <a:avLst/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A3243-D457-44C8-8116-56819711B4A3}">
      <dsp:nvSpPr>
        <dsp:cNvPr id="0" name=""/>
        <dsp:cNvSpPr/>
      </dsp:nvSpPr>
      <dsp:spPr>
        <a:xfrm>
          <a:off x="3813744" y="3263519"/>
          <a:ext cx="2079876" cy="220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NO5.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+mj-ea"/>
              <a:ea typeface="+mj-ea"/>
            </a:rPr>
            <a:t>公益大使  唐大可</a:t>
          </a:r>
          <a:endParaRPr lang="zh-TW" altLang="en-US" sz="1400" kern="1200" dirty="0">
            <a:latin typeface="+mj-ea"/>
            <a:ea typeface="+mj-ea"/>
          </a:endParaRPr>
        </a:p>
      </dsp:txBody>
      <dsp:txXfrm>
        <a:off x="3813744" y="3263519"/>
        <a:ext cx="2079876" cy="220139"/>
      </dsp:txXfrm>
    </dsp:sp>
    <dsp:sp modelId="{DF155143-D38A-4461-9620-089756CE3034}">
      <dsp:nvSpPr>
        <dsp:cNvPr id="0" name=""/>
        <dsp:cNvSpPr/>
      </dsp:nvSpPr>
      <dsp:spPr>
        <a:xfrm>
          <a:off x="3813744" y="2150632"/>
          <a:ext cx="2083469" cy="1338593"/>
        </a:xfrm>
        <a:prstGeom prst="rect">
          <a:avLst/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圖片框"/>
  <dgm:desc val="用來顯示圖片和對應的階層 1 文字，兩者均顯示在一個偏移框中。僅適合用在階層 1 文字。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1FFE-E48E-47AC-AD7E-987CA97AB5D1}" type="datetimeFigureOut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83E6-9167-48CF-8CC0-DE2339A66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362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71B7-A1AE-4546-8BBE-40155DAD783D}" type="datetimeFigureOut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5FFC2-886D-4367-A8B9-60F8A5521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76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FFC2-886D-4367-A8B9-60F8A552133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08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F1D2-EFAF-4758-A5C6-2738EE1890BC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81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318F-688E-44AD-A391-7F966F71B41B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38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E38-AD94-44E4-AD51-32BA7E58E5A2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17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25A2-9F95-4CB9-8A9C-731774DBEEDB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8A37-675B-41C3-A3A8-0C54CFFDDA89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5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2EEE-2A3E-4841-8933-3C55680EB10C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5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1550-AEC7-4EA2-ADAE-DE9371FC4A76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57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E363-5F40-4A4C-A1AD-487CFDC1D403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1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 userDrawn="1"/>
        </p:nvSpPr>
        <p:spPr>
          <a:xfrm>
            <a:off x="272480" y="476672"/>
            <a:ext cx="9361040" cy="6264696"/>
          </a:xfrm>
          <a:prstGeom prst="roundRect">
            <a:avLst>
              <a:gd name="adj" fmla="val 3892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15CF-23C4-4D7F-BFAC-9BBC1B6CD6BE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5880128"/>
            <a:ext cx="3158801" cy="977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8" y="1"/>
            <a:ext cx="2149889" cy="47667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128"/>
            <a:ext cx="3158801" cy="86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93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FD16-5722-491B-AC0C-ED0E7A82214A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86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65F-A631-4D81-BABF-6D5D214AB2F5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5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D66A-947F-42E4-BFC6-23BF8485EDC2}" type="datetime1">
              <a:rPr lang="zh-TW" altLang="en-US" smtClean="0"/>
              <a:t>2014/12/23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D3CF6-7BD2-4F47-BA0A-3DEFEF1AAA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youtu.be/N9zxNJSTZrE?list=UUCyru2oHxutipr3Lb2gevB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youtu.be/JeBz6z61NrA?list=UUCyru2oHxutipr3Lb2gevBw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jp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/>
        </p:blipFill>
        <p:spPr bwMode="auto">
          <a:xfrm>
            <a:off x="1874053" y="476672"/>
            <a:ext cx="5719637" cy="434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48544" y="4941168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061192" y="5264953"/>
            <a:ext cx="5289559" cy="419038"/>
            <a:chOff x="2010671" y="5264953"/>
            <a:chExt cx="5289559" cy="41903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63" y="5286078"/>
              <a:ext cx="2068867" cy="376788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2010671" y="5289806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主辦單位</a:t>
              </a:r>
              <a:r>
                <a: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35" y="5264953"/>
              <a:ext cx="1744565" cy="419038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3175095" y="6093296"/>
            <a:ext cx="3061753" cy="369332"/>
            <a:chOff x="3475423" y="6093296"/>
            <a:chExt cx="3061753" cy="3693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576" y="6120561"/>
              <a:ext cx="1352600" cy="31480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3475423" y="6093296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獨家贊助單位</a:t>
              </a:r>
              <a:r>
                <a: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067081" y="1412776"/>
            <a:ext cx="1531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</a:p>
        </p:txBody>
      </p:sp>
      <p:sp>
        <p:nvSpPr>
          <p:cNvPr id="14" name="矩形 13"/>
          <p:cNvSpPr/>
          <p:nvPr/>
        </p:nvSpPr>
        <p:spPr>
          <a:xfrm>
            <a:off x="5737084" y="2651402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9th</a:t>
            </a:r>
            <a:endParaRPr lang="zh-TW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8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4488" y="1700808"/>
            <a:ext cx="7539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記者會主軸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邀請全國小學五年級一同</a:t>
            </a:r>
            <a:r>
              <a:rPr lang="zh-TW" altLang="en-US" sz="2400" dirty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參與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小學生</a:t>
            </a:r>
            <a:r>
              <a:rPr lang="zh-TW" altLang="en-US" sz="2400" dirty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公益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行動</a:t>
            </a:r>
            <a:endParaRPr lang="en-US" altLang="zh-TW" sz="2400" dirty="0" smtClean="0">
              <a:solidFill>
                <a:schemeClr val="tx2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2015[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種出幸福田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]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公益微電影首映</a:t>
            </a:r>
            <a:endParaRPr lang="en-US" altLang="zh-TW" sz="2400" dirty="0">
              <a:solidFill>
                <a:schemeClr val="tx2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90482" y="476672"/>
            <a:ext cx="2862318" cy="1080531"/>
            <a:chOff x="290482" y="342766"/>
            <a:chExt cx="2304256" cy="2004771"/>
          </a:xfrm>
        </p:grpSpPr>
        <p:sp>
          <p:nvSpPr>
            <p:cNvPr id="12" name="文字方塊 11"/>
            <p:cNvSpPr txBox="1"/>
            <p:nvPr/>
          </p:nvSpPr>
          <p:spPr>
            <a:xfrm>
              <a:off x="290482" y="632883"/>
              <a:ext cx="2304256" cy="171465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40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開跑記者會</a:t>
              </a:r>
              <a:endParaRPr lang="zh-TW" altLang="en-US" sz="40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686526" y="342766"/>
              <a:ext cx="1512168" cy="421938"/>
              <a:chOff x="776536" y="342766"/>
              <a:chExt cx="1512168" cy="421938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>
                <a:off x="776536" y="342766"/>
                <a:ext cx="0" cy="421938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>
                <a:off x="2288704" y="342766"/>
                <a:ext cx="0" cy="421938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2216696" y="771955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0"/>
              </a:spcBef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:104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下午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13:30-14:00</a:t>
            </a:r>
          </a:p>
          <a:p>
            <a:pPr lvl="2">
              <a:spcBef>
                <a:spcPct val="0"/>
              </a:spcBef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台北</a:t>
            </a:r>
            <a:endParaRPr lang="en-US" altLang="zh-TW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94998" y="2901137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網路３分鐘公益微電影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—</a:t>
            </a:r>
            <a:r>
              <a:rPr lang="zh-TW" altLang="en-US" dirty="0" smtClean="0">
                <a:solidFill>
                  <a:srgbClr val="FF0066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種出</a:t>
            </a:r>
            <a:r>
              <a:rPr lang="zh-TW" altLang="zh-TW" dirty="0">
                <a:solidFill>
                  <a:srgbClr val="FF0066"/>
                </a:solidFill>
                <a:latin typeface="Adobe 繁黑體 Std B" pitchFamily="34" charset="-120"/>
                <a:ea typeface="Adobe 繁黑體 Std B" pitchFamily="34" charset="-120"/>
              </a:rPr>
              <a:t>「</a:t>
            </a:r>
            <a:r>
              <a:rPr lang="zh-TW" altLang="en-US" dirty="0" smtClean="0">
                <a:solidFill>
                  <a:srgbClr val="FF0066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幸福田</a:t>
            </a:r>
            <a:r>
              <a:rPr lang="zh-TW" altLang="zh-TW" dirty="0">
                <a:solidFill>
                  <a:srgbClr val="FF0066"/>
                </a:solidFill>
                <a:latin typeface="Adobe 繁黑體 Std B" pitchFamily="34" charset="-120"/>
                <a:ea typeface="Adobe 繁黑體 Std B" pitchFamily="34" charset="-120"/>
              </a:rPr>
              <a:t>」</a:t>
            </a:r>
            <a:endParaRPr lang="zh-TW" altLang="en-US" dirty="0">
              <a:solidFill>
                <a:srgbClr val="FF0066"/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46011" y="3270469"/>
            <a:ext cx="7135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</a:pP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微電影規劃長度：以</a:t>
            </a:r>
            <a:r>
              <a:rPr lang="en-US" altLang="zh-TW" b="1" dirty="0"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zh-TW" altLang="zh-TW" b="1" dirty="0">
                <a:latin typeface="Adobe 繁黑體 Std B" pitchFamily="34" charset="-120"/>
                <a:ea typeface="Adobe 繁黑體 Std B" pitchFamily="34" charset="-120"/>
              </a:rPr>
              <a:t>分鐘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為限的極短篇故事呈現。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[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導 演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/ 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傅博文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]</a:t>
            </a:r>
            <a:endParaRPr lang="zh-TW" altLang="zh-TW" dirty="0" smtClean="0">
              <a:effectLst/>
              <a:latin typeface="Adobe 繁黑體 Std B" pitchFamily="34" charset="-120"/>
              <a:ea typeface="Adobe 繁黑體 Std B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n"/>
            </a:pP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拍攝內容</a:t>
            </a:r>
            <a:r>
              <a:rPr lang="zh-TW" altLang="zh-TW" dirty="0" smtClean="0">
                <a:latin typeface="Adobe 繁黑體 Std B" pitchFamily="34" charset="-120"/>
                <a:ea typeface="Adobe 繁黑體 Std B" pitchFamily="34" charset="-120"/>
              </a:rPr>
              <a:t>：彰化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田頭</a:t>
            </a:r>
            <a:r>
              <a:rPr lang="zh-TW" altLang="zh-TW" dirty="0" smtClean="0">
                <a:latin typeface="Adobe 繁黑體 Std B" pitchFamily="34" charset="-120"/>
                <a:ea typeface="Adobe 繁黑體 Std B" pitchFamily="34" charset="-120"/>
              </a:rPr>
              <a:t>國小「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種服田、嘗田頭，有服更有服！</a:t>
            </a:r>
            <a:r>
              <a:rPr lang="zh-TW" altLang="zh-TW" dirty="0" smtClean="0">
                <a:latin typeface="Adobe 繁黑體 Std B" pitchFamily="34" charset="-120"/>
                <a:ea typeface="Adobe 繁黑體 Std B" pitchFamily="34" charset="-120"/>
              </a:rPr>
              <a:t>」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（</a:t>
            </a:r>
            <a:r>
              <a:rPr lang="zh-TW" altLang="zh-TW" sz="1400" dirty="0" smtClean="0">
                <a:latin typeface="Adobe 繁黑體 Std B" pitchFamily="34" charset="-120"/>
                <a:ea typeface="Adobe 繁黑體 Std B" pitchFamily="34" charset="-120"/>
              </a:rPr>
              <a:t>第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８</a:t>
            </a:r>
            <a:r>
              <a:rPr lang="zh-TW" altLang="zh-TW" sz="1400" dirty="0" smtClean="0">
                <a:latin typeface="Adobe 繁黑體 Std B" pitchFamily="34" charset="-120"/>
                <a:ea typeface="Adobe 繁黑體 Std B" pitchFamily="34" charset="-120"/>
              </a:rPr>
              <a:t>屆公益行動第一名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）</a:t>
            </a:r>
            <a:r>
              <a:rPr lang="zh-TW" altLang="zh-TW" dirty="0" smtClean="0">
                <a:latin typeface="Adobe 繁黑體 Std B" pitchFamily="34" charset="-120"/>
                <a:ea typeface="Adobe 繁黑體 Std B" pitchFamily="34" charset="-120"/>
              </a:rPr>
              <a:t>為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劇本，故事從學生的角度出發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,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關心周邊人事物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,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故事情節有師生關係、友情、親情的融入劇情中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,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帶出【愛的魔法盒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小學生公益行動】『利他』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『付一代』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感恩分享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傳愛的精神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! </a:t>
            </a:r>
            <a:endParaRPr lang="zh-TW" altLang="zh-TW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8" name="圖片 17" descr="http://img.ltn.com.tw/2014/new/may/14/images/bigPic/400_400/6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7"/>
          <a:stretch/>
        </p:blipFill>
        <p:spPr bwMode="auto">
          <a:xfrm>
            <a:off x="5961112" y="4763298"/>
            <a:ext cx="3284036" cy="1676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矩形 18"/>
          <p:cNvSpPr/>
          <p:nvPr/>
        </p:nvSpPr>
        <p:spPr>
          <a:xfrm>
            <a:off x="1839057" y="5779098"/>
            <a:ext cx="1625766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TW" altLang="zh-TW" b="1" dirty="0">
                <a:latin typeface="Adobe 繁黑體 Std B" pitchFamily="34" charset="-120"/>
                <a:ea typeface="Adobe 繁黑體 Std B" pitchFamily="34" charset="-120"/>
              </a:rPr>
              <a:t>冠</a:t>
            </a:r>
            <a:r>
              <a:rPr lang="zh-TW" altLang="zh-TW" b="1" dirty="0" smtClean="0">
                <a:latin typeface="Adobe 繁黑體 Std B" pitchFamily="34" charset="-120"/>
                <a:ea typeface="Adobe 繁黑體 Std B" pitchFamily="34" charset="-120"/>
              </a:rPr>
              <a:t>名</a:t>
            </a:r>
            <a:r>
              <a:rPr lang="zh-TW" altLang="en-US" b="1" dirty="0">
                <a:latin typeface="Adobe 繁黑體 Std B" pitchFamily="34" charset="-120"/>
                <a:ea typeface="Adobe 繁黑體 Std B" pitchFamily="34" charset="-120"/>
              </a:rPr>
              <a:t>獨家</a:t>
            </a:r>
            <a:r>
              <a:rPr lang="zh-TW" altLang="zh-TW" b="1" dirty="0" smtClean="0">
                <a:latin typeface="Adobe 繁黑體 Std B" pitchFamily="34" charset="-120"/>
                <a:ea typeface="Adobe 繁黑體 Std B" pitchFamily="34" charset="-120"/>
              </a:rPr>
              <a:t>贊助</a:t>
            </a:r>
            <a:r>
              <a:rPr lang="en-US" altLang="zh-TW" b="1" dirty="0">
                <a:latin typeface="Adobe 繁黑體 Std B" pitchFamily="34" charset="-120"/>
                <a:ea typeface="Adobe 繁黑體 Std B" pitchFamily="34" charset="-120"/>
              </a:rPr>
              <a:t>:</a:t>
            </a:r>
            <a:endParaRPr lang="zh-TW" altLang="zh-TW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0" b="32440"/>
          <a:stretch/>
        </p:blipFill>
        <p:spPr>
          <a:xfrm>
            <a:off x="3445104" y="5808039"/>
            <a:ext cx="1548836" cy="35505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44488" y="5064324"/>
            <a:ext cx="492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記者會佈置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 活動背板 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 活動海報</a:t>
            </a:r>
            <a:endParaRPr lang="en-US" altLang="zh-TW" sz="2400" dirty="0">
              <a:solidFill>
                <a:schemeClr val="tx2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4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40632" y="74049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2014</a:t>
            </a:r>
            <a:r>
              <a:rPr kumimoji="1" lang="zh-TW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年 </a:t>
            </a:r>
            <a:r>
              <a:rPr lang="zh-TW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公益</a:t>
            </a:r>
            <a:r>
              <a:rPr lang="zh-TW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</a:t>
            </a:r>
            <a:r>
              <a:rPr lang="zh-TW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電影 成果效益 說明</a:t>
            </a:r>
            <a:endParaRPr lang="zh-TW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38598" r="30403" b="26025"/>
          <a:stretch/>
        </p:blipFill>
        <p:spPr bwMode="auto">
          <a:xfrm>
            <a:off x="5516111" y="1799924"/>
            <a:ext cx="4049107" cy="182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1" t="35248" r="30988" b="29091"/>
          <a:stretch>
            <a:fillRect/>
          </a:stretch>
        </p:blipFill>
        <p:spPr bwMode="auto">
          <a:xfrm>
            <a:off x="5631904" y="4293096"/>
            <a:ext cx="38175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7303060" y="379241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統計時間 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3/31-5/24</a:t>
            </a:r>
            <a:endParaRPr lang="zh-TW" altLang="en-US" dirty="0">
              <a:solidFill>
                <a:srgbClr val="FF0066"/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</p:txBody>
      </p:sp>
      <p:sp>
        <p:nvSpPr>
          <p:cNvPr id="2" name="矩形 1">
            <a:hlinkClick r:id="rId4"/>
          </p:cNvPr>
          <p:cNvSpPr/>
          <p:nvPr/>
        </p:nvSpPr>
        <p:spPr>
          <a:xfrm>
            <a:off x="776536" y="5852618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http://youtu.be/N9zxNJSTZrE?list=UUCyru2oHxutipr3Lb2gevBw</a:t>
            </a:r>
            <a:endParaRPr lang="zh-TW" altLang="en-US" sz="12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3473" r="39053" b="17052"/>
          <a:stretch/>
        </p:blipFill>
        <p:spPr bwMode="auto">
          <a:xfrm>
            <a:off x="416496" y="1427138"/>
            <a:ext cx="5099615" cy="439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780342" y="2996952"/>
            <a:ext cx="2833705" cy="1700591"/>
            <a:chOff x="497163" y="1238405"/>
            <a:chExt cx="5004556" cy="300338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8" t="10797" r="38151" b="39697"/>
            <a:stretch/>
          </p:blipFill>
          <p:spPr bwMode="auto">
            <a:xfrm>
              <a:off x="497163" y="1238405"/>
              <a:ext cx="5004556" cy="300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848544" y="1916832"/>
              <a:ext cx="4320480" cy="17110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33" y="2564904"/>
              <a:ext cx="3475719" cy="63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1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8948" y="2152983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兒童節小學生揪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校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 幫部落老人捲袖量血壓 </a:t>
            </a:r>
            <a:endParaRPr lang="zh-TW" altLang="en-US" dirty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90354" y="3972219"/>
            <a:ext cx="5161041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zh-TW" altLang="en-US" sz="1600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送愛到偏遠部落小學記者會</a:t>
            </a:r>
            <a:endParaRPr lang="en-US" altLang="zh-TW" sz="1600" dirty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lvl="0" indent="-285750">
              <a:lnSpc>
                <a:spcPts val="2800"/>
              </a:lnSpc>
              <a:buFont typeface="Wingdings" panose="05000000000000000000" pitchFamily="2" charset="2"/>
              <a:buChar char="n"/>
            </a:pPr>
            <a:r>
              <a:rPr lang="zh-TW" altLang="zh-TW" sz="1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活動</a:t>
            </a:r>
            <a:r>
              <a:rPr lang="zh-TW" altLang="zh-TW" sz="1600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en-US" altLang="zh-TW" sz="1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活動</a:t>
            </a:r>
            <a:r>
              <a:rPr lang="zh-TW" altLang="zh-TW" sz="1600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選定</a:t>
            </a:r>
            <a:r>
              <a:rPr lang="zh-TW" altLang="zh-TW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在花蓮</a:t>
            </a:r>
            <a:r>
              <a:rPr lang="zh-TW" altLang="zh-TW" sz="1600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地區</a:t>
            </a:r>
            <a:r>
              <a:rPr lang="en-US" altLang="zh-TW" sz="1600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北埔國小</a:t>
            </a:r>
            <a:r>
              <a:rPr lang="en-US" altLang="zh-TW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吳江國小</a:t>
            </a:r>
            <a:r>
              <a:rPr lang="en-US" altLang="zh-TW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富源國小</a:t>
            </a:r>
            <a:r>
              <a:rPr lang="en-US" altLang="zh-TW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港口國小</a:t>
            </a:r>
            <a:r>
              <a:rPr lang="en-US" altLang="zh-TW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萬榮</a:t>
            </a:r>
            <a:r>
              <a:rPr lang="zh-TW" altLang="en-US" sz="1600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國小</a:t>
            </a:r>
            <a:r>
              <a:rPr lang="en-US" altLang="zh-TW" sz="1600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zh-TW" sz="1600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zh-TW" sz="16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希望能突顯關懷東部地區學童議題，將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安排</a:t>
            </a:r>
            <a:r>
              <a:rPr lang="zh-TW" altLang="en-US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現場主協辦貴賓一同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將</a:t>
            </a:r>
            <a:r>
              <a:rPr lang="zh-TW" altLang="zh-TW" sz="1600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『愛的魔法盒』送到偏鄉小學外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並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全程陪伴</a:t>
            </a:r>
            <a:r>
              <a:rPr lang="zh-TW" altLang="en-US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偏鄉部落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小學</a:t>
            </a:r>
            <a:r>
              <a:rPr lang="zh-TW" altLang="en-US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生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齊</a:t>
            </a:r>
            <a:r>
              <a:rPr lang="zh-TW" altLang="zh-TW" sz="1600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手做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公益</a:t>
            </a:r>
            <a:r>
              <a:rPr lang="en-US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幫</a:t>
            </a:r>
            <a:r>
              <a:rPr lang="zh-TW" altLang="zh-TW" sz="1600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長輩量血壓活動</a:t>
            </a:r>
            <a:r>
              <a:rPr lang="en-US" altLang="zh-TW" sz="1600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並一起</a:t>
            </a:r>
            <a:r>
              <a:rPr lang="en-US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DIY</a:t>
            </a:r>
            <a:r>
              <a:rPr lang="zh-TW" altLang="en-US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愛的魔法盒送阿公阿嬤</a:t>
            </a:r>
            <a:r>
              <a:rPr lang="en-US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,</a:t>
            </a:r>
            <a:r>
              <a:rPr lang="zh-TW" altLang="en-US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一起學會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zh-TW" sz="1600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付出』</a:t>
            </a:r>
            <a:r>
              <a:rPr lang="en-US" altLang="zh-TW" sz="1600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 &amp; </a:t>
            </a:r>
            <a:r>
              <a:rPr lang="zh-TW" altLang="zh-TW" sz="1600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『給予</a:t>
            </a:r>
            <a:r>
              <a:rPr lang="zh-TW" altLang="zh-TW" sz="16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』。</a:t>
            </a:r>
            <a:endParaRPr lang="zh-TW" altLang="zh-TW" sz="1600" dirty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26" name="Picture 2" descr="https://fbcdn-sphotos-b-a.akamaihd.net/hphotos-ak-xap1/t31.0-8/10712490_384377081721022_3035686754810018973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/>
          <a:stretch/>
        </p:blipFill>
        <p:spPr bwMode="auto">
          <a:xfrm>
            <a:off x="5817096" y="1806063"/>
            <a:ext cx="2727156" cy="1556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88504" y="2522315"/>
            <a:ext cx="566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敬</a:t>
            </a:r>
            <a:r>
              <a:rPr lang="zh-TW" altLang="en-US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邀台中市義愛文化協會</a:t>
            </a:r>
            <a:r>
              <a:rPr lang="en-US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en-US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鉅眾集團</a:t>
            </a:r>
            <a:r>
              <a:rPr lang="zh-TW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出席參與</a:t>
            </a:r>
            <a:r>
              <a:rPr lang="zh-TW" altLang="en-US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活動</a:t>
            </a:r>
            <a:endParaRPr lang="zh-TW" altLang="en-US" dirty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" name="Picture 2" descr="母親節，送愛到偏遠地區小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8" y="3645024"/>
            <a:ext cx="3529872" cy="16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290482" y="476672"/>
            <a:ext cx="4878542" cy="1152128"/>
            <a:chOff x="290482" y="342766"/>
            <a:chExt cx="2206549" cy="3965762"/>
          </a:xfrm>
        </p:grpSpPr>
        <p:sp>
          <p:nvSpPr>
            <p:cNvPr id="11" name="文字方塊 10"/>
            <p:cNvSpPr txBox="1"/>
            <p:nvPr/>
          </p:nvSpPr>
          <p:spPr>
            <a:xfrm>
              <a:off x="290482" y="812495"/>
              <a:ext cx="2206549" cy="3496033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4000" dirty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送愛到偏遠部落小學</a:t>
              </a: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86526" y="342766"/>
              <a:ext cx="1512168" cy="770586"/>
              <a:chOff x="776536" y="342766"/>
              <a:chExt cx="1512168" cy="770586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776536" y="342766"/>
                <a:ext cx="0" cy="770586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" name="直線單箭頭接點 13"/>
              <p:cNvCxnSpPr/>
              <p:nvPr/>
            </p:nvCxnSpPr>
            <p:spPr>
              <a:xfrm>
                <a:off x="2288704" y="342766"/>
                <a:ext cx="0" cy="770586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</p:grpSp>
      <p:sp>
        <p:nvSpPr>
          <p:cNvPr id="4" name="矩形 3"/>
          <p:cNvSpPr/>
          <p:nvPr/>
        </p:nvSpPr>
        <p:spPr>
          <a:xfrm>
            <a:off x="4808984" y="70054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0"/>
              </a:spcBef>
            </a:pP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:104</a:t>
            </a: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上午</a:t>
            </a:r>
            <a:r>
              <a:rPr lang="en-US" altLang="zh-TW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10:30-11:30</a:t>
            </a:r>
          </a:p>
          <a:p>
            <a:pPr lvl="1">
              <a:spcBef>
                <a:spcPct val="0"/>
              </a:spcBef>
            </a:pP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en-US" altLang="zh-TW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花蓮</a:t>
            </a:r>
            <a:endParaRPr lang="en-US" altLang="zh-TW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8948" y="2891647"/>
            <a:ext cx="492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記者會佈置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 活動背板 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 活動布條</a:t>
            </a:r>
            <a:endParaRPr lang="en-US" altLang="zh-TW" sz="2400" dirty="0">
              <a:solidFill>
                <a:schemeClr val="tx2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58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8129" y="1556792"/>
            <a:ext cx="826258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活動目標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: 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成為全國小學皆知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樂於參與的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校園公益活動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】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參與對象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全國五年級班級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師生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家長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 。預期參與人數達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1500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人以上。</a:t>
            </a:r>
            <a:endParaRPr lang="en-US" altLang="zh-TW" sz="1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活動內容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活動主持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 活動代言人 納豆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公益行動入圍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36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所學校成果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頒獎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公益達人分享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&amp; 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頒獎嘉賓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兒童劇團演出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成為固定型態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讓愛再一塊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共同完成一件公益行動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65" y="2379789"/>
            <a:ext cx="4497927" cy="91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36910" r="13984" b="6990"/>
          <a:stretch/>
        </p:blipFill>
        <p:spPr>
          <a:xfrm>
            <a:off x="4479165" y="3598462"/>
            <a:ext cx="4497927" cy="235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488671" y="4653136"/>
            <a:ext cx="4134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敬</a:t>
            </a:r>
            <a:r>
              <a:rPr lang="zh-TW" altLang="en-US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邀</a:t>
            </a:r>
            <a:r>
              <a:rPr lang="zh-TW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教育部長</a:t>
            </a:r>
            <a:r>
              <a:rPr lang="zh-TW" altLang="zh-TW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及相關局處</a:t>
            </a:r>
            <a:r>
              <a:rPr lang="zh-TW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長官</a:t>
            </a:r>
            <a:endParaRPr lang="en-US" altLang="zh-TW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Vs.</a:t>
            </a:r>
            <a:r>
              <a:rPr lang="zh-TW" altLang="en-US" b="1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鉅眾</a:t>
            </a:r>
            <a:r>
              <a:rPr lang="zh-TW" altLang="en-US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集團</a:t>
            </a:r>
            <a:r>
              <a:rPr lang="zh-TW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出席</a:t>
            </a:r>
            <a:r>
              <a:rPr lang="zh-TW" altLang="en-US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勉勵師生</a:t>
            </a:r>
            <a:r>
              <a:rPr lang="en-US" altLang="zh-TW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en-US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頒發獎項</a:t>
            </a:r>
            <a:endParaRPr lang="zh-TW" altLang="en-US" dirty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90482" y="476672"/>
            <a:ext cx="4878542" cy="973233"/>
            <a:chOff x="290482" y="342766"/>
            <a:chExt cx="2206549" cy="3349985"/>
          </a:xfrm>
        </p:grpSpPr>
        <p:sp>
          <p:nvSpPr>
            <p:cNvPr id="10" name="文字方塊 9"/>
            <p:cNvSpPr txBox="1"/>
            <p:nvPr/>
          </p:nvSpPr>
          <p:spPr>
            <a:xfrm>
              <a:off x="290482" y="812495"/>
              <a:ext cx="2206549" cy="28802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超級小學生全國大會師</a:t>
              </a:r>
              <a:endParaRPr lang="zh-TW" altLang="en-US" sz="36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686526" y="342766"/>
              <a:ext cx="1512168" cy="770586"/>
              <a:chOff x="776536" y="342766"/>
              <a:chExt cx="1512168" cy="770586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>
                <a:off x="776536" y="342766"/>
                <a:ext cx="0" cy="770586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>
                <a:off x="2288704" y="342766"/>
                <a:ext cx="0" cy="770586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4845599" y="77463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0"/>
              </a:spcBef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:104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上午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9:30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12:00</a:t>
            </a:r>
          </a:p>
          <a:p>
            <a:pPr lvl="1">
              <a:spcBef>
                <a:spcPct val="0"/>
              </a:spcBef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高雄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80872" y="6099691"/>
            <a:ext cx="6410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記者會佈置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 活動背板 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 活動看板 </a:t>
            </a:r>
            <a:r>
              <a:rPr lang="en-US" altLang="zh-TW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24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 入口背板</a:t>
            </a:r>
            <a:endParaRPr lang="en-US" altLang="zh-TW" sz="2400" dirty="0">
              <a:solidFill>
                <a:schemeClr val="tx2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18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68933"/>
              </p:ext>
            </p:extLst>
          </p:nvPr>
        </p:nvGraphicFramePr>
        <p:xfrm>
          <a:off x="776536" y="950934"/>
          <a:ext cx="8640960" cy="5214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126"/>
                <a:gridCol w="2303554"/>
                <a:gridCol w="4904280"/>
              </a:tblGrid>
              <a:tr h="206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時間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項目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內容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09:00-09:20 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報到 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參與學校</a:t>
                      </a:r>
                      <a:r>
                        <a:rPr lang="zh-TW" sz="1200" kern="100" dirty="0" smtClean="0">
                          <a:effectLst/>
                        </a:rPr>
                        <a:t>報到</a:t>
                      </a:r>
                      <a:r>
                        <a:rPr lang="zh-TW" altLang="en-US" sz="1200" kern="100" dirty="0" smtClean="0">
                          <a:effectLst/>
                        </a:rPr>
                        <a:t> </a:t>
                      </a:r>
                      <a:r>
                        <a:rPr lang="en-US" altLang="zh-TW" sz="1200" kern="100" dirty="0" smtClean="0">
                          <a:effectLst/>
                        </a:rPr>
                        <a:t>/</a:t>
                      </a:r>
                      <a:r>
                        <a:rPr lang="zh-TW" sz="1200" kern="100" dirty="0" smtClean="0">
                          <a:effectLst/>
                        </a:rPr>
                        <a:t>長官</a:t>
                      </a:r>
                      <a:r>
                        <a:rPr lang="zh-TW" sz="1200" kern="100" dirty="0">
                          <a:effectLst/>
                        </a:rPr>
                        <a:t>貴賓抵達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09:20-09:25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記者會開場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主持人開場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09:23-09:40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介紹長官、貴賓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長官、貴賓致詞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</a:rPr>
                        <a:t>主辦單位</a:t>
                      </a:r>
                      <a:r>
                        <a:rPr lang="zh-TW" altLang="en-US" sz="12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1200" kern="100" baseline="0" dirty="0" smtClean="0">
                          <a:effectLst/>
                        </a:rPr>
                        <a:t>/</a:t>
                      </a:r>
                      <a:r>
                        <a:rPr lang="zh-TW" altLang="en-US" sz="1200" kern="100" baseline="0" dirty="0" smtClean="0">
                          <a:effectLst/>
                        </a:rPr>
                        <a:t> </a:t>
                      </a:r>
                      <a:r>
                        <a:rPr lang="zh-TW" sz="1200" kern="100" dirty="0" smtClean="0">
                          <a:effectLst/>
                        </a:rPr>
                        <a:t>指導單位</a:t>
                      </a:r>
                      <a:r>
                        <a:rPr lang="zh-TW" altLang="en-US" sz="12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1200" kern="100" baseline="0" dirty="0" smtClean="0">
                          <a:effectLst/>
                        </a:rPr>
                        <a:t>/</a:t>
                      </a:r>
                      <a:r>
                        <a:rPr lang="zh-TW" altLang="en-US" sz="1200" kern="100" baseline="0" dirty="0" smtClean="0">
                          <a:effectLst/>
                        </a:rPr>
                        <a:t> </a:t>
                      </a:r>
                      <a:r>
                        <a:rPr lang="zh-TW" sz="1200" kern="100" dirty="0" smtClean="0">
                          <a:effectLst/>
                        </a:rPr>
                        <a:t>教育部</a:t>
                      </a:r>
                      <a:r>
                        <a:rPr lang="en-US" sz="1200" kern="100" dirty="0">
                          <a:effectLst/>
                        </a:rPr>
                        <a:t>─</a:t>
                      </a:r>
                      <a:r>
                        <a:rPr lang="zh-TW" sz="1200" kern="100" dirty="0">
                          <a:effectLst/>
                        </a:rPr>
                        <a:t>部長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台北市</a:t>
                      </a:r>
                      <a:r>
                        <a:rPr lang="en-US" sz="1200" kern="100" dirty="0">
                          <a:effectLst/>
                        </a:rPr>
                        <a:t>─</a:t>
                      </a:r>
                      <a:r>
                        <a:rPr lang="zh-TW" sz="1200" kern="100" dirty="0">
                          <a:effectLst/>
                        </a:rPr>
                        <a:t>市長、教育</a:t>
                      </a:r>
                      <a:r>
                        <a:rPr lang="zh-TW" sz="1200" kern="100" dirty="0" smtClean="0">
                          <a:effectLst/>
                        </a:rPr>
                        <a:t>局長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公益來賓：沈芯菱、傅博文導演、吳佳穎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09:40-09:55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頒發公益行動完成獎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</a:rPr>
                        <a:t>入</a:t>
                      </a:r>
                      <a:r>
                        <a:rPr lang="zh-TW" sz="1200" kern="100" dirty="0" smtClean="0">
                          <a:effectLst/>
                        </a:rPr>
                        <a:t>選</a:t>
                      </a:r>
                      <a:r>
                        <a:rPr lang="zh-TW" altLang="en-US" sz="1200" kern="100" dirty="0" smtClean="0">
                          <a:effectLst/>
                        </a:rPr>
                        <a:t>班級</a:t>
                      </a:r>
                      <a:r>
                        <a:rPr lang="zh-TW" sz="1200" kern="100" dirty="0" smtClean="0">
                          <a:effectLst/>
                        </a:rPr>
                        <a:t>，</a:t>
                      </a:r>
                      <a:r>
                        <a:rPr lang="zh-TW" sz="1200" kern="100" dirty="0">
                          <a:effectLst/>
                        </a:rPr>
                        <a:t>分梯次頒獎，頒獎順序視邀請長官、貴賓名單再做安排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9:55-10:00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大合照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長官、貴賓與小學生合照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新聞畫面設計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10:00-10:20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公益達人分享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芯菱姐姐和小黑哥哥一起分享公益行動 </a:t>
                      </a:r>
                      <a:r>
                        <a:rPr lang="zh-TW" altLang="en-US" sz="1200" kern="100" dirty="0" smtClean="0">
                          <a:effectLst/>
                        </a:rPr>
                        <a:t> </a:t>
                      </a:r>
                      <a:r>
                        <a:rPr lang="zh-TW" sz="1200" kern="100" dirty="0" smtClean="0">
                          <a:effectLst/>
                        </a:rPr>
                        <a:t>主題</a:t>
                      </a:r>
                      <a:r>
                        <a:rPr lang="en-US" sz="1200" kern="100" dirty="0">
                          <a:effectLst/>
                        </a:rPr>
                        <a:t>/ </a:t>
                      </a:r>
                      <a:r>
                        <a:rPr lang="zh-TW" sz="1200" kern="100" dirty="0">
                          <a:effectLst/>
                        </a:rPr>
                        <a:t>做公益</a:t>
                      </a:r>
                      <a:r>
                        <a:rPr lang="en-US" sz="1200" kern="100" dirty="0">
                          <a:effectLst/>
                        </a:rPr>
                        <a:t>, </a:t>
                      </a:r>
                      <a:r>
                        <a:rPr lang="zh-TW" sz="1200" kern="100" dirty="0">
                          <a:effectLst/>
                        </a:rPr>
                        <a:t>從小開始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10:20-10:30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</a:rPr>
                        <a:t>頒獎</a:t>
                      </a:r>
                      <a:endParaRPr lang="zh-TW" sz="1200" kern="100" dirty="0">
                        <a:effectLst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頒獎人</a:t>
                      </a:r>
                      <a:r>
                        <a:rPr lang="en-US" sz="1200" kern="100" dirty="0">
                          <a:effectLst/>
                        </a:rPr>
                        <a:t>/ </a:t>
                      </a:r>
                      <a:r>
                        <a:rPr lang="zh-TW" sz="1200" kern="100" dirty="0">
                          <a:effectLst/>
                        </a:rPr>
                        <a:t>公益大使</a:t>
                      </a:r>
                      <a:r>
                        <a:rPr lang="en-US" sz="1200" kern="100" dirty="0">
                          <a:effectLst/>
                        </a:rPr>
                        <a:t>&amp;</a:t>
                      </a:r>
                      <a:r>
                        <a:rPr lang="zh-TW" sz="1200" kern="100" dirty="0">
                          <a:effectLst/>
                        </a:rPr>
                        <a:t>公益達人</a:t>
                      </a:r>
                      <a:r>
                        <a:rPr lang="en-US" sz="1200" kern="100" dirty="0">
                          <a:effectLst/>
                        </a:rPr>
                        <a:t>&amp;</a:t>
                      </a:r>
                      <a:r>
                        <a:rPr lang="zh-TW" sz="1200" kern="100" dirty="0">
                          <a:effectLst/>
                        </a:rPr>
                        <a:t>微電影主角</a:t>
                      </a: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zh-TW" sz="1200" kern="100" dirty="0">
                          <a:effectLst/>
                        </a:rPr>
                        <a:t>飾演老師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10:30-11:10 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表演活動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兒童劇團表演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11:10-11:20 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</a:rPr>
                        <a:t>頒獎</a:t>
                      </a:r>
                      <a:endParaRPr lang="zh-TW" sz="1200" kern="100" dirty="0">
                        <a:effectLst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頒獎人</a:t>
                      </a:r>
                      <a:r>
                        <a:rPr lang="en-US" sz="1200" kern="100" dirty="0">
                          <a:effectLst/>
                        </a:rPr>
                        <a:t>/ </a:t>
                      </a:r>
                      <a:r>
                        <a:rPr lang="zh-TW" sz="1200" kern="100" dirty="0" smtClean="0">
                          <a:effectLst/>
                        </a:rPr>
                        <a:t>主辦單位</a:t>
                      </a:r>
                      <a:r>
                        <a:rPr lang="zh-TW" altLang="en-US" sz="1200" b="1" dirty="0" smtClean="0">
                          <a:solidFill>
                            <a:srgbClr val="002060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鉅眾集團</a:t>
                      </a:r>
                      <a:r>
                        <a:rPr lang="zh-TW" sz="1200" kern="100" dirty="0" smtClean="0">
                          <a:effectLst/>
                        </a:rPr>
                        <a:t>董事</a:t>
                      </a:r>
                      <a:r>
                        <a:rPr lang="zh-TW" altLang="en-US" sz="1200" kern="100" dirty="0" smtClean="0">
                          <a:effectLst/>
                        </a:rPr>
                        <a:t>長 </a:t>
                      </a:r>
                      <a:r>
                        <a:rPr lang="en-US" altLang="zh-TW" sz="1200" kern="100" dirty="0" smtClean="0">
                          <a:effectLst/>
                        </a:rPr>
                        <a:t>&amp;</a:t>
                      </a:r>
                      <a:r>
                        <a:rPr lang="zh-TW" altLang="en-US" sz="1200" kern="100" dirty="0" smtClean="0">
                          <a:effectLst/>
                        </a:rPr>
                        <a:t> </a:t>
                      </a:r>
                      <a:r>
                        <a:rPr lang="zh-TW" sz="1200" kern="100" dirty="0" smtClean="0">
                          <a:effectLst/>
                        </a:rPr>
                        <a:t> </a:t>
                      </a:r>
                      <a:r>
                        <a:rPr lang="zh-TW" sz="1200" kern="100" dirty="0">
                          <a:effectLst/>
                        </a:rPr>
                        <a:t>芯菱姐姐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11:20-11:30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感動分享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sym typeface="Wingdings"/>
                        </a:rPr>
                        <a:t></a:t>
                      </a:r>
                      <a:r>
                        <a:rPr lang="zh-TW" sz="1200" kern="100" dirty="0">
                          <a:effectLst/>
                        </a:rPr>
                        <a:t>庇護商店學員影片簡介</a:t>
                      </a:r>
                      <a:r>
                        <a:rPr lang="en-US" sz="1200" kern="100" dirty="0">
                          <a:effectLst/>
                        </a:rPr>
                        <a:t>&amp;</a:t>
                      </a:r>
                      <a:r>
                        <a:rPr lang="zh-TW" sz="1200" kern="100" dirty="0">
                          <a:effectLst/>
                        </a:rPr>
                        <a:t>障礙青年的表演</a:t>
                      </a:r>
                      <a:r>
                        <a:rPr lang="en-US" sz="1200" kern="100" dirty="0">
                          <a:effectLst/>
                        </a:rPr>
                        <a:t>&amp;</a:t>
                      </a:r>
                      <a:r>
                        <a:rPr lang="zh-TW" sz="1200" kern="100" dirty="0">
                          <a:effectLst/>
                        </a:rPr>
                        <a:t>分享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en-US" sz="12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sym typeface="Wingdings"/>
                        </a:rPr>
                        <a:t></a:t>
                      </a:r>
                      <a:r>
                        <a:rPr lang="zh-TW" sz="1200" kern="100" dirty="0">
                          <a:effectLst/>
                        </a:rPr>
                        <a:t>幸福分享</a:t>
                      </a:r>
                      <a:r>
                        <a:rPr lang="en-US" sz="1200" kern="100" dirty="0">
                          <a:effectLst/>
                        </a:rPr>
                        <a:t>slideshow[</a:t>
                      </a:r>
                      <a:r>
                        <a:rPr lang="zh-TW" sz="1200" kern="100" dirty="0">
                          <a:effectLst/>
                        </a:rPr>
                        <a:t>小學生和媽媽的合照</a:t>
                      </a:r>
                      <a:r>
                        <a:rPr lang="en-US" sz="1200" kern="100" dirty="0">
                          <a:effectLst/>
                        </a:rPr>
                        <a:t>]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11:30-11:40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</a:rPr>
                        <a:t>頒獎</a:t>
                      </a:r>
                      <a:endParaRPr lang="zh-TW" sz="1200" kern="100" dirty="0">
                        <a:effectLst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頒獎人</a:t>
                      </a:r>
                      <a:r>
                        <a:rPr lang="en-US" sz="1200" kern="100" dirty="0">
                          <a:effectLst/>
                        </a:rPr>
                        <a:t>/ </a:t>
                      </a:r>
                      <a:r>
                        <a:rPr lang="zh-TW" sz="1200" kern="100" dirty="0">
                          <a:effectLst/>
                        </a:rPr>
                        <a:t>主辦單位 </a:t>
                      </a:r>
                      <a:r>
                        <a:rPr lang="zh-TW" altLang="en-US" sz="1200" kern="100" dirty="0" smtClean="0">
                          <a:effectLst/>
                        </a:rPr>
                        <a:t> </a:t>
                      </a:r>
                      <a:r>
                        <a:rPr lang="zh-TW" sz="1200" kern="100" dirty="0" smtClean="0">
                          <a:effectLst/>
                        </a:rPr>
                        <a:t>陳美鈴</a:t>
                      </a:r>
                      <a:r>
                        <a:rPr lang="zh-TW" sz="1200" kern="100" dirty="0">
                          <a:effectLst/>
                        </a:rPr>
                        <a:t>執行</a:t>
                      </a:r>
                      <a:r>
                        <a:rPr lang="zh-TW" sz="1200" kern="100" dirty="0" smtClean="0">
                          <a:effectLst/>
                        </a:rPr>
                        <a:t>長</a:t>
                      </a:r>
                      <a:r>
                        <a:rPr lang="zh-TW" altLang="en-US" sz="1200" kern="100" dirty="0" smtClean="0">
                          <a:effectLst/>
                        </a:rPr>
                        <a:t> </a:t>
                      </a:r>
                      <a:r>
                        <a:rPr lang="en-US" altLang="zh-TW" sz="1200" kern="100" dirty="0" smtClean="0">
                          <a:effectLst/>
                        </a:rPr>
                        <a:t>&amp;</a:t>
                      </a:r>
                      <a:r>
                        <a:rPr lang="en-US" sz="1200" kern="100" dirty="0" smtClean="0">
                          <a:effectLst/>
                        </a:rPr>
                        <a:t>  </a:t>
                      </a:r>
                      <a:r>
                        <a:rPr lang="zh-TW" sz="1200" kern="100" dirty="0">
                          <a:effectLst/>
                        </a:rPr>
                        <a:t>傅博文導演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11:40-11:55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傳遞愛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共同完成一件公益行動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參與的師生一同帶著「愛的魔法盒」到會場</a:t>
                      </a:r>
                      <a:r>
                        <a:rPr lang="en-US" sz="1200" kern="100">
                          <a:effectLst/>
                        </a:rPr>
                        <a:t>,</a:t>
                      </a:r>
                      <a:r>
                        <a:rPr lang="zh-TW" sz="1200" kern="100">
                          <a:effectLst/>
                        </a:rPr>
                        <a:t>並將盒內的零用錢倒入充氣零錢箱</a:t>
                      </a:r>
                      <a:r>
                        <a:rPr lang="en-US" sz="1200" kern="100">
                          <a:effectLst/>
                        </a:rPr>
                        <a:t>,</a:t>
                      </a:r>
                      <a:r>
                        <a:rPr lang="zh-TW" sz="1200" kern="100">
                          <a:effectLst/>
                        </a:rPr>
                        <a:t>並齊心共同打氣</a:t>
                      </a:r>
                      <a:r>
                        <a:rPr lang="en-US" sz="1200" kern="100">
                          <a:effectLst/>
                        </a:rPr>
                        <a:t>,</a:t>
                      </a:r>
                      <a:r>
                        <a:rPr lang="zh-TW" sz="1200" kern="100">
                          <a:effectLst/>
                        </a:rPr>
                        <a:t>一起讓充氣零錢箱能夠站立起</a:t>
                      </a:r>
                      <a:r>
                        <a:rPr lang="en-US" sz="1200" kern="100">
                          <a:effectLst/>
                        </a:rPr>
                        <a:t>,</a:t>
                      </a:r>
                      <a:r>
                        <a:rPr lang="zh-TW" sz="1200" kern="100">
                          <a:effectLst/>
                        </a:rPr>
                        <a:t>象徵大家共同幫助『瑪利亞基金會極重多障擴園建校』齊心盡一份力。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11:55~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相約下一屆相見</a:t>
                      </a:r>
                      <a:r>
                        <a:rPr lang="en-US" sz="1200" kern="100">
                          <a:effectLst/>
                        </a:rPr>
                        <a:t>~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737" marR="437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76536" y="5393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活動流程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42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05653153"/>
              </p:ext>
            </p:extLst>
          </p:nvPr>
        </p:nvGraphicFramePr>
        <p:xfrm>
          <a:off x="1378631" y="2780928"/>
          <a:ext cx="733281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7" y="4621081"/>
            <a:ext cx="1988227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74" y="3492735"/>
            <a:ext cx="1520619" cy="9956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67" y="4492760"/>
            <a:ext cx="1692154" cy="11714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540446" y="1700808"/>
            <a:ext cx="88770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活動辦法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報名參與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104/5/8(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『愛的魔法盒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小學生公益行動』全國大會師 的學校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並出席當天活動的學校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有機會安排到一場講座分享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或一起行動做公益等 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活動當天由公益達人現場抽出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13040" y="705470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公益達人到校分享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)</a:t>
            </a:r>
          </a:p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分享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時間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:104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年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5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月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-6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月</a:t>
            </a:r>
            <a:endParaRPr lang="zh-TW" altLang="en-US" dirty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90482" y="476672"/>
            <a:ext cx="4878542" cy="1059795"/>
            <a:chOff x="290482" y="342766"/>
            <a:chExt cx="2206549" cy="3647942"/>
          </a:xfrm>
        </p:grpSpPr>
        <p:sp>
          <p:nvSpPr>
            <p:cNvPr id="12" name="文字方塊 11"/>
            <p:cNvSpPr txBox="1"/>
            <p:nvPr/>
          </p:nvSpPr>
          <p:spPr>
            <a:xfrm>
              <a:off x="290482" y="812495"/>
              <a:ext cx="2206549" cy="3178213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36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特別企劃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-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公益小學堂</a:t>
              </a:r>
              <a:endParaRPr lang="zh-TW" altLang="en-US" sz="36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686526" y="342766"/>
              <a:ext cx="1512168" cy="770586"/>
              <a:chOff x="776536" y="342766"/>
              <a:chExt cx="1512168" cy="770586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>
                <a:off x="776536" y="342766"/>
                <a:ext cx="0" cy="770586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>
                <a:off x="2288704" y="342766"/>
                <a:ext cx="0" cy="770586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05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94738" y="840086"/>
            <a:ext cx="6624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400" dirty="0">
                <a:latin typeface="Adobe 繁黑體 Std B" pitchFamily="34" charset="-120"/>
                <a:ea typeface="Adobe 繁黑體 Std B" pitchFamily="34" charset="-120"/>
              </a:rPr>
              <a:t>媒體推廣／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開跑記者會</a:t>
            </a:r>
            <a:r>
              <a:rPr lang="zh-TW" altLang="zh-TW" sz="1400" dirty="0" smtClean="0">
                <a:latin typeface="Adobe 繁黑體 Std B" pitchFamily="34" charset="-120"/>
                <a:ea typeface="Adobe 繁黑體 Std B" pitchFamily="34" charset="-120"/>
              </a:rPr>
              <a:t>／花蓮</a:t>
            </a:r>
            <a:r>
              <a:rPr lang="zh-TW" altLang="zh-TW" sz="1400" dirty="0">
                <a:latin typeface="Adobe 繁黑體 Std B" pitchFamily="34" charset="-120"/>
                <a:ea typeface="Adobe 繁黑體 Std B" pitchFamily="34" charset="-120"/>
              </a:rPr>
              <a:t>偏</a:t>
            </a:r>
            <a:r>
              <a:rPr lang="zh-TW" altLang="zh-TW" sz="1400" dirty="0" smtClean="0">
                <a:latin typeface="Adobe 繁黑體 Std B" pitchFamily="34" charset="-120"/>
                <a:ea typeface="Adobe 繁黑體 Std B" pitchFamily="34" charset="-120"/>
              </a:rPr>
              <a:t>鄉／校園</a:t>
            </a:r>
            <a:r>
              <a:rPr lang="zh-TW" altLang="zh-TW" sz="1400" dirty="0">
                <a:latin typeface="Adobe 繁黑體 Std B" pitchFamily="34" charset="-120"/>
                <a:ea typeface="Adobe 繁黑體 Std B" pitchFamily="34" charset="-120"/>
              </a:rPr>
              <a:t>推廣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zh-TW" sz="1400" dirty="0">
                <a:latin typeface="Adobe 繁黑體 Std B" pitchFamily="34" charset="-120"/>
                <a:ea typeface="Adobe 繁黑體 Std B" pitchFamily="34" charset="-120"/>
              </a:rPr>
              <a:t>／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 全國</a:t>
            </a:r>
            <a:r>
              <a:rPr lang="zh-TW" altLang="zh-TW" sz="1400" dirty="0" smtClean="0">
                <a:latin typeface="Adobe 繁黑體 Std B" pitchFamily="34" charset="-120"/>
                <a:ea typeface="Adobe 繁黑體 Std B" pitchFamily="34" charset="-120"/>
              </a:rPr>
              <a:t>大會師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zh-TW" sz="1200" dirty="0" smtClean="0">
                <a:solidFill>
                  <a:srgbClr val="C00000"/>
                </a:solidFill>
              </a:rPr>
              <a:t>＊不同</a:t>
            </a:r>
            <a:r>
              <a:rPr lang="zh-TW" altLang="zh-TW" sz="1200" dirty="0">
                <a:solidFill>
                  <a:srgbClr val="C00000"/>
                </a:solidFill>
              </a:rPr>
              <a:t>時段的媒體置</a:t>
            </a:r>
            <a:r>
              <a:rPr lang="zh-TW" altLang="zh-TW" sz="1200" dirty="0" smtClean="0">
                <a:solidFill>
                  <a:srgbClr val="C00000"/>
                </a:solidFill>
              </a:rPr>
              <a:t>入</a:t>
            </a:r>
            <a:endParaRPr lang="zh-TW" altLang="zh-TW" sz="1200" dirty="0">
              <a:solidFill>
                <a:srgbClr val="C0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65654"/>
              </p:ext>
            </p:extLst>
          </p:nvPr>
        </p:nvGraphicFramePr>
        <p:xfrm>
          <a:off x="560512" y="1628800"/>
          <a:ext cx="8928992" cy="510705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04992"/>
                <a:gridCol w="637717"/>
                <a:gridCol w="1649012"/>
                <a:gridCol w="1472993"/>
                <a:gridCol w="1472993"/>
                <a:gridCol w="1251217"/>
                <a:gridCol w="940068"/>
              </a:tblGrid>
              <a:tr h="176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2014/12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2015/01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2015/02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2015/03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2015/04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2015/05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媒體露出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C00000"/>
                          </a:solidFill>
                          <a:effectLst/>
                        </a:rPr>
                        <a:t>1/9(</a:t>
                      </a: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五</a:t>
                      </a:r>
                      <a:r>
                        <a:rPr lang="en-US" sz="1000" b="1" kern="1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活動</a:t>
                      </a:r>
                      <a:r>
                        <a:rPr lang="zh-TW" sz="10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開</a:t>
                      </a: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跑記者會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C00000"/>
                          </a:solidFill>
                          <a:effectLst/>
                        </a:rPr>
                        <a:t>3/31</a:t>
                      </a: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（二）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送愛</a:t>
                      </a:r>
                      <a:r>
                        <a:rPr lang="zh-TW" altLang="zh-TW" sz="10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花蓮</a:t>
                      </a:r>
                      <a:r>
                        <a:rPr lang="zh-TW" sz="10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偏鄉記者會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C00000"/>
                          </a:solidFill>
                          <a:effectLst/>
                        </a:rPr>
                        <a:t>5/8</a:t>
                      </a: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（五）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全國大會師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3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校園推廣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期雙月刊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．基金會發文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(DM+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海報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altLang="zh-TW" sz="10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2660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份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EDM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電子報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．教育部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公文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各縣市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期雙月刊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EDM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電子報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EDM</a:t>
                      </a:r>
                      <a:r>
                        <a:rPr lang="zh-TW" sz="1000" kern="100">
                          <a:solidFill>
                            <a:schemeClr val="tx1"/>
                          </a:solidFill>
                          <a:effectLst/>
                        </a:rPr>
                        <a:t>電子報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r>
                        <a:rPr lang="zh-TW" sz="1000" kern="100">
                          <a:solidFill>
                            <a:schemeClr val="tx1"/>
                          </a:solidFill>
                          <a:effectLst/>
                        </a:rPr>
                        <a:t>期雙月刊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文　宣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【平面媒體】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609600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．《翰林出版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雜誌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月刊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》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．《龍皇山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雜誌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月刊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》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．《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國語日報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則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》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．《文化報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報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則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》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．《環球生技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月刊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月刊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》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．《親子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天下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月刊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》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．《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國語日報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則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》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609600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180"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1/9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活動新聞報導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b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徵件活動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b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徵件活動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學校案例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b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全國大會師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3/31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活動新聞報導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b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5/8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新聞報導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b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36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網路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promo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約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萬元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Yahoo</a:t>
                      </a: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新聞式的點擊式廣告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．關鍵字廣告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b="1" kern="100" dirty="0" err="1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點擊式廣告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文廣告（需有人寫文／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文）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000" b="1" u="sng" kern="100" dirty="0">
                          <a:solidFill>
                            <a:schemeClr val="tx1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約每新增日</a:t>
                      </a:r>
                      <a:r>
                        <a:rPr lang="en-US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zh-TW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個讚</a:t>
                      </a:r>
                      <a:r>
                        <a:rPr lang="en-US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,1/1-5/8</a:t>
                      </a:r>
                      <a:r>
                        <a:rPr lang="zh-TW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約新增</a:t>
                      </a:r>
                      <a:r>
                        <a:rPr lang="en-US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15000</a:t>
                      </a:r>
                      <a:r>
                        <a:rPr lang="zh-TW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讚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YouTube</a:t>
                      </a: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廣告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</a:rPr>
                        <a:t>衝高點閱率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u="sng" kern="100" dirty="0">
                          <a:solidFill>
                            <a:schemeClr val="tx1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en-US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 1/1-5/8</a:t>
                      </a:r>
                      <a:r>
                        <a:rPr lang="zh-TW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約新增</a:t>
                      </a:r>
                      <a:r>
                        <a:rPr lang="en-US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50000</a:t>
                      </a:r>
                      <a:r>
                        <a:rPr lang="zh-TW" sz="1000" b="1" u="sng" kern="100" dirty="0">
                          <a:solidFill>
                            <a:schemeClr val="tx1"/>
                          </a:solidFill>
                          <a:effectLst/>
                        </a:rPr>
                        <a:t>點閱率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51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微電影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徵件活動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微電影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徵件活動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徵件活動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學校案例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全國大會師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大會師花絮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chemeClr val="tx1"/>
                          </a:solidFill>
                          <a:effectLst/>
                        </a:rPr>
                        <a:t>．主協辦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r>
                        <a:rPr lang="zh-TW" sz="1000" kern="100">
                          <a:solidFill>
                            <a:schemeClr val="tx1"/>
                          </a:solidFill>
                          <a:effectLst/>
                        </a:rPr>
                        <a:t>贊助單位 官網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&amp;FaceBook </a:t>
                      </a:r>
                      <a:r>
                        <a:rPr lang="zh-TW" sz="1000" kern="100">
                          <a:solidFill>
                            <a:schemeClr val="tx1"/>
                          </a:solidFill>
                          <a:effectLst/>
                        </a:rPr>
                        <a:t>的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Banner</a:t>
                      </a:r>
                      <a:r>
                        <a:rPr lang="zh-TW" sz="1000" kern="100">
                          <a:solidFill>
                            <a:schemeClr val="tx1"/>
                          </a:solidFill>
                          <a:effectLst/>
                        </a:rPr>
                        <a:t>連結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071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[Hit </a:t>
                      </a:r>
                      <a:r>
                        <a:rPr lang="en-US" sz="1000" kern="100" dirty="0" err="1">
                          <a:solidFill>
                            <a:schemeClr val="tx1"/>
                          </a:solidFill>
                          <a:effectLst/>
                        </a:rPr>
                        <a:t>Fm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廣播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promo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約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萬元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FF0066"/>
                          </a:solidFill>
                          <a:effectLst/>
                        </a:rPr>
                        <a:t>網路徵</a:t>
                      </a:r>
                      <a:r>
                        <a:rPr lang="zh-TW" sz="1000" b="1" kern="100" dirty="0" smtClean="0">
                          <a:solidFill>
                            <a:srgbClr val="FF0066"/>
                          </a:solidFill>
                          <a:effectLst/>
                        </a:rPr>
                        <a:t>件</a:t>
                      </a:r>
                      <a:r>
                        <a:rPr lang="zh-TW" altLang="en-US" sz="1000" b="1" kern="100" dirty="0" smtClean="0">
                          <a:solidFill>
                            <a:srgbClr val="FF0066"/>
                          </a:solidFill>
                          <a:effectLst/>
                        </a:rPr>
                        <a:t>活動</a:t>
                      </a:r>
                      <a:endParaRPr lang="zh-TW" sz="1000" b="1" kern="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．廣告</a:t>
                      </a:r>
                      <a:r>
                        <a:rPr 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則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共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秒（報馬仔）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秒口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播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(180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檔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深度專訪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分鐘 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FF0066"/>
                          </a:solidFill>
                          <a:effectLst/>
                        </a:rPr>
                        <a:t>全國大會師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中部節目口播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endParaRPr lang="en-US" altLang="zh-TW" sz="10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聯播生活快訊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秒（報馬仔）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秒口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播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(108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檔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altLang="zh-TW" sz="10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8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微電影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徵件活動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  <a:sym typeface="Wingdings 2"/>
                        </a:rPr>
                        <a:t>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全國大會師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燈　箱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．超級小學生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全國大會師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(3/1-5/8)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數位燈箱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納豆呼籲小學生參加徵件活動 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平面燈箱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  <a:r>
                        <a:rPr lang="zh-TW" sz="800" kern="100" dirty="0">
                          <a:solidFill>
                            <a:srgbClr val="FF0000"/>
                          </a:solidFill>
                          <a:effectLst/>
                        </a:rPr>
                        <a:t>國大會師</a:t>
                      </a: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]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其他媒體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（暫定）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8288" indent="-179388"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zh-TW" sz="1000" kern="0" dirty="0">
                          <a:solidFill>
                            <a:schemeClr val="tx1"/>
                          </a:solidFill>
                          <a:effectLst/>
                        </a:rPr>
                        <a:t>「亞洲衛星」的公益頻道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（微電影 </a:t>
                      </a:r>
                      <a:r>
                        <a:rPr lang="en-US" sz="1000" kern="0" dirty="0">
                          <a:solidFill>
                            <a:srgbClr val="FF0066"/>
                          </a:solidFill>
                          <a:effectLst/>
                        </a:rPr>
                        <a:t>20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秒版</a:t>
                      </a:r>
                      <a:r>
                        <a:rPr lang="en-US" sz="1000" kern="0" dirty="0">
                          <a:solidFill>
                            <a:srgbClr val="FF0066"/>
                          </a:solidFill>
                          <a:effectLst/>
                        </a:rPr>
                        <a:t>+</a:t>
                      </a:r>
                      <a:r>
                        <a:rPr lang="zh-TW" sz="1000" kern="100" dirty="0">
                          <a:solidFill>
                            <a:srgbClr val="FF0066"/>
                          </a:solidFill>
                          <a:effectLst/>
                        </a:rPr>
                        <a:t>徵件活動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）</a:t>
                      </a:r>
                      <a:endParaRPr lang="zh-TW" sz="1000" kern="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marL="268288" indent="-179388"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zh-TW" sz="1000" kern="0" dirty="0">
                          <a:solidFill>
                            <a:schemeClr val="tx1"/>
                          </a:solidFill>
                          <a:effectLst/>
                        </a:rPr>
                        <a:t>手機</a:t>
                      </a: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</a:rPr>
                        <a:t>App</a:t>
                      </a:r>
                      <a:r>
                        <a:rPr lang="zh-TW" sz="1000" kern="0" dirty="0">
                          <a:solidFill>
                            <a:schemeClr val="tx1"/>
                          </a:solidFill>
                          <a:effectLst/>
                        </a:rPr>
                        <a:t>「歡樂看」裡的「光點行動」頻道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（微電影 </a:t>
                      </a:r>
                      <a:r>
                        <a:rPr lang="en-US" sz="1000" kern="0" dirty="0">
                          <a:solidFill>
                            <a:srgbClr val="FF0066"/>
                          </a:solidFill>
                          <a:effectLst/>
                        </a:rPr>
                        <a:t>20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秒版</a:t>
                      </a:r>
                      <a:r>
                        <a:rPr lang="en-US" sz="1000" kern="0" dirty="0">
                          <a:solidFill>
                            <a:srgbClr val="FF0066"/>
                          </a:solidFill>
                          <a:effectLst/>
                        </a:rPr>
                        <a:t>+</a:t>
                      </a:r>
                      <a:r>
                        <a:rPr lang="zh-TW" sz="1000" kern="100" dirty="0">
                          <a:solidFill>
                            <a:srgbClr val="FF0066"/>
                          </a:solidFill>
                          <a:effectLst/>
                        </a:rPr>
                        <a:t>徵件活動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）</a:t>
                      </a:r>
                      <a:endParaRPr lang="zh-TW" sz="1000" kern="100" dirty="0">
                        <a:solidFill>
                          <a:srgbClr val="FF0066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．夯新聞</a:t>
                      </a:r>
                      <a:r>
                        <a:rPr lang="en-US" sz="1000" kern="100" dirty="0">
                          <a:solidFill>
                            <a:srgbClr val="FF0066"/>
                          </a:solidFill>
                          <a:effectLst/>
                        </a:rPr>
                        <a:t>(</a:t>
                      </a:r>
                      <a:r>
                        <a:rPr lang="zh-TW" sz="1000" kern="100" dirty="0">
                          <a:solidFill>
                            <a:srgbClr val="FF0066"/>
                          </a:solidFill>
                          <a:effectLst/>
                        </a:rPr>
                        <a:t>徵件活動</a:t>
                      </a:r>
                      <a:r>
                        <a:rPr lang="en-US" sz="1000" kern="100" dirty="0">
                          <a:solidFill>
                            <a:srgbClr val="FF0066"/>
                          </a:solidFill>
                          <a:effectLst/>
                        </a:rPr>
                        <a:t>+</a:t>
                      </a:r>
                      <a:r>
                        <a:rPr lang="zh-TW" sz="1000" kern="100" dirty="0">
                          <a:solidFill>
                            <a:srgbClr val="FF0066"/>
                          </a:solidFill>
                          <a:effectLst/>
                        </a:rPr>
                        <a:t>學校案例</a:t>
                      </a:r>
                      <a:r>
                        <a:rPr lang="en-US" sz="1000" kern="100" dirty="0">
                          <a:solidFill>
                            <a:srgbClr val="FF0066"/>
                          </a:solidFill>
                          <a:effectLst/>
                        </a:rPr>
                        <a:t>)</a:t>
                      </a:r>
                      <a:endParaRPr lang="zh-TW" sz="1000" kern="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．善耕公益平台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（微電影 </a:t>
                      </a:r>
                      <a:r>
                        <a:rPr lang="en-US" sz="1000" kern="0" dirty="0">
                          <a:solidFill>
                            <a:srgbClr val="FF0066"/>
                          </a:solidFill>
                          <a:effectLst/>
                        </a:rPr>
                        <a:t>20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秒版</a:t>
                      </a:r>
                      <a:r>
                        <a:rPr lang="en-US" sz="1000" kern="0" dirty="0">
                          <a:solidFill>
                            <a:srgbClr val="FF0066"/>
                          </a:solidFill>
                          <a:effectLst/>
                        </a:rPr>
                        <a:t>+</a:t>
                      </a:r>
                      <a:r>
                        <a:rPr lang="zh-TW" sz="1000" kern="100" dirty="0">
                          <a:solidFill>
                            <a:srgbClr val="FF0066"/>
                          </a:solidFill>
                          <a:effectLst/>
                        </a:rPr>
                        <a:t>徵件活動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）</a:t>
                      </a:r>
                      <a:endParaRPr lang="zh-TW" sz="1000" kern="100" dirty="0">
                        <a:solidFill>
                          <a:srgbClr val="FF0066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0" indent="-88900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．善耕公益平台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（微電影 </a:t>
                      </a:r>
                      <a:r>
                        <a:rPr lang="en-US" sz="1000" kern="0" dirty="0">
                          <a:solidFill>
                            <a:srgbClr val="FF0066"/>
                          </a:solidFill>
                          <a:effectLst/>
                        </a:rPr>
                        <a:t>20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秒版</a:t>
                      </a:r>
                      <a:r>
                        <a:rPr lang="en-US" sz="1000" kern="0" dirty="0">
                          <a:solidFill>
                            <a:srgbClr val="FF0066"/>
                          </a:solidFill>
                          <a:effectLst/>
                        </a:rPr>
                        <a:t>+</a:t>
                      </a:r>
                      <a:r>
                        <a:rPr lang="zh-TW" sz="1000" kern="100" dirty="0">
                          <a:solidFill>
                            <a:srgbClr val="FF0066"/>
                          </a:solidFill>
                          <a:effectLst/>
                        </a:rPr>
                        <a:t>全國大會師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）</a:t>
                      </a:r>
                      <a:endParaRPr lang="zh-TW" sz="1000" kern="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marL="88900" indent="-88900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．</a:t>
                      </a:r>
                      <a:r>
                        <a:rPr lang="zh-TW" sz="1000" kern="0" dirty="0">
                          <a:solidFill>
                            <a:schemeClr val="tx1"/>
                          </a:solidFill>
                          <a:effectLst/>
                        </a:rPr>
                        <a:t>「亞洲衛星」公益頻道</a:t>
                      </a:r>
                      <a:r>
                        <a:rPr lang="zh-TW" sz="1000" kern="0" dirty="0">
                          <a:solidFill>
                            <a:srgbClr val="FF0066"/>
                          </a:solidFill>
                          <a:effectLst/>
                        </a:rPr>
                        <a:t>（全國大會師）</a:t>
                      </a:r>
                      <a:endParaRPr lang="zh-TW" sz="1000" kern="100" dirty="0">
                        <a:solidFill>
                          <a:srgbClr val="FF0066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6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</a:rPr>
                        <a:t>備註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 anchor="ctr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</a:rPr>
                        <a:t>1/28-2/17 </a:t>
                      </a:r>
                      <a:r>
                        <a:rPr lang="zh-TW" sz="900" kern="100" dirty="0">
                          <a:solidFill>
                            <a:srgbClr val="FF0000"/>
                          </a:solidFill>
                          <a:effectLst/>
                        </a:rPr>
                        <a:t>寒假</a:t>
                      </a:r>
                      <a:endParaRPr lang="zh-TW" sz="9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</a:rPr>
                        <a:t>18-23</a:t>
                      </a:r>
                      <a:r>
                        <a:rPr lang="zh-TW" sz="900" kern="100" dirty="0">
                          <a:solidFill>
                            <a:srgbClr val="FF0000"/>
                          </a:solidFill>
                          <a:effectLst/>
                        </a:rPr>
                        <a:t>年假</a:t>
                      </a:r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</a:rPr>
                        <a:t> / 24</a:t>
                      </a:r>
                      <a:r>
                        <a:rPr lang="zh-TW" sz="900" kern="100" dirty="0">
                          <a:solidFill>
                            <a:srgbClr val="FF0000"/>
                          </a:solidFill>
                          <a:effectLst/>
                        </a:rPr>
                        <a:t>開學</a:t>
                      </a:r>
                      <a:endParaRPr lang="zh-TW" sz="9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4/3-4/6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兒童節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479" marR="57479" marT="0" marB="0">
                    <a:lnL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290482" y="476672"/>
            <a:ext cx="2304256" cy="1080374"/>
            <a:chOff x="290482" y="476672"/>
            <a:chExt cx="2304256" cy="1080374"/>
          </a:xfrm>
        </p:grpSpPr>
        <p:sp>
          <p:nvSpPr>
            <p:cNvPr id="8" name="文字方塊 7"/>
            <p:cNvSpPr txBox="1"/>
            <p:nvPr/>
          </p:nvSpPr>
          <p:spPr>
            <a:xfrm>
              <a:off x="290482" y="632882"/>
              <a:ext cx="2304256" cy="924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40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媒體規劃</a:t>
              </a:r>
              <a:endParaRPr lang="zh-TW" altLang="en-US" sz="40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686526" y="476672"/>
              <a:ext cx="1512168" cy="288032"/>
              <a:chOff x="776536" y="476672"/>
              <a:chExt cx="1512168" cy="288032"/>
            </a:xfrm>
          </p:grpSpPr>
          <p:cxnSp>
            <p:nvCxnSpPr>
              <p:cNvPr id="10" name="直線單箭頭接點 9"/>
              <p:cNvCxnSpPr/>
              <p:nvPr/>
            </p:nvCxnSpPr>
            <p:spPr>
              <a:xfrm>
                <a:off x="776536" y="476672"/>
                <a:ext cx="0" cy="28803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>
                <a:off x="2288704" y="476672"/>
                <a:ext cx="0" cy="28803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1030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41127-海報合成（藍色系）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884">
            <a:off x="4101172" y="765522"/>
            <a:ext cx="2233149" cy="2888206"/>
          </a:xfrm>
          <a:prstGeom prst="rect">
            <a:avLst/>
          </a:prstGeom>
        </p:spPr>
      </p:pic>
      <p:pic>
        <p:nvPicPr>
          <p:cNvPr id="4" name="Picture 3" descr="141128-魔法盒（Ｂ）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0364" r="10251" b="10035"/>
          <a:stretch/>
        </p:blipFill>
        <p:spPr>
          <a:xfrm>
            <a:off x="3980419" y="3968318"/>
            <a:ext cx="2343705" cy="2343706"/>
          </a:xfrm>
          <a:prstGeom prst="rect">
            <a:avLst/>
          </a:prstGeom>
        </p:spPr>
      </p:pic>
      <p:pic>
        <p:nvPicPr>
          <p:cNvPr id="5" name="Picture 5" descr="141127-海報-0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"/>
          <a:stretch/>
        </p:blipFill>
        <p:spPr>
          <a:xfrm>
            <a:off x="6676562" y="2892888"/>
            <a:ext cx="2615869" cy="349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324124" y="6312024"/>
            <a:ext cx="15937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A2 </a:t>
            </a:r>
            <a:r>
              <a:rPr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海報</a:t>
            </a:r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(3000</a:t>
            </a:r>
            <a:r>
              <a:rPr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份</a:t>
            </a:r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sz="15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0952" y="3429000"/>
            <a:ext cx="12795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DM</a:t>
            </a:r>
            <a:r>
              <a:rPr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(6000</a:t>
            </a:r>
            <a:r>
              <a:rPr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份</a:t>
            </a:r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sz="15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8" name="Picture 7" descr="141127-DM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53" y="692696"/>
            <a:ext cx="2812163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141127-DM-0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24" y="1735703"/>
            <a:ext cx="2968307" cy="106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2504728" y="5749293"/>
            <a:ext cx="17636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latin typeface="Adobe 繁黑體 Std B" pitchFamily="34" charset="-120"/>
                <a:ea typeface="Adobe 繁黑體 Std B" pitchFamily="34" charset="-120"/>
              </a:rPr>
              <a:t>魔法盒外</a:t>
            </a:r>
            <a:r>
              <a:rPr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盒</a:t>
            </a:r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(6</a:t>
            </a:r>
            <a:r>
              <a:rPr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萬份</a:t>
            </a:r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zh-TW" altLang="en-US" sz="15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Picture 8" descr="141127-DM合成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1" y="1143818"/>
            <a:ext cx="4631985" cy="4767057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628318" y="692696"/>
            <a:ext cx="2740505" cy="5788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文宣設計物</a:t>
            </a:r>
            <a:endParaRPr lang="zh-TW" altLang="zh-TW" sz="28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3978" y="3090284"/>
            <a:ext cx="14221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latin typeface="Adobe 繁黑體 Std B" pitchFamily="34" charset="-120"/>
                <a:ea typeface="Adobe 繁黑體 Std B" pitchFamily="34" charset="-120"/>
              </a:rPr>
              <a:t>學習</a:t>
            </a:r>
            <a:r>
              <a:rPr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單 </a:t>
            </a:r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(6</a:t>
            </a:r>
            <a:r>
              <a:rPr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萬份</a:t>
            </a:r>
            <a:r>
              <a:rPr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sz="15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515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8140" r="26737" b="38807"/>
          <a:stretch/>
        </p:blipFill>
        <p:spPr bwMode="auto">
          <a:xfrm>
            <a:off x="1371406" y="1255460"/>
            <a:ext cx="4063590" cy="26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8422" r="23283" b="5684"/>
          <a:stretch/>
        </p:blipFill>
        <p:spPr bwMode="auto">
          <a:xfrm>
            <a:off x="5745088" y="658387"/>
            <a:ext cx="3723027" cy="33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30122" r="50000" b="34595"/>
          <a:stretch/>
        </p:blipFill>
        <p:spPr bwMode="auto">
          <a:xfrm>
            <a:off x="7664505" y="4319053"/>
            <a:ext cx="1845616" cy="139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802991" y="4134387"/>
            <a:ext cx="3472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廣告會顯示在動態消息和 </a:t>
            </a:r>
            <a:r>
              <a:rPr lang="en-US" altLang="zh-TW" sz="1400" dirty="0"/>
              <a:t>Facebook </a:t>
            </a:r>
            <a:r>
              <a:rPr lang="zh-TW" altLang="en-US" sz="1400" dirty="0"/>
              <a:t>的右側</a:t>
            </a:r>
          </a:p>
        </p:txBody>
      </p:sp>
      <p:sp>
        <p:nvSpPr>
          <p:cNvPr id="5" name="矩形 4"/>
          <p:cNvSpPr/>
          <p:nvPr/>
        </p:nvSpPr>
        <p:spPr>
          <a:xfrm>
            <a:off x="8855537" y="2420888"/>
            <a:ext cx="72008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8318" y="337570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活動網站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961112" y="4539780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Fb</a:t>
            </a:r>
            <a:r>
              <a:rPr lang="zh-TW" altLang="en-US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粉絲頁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36930" y="5718295"/>
            <a:ext cx="3255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kern="100" dirty="0" err="1"/>
              <a:t>FaceBook</a:t>
            </a:r>
            <a:r>
              <a:rPr lang="zh-TW" altLang="zh-TW" sz="1200" b="1" kern="100" dirty="0"/>
              <a:t>點擊式廣告</a:t>
            </a:r>
            <a:r>
              <a:rPr lang="en-US" altLang="zh-TW" sz="1200" b="1" kern="100" dirty="0"/>
              <a:t>+</a:t>
            </a:r>
            <a:r>
              <a:rPr lang="zh-TW" altLang="zh-TW" sz="1200" b="1" kern="100" dirty="0"/>
              <a:t>　</a:t>
            </a:r>
            <a:r>
              <a:rPr lang="en-US" altLang="zh-TW" sz="1200" b="1" kern="100" dirty="0"/>
              <a:t>Po</a:t>
            </a:r>
            <a:r>
              <a:rPr lang="zh-TW" altLang="zh-TW" sz="1200" b="1" kern="100" dirty="0"/>
              <a:t>文</a:t>
            </a:r>
            <a:r>
              <a:rPr lang="zh-TW" altLang="zh-TW" sz="1200" b="1" kern="100" dirty="0" smtClean="0"/>
              <a:t>廣告</a:t>
            </a:r>
            <a:endParaRPr lang="en-US" altLang="zh-TW" sz="1200" b="1" kern="100" dirty="0" smtClean="0"/>
          </a:p>
          <a:p>
            <a:r>
              <a:rPr lang="zh-TW" altLang="zh-TW" sz="1200" b="1" kern="100" dirty="0" smtClean="0"/>
              <a:t>（</a:t>
            </a:r>
            <a:r>
              <a:rPr lang="zh-TW" altLang="zh-TW" sz="1200" b="1" kern="100" dirty="0"/>
              <a:t>需有人寫文／</a:t>
            </a:r>
            <a:r>
              <a:rPr lang="en-US" altLang="zh-TW" sz="1200" b="1" kern="100" dirty="0"/>
              <a:t>Po</a:t>
            </a:r>
            <a:r>
              <a:rPr lang="zh-TW" altLang="zh-TW" sz="1200" b="1" kern="100" dirty="0"/>
              <a:t>文</a:t>
            </a:r>
            <a:r>
              <a:rPr lang="zh-TW" altLang="zh-TW" sz="1200" b="1" kern="100" dirty="0" smtClean="0"/>
              <a:t>）</a:t>
            </a:r>
            <a:endParaRPr lang="en-US" altLang="zh-TW" sz="1200" b="1" kern="100" dirty="0" smtClean="0"/>
          </a:p>
          <a:p>
            <a:r>
              <a:rPr lang="en-US" altLang="zh-TW" sz="1200" b="1" u="sng" kern="100" dirty="0" smtClean="0">
                <a:sym typeface="Wingdings 2"/>
              </a:rPr>
              <a:t></a:t>
            </a:r>
            <a:r>
              <a:rPr lang="zh-TW" altLang="zh-TW" sz="1200" b="1" u="sng" kern="100" dirty="0"/>
              <a:t>約每新增日</a:t>
            </a:r>
            <a:r>
              <a:rPr lang="en-US" altLang="zh-TW" sz="1200" b="1" u="sng" kern="100" dirty="0"/>
              <a:t>60</a:t>
            </a:r>
            <a:r>
              <a:rPr lang="zh-TW" altLang="zh-TW" sz="1200" b="1" u="sng" kern="100" dirty="0"/>
              <a:t>個讚</a:t>
            </a:r>
            <a:r>
              <a:rPr lang="en-US" altLang="zh-TW" sz="1200" b="1" u="sng" kern="100" dirty="0"/>
              <a:t>,1/1-5/8</a:t>
            </a:r>
            <a:r>
              <a:rPr lang="zh-TW" altLang="zh-TW" sz="1200" b="1" u="sng" kern="100" dirty="0"/>
              <a:t>約新增</a:t>
            </a:r>
            <a:r>
              <a:rPr lang="en-US" altLang="zh-TW" sz="1200" b="1" u="sng" kern="100" dirty="0"/>
              <a:t>15000</a:t>
            </a:r>
            <a:r>
              <a:rPr lang="zh-TW" altLang="zh-TW" sz="1200" b="1" u="sng" kern="100" dirty="0"/>
              <a:t>讚</a:t>
            </a:r>
            <a:endParaRPr lang="zh-TW" altLang="en-US" sz="120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 t="9600" r="24413" b="20281"/>
          <a:stretch/>
        </p:blipFill>
        <p:spPr bwMode="auto">
          <a:xfrm>
            <a:off x="2320360" y="3904037"/>
            <a:ext cx="3424728" cy="26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628318" y="692696"/>
            <a:ext cx="2740505" cy="5788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網路</a:t>
            </a:r>
            <a:r>
              <a:rPr lang="en-US" altLang="zh-TW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promo</a:t>
            </a:r>
            <a:endParaRPr lang="zh-TW" altLang="zh-TW" sz="28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6496" y="4834008"/>
            <a:ext cx="1964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kern="100" dirty="0"/>
              <a:t>Yahoo</a:t>
            </a:r>
            <a:r>
              <a:rPr lang="zh-TW" altLang="zh-TW" sz="1200" b="1" kern="100" dirty="0"/>
              <a:t>新聞式的點擊式</a:t>
            </a:r>
            <a:r>
              <a:rPr lang="zh-TW" altLang="zh-TW" sz="1200" b="1" kern="100" dirty="0" smtClean="0"/>
              <a:t>廣告</a:t>
            </a:r>
            <a:endParaRPr lang="en-US" altLang="zh-TW" sz="1200" b="1" kern="100" dirty="0" smtClean="0"/>
          </a:p>
          <a:p>
            <a:r>
              <a:rPr lang="zh-TW" altLang="zh-TW" sz="1200" b="1" kern="100" dirty="0" smtClean="0"/>
              <a:t>．</a:t>
            </a:r>
            <a:r>
              <a:rPr lang="zh-TW" altLang="zh-TW" sz="1200" b="1" kern="100" dirty="0"/>
              <a:t>關鍵字廣告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772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42610" y="1700809"/>
            <a:ext cx="7878875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「愛</a:t>
            </a:r>
            <a:r>
              <a:rPr lang="zh-TW" altLang="en-US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的魔法盒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－</a:t>
            </a:r>
            <a:r>
              <a:rPr lang="zh-TW" altLang="en-US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小學生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公益行動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」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，</a:t>
            </a:r>
            <a:endParaRPr lang="en-US" altLang="zh-TW" dirty="0" smtClean="0"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800"/>
              </a:lnSpc>
            </a:pP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是</a:t>
            </a:r>
            <a:r>
              <a:rPr lang="zh-TW" altLang="zh-TW" b="1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愛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與</a:t>
            </a:r>
            <a:r>
              <a:rPr lang="zh-TW" altLang="zh-TW" b="1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分享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的行動，</a:t>
            </a:r>
            <a:r>
              <a:rPr lang="zh-TW" altLang="zh-TW" b="1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感恩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與</a:t>
            </a:r>
            <a:r>
              <a:rPr lang="zh-TW" altLang="zh-TW" b="1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付出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的行動，</a:t>
            </a:r>
            <a:r>
              <a:rPr lang="zh-TW" altLang="zh-TW" b="1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生命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與</a:t>
            </a:r>
            <a:r>
              <a:rPr lang="zh-TW" altLang="zh-TW" b="1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公民教育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的行動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，</a:t>
            </a:r>
            <a:endParaRPr lang="en-US" altLang="zh-TW" dirty="0" smtClean="0"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800"/>
              </a:lnSpc>
            </a:pP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隱含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著三大深層價值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。這個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深具價值的行動，有兩個起點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：</a:t>
            </a:r>
            <a:endParaRPr lang="en-US" altLang="zh-TW" dirty="0" smtClean="0"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b="1" dirty="0" smtClean="0">
                <a:solidFill>
                  <a:srgbClr val="00B0F0"/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校園</a:t>
            </a:r>
            <a:r>
              <a:rPr lang="zh-TW" altLang="zh-TW" b="1" dirty="0">
                <a:solidFill>
                  <a:srgbClr val="00B0F0"/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內，老師是起點；校園外，母親是起點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。</a:t>
            </a:r>
            <a:endParaRPr lang="en-US" altLang="zh-TW" dirty="0" smtClean="0"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800"/>
              </a:lnSpc>
            </a:pP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行動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的實踐，可輔助知識的傳授，讓學童心靈留下影響一生的珍貴力量。</a:t>
            </a:r>
          </a:p>
          <a:p>
            <a:pPr algn="ctr">
              <a:lnSpc>
                <a:spcPts val="2800"/>
              </a:lnSpc>
            </a:pP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邀請大人成為小孩公益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行</a:t>
            </a:r>
            <a:r>
              <a:rPr lang="zh-TW" altLang="en-US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動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的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學習典範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，</a:t>
            </a:r>
            <a:endParaRPr lang="en-US" altLang="zh-TW" dirty="0" smtClean="0"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800"/>
              </a:lnSpc>
            </a:pP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共同</a:t>
            </a:r>
            <a:r>
              <a:rPr lang="zh-TW" altLang="zh-TW" dirty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參與這場無形影響力、滋潤的力量</a:t>
            </a:r>
            <a:r>
              <a:rPr lang="zh-TW" altLang="zh-TW" dirty="0" smtClean="0"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！</a:t>
            </a:r>
            <a:endParaRPr lang="en-US" altLang="zh-TW" dirty="0" smtClean="0"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400"/>
              </a:lnSpc>
              <a:spcBef>
                <a:spcPts val="1200"/>
              </a:spcBef>
            </a:pP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400"/>
              </a:lnSpc>
              <a:spcBef>
                <a:spcPts val="1200"/>
              </a:spcBef>
            </a:pP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400"/>
              </a:lnSpc>
              <a:spcBef>
                <a:spcPts val="1200"/>
              </a:spcBef>
            </a:pPr>
            <a:r>
              <a:rPr lang="zh-TW" altLang="zh-TW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懂得愛的孩子不會變壞，邀請大人成為小孩公益行</a:t>
            </a:r>
            <a:r>
              <a:rPr lang="zh-TW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動</a:t>
            </a:r>
            <a:r>
              <a:rPr lang="zh-TW" altLang="zh-TW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的典範。</a:t>
            </a:r>
            <a:endParaRPr lang="zh-TW" altLang="zh-TW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  <a:p>
            <a:pPr algn="ctr">
              <a:lnSpc>
                <a:spcPts val="2400"/>
              </a:lnSpc>
            </a:pPr>
            <a:r>
              <a:rPr lang="zh-TW" altLang="zh-TW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愛</a:t>
            </a:r>
            <a:r>
              <a:rPr lang="zh-TW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的魔法盒 小學生</a:t>
            </a:r>
            <a:r>
              <a:rPr lang="zh-TW" altLang="zh-TW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粗圓" pitchFamily="49" charset="-120"/>
                <a:ea typeface="文鼎粗圓" pitchFamily="49" charset="-120"/>
                <a:cs typeface="文鼎粗圓" pitchFamily="49" charset="-120"/>
              </a:rPr>
              <a:t>公益行動，邀請大家一起行動！</a:t>
            </a:r>
            <a:endParaRPr lang="zh-TW" altLang="zh-TW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文鼎粗圓" pitchFamily="49" charset="-120"/>
              <a:ea typeface="文鼎粗圓" pitchFamily="49" charset="-120"/>
              <a:cs typeface="文鼎粗圓" pitchFamily="49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90482" y="476672"/>
            <a:ext cx="2304256" cy="1080374"/>
            <a:chOff x="290482" y="476672"/>
            <a:chExt cx="2304256" cy="1080374"/>
          </a:xfrm>
        </p:grpSpPr>
        <p:sp>
          <p:nvSpPr>
            <p:cNvPr id="2" name="文字方塊 1"/>
            <p:cNvSpPr txBox="1"/>
            <p:nvPr/>
          </p:nvSpPr>
          <p:spPr>
            <a:xfrm>
              <a:off x="290482" y="632882"/>
              <a:ext cx="2304256" cy="924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40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活動意涵</a:t>
              </a:r>
              <a:endParaRPr lang="zh-TW" altLang="en-US" sz="40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686526" y="476672"/>
              <a:ext cx="1512168" cy="288032"/>
              <a:chOff x="776536" y="476672"/>
              <a:chExt cx="1512168" cy="288032"/>
            </a:xfrm>
          </p:grpSpPr>
          <p:cxnSp>
            <p:nvCxnSpPr>
              <p:cNvPr id="5" name="直線單箭頭接點 4"/>
              <p:cNvCxnSpPr/>
              <p:nvPr/>
            </p:nvCxnSpPr>
            <p:spPr>
              <a:xfrm>
                <a:off x="776536" y="476672"/>
                <a:ext cx="0" cy="28803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單箭頭接點 5"/>
              <p:cNvCxnSpPr/>
              <p:nvPr/>
            </p:nvCxnSpPr>
            <p:spPr>
              <a:xfrm>
                <a:off x="2288704" y="476672"/>
                <a:ext cx="0" cy="28803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04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3"/>
          <a:stretch/>
        </p:blipFill>
        <p:spPr>
          <a:xfrm>
            <a:off x="290482" y="1570294"/>
            <a:ext cx="2789856" cy="302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13579" r="5094" b="12922"/>
          <a:stretch/>
        </p:blipFill>
        <p:spPr>
          <a:xfrm>
            <a:off x="3761960" y="3923345"/>
            <a:ext cx="5689142" cy="292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2805016" y="908720"/>
            <a:ext cx="6396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以小朋友喜歡的超人為概念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,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讓小學生變身為品牌代言人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,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身負重任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,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並以此為主軸設計宣傳物</a:t>
            </a:r>
            <a:r>
              <a:rPr lang="zh-TW" altLang="en-US" dirty="0" smtClean="0">
                <a:solidFill>
                  <a:srgbClr val="002060"/>
                </a:solidFill>
                <a:latin typeface="新細明體"/>
                <a:ea typeface="新細明體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559" y="458707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活動代言人</a:t>
            </a:r>
            <a:r>
              <a:rPr lang="zh-TW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藝人納豆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68401" y="4956408"/>
            <a:ext cx="3042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納豆，是目前台灣當紅的綜藝界明星，也是非常有趣的演員。也非常受小學生的歡迎</a:t>
            </a:r>
            <a:r>
              <a:rPr lang="zh-TW" altLang="en-US" sz="1200" dirty="0"/>
              <a:t>;</a:t>
            </a:r>
            <a:r>
              <a:rPr lang="zh-TW" altLang="en-US" sz="1200" dirty="0" smtClean="0"/>
              <a:t>有</a:t>
            </a:r>
            <a:r>
              <a:rPr lang="en-US" altLang="zh-TW" sz="1200" dirty="0" smtClean="0"/>
              <a:t>&lt;</a:t>
            </a:r>
            <a:r>
              <a:rPr lang="zh-TW" altLang="en-US" sz="1200" dirty="0" smtClean="0"/>
              <a:t>小學生天王</a:t>
            </a:r>
            <a:r>
              <a:rPr lang="en-US" altLang="zh-TW" sz="1200" dirty="0" smtClean="0"/>
              <a:t>&gt;</a:t>
            </a:r>
            <a:r>
              <a:rPr lang="zh-TW" altLang="en-US" sz="1200" dirty="0" smtClean="0"/>
              <a:t>之稱</a:t>
            </a:r>
            <a:r>
              <a:rPr lang="zh-TW" altLang="en-US" sz="1200" dirty="0"/>
              <a:t>。</a:t>
            </a:r>
            <a:endParaRPr lang="en-US" altLang="zh-TW" sz="1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414">
            <a:off x="7762710" y="2247996"/>
            <a:ext cx="1686991" cy="1387344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90482" y="476672"/>
            <a:ext cx="2304256" cy="1080374"/>
            <a:chOff x="290482" y="476672"/>
            <a:chExt cx="2304256" cy="1080374"/>
          </a:xfrm>
        </p:grpSpPr>
        <p:sp>
          <p:nvSpPr>
            <p:cNvPr id="12" name="文字方塊 11"/>
            <p:cNvSpPr txBox="1"/>
            <p:nvPr/>
          </p:nvSpPr>
          <p:spPr>
            <a:xfrm>
              <a:off x="290482" y="632882"/>
              <a:ext cx="2304256" cy="924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40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活動代言</a:t>
              </a:r>
              <a:endParaRPr lang="zh-TW" altLang="en-US" sz="40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686526" y="476672"/>
              <a:ext cx="1512168" cy="288032"/>
              <a:chOff x="776536" y="476672"/>
              <a:chExt cx="1512168" cy="288032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>
                <a:off x="776536" y="476672"/>
                <a:ext cx="0" cy="28803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>
                <a:off x="2288704" y="476672"/>
                <a:ext cx="0" cy="28803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矩形 16"/>
          <p:cNvSpPr/>
          <p:nvPr/>
        </p:nvSpPr>
        <p:spPr>
          <a:xfrm>
            <a:off x="3296816" y="2223329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400" b="1" dirty="0">
                <a:solidFill>
                  <a:srgbClr val="FF0066"/>
                </a:solidFill>
              </a:rPr>
              <a:t>做公益，發現超能力</a:t>
            </a:r>
            <a:r>
              <a:rPr lang="en-US" altLang="zh-TW" sz="1400" b="1" dirty="0">
                <a:solidFill>
                  <a:srgbClr val="FF0066"/>
                </a:solidFill>
              </a:rPr>
              <a:t>Love Is Our Mission</a:t>
            </a:r>
            <a:endParaRPr lang="zh-TW" altLang="zh-TW" sz="1400" dirty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400" b="1" i="1" dirty="0" smtClean="0"/>
              <a:t>Discover </a:t>
            </a:r>
            <a:r>
              <a:rPr lang="en-US" altLang="zh-TW" sz="1400" b="1" i="1" dirty="0"/>
              <a:t>My Super Power</a:t>
            </a:r>
            <a:endParaRPr lang="zh-TW" altLang="zh-TW" sz="1400" dirty="0"/>
          </a:p>
          <a:p>
            <a:pPr>
              <a:lnSpc>
                <a:spcPct val="150000"/>
              </a:lnSpc>
            </a:pPr>
            <a:r>
              <a:rPr lang="zh-TW" altLang="zh-TW" sz="1400" dirty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我</a:t>
            </a:r>
            <a:r>
              <a:rPr lang="en-US" altLang="zh-TW" sz="1400" dirty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11</a:t>
            </a:r>
            <a:r>
              <a:rPr lang="zh-TW" altLang="zh-TW" sz="1400" dirty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歲，人小志氣高，愛有無限大</a:t>
            </a:r>
            <a:r>
              <a:rPr lang="zh-TW" altLang="zh-TW" sz="14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。</a:t>
            </a:r>
            <a:endParaRPr lang="en-US" altLang="zh-TW" sz="1400" dirty="0" smtClean="0">
              <a:latin typeface="華康少女文字W7" panose="02010609010101010101" pitchFamily="49" charset="-120"/>
              <a:ea typeface="華康少女文字W7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4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愛</a:t>
            </a:r>
            <a:r>
              <a:rPr lang="zh-TW" altLang="zh-TW" sz="1400" dirty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玩耍、愛昆蟲、愛朋友、愛老師，更愛媽咪</a:t>
            </a:r>
            <a:r>
              <a:rPr lang="en-US" altLang="zh-TW" sz="14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......</a:t>
            </a:r>
          </a:p>
          <a:p>
            <a:pPr>
              <a:lnSpc>
                <a:spcPct val="150000"/>
              </a:lnSpc>
            </a:pPr>
            <a:r>
              <a:rPr lang="zh-TW" altLang="zh-TW" sz="14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每天</a:t>
            </a:r>
            <a:r>
              <a:rPr lang="zh-TW" altLang="zh-TW" sz="1400" dirty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努力玩ㄌㄜˋ，樂在分ㄒㄧㄤˇ</a:t>
            </a:r>
            <a:r>
              <a:rPr lang="zh-TW" altLang="zh-TW" sz="14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，</a:t>
            </a:r>
            <a:endParaRPr lang="en-US" altLang="zh-TW" sz="1400" dirty="0" smtClean="0">
              <a:latin typeface="華康少女文字W7" panose="02010609010101010101" pitchFamily="49" charset="-120"/>
              <a:ea typeface="華康少女文字W7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4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想</a:t>
            </a:r>
            <a:r>
              <a:rPr lang="zh-TW" altLang="zh-TW" sz="1400" dirty="0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讓世界因我更美ㄏㄠˇ──我是超級小學生！</a:t>
            </a:r>
          </a:p>
        </p:txBody>
      </p:sp>
    </p:spTree>
    <p:extLst>
      <p:ext uri="{BB962C8B-B14F-4D97-AF65-F5344CB8AC3E}">
        <p14:creationId xmlns:p14="http://schemas.microsoft.com/office/powerpoint/2010/main" val="145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141128-魔法盒（Ｂ）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0364" r="10251" b="10035"/>
          <a:stretch/>
        </p:blipFill>
        <p:spPr>
          <a:xfrm>
            <a:off x="8178233" y="5185921"/>
            <a:ext cx="1368151" cy="136815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290482" y="476672"/>
            <a:ext cx="4302478" cy="1152128"/>
            <a:chOff x="290482" y="342766"/>
            <a:chExt cx="2304256" cy="2137609"/>
          </a:xfrm>
        </p:grpSpPr>
        <p:sp>
          <p:nvSpPr>
            <p:cNvPr id="3" name="文字方塊 2"/>
            <p:cNvSpPr txBox="1"/>
            <p:nvPr/>
          </p:nvSpPr>
          <p:spPr>
            <a:xfrm>
              <a:off x="290482" y="632882"/>
              <a:ext cx="2304256" cy="184749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40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生命教育的二堂課</a:t>
              </a:r>
              <a:endParaRPr lang="zh-TW" altLang="en-US" sz="40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686526" y="342766"/>
              <a:ext cx="1512168" cy="421938"/>
              <a:chOff x="776536" y="342766"/>
              <a:chExt cx="1512168" cy="421938"/>
            </a:xfrm>
          </p:grpSpPr>
          <p:cxnSp>
            <p:nvCxnSpPr>
              <p:cNvPr id="5" name="直線單箭頭接點 4"/>
              <p:cNvCxnSpPr/>
              <p:nvPr/>
            </p:nvCxnSpPr>
            <p:spPr>
              <a:xfrm>
                <a:off x="776536" y="342766"/>
                <a:ext cx="0" cy="42193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單箭頭接點 5"/>
              <p:cNvCxnSpPr/>
              <p:nvPr/>
            </p:nvCxnSpPr>
            <p:spPr>
              <a:xfrm>
                <a:off x="2288704" y="342766"/>
                <a:ext cx="0" cy="42193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3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85753" y="1988840"/>
            <a:ext cx="57282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Chapter 1-  </a:t>
            </a:r>
            <a:r>
              <a:rPr kumimoji="0" lang="zh-TW" altLang="zh-TW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小學生</a:t>
            </a:r>
            <a:r>
              <a:rPr kumimoji="0" lang="zh-TW" altLang="zh-TW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公益行動</a:t>
            </a:r>
            <a:r>
              <a:rPr kumimoji="0" lang="zh-TW" altLang="zh-TW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徵件</a:t>
            </a:r>
            <a:r>
              <a:rPr kumimoji="0" lang="zh-TW" altLang="zh-TW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</a:t>
            </a:r>
            <a:endParaRPr kumimoji="0" lang="en-US" altLang="zh-TW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3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61843" y="4201635"/>
            <a:ext cx="8127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Chapter 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</a:t>
            </a:r>
            <a:r>
              <a:rPr kumimoji="0"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母親節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愛的魔法盒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kumimoji="0" lang="zh-TW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生命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kumimoji="0" lang="zh-TW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教材</a:t>
            </a:r>
            <a:r>
              <a:rPr kumimoji="0"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包</a:t>
            </a:r>
            <a:endParaRPr kumimoji="0" lang="zh-TW" altLang="zh-TW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96616" y="2481283"/>
            <a:ext cx="8064895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1439863" algn="l"/>
              </a:tabLst>
            </a:pP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活動辦法</a:t>
            </a:r>
            <a:r>
              <a:rPr lang="zh-TW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凡從上學期開學後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(103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年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9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月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1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日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)~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徵件報名截止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(104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年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3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月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31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日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)</a:t>
            </a:r>
          </a:p>
          <a:p>
            <a:pPr lvl="3">
              <a:lnSpc>
                <a:spcPct val="150000"/>
              </a:lnSpc>
              <a:tabLst>
                <a:tab pos="1439863" algn="l"/>
              </a:tabLst>
            </a:pP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前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,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班上執行完成或正在執行的公益行動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,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皆符合參與公益行動徵件資格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,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上傳行動與我們分享</a:t>
            </a:r>
            <a:r>
              <a:rPr lang="zh-TW" altLang="en-US" dirty="0" smtClean="0">
                <a:solidFill>
                  <a:srgbClr val="002060"/>
                </a:solidFill>
                <a:latin typeface="新細明體"/>
                <a:ea typeface="新細明體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新細明體"/>
              <a:ea typeface="新細明體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08584" y="4724256"/>
            <a:ext cx="8064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68288" algn="l"/>
              </a:tabLst>
            </a:pP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活動辦法</a:t>
            </a:r>
            <a:r>
              <a:rPr lang="zh-TW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完成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『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公益行動徵件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』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報名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,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即可參加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『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愛的魔法盒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』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免費申請。</a:t>
            </a:r>
            <a:endParaRPr lang="en-US" altLang="zh-TW" dirty="0" smtClean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  <a:p>
            <a:pPr marL="268288" indent="-268288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68288" algn="l"/>
              </a:tabLst>
            </a:pP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數量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分配</a:t>
            </a:r>
            <a:r>
              <a:rPr lang="zh-TW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總數量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60000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盒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【50000</a:t>
            </a: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盒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一般小學 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10000</a:t>
            </a:r>
            <a:r>
              <a:rPr lang="zh-TW" altLang="en-US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盒偏遠小學</a:t>
            </a:r>
            <a:r>
              <a:rPr lang="en-US" altLang="zh-TW" dirty="0" smtClean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】</a:t>
            </a:r>
          </a:p>
        </p:txBody>
      </p:sp>
      <p:sp>
        <p:nvSpPr>
          <p:cNvPr id="17" name="矩形 16"/>
          <p:cNvSpPr/>
          <p:nvPr/>
        </p:nvSpPr>
        <p:spPr>
          <a:xfrm>
            <a:off x="4683268" y="980728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活動對象</a:t>
            </a:r>
            <a:r>
              <a:rPr lang="zh-TW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：全國小學五年級學生為主，以班級為單位報名參加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,</a:t>
            </a:r>
            <a:r>
              <a:rPr lang="zh-TW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採網路報名</a:t>
            </a:r>
            <a:endParaRPr lang="en-US" altLang="zh-TW" dirty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22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875020007"/>
              </p:ext>
            </p:extLst>
          </p:nvPr>
        </p:nvGraphicFramePr>
        <p:xfrm>
          <a:off x="344488" y="1340768"/>
          <a:ext cx="9145016" cy="364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摺角紙張 8"/>
          <p:cNvSpPr/>
          <p:nvPr/>
        </p:nvSpPr>
        <p:spPr>
          <a:xfrm rot="764996">
            <a:off x="5912975" y="1652259"/>
            <a:ext cx="390043" cy="432048"/>
          </a:xfrm>
          <a:prstGeom prst="foldedCorner">
            <a:avLst>
              <a:gd name="adj" fmla="val 50000"/>
            </a:avLst>
          </a:prstGeom>
          <a:solidFill>
            <a:srgbClr val="FF33CC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latin typeface="+mj-lt"/>
              </a:rPr>
              <a:t>3</a:t>
            </a:r>
            <a:endParaRPr lang="zh-TW" altLang="en-US" sz="2800" b="1" dirty="0">
              <a:latin typeface="+mj-lt"/>
            </a:endParaRPr>
          </a:p>
        </p:txBody>
      </p:sp>
      <p:sp>
        <p:nvSpPr>
          <p:cNvPr id="10" name="摺角紙張 9"/>
          <p:cNvSpPr/>
          <p:nvPr/>
        </p:nvSpPr>
        <p:spPr>
          <a:xfrm rot="764996">
            <a:off x="3436476" y="1652259"/>
            <a:ext cx="390043" cy="432048"/>
          </a:xfrm>
          <a:prstGeom prst="foldedCorner">
            <a:avLst>
              <a:gd name="adj" fmla="val 50000"/>
            </a:avLst>
          </a:prstGeom>
          <a:solidFill>
            <a:srgbClr val="FF33CC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latin typeface="+mj-lt"/>
              </a:rPr>
              <a:t>2</a:t>
            </a:r>
            <a:endParaRPr lang="zh-TW" altLang="en-US" sz="2800" b="1" dirty="0">
              <a:latin typeface="+mj-lt"/>
            </a:endParaRPr>
          </a:p>
        </p:txBody>
      </p:sp>
      <p:sp>
        <p:nvSpPr>
          <p:cNvPr id="11" name="摺角紙張 10"/>
          <p:cNvSpPr/>
          <p:nvPr/>
        </p:nvSpPr>
        <p:spPr>
          <a:xfrm rot="764996">
            <a:off x="836409" y="1652259"/>
            <a:ext cx="390043" cy="432048"/>
          </a:xfrm>
          <a:prstGeom prst="foldedCorner">
            <a:avLst>
              <a:gd name="adj" fmla="val 50000"/>
            </a:avLst>
          </a:prstGeom>
          <a:solidFill>
            <a:srgbClr val="FF33CC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latin typeface="+mj-lt"/>
              </a:rPr>
              <a:t>1</a:t>
            </a:r>
            <a:endParaRPr lang="zh-TW" altLang="en-US" sz="2800" b="1" dirty="0">
              <a:latin typeface="+mj-lt"/>
            </a:endParaRPr>
          </a:p>
        </p:txBody>
      </p:sp>
      <p:sp>
        <p:nvSpPr>
          <p:cNvPr id="12" name="摺角紙張 11"/>
          <p:cNvSpPr/>
          <p:nvPr/>
        </p:nvSpPr>
        <p:spPr>
          <a:xfrm rot="764996">
            <a:off x="8389476" y="1652259"/>
            <a:ext cx="390043" cy="432048"/>
          </a:xfrm>
          <a:prstGeom prst="foldedCorner">
            <a:avLst>
              <a:gd name="adj" fmla="val 50000"/>
            </a:avLst>
          </a:prstGeom>
          <a:solidFill>
            <a:srgbClr val="FF33CC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latin typeface="+mj-lt"/>
              </a:rPr>
              <a:t>4</a:t>
            </a:r>
            <a:endParaRPr lang="zh-TW" altLang="en-US" sz="2800" b="1" dirty="0"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31497" y="4797152"/>
            <a:ext cx="4953000" cy="18415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活動時程</a:t>
            </a:r>
            <a:r>
              <a:rPr lang="zh-TW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：</a:t>
            </a:r>
            <a:endParaRPr lang="en-US" altLang="zh-TW" dirty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  <a:p>
            <a:pPr marL="273050" lvl="1">
              <a:lnSpc>
                <a:spcPts val="2600"/>
              </a:lnSpc>
            </a:pP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徵件時間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[104/1/5(</a:t>
            </a: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一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)-104/3/31(</a:t>
            </a: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二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)]</a:t>
            </a:r>
            <a:endParaRPr lang="en-US" altLang="zh-TW" dirty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  <a:sym typeface="Wingdings"/>
            </a:endParaRPr>
          </a:p>
          <a:p>
            <a:pPr marL="273050" lvl="1">
              <a:lnSpc>
                <a:spcPts val="2600"/>
              </a:lnSpc>
            </a:pP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評選時間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:104/04/02(</a:t>
            </a: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四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)-104/04/17(</a:t>
            </a: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五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)</a:t>
            </a:r>
            <a:endParaRPr lang="en-US" altLang="zh-TW" dirty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  <a:sym typeface="Wingdings"/>
            </a:endParaRPr>
          </a:p>
          <a:p>
            <a:pPr marL="273050" lvl="1">
              <a:lnSpc>
                <a:spcPts val="2600"/>
              </a:lnSpc>
            </a:pP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  <a:sym typeface="Wingdings"/>
              </a:rPr>
              <a:t>得</a:t>
            </a: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獎公告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:104/04/20(</a:t>
            </a: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一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)</a:t>
            </a:r>
            <a:endParaRPr lang="en-US" altLang="zh-TW" dirty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  <a:sym typeface="Wingdings"/>
            </a:endParaRPr>
          </a:p>
          <a:p>
            <a:pPr marL="273050" lvl="1">
              <a:lnSpc>
                <a:spcPts val="2600"/>
              </a:lnSpc>
            </a:pP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頒獎典禮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:104/05/08(</a:t>
            </a:r>
            <a:r>
              <a:rPr lang="zh-TW" altLang="en-US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五</a:t>
            </a:r>
            <a:r>
              <a:rPr lang="en-US" altLang="zh-TW" dirty="0">
                <a:solidFill>
                  <a:srgbClr val="002060"/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)</a:t>
            </a:r>
            <a:endParaRPr lang="zh-TW" altLang="en-US" dirty="0">
              <a:solidFill>
                <a:srgbClr val="002060"/>
              </a:solidFill>
              <a:latin typeface="華康粗圓體" panose="02010609010101010101" pitchFamily="49" charset="-120"/>
              <a:ea typeface="華康粗圓體" panose="02010609010101010101" pitchFamily="49" charset="-120"/>
            </a:endParaRPr>
          </a:p>
        </p:txBody>
      </p:sp>
      <p:sp>
        <p:nvSpPr>
          <p:cNvPr id="13" name="矩形 36"/>
          <p:cNvSpPr>
            <a:spLocks noChangeArrowheads="1"/>
          </p:cNvSpPr>
          <p:nvPr/>
        </p:nvSpPr>
        <p:spPr bwMode="auto">
          <a:xfrm>
            <a:off x="257878" y="692696"/>
            <a:ext cx="72479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kumimoji="0" lang="en-US" altLang="zh-TW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Chapter 1-  </a:t>
            </a:r>
            <a:r>
              <a:rPr kumimoji="0" lang="zh-TW" altLang="zh-TW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小學生</a:t>
            </a:r>
            <a:r>
              <a:rPr kumimoji="0" lang="zh-TW" altLang="zh-TW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公益行動</a:t>
            </a:r>
            <a:r>
              <a:rPr kumimoji="0" lang="zh-TW" altLang="zh-TW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徵件</a:t>
            </a:r>
            <a:r>
              <a:rPr kumimoji="0" lang="zh-TW" altLang="zh-TW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kumimoji="0" lang="zh-TW" alt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95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40632" y="74049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1" lang="en-US" altLang="zh-TW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2014</a:t>
            </a:r>
            <a:r>
              <a:rPr kumimoji="1" lang="zh-TW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年 </a:t>
            </a:r>
            <a:r>
              <a:rPr lang="zh-TW" altLang="zh-TW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小學生</a:t>
            </a:r>
            <a:r>
              <a:rPr lang="zh-TW" altLang="zh-T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公益行動徵件</a:t>
            </a:r>
            <a:r>
              <a:rPr lang="zh-TW" altLang="zh-TW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共計</a:t>
            </a:r>
            <a:r>
              <a:rPr kumimoji="1" lang="zh-TW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有</a:t>
            </a:r>
            <a:r>
              <a:rPr kumimoji="1"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239</a:t>
            </a:r>
            <a:r>
              <a:rPr kumimoji="1" lang="zh-TW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個小學</a:t>
            </a:r>
            <a:r>
              <a:rPr kumimoji="1"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721</a:t>
            </a:r>
            <a:r>
              <a:rPr kumimoji="1" lang="zh-TW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個</a:t>
            </a:r>
            <a:r>
              <a:rPr kumimoji="1" lang="zh-TW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班級</a:t>
            </a: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報名</a:t>
            </a:r>
            <a:r>
              <a:rPr kumimoji="1" lang="zh-TW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，</a:t>
            </a:r>
            <a:r>
              <a:rPr kumimoji="1" lang="zh-TW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總計</a:t>
            </a:r>
            <a:r>
              <a:rPr kumimoji="1"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338</a:t>
            </a:r>
            <a:r>
              <a:rPr kumimoji="1" lang="zh-TW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件公益行動參選</a:t>
            </a:r>
            <a:r>
              <a:rPr kumimoji="1" lang="zh-TW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。</a:t>
            </a:r>
            <a:endParaRPr kumimoji="1" lang="zh-TW" altLang="zh-TW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8664" y="1940827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338</a:t>
            </a:r>
            <a:r>
              <a:rPr kumimoji="1" lang="zh-TW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件每一個行動都來自美麗的小小心願，紀錄著彼此共同成長的記憶和感動。 </a:t>
            </a:r>
            <a:endParaRPr kumimoji="1" lang="zh-TW" altLang="zh-TW" sz="16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6028" r="2892" b="7257"/>
          <a:stretch>
            <a:fillRect/>
          </a:stretch>
        </p:blipFill>
        <p:spPr bwMode="auto">
          <a:xfrm>
            <a:off x="488504" y="2466789"/>
            <a:ext cx="44823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23298" r="45571" b="26877"/>
          <a:stretch/>
        </p:blipFill>
        <p:spPr bwMode="auto">
          <a:xfrm>
            <a:off x="5169024" y="2564903"/>
            <a:ext cx="4160563" cy="40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8" t="45061" r="28238" b="16028"/>
          <a:stretch>
            <a:fillRect/>
          </a:stretch>
        </p:blipFill>
        <p:spPr bwMode="auto">
          <a:xfrm>
            <a:off x="1928664" y="4598251"/>
            <a:ext cx="3233468" cy="15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2721" r="28238" b="5443"/>
          <a:stretch>
            <a:fillRect/>
          </a:stretch>
        </p:blipFill>
        <p:spPr bwMode="auto">
          <a:xfrm>
            <a:off x="619304" y="4608742"/>
            <a:ext cx="1309360" cy="1572909"/>
          </a:xfrm>
          <a:prstGeom prst="rect">
            <a:avLst/>
          </a:prstGeom>
          <a:noFill/>
          <a:ln w="9525" algn="in">
            <a:solidFill>
              <a:srgbClr val="353B4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322" y="1628800"/>
            <a:ext cx="3336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內容物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瑪</a:t>
            </a:r>
            <a:r>
              <a:rPr lang="zh-TW" altLang="zh-TW" sz="1600" dirty="0">
                <a:latin typeface="Adobe 繁黑體 Std B" pitchFamily="34" charset="-120"/>
                <a:ea typeface="Adobe 繁黑體 Std B" pitchFamily="34" charset="-120"/>
              </a:rPr>
              <a:t>利</a:t>
            </a:r>
            <a:r>
              <a:rPr lang="en-US" altLang="zh-TW" sz="1600" dirty="0" err="1" smtClean="0">
                <a:latin typeface="Adobe 繁黑體 Std B" pitchFamily="34" charset="-120"/>
                <a:ea typeface="Adobe 繁黑體 Std B" pitchFamily="34" charset="-120"/>
              </a:rPr>
              <a:t>MaMa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純鮮奶手</a:t>
            </a:r>
            <a:r>
              <a:rPr lang="zh-TW" altLang="en-US" sz="1600" dirty="0">
                <a:latin typeface="Adobe 繁黑體 Std B" pitchFamily="34" charset="-120"/>
                <a:ea typeface="Adobe 繁黑體 Std B" pitchFamily="34" charset="-120"/>
              </a:rPr>
              <a:t>作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餅乾</a:t>
            </a:r>
            <a:endParaRPr lang="en-US" altLang="zh-TW" sz="1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en-US" altLang="zh-TW" sz="1600" b="1" dirty="0" smtClean="0">
                <a:latin typeface="Adobe 繁黑體 Std B" pitchFamily="34" charset="-120"/>
                <a:ea typeface="Adobe 繁黑體 Std B" pitchFamily="34" charset="-120"/>
              </a:rPr>
              <a:t>DIY 4</a:t>
            </a:r>
            <a:r>
              <a:rPr lang="zh-TW" altLang="en-US" sz="1600" b="1" dirty="0" smtClean="0">
                <a:latin typeface="Adobe 繁黑體 Std B" pitchFamily="34" charset="-120"/>
                <a:ea typeface="Adobe 繁黑體 Std B" pitchFamily="34" charset="-120"/>
              </a:rPr>
              <a:t>色</a:t>
            </a:r>
            <a:r>
              <a:rPr lang="zh-TW" altLang="zh-TW" sz="1600" b="1" dirty="0" smtClean="0">
                <a:latin typeface="Adobe 繁黑體 Std B" pitchFamily="34" charset="-120"/>
                <a:ea typeface="Adobe 繁黑體 Std B" pitchFamily="34" charset="-120"/>
              </a:rPr>
              <a:t>翻</a:t>
            </a:r>
            <a:r>
              <a:rPr lang="zh-TW" altLang="zh-TW" sz="1600" b="1" dirty="0">
                <a:latin typeface="Adobe 繁黑體 Std B" pitchFamily="34" charset="-120"/>
                <a:ea typeface="Adobe 繁黑體 Std B" pitchFamily="34" charset="-120"/>
              </a:rPr>
              <a:t>糖一</a:t>
            </a:r>
            <a:r>
              <a:rPr lang="zh-TW" altLang="zh-TW" sz="1600" b="1" dirty="0" smtClean="0">
                <a:latin typeface="Adobe 繁黑體 Std B" pitchFamily="34" charset="-120"/>
                <a:ea typeface="Adobe 繁黑體 Std B" pitchFamily="34" charset="-120"/>
              </a:rPr>
              <a:t>盒</a:t>
            </a:r>
            <a:endParaRPr lang="en-US" altLang="zh-TW" sz="1600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瑪</a:t>
            </a:r>
            <a:r>
              <a:rPr lang="zh-TW" altLang="zh-TW" sz="1600" dirty="0">
                <a:latin typeface="Adobe 繁黑體 Std B" pitchFamily="34" charset="-120"/>
                <a:ea typeface="Adobe 繁黑體 Std B" pitchFamily="34" charset="-120"/>
              </a:rPr>
              <a:t>利</a:t>
            </a:r>
            <a:r>
              <a:rPr lang="en-US" altLang="zh-TW" sz="1600" dirty="0" err="1" smtClean="0">
                <a:latin typeface="Adobe 繁黑體 Std B" pitchFamily="34" charset="-120"/>
                <a:ea typeface="Adobe 繁黑體 Std B" pitchFamily="34" charset="-120"/>
              </a:rPr>
              <a:t>MaMa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手</a:t>
            </a:r>
            <a:r>
              <a:rPr lang="zh-TW" altLang="zh-TW" sz="1600" dirty="0">
                <a:latin typeface="Adobe 繁黑體 Std B" pitchFamily="34" charset="-120"/>
                <a:ea typeface="Adobe 繁黑體 Std B" pitchFamily="34" charset="-120"/>
              </a:rPr>
              <a:t>抄紙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卡片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張</a:t>
            </a:r>
            <a:r>
              <a:rPr lang="en-US" altLang="zh-TW" sz="1600" b="1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</a:p>
          <a:p>
            <a:r>
              <a:rPr lang="en-US" altLang="zh-TW" sz="1600" b="1" dirty="0" smtClean="0">
                <a:latin typeface="Adobe 繁黑體 Std B" pitchFamily="34" charset="-120"/>
                <a:ea typeface="Adobe 繁黑體 Std B" pitchFamily="34" charset="-120"/>
              </a:rPr>
              <a:t>4.DIY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裝飾</a:t>
            </a:r>
            <a:r>
              <a:rPr lang="zh-TW" altLang="zh-TW" sz="1600" dirty="0">
                <a:latin typeface="Adobe 繁黑體 Std B" pitchFamily="34" charset="-120"/>
                <a:ea typeface="Adobe 繁黑體 Std B" pitchFamily="34" charset="-120"/>
              </a:rPr>
              <a:t>用圖卡</a:t>
            </a:r>
            <a:r>
              <a:rPr lang="en-US" altLang="zh-TW" sz="1600" dirty="0"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zh-TW" sz="1600" dirty="0">
                <a:latin typeface="Adobe 繁黑體 Std B" pitchFamily="34" charset="-120"/>
                <a:ea typeface="Adobe 繁黑體 Std B" pitchFamily="34" charset="-120"/>
              </a:rPr>
              <a:t>張</a:t>
            </a:r>
          </a:p>
          <a:p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5.</a:t>
            </a:r>
            <a:r>
              <a:rPr lang="zh-TW" altLang="zh-TW" sz="1600" dirty="0" smtClean="0">
                <a:latin typeface="Adobe 繁黑體 Std B" pitchFamily="34" charset="-120"/>
                <a:ea typeface="Adobe 繁黑體 Std B" pitchFamily="34" charset="-120"/>
              </a:rPr>
              <a:t>愛</a:t>
            </a:r>
            <a:r>
              <a:rPr lang="zh-TW" altLang="zh-TW" sz="1600" dirty="0">
                <a:latin typeface="Adobe 繁黑體 Std B" pitchFamily="34" charset="-120"/>
                <a:ea typeface="Adobe 繁黑體 Std B" pitchFamily="34" charset="-120"/>
              </a:rPr>
              <a:t>的學習單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4349998"/>
            <a:ext cx="1591241" cy="15037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30644" r="53287" b="13896"/>
          <a:stretch/>
        </p:blipFill>
        <p:spPr>
          <a:xfrm>
            <a:off x="7632547" y="4749566"/>
            <a:ext cx="1688938" cy="1460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4824323" y="3198460"/>
            <a:ext cx="4737190" cy="1046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愛的魔法</a:t>
            </a:r>
            <a:r>
              <a:rPr kumimoji="0" lang="zh-TW" altLang="en-US" sz="1600" dirty="0">
                <a:latin typeface="Adobe 繁黑體 Std B" pitchFamily="34" charset="-120"/>
                <a:ea typeface="Adobe 繁黑體 Std B" pitchFamily="34" charset="-120"/>
              </a:rPr>
              <a:t>盒發送數</a:t>
            </a:r>
            <a:r>
              <a:rPr kumimoji="0" lang="en-US" altLang="zh-TW" sz="1600" dirty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kumimoji="0" lang="zh-TW" altLang="en-US" sz="1600" dirty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kumimoji="0" lang="en-US" altLang="zh-TW" sz="1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6</a:t>
            </a:r>
            <a:r>
              <a:rPr kumimoji="0" lang="zh-TW" altLang="en-US" sz="1600" dirty="0">
                <a:latin typeface="Adobe 繁黑體 Std B" pitchFamily="34" charset="-120"/>
                <a:ea typeface="Adobe 繁黑體 Std B" pitchFamily="34" charset="-120"/>
              </a:rPr>
              <a:t> 萬盒</a:t>
            </a:r>
            <a:r>
              <a:rPr kumimoji="0" lang="en-US" altLang="zh-TW" sz="1600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0" lang="en-US" altLang="zh-TW" sz="1600" dirty="0">
                <a:latin typeface="Adobe 繁黑體 Std B" pitchFamily="34" charset="-120"/>
                <a:ea typeface="Adobe 繁黑體 Std B" pitchFamily="34" charset="-120"/>
              </a:rPr>
            </a:br>
            <a:r>
              <a:rPr kumimoji="0"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募集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10000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份愛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的魔法盒「送愛到偏遠小學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」</a:t>
            </a:r>
            <a:r>
              <a:rPr kumimoji="0"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500" dirty="0">
              <a:latin typeface="Adobe 繁黑體 Std B" pitchFamily="34" charset="-120"/>
              <a:ea typeface="Adobe 繁黑體 Std B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500" dirty="0" smtClean="0">
                <a:latin typeface="Adobe 繁黑體 Std B" pitchFamily="34" charset="-120"/>
                <a:ea typeface="Adobe 繁黑體 Std B" pitchFamily="34" charset="-120"/>
              </a:rPr>
              <a:t>寄送日期</a:t>
            </a:r>
            <a:r>
              <a:rPr kumimoji="0" lang="en-US" altLang="zh-TW" sz="1500" dirty="0" smtClean="0">
                <a:latin typeface="Adobe 繁黑體 Std B" pitchFamily="34" charset="-120"/>
                <a:ea typeface="Adobe 繁黑體 Std B" pitchFamily="34" charset="-120"/>
              </a:rPr>
              <a:t>:104/4/21-104/4/30</a:t>
            </a:r>
            <a:endParaRPr kumimoji="0" lang="zh-TW" altLang="en-US" sz="15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7" name="Picture 12" descr="72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463709"/>
            <a:ext cx="3998233" cy="2459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65" y="4869161"/>
            <a:ext cx="2029504" cy="1405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141128-魔法盒（Ａ）.jpg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6542"/>
          <a:stretch/>
        </p:blipFill>
        <p:spPr>
          <a:xfrm>
            <a:off x="7747759" y="1463709"/>
            <a:ext cx="1831194" cy="16169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1" y="3861269"/>
            <a:ext cx="1860905" cy="248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35"/>
          <p:cNvSpPr>
            <a:spLocks noChangeArrowheads="1"/>
          </p:cNvSpPr>
          <p:nvPr/>
        </p:nvSpPr>
        <p:spPr bwMode="auto">
          <a:xfrm>
            <a:off x="272480" y="661918"/>
            <a:ext cx="8217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Chapter 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</a:t>
            </a:r>
            <a:r>
              <a:rPr kumimoji="0"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母親節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愛的魔法盒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kumimoji="0" lang="zh-TW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生命教材</a:t>
            </a:r>
            <a:r>
              <a:rPr kumimoji="0"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包 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說明</a:t>
            </a:r>
            <a:endParaRPr kumimoji="0" lang="zh-TW" altLang="zh-TW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6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/>
          <a:stretch>
            <a:fillRect/>
          </a:stretch>
        </p:blipFill>
        <p:spPr bwMode="auto">
          <a:xfrm>
            <a:off x="3440832" y="2996952"/>
            <a:ext cx="598791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2" t="16551" r="28748" b="6018"/>
          <a:stretch>
            <a:fillRect/>
          </a:stretch>
        </p:blipFill>
        <p:spPr bwMode="auto">
          <a:xfrm>
            <a:off x="488504" y="2852936"/>
            <a:ext cx="2664620" cy="2677082"/>
          </a:xfrm>
          <a:prstGeom prst="rect">
            <a:avLst/>
          </a:prstGeom>
          <a:noFill/>
          <a:ln w="9525" algn="in">
            <a:solidFill>
              <a:srgbClr val="D6E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032714" y="740499"/>
            <a:ext cx="61206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1" lang="en-US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2014</a:t>
            </a:r>
            <a:r>
              <a:rPr kumimoji="1"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</a:t>
            </a:r>
            <a:r>
              <a:rPr kumimoji="1"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年 </a:t>
            </a:r>
            <a:r>
              <a:rPr kumimoji="1" lang="zh-TW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魔法</a:t>
            </a:r>
            <a:r>
              <a:rPr kumimoji="1" lang="zh-TW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盒發送數:  </a:t>
            </a:r>
            <a:r>
              <a:rPr kumimoji="1" lang="en-US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 </a:t>
            </a:r>
            <a:r>
              <a:rPr kumimoji="1" lang="zh-TW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萬盒</a:t>
            </a:r>
            <a:br>
              <a:rPr kumimoji="1" lang="zh-TW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共計發送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280</a:t>
            </a:r>
            <a:r>
              <a:rPr kumimoji="1" lang="zh-TW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所小學 </a:t>
            </a:r>
            <a:r>
              <a:rPr kumimoji="1"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(</a:t>
            </a:r>
            <a:r>
              <a:rPr kumimoji="1" lang="zh-TW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約 </a:t>
            </a:r>
            <a:r>
              <a:rPr kumimoji="1"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2,100</a:t>
            </a:r>
            <a:r>
              <a:rPr kumimoji="1" lang="zh-TW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班級</a:t>
            </a:r>
            <a:r>
              <a:rPr kumimoji="1" lang="zh-TW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)</a:t>
            </a:r>
            <a:endParaRPr kumimoji="1" lang="en-US" altLang="zh-TW" sz="2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1"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其中一般小學</a:t>
            </a:r>
            <a:r>
              <a:rPr kumimoji="1"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49839</a:t>
            </a:r>
            <a:r>
              <a:rPr kumimoji="1"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盒</a:t>
            </a:r>
            <a:r>
              <a:rPr kumimoji="1"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(83%),</a:t>
            </a:r>
            <a:r>
              <a:rPr kumimoji="1" lang="zh-TW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偏遠小學為</a:t>
            </a:r>
            <a:r>
              <a:rPr kumimoji="1"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10,161</a:t>
            </a:r>
            <a:r>
              <a:rPr kumimoji="1" lang="zh-TW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盒</a:t>
            </a:r>
            <a:r>
              <a:rPr kumimoji="1"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(17%)</a:t>
            </a:r>
            <a:endParaRPr kumimoji="1" lang="zh-TW" altLang="zh-TW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287982" y="2128092"/>
            <a:ext cx="1265238" cy="627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確認數量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3954857" y="2132855"/>
            <a:ext cx="2292350" cy="627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內部產品製作期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6717107" y="2128092"/>
            <a:ext cx="1143000" cy="627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包裝期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8449070" y="2132855"/>
            <a:ext cx="1033462" cy="627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出貨期</a:t>
            </a:r>
          </a:p>
        </p:txBody>
      </p:sp>
      <p:cxnSp>
        <p:nvCxnSpPr>
          <p:cNvPr id="12" name="直線單箭頭接點 11"/>
          <p:cNvCxnSpPr>
            <a:stCxn id="8" idx="3"/>
            <a:endCxn id="9" idx="1"/>
          </p:cNvCxnSpPr>
          <p:nvPr/>
        </p:nvCxnSpPr>
        <p:spPr>
          <a:xfrm>
            <a:off x="3553220" y="2442417"/>
            <a:ext cx="401637" cy="31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9" idx="3"/>
            <a:endCxn id="10" idx="1"/>
          </p:cNvCxnSpPr>
          <p:nvPr/>
        </p:nvCxnSpPr>
        <p:spPr>
          <a:xfrm flipV="1">
            <a:off x="6247207" y="2442417"/>
            <a:ext cx="469900" cy="3175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10" idx="3"/>
            <a:endCxn id="11" idx="1"/>
          </p:cNvCxnSpPr>
          <p:nvPr/>
        </p:nvCxnSpPr>
        <p:spPr>
          <a:xfrm>
            <a:off x="7860107" y="2442417"/>
            <a:ext cx="588963" cy="3175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502437" y="2128091"/>
            <a:ext cx="1265238" cy="627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線上申請</a:t>
            </a:r>
            <a:endParaRPr kumimoji="0"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1886345" y="2440829"/>
            <a:ext cx="401637" cy="31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85753" y="1988840"/>
            <a:ext cx="66143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Activity </a:t>
            </a:r>
            <a:r>
              <a:rPr kumimoji="0" lang="en-US" altLang="zh-TW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  </a:t>
            </a: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開跑</a:t>
            </a: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記者會 </a:t>
            </a:r>
            <a:endParaRPr lang="en-US" altLang="zh-TW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:104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下午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13:30-14:00</a:t>
            </a: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kumimoji="0"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kumimoji="0"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台北</a:t>
            </a:r>
            <a:endParaRPr kumimoji="0"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85753" y="3248980"/>
            <a:ext cx="67665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Activity 2</a:t>
            </a:r>
            <a:r>
              <a:rPr kumimoji="0" lang="en-US" altLang="zh-TW" sz="2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送愛到偏遠部落</a:t>
            </a:r>
            <a:r>
              <a:rPr lang="zh-TW" altLang="en-US" sz="2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小學</a:t>
            </a:r>
            <a:endParaRPr lang="en-US" altLang="zh-TW" sz="2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:104</a:t>
            </a:r>
            <a:r>
              <a:rPr lang="zh-TW" alt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10:30-11:30</a:t>
            </a:r>
            <a:endParaRPr lang="en-US" altLang="zh-TW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en-US" altLang="zh-TW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花蓮</a:t>
            </a:r>
            <a:endParaRPr lang="en-US" altLang="zh-TW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3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85753" y="4509120"/>
            <a:ext cx="65902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Perpetua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Activity 3</a:t>
            </a:r>
            <a:r>
              <a:rPr kumimoji="0" lang="en-US" altLang="zh-TW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超級</a:t>
            </a:r>
            <a:r>
              <a:rPr lang="zh-TW" alt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小學生全國</a:t>
            </a:r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會師</a:t>
            </a:r>
            <a:endParaRPr lang="en-US" altLang="zh-TW" sz="2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:104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上午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9:30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12:00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高雄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90482" y="476672"/>
            <a:ext cx="2304256" cy="1080374"/>
            <a:chOff x="290482" y="476672"/>
            <a:chExt cx="2304256" cy="1080374"/>
          </a:xfrm>
        </p:grpSpPr>
        <p:sp>
          <p:nvSpPr>
            <p:cNvPr id="7" name="文字方塊 6"/>
            <p:cNvSpPr txBox="1"/>
            <p:nvPr/>
          </p:nvSpPr>
          <p:spPr>
            <a:xfrm>
              <a:off x="290482" y="632882"/>
              <a:ext cx="2304256" cy="924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40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系列活動</a:t>
              </a:r>
              <a:endParaRPr lang="zh-TW" altLang="en-US" sz="40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686526" y="476672"/>
              <a:ext cx="1512168" cy="288032"/>
              <a:chOff x="776536" y="476672"/>
              <a:chExt cx="1512168" cy="288032"/>
            </a:xfrm>
          </p:grpSpPr>
          <p:cxnSp>
            <p:nvCxnSpPr>
              <p:cNvPr id="9" name="直線單箭頭接點 8"/>
              <p:cNvCxnSpPr/>
              <p:nvPr/>
            </p:nvCxnSpPr>
            <p:spPr>
              <a:xfrm>
                <a:off x="776536" y="476672"/>
                <a:ext cx="0" cy="28803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單箭頭接點 9"/>
              <p:cNvCxnSpPr/>
              <p:nvPr/>
            </p:nvCxnSpPr>
            <p:spPr>
              <a:xfrm>
                <a:off x="2288704" y="476672"/>
                <a:ext cx="0" cy="28803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699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2187</Words>
  <Application>Microsoft Office PowerPoint</Application>
  <PresentationFormat>A4 紙張 (210x297 公釐)</PresentationFormat>
  <Paragraphs>309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maria</dc:creator>
  <cp:lastModifiedBy>maria</cp:lastModifiedBy>
  <cp:revision>108</cp:revision>
  <cp:lastPrinted>2014-11-20T07:16:55Z</cp:lastPrinted>
  <dcterms:created xsi:type="dcterms:W3CDTF">2014-10-14T04:31:10Z</dcterms:created>
  <dcterms:modified xsi:type="dcterms:W3CDTF">2014-12-23T00:33:08Z</dcterms:modified>
</cp:coreProperties>
</file>