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handoutMasterIdLst>
    <p:handoutMasterId r:id="rId46"/>
  </p:handoutMasterIdLst>
  <p:sldIdLst>
    <p:sldId id="259" r:id="rId2"/>
    <p:sldId id="575" r:id="rId3"/>
    <p:sldId id="577" r:id="rId4"/>
    <p:sldId id="628" r:id="rId5"/>
    <p:sldId id="643" r:id="rId6"/>
    <p:sldId id="651" r:id="rId7"/>
    <p:sldId id="644" r:id="rId8"/>
    <p:sldId id="457" r:id="rId9"/>
    <p:sldId id="624" r:id="rId10"/>
    <p:sldId id="626" r:id="rId11"/>
    <p:sldId id="652" r:id="rId12"/>
    <p:sldId id="475" r:id="rId13"/>
    <p:sldId id="629" r:id="rId14"/>
    <p:sldId id="332" r:id="rId15"/>
    <p:sldId id="674" r:id="rId16"/>
    <p:sldId id="647" r:id="rId17"/>
    <p:sldId id="653" r:id="rId18"/>
    <p:sldId id="329" r:id="rId19"/>
    <p:sldId id="654" r:id="rId20"/>
    <p:sldId id="655" r:id="rId21"/>
    <p:sldId id="656" r:id="rId22"/>
    <p:sldId id="617" r:id="rId23"/>
    <p:sldId id="658" r:id="rId24"/>
    <p:sldId id="659" r:id="rId25"/>
    <p:sldId id="660" r:id="rId26"/>
    <p:sldId id="661" r:id="rId27"/>
    <p:sldId id="662" r:id="rId28"/>
    <p:sldId id="663" r:id="rId29"/>
    <p:sldId id="664" r:id="rId30"/>
    <p:sldId id="665" r:id="rId31"/>
    <p:sldId id="666" r:id="rId32"/>
    <p:sldId id="667" r:id="rId33"/>
    <p:sldId id="668" r:id="rId34"/>
    <p:sldId id="669" r:id="rId35"/>
    <p:sldId id="670" r:id="rId36"/>
    <p:sldId id="671" r:id="rId37"/>
    <p:sldId id="672" r:id="rId38"/>
    <p:sldId id="576" r:id="rId39"/>
    <p:sldId id="327" r:id="rId40"/>
    <p:sldId id="673" r:id="rId41"/>
    <p:sldId id="573" r:id="rId42"/>
    <p:sldId id="574" r:id="rId43"/>
    <p:sldId id="392" r:id="rId4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C8"/>
    <a:srgbClr val="EF3F4C"/>
    <a:srgbClr val="FF0066"/>
    <a:srgbClr val="0000FF"/>
    <a:srgbClr val="D1111F"/>
    <a:srgbClr val="55070D"/>
    <a:srgbClr val="FFF3F8"/>
    <a:srgbClr val="FBD1D4"/>
    <a:srgbClr val="F6949B"/>
    <a:srgbClr val="93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96370" autoAdjust="0"/>
  </p:normalViewPr>
  <p:slideViewPr>
    <p:cSldViewPr>
      <p:cViewPr varScale="1">
        <p:scale>
          <a:sx n="110" d="100"/>
          <a:sy n="110" d="100"/>
        </p:scale>
        <p:origin x="12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9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BC467-20A7-4EFD-8C07-57E66488482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3CEEFFB-9695-47B2-8188-49C77B7CC2BF}">
      <dgm:prSet phldrT="[文字]" custT="1"/>
      <dgm:spPr/>
      <dgm:t>
        <a:bodyPr/>
        <a:lstStyle/>
        <a:p>
          <a:r>
            <a:rPr lang="zh-TW" altLang="en-US" sz="2000" dirty="0">
              <a:latin typeface="+mj-ea"/>
              <a:ea typeface="+mj-ea"/>
            </a:rPr>
            <a:t>各補助項目（一、三、五、六）</a:t>
          </a:r>
        </a:p>
      </dgm:t>
    </dgm:pt>
    <dgm:pt modelId="{E26F4228-ABB8-41D6-80EB-AE375C105AA7}" type="parTrans" cxnId="{AC906740-DF8F-4F63-929B-C1320783774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ED4335CB-7691-46A4-9F2E-F1746FA34D61}" type="sibTrans" cxnId="{AC906740-DF8F-4F63-929B-C1320783774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E48FA3FA-EE19-4F05-B146-0B8ABE2652DC}">
      <dgm:prSet phldrT="[文字]" custT="1"/>
      <dgm:spPr/>
      <dgm:t>
        <a:bodyPr/>
        <a:lstStyle/>
        <a:p>
          <a:r>
            <a:rPr lang="en-US" altLang="zh-TW" sz="2400" dirty="0">
              <a:latin typeface="+mj-ea"/>
              <a:ea typeface="+mj-ea"/>
            </a:rPr>
            <a:t>1.</a:t>
          </a:r>
          <a:r>
            <a:rPr lang="zh-TW" altLang="en-US" sz="2400" dirty="0">
              <a:latin typeface="+mj-ea"/>
              <a:ea typeface="+mj-ea"/>
            </a:rPr>
            <a:t> 填寫經費表</a:t>
          </a:r>
        </a:p>
      </dgm:t>
    </dgm:pt>
    <dgm:pt modelId="{457E108B-219A-4D88-80B9-8740D11AF56E}" type="parTrans" cxnId="{3A0016DC-F571-4C8A-8631-5EF9E7E91CC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468E646E-8E26-4464-8A2F-51AC73C17916}" type="sibTrans" cxnId="{3A0016DC-F571-4C8A-8631-5EF9E7E91CC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E66282BC-614C-4840-BA61-6F50F92A55CE}">
      <dgm:prSet phldrT="[文字]" custT="1"/>
      <dgm:spPr/>
      <dgm:t>
        <a:bodyPr/>
        <a:lstStyle/>
        <a:p>
          <a:r>
            <a:rPr lang="zh-TW" altLang="en-US" sz="2000" dirty="0">
              <a:latin typeface="+mj-ea"/>
              <a:ea typeface="+mj-ea"/>
            </a:rPr>
            <a:t>補助項目二、四</a:t>
          </a:r>
        </a:p>
      </dgm:t>
    </dgm:pt>
    <dgm:pt modelId="{51713B7B-C6BC-4329-B730-D854316A169E}" type="parTrans" cxnId="{FC8A8735-DCF7-4DFF-965F-300C00E2DDE8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8A7FE16-5D2D-4DB3-BCC0-8391CB186A04}" type="sibTrans" cxnId="{FC8A8735-DCF7-4DFF-965F-300C00E2DDE8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6F9756AE-41AC-4B5C-8FFA-C3E42F279A45}">
      <dgm:prSet phldrT="[文字]"/>
      <dgm:spPr/>
      <dgm:t>
        <a:bodyPr/>
        <a:lstStyle/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j-ea"/>
              <a:ea typeface="+mj-ea"/>
            </a:rPr>
            <a:t>1.</a:t>
          </a:r>
          <a:r>
            <a:rPr lang="zh-TW" altLang="en-US" sz="2200" kern="1200" dirty="0">
              <a:latin typeface="+mj-ea"/>
              <a:ea typeface="+mj-ea"/>
            </a:rPr>
            <a:t> 填寫特色列表</a:t>
          </a:r>
        </a:p>
      </dgm:t>
    </dgm:pt>
    <dgm:pt modelId="{40043D0D-9B53-43AD-B92E-60CF05C83309}" type="parTrans" cxnId="{CFB9D15E-8EAD-4FF9-BD10-13C20257A72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2FB353D-90E2-418C-AEA9-4538CDF2C0F7}" type="sibTrans" cxnId="{CFB9D15E-8EAD-4FF9-BD10-13C20257A72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60A41960-483A-48A8-A863-5B6050B4028E}">
      <dgm:prSet phldrT="[文字]" custT="1"/>
      <dgm:spPr/>
      <dgm:t>
        <a:bodyPr/>
        <a:lstStyle/>
        <a:p>
          <a:r>
            <a:rPr lang="en-US" altLang="zh-TW" sz="2400" dirty="0">
              <a:latin typeface="+mj-ea"/>
              <a:ea typeface="+mj-ea"/>
            </a:rPr>
            <a:t>2.</a:t>
          </a:r>
          <a:r>
            <a:rPr lang="zh-TW" altLang="en-US" sz="2400" dirty="0">
              <a:latin typeface="+mj-ea"/>
              <a:ea typeface="+mj-ea"/>
            </a:rPr>
            <a:t> 撰寫計畫內容</a:t>
          </a:r>
        </a:p>
      </dgm:t>
    </dgm:pt>
    <dgm:pt modelId="{714959FC-5919-4F58-99FC-DE8474C22EA6}" type="parTrans" cxnId="{0B9707A9-A9C8-4466-880B-8BA72B4128E0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4F557A6D-D46A-4966-AB57-40F8D97361B3}" type="sibTrans" cxnId="{0B9707A9-A9C8-4466-880B-8BA72B4128E0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F9D901E3-650E-4BA5-A9D6-F7C2170A3FA1}">
      <dgm:prSet phldrT="[文字]" custT="1"/>
      <dgm:spPr/>
      <dgm:t>
        <a:bodyPr/>
        <a:lstStyle/>
        <a:p>
          <a:r>
            <a:rPr lang="en-US" altLang="zh-TW" sz="2400" dirty="0">
              <a:latin typeface="+mj-ea"/>
              <a:ea typeface="+mj-ea"/>
            </a:rPr>
            <a:t>3.</a:t>
          </a:r>
          <a:r>
            <a:rPr lang="zh-TW" altLang="en-US" sz="2400" dirty="0">
              <a:latin typeface="+mj-ea"/>
              <a:ea typeface="+mj-ea"/>
            </a:rPr>
            <a:t> 列印申請計畫書</a:t>
          </a:r>
        </a:p>
      </dgm:t>
    </dgm:pt>
    <dgm:pt modelId="{0D025C74-3C0A-4970-84D0-478A6E41ABF2}" type="parTrans" cxnId="{A532458E-A640-4F9A-B85B-6D97AA86146D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B9C29378-C724-4EF0-B902-54F455E7E504}" type="sibTrans" cxnId="{A532458E-A640-4F9A-B85B-6D97AA86146D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652DB904-7776-4925-9E04-F3D16CCA84AF}">
      <dgm:prSet phldrT="[文字]"/>
      <dgm:spPr/>
      <dgm:t>
        <a:bodyPr/>
        <a:lstStyle/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j-ea"/>
              <a:ea typeface="+mj-ea"/>
            </a:rPr>
            <a:t>2.</a:t>
          </a:r>
          <a:r>
            <a:rPr lang="zh-TW" altLang="en-US" sz="2200" kern="1200" dirty="0">
              <a:latin typeface="+mj-ea"/>
              <a:ea typeface="+mj-ea"/>
            </a:rPr>
            <a:t> 填寫經費表</a:t>
          </a:r>
        </a:p>
      </dgm:t>
    </dgm:pt>
    <dgm:pt modelId="{D7254CB4-274A-432A-BDFF-113A13D5B4EC}" type="parTrans" cxnId="{551EBA3A-2704-45D9-8A92-C0DE74B9B459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82149A87-6741-4363-BB1B-C143CB2AB799}" type="sibTrans" cxnId="{551EBA3A-2704-45D9-8A92-C0DE74B9B459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FEEDA56D-8AD2-4712-B883-247ABA55EB9A}">
      <dgm:prSet phldrT="[文字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撰寫計畫內容</a:t>
          </a:r>
          <a:endParaRPr lang="en-US" altLang="zh-TW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4.</a:t>
          </a:r>
          <a:r>
            <a:rPr lang="zh-TW" alt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填寫課程表</a:t>
          </a:r>
        </a:p>
      </dgm:t>
    </dgm:pt>
    <dgm:pt modelId="{5BC65C3F-824B-4C01-B9C3-85144FC40146}" type="parTrans" cxnId="{54F0E188-6F82-4B7C-BF5A-8BED71C8A7E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8A7B150-970E-4AE4-AEC4-28C429B16B65}" type="sibTrans" cxnId="{54F0E188-6F82-4B7C-BF5A-8BED71C8A7E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B434D730-6887-4FB3-A3D8-90192901C220}">
      <dgm:prSet phldrT="[文字]"/>
      <dgm:spPr/>
      <dgm:t>
        <a:bodyPr/>
        <a:lstStyle/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j-ea"/>
              <a:ea typeface="+mj-ea"/>
            </a:rPr>
            <a:t>5.</a:t>
          </a:r>
          <a:r>
            <a:rPr lang="zh-TW" altLang="en-US" sz="2200" kern="1200" dirty="0">
              <a:latin typeface="+mj-ea"/>
              <a:ea typeface="+mj-ea"/>
            </a:rPr>
            <a:t> 列印申請計畫書</a:t>
          </a:r>
        </a:p>
      </dgm:t>
    </dgm:pt>
    <dgm:pt modelId="{FA9011DB-B44D-42E3-852F-23843E741352}" type="parTrans" cxnId="{F445514E-0355-48F9-8559-C89DA4A1DAA0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696F0B2C-170B-4531-ABBC-2E0686A26A04}" type="sibTrans" cxnId="{F445514E-0355-48F9-8559-C89DA4A1DAA0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FBE16802-59CC-4A7D-B511-A3B9E51D458D}" type="pres">
      <dgm:prSet presAssocID="{F96BC467-20A7-4EFD-8C07-57E66488482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63B578C-DF19-4597-98B1-E0D4B9B5110F}" type="pres">
      <dgm:prSet presAssocID="{03CEEFFB-9695-47B2-8188-49C77B7CC2BF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E24FC7EA-89B9-41AC-8A9B-A2C81E77854C}" type="pres">
      <dgm:prSet presAssocID="{03CEEFFB-9695-47B2-8188-49C77B7CC2BF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723AFB62-2170-46AF-8494-D039AD677AE7}" type="pres">
      <dgm:prSet presAssocID="{E66282BC-614C-4840-BA61-6F50F92A55CE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184AC5C9-17E6-4AFA-B7F9-1A1A16897E67}" type="pres">
      <dgm:prSet presAssocID="{E66282BC-614C-4840-BA61-6F50F92A55CE}" presName="childText2" presStyleLbl="solidAlignAcc1" presStyleIdx="1" presStyleCnt="2" custScaleX="100899" custScaleY="119710" custLinFactNeighborX="1062" custLinFactNeighborY="3005">
        <dgm:presLayoutVars>
          <dgm:chMax val="0"/>
          <dgm:chPref val="0"/>
          <dgm:bulletEnabled val="1"/>
        </dgm:presLayoutVars>
      </dgm:prSet>
      <dgm:spPr/>
    </dgm:pt>
  </dgm:ptLst>
  <dgm:cxnLst>
    <dgm:cxn modelId="{124D5A08-99D4-4616-9DCF-03A3F7F699AB}" type="presOf" srcId="{F96BC467-20A7-4EFD-8C07-57E66488482F}" destId="{FBE16802-59CC-4A7D-B511-A3B9E51D458D}" srcOrd="0" destOrd="0" presId="urn:microsoft.com/office/officeart/2009/3/layout/IncreasingArrowsProcess"/>
    <dgm:cxn modelId="{5259750E-DAEA-44F2-B43E-B52431372167}" type="presOf" srcId="{6F9756AE-41AC-4B5C-8FFA-C3E42F279A45}" destId="{184AC5C9-17E6-4AFA-B7F9-1A1A16897E67}" srcOrd="0" destOrd="0" presId="urn:microsoft.com/office/officeart/2009/3/layout/IncreasingArrowsProcess"/>
    <dgm:cxn modelId="{BCBD2222-1A8F-48BA-B68E-B1F63387EE45}" type="presOf" srcId="{B434D730-6887-4FB3-A3D8-90192901C220}" destId="{184AC5C9-17E6-4AFA-B7F9-1A1A16897E67}" srcOrd="0" destOrd="3" presId="urn:microsoft.com/office/officeart/2009/3/layout/IncreasingArrowsProcess"/>
    <dgm:cxn modelId="{FC8A8735-DCF7-4DFF-965F-300C00E2DDE8}" srcId="{F96BC467-20A7-4EFD-8C07-57E66488482F}" destId="{E66282BC-614C-4840-BA61-6F50F92A55CE}" srcOrd="1" destOrd="0" parTransId="{51713B7B-C6BC-4329-B730-D854316A169E}" sibTransId="{18A7FE16-5D2D-4DB3-BCC0-8391CB186A04}"/>
    <dgm:cxn modelId="{551EBA3A-2704-45D9-8A92-C0DE74B9B459}" srcId="{E66282BC-614C-4840-BA61-6F50F92A55CE}" destId="{652DB904-7776-4925-9E04-F3D16CCA84AF}" srcOrd="1" destOrd="0" parTransId="{D7254CB4-274A-432A-BDFF-113A13D5B4EC}" sibTransId="{82149A87-6741-4363-BB1B-C143CB2AB799}"/>
    <dgm:cxn modelId="{AC906740-DF8F-4F63-929B-C13207837747}" srcId="{F96BC467-20A7-4EFD-8C07-57E66488482F}" destId="{03CEEFFB-9695-47B2-8188-49C77B7CC2BF}" srcOrd="0" destOrd="0" parTransId="{E26F4228-ABB8-41D6-80EB-AE375C105AA7}" sibTransId="{ED4335CB-7691-46A4-9F2E-F1746FA34D61}"/>
    <dgm:cxn modelId="{CFB9D15E-8EAD-4FF9-BD10-13C20257A72F}" srcId="{E66282BC-614C-4840-BA61-6F50F92A55CE}" destId="{6F9756AE-41AC-4B5C-8FFA-C3E42F279A45}" srcOrd="0" destOrd="0" parTransId="{40043D0D-9B53-43AD-B92E-60CF05C83309}" sibTransId="{32FB353D-90E2-418C-AEA9-4538CDF2C0F7}"/>
    <dgm:cxn modelId="{5DF79C46-B7FB-471B-A5FD-7A1A170241DE}" type="presOf" srcId="{60A41960-483A-48A8-A863-5B6050B4028E}" destId="{E24FC7EA-89B9-41AC-8A9B-A2C81E77854C}" srcOrd="0" destOrd="1" presId="urn:microsoft.com/office/officeart/2009/3/layout/IncreasingArrowsProcess"/>
    <dgm:cxn modelId="{F445514E-0355-48F9-8559-C89DA4A1DAA0}" srcId="{E66282BC-614C-4840-BA61-6F50F92A55CE}" destId="{B434D730-6887-4FB3-A3D8-90192901C220}" srcOrd="3" destOrd="0" parTransId="{FA9011DB-B44D-42E3-852F-23843E741352}" sibTransId="{696F0B2C-170B-4531-ABBC-2E0686A26A04}"/>
    <dgm:cxn modelId="{E0AA9D50-E357-48D3-8308-6C9D79C39790}" type="presOf" srcId="{E66282BC-614C-4840-BA61-6F50F92A55CE}" destId="{723AFB62-2170-46AF-8494-D039AD677AE7}" srcOrd="0" destOrd="0" presId="urn:microsoft.com/office/officeart/2009/3/layout/IncreasingArrowsProcess"/>
    <dgm:cxn modelId="{54F0E188-6F82-4B7C-BF5A-8BED71C8A7EE}" srcId="{E66282BC-614C-4840-BA61-6F50F92A55CE}" destId="{FEEDA56D-8AD2-4712-B883-247ABA55EB9A}" srcOrd="2" destOrd="0" parTransId="{5BC65C3F-824B-4C01-B9C3-85144FC40146}" sibTransId="{18A7B150-970E-4AE4-AEC4-28C429B16B65}"/>
    <dgm:cxn modelId="{F71FAB89-13D0-427D-8207-C4970AEF7EA7}" type="presOf" srcId="{03CEEFFB-9695-47B2-8188-49C77B7CC2BF}" destId="{363B578C-DF19-4597-98B1-E0D4B9B5110F}" srcOrd="0" destOrd="0" presId="urn:microsoft.com/office/officeart/2009/3/layout/IncreasingArrowsProcess"/>
    <dgm:cxn modelId="{A532458E-A640-4F9A-B85B-6D97AA86146D}" srcId="{03CEEFFB-9695-47B2-8188-49C77B7CC2BF}" destId="{F9D901E3-650E-4BA5-A9D6-F7C2170A3FA1}" srcOrd="2" destOrd="0" parTransId="{0D025C74-3C0A-4970-84D0-478A6E41ABF2}" sibTransId="{B9C29378-C724-4EF0-B902-54F455E7E504}"/>
    <dgm:cxn modelId="{38D578A4-5644-4948-B238-17A6AB92545F}" type="presOf" srcId="{F9D901E3-650E-4BA5-A9D6-F7C2170A3FA1}" destId="{E24FC7EA-89B9-41AC-8A9B-A2C81E77854C}" srcOrd="0" destOrd="2" presId="urn:microsoft.com/office/officeart/2009/3/layout/IncreasingArrowsProcess"/>
    <dgm:cxn modelId="{662DDEA5-945F-407A-A45B-578F4C0E0B71}" type="presOf" srcId="{E48FA3FA-EE19-4F05-B146-0B8ABE2652DC}" destId="{E24FC7EA-89B9-41AC-8A9B-A2C81E77854C}" srcOrd="0" destOrd="0" presId="urn:microsoft.com/office/officeart/2009/3/layout/IncreasingArrowsProcess"/>
    <dgm:cxn modelId="{0B9707A9-A9C8-4466-880B-8BA72B4128E0}" srcId="{03CEEFFB-9695-47B2-8188-49C77B7CC2BF}" destId="{60A41960-483A-48A8-A863-5B6050B4028E}" srcOrd="1" destOrd="0" parTransId="{714959FC-5919-4F58-99FC-DE8474C22EA6}" sibTransId="{4F557A6D-D46A-4966-AB57-40F8D97361B3}"/>
    <dgm:cxn modelId="{3A0016DC-F571-4C8A-8631-5EF9E7E91CC6}" srcId="{03CEEFFB-9695-47B2-8188-49C77B7CC2BF}" destId="{E48FA3FA-EE19-4F05-B146-0B8ABE2652DC}" srcOrd="0" destOrd="0" parTransId="{457E108B-219A-4D88-80B9-8740D11AF56E}" sibTransId="{468E646E-8E26-4464-8A2F-51AC73C17916}"/>
    <dgm:cxn modelId="{EF73BBE0-1EF7-4C1F-B37A-067FC857CC59}" type="presOf" srcId="{FEEDA56D-8AD2-4712-B883-247ABA55EB9A}" destId="{184AC5C9-17E6-4AFA-B7F9-1A1A16897E67}" srcOrd="0" destOrd="2" presId="urn:microsoft.com/office/officeart/2009/3/layout/IncreasingArrowsProcess"/>
    <dgm:cxn modelId="{87FA0DE6-52C3-4441-8F2B-8482D5DB11F7}" type="presOf" srcId="{652DB904-7776-4925-9E04-F3D16CCA84AF}" destId="{184AC5C9-17E6-4AFA-B7F9-1A1A16897E67}" srcOrd="0" destOrd="1" presId="urn:microsoft.com/office/officeart/2009/3/layout/IncreasingArrowsProcess"/>
    <dgm:cxn modelId="{29EA968B-7045-4DD4-A55B-27D418238120}" type="presParOf" srcId="{FBE16802-59CC-4A7D-B511-A3B9E51D458D}" destId="{363B578C-DF19-4597-98B1-E0D4B9B5110F}" srcOrd="0" destOrd="0" presId="urn:microsoft.com/office/officeart/2009/3/layout/IncreasingArrowsProcess"/>
    <dgm:cxn modelId="{C93339FA-5BE0-4C38-B322-69CCDD44F739}" type="presParOf" srcId="{FBE16802-59CC-4A7D-B511-A3B9E51D458D}" destId="{E24FC7EA-89B9-41AC-8A9B-A2C81E77854C}" srcOrd="1" destOrd="0" presId="urn:microsoft.com/office/officeart/2009/3/layout/IncreasingArrowsProcess"/>
    <dgm:cxn modelId="{7A4BB63D-379D-46A8-A9CB-4BB715901665}" type="presParOf" srcId="{FBE16802-59CC-4A7D-B511-A3B9E51D458D}" destId="{723AFB62-2170-46AF-8494-D039AD677AE7}" srcOrd="2" destOrd="0" presId="urn:microsoft.com/office/officeart/2009/3/layout/IncreasingArrowsProcess"/>
    <dgm:cxn modelId="{0CBA85EC-98CD-4140-9EFE-17F19B056E05}" type="presParOf" srcId="{FBE16802-59CC-4A7D-B511-A3B9E51D458D}" destId="{184AC5C9-17E6-4AFA-B7F9-1A1A16897E6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B578C-DF19-4597-98B1-E0D4B9B5110F}">
      <dsp:nvSpPr>
        <dsp:cNvPr id="0" name=""/>
        <dsp:cNvSpPr/>
      </dsp:nvSpPr>
      <dsp:spPr>
        <a:xfrm>
          <a:off x="0" y="183986"/>
          <a:ext cx="7486271" cy="10903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0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+mj-ea"/>
              <a:ea typeface="+mj-ea"/>
            </a:rPr>
            <a:t>各補助項目（一、三、五、六）</a:t>
          </a:r>
        </a:p>
      </dsp:txBody>
      <dsp:txXfrm>
        <a:off x="0" y="456580"/>
        <a:ext cx="7213677" cy="545187"/>
      </dsp:txXfrm>
    </dsp:sp>
    <dsp:sp modelId="{E24FC7EA-89B9-41AC-8A9B-A2C81E77854C}">
      <dsp:nvSpPr>
        <dsp:cNvPr id="0" name=""/>
        <dsp:cNvSpPr/>
      </dsp:nvSpPr>
      <dsp:spPr>
        <a:xfrm>
          <a:off x="0" y="1027525"/>
          <a:ext cx="3458657" cy="2433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+mj-ea"/>
              <a:ea typeface="+mj-ea"/>
            </a:rPr>
            <a:t>1.</a:t>
          </a:r>
          <a:r>
            <a:rPr lang="zh-TW" altLang="en-US" sz="2400" kern="1200" dirty="0">
              <a:latin typeface="+mj-ea"/>
              <a:ea typeface="+mj-ea"/>
            </a:rPr>
            <a:t> 填寫經費表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+mj-ea"/>
              <a:ea typeface="+mj-ea"/>
            </a:rPr>
            <a:t>2.</a:t>
          </a:r>
          <a:r>
            <a:rPr lang="zh-TW" altLang="en-US" sz="2400" kern="1200" dirty="0">
              <a:latin typeface="+mj-ea"/>
              <a:ea typeface="+mj-ea"/>
            </a:rPr>
            <a:t> 撰寫計畫內容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+mj-ea"/>
              <a:ea typeface="+mj-ea"/>
            </a:rPr>
            <a:t>3.</a:t>
          </a:r>
          <a:r>
            <a:rPr lang="zh-TW" altLang="en-US" sz="2400" kern="1200" dirty="0">
              <a:latin typeface="+mj-ea"/>
              <a:ea typeface="+mj-ea"/>
            </a:rPr>
            <a:t> 列印申請計畫書</a:t>
          </a:r>
        </a:p>
      </dsp:txBody>
      <dsp:txXfrm>
        <a:off x="0" y="1027525"/>
        <a:ext cx="3458657" cy="2433775"/>
      </dsp:txXfrm>
    </dsp:sp>
    <dsp:sp modelId="{723AFB62-2170-46AF-8494-D039AD677AE7}">
      <dsp:nvSpPr>
        <dsp:cNvPr id="0" name=""/>
        <dsp:cNvSpPr/>
      </dsp:nvSpPr>
      <dsp:spPr>
        <a:xfrm>
          <a:off x="3458657" y="547323"/>
          <a:ext cx="4027613" cy="10903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0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+mj-ea"/>
              <a:ea typeface="+mj-ea"/>
            </a:rPr>
            <a:t>補助項目二、四</a:t>
          </a:r>
        </a:p>
      </dsp:txBody>
      <dsp:txXfrm>
        <a:off x="3458657" y="819917"/>
        <a:ext cx="3755019" cy="545187"/>
      </dsp:txXfrm>
    </dsp:sp>
    <dsp:sp modelId="{184AC5C9-17E6-4AFA-B7F9-1A1A16897E67}">
      <dsp:nvSpPr>
        <dsp:cNvPr id="0" name=""/>
        <dsp:cNvSpPr/>
      </dsp:nvSpPr>
      <dsp:spPr>
        <a:xfrm>
          <a:off x="3479841" y="1224148"/>
          <a:ext cx="3489750" cy="291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j-ea"/>
              <a:ea typeface="+mj-ea"/>
            </a:rPr>
            <a:t>1.</a:t>
          </a:r>
          <a:r>
            <a:rPr lang="zh-TW" altLang="en-US" sz="2200" kern="1200" dirty="0">
              <a:latin typeface="+mj-ea"/>
              <a:ea typeface="+mj-ea"/>
            </a:rPr>
            <a:t> 填寫特色列表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j-ea"/>
              <a:ea typeface="+mj-ea"/>
            </a:rPr>
            <a:t>2.</a:t>
          </a:r>
          <a:r>
            <a:rPr lang="zh-TW" altLang="en-US" sz="2200" kern="1200" dirty="0">
              <a:latin typeface="+mj-ea"/>
              <a:ea typeface="+mj-ea"/>
            </a:rPr>
            <a:t> 填寫經費表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撰寫計畫內容</a:t>
          </a:r>
          <a:endParaRPr lang="en-US" altLang="zh-TW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4.</a:t>
          </a:r>
          <a:r>
            <a:rPr lang="zh-TW" alt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填寫課程表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j-ea"/>
              <a:ea typeface="+mj-ea"/>
            </a:rPr>
            <a:t>5.</a:t>
          </a:r>
          <a:r>
            <a:rPr lang="zh-TW" altLang="en-US" sz="2200" kern="1200" dirty="0">
              <a:latin typeface="+mj-ea"/>
              <a:ea typeface="+mj-ea"/>
            </a:rPr>
            <a:t> 列印申請計畫書</a:t>
          </a:r>
        </a:p>
      </dsp:txBody>
      <dsp:txXfrm>
        <a:off x="3479841" y="1224148"/>
        <a:ext cx="3489750" cy="2913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pPr>
              <a:defRPr/>
            </a:pPr>
            <a:fld id="{23C52A79-9F2A-480E-A20F-DA8C5701A4C3}" type="datetime1">
              <a:rPr lang="zh-TW" altLang="en-US"/>
              <a:pPr>
                <a:defRPr/>
              </a:pPr>
              <a:t>2023/3/17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pPr>
              <a:defRPr/>
            </a:pPr>
            <a:fld id="{3AEB99EE-1F5C-411A-8752-390450CE79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93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pPr>
              <a:defRPr/>
            </a:pPr>
            <a:fld id="{C4D7FE9A-20A1-4352-9A34-AB9C1CB2322F}" type="datetime1">
              <a:rPr lang="zh-TW" altLang="en-US"/>
              <a:pPr>
                <a:defRPr/>
              </a:pPr>
              <a:t>2023/3/17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pPr>
              <a:defRPr/>
            </a:pPr>
            <a:fld id="{63F824E9-F5E3-4F7D-AA63-EBA210A403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2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1910" indent="-2853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1400" indent="-22828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97960" indent="-22828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4520" indent="-22828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1080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67639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4199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0759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1749E1C-8089-4D77-B2C4-B78DD8FF00DB}" type="slidenum">
              <a:rPr lang="zh-TW" altLang="en-US" smtClean="0"/>
              <a:pPr eaLnBrk="1" hangingPunct="1"/>
              <a:t>1</a:t>
            </a:fld>
            <a:endParaRPr lang="zh-TW" altLang="en-US"/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63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E429404B-CA45-4199-902C-264F55A16F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A1D6A360-4A5F-4A86-A816-26E8B48D6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E429404B-CA45-4199-902C-264F55A16F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A1D6A360-4A5F-4A86-A816-26E8B48D6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82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>
            <a:extLst>
              <a:ext uri="{FF2B5EF4-FFF2-40B4-BE49-F238E27FC236}">
                <a16:creationId xmlns:a16="http://schemas.microsoft.com/office/drawing/2014/main" id="{A61704B0-77C7-4672-9D72-AEE3F7A067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>
            <a:extLst>
              <a:ext uri="{FF2B5EF4-FFF2-40B4-BE49-F238E27FC236}">
                <a16:creationId xmlns:a16="http://schemas.microsoft.com/office/drawing/2014/main" id="{10BEBC62-8A0F-4E09-AC97-7DBB60BBAD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29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hape 29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7" tIns="91297" rIns="91297" bIns="91297" numCol="1" anchor="ctr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705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824E9-F5E3-4F7D-AA63-EBA210A40382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11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E74224CD-915A-45E5-9F91-606114C50F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1F6FAF0E-AF67-4B46-968A-9FAC006945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solidFill>
          <a:srgbClr val="FF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5"/>
          <p:cNvSpPr>
            <a:spLocks noChangeArrowheads="1"/>
          </p:cNvSpPr>
          <p:nvPr userDrawn="1"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dirty="0">
              <a:latin typeface="Georgia" pitchFamily="18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 rot="10800000">
            <a:off x="-1055549" y="2088594"/>
            <a:ext cx="6507332" cy="5906577"/>
          </a:xfrm>
          <a:prstGeom prst="rect">
            <a:avLst/>
          </a:prstGeom>
          <a:solidFill>
            <a:srgbClr val="FBD1D4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14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>
              <a:latin typeface="Georgia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 userDrawn="1"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>
              <a:latin typeface="Georgia" pitchFamily="18" charset="0"/>
            </a:endParaRPr>
          </a:p>
        </p:txBody>
      </p:sp>
      <p:sp>
        <p:nvSpPr>
          <p:cNvPr id="9" name="矩形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>
              <a:latin typeface="Georgia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 userDrawn="1"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pic>
        <p:nvPicPr>
          <p:cNvPr id="14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7338"/>
            <a:ext cx="21844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標題 2"/>
          <p:cNvSpPr>
            <a:spLocks noGrp="1"/>
          </p:cNvSpPr>
          <p:nvPr>
            <p:ph type="title"/>
          </p:nvPr>
        </p:nvSpPr>
        <p:spPr>
          <a:xfrm>
            <a:off x="1978953" y="286931"/>
            <a:ext cx="7000455" cy="19629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8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" name="直線接點 6"/>
          <p:cNvSpPr>
            <a:spLocks noChangeShapeType="1"/>
          </p:cNvSpPr>
          <p:nvPr userDrawn="1"/>
        </p:nvSpPr>
        <p:spPr bwMode="auto">
          <a:xfrm>
            <a:off x="155575" y="2492896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FF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pic>
        <p:nvPicPr>
          <p:cNvPr id="15" name="圖片 14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563888" y="2942342"/>
            <a:ext cx="5407025" cy="3615690"/>
          </a:xfrm>
          <a:prstGeom prst="ellipse">
            <a:avLst/>
          </a:prstGeom>
          <a:ln>
            <a:noFill/>
          </a:ln>
          <a:effectLst>
            <a:softEdge rad="927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731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版面配置區 1"/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6" name="文字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52072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 flipV="1">
            <a:off x="0" y="6498000"/>
            <a:ext cx="9144000" cy="360000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pic>
        <p:nvPicPr>
          <p:cNvPr id="1040" name="圖片 1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7001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751647"/>
            <a:ext cx="761655" cy="7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21" name="文字方塊 19"/>
          <p:cNvSpPr txBox="1">
            <a:spLocks noChangeArrowheads="1"/>
          </p:cNvSpPr>
          <p:nvPr userDrawn="1"/>
        </p:nvSpPr>
        <p:spPr bwMode="auto">
          <a:xfrm>
            <a:off x="0" y="6489700"/>
            <a:ext cx="5220072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800" b="0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增進弱勢族群教育機會</a:t>
            </a:r>
            <a:r>
              <a:rPr kumimoji="0" lang="en-US" altLang="zh-TW" sz="1800" b="0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‧</a:t>
            </a:r>
            <a:r>
              <a:rPr kumimoji="0" lang="zh-TW" altLang="en-US" sz="1800" b="0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確保社會公平正義原則</a:t>
            </a: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6" y="6237883"/>
            <a:ext cx="2051720" cy="647501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36000"/>
          </a:xfrm>
          <a:prstGeom prst="rect">
            <a:avLst/>
          </a:prstGeom>
          <a:solidFill>
            <a:srgbClr val="FB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712D1C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12D1C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12D1C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12D1C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12D1C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712D1C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712D1C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712D1C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712D1C"/>
          </a:solidFill>
          <a:latin typeface="標楷體" pitchFamily="65" charset="-120"/>
          <a:ea typeface="標楷體" pitchFamily="65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19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a.ntcu.edu.tw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hape 204"/>
          <p:cNvSpPr txBox="1">
            <a:spLocks noChangeArrowheads="1"/>
          </p:cNvSpPr>
          <p:nvPr/>
        </p:nvSpPr>
        <p:spPr bwMode="auto">
          <a:xfrm>
            <a:off x="605241" y="3140968"/>
            <a:ext cx="7999207" cy="30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Georgia" pitchFamily="18" charset="0"/>
              </a:rPr>
              <a:t>花蓮縣政府教育處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sym typeface="Georgia" pitchFamily="18" charset="0"/>
            </a:endParaRP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Georgia" pitchFamily="18" charset="0"/>
              </a:rPr>
              <a:t>教育設施科 吳宣菱</a:t>
            </a:r>
            <a:endParaRPr 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sym typeface="Georgia" pitchFamily="18" charset="0"/>
            </a:endParaRPr>
          </a:p>
        </p:txBody>
      </p:sp>
      <p:sp>
        <p:nvSpPr>
          <p:cNvPr id="6" name="文字方塊 19"/>
          <p:cNvSpPr txBox="1">
            <a:spLocks noChangeArrowheads="1"/>
          </p:cNvSpPr>
          <p:nvPr/>
        </p:nvSpPr>
        <p:spPr bwMode="auto">
          <a:xfrm>
            <a:off x="4104456" y="6373068"/>
            <a:ext cx="5004048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800" b="0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增進弱勢族群教育機會</a:t>
            </a:r>
            <a:r>
              <a:rPr kumimoji="0" lang="en-US" altLang="zh-TW" sz="1800" b="0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‧</a:t>
            </a:r>
            <a:r>
              <a:rPr kumimoji="0" lang="zh-TW" altLang="en-US" sz="1800" b="0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確保社會公平正義原則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BC40ED9-4533-4408-B60A-2421ACE34C1D}"/>
              </a:ext>
            </a:extLst>
          </p:cNvPr>
          <p:cNvSpPr txBox="1"/>
          <p:nvPr/>
        </p:nvSpPr>
        <p:spPr>
          <a:xfrm>
            <a:off x="1907704" y="620688"/>
            <a:ext cx="73661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sz="4000" spc="-15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112</a:t>
            </a:r>
            <a:r>
              <a:rPr lang="zh-TW" altLang="en-US" sz="4000" spc="-15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學年度教育優先區計畫</a:t>
            </a:r>
            <a:endParaRPr lang="en-US" altLang="zh-TW" sz="4000" spc="-15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en-US" sz="36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網路填報審查系統操作說明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6136" y="0"/>
            <a:ext cx="6945339" cy="144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>
                <a:uFill>
                  <a:solidFill>
                    <a:srgbClr val="FF0066"/>
                  </a:solidFill>
                </a:uFill>
              </a:rPr>
              <a:t>網站首頁（二）</a:t>
            </a:r>
            <a:br>
              <a:rPr lang="en-US" altLang="zh-TW" dirty="0">
                <a:uFill>
                  <a:solidFill>
                    <a:srgbClr val="FF0066"/>
                  </a:solidFill>
                </a:uFill>
              </a:rPr>
            </a:br>
            <a:r>
              <a:rPr lang="zh-TW" altLang="en-US" sz="2400" b="0" dirty="0"/>
              <a:t>登入說明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9B00C0D-B476-4D60-A3EB-8F786BBDC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9400" r="20075" b="9400"/>
          <a:stretch/>
        </p:blipFill>
        <p:spPr>
          <a:xfrm>
            <a:off x="107504" y="1536378"/>
            <a:ext cx="5090498" cy="378524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FAC19EF-1AF2-4D19-A196-87A01EE9A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814" y="3732917"/>
            <a:ext cx="5156252" cy="307665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D2C8893-4D29-4F92-9F04-5E2B79F0B969}"/>
              </a:ext>
            </a:extLst>
          </p:cNvPr>
          <p:cNvSpPr/>
          <p:nvPr/>
        </p:nvSpPr>
        <p:spPr>
          <a:xfrm>
            <a:off x="467544" y="2564904"/>
            <a:ext cx="1761850" cy="88369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132E79E-0D57-4A91-863F-69A1891AE246}"/>
              </a:ext>
            </a:extLst>
          </p:cNvPr>
          <p:cNvGrpSpPr/>
          <p:nvPr/>
        </p:nvGrpSpPr>
        <p:grpSpPr>
          <a:xfrm>
            <a:off x="2276528" y="2251511"/>
            <a:ext cx="312906" cy="369332"/>
            <a:chOff x="5999723" y="2092206"/>
            <a:chExt cx="312906" cy="369332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22B26CF3-5A37-4B54-A46C-38CA1B76B655}"/>
                </a:ext>
              </a:extLst>
            </p:cNvPr>
            <p:cNvSpPr/>
            <p:nvPr/>
          </p:nvSpPr>
          <p:spPr>
            <a:xfrm flipH="1" flipV="1">
              <a:off x="6012160" y="2132856"/>
              <a:ext cx="288032" cy="288032"/>
            </a:xfrm>
            <a:prstGeom prst="ellipse">
              <a:avLst/>
            </a:prstGeom>
            <a:noFill/>
            <a:ln>
              <a:solidFill>
                <a:srgbClr val="EF3F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64FF148-7413-4AD6-B681-41505B591355}"/>
                </a:ext>
              </a:extLst>
            </p:cNvPr>
            <p:cNvSpPr txBox="1"/>
            <p:nvPr/>
          </p:nvSpPr>
          <p:spPr>
            <a:xfrm>
              <a:off x="5999723" y="20922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68712FB-3A21-4378-98E0-0646EB443B2B}"/>
              </a:ext>
            </a:extLst>
          </p:cNvPr>
          <p:cNvGrpSpPr/>
          <p:nvPr/>
        </p:nvGrpSpPr>
        <p:grpSpPr>
          <a:xfrm>
            <a:off x="8162950" y="3852340"/>
            <a:ext cx="312906" cy="369332"/>
            <a:chOff x="6008432" y="2083498"/>
            <a:chExt cx="312906" cy="369332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3144C4F2-4234-415B-88CC-4CD1FD6643EA}"/>
                </a:ext>
              </a:extLst>
            </p:cNvPr>
            <p:cNvSpPr/>
            <p:nvPr/>
          </p:nvSpPr>
          <p:spPr>
            <a:xfrm flipH="1" flipV="1">
              <a:off x="6012160" y="2132856"/>
              <a:ext cx="288032" cy="288032"/>
            </a:xfrm>
            <a:prstGeom prst="ellipse">
              <a:avLst/>
            </a:prstGeom>
            <a:noFill/>
            <a:ln>
              <a:solidFill>
                <a:srgbClr val="EF3F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A22C599-C501-4E90-BEDB-C4B2752EA052}"/>
                </a:ext>
              </a:extLst>
            </p:cNvPr>
            <p:cNvSpPr txBox="1"/>
            <p:nvPr/>
          </p:nvSpPr>
          <p:spPr>
            <a:xfrm>
              <a:off x="6008432" y="20834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4828546-9692-4EC9-9FD2-DE09F4917467}"/>
              </a:ext>
            </a:extLst>
          </p:cNvPr>
          <p:cNvGrpSpPr/>
          <p:nvPr/>
        </p:nvGrpSpPr>
        <p:grpSpPr>
          <a:xfrm>
            <a:off x="6876256" y="5238129"/>
            <a:ext cx="312906" cy="369332"/>
            <a:chOff x="6008432" y="2083498"/>
            <a:chExt cx="312906" cy="369332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25E662D4-F4CB-4509-B826-9D28BE4FDA11}"/>
                </a:ext>
              </a:extLst>
            </p:cNvPr>
            <p:cNvSpPr/>
            <p:nvPr/>
          </p:nvSpPr>
          <p:spPr>
            <a:xfrm flipH="1" flipV="1">
              <a:off x="6012160" y="2132856"/>
              <a:ext cx="288032" cy="288032"/>
            </a:xfrm>
            <a:prstGeom prst="ellipse">
              <a:avLst/>
            </a:prstGeom>
            <a:noFill/>
            <a:ln>
              <a:solidFill>
                <a:srgbClr val="EF3F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FB156D77-34DD-42A2-9EF3-EFCCD08FDBDA}"/>
                </a:ext>
              </a:extLst>
            </p:cNvPr>
            <p:cNvSpPr txBox="1"/>
            <p:nvPr/>
          </p:nvSpPr>
          <p:spPr>
            <a:xfrm>
              <a:off x="6008432" y="20834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3E31CE8-FE16-4C3B-BBBE-0F8B4EE53012}"/>
              </a:ext>
            </a:extLst>
          </p:cNvPr>
          <p:cNvGrpSpPr/>
          <p:nvPr/>
        </p:nvGrpSpPr>
        <p:grpSpPr>
          <a:xfrm>
            <a:off x="8192422" y="5733256"/>
            <a:ext cx="312906" cy="369332"/>
            <a:chOff x="6008432" y="2083498"/>
            <a:chExt cx="312906" cy="369332"/>
          </a:xfrm>
        </p:grpSpPr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E9F0F38E-B69C-4BE1-B34B-141B20E84876}"/>
                </a:ext>
              </a:extLst>
            </p:cNvPr>
            <p:cNvSpPr/>
            <p:nvPr/>
          </p:nvSpPr>
          <p:spPr>
            <a:xfrm flipH="1" flipV="1">
              <a:off x="6012160" y="2132856"/>
              <a:ext cx="288032" cy="288032"/>
            </a:xfrm>
            <a:prstGeom prst="ellipse">
              <a:avLst/>
            </a:prstGeom>
            <a:noFill/>
            <a:ln>
              <a:solidFill>
                <a:srgbClr val="EF3F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701EE13-E58A-47A2-871F-D0E01D80A583}"/>
                </a:ext>
              </a:extLst>
            </p:cNvPr>
            <p:cNvSpPr txBox="1"/>
            <p:nvPr/>
          </p:nvSpPr>
          <p:spPr>
            <a:xfrm>
              <a:off x="6008432" y="20834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36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內容版面配置區 1"/>
          <p:cNvSpPr>
            <a:spLocks noGrp="1"/>
          </p:cNvSpPr>
          <p:nvPr>
            <p:ph sz="quarter" idx="4294967295"/>
          </p:nvPr>
        </p:nvSpPr>
        <p:spPr>
          <a:xfrm>
            <a:off x="966919" y="1468438"/>
            <a:ext cx="7205482" cy="1284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忘記帳號密碼的處理方式：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274638" lvl="1" indent="0">
              <a:lnSpc>
                <a:spcPct val="120000"/>
              </a:lnSpc>
              <a:buNone/>
            </a:pPr>
            <a:r>
              <a:rPr lang="en-US" altLang="zh-TW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1</a:t>
            </a:r>
            <a:r>
              <a:rPr lang="zh-TW" altLang="en-US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、</a:t>
            </a:r>
            <a:r>
              <a:rPr lang="zh-TW" altLang="en-US" sz="2100" dirty="0">
                <a:solidFill>
                  <a:schemeClr val="tx1"/>
                </a:solidFill>
                <a:uFill>
                  <a:solidFill>
                    <a:srgbClr val="FF0066"/>
                  </a:solidFill>
                </a:u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請至首頁左側</a:t>
            </a:r>
            <a:r>
              <a:rPr lang="zh-TW" altLang="en-US" sz="2100" dirty="0">
                <a:uFill>
                  <a:solidFill>
                    <a:srgbClr val="FF0066"/>
                  </a:solidFill>
                </a:uFill>
                <a:sym typeface="Wingdings" panose="05000000000000000000" pitchFamily="2" charset="2"/>
              </a:rPr>
              <a:t>登入區塊</a:t>
            </a:r>
            <a:r>
              <a:rPr lang="zh-TW" altLang="en-US" sz="2100" dirty="0">
                <a:solidFill>
                  <a:schemeClr val="tx1"/>
                </a:solidFill>
                <a:uFill>
                  <a:solidFill>
                    <a:srgbClr val="FF0066"/>
                  </a:solidFill>
                </a:u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點選「忘記密碼？」。</a:t>
            </a:r>
            <a:endParaRPr lang="en-US" altLang="zh-TW" sz="2100" dirty="0">
              <a:solidFill>
                <a:schemeClr val="tx1"/>
              </a:solidFill>
              <a:uFill>
                <a:solidFill>
                  <a:srgbClr val="FF0066"/>
                </a:solidFill>
              </a:uFill>
              <a:latin typeface="標楷體" pitchFamily="65" charset="-120"/>
              <a:ea typeface="標楷體" pitchFamily="65" charset="-120"/>
              <a:sym typeface="Wingdings" panose="05000000000000000000" pitchFamily="2" charset="2"/>
            </a:endParaRPr>
          </a:p>
          <a:p>
            <a:pPr marL="274638" lvl="1" indent="0">
              <a:lnSpc>
                <a:spcPct val="120000"/>
              </a:lnSpc>
              <a:buNone/>
            </a:pPr>
            <a:r>
              <a:rPr lang="en-US" altLang="zh-TW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、輸入學校代碼</a:t>
            </a:r>
            <a:r>
              <a:rPr lang="zh-TW" altLang="en-US" sz="2100" dirty="0"/>
              <a:t>，並依指示操作，系統將自動配發新密碼。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6990" y="28438"/>
            <a:ext cx="6945339" cy="144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>
                <a:uFill>
                  <a:solidFill>
                    <a:srgbClr val="FF0066"/>
                  </a:solidFill>
                </a:uFill>
              </a:rPr>
              <a:t>網站首頁（二）</a:t>
            </a:r>
            <a:br>
              <a:rPr lang="en-US" altLang="zh-TW" dirty="0"/>
            </a:br>
            <a:r>
              <a:rPr lang="zh-TW" altLang="en-US" sz="2400" b="0" dirty="0"/>
              <a:t>忘記密碼說明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AF199E-9B7B-4682-B185-3B00262CA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14" t="31055" r="37400" b="35999"/>
          <a:stretch/>
        </p:blipFill>
        <p:spPr>
          <a:xfrm>
            <a:off x="755576" y="3184324"/>
            <a:ext cx="3523190" cy="254188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D555FE0-9598-4933-9C84-747DC6AB59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24040" r="51575" b="41201"/>
          <a:stretch/>
        </p:blipFill>
        <p:spPr>
          <a:xfrm>
            <a:off x="4662200" y="3174739"/>
            <a:ext cx="4008756" cy="26192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0CFEE5A-E1C1-4D10-AF33-84EAA3AC9AB7}"/>
              </a:ext>
            </a:extLst>
          </p:cNvPr>
          <p:cNvSpPr/>
          <p:nvPr/>
        </p:nvSpPr>
        <p:spPr>
          <a:xfrm>
            <a:off x="1691680" y="5373216"/>
            <a:ext cx="504056" cy="216024"/>
          </a:xfrm>
          <a:prstGeom prst="rect">
            <a:avLst/>
          </a:prstGeom>
          <a:noFill/>
          <a:ln>
            <a:solidFill>
              <a:srgbClr val="EF3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FC0A328-731F-43B3-91C8-71D6281852C5}"/>
              </a:ext>
            </a:extLst>
          </p:cNvPr>
          <p:cNvSpPr/>
          <p:nvPr/>
        </p:nvSpPr>
        <p:spPr>
          <a:xfrm>
            <a:off x="5796136" y="4581029"/>
            <a:ext cx="2808312" cy="432048"/>
          </a:xfrm>
          <a:prstGeom prst="rect">
            <a:avLst/>
          </a:prstGeom>
          <a:noFill/>
          <a:ln>
            <a:solidFill>
              <a:srgbClr val="EF3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D3A8840-77BC-4A2B-B7FF-C82C95717071}"/>
              </a:ext>
            </a:extLst>
          </p:cNvPr>
          <p:cNvGrpSpPr/>
          <p:nvPr/>
        </p:nvGrpSpPr>
        <p:grpSpPr>
          <a:xfrm>
            <a:off x="2204265" y="5609345"/>
            <a:ext cx="312906" cy="369332"/>
            <a:chOff x="5999723" y="2092206"/>
            <a:chExt cx="312906" cy="369332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C262D283-F855-4BDC-B987-5A56DF81112C}"/>
                </a:ext>
              </a:extLst>
            </p:cNvPr>
            <p:cNvSpPr/>
            <p:nvPr/>
          </p:nvSpPr>
          <p:spPr>
            <a:xfrm flipH="1" flipV="1">
              <a:off x="6012160" y="2132856"/>
              <a:ext cx="288032" cy="288032"/>
            </a:xfrm>
            <a:prstGeom prst="ellipse">
              <a:avLst/>
            </a:prstGeom>
            <a:noFill/>
            <a:ln>
              <a:solidFill>
                <a:srgbClr val="EF3F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A06869D-D395-44DA-BC17-A0BFCE3713D7}"/>
                </a:ext>
              </a:extLst>
            </p:cNvPr>
            <p:cNvSpPr txBox="1"/>
            <p:nvPr/>
          </p:nvSpPr>
          <p:spPr>
            <a:xfrm>
              <a:off x="5999723" y="20922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40807FF-D793-40FE-AE84-B90179AC7300}"/>
              </a:ext>
            </a:extLst>
          </p:cNvPr>
          <p:cNvGrpSpPr/>
          <p:nvPr/>
        </p:nvGrpSpPr>
        <p:grpSpPr>
          <a:xfrm>
            <a:off x="8514503" y="5065446"/>
            <a:ext cx="312906" cy="369332"/>
            <a:chOff x="6008432" y="2083498"/>
            <a:chExt cx="312906" cy="369332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8DA1F055-31BF-4CF9-B6CF-6278858ED518}"/>
                </a:ext>
              </a:extLst>
            </p:cNvPr>
            <p:cNvSpPr/>
            <p:nvPr/>
          </p:nvSpPr>
          <p:spPr>
            <a:xfrm flipH="1" flipV="1">
              <a:off x="6012160" y="2132856"/>
              <a:ext cx="288032" cy="288032"/>
            </a:xfrm>
            <a:prstGeom prst="ellipse">
              <a:avLst/>
            </a:prstGeom>
            <a:noFill/>
            <a:ln>
              <a:solidFill>
                <a:srgbClr val="EF3F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768DB0BA-C762-4D6D-8F3C-75E7C26812E8}"/>
                </a:ext>
              </a:extLst>
            </p:cNvPr>
            <p:cNvSpPr txBox="1"/>
            <p:nvPr/>
          </p:nvSpPr>
          <p:spPr>
            <a:xfrm>
              <a:off x="6008432" y="20834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48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" y="3638637"/>
            <a:ext cx="4532246" cy="3030723"/>
          </a:xfrm>
          <a:prstGeom prst="ellipse">
            <a:avLst/>
          </a:prstGeom>
          <a:ln>
            <a:noFill/>
          </a:ln>
          <a:effectLst>
            <a:softEdge rad="571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5896" y="1557312"/>
            <a:ext cx="3600000" cy="4680000"/>
            <a:chOff x="-36512" y="1700808"/>
            <a:chExt cx="3600000" cy="4680000"/>
          </a:xfrm>
        </p:grpSpPr>
        <p:cxnSp>
          <p:nvCxnSpPr>
            <p:cNvPr id="7" name="直線接點 6"/>
            <p:cNvCxnSpPr/>
            <p:nvPr/>
          </p:nvCxnSpPr>
          <p:spPr>
            <a:xfrm>
              <a:off x="205475" y="1700808"/>
              <a:ext cx="0" cy="468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493507" y="1700808"/>
              <a:ext cx="0" cy="360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-36512" y="1916832"/>
              <a:ext cx="360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-36512" y="2132856"/>
              <a:ext cx="288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標題 2"/>
          <p:cNvSpPr txBox="1">
            <a:spLocks/>
          </p:cNvSpPr>
          <p:nvPr/>
        </p:nvSpPr>
        <p:spPr>
          <a:xfrm>
            <a:off x="431540" y="2349000"/>
            <a:ext cx="8280920" cy="21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2D1C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sz="6000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三、</a:t>
            </a:r>
            <a:r>
              <a:rPr kumimoji="0" lang="zh-TW" altLang="en-US" sz="6000" dirty="0">
                <a:solidFill>
                  <a:srgbClr val="002060"/>
                </a:solidFill>
              </a:rPr>
              <a:t>學校填報資料及</a:t>
            </a:r>
            <a:endParaRPr kumimoji="0" lang="en-US" altLang="zh-TW" sz="60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kumimoji="0" lang="zh-TW" altLang="en-US" sz="6000" dirty="0">
                <a:solidFill>
                  <a:srgbClr val="002060"/>
                </a:solidFill>
              </a:rPr>
              <a:t>申請經費系統功能說明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525344"/>
            <a:ext cx="5292080" cy="330665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25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6585B95-6C48-4F8A-B90C-280C6D51B632}"/>
              </a:ext>
            </a:extLst>
          </p:cNvPr>
          <p:cNvSpPr txBox="1">
            <a:spLocks/>
          </p:cNvSpPr>
          <p:nvPr/>
        </p:nvSpPr>
        <p:spPr bwMode="auto">
          <a:xfrm>
            <a:off x="323850" y="1412875"/>
            <a:ext cx="83518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學校申請作業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注意：分班、分校統一由本校統籌申請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 algn="just" eaLnBrk="1" hangingPunct="1">
              <a:lnSpc>
                <a:spcPts val="3000"/>
              </a:lnSpc>
              <a:spcBef>
                <a:spcPct val="0"/>
              </a:spcBef>
            </a:pP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符合該補助項目申請資格之學校，應核實檢討其確有「需要性」及「急迫性」，參照各補助項目之內涵，視學校條件及需求，召開學校相關人員會議，充分討論後，線上填報並列印申請計畫書</a:t>
            </a:r>
            <a:r>
              <a:rPr kumimoji="0" lang="en-US" altLang="zh-TW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內容包含現況</a:t>
            </a:r>
            <a:r>
              <a:rPr kumimoji="0" lang="en-US" altLang="zh-TW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問題分析或計畫目標（</a:t>
            </a:r>
            <a:r>
              <a:rPr kumimoji="0" lang="en-US" altLang="zh-TW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字）、辦理</a:t>
            </a:r>
            <a:r>
              <a:rPr kumimoji="0" lang="en-US" altLang="zh-TW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執行方式（</a:t>
            </a:r>
            <a:r>
              <a:rPr kumimoji="0" lang="en-US" altLang="zh-TW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字）、預期效益（</a:t>
            </a:r>
            <a:r>
              <a:rPr kumimoji="0" lang="en-US" altLang="zh-TW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字）及經費申請表</a:t>
            </a:r>
            <a:r>
              <a:rPr kumimoji="0" lang="en-US" altLang="zh-TW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，送主（會）計及校長核章後，掃描上傳填報系統，即完成該補助項目申請。</a:t>
            </a:r>
            <a:endParaRPr kumimoji="0"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just" eaLnBrk="1" hangingPunct="1">
              <a:lnSpc>
                <a:spcPts val="3000"/>
              </a:lnSpc>
              <a:spcBef>
                <a:spcPct val="0"/>
              </a:spcBef>
            </a:pP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符合該補助項目申請資格之學校，倘經學校校長確認放棄申請補助者，請於線上點選「不申請」，經系統送出後即結束該補助項目之申請作業。</a:t>
            </a:r>
          </a:p>
          <a:p>
            <a:pPr lvl="1" algn="just" eaLnBrk="1" hangingPunct="1">
              <a:lnSpc>
                <a:spcPts val="3000"/>
              </a:lnSpc>
              <a:spcBef>
                <a:spcPct val="0"/>
              </a:spcBef>
            </a:pP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「新設校」及「近</a:t>
            </a:r>
            <a:r>
              <a:rPr kumimoji="0" lang="en-US" altLang="zh-TW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19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年未申請之學校」欲申請者，需重新填寫目標學生資料，若經系統判別無法申請任何補助項目者，列印「學校指標界定紀錄表」經校長核章後，掃描上傳填報系統，即完成填報作業。</a:t>
            </a: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745743D-DD02-43A7-8B23-38C6706B38B6}"/>
              </a:ext>
            </a:extLst>
          </p:cNvPr>
          <p:cNvSpPr txBox="1">
            <a:spLocks/>
          </p:cNvSpPr>
          <p:nvPr/>
        </p:nvSpPr>
        <p:spPr>
          <a:xfrm>
            <a:off x="2051050" y="441613"/>
            <a:ext cx="4897438" cy="58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2D1C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marL="342900" indent="-342900" eaLnBrk="1" hangingPunct="1"/>
            <a:r>
              <a:rPr kumimoji="0" lang="zh-TW" altLang="en-US" sz="4000" dirty="0"/>
              <a:t>填報注意事項</a:t>
            </a:r>
            <a:r>
              <a:rPr kumimoji="0" lang="en-US" altLang="zh-TW" sz="4000" dirty="0"/>
              <a:t>(</a:t>
            </a:r>
            <a:r>
              <a:rPr kumimoji="0" lang="zh-TW" altLang="en-US" sz="4000" dirty="0"/>
              <a:t>一</a:t>
            </a:r>
            <a:r>
              <a:rPr kumimoji="0" lang="en-US" altLang="zh-TW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160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標題 1">
            <a:extLst>
              <a:ext uri="{FF2B5EF4-FFF2-40B4-BE49-F238E27FC236}">
                <a16:creationId xmlns:a16="http://schemas.microsoft.com/office/drawing/2014/main" id="{BD489221-0CE4-4184-BA7D-BF5FA6F0DD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0728" y="404664"/>
            <a:ext cx="4897438" cy="585787"/>
          </a:xfrm>
        </p:spPr>
        <p:txBody>
          <a:bodyPr>
            <a:normAutofit fontScale="90000"/>
          </a:bodyPr>
          <a:lstStyle/>
          <a:p>
            <a:pPr marL="342900" indent="-342900" eaLnBrk="1" hangingPunct="1"/>
            <a:r>
              <a:rPr lang="zh-TW" altLang="en-US" sz="4000" dirty="0"/>
              <a:t>填報注意事項</a:t>
            </a:r>
            <a:r>
              <a:rPr lang="en-US" altLang="zh-TW" sz="4000" dirty="0"/>
              <a:t>(</a:t>
            </a:r>
            <a:r>
              <a:rPr lang="zh-TW" altLang="en-US" sz="4000" dirty="0"/>
              <a:t>二</a:t>
            </a:r>
            <a:r>
              <a:rPr lang="en-US" altLang="zh-TW" sz="4000" dirty="0"/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E3E7124-5491-4910-B395-B6641CEA1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0F0087-1302-4E0A-BBF1-59CC9DD636A8}"/>
              </a:ext>
            </a:extLst>
          </p:cNvPr>
          <p:cNvSpPr txBox="1">
            <a:spLocks/>
          </p:cNvSpPr>
          <p:nvPr/>
        </p:nvSpPr>
        <p:spPr bwMode="auto">
          <a:xfrm>
            <a:off x="323528" y="1988840"/>
            <a:ext cx="8351838" cy="55710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每校僅有一組帳號密碼，各學校應指定處室主管一人負責彙整本計畫各項資料，並上網統一填報。</a:t>
            </a:r>
          </a:p>
          <a:p>
            <a:pPr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各補助項目經費的使用應以各類</a:t>
            </a:r>
            <a:r>
              <a:rPr kumimoji="0"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目標學生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參與為優先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目標學生個案家庭訪視應是在學校既有的家庭訪視計畫外，增加對目標學生的協助輔導，不宜本末倒置。</a:t>
            </a: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endParaRPr kumimoji="0"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標題 1">
            <a:extLst>
              <a:ext uri="{FF2B5EF4-FFF2-40B4-BE49-F238E27FC236}">
                <a16:creationId xmlns:a16="http://schemas.microsoft.com/office/drawing/2014/main" id="{BD489221-0CE4-4184-BA7D-BF5FA6F0DD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3281" y="404664"/>
            <a:ext cx="4897438" cy="585787"/>
          </a:xfrm>
        </p:spPr>
        <p:txBody>
          <a:bodyPr>
            <a:normAutofit fontScale="90000"/>
          </a:bodyPr>
          <a:lstStyle/>
          <a:p>
            <a:pPr marL="342900" indent="-342900" eaLnBrk="1" hangingPunct="1"/>
            <a:r>
              <a:rPr lang="zh-TW" altLang="en-US" sz="4000" dirty="0"/>
              <a:t>填報注意事項</a:t>
            </a:r>
            <a:r>
              <a:rPr lang="en-US" altLang="zh-TW" sz="4000" dirty="0"/>
              <a:t>(</a:t>
            </a:r>
            <a:r>
              <a:rPr lang="zh-TW" altLang="en-US" sz="4000" dirty="0"/>
              <a:t>三</a:t>
            </a:r>
            <a:r>
              <a:rPr lang="en-US" altLang="zh-TW" sz="4000" dirty="0"/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E3E7124-5491-4910-B395-B6641CEA1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0F0087-1302-4E0A-BBF1-59CC9DD636A8}"/>
              </a:ext>
            </a:extLst>
          </p:cNvPr>
          <p:cNvSpPr txBox="1">
            <a:spLocks/>
          </p:cNvSpPr>
          <p:nvPr/>
        </p:nvSpPr>
        <p:spPr bwMode="auto">
          <a:xfrm>
            <a:off x="396081" y="1988840"/>
            <a:ext cx="8351838" cy="55710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學校申請補助購置交通車，請檢具下列七項經費項目之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縣市同意函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，並上傳至檢附資料中：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司機薪津、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車輛養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維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護費、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油料費、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使用牌照稅、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燃料費、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車輛責任保險費、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乘客保險費。</a:t>
            </a: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關於學校申請補助購置交通車一事，請受補助學校請先行洽詢市價後核實填列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共同供應契約等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，以避免國教署核定金額與實際需求未符。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endParaRPr kumimoji="0"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709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5E79F74-BDD8-423C-919B-4B5CDF20A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43" y="2299080"/>
            <a:ext cx="8411326" cy="29519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標題 7">
            <a:extLst>
              <a:ext uri="{FF2B5EF4-FFF2-40B4-BE49-F238E27FC236}">
                <a16:creationId xmlns:a16="http://schemas.microsoft.com/office/drawing/2014/main" id="{FB38A664-5D73-41B0-AF3B-205E4D3B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400" dirty="0"/>
              <a:t>一、進入申請列表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45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F5E3E50-F32A-4DD9-BD0A-4ECE0779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59" y="1492015"/>
            <a:ext cx="5980694" cy="5030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標題 7">
            <a:extLst>
              <a:ext uri="{FF2B5EF4-FFF2-40B4-BE49-F238E27FC236}">
                <a16:creationId xmlns:a16="http://schemas.microsoft.com/office/drawing/2014/main" id="{A7294F75-83DE-49AA-A29D-0237295C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400" dirty="0"/>
              <a:t>二、選擇計畫申請方式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439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2">
            <a:extLst>
              <a:ext uri="{FF2B5EF4-FFF2-40B4-BE49-F238E27FC236}">
                <a16:creationId xmlns:a16="http://schemas.microsoft.com/office/drawing/2014/main" id="{CE5B8C6E-0D9A-4F26-9356-D1E2F099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313" y="404813"/>
            <a:ext cx="4194175" cy="585787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uFill>
                  <a:solidFill>
                    <a:srgbClr val="FF0066"/>
                  </a:solidFill>
                </a:uFill>
              </a:rPr>
              <a:t>選擇申請判定方式</a:t>
            </a:r>
            <a:endParaRPr lang="zh-TW" altLang="en-US" sz="4000" dirty="0">
              <a:solidFill>
                <a:srgbClr val="712D1C"/>
              </a:solidFill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4F8E811-0986-446D-ACC3-617990F48773}"/>
              </a:ext>
            </a:extLst>
          </p:cNvPr>
          <p:cNvSpPr txBox="1">
            <a:spLocks/>
          </p:cNvSpPr>
          <p:nvPr/>
        </p:nvSpPr>
        <p:spPr bwMode="auto">
          <a:xfrm>
            <a:off x="323850" y="1484313"/>
            <a:ext cx="83518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有關指標界定填報與補助項目網路填報申請注意事項，請參閱計畫手冊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P.27~P.32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本學年度進入申請系統後，將有下列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種判定方式：</a:t>
            </a:r>
          </a:p>
          <a:p>
            <a:pPr lvl="1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zh-TW" sz="1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1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採匯入近</a:t>
            </a:r>
            <a:r>
              <a:rPr kumimoji="0" lang="en-US" altLang="zh-TW" sz="1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1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年補助項目資料之判定方式</a:t>
            </a:r>
            <a:r>
              <a:rPr kumimoji="0" lang="en-US" altLang="zh-TW" sz="1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1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：近</a:t>
            </a:r>
            <a:r>
              <a:rPr kumimoji="0" lang="en-US" altLang="zh-TW" sz="1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1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年符合該補助項目且曾提出申請之學校，系統會自動匯入可申請之補助項目，則不需重新填寫目標學生資料。若學校要延續以往申請之補助項目，請點選此方式進行申請。</a:t>
            </a:r>
          </a:p>
          <a:p>
            <a:pPr lvl="1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zh-TW" sz="1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1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採重新填報指標界定內容之判定方式</a:t>
            </a:r>
            <a:r>
              <a:rPr kumimoji="0" lang="en-US" altLang="zh-TW" sz="1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1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：針對「新設校」、「近</a:t>
            </a:r>
            <a:r>
              <a:rPr kumimoji="0" lang="en-US" altLang="zh-TW" sz="1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1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年未申請補助之學校」或「要改變系統匯入可申請之補助項目」，請重新填寫目標學生資料，再由系統判定可申請之補助項目。</a:t>
            </a:r>
          </a:p>
          <a:p>
            <a:pPr marL="274638" lvl="1" indent="0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r>
              <a:rPr kumimoji="0"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請注意：上開兩者判定方式於電腦頁面點選後不可再改變，</a:t>
            </a:r>
            <a:endParaRPr kumimoji="0"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4638" lvl="1" indent="0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請學校審慎思考</a:t>
            </a:r>
            <a:r>
              <a:rPr kumimoji="0"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C02F6E2-EDF1-452C-846C-DC36A3EEE94B}"/>
              </a:ext>
            </a:extLst>
          </p:cNvPr>
          <p:cNvSpPr/>
          <p:nvPr/>
        </p:nvSpPr>
        <p:spPr>
          <a:xfrm>
            <a:off x="107504" y="6525344"/>
            <a:ext cx="4608512" cy="288032"/>
          </a:xfrm>
          <a:prstGeom prst="rect">
            <a:avLst/>
          </a:prstGeom>
          <a:solidFill>
            <a:srgbClr val="FFA3C8"/>
          </a:solidFill>
          <a:ln>
            <a:solidFill>
              <a:srgbClr val="FFA3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7F21113-91C9-4A48-BD5A-5A5140B22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2132856"/>
            <a:ext cx="7343775" cy="17140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88C349F-EB33-42E8-B51D-C7F808C06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48" y="4258034"/>
            <a:ext cx="7395076" cy="17140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標題 7">
            <a:extLst>
              <a:ext uri="{FF2B5EF4-FFF2-40B4-BE49-F238E27FC236}">
                <a16:creationId xmlns:a16="http://schemas.microsoft.com/office/drawing/2014/main" id="{9A23DF74-5760-4F7B-AC78-FA2E67F5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400" dirty="0"/>
              <a:t>三、選擇可申請補助項目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702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" y="3638637"/>
            <a:ext cx="4532246" cy="3030723"/>
          </a:xfrm>
          <a:prstGeom prst="ellipse">
            <a:avLst/>
          </a:prstGeom>
          <a:ln>
            <a:noFill/>
          </a:ln>
          <a:effectLst>
            <a:softEdge rad="571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群組 1"/>
          <p:cNvGrpSpPr/>
          <p:nvPr/>
        </p:nvGrpSpPr>
        <p:grpSpPr>
          <a:xfrm flipH="1">
            <a:off x="5528364" y="1556792"/>
            <a:ext cx="3600000" cy="4680000"/>
            <a:chOff x="-36512" y="1700808"/>
            <a:chExt cx="3600000" cy="4680000"/>
          </a:xfrm>
        </p:grpSpPr>
        <p:cxnSp>
          <p:nvCxnSpPr>
            <p:cNvPr id="7" name="直線接點 6"/>
            <p:cNvCxnSpPr/>
            <p:nvPr/>
          </p:nvCxnSpPr>
          <p:spPr>
            <a:xfrm>
              <a:off x="205475" y="1700808"/>
              <a:ext cx="0" cy="468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493507" y="1700808"/>
              <a:ext cx="0" cy="360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-36512" y="1916832"/>
              <a:ext cx="360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-36512" y="2132856"/>
              <a:ext cx="288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標題 2"/>
          <p:cNvSpPr txBox="1">
            <a:spLocks/>
          </p:cNvSpPr>
          <p:nvPr/>
        </p:nvSpPr>
        <p:spPr>
          <a:xfrm>
            <a:off x="1570010" y="8299"/>
            <a:ext cx="7466483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2D1C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r>
              <a:rPr kumimoji="0" lang="en-US" altLang="zh-TW" sz="3000" spc="-300" dirty="0">
                <a:uFill>
                  <a:solidFill>
                    <a:srgbClr val="FF0066"/>
                  </a:solidFill>
                </a:uFill>
              </a:rPr>
              <a:t>112</a:t>
            </a:r>
            <a:r>
              <a:rPr kumimoji="0" lang="zh-TW" altLang="en-US" sz="3000" spc="-300" dirty="0">
                <a:uFill>
                  <a:solidFill>
                    <a:srgbClr val="FF0066"/>
                  </a:solidFill>
                </a:uFill>
              </a:rPr>
              <a:t>年度教育優先區計畫</a:t>
            </a:r>
            <a:endParaRPr kumimoji="0" lang="en-US" altLang="zh-TW" sz="3000" spc="-300" dirty="0">
              <a:uFill>
                <a:solidFill>
                  <a:srgbClr val="FF0066"/>
                </a:solidFill>
              </a:uFill>
            </a:endParaRPr>
          </a:p>
          <a:p>
            <a:r>
              <a:rPr kumimoji="0" lang="zh-TW" altLang="en-US" sz="3000" dirty="0">
                <a:uFill>
                  <a:solidFill>
                    <a:srgbClr val="FF0066"/>
                  </a:solidFill>
                </a:uFill>
              </a:rPr>
              <a:t>網路填報審查系統操作說明內容</a:t>
            </a:r>
          </a:p>
        </p:txBody>
      </p:sp>
      <p:sp>
        <p:nvSpPr>
          <p:cNvPr id="11" name="內容版面配置區 1"/>
          <p:cNvSpPr txBox="1">
            <a:spLocks/>
          </p:cNvSpPr>
          <p:nvPr/>
        </p:nvSpPr>
        <p:spPr>
          <a:xfrm>
            <a:off x="432000" y="2097334"/>
            <a:ext cx="82800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lvl="1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kumimoji="0" lang="zh-TW" altLang="en-US" sz="3200" b="1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一、本期程重大變動</a:t>
            </a:r>
            <a:endParaRPr kumimoji="0" lang="en-US" altLang="zh-TW" sz="3200" b="1" dirty="0">
              <a:solidFill>
                <a:srgbClr val="002060"/>
              </a:solidFill>
              <a:uFill>
                <a:solidFill>
                  <a:srgbClr val="FF0066"/>
                </a:solidFill>
              </a:uFill>
            </a:endParaRPr>
          </a:p>
          <a:p>
            <a:pPr marL="274638" lvl="1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kumimoji="0" lang="zh-TW" altLang="en-US" sz="3200" b="1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二、網站首頁</a:t>
            </a:r>
            <a:endParaRPr kumimoji="0" lang="en-US" altLang="zh-TW" sz="3200" b="1" dirty="0">
              <a:solidFill>
                <a:srgbClr val="002060"/>
              </a:solidFill>
              <a:uFill>
                <a:solidFill>
                  <a:srgbClr val="FF0066"/>
                </a:solidFill>
              </a:uFill>
            </a:endParaRPr>
          </a:p>
          <a:p>
            <a:pPr marL="274638" lvl="1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kumimoji="0" lang="zh-TW" altLang="en-US" sz="3200" b="1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三、學校填報資料及申請經費系統功能說明</a:t>
            </a:r>
            <a:endParaRPr kumimoji="0" lang="en-US" altLang="zh-TW" sz="3200" b="1" dirty="0">
              <a:solidFill>
                <a:srgbClr val="002060"/>
              </a:solidFill>
              <a:uFill>
                <a:solidFill>
                  <a:srgbClr val="FF0066"/>
                </a:solidFill>
              </a:uFill>
            </a:endParaRPr>
          </a:p>
          <a:p>
            <a:pPr marL="274638" lvl="1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kumimoji="0" lang="zh-TW" altLang="en-US" sz="3200" b="1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四、申請作業期程</a:t>
            </a:r>
            <a:endParaRPr kumimoji="0" lang="en-US" altLang="zh-TW" sz="3200" b="1" dirty="0">
              <a:solidFill>
                <a:srgbClr val="002060"/>
              </a:solidFill>
              <a:uFill>
                <a:solidFill>
                  <a:srgbClr val="FF0066"/>
                </a:solidFill>
              </a:uFill>
            </a:endParaRPr>
          </a:p>
          <a:p>
            <a:pPr marL="274638" lvl="1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kumimoji="0" lang="zh-TW" altLang="en-US" sz="3200" b="1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五、線上資源及填報問題反應處理</a:t>
            </a:r>
            <a:endParaRPr kumimoji="0" lang="en-US" altLang="zh-TW" sz="3200" b="1" dirty="0">
              <a:solidFill>
                <a:srgbClr val="002060"/>
              </a:solidFill>
              <a:uFill>
                <a:solidFill>
                  <a:srgbClr val="FF0066"/>
                </a:solidFill>
              </a:uFill>
            </a:endParaRPr>
          </a:p>
          <a:p>
            <a:pPr marL="274638" lvl="1" indent="0">
              <a:spcBef>
                <a:spcPts val="1000"/>
              </a:spcBef>
              <a:spcAft>
                <a:spcPts val="1000"/>
              </a:spcAft>
              <a:buNone/>
            </a:pPr>
            <a:endParaRPr kumimoji="0" lang="en-US" altLang="zh-TW" sz="3200" b="1" dirty="0">
              <a:solidFill>
                <a:srgbClr val="002060"/>
              </a:solidFill>
              <a:uFill>
                <a:solidFill>
                  <a:srgbClr val="FF0066"/>
                </a:solidFill>
              </a:u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6525344"/>
            <a:ext cx="5292080" cy="330665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173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3D2F658-BACA-4134-9F89-2D04CFB1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99" y="2276872"/>
            <a:ext cx="8112601" cy="35135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標題 7">
            <a:extLst>
              <a:ext uri="{FF2B5EF4-FFF2-40B4-BE49-F238E27FC236}">
                <a16:creationId xmlns:a16="http://schemas.microsoft.com/office/drawing/2014/main" id="{E5921D34-3C68-4B0B-B5E2-6E0B1F1D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400" dirty="0"/>
              <a:t>三、選擇可申請補助項目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209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6F01D10-1F75-420E-A1F7-68E78D99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54" y="1978280"/>
            <a:ext cx="7455553" cy="38783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標題 7">
            <a:extLst>
              <a:ext uri="{FF2B5EF4-FFF2-40B4-BE49-F238E27FC236}">
                <a16:creationId xmlns:a16="http://schemas.microsoft.com/office/drawing/2014/main" id="{86CE3035-98EB-404F-B4FD-485151D2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400" dirty="0"/>
              <a:t>四、選擇計畫承辦人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185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uFill>
                  <a:solidFill>
                    <a:srgbClr val="FF0066"/>
                  </a:solidFill>
                </a:uFill>
              </a:rPr>
              <a:t>補助項目填報申請步驟</a:t>
            </a:r>
            <a:endParaRPr lang="zh-TW" altLang="en-US" sz="4000" b="0" dirty="0">
              <a:uFill>
                <a:solidFill>
                  <a:srgbClr val="FF0066"/>
                </a:solidFill>
              </a:uFill>
            </a:endParaRPr>
          </a:p>
        </p:txBody>
      </p:sp>
      <p:sp>
        <p:nvSpPr>
          <p:cNvPr id="11" name="內容版面配置區 1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560000" cy="475252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lang="zh-TW" altLang="en-US" dirty="0"/>
              <a:t>補助項目填報申請步驟：</a:t>
            </a:r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00976134"/>
              </p:ext>
            </p:extLst>
          </p:nvPr>
        </p:nvGraphicFramePr>
        <p:xfrm>
          <a:off x="1029078" y="1916832"/>
          <a:ext cx="748627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0" y="6525344"/>
            <a:ext cx="5292080" cy="330665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796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455080A-F138-404F-985F-F339A7D16A03}"/>
              </a:ext>
            </a:extLst>
          </p:cNvPr>
          <p:cNvSpPr/>
          <p:nvPr/>
        </p:nvSpPr>
        <p:spPr>
          <a:xfrm>
            <a:off x="0" y="1458693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填寫經費表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9E12410-957B-450C-9375-7134081FBBC6}"/>
              </a:ext>
            </a:extLst>
          </p:cNvPr>
          <p:cNvSpPr/>
          <p:nvPr/>
        </p:nvSpPr>
        <p:spPr>
          <a:xfrm>
            <a:off x="49216" y="3529565"/>
            <a:ext cx="2760934" cy="29392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000" b="1" dirty="0">
                <a:solidFill>
                  <a:srgbClr val="EC7C3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 Symbol"/>
              </a:rPr>
              <a:t>★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補助項目一注意事</a:t>
            </a:r>
            <a:r>
              <a:rPr lang="zh-TW" altLang="en-US" sz="2000" spc="-1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項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  <a:p>
            <a:pPr marL="601979" indent="-34290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若欲申請補充保費，可於說明欄位下進行勾選，系統會自行計算。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  <a:p>
            <a:pPr marL="601979" indent="-34290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若欲申請雜支，可於下方雜支欄位進行下拉申</a:t>
            </a:r>
            <a:r>
              <a:rPr lang="zh-TW" altLang="en-US" sz="2000" spc="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，系統會自行計算。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21E0EA-1A79-42AF-A69F-14C18122D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31"/>
          <a:stretch/>
        </p:blipFill>
        <p:spPr>
          <a:xfrm>
            <a:off x="2828865" y="1565461"/>
            <a:ext cx="6383065" cy="4840067"/>
          </a:xfrm>
          <a:prstGeom prst="rect">
            <a:avLst/>
          </a:prstGeom>
          <a:ln>
            <a:noFill/>
          </a:ln>
        </p:spPr>
      </p:pic>
      <p:sp>
        <p:nvSpPr>
          <p:cNvPr id="14" name="標題 7">
            <a:extLst>
              <a:ext uri="{FF2B5EF4-FFF2-40B4-BE49-F238E27FC236}">
                <a16:creationId xmlns:a16="http://schemas.microsoft.com/office/drawing/2014/main" id="{D40DEF81-D33B-4F17-8236-A07749CD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五、補助項目填報：補助項目一、三、五及六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39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455080A-F138-404F-985F-F339A7D16A03}"/>
              </a:ext>
            </a:extLst>
          </p:cNvPr>
          <p:cNvSpPr/>
          <p:nvPr/>
        </p:nvSpPr>
        <p:spPr>
          <a:xfrm>
            <a:off x="0" y="1470682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填寫計畫書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2E0D479-F299-4EFE-BB48-A9A13D2C11F7}"/>
              </a:ext>
            </a:extLst>
          </p:cNvPr>
          <p:cNvSpPr/>
          <p:nvPr/>
        </p:nvSpPr>
        <p:spPr>
          <a:xfrm>
            <a:off x="3419872" y="1532911"/>
            <a:ext cx="5332689" cy="530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標題 7">
            <a:extLst>
              <a:ext uri="{FF2B5EF4-FFF2-40B4-BE49-F238E27FC236}">
                <a16:creationId xmlns:a16="http://schemas.microsoft.com/office/drawing/2014/main" id="{9610F333-3344-4998-8ADB-D801BCAE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五、補助項目填報：補助項目一、三、五及六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CD83458-6A7B-4728-A43A-D46D68F765F9}"/>
              </a:ext>
            </a:extLst>
          </p:cNvPr>
          <p:cNvSpPr/>
          <p:nvPr/>
        </p:nvSpPr>
        <p:spPr>
          <a:xfrm>
            <a:off x="35496" y="4199097"/>
            <a:ext cx="281351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EC7C3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 Symbol"/>
              </a:rPr>
              <a:t>★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計畫書內容</a:t>
            </a:r>
            <a:endParaRPr lang="en-US" altLang="zh-TW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問題分析或計畫目標（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字）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訪視辦理執行方式（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字）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預期效益（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字）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請注意「字數限制」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1684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455080A-F138-404F-985F-F339A7D16A03}"/>
              </a:ext>
            </a:extLst>
          </p:cNvPr>
          <p:cNvSpPr/>
          <p:nvPr/>
        </p:nvSpPr>
        <p:spPr>
          <a:xfrm>
            <a:off x="-22134" y="1458693"/>
            <a:ext cx="1978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填寫特</a:t>
            </a:r>
            <a:r>
              <a:rPr lang="zh-TW" altLang="en-US" sz="2000" spc="-1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色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列表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0DE59AAB-2C2F-414C-958D-0430DBFCEC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01"/>
          <a:stretch/>
        </p:blipFill>
        <p:spPr>
          <a:xfrm>
            <a:off x="2079571" y="1473938"/>
            <a:ext cx="6462320" cy="5105022"/>
          </a:xfrm>
          <a:prstGeom prst="rect">
            <a:avLst/>
          </a:prstGeom>
        </p:spPr>
      </p:pic>
      <p:sp>
        <p:nvSpPr>
          <p:cNvPr id="53" name="標題 7">
            <a:extLst>
              <a:ext uri="{FF2B5EF4-FFF2-40B4-BE49-F238E27FC236}">
                <a16:creationId xmlns:a16="http://schemas.microsoft.com/office/drawing/2014/main" id="{8E2FBE78-A491-45AD-A69F-CF7379AE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五、補助項目填報：補助項目二及四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1502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455080A-F138-404F-985F-F339A7D16A03}"/>
              </a:ext>
            </a:extLst>
          </p:cNvPr>
          <p:cNvSpPr/>
          <p:nvPr/>
        </p:nvSpPr>
        <p:spPr>
          <a:xfrm>
            <a:off x="-54520" y="1458693"/>
            <a:ext cx="1721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填寫經</a:t>
            </a:r>
            <a:r>
              <a:rPr lang="zh-TW" altLang="en-US" sz="2000" spc="-1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費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表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9833BCC-9BFD-479B-B75F-476B5D2524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201"/>
          <a:stretch/>
        </p:blipFill>
        <p:spPr>
          <a:xfrm>
            <a:off x="3563888" y="1577202"/>
            <a:ext cx="5433729" cy="5227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C4364A7-580D-4A51-8BF4-7CC499EADB74}"/>
              </a:ext>
            </a:extLst>
          </p:cNvPr>
          <p:cNvSpPr/>
          <p:nvPr/>
        </p:nvSpPr>
        <p:spPr>
          <a:xfrm>
            <a:off x="225728" y="2638014"/>
            <a:ext cx="2423188" cy="38343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b="1" dirty="0">
                <a:solidFill>
                  <a:srgbClr val="EC7C3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 Symbol"/>
              </a:rPr>
              <a:t>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注意事項：</a:t>
            </a:r>
          </a:p>
          <a:p>
            <a:pPr marL="544829" indent="-28575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補助項目四若有申請城鄉交流活動，請確認新增城鄉交流經費。</a:t>
            </a:r>
          </a:p>
          <a:p>
            <a:pPr marL="544829" indent="-285750">
              <a:lnSpc>
                <a:spcPct val="100000"/>
              </a:lnSpc>
              <a:spcBef>
                <a:spcPts val="359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若欲申請補充保費，可於說明欄位下進行勾選，系統會自行計算。</a:t>
            </a:r>
          </a:p>
          <a:p>
            <a:pPr marL="544829" indent="-285750">
              <a:lnSpc>
                <a:spcPct val="100000"/>
              </a:lnSpc>
              <a:spcBef>
                <a:spcPts val="359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若欲申請雜支，可於下方雜支欄位進行下拉申請，系統會自行計算</a:t>
            </a:r>
            <a:r>
              <a:rPr lang="zh-TW" altLang="en-US" dirty="0">
                <a:latin typeface="標楷體"/>
                <a:cs typeface="標楷體"/>
              </a:rPr>
              <a:t>。</a:t>
            </a:r>
          </a:p>
        </p:txBody>
      </p:sp>
      <p:sp>
        <p:nvSpPr>
          <p:cNvPr id="15" name="標題 7">
            <a:extLst>
              <a:ext uri="{FF2B5EF4-FFF2-40B4-BE49-F238E27FC236}">
                <a16:creationId xmlns:a16="http://schemas.microsoft.com/office/drawing/2014/main" id="{97B643C6-3910-4A0B-B901-DB582492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五、補助項目填報：補助項目二及四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4462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455080A-F138-404F-985F-F339A7D16A03}"/>
              </a:ext>
            </a:extLst>
          </p:cNvPr>
          <p:cNvSpPr/>
          <p:nvPr/>
        </p:nvSpPr>
        <p:spPr>
          <a:xfrm>
            <a:off x="-40154" y="1470682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填寫計畫書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2E0D479-F299-4EFE-BB48-A9A13D2C11F7}"/>
              </a:ext>
            </a:extLst>
          </p:cNvPr>
          <p:cNvSpPr/>
          <p:nvPr/>
        </p:nvSpPr>
        <p:spPr>
          <a:xfrm>
            <a:off x="3366790" y="1806264"/>
            <a:ext cx="5179229" cy="4974333"/>
          </a:xfrm>
          <a:prstGeom prst="rect">
            <a:avLst/>
          </a:prstGeom>
          <a:blipFill>
            <a:blip r:embed="rId3" cstate="print"/>
            <a:stretch>
              <a:fillRect t="-5730" b="1"/>
            </a:stretch>
          </a:blip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標題 7">
            <a:extLst>
              <a:ext uri="{FF2B5EF4-FFF2-40B4-BE49-F238E27FC236}">
                <a16:creationId xmlns:a16="http://schemas.microsoft.com/office/drawing/2014/main" id="{B81B1479-70D0-48F7-8E4C-B94DF3BE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五、補助項目填報：補助項目二及四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33EA21-910C-4168-9835-5A5A98C32D3B}"/>
              </a:ext>
            </a:extLst>
          </p:cNvPr>
          <p:cNvSpPr/>
          <p:nvPr/>
        </p:nvSpPr>
        <p:spPr>
          <a:xfrm>
            <a:off x="295231" y="3917957"/>
            <a:ext cx="281351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EC7C3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 Symbol"/>
              </a:rPr>
              <a:t>★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計畫書內容</a:t>
            </a:r>
            <a:endParaRPr lang="en-US" altLang="zh-TW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問題分析或計畫目標（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字）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訪視辦理執行方式（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字）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預期效益（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字）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請注意「字數限制」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9839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五、補助項目填報：補助項目二及四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455080A-F138-404F-985F-F339A7D16A03}"/>
              </a:ext>
            </a:extLst>
          </p:cNvPr>
          <p:cNvSpPr/>
          <p:nvPr/>
        </p:nvSpPr>
        <p:spPr>
          <a:xfrm>
            <a:off x="-57077" y="147068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填寫課程表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87F4B18-4BB3-4E4A-A36F-25E48DC2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00"/>
          <a:stretch/>
        </p:blipFill>
        <p:spPr>
          <a:xfrm>
            <a:off x="3779912" y="1519027"/>
            <a:ext cx="5287758" cy="5338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061BD609-D3E1-4414-9B38-3A55CEBB7280}"/>
              </a:ext>
            </a:extLst>
          </p:cNvPr>
          <p:cNvSpPr/>
          <p:nvPr/>
        </p:nvSpPr>
        <p:spPr>
          <a:xfrm>
            <a:off x="107661" y="3292224"/>
            <a:ext cx="3425457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7325">
              <a:lnSpc>
                <a:spcPct val="100000"/>
              </a:lnSpc>
            </a:pPr>
            <a:r>
              <a:rPr lang="zh-TW" altLang="en-US" sz="2000" b="1" dirty="0">
                <a:solidFill>
                  <a:srgbClr val="EC7C3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 Symbol"/>
              </a:rPr>
              <a:t>★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注意事項：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  <a:p>
            <a:pPr marL="187325">
              <a:lnSpc>
                <a:spcPct val="10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補助項</a:t>
            </a:r>
            <a:r>
              <a:rPr lang="zh-TW" altLang="en-US" sz="2000" spc="-1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目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四若有申請城鄉交流活動，請確認新增城鄉交</a:t>
            </a:r>
            <a:r>
              <a:rPr lang="zh-TW" altLang="en-US" sz="2000" spc="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行程表</a:t>
            </a:r>
            <a:r>
              <a:rPr lang="zh-TW" altLang="en-US" dirty="0">
                <a:latin typeface="標楷體"/>
                <a:cs typeface="標楷體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82020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六、計畫書列印及上傳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80EEB8D-D8BE-444D-B583-A63D2486E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56"/>
          <a:stretch/>
        </p:blipFill>
        <p:spPr>
          <a:xfrm>
            <a:off x="966919" y="2348880"/>
            <a:ext cx="7482777" cy="34563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795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" y="3638637"/>
            <a:ext cx="4532246" cy="3030723"/>
          </a:xfrm>
          <a:prstGeom prst="ellipse">
            <a:avLst/>
          </a:prstGeom>
          <a:ln>
            <a:noFill/>
          </a:ln>
          <a:effectLst>
            <a:softEdge rad="571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31540" y="2559907"/>
            <a:ext cx="8280920" cy="1738186"/>
          </a:xfrm>
        </p:spPr>
        <p:txBody>
          <a:bodyPr anchor="ctr">
            <a:normAutofit/>
          </a:bodyPr>
          <a:lstStyle/>
          <a:p>
            <a:r>
              <a:rPr lang="zh-TW" altLang="en-US" sz="6000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一、</a:t>
            </a:r>
            <a:r>
              <a:rPr lang="zh-TW" altLang="en-US" sz="6000" dirty="0">
                <a:solidFill>
                  <a:srgbClr val="002060"/>
                </a:solidFill>
              </a:rPr>
              <a:t>本</a:t>
            </a:r>
            <a:r>
              <a:rPr lang="zh-TW" altLang="en-US" sz="6000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期程</a:t>
            </a:r>
            <a:r>
              <a:rPr lang="zh-TW" altLang="en-US" sz="6000" dirty="0">
                <a:solidFill>
                  <a:srgbClr val="002060"/>
                </a:solidFill>
              </a:rPr>
              <a:t>重大變動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5896" y="1557312"/>
            <a:ext cx="3600000" cy="4680000"/>
            <a:chOff x="-36512" y="1700808"/>
            <a:chExt cx="3600000" cy="4680000"/>
          </a:xfrm>
        </p:grpSpPr>
        <p:cxnSp>
          <p:nvCxnSpPr>
            <p:cNvPr id="7" name="直線接點 6"/>
            <p:cNvCxnSpPr/>
            <p:nvPr/>
          </p:nvCxnSpPr>
          <p:spPr>
            <a:xfrm>
              <a:off x="205475" y="1700808"/>
              <a:ext cx="0" cy="468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493507" y="1700808"/>
              <a:ext cx="0" cy="360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-36512" y="1916832"/>
              <a:ext cx="360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-36512" y="2132856"/>
              <a:ext cx="288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0" y="6525344"/>
            <a:ext cx="5292080" cy="330665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464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六、計畫書列印及上傳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1A7B6BB-1F49-452A-B060-8B356A619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051"/>
          <a:stretch/>
        </p:blipFill>
        <p:spPr>
          <a:xfrm>
            <a:off x="3060000" y="1893015"/>
            <a:ext cx="6036929" cy="4184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1EC11A-8886-430A-BB82-97B29088BBBE}"/>
              </a:ext>
            </a:extLst>
          </p:cNvPr>
          <p:cNvSpPr/>
          <p:nvPr/>
        </p:nvSpPr>
        <p:spPr>
          <a:xfrm>
            <a:off x="97002" y="2636912"/>
            <a:ext cx="2894108" cy="2028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zh-TW" altLang="en-US" b="1" dirty="0">
                <a:solidFill>
                  <a:srgbClr val="EC7C30"/>
                </a:solidFill>
                <a:latin typeface="Segoe UI Symbol"/>
                <a:cs typeface="Segoe UI Symbol"/>
              </a:rPr>
              <a:t>★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注意事項</a:t>
            </a:r>
          </a:p>
          <a:p>
            <a:pPr marL="544829" indent="-28575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檔案最大僅能上傳</a:t>
            </a:r>
            <a:r>
              <a:rPr lang="zh-TW" altLang="en-US" sz="2000" spc="-37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細明體_HKSCS"/>
              </a:rPr>
              <a:t>30MB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，如有超過請壓縮檔案。</a:t>
            </a:r>
          </a:p>
          <a:p>
            <a:pPr marL="544829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計畫書及附件請上傳</a:t>
            </a:r>
            <a:r>
              <a:rPr lang="zh-TW" altLang="en-US" sz="2000" spc="-30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細明體_HKSCS"/>
              </a:rPr>
              <a:t>PDF</a:t>
            </a:r>
            <a:r>
              <a:rPr lang="zh-TW" altLang="en-US" sz="2000" spc="-305" dirty="0">
                <a:latin typeface="標楷體" panose="03000509000000000000" pitchFamily="65" charset="-120"/>
                <a:ea typeface="標楷體" panose="03000509000000000000" pitchFamily="65" charset="-120"/>
                <a:cs typeface="細明體_HKSCS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檔案類型。</a:t>
            </a:r>
          </a:p>
        </p:txBody>
      </p:sp>
    </p:spTree>
    <p:extLst>
      <p:ext uri="{BB962C8B-B14F-4D97-AF65-F5344CB8AC3E}">
        <p14:creationId xmlns:p14="http://schemas.microsoft.com/office/powerpoint/2010/main" val="3687001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六、計畫書列印及上傳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1EC11A-8886-430A-BB82-97B29088BBBE}"/>
              </a:ext>
            </a:extLst>
          </p:cNvPr>
          <p:cNvSpPr/>
          <p:nvPr/>
        </p:nvSpPr>
        <p:spPr>
          <a:xfrm>
            <a:off x="1499469" y="5008074"/>
            <a:ext cx="6278672" cy="11054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zh-TW" altLang="en-US" sz="2000" b="1" dirty="0">
                <a:solidFill>
                  <a:srgbClr val="EC7C3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 Symbol"/>
              </a:rPr>
              <a:t>★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注意事項</a:t>
            </a:r>
          </a:p>
          <a:p>
            <a:pPr marL="544829" indent="-28575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檔案最大僅能上傳</a:t>
            </a:r>
            <a:r>
              <a:rPr lang="zh-TW" altLang="en-US" sz="2000" spc="-37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細明體_HKSCS"/>
              </a:rPr>
              <a:t>30MB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，如有超過請壓縮檔案。</a:t>
            </a:r>
          </a:p>
          <a:p>
            <a:pPr marL="544829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計畫書及附件請上傳</a:t>
            </a:r>
            <a:r>
              <a:rPr lang="zh-TW" altLang="en-US" sz="2000" spc="-30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細明體_HKSCS"/>
              </a:rPr>
              <a:t>PDF</a:t>
            </a:r>
            <a:r>
              <a:rPr lang="zh-TW" altLang="en-US" sz="2000" spc="-305" dirty="0">
                <a:latin typeface="標楷體" panose="03000509000000000000" pitchFamily="65" charset="-120"/>
                <a:ea typeface="標楷體" panose="03000509000000000000" pitchFamily="65" charset="-120"/>
                <a:cs typeface="細明體_HKSCS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檔案類型。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EED4540-0FD5-4412-8C8F-8229B812E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000" r="16547"/>
          <a:stretch/>
        </p:blipFill>
        <p:spPr>
          <a:xfrm>
            <a:off x="860326" y="2006601"/>
            <a:ext cx="7556959" cy="25922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7157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七、檢視縣市初審結果及教育部複審結果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541A9B2-FE9B-47D5-BB0B-B4602F7FB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86" y="2089423"/>
            <a:ext cx="6597827" cy="4043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66D3473-2508-4105-93D7-0BD07F10D397}"/>
              </a:ext>
            </a:extLst>
          </p:cNvPr>
          <p:cNvSpPr/>
          <p:nvPr/>
        </p:nvSpPr>
        <p:spPr>
          <a:xfrm>
            <a:off x="-18838" y="151272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查詢申請狀況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37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七、檢視縣市初審結果及教育部複審結果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66D3473-2508-4105-93D7-0BD07F10D397}"/>
              </a:ext>
            </a:extLst>
          </p:cNvPr>
          <p:cNvSpPr/>
          <p:nvPr/>
        </p:nvSpPr>
        <p:spPr>
          <a:xfrm>
            <a:off x="0" y="1643529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退回修正檢視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544B35-8531-4ECF-AF5A-A9EF5830E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75" y="2564904"/>
            <a:ext cx="7504262" cy="26261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5088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七、檢視縣市初審結果及教育部複審結果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66D3473-2508-4105-93D7-0BD07F10D397}"/>
              </a:ext>
            </a:extLst>
          </p:cNvPr>
          <p:cNvSpPr/>
          <p:nvPr/>
        </p:nvSpPr>
        <p:spPr>
          <a:xfrm>
            <a:off x="-18838" y="151272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退回修正檢視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29A2D94-D5EE-4591-A996-7F492E5A9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04" y="2132856"/>
            <a:ext cx="7174591" cy="35764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8704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七、檢視縣市初審結果及教育部複審結果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66D3473-2508-4105-93D7-0BD07F10D397}"/>
              </a:ext>
            </a:extLst>
          </p:cNvPr>
          <p:cNvSpPr/>
          <p:nvPr/>
        </p:nvSpPr>
        <p:spPr>
          <a:xfrm>
            <a:off x="-18838" y="151272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退回修正檢視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2BF4B58-39E8-4251-9C97-DBE7F2A2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37" y="1728015"/>
            <a:ext cx="5628483" cy="3771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61CBBC5-9F8B-4126-AA77-3031C3BF98D0}"/>
              </a:ext>
            </a:extLst>
          </p:cNvPr>
          <p:cNvSpPr/>
          <p:nvPr/>
        </p:nvSpPr>
        <p:spPr>
          <a:xfrm>
            <a:off x="537211" y="5568499"/>
            <a:ext cx="8203190" cy="1121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zh-TW" altLang="en-US" sz="2000" b="1" dirty="0">
                <a:solidFill>
                  <a:srgbClr val="EC7C3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 Symbol"/>
              </a:rPr>
              <a:t>★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注意事項</a:t>
            </a:r>
          </a:p>
          <a:p>
            <a:pPr marL="544830" marR="5080" indent="-285750">
              <a:lnSpc>
                <a:spcPts val="1800"/>
              </a:lnSpc>
              <a:spcBef>
                <a:spcPts val="5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於預審期間經縣市通知退回修正，請依縣市審查意見進行修正，於修正後需完成計畫書檔案更新上傳，才能重回縣市審</a:t>
            </a:r>
            <a:r>
              <a:rPr lang="zh-TW" altLang="en-US" sz="2000" spc="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  <a:p>
            <a:pPr marL="544830" marR="5080" indent="-285750">
              <a:lnSpc>
                <a:spcPts val="1800"/>
              </a:lnSpc>
              <a:spcBef>
                <a:spcPts val="5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逾期將不開放修改。</a:t>
            </a:r>
          </a:p>
        </p:txBody>
      </p:sp>
    </p:spTree>
    <p:extLst>
      <p:ext uri="{BB962C8B-B14F-4D97-AF65-F5344CB8AC3E}">
        <p14:creationId xmlns:p14="http://schemas.microsoft.com/office/powerpoint/2010/main" val="2889619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七、檢視縣市初審結果及教育部複審結果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66D3473-2508-4105-93D7-0BD07F10D397}"/>
              </a:ext>
            </a:extLst>
          </p:cNvPr>
          <p:cNvSpPr/>
          <p:nvPr/>
        </p:nvSpPr>
        <p:spPr>
          <a:xfrm>
            <a:off x="-18838" y="151272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審查情況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9DE7DC9-42D4-4789-B4B2-4D30690C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37" y="2132856"/>
            <a:ext cx="7621525" cy="41449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7569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2"/>
          <p:cNvSpPr>
            <a:spLocks/>
          </p:cNvSpPr>
          <p:nvPr/>
        </p:nvSpPr>
        <p:spPr bwMode="auto">
          <a:xfrm>
            <a:off x="966919" y="357692"/>
            <a:ext cx="7343775" cy="6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kumimoji="0" lang="en-US" altLang="zh-TW" sz="3200" b="1">
              <a:solidFill>
                <a:srgbClr val="712D1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學校填報系統</a:t>
            </a:r>
            <a:br>
              <a:rPr lang="en-US" altLang="zh-TW" dirty="0"/>
            </a:br>
            <a:r>
              <a:rPr lang="zh-TW" altLang="en-US" sz="2700" dirty="0"/>
              <a:t>八、核定後計畫書修正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" y="6537399"/>
            <a:ext cx="6466940" cy="33530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A7081C0-BF19-4827-839C-B99C5E649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56463"/>
            <a:ext cx="7996818" cy="3345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9E34A6C9-45AF-40A2-BBBD-ABCF4BB6CFAA}"/>
              </a:ext>
            </a:extLst>
          </p:cNvPr>
          <p:cNvSpPr txBox="1"/>
          <p:nvPr/>
        </p:nvSpPr>
        <p:spPr>
          <a:xfrm>
            <a:off x="1484333" y="5409701"/>
            <a:ext cx="6175333" cy="3206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C7C3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egoe UI Symbol"/>
              </a:rPr>
              <a:t>★</a:t>
            </a:r>
            <a:r>
              <a:rPr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注意事項：若經審</a:t>
            </a:r>
            <a:r>
              <a:rPr sz="2000" spc="-15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查</a:t>
            </a:r>
            <a:r>
              <a:rPr sz="2000" dirty="0"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免修正者，則無需進行修正。</a:t>
            </a:r>
          </a:p>
        </p:txBody>
      </p:sp>
    </p:spTree>
    <p:extLst>
      <p:ext uri="{BB962C8B-B14F-4D97-AF65-F5344CB8AC3E}">
        <p14:creationId xmlns:p14="http://schemas.microsoft.com/office/powerpoint/2010/main" val="1815253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" y="3638637"/>
            <a:ext cx="4532246" cy="3030723"/>
          </a:xfrm>
          <a:prstGeom prst="ellipse">
            <a:avLst/>
          </a:prstGeom>
          <a:ln>
            <a:noFill/>
          </a:ln>
          <a:effectLst>
            <a:softEdge rad="571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5896" y="1557312"/>
            <a:ext cx="3600000" cy="4680000"/>
            <a:chOff x="-36512" y="1700808"/>
            <a:chExt cx="3600000" cy="4680000"/>
          </a:xfrm>
        </p:grpSpPr>
        <p:cxnSp>
          <p:nvCxnSpPr>
            <p:cNvPr id="7" name="直線接點 6"/>
            <p:cNvCxnSpPr/>
            <p:nvPr/>
          </p:nvCxnSpPr>
          <p:spPr>
            <a:xfrm>
              <a:off x="205475" y="1700808"/>
              <a:ext cx="0" cy="468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493507" y="1700808"/>
              <a:ext cx="0" cy="360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-36512" y="1916832"/>
              <a:ext cx="360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-36512" y="2132856"/>
              <a:ext cx="288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標題 2"/>
          <p:cNvSpPr txBox="1">
            <a:spLocks/>
          </p:cNvSpPr>
          <p:nvPr/>
        </p:nvSpPr>
        <p:spPr>
          <a:xfrm>
            <a:off x="431540" y="2349000"/>
            <a:ext cx="8280920" cy="21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2D1C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sz="5600" spc="-300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四、申請作業期程</a:t>
            </a:r>
            <a:endParaRPr kumimoji="0" lang="zh-TW" altLang="en-US" sz="6000" dirty="0">
              <a:solidFill>
                <a:srgbClr val="002060"/>
              </a:solidFill>
              <a:uFill>
                <a:solidFill>
                  <a:srgbClr val="FF0066"/>
                </a:solidFill>
              </a:u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25344"/>
            <a:ext cx="5292080" cy="330665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742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>
            <a:extLst>
              <a:ext uri="{FF2B5EF4-FFF2-40B4-BE49-F238E27FC236}">
                <a16:creationId xmlns:a16="http://schemas.microsoft.com/office/drawing/2014/main" id="{D4E86227-789E-4104-8D22-49DE4EBD4E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32138" y="404813"/>
            <a:ext cx="2916237" cy="585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/>
              <a:t>作業期程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A2CF41E-CF3B-45EC-A181-05EAE9460EE6}"/>
              </a:ext>
            </a:extLst>
          </p:cNvPr>
          <p:cNvSpPr txBox="1">
            <a:spLocks/>
          </p:cNvSpPr>
          <p:nvPr/>
        </p:nvSpPr>
        <p:spPr bwMode="auto">
          <a:xfrm>
            <a:off x="269874" y="1484784"/>
            <a:ext cx="86407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學校申請填報作業</a:t>
            </a:r>
            <a:r>
              <a:rPr kumimoji="0" lang="zh-TW" altLang="en-US" sz="2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112.04.06~112.04.26</a:t>
            </a:r>
          </a:p>
          <a:p>
            <a:pPr lvl="1" algn="just" eaLnBrk="1" hangingPunct="1">
              <a:lnSpc>
                <a:spcPts val="3000"/>
              </a:lnSpc>
              <a:spcBef>
                <a:spcPts val="100"/>
              </a:spcBef>
              <a:defRPr/>
            </a:pPr>
            <a:r>
              <a:rPr kumimoji="0"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各校可於</a:t>
            </a:r>
            <a:r>
              <a:rPr kumimoji="0" lang="en-US" altLang="zh-TW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日起開始試填</a:t>
            </a:r>
            <a:r>
              <a:rPr kumimoji="0"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，惟所填資料將於</a:t>
            </a:r>
            <a:r>
              <a:rPr kumimoji="0" lang="en-US" altLang="zh-TW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日全部清空</a:t>
            </a:r>
            <a:r>
              <a:rPr kumimoji="0"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。不論學校是否於</a:t>
            </a:r>
            <a:r>
              <a:rPr kumimoji="0"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月份上網試填，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務必於</a:t>
            </a:r>
            <a:r>
              <a:rPr kumimoji="0" lang="en-US" altLang="zh-TW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kumimoji="0" lang="en-US" altLang="zh-TW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kumimoji="0" lang="zh-TW" altLang="en-US" sz="2400" b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日期間正式上網填報</a:t>
            </a:r>
            <a:r>
              <a:rPr kumimoji="0"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，以免影響學校權益。</a:t>
            </a:r>
            <a:endParaRPr kumimoji="0"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lnSpc>
                <a:spcPts val="3000"/>
              </a:lnSpc>
              <a:spcBef>
                <a:spcPts val="100"/>
              </a:spcBef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kumimoji="0"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各校於試填期間一定要進行測試，以熟練系統操作程序。另各校也能先行得知可申請之補助項目及早研擬相關計畫。</a:t>
            </a:r>
            <a:endParaRPr kumimoji="0"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直轄市、縣</a:t>
            </a:r>
            <a:r>
              <a:rPr kumimoji="0"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kumimoji="0"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政府審查作業：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112.05.02~112.05.22</a:t>
            </a:r>
          </a:p>
          <a:p>
            <a:pPr lvl="1" algn="just" eaLnBrk="1" hangingPunct="1">
              <a:lnSpc>
                <a:spcPts val="3000"/>
              </a:lnSpc>
              <a:spcBef>
                <a:spcPts val="100"/>
              </a:spcBef>
              <a:defRPr/>
            </a:pPr>
            <a:r>
              <a:rPr kumimoji="0"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112.05.02~112.05.15</a:t>
            </a:r>
            <a:r>
              <a:rPr kumimoji="0"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為縣市預審期間</a:t>
            </a:r>
            <a:r>
              <a:rPr kumimoji="0"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，該期間請各校隨時檢視初審審查結果，如有補助項目被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退回修正</a:t>
            </a:r>
            <a:r>
              <a:rPr kumimoji="0"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，請於</a:t>
            </a:r>
            <a:r>
              <a:rPr kumimoji="0"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預審期間</a:t>
            </a:r>
            <a:r>
              <a:rPr kumimoji="0"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完成修改及補件。</a:t>
            </a:r>
            <a:endParaRPr kumimoji="0"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教育部國民及學前教育署複審作業：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112.05.25~112.06.17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TW" altLang="en-US" sz="2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kumimoji="0" lang="en-US" altLang="zh-TW" sz="20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TW" altLang="en-US" sz="2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BBEB4E-9642-4D7F-8A99-6E7C8EEAF2BE}"/>
              </a:ext>
            </a:extLst>
          </p:cNvPr>
          <p:cNvSpPr/>
          <p:nvPr/>
        </p:nvSpPr>
        <p:spPr>
          <a:xfrm>
            <a:off x="107504" y="6525344"/>
            <a:ext cx="4608512" cy="288032"/>
          </a:xfrm>
          <a:prstGeom prst="rect">
            <a:avLst/>
          </a:prstGeom>
          <a:solidFill>
            <a:srgbClr val="FFA3C8"/>
          </a:solidFill>
          <a:ln>
            <a:solidFill>
              <a:srgbClr val="FFA3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本期程重大變動</a:t>
            </a:r>
            <a:br>
              <a:rPr lang="en-US" altLang="zh-TW" dirty="0"/>
            </a:br>
            <a:r>
              <a:rPr lang="zh-TW" altLang="en-US" sz="2400" dirty="0">
                <a:uFill>
                  <a:solidFill>
                    <a:srgbClr val="0000FF"/>
                  </a:solidFill>
                </a:uFill>
              </a:rPr>
              <a:t>補助項目一</a:t>
            </a:r>
            <a:endParaRPr lang="zh-TW" altLang="en-US" sz="2400" b="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5F0B7C-042C-4F1A-BC41-0B987E9ED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54180"/>
              </p:ext>
            </p:extLst>
          </p:nvPr>
        </p:nvGraphicFramePr>
        <p:xfrm>
          <a:off x="360362" y="1844824"/>
          <a:ext cx="8423275" cy="1947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844">
                  <a:extLst>
                    <a:ext uri="{9D8B030D-6E8A-4147-A177-3AD203B41FA5}">
                      <a16:colId xmlns:a16="http://schemas.microsoft.com/office/drawing/2014/main" val="448275680"/>
                    </a:ext>
                  </a:extLst>
                </a:gridCol>
                <a:gridCol w="6623431">
                  <a:extLst>
                    <a:ext uri="{9D8B030D-6E8A-4147-A177-3AD203B41FA5}">
                      <a16:colId xmlns:a16="http://schemas.microsoft.com/office/drawing/2014/main" val="3129808428"/>
                    </a:ext>
                  </a:extLst>
                </a:gridCol>
              </a:tblGrid>
              <a:tr h="4047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補助項目</a:t>
                      </a:r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異動內容</a:t>
                      </a:r>
                    </a:p>
                  </a:txBody>
                  <a:tcPr marL="91429" marR="91429" marT="45730" marB="45730"/>
                </a:tc>
                <a:extLst>
                  <a:ext uri="{0D108BD9-81ED-4DB2-BD59-A6C34878D82A}">
                    <a16:rowId xmlns:a16="http://schemas.microsoft.com/office/drawing/2014/main" val="1055323296"/>
                  </a:ext>
                </a:extLst>
              </a:tr>
              <a:tr h="1543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補助項目一</a:t>
                      </a:r>
                    </a:p>
                  </a:txBody>
                  <a:tcPr marL="91429" marR="91429" marT="45730" marB="4573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en-US" sz="2000" b="1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一、補助額度及基準</a:t>
                      </a:r>
                      <a:r>
                        <a:rPr lang="en-US" altLang="zh-TW" sz="2000" b="1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000" b="1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編列方式調整</a:t>
                      </a:r>
                      <a:r>
                        <a:rPr lang="en-US" altLang="zh-TW" sz="2000" b="1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r>
                        <a:rPr lang="zh-TW" altLang="en-US" sz="2000" b="1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en-US" altLang="zh-TW" sz="2000" b="1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印刷費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含講義及文件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：補助上限每人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元。</a:t>
                      </a:r>
                      <a:endParaRPr lang="en-US" altLang="zh-TW" sz="2000" b="0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教材費：補助上限每人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150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元。</a:t>
                      </a:r>
                      <a:endParaRPr lang="en-US" altLang="zh-TW" sz="2000" b="0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膳費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含家長與工作人員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：補助上限每人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元。</a:t>
                      </a:r>
                    </a:p>
                  </a:txBody>
                  <a:tcPr marL="91429" marR="91429" marT="45730" marB="45730"/>
                </a:tc>
                <a:extLst>
                  <a:ext uri="{0D108BD9-81ED-4DB2-BD59-A6C34878D82A}">
                    <a16:rowId xmlns:a16="http://schemas.microsoft.com/office/drawing/2014/main" val="3787243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66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" y="3638637"/>
            <a:ext cx="4532246" cy="3030723"/>
          </a:xfrm>
          <a:prstGeom prst="ellipse">
            <a:avLst/>
          </a:prstGeom>
          <a:ln>
            <a:noFill/>
          </a:ln>
          <a:effectLst>
            <a:softEdge rad="571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5896" y="1557312"/>
            <a:ext cx="3600000" cy="4680000"/>
            <a:chOff x="-36512" y="1700808"/>
            <a:chExt cx="3600000" cy="4680000"/>
          </a:xfrm>
        </p:grpSpPr>
        <p:cxnSp>
          <p:nvCxnSpPr>
            <p:cNvPr id="7" name="直線接點 6"/>
            <p:cNvCxnSpPr/>
            <p:nvPr/>
          </p:nvCxnSpPr>
          <p:spPr>
            <a:xfrm>
              <a:off x="205475" y="1700808"/>
              <a:ext cx="0" cy="468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493507" y="1700808"/>
              <a:ext cx="0" cy="360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-36512" y="1916832"/>
              <a:ext cx="360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-36512" y="2132856"/>
              <a:ext cx="288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標題 2"/>
          <p:cNvSpPr txBox="1">
            <a:spLocks/>
          </p:cNvSpPr>
          <p:nvPr/>
        </p:nvSpPr>
        <p:spPr>
          <a:xfrm>
            <a:off x="431540" y="2349000"/>
            <a:ext cx="8280920" cy="21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12D1C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12D1C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sz="5600" spc="-300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五、線上資源及</a:t>
            </a:r>
            <a:endParaRPr kumimoji="0" lang="en-US" altLang="zh-TW" sz="5600" spc="-300" dirty="0">
              <a:solidFill>
                <a:srgbClr val="002060"/>
              </a:solidFill>
              <a:uFill>
                <a:solidFill>
                  <a:srgbClr val="FF0066"/>
                </a:solidFill>
              </a:uFill>
            </a:endParaRPr>
          </a:p>
          <a:p>
            <a:pPr>
              <a:lnSpc>
                <a:spcPct val="120000"/>
              </a:lnSpc>
            </a:pPr>
            <a:r>
              <a:rPr kumimoji="0" lang="zh-TW" altLang="en-US" sz="5600" spc="-300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填報問題反應處理</a:t>
            </a:r>
            <a:endParaRPr kumimoji="0" lang="zh-TW" altLang="en-US" sz="6000" dirty="0">
              <a:solidFill>
                <a:srgbClr val="002060"/>
              </a:solidFill>
              <a:uFill>
                <a:solidFill>
                  <a:srgbClr val="FF0066"/>
                </a:solidFill>
              </a:u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25344"/>
            <a:ext cx="5292080" cy="330665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057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03548" y="1916832"/>
            <a:ext cx="8136904" cy="486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學年度教育優先區計畫</a:t>
            </a:r>
            <a:endPara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3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網路填報審查系統使用手冊</a:t>
            </a:r>
            <a:endParaRPr lang="en-US" altLang="zh-TW" sz="3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TW" altLang="en-US" sz="2600" dirty="0"/>
              <a:t>網站首頁→登入系統→下載相關文件：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TW" sz="2300" spc="-150" dirty="0"/>
              <a:t>【</a:t>
            </a:r>
            <a:r>
              <a:rPr lang="zh-TW" altLang="en-US" sz="2300" spc="-150" dirty="0"/>
              <a:t>教育優先區學校操作手冊 </a:t>
            </a:r>
            <a:r>
              <a:rPr lang="en-US" altLang="zh-TW" sz="2300" spc="-150" dirty="0"/>
              <a:t>/ </a:t>
            </a:r>
            <a:r>
              <a:rPr lang="zh-TW" altLang="en-US" sz="2300" spc="-150" dirty="0"/>
              <a:t>計畫申請操作說明影片（學校端</a:t>
            </a:r>
            <a:r>
              <a:rPr lang="en-US" altLang="zh-TW" sz="2300" spc="-150" dirty="0"/>
              <a:t>)】</a:t>
            </a:r>
            <a:endParaRPr lang="zh-TW" altLang="en-US" sz="2300" spc="-1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TW" sz="2300" spc="-150" dirty="0"/>
              <a:t>【</a:t>
            </a:r>
            <a:r>
              <a:rPr lang="zh-TW" altLang="en-US" sz="2300" spc="-150" dirty="0"/>
              <a:t>教育優先區縣市操作手冊 </a:t>
            </a:r>
            <a:r>
              <a:rPr lang="en-US" altLang="zh-TW" sz="2300" spc="-150" dirty="0"/>
              <a:t>/ </a:t>
            </a:r>
            <a:r>
              <a:rPr lang="zh-TW" altLang="en-US" sz="2300" spc="-150" dirty="0"/>
              <a:t>計畫操作說明影片（縣市端）</a:t>
            </a:r>
            <a:r>
              <a:rPr lang="en-US" altLang="zh-TW" sz="2300" spc="-150" dirty="0"/>
              <a:t>】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TW" spc="-150" dirty="0"/>
              <a:t>112</a:t>
            </a:r>
            <a:r>
              <a:rPr lang="zh-TW" altLang="en-US" spc="-150" dirty="0"/>
              <a:t>學年度計畫手冊、操作手冊及相關表格</a:t>
            </a:r>
            <a:br>
              <a:rPr lang="en-US" altLang="zh-TW" dirty="0"/>
            </a:br>
            <a:r>
              <a:rPr lang="zh-TW" altLang="en-US" dirty="0"/>
              <a:t> 於本計畫網站皆可下載最新檔案。</a:t>
            </a:r>
            <a:endParaRPr lang="en-US" altLang="zh-TW" dirty="0"/>
          </a:p>
          <a:p>
            <a:pPr algn="ctr">
              <a:lnSpc>
                <a:spcPct val="120000"/>
              </a:lnSpc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331" y="8299"/>
            <a:ext cx="6945339" cy="1440000"/>
          </a:xfrm>
        </p:spPr>
        <p:txBody>
          <a:bodyPr/>
          <a:lstStyle/>
          <a:p>
            <a:r>
              <a:rPr lang="zh-TW" altLang="en-US" dirty="0"/>
              <a:t>線上資源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525344"/>
            <a:ext cx="5292080" cy="330665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486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42000" y="1989701"/>
            <a:ext cx="8460000" cy="486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使用「系統或操作問題反應」留言，將有專人回覆及處理。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寄電子郵件給教育優先區工作小組：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epa@mail.ntcu.edu.tw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聯絡教育優先區工作小組：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22183328</a:t>
            </a:r>
          </a:p>
          <a:p>
            <a:pPr lvl="1">
              <a:lnSpc>
                <a:spcPct val="150000"/>
              </a:lnSpc>
            </a:pP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22183329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570010" y="8299"/>
            <a:ext cx="6945339" cy="1440000"/>
          </a:xfrm>
        </p:spPr>
        <p:txBody>
          <a:bodyPr/>
          <a:lstStyle/>
          <a:p>
            <a:r>
              <a:rPr lang="zh-TW" altLang="en-US" dirty="0"/>
              <a:t>系統線上填報問題反應及處理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525344"/>
            <a:ext cx="5292080" cy="330665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47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1470" y="3501008"/>
            <a:ext cx="36004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 dirty="0">
                <a:solidFill>
                  <a:srgbClr val="002060"/>
                </a:solidFill>
                <a:ea typeface="標楷體" pitchFamily="65" charset="-120"/>
              </a:rPr>
              <a:t>簡報結束</a:t>
            </a:r>
            <a:endParaRPr lang="en-US" altLang="zh-TW" sz="4800" dirty="0">
              <a:solidFill>
                <a:srgbClr val="002060"/>
              </a:solidFill>
              <a:ea typeface="標楷體" pitchFamily="65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4800" dirty="0">
                <a:solidFill>
                  <a:srgbClr val="002060"/>
                </a:solidFill>
                <a:ea typeface="標楷體" pitchFamily="65" charset="-120"/>
              </a:rPr>
              <a:t>敬請指教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BC40ED9-4533-4408-B60A-2421ACE34C1D}"/>
              </a:ext>
            </a:extLst>
          </p:cNvPr>
          <p:cNvSpPr txBox="1"/>
          <p:nvPr/>
        </p:nvSpPr>
        <p:spPr>
          <a:xfrm>
            <a:off x="1907704" y="620688"/>
            <a:ext cx="73661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sz="4000" spc="-15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112</a:t>
            </a:r>
            <a:r>
              <a:rPr lang="zh-TW" altLang="en-US" sz="4000" spc="-15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學年度教育優先區計畫</a:t>
            </a:r>
            <a:endParaRPr lang="en-US" altLang="zh-TW" sz="4000" spc="-15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en-US" sz="36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網路填報審查系統操作說明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/>
              <a:t>本期程重大變動</a:t>
            </a:r>
            <a:br>
              <a:rPr lang="en-US" altLang="zh-TW" dirty="0"/>
            </a:br>
            <a:r>
              <a:rPr lang="zh-TW" altLang="en-US" sz="2400" dirty="0">
                <a:uFill>
                  <a:solidFill>
                    <a:srgbClr val="0000FF"/>
                  </a:solidFill>
                </a:uFill>
              </a:rPr>
              <a:t>補助項目二、四</a:t>
            </a:r>
            <a:endParaRPr lang="zh-TW" altLang="en-US" sz="2400" b="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1AFED4-C599-4EF1-B5FB-01956B992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00443"/>
              </p:ext>
            </p:extLst>
          </p:nvPr>
        </p:nvGraphicFramePr>
        <p:xfrm>
          <a:off x="360362" y="1700808"/>
          <a:ext cx="8423275" cy="412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844">
                  <a:extLst>
                    <a:ext uri="{9D8B030D-6E8A-4147-A177-3AD203B41FA5}">
                      <a16:colId xmlns:a16="http://schemas.microsoft.com/office/drawing/2014/main" val="1823179135"/>
                    </a:ext>
                  </a:extLst>
                </a:gridCol>
                <a:gridCol w="6623431">
                  <a:extLst>
                    <a:ext uri="{9D8B030D-6E8A-4147-A177-3AD203B41FA5}">
                      <a16:colId xmlns:a16="http://schemas.microsoft.com/office/drawing/2014/main" val="394056499"/>
                    </a:ext>
                  </a:extLst>
                </a:gridCol>
              </a:tblGrid>
              <a:tr h="3657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補助項目</a:t>
                      </a: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異動內容</a:t>
                      </a:r>
                    </a:p>
                  </a:txBody>
                  <a:tcPr marL="91429" marR="91429" marT="45717" marB="45717"/>
                </a:tc>
                <a:extLst>
                  <a:ext uri="{0D108BD9-81ED-4DB2-BD59-A6C34878D82A}">
                    <a16:rowId xmlns:a16="http://schemas.microsoft.com/office/drawing/2014/main" val="789535610"/>
                  </a:ext>
                </a:extLst>
              </a:tr>
              <a:tr h="37585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補助項目二、四</a:t>
                      </a:r>
                    </a:p>
                  </a:txBody>
                  <a:tcPr marL="91429" marR="91429" marT="45717" marB="45717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</a:t>
                      </a:r>
                      <a:r>
                        <a:rPr lang="zh-TW" altLang="en-US" sz="2000" b="1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補助額度及基準調整：</a:t>
                      </a:r>
                    </a:p>
                    <a:p>
                      <a:pPr marL="457200" indent="-45720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教練鐘點費：編列不得低於總經費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30%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914400" lvl="1" indent="-45720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內聘：依「公立中小學兼任及代課教師鐘點費支給基準表」規定辦理。</a:t>
                      </a: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國小每節</a:t>
                      </a: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336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元、國中每節</a:t>
                      </a: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378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914400" lvl="1" indent="-45720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外聘：每節以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元為原則；倘因交通不便致師資難覓，得酌予編列致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元為限，偏遠地區學校最高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元為限。</a:t>
                      </a:r>
                    </a:p>
                    <a:p>
                      <a:pPr marL="457200" indent="-457200" algn="just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器材設備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含租用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：最高以總經費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30%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為限；不得購置與本補助項目無關之設備，避免集中購置單一設備項目，且不宜每年都購置同一器材設備。</a:t>
                      </a:r>
                    </a:p>
                  </a:txBody>
                  <a:tcPr marL="91429" marR="91429" marT="45717" marB="45717"/>
                </a:tc>
                <a:extLst>
                  <a:ext uri="{0D108BD9-81ED-4DB2-BD59-A6C34878D82A}">
                    <a16:rowId xmlns:a16="http://schemas.microsoft.com/office/drawing/2014/main" val="3149371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16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/>
              <a:t>本期程重大變動</a:t>
            </a:r>
            <a:br>
              <a:rPr lang="en-US" altLang="zh-TW" dirty="0"/>
            </a:br>
            <a:r>
              <a:rPr lang="zh-TW" altLang="en-US" sz="2400" dirty="0">
                <a:uFill>
                  <a:solidFill>
                    <a:srgbClr val="0000FF"/>
                  </a:solidFill>
                </a:uFill>
              </a:rPr>
              <a:t>補助項目二、四</a:t>
            </a:r>
            <a:endParaRPr lang="zh-TW" altLang="en-US" sz="2400" b="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874BBC7-D3B6-4911-AA5D-26D608556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08705"/>
              </p:ext>
            </p:extLst>
          </p:nvPr>
        </p:nvGraphicFramePr>
        <p:xfrm>
          <a:off x="360362" y="1788395"/>
          <a:ext cx="8423275" cy="219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844">
                  <a:extLst>
                    <a:ext uri="{9D8B030D-6E8A-4147-A177-3AD203B41FA5}">
                      <a16:colId xmlns:a16="http://schemas.microsoft.com/office/drawing/2014/main" val="1769162842"/>
                    </a:ext>
                  </a:extLst>
                </a:gridCol>
                <a:gridCol w="6623431">
                  <a:extLst>
                    <a:ext uri="{9D8B030D-6E8A-4147-A177-3AD203B41FA5}">
                      <a16:colId xmlns:a16="http://schemas.microsoft.com/office/drawing/2014/main" val="2712801545"/>
                    </a:ext>
                  </a:extLst>
                </a:gridCol>
              </a:tblGrid>
              <a:tr h="3657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補助項目</a:t>
                      </a:r>
                    </a:p>
                  </a:txBody>
                  <a:tcPr marL="91429" marR="9142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異動內容</a:t>
                      </a:r>
                    </a:p>
                  </a:txBody>
                  <a:tcPr marL="91429" marR="91429" marT="45722" marB="45722"/>
                </a:tc>
                <a:extLst>
                  <a:ext uri="{0D108BD9-81ED-4DB2-BD59-A6C34878D82A}">
                    <a16:rowId xmlns:a16="http://schemas.microsoft.com/office/drawing/2014/main" val="1949529377"/>
                  </a:ext>
                </a:extLst>
              </a:tr>
              <a:tr h="18313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補助項目二、四</a:t>
                      </a:r>
                    </a:p>
                  </a:txBody>
                  <a:tcPr marL="91429" marR="91429" marT="45722" marB="45722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</a:t>
                      </a:r>
                      <a:r>
                        <a:rPr lang="zh-TW" altLang="en-US" sz="2000" b="1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應檢附資料須注意：</a:t>
                      </a:r>
                      <a:endParaRPr lang="en-US" altLang="zh-TW" sz="2000" b="1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457200" algn="just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列印線上填寫之申請計畫書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包含實施對象、方式、地點及課程表，其中</a:t>
                      </a:r>
                      <a:r>
                        <a:rPr lang="zh-TW" altLang="en-US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課程表應依項次</a:t>
                      </a:r>
                      <a:r>
                        <a:rPr lang="en-US" altLang="zh-TW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或週次</a:t>
                      </a:r>
                      <a:r>
                        <a:rPr lang="en-US" altLang="zh-TW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詳列：上課日期、時間、課程內容、授課節數、講師內</a:t>
                      </a:r>
                      <a:r>
                        <a:rPr lang="en-US" altLang="zh-TW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外聘說明</a:t>
                      </a:r>
                      <a:r>
                        <a:rPr lang="en-US" altLang="zh-TW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，送主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</a:t>
                      </a:r>
                      <a:r>
                        <a:rPr lang="en-US" altLang="zh-TW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計、校長核章後掃描上傳至填報網站。</a:t>
                      </a:r>
                    </a:p>
                  </a:txBody>
                  <a:tcPr marL="91429" marR="91429" marT="45722" marB="45722"/>
                </a:tc>
                <a:extLst>
                  <a:ext uri="{0D108BD9-81ED-4DB2-BD59-A6C34878D82A}">
                    <a16:rowId xmlns:a16="http://schemas.microsoft.com/office/drawing/2014/main" val="401231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99329" y="115640"/>
            <a:ext cx="6945339" cy="144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/>
              <a:t>本期程重大變動</a:t>
            </a:r>
            <a:br>
              <a:rPr lang="en-US" altLang="zh-TW" dirty="0"/>
            </a:br>
            <a:r>
              <a:rPr lang="zh-TW" altLang="en-US" sz="2400" dirty="0">
                <a:uFill>
                  <a:solidFill>
                    <a:srgbClr val="0000FF"/>
                  </a:solidFill>
                </a:uFill>
              </a:rPr>
              <a:t>補助項目五</a:t>
            </a:r>
            <a:endParaRPr lang="zh-TW" altLang="en-US" sz="2400" b="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EE75E27-E073-47C6-8685-5C0E6ADDC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36193"/>
              </p:ext>
            </p:extLst>
          </p:nvPr>
        </p:nvGraphicFramePr>
        <p:xfrm>
          <a:off x="179387" y="1662982"/>
          <a:ext cx="8785225" cy="4645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91">
                  <a:extLst>
                    <a:ext uri="{9D8B030D-6E8A-4147-A177-3AD203B41FA5}">
                      <a16:colId xmlns:a16="http://schemas.microsoft.com/office/drawing/2014/main" val="530992147"/>
                    </a:ext>
                  </a:extLst>
                </a:gridCol>
                <a:gridCol w="7417034">
                  <a:extLst>
                    <a:ext uri="{9D8B030D-6E8A-4147-A177-3AD203B41FA5}">
                      <a16:colId xmlns:a16="http://schemas.microsoft.com/office/drawing/2014/main" val="1224745489"/>
                    </a:ext>
                  </a:extLst>
                </a:gridCol>
              </a:tblGrid>
              <a:tr h="4848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補助項目</a:t>
                      </a:r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異動內容</a:t>
                      </a:r>
                    </a:p>
                  </a:txBody>
                  <a:tcPr marL="91432" marR="91432" marT="45725" marB="45725" anchor="ctr"/>
                </a:tc>
                <a:extLst>
                  <a:ext uri="{0D108BD9-81ED-4DB2-BD59-A6C34878D82A}">
                    <a16:rowId xmlns:a16="http://schemas.microsoft.com/office/drawing/2014/main" val="613257965"/>
                  </a:ext>
                </a:extLst>
              </a:tr>
              <a:tr h="41602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補助項目五</a:t>
                      </a:r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</a:t>
                      </a:r>
                      <a:r>
                        <a:rPr lang="zh-TW" altLang="en-US" sz="2000" b="1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補助原則：</a:t>
                      </a:r>
                      <a:endParaRPr lang="en-US" altLang="zh-TW" sz="2000" b="1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 algn="just">
                        <a:lnSpc>
                          <a:spcPts val="2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本項</a:t>
                      </a:r>
                      <a:r>
                        <a:rPr lang="zh-TW" altLang="en-US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以優先補助租車費或學生交通費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為原則（擇一補助）。</a:t>
                      </a:r>
                      <a:endParaRPr lang="en-US" altLang="zh-TW" sz="2000" b="1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 algn="l">
                        <a:lnSpc>
                          <a:spcPts val="2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凡獲本計畫補助購置學生交通車，依「</a:t>
                      </a:r>
                      <a:r>
                        <a:rPr lang="zh-TW" altLang="en-US" sz="2000" b="0" i="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學生交通車管理辦法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」規定，倘載運</a:t>
                      </a:r>
                      <a:r>
                        <a:rPr lang="zh-TW" altLang="en-US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國民中學學生交通車之車齡達</a:t>
                      </a:r>
                      <a:r>
                        <a:rPr lang="en-US" altLang="zh-TW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、載運</a:t>
                      </a:r>
                      <a:r>
                        <a:rPr lang="zh-TW" altLang="en-US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國民小學學生交通車之車齡達</a:t>
                      </a:r>
                      <a:r>
                        <a:rPr lang="en-US" altLang="zh-TW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000" b="0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或確有不堪使用之情形，須依規定辦理報廢後，得選擇以下補助方式：</a:t>
                      </a:r>
                      <a:endParaRPr lang="en-US" altLang="zh-TW" sz="2000" b="0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914400" lvl="1" indent="-457200" algn="just">
                        <a:lnSpc>
                          <a:spcPts val="2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以優先申請補助租車費或學生交通費為原則（擇一補助）。</a:t>
                      </a:r>
                      <a:endParaRPr lang="en-US" altLang="zh-TW" sz="2000" b="0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914400" lvl="1" indent="-457200" algn="l">
                        <a:lnSpc>
                          <a:spcPts val="2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如學校確有汰舊換新學生交通車之實際需求，請敘明理由，並先評估行車路線，且符合公路監理單位相關規定，始得提出申請。</a:t>
                      </a:r>
                      <a:endParaRPr lang="en-US" altLang="zh-TW" sz="2000" b="0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lvl="0" indent="-457200" algn="just">
                        <a:lnSpc>
                          <a:spcPts val="2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AutoNum type="arabicPeriod"/>
                      </a:pP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凡學校獲本署補助汰舊換新學生交通車經費，於學校交通車依規定使用期間，</a:t>
                      </a:r>
                      <a:r>
                        <a:rPr lang="zh-TW" altLang="en-US" sz="2000" b="0" i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不得再</a:t>
                      </a:r>
                      <a:r>
                        <a:rPr lang="zh-TW" altLang="en-US" sz="2000" b="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申請補助租車費或學生交通費。</a:t>
                      </a:r>
                      <a:endParaRPr lang="en-US" altLang="zh-TW" sz="2000" b="1" i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2" marR="91432" marT="45725" marB="45725"/>
                </a:tc>
                <a:extLst>
                  <a:ext uri="{0D108BD9-81ED-4DB2-BD59-A6C34878D82A}">
                    <a16:rowId xmlns:a16="http://schemas.microsoft.com/office/drawing/2014/main" val="314772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14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4" y="3638637"/>
            <a:ext cx="4532246" cy="3030723"/>
          </a:xfrm>
          <a:prstGeom prst="ellipse">
            <a:avLst/>
          </a:prstGeom>
          <a:ln>
            <a:noFill/>
          </a:ln>
          <a:effectLst>
            <a:softEdge rad="571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31540" y="2559907"/>
            <a:ext cx="8280920" cy="1738186"/>
          </a:xfrm>
        </p:spPr>
        <p:txBody>
          <a:bodyPr anchor="ctr">
            <a:normAutofit/>
          </a:bodyPr>
          <a:lstStyle/>
          <a:p>
            <a:r>
              <a:rPr lang="zh-TW" altLang="en-US" sz="6000" dirty="0">
                <a:solidFill>
                  <a:srgbClr val="002060"/>
                </a:solidFill>
                <a:uFill>
                  <a:solidFill>
                    <a:srgbClr val="FF0066"/>
                  </a:solidFill>
                </a:uFill>
              </a:rPr>
              <a:t>二、網站首頁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5896" y="1557312"/>
            <a:ext cx="3600000" cy="4680000"/>
            <a:chOff x="-36512" y="1700808"/>
            <a:chExt cx="3600000" cy="4680000"/>
          </a:xfrm>
        </p:grpSpPr>
        <p:cxnSp>
          <p:nvCxnSpPr>
            <p:cNvPr id="7" name="直線接點 6"/>
            <p:cNvCxnSpPr/>
            <p:nvPr/>
          </p:nvCxnSpPr>
          <p:spPr>
            <a:xfrm>
              <a:off x="205475" y="1700808"/>
              <a:ext cx="0" cy="468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493507" y="1700808"/>
              <a:ext cx="0" cy="360000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-36512" y="1916832"/>
              <a:ext cx="360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-36512" y="2132856"/>
              <a:ext cx="2880000" cy="0"/>
            </a:xfrm>
            <a:prstGeom prst="line">
              <a:avLst/>
            </a:prstGeom>
            <a:ln w="19050">
              <a:solidFill>
                <a:srgbClr val="FF9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0" y="6525344"/>
            <a:ext cx="5292080" cy="330665"/>
          </a:xfrm>
          <a:prstGeom prst="rect">
            <a:avLst/>
          </a:prstGeom>
          <a:solidFill>
            <a:srgbClr val="FFA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28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691"/>
            <a:ext cx="6466940" cy="335309"/>
          </a:xfrm>
          <a:prstGeom prst="rect">
            <a:avLst/>
          </a:prstGeom>
        </p:spPr>
      </p:pic>
      <p:sp>
        <p:nvSpPr>
          <p:cNvPr id="10" name="標題 2"/>
          <p:cNvSpPr>
            <a:spLocks noGrp="1"/>
          </p:cNvSpPr>
          <p:nvPr>
            <p:ph type="title"/>
          </p:nvPr>
        </p:nvSpPr>
        <p:spPr>
          <a:xfrm>
            <a:off x="1341469" y="8709"/>
            <a:ext cx="6945339" cy="144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>
                <a:uFill>
                  <a:solidFill>
                    <a:srgbClr val="FF0066"/>
                  </a:solidFill>
                </a:uFill>
              </a:rPr>
              <a:t>網站首頁（一）</a:t>
            </a:r>
            <a:br>
              <a:rPr lang="en-US" altLang="zh-TW" dirty="0">
                <a:uFill>
                  <a:solidFill>
                    <a:srgbClr val="FF0066"/>
                  </a:solidFill>
                </a:uFill>
              </a:rPr>
            </a:br>
            <a:r>
              <a:rPr lang="zh-TW" altLang="en-US" sz="2400" b="0" dirty="0"/>
              <a:t>教育優先區計畫填報網站網址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21B0C9-2F67-4354-B703-C6129DD8F1C2}"/>
              </a:ext>
            </a:extLst>
          </p:cNvPr>
          <p:cNvSpPr/>
          <p:nvPr/>
        </p:nvSpPr>
        <p:spPr>
          <a:xfrm>
            <a:off x="2996636" y="1448709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hlinkClick r:id="rId3"/>
              </a:rPr>
              <a:t>https://sca.ntcu.edu.tw</a:t>
            </a:r>
            <a:endParaRPr lang="en-US" altLang="zh-TW" sz="2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4CDC55C-148A-4C30-9236-15BFADFE59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9400" r="20075" b="9400"/>
          <a:stretch/>
        </p:blipFill>
        <p:spPr>
          <a:xfrm>
            <a:off x="1619672" y="2358153"/>
            <a:ext cx="6220396" cy="462542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84884FE-FA6E-48CA-B507-A275938E2737}"/>
              </a:ext>
            </a:extLst>
          </p:cNvPr>
          <p:cNvSpPr/>
          <p:nvPr/>
        </p:nvSpPr>
        <p:spPr>
          <a:xfrm>
            <a:off x="1259632" y="1811400"/>
            <a:ext cx="7671111" cy="51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請使用「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 Chrome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」瀏覽器進行填報作業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353E80B-C014-4C51-90DA-390FD50FD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967" y="1914759"/>
            <a:ext cx="394344" cy="3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5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教育優先區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12180</TotalTime>
  <Words>2384</Words>
  <Application>Microsoft Office PowerPoint</Application>
  <PresentationFormat>如螢幕大小 (4:3)</PresentationFormat>
  <Paragraphs>189</Paragraphs>
  <Slides>43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7" baseType="lpstr">
      <vt:lpstr>細明體_HKSCS</vt:lpstr>
      <vt:lpstr>華康超明體</vt:lpstr>
      <vt:lpstr>華康魏碑體</vt:lpstr>
      <vt:lpstr>微軟正黑體</vt:lpstr>
      <vt:lpstr>新細明體</vt:lpstr>
      <vt:lpstr>標楷體</vt:lpstr>
      <vt:lpstr>Arial</vt:lpstr>
      <vt:lpstr>Calibri</vt:lpstr>
      <vt:lpstr>Georgia</vt:lpstr>
      <vt:lpstr>Segoe UI Symbol</vt:lpstr>
      <vt:lpstr>Times New Roman</vt:lpstr>
      <vt:lpstr>Wingdings</vt:lpstr>
      <vt:lpstr>Wingdings 2</vt:lpstr>
      <vt:lpstr>教育優先區</vt:lpstr>
      <vt:lpstr>PowerPoint 簡報</vt:lpstr>
      <vt:lpstr>PowerPoint 簡報</vt:lpstr>
      <vt:lpstr>一、本期程重大變動</vt:lpstr>
      <vt:lpstr>本期程重大變動 補助項目一</vt:lpstr>
      <vt:lpstr>本期程重大變動 補助項目二、四</vt:lpstr>
      <vt:lpstr>本期程重大變動 補助項目二、四</vt:lpstr>
      <vt:lpstr>本期程重大變動 補助項目五</vt:lpstr>
      <vt:lpstr>二、網站首頁</vt:lpstr>
      <vt:lpstr>網站首頁（一） 教育優先區計畫填報網站網址</vt:lpstr>
      <vt:lpstr>網站首頁（二） 登入說明</vt:lpstr>
      <vt:lpstr>網站首頁（二） 忘記密碼說明</vt:lpstr>
      <vt:lpstr>PowerPoint 簡報</vt:lpstr>
      <vt:lpstr>PowerPoint 簡報</vt:lpstr>
      <vt:lpstr>填報注意事項(二)</vt:lpstr>
      <vt:lpstr>填報注意事項(三)</vt:lpstr>
      <vt:lpstr>學校填報系統 一、進入申請列表</vt:lpstr>
      <vt:lpstr>學校填報系統 二、選擇計畫申請方式</vt:lpstr>
      <vt:lpstr>選擇申請判定方式</vt:lpstr>
      <vt:lpstr>學校填報系統 三、選擇可申請補助項目</vt:lpstr>
      <vt:lpstr>學校填報系統 三、選擇可申請補助項目</vt:lpstr>
      <vt:lpstr>學校填報系統 四、選擇計畫承辦人</vt:lpstr>
      <vt:lpstr>補助項目填報申請步驟</vt:lpstr>
      <vt:lpstr>學校填報系統 五、補助項目填報：補助項目一、三、五及六</vt:lpstr>
      <vt:lpstr>學校填報系統 五、補助項目填報：補助項目一、三、五及六</vt:lpstr>
      <vt:lpstr>學校填報系統 五、補助項目填報：補助項目二及四</vt:lpstr>
      <vt:lpstr>學校填報系統 五、補助項目填報：補助項目二及四</vt:lpstr>
      <vt:lpstr>學校填報系統 五、補助項目填報：補助項目二及四</vt:lpstr>
      <vt:lpstr>學校填報系統 五、補助項目填報：補助項目二及四</vt:lpstr>
      <vt:lpstr>學校填報系統 六、計畫書列印及上傳</vt:lpstr>
      <vt:lpstr>學校填報系統 六、計畫書列印及上傳</vt:lpstr>
      <vt:lpstr>學校填報系統 六、計畫書列印及上傳</vt:lpstr>
      <vt:lpstr>學校填報系統 七、檢視縣市初審結果及教育部複審結果</vt:lpstr>
      <vt:lpstr>學校填報系統 七、檢視縣市初審結果及教育部複審結果</vt:lpstr>
      <vt:lpstr>學校填報系統 七、檢視縣市初審結果及教育部複審結果</vt:lpstr>
      <vt:lpstr>學校填報系統 七、檢視縣市初審結果及教育部複審結果</vt:lpstr>
      <vt:lpstr>學校填報系統 七、檢視縣市初審結果及教育部複審結果</vt:lpstr>
      <vt:lpstr>學校填報系統 八、核定後計畫書修正</vt:lpstr>
      <vt:lpstr>PowerPoint 簡報</vt:lpstr>
      <vt:lpstr>作業期程</vt:lpstr>
      <vt:lpstr>PowerPoint 簡報</vt:lpstr>
      <vt:lpstr>線上資源</vt:lpstr>
      <vt:lpstr>系統線上填報問題反應及處理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shuyu;Jiang</dc:creator>
  <cp:keywords>教育優先區</cp:keywords>
  <cp:lastModifiedBy>吳宣菱</cp:lastModifiedBy>
  <cp:revision>1209</cp:revision>
  <cp:lastPrinted>2022-03-21T08:26:05Z</cp:lastPrinted>
  <dcterms:created xsi:type="dcterms:W3CDTF">2011-09-29T04:49:50Z</dcterms:created>
  <dcterms:modified xsi:type="dcterms:W3CDTF">2023-03-17T03:01:37Z</dcterms:modified>
</cp:coreProperties>
</file>