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70" r:id="rId1"/>
  </p:sldMasterIdLst>
  <p:notesMasterIdLst>
    <p:notesMasterId r:id="rId78"/>
  </p:notesMasterIdLst>
  <p:handoutMasterIdLst>
    <p:handoutMasterId r:id="rId79"/>
  </p:handoutMasterIdLst>
  <p:sldIdLst>
    <p:sldId id="1078" r:id="rId2"/>
    <p:sldId id="1021" r:id="rId3"/>
    <p:sldId id="1020" r:id="rId4"/>
    <p:sldId id="926" r:id="rId5"/>
    <p:sldId id="954" r:id="rId6"/>
    <p:sldId id="1031" r:id="rId7"/>
    <p:sldId id="1032" r:id="rId8"/>
    <p:sldId id="1035" r:id="rId9"/>
    <p:sldId id="910" r:id="rId10"/>
    <p:sldId id="1033" r:id="rId11"/>
    <p:sldId id="1034" r:id="rId12"/>
    <p:sldId id="944" r:id="rId13"/>
    <p:sldId id="908" r:id="rId14"/>
    <p:sldId id="1097" r:id="rId15"/>
    <p:sldId id="1086" r:id="rId16"/>
    <p:sldId id="1098" r:id="rId17"/>
    <p:sldId id="959" r:id="rId18"/>
    <p:sldId id="961" r:id="rId19"/>
    <p:sldId id="962" r:id="rId20"/>
    <p:sldId id="1091" r:id="rId21"/>
    <p:sldId id="1106" r:id="rId22"/>
    <p:sldId id="1036" r:id="rId23"/>
    <p:sldId id="1037" r:id="rId24"/>
    <p:sldId id="1038" r:id="rId25"/>
    <p:sldId id="1039" r:id="rId26"/>
    <p:sldId id="1040" r:id="rId27"/>
    <p:sldId id="1041" r:id="rId28"/>
    <p:sldId id="1043" r:id="rId29"/>
    <p:sldId id="1044" r:id="rId30"/>
    <p:sldId id="1045" r:id="rId31"/>
    <p:sldId id="1046" r:id="rId32"/>
    <p:sldId id="1047" r:id="rId33"/>
    <p:sldId id="1048" r:id="rId34"/>
    <p:sldId id="1049" r:id="rId35"/>
    <p:sldId id="1050" r:id="rId36"/>
    <p:sldId id="1051" r:id="rId37"/>
    <p:sldId id="1052" r:id="rId38"/>
    <p:sldId id="1053" r:id="rId39"/>
    <p:sldId id="1054" r:id="rId40"/>
    <p:sldId id="1092" r:id="rId41"/>
    <p:sldId id="1088" r:id="rId42"/>
    <p:sldId id="1089" r:id="rId43"/>
    <p:sldId id="1100" r:id="rId44"/>
    <p:sldId id="1101" r:id="rId45"/>
    <p:sldId id="1102" r:id="rId46"/>
    <p:sldId id="1087" r:id="rId47"/>
    <p:sldId id="1090" r:id="rId48"/>
    <p:sldId id="1060" r:id="rId49"/>
    <p:sldId id="1061" r:id="rId50"/>
    <p:sldId id="1062" r:id="rId51"/>
    <p:sldId id="1065" r:id="rId52"/>
    <p:sldId id="1068" r:id="rId53"/>
    <p:sldId id="1067" r:id="rId54"/>
    <p:sldId id="1094" r:id="rId55"/>
    <p:sldId id="1063" r:id="rId56"/>
    <p:sldId id="1112" r:id="rId57"/>
    <p:sldId id="1107" r:id="rId58"/>
    <p:sldId id="1113" r:id="rId59"/>
    <p:sldId id="1137" r:id="rId60"/>
    <p:sldId id="1134" r:id="rId61"/>
    <p:sldId id="1135" r:id="rId62"/>
    <p:sldId id="1136" r:id="rId63"/>
    <p:sldId id="1127" r:id="rId64"/>
    <p:sldId id="1130" r:id="rId65"/>
    <p:sldId id="1132" r:id="rId66"/>
    <p:sldId id="1104" r:id="rId67"/>
    <p:sldId id="1111" r:id="rId68"/>
    <p:sldId id="1069" r:id="rId69"/>
    <p:sldId id="1070" r:id="rId70"/>
    <p:sldId id="1071" r:id="rId71"/>
    <p:sldId id="1072" r:id="rId72"/>
    <p:sldId id="1073" r:id="rId73"/>
    <p:sldId id="1095" r:id="rId74"/>
    <p:sldId id="1080" r:id="rId75"/>
    <p:sldId id="1074" r:id="rId76"/>
    <p:sldId id="1103" r:id="rId77"/>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0000FF"/>
    <a:srgbClr val="CCFF33"/>
    <a:srgbClr val="FF6600"/>
    <a:srgbClr val="66FF33"/>
    <a:srgbClr val="FF9900"/>
    <a:srgbClr val="920000"/>
    <a:srgbClr val="009900"/>
    <a:srgbClr val="3399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71351" autoAdjust="0"/>
  </p:normalViewPr>
  <p:slideViewPr>
    <p:cSldViewPr>
      <p:cViewPr varScale="1">
        <p:scale>
          <a:sx n="51" d="100"/>
          <a:sy n="51" d="100"/>
        </p:scale>
        <p:origin x="-2094" y="-84"/>
      </p:cViewPr>
      <p:guideLst>
        <p:guide orient="horz" pos="2160"/>
        <p:guide pos="2880"/>
      </p:guideLst>
    </p:cSldViewPr>
  </p:slideViewPr>
  <p:outlineViewPr>
    <p:cViewPr>
      <p:scale>
        <a:sx n="33" d="100"/>
        <a:sy n="33" d="100"/>
      </p:scale>
      <p:origin x="0" y="-37398"/>
    </p:cViewPr>
  </p:outlineViewPr>
  <p:notesTextViewPr>
    <p:cViewPr>
      <p:scale>
        <a:sx n="100" d="100"/>
        <a:sy n="100" d="100"/>
      </p:scale>
      <p:origin x="0" y="0"/>
    </p:cViewPr>
  </p:notesTextViewPr>
  <p:sorterViewPr>
    <p:cViewPr>
      <p:scale>
        <a:sx n="66" d="100"/>
        <a:sy n="66" d="100"/>
      </p:scale>
      <p:origin x="0" y="-91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tats.moe.gov.tw/files/important/OVERVIEW_Y0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815846189957956E-2"/>
          <c:y val="7.7517810273715834E-2"/>
          <c:w val="0.91145735190561195"/>
          <c:h val="0.86200798429608061"/>
        </c:manualLayout>
      </c:layout>
      <c:barChart>
        <c:barDir val="col"/>
        <c:grouping val="clustered"/>
        <c:varyColors val="0"/>
        <c:ser>
          <c:idx val="1"/>
          <c:order val="0"/>
          <c:spPr>
            <a:pattFill prst="pct40">
              <a:fgClr>
                <a:srgbClr val="FF99CC"/>
              </a:fgClr>
              <a:bgClr>
                <a:srgbClr val="FFFFFF"/>
              </a:bgClr>
            </a:pattFill>
            <a:ln w="12700">
              <a:solidFill>
                <a:srgbClr val="FF99CC"/>
              </a:solidFill>
              <a:prstDash val="solid"/>
            </a:ln>
          </c:spPr>
          <c:invertIfNegative val="0"/>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'[OVERVIEW_Y01.XLS]75'!$C$5:$C$38</c:f>
              <c:numCache>
                <c:formatCode>#,##0</c:formatCode>
                <c:ptCount val="34"/>
                <c:pt idx="0">
                  <c:v>414069</c:v>
                </c:pt>
                <c:pt idx="1">
                  <c:v>405263</c:v>
                </c:pt>
                <c:pt idx="2">
                  <c:v>383439</c:v>
                </c:pt>
                <c:pt idx="3">
                  <c:v>371008</c:v>
                </c:pt>
                <c:pt idx="4">
                  <c:v>346208</c:v>
                </c:pt>
                <c:pt idx="5">
                  <c:v>309230</c:v>
                </c:pt>
                <c:pt idx="6">
                  <c:v>314024</c:v>
                </c:pt>
                <c:pt idx="7">
                  <c:v>342031</c:v>
                </c:pt>
                <c:pt idx="8">
                  <c:v>315299</c:v>
                </c:pt>
                <c:pt idx="9">
                  <c:v>335618</c:v>
                </c:pt>
                <c:pt idx="10">
                  <c:v>321932</c:v>
                </c:pt>
                <c:pt idx="11">
                  <c:v>321632</c:v>
                </c:pt>
                <c:pt idx="12">
                  <c:v>325613</c:v>
                </c:pt>
                <c:pt idx="13">
                  <c:v>322938</c:v>
                </c:pt>
                <c:pt idx="14">
                  <c:v>329581</c:v>
                </c:pt>
                <c:pt idx="15">
                  <c:v>325545</c:v>
                </c:pt>
                <c:pt idx="16">
                  <c:v>326002</c:v>
                </c:pt>
                <c:pt idx="17">
                  <c:v>271450</c:v>
                </c:pt>
                <c:pt idx="18">
                  <c:v>283661</c:v>
                </c:pt>
                <c:pt idx="19">
                  <c:v>305312</c:v>
                </c:pt>
                <c:pt idx="20">
                  <c:v>260354</c:v>
                </c:pt>
                <c:pt idx="21">
                  <c:v>247530</c:v>
                </c:pt>
                <c:pt idx="22">
                  <c:v>227070</c:v>
                </c:pt>
                <c:pt idx="23">
                  <c:v>216419</c:v>
                </c:pt>
                <c:pt idx="24">
                  <c:v>205854</c:v>
                </c:pt>
                <c:pt idx="25">
                  <c:v>204459</c:v>
                </c:pt>
                <c:pt idx="26">
                  <c:v>204414</c:v>
                </c:pt>
                <c:pt idx="27">
                  <c:v>198733</c:v>
                </c:pt>
                <c:pt idx="28">
                  <c:v>191310</c:v>
                </c:pt>
                <c:pt idx="29">
                  <c:v>166886</c:v>
                </c:pt>
                <c:pt idx="30">
                  <c:v>196627</c:v>
                </c:pt>
                <c:pt idx="31">
                  <c:v>229481</c:v>
                </c:pt>
                <c:pt idx="32">
                  <c:v>199113</c:v>
                </c:pt>
                <c:pt idx="33">
                  <c:v>210383</c:v>
                </c:pt>
              </c:numCache>
            </c:numRef>
          </c:val>
          <c:extLst xmlns:c16r2="http://schemas.microsoft.com/office/drawing/2015/06/chart">
            <c:ext xmlns:c16="http://schemas.microsoft.com/office/drawing/2014/chart" uri="{C3380CC4-5D6E-409C-BE32-E72D297353CC}">
              <c16:uniqueId val="{00000000-A5F4-46B1-BB8E-877EDD5B76CC}"/>
            </c:ext>
          </c:extLst>
        </c:ser>
        <c:dLbls>
          <c:showLegendKey val="0"/>
          <c:showVal val="0"/>
          <c:showCatName val="0"/>
          <c:showSerName val="0"/>
          <c:showPercent val="0"/>
          <c:showBubbleSize val="0"/>
        </c:dLbls>
        <c:gapWidth val="150"/>
        <c:axId val="87956480"/>
        <c:axId val="68352192"/>
      </c:barChart>
      <c:lineChart>
        <c:grouping val="standard"/>
        <c:varyColors val="0"/>
        <c:ser>
          <c:idx val="0"/>
          <c:order val="1"/>
          <c:spPr>
            <a:ln w="12700">
              <a:solidFill>
                <a:srgbClr val="000080"/>
              </a:solidFill>
              <a:prstDash val="solid"/>
            </a:ln>
          </c:spPr>
          <c:marker>
            <c:symbol val="diamond"/>
            <c:size val="5"/>
            <c:spPr>
              <a:solidFill>
                <a:srgbClr val="000080"/>
              </a:solidFill>
              <a:ln>
                <a:solidFill>
                  <a:srgbClr val="000080"/>
                </a:solidFill>
                <a:prstDash val="solid"/>
              </a:ln>
            </c:spPr>
          </c:marker>
          <c:cat>
            <c:numRef>
              <c:f>'[OVERVIEW_Y01.XLS]75'!$B$5:$B$38</c:f>
              <c:numCache>
                <c:formatCode>General</c:formatCode>
                <c:ptCount val="34"/>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c:v>84</c:v>
                </c:pt>
                <c:pt idx="15">
                  <c:v>85</c:v>
                </c:pt>
                <c:pt idx="16">
                  <c:v>86</c:v>
                </c:pt>
                <c:pt idx="17">
                  <c:v>87</c:v>
                </c:pt>
                <c:pt idx="18">
                  <c:v>88</c:v>
                </c:pt>
                <c:pt idx="19">
                  <c:v>89</c:v>
                </c:pt>
                <c:pt idx="20">
                  <c:v>90</c:v>
                </c:pt>
                <c:pt idx="21">
                  <c:v>91</c:v>
                </c:pt>
                <c:pt idx="22">
                  <c:v>92</c:v>
                </c:pt>
                <c:pt idx="23">
                  <c:v>93</c:v>
                </c:pt>
                <c:pt idx="24">
                  <c:v>94</c:v>
                </c:pt>
                <c:pt idx="25">
                  <c:v>95</c:v>
                </c:pt>
                <c:pt idx="26">
                  <c:v>96</c:v>
                </c:pt>
                <c:pt idx="27">
                  <c:v>97</c:v>
                </c:pt>
                <c:pt idx="28">
                  <c:v>98</c:v>
                </c:pt>
                <c:pt idx="29">
                  <c:v>99</c:v>
                </c:pt>
                <c:pt idx="30">
                  <c:v>100</c:v>
                </c:pt>
                <c:pt idx="31">
                  <c:v>101</c:v>
                </c:pt>
                <c:pt idx="32">
                  <c:v>102</c:v>
                </c:pt>
                <c:pt idx="33">
                  <c:v>103</c:v>
                </c:pt>
              </c:numCache>
            </c:numRef>
          </c:cat>
          <c:val>
            <c:numRef>
              <c:f>'[OVERVIEW_Y01.XLS]75'!$F$5:$F$38</c:f>
              <c:numCache>
                <c:formatCode>#,##0.00</c:formatCode>
                <c:ptCount val="34"/>
                <c:pt idx="0">
                  <c:v>22.97</c:v>
                </c:pt>
                <c:pt idx="1">
                  <c:v>22.08</c:v>
                </c:pt>
                <c:pt idx="2">
                  <c:v>20.56</c:v>
                </c:pt>
                <c:pt idx="3">
                  <c:v>19.600000000000001</c:v>
                </c:pt>
                <c:pt idx="4">
                  <c:v>18.04</c:v>
                </c:pt>
                <c:pt idx="5">
                  <c:v>15.93</c:v>
                </c:pt>
                <c:pt idx="6">
                  <c:v>16.010000000000005</c:v>
                </c:pt>
                <c:pt idx="7">
                  <c:v>17.239999999999988</c:v>
                </c:pt>
                <c:pt idx="8">
                  <c:v>15.719999999999999</c:v>
                </c:pt>
                <c:pt idx="9">
                  <c:v>16.55</c:v>
                </c:pt>
                <c:pt idx="10">
                  <c:v>15.7</c:v>
                </c:pt>
                <c:pt idx="11">
                  <c:v>15.53</c:v>
                </c:pt>
                <c:pt idx="12">
                  <c:v>15.58</c:v>
                </c:pt>
                <c:pt idx="13">
                  <c:v>15.31</c:v>
                </c:pt>
                <c:pt idx="14">
                  <c:v>15.5</c:v>
                </c:pt>
                <c:pt idx="15">
                  <c:v>15.18</c:v>
                </c:pt>
                <c:pt idx="16">
                  <c:v>15.07</c:v>
                </c:pt>
                <c:pt idx="17">
                  <c:v>12.43</c:v>
                </c:pt>
                <c:pt idx="18">
                  <c:v>12.89</c:v>
                </c:pt>
                <c:pt idx="19">
                  <c:v>13.76</c:v>
                </c:pt>
                <c:pt idx="20">
                  <c:v>11.65</c:v>
                </c:pt>
                <c:pt idx="21">
                  <c:v>11.02</c:v>
                </c:pt>
                <c:pt idx="22">
                  <c:v>10.06</c:v>
                </c:pt>
                <c:pt idx="23">
                  <c:v>9.56</c:v>
                </c:pt>
                <c:pt idx="24">
                  <c:v>9.06</c:v>
                </c:pt>
                <c:pt idx="25">
                  <c:v>8.9600000000000026</c:v>
                </c:pt>
                <c:pt idx="26">
                  <c:v>8.92</c:v>
                </c:pt>
                <c:pt idx="27">
                  <c:v>8.6399999999999988</c:v>
                </c:pt>
                <c:pt idx="28">
                  <c:v>8.2900000000000009</c:v>
                </c:pt>
                <c:pt idx="29">
                  <c:v>7.21</c:v>
                </c:pt>
                <c:pt idx="30">
                  <c:v>8.48</c:v>
                </c:pt>
                <c:pt idx="31">
                  <c:v>9.8600000000000048</c:v>
                </c:pt>
                <c:pt idx="32">
                  <c:v>8.5300000000000011</c:v>
                </c:pt>
                <c:pt idx="33">
                  <c:v>8.99</c:v>
                </c:pt>
              </c:numCache>
            </c:numRef>
          </c:val>
          <c:smooth val="0"/>
          <c:extLst xmlns:c16r2="http://schemas.microsoft.com/office/drawing/2015/06/chart">
            <c:ext xmlns:c16="http://schemas.microsoft.com/office/drawing/2014/chart" uri="{C3380CC4-5D6E-409C-BE32-E72D297353CC}">
              <c16:uniqueId val="{00000001-A5F4-46B1-BB8E-877EDD5B76CC}"/>
            </c:ext>
          </c:extLst>
        </c:ser>
        <c:dLbls>
          <c:showLegendKey val="0"/>
          <c:showVal val="0"/>
          <c:showCatName val="0"/>
          <c:showSerName val="0"/>
          <c:showPercent val="0"/>
          <c:showBubbleSize val="0"/>
        </c:dLbls>
        <c:marker val="1"/>
        <c:smooth val="0"/>
        <c:axId val="92151808"/>
        <c:axId val="68352768"/>
      </c:lineChart>
      <c:catAx>
        <c:axId val="87956480"/>
        <c:scaling>
          <c:orientation val="minMax"/>
        </c:scaling>
        <c:delete val="0"/>
        <c:axPos val="b"/>
        <c:title>
          <c:tx>
            <c:rich>
              <a:bodyPr/>
              <a:lstStyle/>
              <a:p>
                <a:pPr>
                  <a:defRPr sz="875" b="0" i="0" u="none" strike="noStrike" baseline="0">
                    <a:solidFill>
                      <a:srgbClr val="000000"/>
                    </a:solidFill>
                    <a:latin typeface="Arial"/>
                    <a:ea typeface="Arial"/>
                    <a:cs typeface="Arial"/>
                  </a:defRPr>
                </a:pPr>
                <a:r>
                  <a:rPr lang="zh-TW" altLang="en-US"/>
                  <a:t>年</a:t>
                </a:r>
              </a:p>
            </c:rich>
          </c:tx>
          <c:layout>
            <c:manualLayout>
              <c:xMode val="edge"/>
              <c:yMode val="edge"/>
              <c:x val="0.97014276468447747"/>
              <c:y val="0.95221568601761719"/>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Times New Roman" pitchFamily="18" charset="0"/>
                <a:ea typeface="+mn-ea"/>
                <a:cs typeface="Times New Roman" pitchFamily="18" charset="0"/>
              </a:defRPr>
            </a:pPr>
            <a:endParaRPr lang="zh-TW"/>
          </a:p>
        </c:txPr>
        <c:crossAx val="68352192"/>
        <c:crosses val="autoZero"/>
        <c:auto val="0"/>
        <c:lblAlgn val="ctr"/>
        <c:lblOffset val="100"/>
        <c:tickLblSkip val="1"/>
        <c:tickMarkSkip val="1"/>
        <c:noMultiLvlLbl val="0"/>
      </c:catAx>
      <c:valAx>
        <c:axId val="68352192"/>
        <c:scaling>
          <c:orientation val="minMax"/>
        </c:scaling>
        <c:delete val="0"/>
        <c:axPos val="l"/>
        <c:majorGridlines>
          <c:spPr>
            <a:ln w="3175">
              <a:solidFill>
                <a:srgbClr val="969696"/>
              </a:solidFill>
              <a:prstDash val="sysDash"/>
            </a:ln>
          </c:spPr>
        </c:majorGridlines>
        <c:title>
          <c:tx>
            <c:rich>
              <a:bodyPr rot="0" vert="horz"/>
              <a:lstStyle/>
              <a:p>
                <a:pPr algn="ctr">
                  <a:defRPr sz="1000" b="0" i="0" u="none" strike="noStrike" baseline="0">
                    <a:solidFill>
                      <a:srgbClr val="000000"/>
                    </a:solidFill>
                    <a:latin typeface="Arial"/>
                    <a:ea typeface="Arial"/>
                    <a:cs typeface="Arial"/>
                  </a:defRPr>
                </a:pPr>
                <a:r>
                  <a:rPr lang="zh-TW" altLang="en-US"/>
                  <a:t>千人</a:t>
                </a:r>
              </a:p>
            </c:rich>
          </c:tx>
          <c:layout>
            <c:manualLayout>
              <c:xMode val="edge"/>
              <c:yMode val="edge"/>
              <c:x val="7.3721272645797427E-3"/>
              <c:y val="1.0799091290059341E-2"/>
            </c:manualLayout>
          </c:layout>
          <c:overlay val="0"/>
          <c:spPr>
            <a:noFill/>
            <a:ln w="25400">
              <a:noFill/>
            </a:ln>
          </c:spPr>
        </c:title>
        <c:numFmt formatCode="#,##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87956480"/>
        <c:crosses val="autoZero"/>
        <c:crossBetween val="between"/>
        <c:dispUnits>
          <c:builtInUnit val="thousands"/>
        </c:dispUnits>
      </c:valAx>
      <c:catAx>
        <c:axId val="92151808"/>
        <c:scaling>
          <c:orientation val="minMax"/>
        </c:scaling>
        <c:delete val="1"/>
        <c:axPos val="b"/>
        <c:numFmt formatCode="General" sourceLinked="1"/>
        <c:majorTickMark val="out"/>
        <c:minorTickMark val="none"/>
        <c:tickLblPos val="none"/>
        <c:crossAx val="68352768"/>
        <c:crosses val="autoZero"/>
        <c:auto val="0"/>
        <c:lblAlgn val="ctr"/>
        <c:lblOffset val="100"/>
        <c:noMultiLvlLbl val="0"/>
      </c:catAx>
      <c:valAx>
        <c:axId val="68352768"/>
        <c:scaling>
          <c:orientation val="minMax"/>
        </c:scaling>
        <c:delete val="0"/>
        <c:axPos val="r"/>
        <c:numFmt formatCode="#,##0" sourceLinked="0"/>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細明體"/>
                <a:ea typeface="細明體"/>
                <a:cs typeface="細明體"/>
              </a:defRPr>
            </a:pPr>
            <a:endParaRPr lang="zh-TW"/>
          </a:p>
        </c:txPr>
        <c:crossAx val="92151808"/>
        <c:crosses val="max"/>
        <c:crossBetween val="between"/>
      </c:valAx>
      <c:spPr>
        <a:solidFill>
          <a:srgbClr val="CCCCFF"/>
        </a:solidFill>
        <a:ln w="25400">
          <a:noFill/>
        </a:ln>
      </c:spPr>
    </c:plotArea>
    <c:plotVisOnly val="1"/>
    <c:dispBlanksAs val="gap"/>
    <c:showDLblsOverMax val="0"/>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zh-TW"/>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ED166-3E1E-4BB7-8012-C941AEE7AB33}" type="doc">
      <dgm:prSet loTypeId="urn:microsoft.com/office/officeart/2005/8/layout/arrow2" loCatId="process" qsTypeId="urn:microsoft.com/office/officeart/2005/8/quickstyle/simple2" qsCatId="simple" csTypeId="urn:microsoft.com/office/officeart/2005/8/colors/accent4_4" csCatId="accent4" phldr="1"/>
      <dgm:spPr/>
    </dgm:pt>
    <dgm:pt modelId="{75953B4A-84BF-4DDC-82BB-C5260ACC097B}">
      <dgm:prSet/>
      <dgm:spPr/>
      <dgm:t>
        <a:bodyPr/>
        <a:lstStyle/>
        <a:p>
          <a:endParaRPr lang="zh-TW" altLang="en-US" dirty="0"/>
        </a:p>
      </dgm:t>
    </dgm:pt>
    <dgm:pt modelId="{C7F71619-17C7-43B6-A07A-A4425D7DA746}" type="parTrans" cxnId="{2942334F-307E-44C6-8A4A-6A58FA54F547}">
      <dgm:prSet/>
      <dgm:spPr/>
      <dgm:t>
        <a:bodyPr/>
        <a:lstStyle/>
        <a:p>
          <a:endParaRPr lang="zh-TW" altLang="en-US"/>
        </a:p>
      </dgm:t>
    </dgm:pt>
    <dgm:pt modelId="{1D6AEB3C-B733-429B-B498-1CA664C9702D}" type="sibTrans" cxnId="{2942334F-307E-44C6-8A4A-6A58FA54F547}">
      <dgm:prSet/>
      <dgm:spPr/>
      <dgm:t>
        <a:bodyPr/>
        <a:lstStyle/>
        <a:p>
          <a:endParaRPr lang="zh-TW" altLang="en-US"/>
        </a:p>
      </dgm:t>
    </dgm:pt>
    <dgm:pt modelId="{59DBF1EE-62E9-48E9-B202-7D2476ECDAC3}">
      <dgm:prSet/>
      <dgm:spPr/>
      <dgm:t>
        <a:bodyPr/>
        <a:lstStyle/>
        <a:p>
          <a:endParaRPr lang="zh-TW" altLang="en-US" dirty="0"/>
        </a:p>
      </dgm:t>
    </dgm:pt>
    <dgm:pt modelId="{BDBD5574-6C65-4C05-BF5E-68BF9B2FCABE}" type="parTrans" cxnId="{F6AB0305-D497-4633-BF4E-C23DF1D2BEB5}">
      <dgm:prSet/>
      <dgm:spPr/>
      <dgm:t>
        <a:bodyPr/>
        <a:lstStyle/>
        <a:p>
          <a:endParaRPr lang="zh-TW" altLang="en-US"/>
        </a:p>
      </dgm:t>
    </dgm:pt>
    <dgm:pt modelId="{C79AD0F0-7F80-4EEE-A1A2-0C73B01AC763}" type="sibTrans" cxnId="{F6AB0305-D497-4633-BF4E-C23DF1D2BEB5}">
      <dgm:prSet/>
      <dgm:spPr/>
      <dgm:t>
        <a:bodyPr/>
        <a:lstStyle/>
        <a:p>
          <a:endParaRPr lang="zh-TW" altLang="en-US"/>
        </a:p>
      </dgm:t>
    </dgm:pt>
    <dgm:pt modelId="{942A78BF-BEC5-4917-AEDB-8E7E7A3B1A4C}">
      <dgm:prSet/>
      <dgm:spPr/>
      <dgm:t>
        <a:bodyPr/>
        <a:lstStyle/>
        <a:p>
          <a:endParaRPr lang="zh-TW" altLang="en-US" dirty="0"/>
        </a:p>
      </dgm:t>
    </dgm:pt>
    <dgm:pt modelId="{6918FF72-5708-4796-95D7-8FD03F4BF071}" type="sibTrans" cxnId="{48A64C61-0EB9-4095-AA35-CFF1BE327103}">
      <dgm:prSet/>
      <dgm:spPr/>
      <dgm:t>
        <a:bodyPr/>
        <a:lstStyle/>
        <a:p>
          <a:endParaRPr lang="zh-TW" altLang="en-US"/>
        </a:p>
      </dgm:t>
    </dgm:pt>
    <dgm:pt modelId="{9330D8BA-A333-48C9-8DFD-74554D12B1FE}" type="parTrans" cxnId="{48A64C61-0EB9-4095-AA35-CFF1BE327103}">
      <dgm:prSet/>
      <dgm:spPr/>
      <dgm:t>
        <a:bodyPr/>
        <a:lstStyle/>
        <a:p>
          <a:endParaRPr lang="zh-TW" altLang="en-US"/>
        </a:p>
      </dgm:t>
    </dgm:pt>
    <dgm:pt modelId="{583B1723-3275-4B81-A3C4-722CC9187947}">
      <dgm:prSet/>
      <dgm:spPr/>
      <dgm:t>
        <a:bodyPr/>
        <a:lstStyle/>
        <a:p>
          <a:endParaRPr lang="zh-TW" altLang="en-US" dirty="0"/>
        </a:p>
      </dgm:t>
    </dgm:pt>
    <dgm:pt modelId="{A1D5C279-10BD-4432-A697-06D5B0BC7F6C}" type="sibTrans" cxnId="{9FF91C8A-8F3C-4A06-8AF7-D58DD423C49F}">
      <dgm:prSet/>
      <dgm:spPr/>
      <dgm:t>
        <a:bodyPr/>
        <a:lstStyle/>
        <a:p>
          <a:endParaRPr lang="zh-TW" altLang="en-US"/>
        </a:p>
      </dgm:t>
    </dgm:pt>
    <dgm:pt modelId="{8A11A68C-0647-4C9A-910B-F5E238D20BF1}" type="parTrans" cxnId="{9FF91C8A-8F3C-4A06-8AF7-D58DD423C49F}">
      <dgm:prSet/>
      <dgm:spPr/>
      <dgm:t>
        <a:bodyPr/>
        <a:lstStyle/>
        <a:p>
          <a:endParaRPr lang="zh-TW" altLang="en-US"/>
        </a:p>
      </dgm:t>
    </dgm:pt>
    <dgm:pt modelId="{03A55F6C-7134-41AE-880A-A888BD0288C4}" type="pres">
      <dgm:prSet presAssocID="{2F2ED166-3E1E-4BB7-8012-C941AEE7AB33}" presName="arrowDiagram" presStyleCnt="0">
        <dgm:presLayoutVars>
          <dgm:chMax val="5"/>
          <dgm:dir/>
          <dgm:resizeHandles val="exact"/>
        </dgm:presLayoutVars>
      </dgm:prSet>
      <dgm:spPr/>
    </dgm:pt>
    <dgm:pt modelId="{95B5BF20-F143-46CF-A9B8-4AF9E687A489}" type="pres">
      <dgm:prSet presAssocID="{2F2ED166-3E1E-4BB7-8012-C941AEE7AB33}" presName="arrow" presStyleLbl="bgShp" presStyleIdx="0" presStyleCnt="1"/>
      <dgm:spPr/>
    </dgm:pt>
    <dgm:pt modelId="{8235ACE4-4A05-4892-9940-BD7623B78159}" type="pres">
      <dgm:prSet presAssocID="{2F2ED166-3E1E-4BB7-8012-C941AEE7AB33}" presName="arrowDiagram4" presStyleCnt="0"/>
      <dgm:spPr/>
    </dgm:pt>
    <dgm:pt modelId="{7A75FF03-CE33-41DD-BCA8-8B2BF78F2D0C}" type="pres">
      <dgm:prSet presAssocID="{583B1723-3275-4B81-A3C4-722CC9187947}" presName="bullet4a" presStyleLbl="node1" presStyleIdx="0" presStyleCnt="4"/>
      <dgm:spPr/>
    </dgm:pt>
    <dgm:pt modelId="{CBAFA35A-BB2C-4C1E-A5ED-306D172DC474}" type="pres">
      <dgm:prSet presAssocID="{583B1723-3275-4B81-A3C4-722CC9187947}" presName="textBox4a" presStyleLbl="revTx" presStyleIdx="0" presStyleCnt="4" custScaleX="113510">
        <dgm:presLayoutVars>
          <dgm:bulletEnabled val="1"/>
        </dgm:presLayoutVars>
      </dgm:prSet>
      <dgm:spPr/>
      <dgm:t>
        <a:bodyPr/>
        <a:lstStyle/>
        <a:p>
          <a:endParaRPr lang="zh-TW" altLang="en-US"/>
        </a:p>
      </dgm:t>
    </dgm:pt>
    <dgm:pt modelId="{38D3C9B8-0A98-44EE-8A7C-B3962B4ED5DA}" type="pres">
      <dgm:prSet presAssocID="{75953B4A-84BF-4DDC-82BB-C5260ACC097B}" presName="bullet4b" presStyleLbl="node1" presStyleIdx="1" presStyleCnt="4"/>
      <dgm:spPr/>
    </dgm:pt>
    <dgm:pt modelId="{54118D77-8A2F-4CCD-84E5-FD3428812DE8}" type="pres">
      <dgm:prSet presAssocID="{75953B4A-84BF-4DDC-82BB-C5260ACC097B}" presName="textBox4b" presStyleLbl="revTx" presStyleIdx="1" presStyleCnt="4">
        <dgm:presLayoutVars>
          <dgm:bulletEnabled val="1"/>
        </dgm:presLayoutVars>
      </dgm:prSet>
      <dgm:spPr/>
      <dgm:t>
        <a:bodyPr/>
        <a:lstStyle/>
        <a:p>
          <a:endParaRPr lang="zh-TW" altLang="en-US"/>
        </a:p>
      </dgm:t>
    </dgm:pt>
    <dgm:pt modelId="{5959DECB-B22C-4D51-B1BB-FC74B023900C}" type="pres">
      <dgm:prSet presAssocID="{942A78BF-BEC5-4917-AEDB-8E7E7A3B1A4C}" presName="bullet4c" presStyleLbl="node1" presStyleIdx="2" presStyleCnt="4"/>
      <dgm:spPr/>
    </dgm:pt>
    <dgm:pt modelId="{F5DB9E3F-A673-4455-A32C-6454DE6BBD20}" type="pres">
      <dgm:prSet presAssocID="{942A78BF-BEC5-4917-AEDB-8E7E7A3B1A4C}" presName="textBox4c" presStyleLbl="revTx" presStyleIdx="2" presStyleCnt="4">
        <dgm:presLayoutVars>
          <dgm:bulletEnabled val="1"/>
        </dgm:presLayoutVars>
      </dgm:prSet>
      <dgm:spPr/>
      <dgm:t>
        <a:bodyPr/>
        <a:lstStyle/>
        <a:p>
          <a:endParaRPr lang="zh-TW" altLang="en-US"/>
        </a:p>
      </dgm:t>
    </dgm:pt>
    <dgm:pt modelId="{F9D27FEC-CD5A-4868-B305-4B9A4CDD80AF}" type="pres">
      <dgm:prSet presAssocID="{59DBF1EE-62E9-48E9-B202-7D2476ECDAC3}" presName="bullet4d" presStyleLbl="node1" presStyleIdx="3" presStyleCnt="4"/>
      <dgm:spPr/>
    </dgm:pt>
    <dgm:pt modelId="{685FA1E6-10FD-4AE1-AFF5-EF7AB2529369}" type="pres">
      <dgm:prSet presAssocID="{59DBF1EE-62E9-48E9-B202-7D2476ECDAC3}" presName="textBox4d" presStyleLbl="revTx" presStyleIdx="3" presStyleCnt="4">
        <dgm:presLayoutVars>
          <dgm:bulletEnabled val="1"/>
        </dgm:presLayoutVars>
      </dgm:prSet>
      <dgm:spPr/>
      <dgm:t>
        <a:bodyPr/>
        <a:lstStyle/>
        <a:p>
          <a:endParaRPr lang="zh-TW" altLang="en-US"/>
        </a:p>
      </dgm:t>
    </dgm:pt>
  </dgm:ptLst>
  <dgm:cxnLst>
    <dgm:cxn modelId="{D2804CCE-9BAA-4473-8606-5BCAC7B2AAAE}" type="presOf" srcId="{59DBF1EE-62E9-48E9-B202-7D2476ECDAC3}" destId="{685FA1E6-10FD-4AE1-AFF5-EF7AB2529369}" srcOrd="0" destOrd="0" presId="urn:microsoft.com/office/officeart/2005/8/layout/arrow2"/>
    <dgm:cxn modelId="{F6AB0305-D497-4633-BF4E-C23DF1D2BEB5}" srcId="{2F2ED166-3E1E-4BB7-8012-C941AEE7AB33}" destId="{59DBF1EE-62E9-48E9-B202-7D2476ECDAC3}" srcOrd="3" destOrd="0" parTransId="{BDBD5574-6C65-4C05-BF5E-68BF9B2FCABE}" sibTransId="{C79AD0F0-7F80-4EEE-A1A2-0C73B01AC763}"/>
    <dgm:cxn modelId="{D05DB375-31FD-4306-8B56-771D29628922}" type="presOf" srcId="{75953B4A-84BF-4DDC-82BB-C5260ACC097B}" destId="{54118D77-8A2F-4CCD-84E5-FD3428812DE8}" srcOrd="0" destOrd="0" presId="urn:microsoft.com/office/officeart/2005/8/layout/arrow2"/>
    <dgm:cxn modelId="{32A73067-95CE-406F-A336-42CC861BE7BC}" type="presOf" srcId="{942A78BF-BEC5-4917-AEDB-8E7E7A3B1A4C}" destId="{F5DB9E3F-A673-4455-A32C-6454DE6BBD20}" srcOrd="0" destOrd="0" presId="urn:microsoft.com/office/officeart/2005/8/layout/arrow2"/>
    <dgm:cxn modelId="{9FF91C8A-8F3C-4A06-8AF7-D58DD423C49F}" srcId="{2F2ED166-3E1E-4BB7-8012-C941AEE7AB33}" destId="{583B1723-3275-4B81-A3C4-722CC9187947}" srcOrd="0" destOrd="0" parTransId="{8A11A68C-0647-4C9A-910B-F5E238D20BF1}" sibTransId="{A1D5C279-10BD-4432-A697-06D5B0BC7F6C}"/>
    <dgm:cxn modelId="{75043A44-3E25-4CD8-B859-E119F04D5E14}" type="presOf" srcId="{2F2ED166-3E1E-4BB7-8012-C941AEE7AB33}" destId="{03A55F6C-7134-41AE-880A-A888BD0288C4}" srcOrd="0" destOrd="0" presId="urn:microsoft.com/office/officeart/2005/8/layout/arrow2"/>
    <dgm:cxn modelId="{48A64C61-0EB9-4095-AA35-CFF1BE327103}" srcId="{2F2ED166-3E1E-4BB7-8012-C941AEE7AB33}" destId="{942A78BF-BEC5-4917-AEDB-8E7E7A3B1A4C}" srcOrd="2" destOrd="0" parTransId="{9330D8BA-A333-48C9-8DFD-74554D12B1FE}" sibTransId="{6918FF72-5708-4796-95D7-8FD03F4BF071}"/>
    <dgm:cxn modelId="{2942334F-307E-44C6-8A4A-6A58FA54F547}" srcId="{2F2ED166-3E1E-4BB7-8012-C941AEE7AB33}" destId="{75953B4A-84BF-4DDC-82BB-C5260ACC097B}" srcOrd="1" destOrd="0" parTransId="{C7F71619-17C7-43B6-A07A-A4425D7DA746}" sibTransId="{1D6AEB3C-B733-429B-B498-1CA664C9702D}"/>
    <dgm:cxn modelId="{0F126C30-9631-463D-92BA-F84B1DF3A879}" type="presOf" srcId="{583B1723-3275-4B81-A3C4-722CC9187947}" destId="{CBAFA35A-BB2C-4C1E-A5ED-306D172DC474}" srcOrd="0" destOrd="0" presId="urn:microsoft.com/office/officeart/2005/8/layout/arrow2"/>
    <dgm:cxn modelId="{B69899C7-9E71-4A7B-A534-87890FD09582}" type="presParOf" srcId="{03A55F6C-7134-41AE-880A-A888BD0288C4}" destId="{95B5BF20-F143-46CF-A9B8-4AF9E687A489}" srcOrd="0" destOrd="0" presId="urn:microsoft.com/office/officeart/2005/8/layout/arrow2"/>
    <dgm:cxn modelId="{74C0E3F4-8C30-43F9-B5F3-7F261BF3DA60}" type="presParOf" srcId="{03A55F6C-7134-41AE-880A-A888BD0288C4}" destId="{8235ACE4-4A05-4892-9940-BD7623B78159}" srcOrd="1" destOrd="0" presId="urn:microsoft.com/office/officeart/2005/8/layout/arrow2"/>
    <dgm:cxn modelId="{C97F6A2C-1928-425D-91BC-06F59B639491}" type="presParOf" srcId="{8235ACE4-4A05-4892-9940-BD7623B78159}" destId="{7A75FF03-CE33-41DD-BCA8-8B2BF78F2D0C}" srcOrd="0" destOrd="0" presId="urn:microsoft.com/office/officeart/2005/8/layout/arrow2"/>
    <dgm:cxn modelId="{1AD485F7-8386-45A3-8E70-9749F6E1FA64}" type="presParOf" srcId="{8235ACE4-4A05-4892-9940-BD7623B78159}" destId="{CBAFA35A-BB2C-4C1E-A5ED-306D172DC474}" srcOrd="1" destOrd="0" presId="urn:microsoft.com/office/officeart/2005/8/layout/arrow2"/>
    <dgm:cxn modelId="{4CE5390B-61EA-45F8-A41A-186B304A1BE6}" type="presParOf" srcId="{8235ACE4-4A05-4892-9940-BD7623B78159}" destId="{38D3C9B8-0A98-44EE-8A7C-B3962B4ED5DA}" srcOrd="2" destOrd="0" presId="urn:microsoft.com/office/officeart/2005/8/layout/arrow2"/>
    <dgm:cxn modelId="{A5D910B6-D393-4883-AE9C-954ACE1BC9F2}" type="presParOf" srcId="{8235ACE4-4A05-4892-9940-BD7623B78159}" destId="{54118D77-8A2F-4CCD-84E5-FD3428812DE8}" srcOrd="3" destOrd="0" presId="urn:microsoft.com/office/officeart/2005/8/layout/arrow2"/>
    <dgm:cxn modelId="{970D8DCE-6AD2-4D92-9E0D-1F25FEC7875C}" type="presParOf" srcId="{8235ACE4-4A05-4892-9940-BD7623B78159}" destId="{5959DECB-B22C-4D51-B1BB-FC74B023900C}" srcOrd="4" destOrd="0" presId="urn:microsoft.com/office/officeart/2005/8/layout/arrow2"/>
    <dgm:cxn modelId="{DEF8F836-2955-495D-A306-E6F621A6C6AA}" type="presParOf" srcId="{8235ACE4-4A05-4892-9940-BD7623B78159}" destId="{F5DB9E3F-A673-4455-A32C-6454DE6BBD20}" srcOrd="5" destOrd="0" presId="urn:microsoft.com/office/officeart/2005/8/layout/arrow2"/>
    <dgm:cxn modelId="{7309EC3D-B2F0-45E8-955B-9D3BA2003D3D}" type="presParOf" srcId="{8235ACE4-4A05-4892-9940-BD7623B78159}" destId="{F9D27FEC-CD5A-4868-B305-4B9A4CDD80AF}" srcOrd="6" destOrd="0" presId="urn:microsoft.com/office/officeart/2005/8/layout/arrow2"/>
    <dgm:cxn modelId="{EA053CEA-4275-4D18-9B5E-8CBF75C17F28}" type="presParOf" srcId="{8235ACE4-4A05-4892-9940-BD7623B78159}" destId="{685FA1E6-10FD-4AE1-AFF5-EF7AB2529369}" srcOrd="7"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1408-119B-4512-8A23-A22DF05C6ADD}" type="doc">
      <dgm:prSet loTypeId="urn:microsoft.com/office/officeart/2008/layout/AlternatingHexagons" loCatId="list" qsTypeId="urn:microsoft.com/office/officeart/2005/8/quickstyle/3d3" qsCatId="3D" csTypeId="urn:microsoft.com/office/officeart/2005/8/colors/colorful1#2" csCatId="colorful" phldr="1"/>
      <dgm:spPr/>
      <dgm:t>
        <a:bodyPr/>
        <a:lstStyle/>
        <a:p>
          <a:endParaRPr lang="zh-TW" altLang="en-US"/>
        </a:p>
      </dgm:t>
    </dgm:pt>
    <dgm:pt modelId="{05D414E3-4A89-4157-8EF4-8BD4BE0B65BF}">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國家教育研究院</a:t>
          </a:r>
        </a:p>
      </dgm:t>
    </dgm:pt>
    <dgm:pt modelId="{E4732AD3-700B-408B-986D-060906C91007}" type="parTrans" cxnId="{4D771F0E-D372-4572-A315-049DC08A7D9E}">
      <dgm:prSet/>
      <dgm:spPr/>
      <dgm:t>
        <a:bodyPr/>
        <a:lstStyle/>
        <a:p>
          <a:endParaRPr lang="zh-TW" altLang="en-US">
            <a:solidFill>
              <a:schemeClr val="bg1"/>
            </a:solidFill>
          </a:endParaRPr>
        </a:p>
      </dgm:t>
    </dgm:pt>
    <dgm:pt modelId="{C8C9B046-A898-4584-B4DA-98B3C928B25C}" type="sibTrans" cxnId="{4D771F0E-D372-4572-A315-049DC08A7D9E}">
      <dgm:prSet custT="1">
        <dgm:style>
          <a:lnRef idx="2">
            <a:schemeClr val="accent5"/>
          </a:lnRef>
          <a:fillRef idx="1">
            <a:schemeClr val="lt1"/>
          </a:fillRef>
          <a:effectRef idx="0">
            <a:schemeClr val="accent5"/>
          </a:effectRef>
          <a:fontRef idx="minor">
            <a:schemeClr val="dk1"/>
          </a:fontRef>
        </dgm:style>
      </dgm:prSet>
      <dgm:spPr>
        <a:noFill/>
        <a:ln w="57150"/>
      </dgm:spPr>
      <dgm:t>
        <a:bodyPr/>
        <a:lstStyle/>
        <a:p>
          <a:r>
            <a:rPr lang="zh-TW" altLang="en-US" sz="1800" b="1"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dirty="0">
            <a:solidFill>
              <a:schemeClr val="bg1"/>
            </a:solidFill>
            <a:latin typeface="標楷體" panose="03000509000000000000" pitchFamily="65" charset="-120"/>
            <a:ea typeface="標楷體" panose="03000509000000000000" pitchFamily="65" charset="-120"/>
          </a:endParaRPr>
        </a:p>
        <a:p>
          <a:r>
            <a:rPr lang="zh-TW" altLang="en-US" sz="1800" b="1" dirty="0">
              <a:solidFill>
                <a:schemeClr val="bg1"/>
              </a:solidFill>
              <a:latin typeface="標楷體" panose="03000509000000000000" pitchFamily="65" charset="-120"/>
              <a:ea typeface="標楷體" panose="03000509000000000000" pitchFamily="65" charset="-120"/>
            </a:rPr>
            <a:t>課程研究發展會</a:t>
          </a:r>
        </a:p>
      </dgm:t>
    </dgm:pt>
    <dgm:pt modelId="{CA4ACAD9-A9F7-4CAA-9EB2-6BA893EFD704}">
      <dgm:prSet phldrT="[文字]" custT="1"/>
      <dgm:spPr/>
      <dgm:t>
        <a:bodyPr/>
        <a:lstStyle/>
        <a:p>
          <a:endParaRPr lang="zh-TW" altLang="en-US" sz="1600" dirty="0">
            <a:solidFill>
              <a:schemeClr val="bg1"/>
            </a:solidFill>
          </a:endParaRPr>
        </a:p>
      </dgm:t>
    </dgm:pt>
    <dgm:pt modelId="{635A9022-C7D3-405E-BE78-CD3DCA6BF6AF}" type="parTrans" cxnId="{65462653-397A-425E-B7C3-02B1EFD19DA3}">
      <dgm:prSet/>
      <dgm:spPr/>
      <dgm:t>
        <a:bodyPr/>
        <a:lstStyle/>
        <a:p>
          <a:endParaRPr lang="zh-TW" altLang="en-US">
            <a:solidFill>
              <a:schemeClr val="bg1"/>
            </a:solidFill>
          </a:endParaRPr>
        </a:p>
      </dgm:t>
    </dgm:pt>
    <dgm:pt modelId="{6CC62FBE-CAB6-4D69-91EB-F9C6E6122FFE}" type="sibTrans" cxnId="{65462653-397A-425E-B7C3-02B1EFD19DA3}">
      <dgm:prSet/>
      <dgm:spPr/>
      <dgm:t>
        <a:bodyPr/>
        <a:lstStyle/>
        <a:p>
          <a:endParaRPr lang="zh-TW" altLang="en-US">
            <a:solidFill>
              <a:schemeClr val="bg1"/>
            </a:solidFill>
          </a:endParaRPr>
        </a:p>
      </dgm:t>
    </dgm:pt>
    <dgm:pt modelId="{EC6478D0-802D-4AEB-8CA8-E4DDB62A0498}">
      <dgm:prSet phldrT="[文字]" custT="1"/>
      <dgm:spPr/>
      <dgm:t>
        <a:bodyPr/>
        <a:lstStyle/>
        <a:p>
          <a:r>
            <a:rPr lang="zh-TW" altLang="en-US" sz="2400" b="1" dirty="0">
              <a:solidFill>
                <a:schemeClr val="bg1"/>
              </a:solidFill>
              <a:latin typeface="標楷體" panose="03000509000000000000" pitchFamily="65" charset="-120"/>
              <a:ea typeface="標楷體" panose="03000509000000000000" pitchFamily="65" charset="-120"/>
            </a:rPr>
            <a:t>教育部</a:t>
          </a:r>
        </a:p>
      </dgm:t>
    </dgm:pt>
    <dgm:pt modelId="{393B92E4-B88B-44ED-8C11-32BBC941D8D2}" type="parTrans" cxnId="{1A6FF6C6-D817-4F06-8ED8-72F03EBD6730}">
      <dgm:prSet/>
      <dgm:spPr/>
      <dgm:t>
        <a:bodyPr/>
        <a:lstStyle/>
        <a:p>
          <a:endParaRPr lang="zh-TW" altLang="en-US">
            <a:solidFill>
              <a:schemeClr val="bg1"/>
            </a:solidFill>
          </a:endParaRPr>
        </a:p>
      </dgm:t>
    </dgm:pt>
    <dgm:pt modelId="{BAD76AB6-6B42-4B6D-96D1-272494D907A5}" type="sibTrans" cxnId="{1A6FF6C6-D817-4F06-8ED8-72F03EBD6730}">
      <dgm:prSet custT="1">
        <dgm:style>
          <a:lnRef idx="2">
            <a:schemeClr val="accent4"/>
          </a:lnRef>
          <a:fillRef idx="1">
            <a:schemeClr val="lt1"/>
          </a:fillRef>
          <a:effectRef idx="0">
            <a:schemeClr val="accent4"/>
          </a:effectRef>
          <a:fontRef idx="minor">
            <a:schemeClr val="dk1"/>
          </a:fontRef>
        </dgm:style>
      </dgm:prSet>
      <dgm:spPr>
        <a:noFill/>
        <a:ln w="38100">
          <a:solidFill>
            <a:srgbClr val="FF9900"/>
          </a:solidFill>
        </a:ln>
      </dgm:spPr>
      <dgm:t>
        <a:bodyPr/>
        <a:lstStyle/>
        <a:p>
          <a:pPr algn="r"/>
          <a:r>
            <a:rPr lang="zh-TW" altLang="en-US" sz="1800" b="1" dirty="0">
              <a:solidFill>
                <a:schemeClr val="bg1"/>
              </a:solidFill>
              <a:latin typeface="標楷體" panose="03000509000000000000" pitchFamily="65" charset="-120"/>
              <a:ea typeface="標楷體" panose="03000509000000000000" pitchFamily="65" charset="-120"/>
            </a:rPr>
            <a:t>十二年國民基本教育課程審議會</a:t>
          </a:r>
        </a:p>
      </dgm:t>
    </dgm:pt>
    <dgm:pt modelId="{7FDAFC0A-4DA2-4CEE-819F-BF99FB3A91A7}">
      <dgm:prSet phldrT="[文字]" custT="1"/>
      <dgm:spPr>
        <a:solidFill>
          <a:srgbClr val="FF0000"/>
        </a:solidFill>
      </dgm:spPr>
      <dgm:t>
        <a:bodyPr/>
        <a:lstStyle/>
        <a:p>
          <a:r>
            <a:rPr lang="zh-TW" altLang="en-US" sz="2400" b="1" dirty="0">
              <a:solidFill>
                <a:schemeClr val="bg1"/>
              </a:solidFill>
              <a:latin typeface="標楷體" panose="03000509000000000000" pitchFamily="65" charset="-120"/>
              <a:ea typeface="標楷體" panose="03000509000000000000" pitchFamily="65" charset="-120"/>
            </a:rPr>
            <a:t>相關</a:t>
          </a:r>
          <a:endParaRPr lang="en-US" altLang="zh-TW" sz="2400" b="1" dirty="0">
            <a:solidFill>
              <a:schemeClr val="bg1"/>
            </a:solidFill>
            <a:latin typeface="標楷體" panose="03000509000000000000" pitchFamily="65" charset="-120"/>
            <a:ea typeface="標楷體" panose="03000509000000000000" pitchFamily="65" charset="-120"/>
          </a:endParaRPr>
        </a:p>
        <a:p>
          <a:r>
            <a:rPr lang="zh-TW" altLang="en-US" sz="2400" b="1" dirty="0">
              <a:solidFill>
                <a:schemeClr val="bg1"/>
              </a:solidFill>
              <a:latin typeface="標楷體" panose="03000509000000000000" pitchFamily="65" charset="-120"/>
              <a:ea typeface="標楷體" panose="03000509000000000000" pitchFamily="65" charset="-120"/>
            </a:rPr>
            <a:t>協作系統</a:t>
          </a:r>
        </a:p>
      </dgm:t>
    </dgm:pt>
    <dgm:pt modelId="{14B7E809-C248-42A0-8859-2353F6340697}" type="parTrans" cxnId="{3130F845-D32C-4C1D-BD85-D19E67D08E61}">
      <dgm:prSet/>
      <dgm:spPr/>
      <dgm:t>
        <a:bodyPr/>
        <a:lstStyle/>
        <a:p>
          <a:endParaRPr lang="zh-TW" altLang="en-US">
            <a:solidFill>
              <a:schemeClr val="bg1"/>
            </a:solidFill>
          </a:endParaRPr>
        </a:p>
      </dgm:t>
    </dgm:pt>
    <dgm:pt modelId="{CA400099-9FB9-4BD3-859C-F940B451540E}" type="sibTrans" cxnId="{3130F845-D32C-4C1D-BD85-D19E67D08E61}">
      <dgm:prSet custT="1">
        <dgm:style>
          <a:lnRef idx="2">
            <a:schemeClr val="accent3"/>
          </a:lnRef>
          <a:fillRef idx="1">
            <a:schemeClr val="lt1"/>
          </a:fillRef>
          <a:effectRef idx="0">
            <a:schemeClr val="accent3"/>
          </a:effectRef>
          <a:fontRef idx="minor">
            <a:schemeClr val="dk1"/>
          </a:fontRef>
        </dgm:style>
      </dgm:prSet>
      <dgm:spPr>
        <a:ln/>
        <a:scene3d>
          <a:camera prst="orthographicFront">
            <a:rot lat="0" lon="0" rev="0"/>
          </a:camera>
          <a:lightRig rig="contrasting" dir="t">
            <a:rot lat="0" lon="0" rev="1200000"/>
          </a:lightRig>
        </a:scene3d>
      </dgm:spPr>
      <dgm:t>
        <a:bodyPr/>
        <a:lstStyle/>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algn="l"/>
          <a:r>
            <a:rPr lang="zh-TW" altLang="en-US" sz="1800" b="1" dirty="0">
              <a:ln>
                <a:noFill/>
              </a:ln>
              <a:solidFill>
                <a:schemeClr val="bg1"/>
              </a:solidFill>
              <a:effectLst/>
              <a:latin typeface="標楷體" panose="03000509000000000000" pitchFamily="65" charset="-120"/>
              <a:ea typeface="標楷體" panose="03000509000000000000" pitchFamily="65" charset="-120"/>
            </a:rPr>
            <a:t>相關單位評量與評鑑系統</a:t>
          </a:r>
        </a:p>
      </dgm:t>
    </dgm:pt>
    <dgm:pt modelId="{DAF9350B-374F-4366-BCDC-29BABE9FFBA3}">
      <dgm:prSet phldrT="[文字]" custT="1"/>
      <dgm:spPr/>
      <dgm:t>
        <a:bodyPr/>
        <a:lstStyle/>
        <a:p>
          <a:endParaRPr lang="zh-TW" altLang="en-US" sz="1600" dirty="0">
            <a:solidFill>
              <a:schemeClr val="bg1"/>
            </a:solidFill>
          </a:endParaRPr>
        </a:p>
      </dgm:t>
    </dgm:pt>
    <dgm:pt modelId="{7FD394EF-13A7-4485-BB97-34D8E2DAC086}" type="sibTrans" cxnId="{4382D68A-1E45-48A9-BDDA-8AFE5E8D80C8}">
      <dgm:prSet/>
      <dgm:spPr/>
      <dgm:t>
        <a:bodyPr/>
        <a:lstStyle/>
        <a:p>
          <a:endParaRPr lang="zh-TW" altLang="en-US">
            <a:solidFill>
              <a:schemeClr val="bg1"/>
            </a:solidFill>
          </a:endParaRPr>
        </a:p>
      </dgm:t>
    </dgm:pt>
    <dgm:pt modelId="{885E220D-D0B1-4955-8789-DB3D06C63DBE}" type="parTrans" cxnId="{4382D68A-1E45-48A9-BDDA-8AFE5E8D80C8}">
      <dgm:prSet/>
      <dgm:spPr/>
      <dgm:t>
        <a:bodyPr/>
        <a:lstStyle/>
        <a:p>
          <a:endParaRPr lang="zh-TW" altLang="en-US">
            <a:solidFill>
              <a:schemeClr val="bg1"/>
            </a:solidFill>
          </a:endParaRPr>
        </a:p>
      </dgm:t>
    </dgm:pt>
    <dgm:pt modelId="{C36886AA-AEDA-4E32-8943-5C37BFED44FB}" type="pres">
      <dgm:prSet presAssocID="{2A4C1408-119B-4512-8A23-A22DF05C6ADD}" presName="Name0" presStyleCnt="0">
        <dgm:presLayoutVars>
          <dgm:chMax/>
          <dgm:chPref/>
          <dgm:dir/>
          <dgm:animLvl val="lvl"/>
        </dgm:presLayoutVars>
      </dgm:prSet>
      <dgm:spPr/>
      <dgm:t>
        <a:bodyPr/>
        <a:lstStyle/>
        <a:p>
          <a:endParaRPr lang="zh-TW" altLang="en-US"/>
        </a:p>
      </dgm:t>
    </dgm:pt>
    <dgm:pt modelId="{CE97F8EB-EB93-4967-B788-D80B68AE8328}" type="pres">
      <dgm:prSet presAssocID="{05D414E3-4A89-4157-8EF4-8BD4BE0B65BF}" presName="composite" presStyleCnt="0"/>
      <dgm:spPr/>
    </dgm:pt>
    <dgm:pt modelId="{7560460A-1187-46DB-B120-2947F5E2E270}" type="pres">
      <dgm:prSet presAssocID="{05D414E3-4A89-4157-8EF4-8BD4BE0B65BF}" presName="Parent1" presStyleLbl="node1" presStyleIdx="0" presStyleCnt="6" custScaleX="148172" custScaleY="108326" custLinFactX="-69898" custLinFactNeighborX="-100000" custLinFactNeighborY="3865">
        <dgm:presLayoutVars>
          <dgm:chMax val="1"/>
          <dgm:chPref val="1"/>
          <dgm:bulletEnabled val="1"/>
        </dgm:presLayoutVars>
      </dgm:prSet>
      <dgm:spPr/>
      <dgm:t>
        <a:bodyPr/>
        <a:lstStyle/>
        <a:p>
          <a:endParaRPr lang="zh-TW" altLang="en-US"/>
        </a:p>
      </dgm:t>
    </dgm:pt>
    <dgm:pt modelId="{C3FF7F69-5F52-47FB-AD77-7788B1785AFB}" type="pres">
      <dgm:prSet presAssocID="{05D414E3-4A89-4157-8EF4-8BD4BE0B65BF}" presName="Childtext1" presStyleLbl="revTx" presStyleIdx="0" presStyleCnt="3" custLinFactNeighborX="-5244" custLinFactNeighborY="8181">
        <dgm:presLayoutVars>
          <dgm:chMax val="0"/>
          <dgm:chPref val="0"/>
          <dgm:bulletEnabled val="1"/>
        </dgm:presLayoutVars>
      </dgm:prSet>
      <dgm:spPr/>
      <dgm:t>
        <a:bodyPr/>
        <a:lstStyle/>
        <a:p>
          <a:endParaRPr lang="zh-TW" altLang="en-US"/>
        </a:p>
      </dgm:t>
    </dgm:pt>
    <dgm:pt modelId="{3622B950-A00E-4641-B8BF-0543D9497462}" type="pres">
      <dgm:prSet presAssocID="{05D414E3-4A89-4157-8EF4-8BD4BE0B65BF}" presName="BalanceSpacing" presStyleCnt="0"/>
      <dgm:spPr/>
    </dgm:pt>
    <dgm:pt modelId="{3C01E57D-3304-430C-8CA1-4C6A6C789485}" type="pres">
      <dgm:prSet presAssocID="{05D414E3-4A89-4157-8EF4-8BD4BE0B65BF}" presName="BalanceSpacing1" presStyleCnt="0"/>
      <dgm:spPr/>
    </dgm:pt>
    <dgm:pt modelId="{7B14CB95-BE15-422B-9FF0-7B36AA995B56}" type="pres">
      <dgm:prSet presAssocID="{C8C9B046-A898-4584-B4DA-98B3C928B25C}" presName="Accent1Text" presStyleLbl="node1" presStyleIdx="1" presStyleCnt="6" custScaleX="236416" custScaleY="58036" custLinFactX="38223" custLinFactNeighborX="100000" custLinFactNeighborY="4362"/>
      <dgm:spPr>
        <a:prstGeom prst="roundRect">
          <a:avLst/>
        </a:prstGeom>
      </dgm:spPr>
      <dgm:t>
        <a:bodyPr/>
        <a:lstStyle/>
        <a:p>
          <a:endParaRPr lang="zh-TW" altLang="en-US"/>
        </a:p>
      </dgm:t>
    </dgm:pt>
    <dgm:pt modelId="{95160ED3-64A6-48B6-91DD-F7303FE26797}" type="pres">
      <dgm:prSet presAssocID="{C8C9B046-A898-4584-B4DA-98B3C928B25C}" presName="spaceBetweenRectangles" presStyleCnt="0"/>
      <dgm:spPr/>
    </dgm:pt>
    <dgm:pt modelId="{6FD10763-F576-4D35-8F41-56E8693C7BFF}" type="pres">
      <dgm:prSet presAssocID="{EC6478D0-802D-4AEB-8CA8-E4DDB62A0498}" presName="composite" presStyleCnt="0"/>
      <dgm:spPr/>
    </dgm:pt>
    <dgm:pt modelId="{1585098B-0CC7-46BB-877B-41F21DD78F3B}" type="pres">
      <dgm:prSet presAssocID="{EC6478D0-802D-4AEB-8CA8-E4DDB62A0498}" presName="Parent1" presStyleLbl="node1" presStyleIdx="2" presStyleCnt="6" custScaleX="119042" custLinFactX="22555" custLinFactNeighborX="100000" custLinFactNeighborY="-2400">
        <dgm:presLayoutVars>
          <dgm:chMax val="1"/>
          <dgm:chPref val="1"/>
          <dgm:bulletEnabled val="1"/>
        </dgm:presLayoutVars>
      </dgm:prSet>
      <dgm:spPr/>
      <dgm:t>
        <a:bodyPr/>
        <a:lstStyle/>
        <a:p>
          <a:endParaRPr lang="zh-TW" altLang="en-US"/>
        </a:p>
      </dgm:t>
    </dgm:pt>
    <dgm:pt modelId="{009DC4C9-A0F3-479F-96B9-DD9205878061}" type="pres">
      <dgm:prSet presAssocID="{EC6478D0-802D-4AEB-8CA8-E4DDB62A0498}" presName="Childtext1" presStyleLbl="revTx" presStyleIdx="1" presStyleCnt="3" custLinFactNeighborX="-46788" custLinFactNeighborY="-863">
        <dgm:presLayoutVars>
          <dgm:chMax val="0"/>
          <dgm:chPref val="0"/>
          <dgm:bulletEnabled val="1"/>
        </dgm:presLayoutVars>
      </dgm:prSet>
      <dgm:spPr/>
      <dgm:t>
        <a:bodyPr/>
        <a:lstStyle/>
        <a:p>
          <a:endParaRPr lang="zh-TW" altLang="en-US"/>
        </a:p>
      </dgm:t>
    </dgm:pt>
    <dgm:pt modelId="{59A0A20A-6995-405A-B0A0-D5300E480379}" type="pres">
      <dgm:prSet presAssocID="{EC6478D0-802D-4AEB-8CA8-E4DDB62A0498}" presName="BalanceSpacing" presStyleCnt="0"/>
      <dgm:spPr/>
    </dgm:pt>
    <dgm:pt modelId="{5022C07C-5C91-43D4-B9E9-EBC28EEE0B3F}" type="pres">
      <dgm:prSet presAssocID="{EC6478D0-802D-4AEB-8CA8-E4DDB62A0498}" presName="BalanceSpacing1" presStyleCnt="0"/>
      <dgm:spPr/>
    </dgm:pt>
    <dgm:pt modelId="{D8620186-7F14-4C48-8562-7F10EE7E33A5}" type="pres">
      <dgm:prSet presAssocID="{BAD76AB6-6B42-4B6D-96D1-272494D907A5}" presName="Accent1Text" presStyleLbl="node1" presStyleIdx="3" presStyleCnt="6" custScaleX="225406" custScaleY="41252" custLinFactX="-64128" custLinFactNeighborX="-100000" custLinFactNeighborY="2697"/>
      <dgm:spPr>
        <a:prstGeom prst="roundRect">
          <a:avLst/>
        </a:prstGeom>
      </dgm:spPr>
      <dgm:t>
        <a:bodyPr/>
        <a:lstStyle/>
        <a:p>
          <a:endParaRPr lang="zh-TW" altLang="en-US"/>
        </a:p>
      </dgm:t>
    </dgm:pt>
    <dgm:pt modelId="{EED05970-02EB-4E2C-897E-92704843B5A7}" type="pres">
      <dgm:prSet presAssocID="{BAD76AB6-6B42-4B6D-96D1-272494D907A5}" presName="spaceBetweenRectangles" presStyleCnt="0"/>
      <dgm:spPr/>
    </dgm:pt>
    <dgm:pt modelId="{7A74E63F-B84F-433B-8523-BB00546155DA}" type="pres">
      <dgm:prSet presAssocID="{7FDAFC0A-4DA2-4CEE-819F-BF99FB3A91A7}" presName="composite" presStyleCnt="0"/>
      <dgm:spPr/>
    </dgm:pt>
    <dgm:pt modelId="{7C9FD7BA-C082-4BBE-8C54-30AFDB4A0DAE}" type="pres">
      <dgm:prSet presAssocID="{7FDAFC0A-4DA2-4CEE-819F-BF99FB3A91A7}" presName="Parent1" presStyleLbl="node1" presStyleIdx="4" presStyleCnt="6" custScaleX="145856" custLinFactX="-45959" custLinFactNeighborX="-100000" custLinFactNeighborY="-1714">
        <dgm:presLayoutVars>
          <dgm:chMax val="1"/>
          <dgm:chPref val="1"/>
          <dgm:bulletEnabled val="1"/>
        </dgm:presLayoutVars>
      </dgm:prSet>
      <dgm:spPr/>
      <dgm:t>
        <a:bodyPr/>
        <a:lstStyle/>
        <a:p>
          <a:endParaRPr lang="zh-TW" altLang="en-US"/>
        </a:p>
      </dgm:t>
    </dgm:pt>
    <dgm:pt modelId="{64BB22E9-6A14-4D58-9E78-F00F1234A5D8}" type="pres">
      <dgm:prSet presAssocID="{7FDAFC0A-4DA2-4CEE-819F-BF99FB3A91A7}" presName="Childtext1" presStyleLbl="revTx" presStyleIdx="2" presStyleCnt="3" custScaleX="166672" custLinFactY="100000" custLinFactNeighborX="-18569" custLinFactNeighborY="126255">
        <dgm:presLayoutVars>
          <dgm:chMax val="0"/>
          <dgm:chPref val="0"/>
          <dgm:bulletEnabled val="1"/>
        </dgm:presLayoutVars>
      </dgm:prSet>
      <dgm:spPr>
        <a:noFill/>
      </dgm:spPr>
    </dgm:pt>
    <dgm:pt modelId="{2EBDD9A4-6071-47E0-B76C-D955CE559C3F}" type="pres">
      <dgm:prSet presAssocID="{7FDAFC0A-4DA2-4CEE-819F-BF99FB3A91A7}" presName="BalanceSpacing" presStyleCnt="0"/>
      <dgm:spPr/>
    </dgm:pt>
    <dgm:pt modelId="{968A9144-54B1-486A-9E50-9A0EF0E33224}" type="pres">
      <dgm:prSet presAssocID="{7FDAFC0A-4DA2-4CEE-819F-BF99FB3A91A7}" presName="BalanceSpacing1" presStyleCnt="0"/>
      <dgm:spPr/>
    </dgm:pt>
    <dgm:pt modelId="{2035B6BE-0561-4DC2-AAA3-6917A8526259}" type="pres">
      <dgm:prSet presAssocID="{CA400099-9FB9-4BD3-859C-F940B451540E}" presName="Accent1Text" presStyleLbl="node1" presStyleIdx="5" presStyleCnt="6" custAng="10800000" custFlipVert="1" custScaleX="253932" custScaleY="83353" custLinFactX="64871" custLinFactNeighborX="100000" custLinFactNeighborY="6240"/>
      <dgm:spPr>
        <a:prstGeom prst="roundRect">
          <a:avLst/>
        </a:prstGeom>
      </dgm:spPr>
      <dgm:t>
        <a:bodyPr/>
        <a:lstStyle/>
        <a:p>
          <a:endParaRPr lang="zh-TW" altLang="en-US"/>
        </a:p>
      </dgm:t>
    </dgm:pt>
  </dgm:ptLst>
  <dgm:cxnLst>
    <dgm:cxn modelId="{A5806442-27BD-4809-82EB-7817106AAEE6}" type="presOf" srcId="{05D414E3-4A89-4157-8EF4-8BD4BE0B65BF}" destId="{7560460A-1187-46DB-B120-2947F5E2E270}" srcOrd="0" destOrd="0" presId="urn:microsoft.com/office/officeart/2008/layout/AlternatingHexagons"/>
    <dgm:cxn modelId="{B685230C-5190-4444-9858-8C858667BE6D}" type="presOf" srcId="{CA4ACAD9-A9F7-4CAA-9EB2-6BA893EFD704}" destId="{C3FF7F69-5F52-47FB-AD77-7788B1785AFB}" srcOrd="0" destOrd="0" presId="urn:microsoft.com/office/officeart/2008/layout/AlternatingHexagons"/>
    <dgm:cxn modelId="{3130F845-D32C-4C1D-BD85-D19E67D08E61}" srcId="{2A4C1408-119B-4512-8A23-A22DF05C6ADD}" destId="{7FDAFC0A-4DA2-4CEE-819F-BF99FB3A91A7}" srcOrd="2" destOrd="0" parTransId="{14B7E809-C248-42A0-8859-2353F6340697}" sibTransId="{CA400099-9FB9-4BD3-859C-F940B451540E}"/>
    <dgm:cxn modelId="{4D771F0E-D372-4572-A315-049DC08A7D9E}" srcId="{2A4C1408-119B-4512-8A23-A22DF05C6ADD}" destId="{05D414E3-4A89-4157-8EF4-8BD4BE0B65BF}" srcOrd="0" destOrd="0" parTransId="{E4732AD3-700B-408B-986D-060906C91007}" sibTransId="{C8C9B046-A898-4584-B4DA-98B3C928B25C}"/>
    <dgm:cxn modelId="{1A6FF6C6-D817-4F06-8ED8-72F03EBD6730}" srcId="{2A4C1408-119B-4512-8A23-A22DF05C6ADD}" destId="{EC6478D0-802D-4AEB-8CA8-E4DDB62A0498}" srcOrd="1" destOrd="0" parTransId="{393B92E4-B88B-44ED-8C11-32BBC941D8D2}" sibTransId="{BAD76AB6-6B42-4B6D-96D1-272494D907A5}"/>
    <dgm:cxn modelId="{60B5B2D6-8892-4924-ACBC-D0DA09EB99FF}" type="presOf" srcId="{2A4C1408-119B-4512-8A23-A22DF05C6ADD}" destId="{C36886AA-AEDA-4E32-8943-5C37BFED44FB}" srcOrd="0" destOrd="0" presId="urn:microsoft.com/office/officeart/2008/layout/AlternatingHexagons"/>
    <dgm:cxn modelId="{FCAB6CCA-4D01-490D-B963-BFE0F676D33B}" type="presOf" srcId="{EC6478D0-802D-4AEB-8CA8-E4DDB62A0498}" destId="{1585098B-0CC7-46BB-877B-41F21DD78F3B}" srcOrd="0" destOrd="0" presId="urn:microsoft.com/office/officeart/2008/layout/AlternatingHexagons"/>
    <dgm:cxn modelId="{74F5A100-EB25-4018-8597-DC4BCBFDEEC2}" type="presOf" srcId="{CA400099-9FB9-4BD3-859C-F940B451540E}" destId="{2035B6BE-0561-4DC2-AAA3-6917A8526259}" srcOrd="0" destOrd="0" presId="urn:microsoft.com/office/officeart/2008/layout/AlternatingHexagons"/>
    <dgm:cxn modelId="{C8045ACD-BD33-4C68-B898-EE263218D808}" type="presOf" srcId="{BAD76AB6-6B42-4B6D-96D1-272494D907A5}" destId="{D8620186-7F14-4C48-8562-7F10EE7E33A5}" srcOrd="0" destOrd="0" presId="urn:microsoft.com/office/officeart/2008/layout/AlternatingHexagons"/>
    <dgm:cxn modelId="{6DE08D21-665B-490A-943D-023B2BB2C1D8}" type="presOf" srcId="{7FDAFC0A-4DA2-4CEE-819F-BF99FB3A91A7}" destId="{7C9FD7BA-C082-4BBE-8C54-30AFDB4A0DAE}" srcOrd="0" destOrd="0" presId="urn:microsoft.com/office/officeart/2008/layout/AlternatingHexagons"/>
    <dgm:cxn modelId="{CE4F1E33-0515-4F34-A9AA-F59832B68D63}" type="presOf" srcId="{C8C9B046-A898-4584-B4DA-98B3C928B25C}" destId="{7B14CB95-BE15-422B-9FF0-7B36AA995B56}" srcOrd="0" destOrd="0" presId="urn:microsoft.com/office/officeart/2008/layout/AlternatingHexagons"/>
    <dgm:cxn modelId="{B7D4EBDD-55F8-4BEF-9282-796C23501ED9}" type="presOf" srcId="{DAF9350B-374F-4366-BCDC-29BABE9FFBA3}" destId="{009DC4C9-A0F3-479F-96B9-DD9205878061}" srcOrd="0" destOrd="0" presId="urn:microsoft.com/office/officeart/2008/layout/AlternatingHexagons"/>
    <dgm:cxn modelId="{65462653-397A-425E-B7C3-02B1EFD19DA3}" srcId="{05D414E3-4A89-4157-8EF4-8BD4BE0B65BF}" destId="{CA4ACAD9-A9F7-4CAA-9EB2-6BA893EFD704}" srcOrd="0" destOrd="0" parTransId="{635A9022-C7D3-405E-BE78-CD3DCA6BF6AF}" sibTransId="{6CC62FBE-CAB6-4D69-91EB-F9C6E6122FFE}"/>
    <dgm:cxn modelId="{4382D68A-1E45-48A9-BDDA-8AFE5E8D80C8}" srcId="{EC6478D0-802D-4AEB-8CA8-E4DDB62A0498}" destId="{DAF9350B-374F-4366-BCDC-29BABE9FFBA3}" srcOrd="0" destOrd="0" parTransId="{885E220D-D0B1-4955-8789-DB3D06C63DBE}" sibTransId="{7FD394EF-13A7-4485-BB97-34D8E2DAC086}"/>
    <dgm:cxn modelId="{480616A1-1DF6-4A7F-8469-C098B592D04B}" type="presParOf" srcId="{C36886AA-AEDA-4E32-8943-5C37BFED44FB}" destId="{CE97F8EB-EB93-4967-B788-D80B68AE8328}" srcOrd="0" destOrd="0" presId="urn:microsoft.com/office/officeart/2008/layout/AlternatingHexagons"/>
    <dgm:cxn modelId="{88F61CEC-1842-4697-9738-2DFD5E802C85}" type="presParOf" srcId="{CE97F8EB-EB93-4967-B788-D80B68AE8328}" destId="{7560460A-1187-46DB-B120-2947F5E2E270}" srcOrd="0" destOrd="0" presId="urn:microsoft.com/office/officeart/2008/layout/AlternatingHexagons"/>
    <dgm:cxn modelId="{4352E880-2579-44FA-9DD7-C24C49B46ADD}" type="presParOf" srcId="{CE97F8EB-EB93-4967-B788-D80B68AE8328}" destId="{C3FF7F69-5F52-47FB-AD77-7788B1785AFB}" srcOrd="1" destOrd="0" presId="urn:microsoft.com/office/officeart/2008/layout/AlternatingHexagons"/>
    <dgm:cxn modelId="{2418369D-6054-4696-94AA-D542E5A75A92}" type="presParOf" srcId="{CE97F8EB-EB93-4967-B788-D80B68AE8328}" destId="{3622B950-A00E-4641-B8BF-0543D9497462}" srcOrd="2" destOrd="0" presId="urn:microsoft.com/office/officeart/2008/layout/AlternatingHexagons"/>
    <dgm:cxn modelId="{0C5F12E5-A043-4F61-9EB8-C7A64A3EDDB8}" type="presParOf" srcId="{CE97F8EB-EB93-4967-B788-D80B68AE8328}" destId="{3C01E57D-3304-430C-8CA1-4C6A6C789485}" srcOrd="3" destOrd="0" presId="urn:microsoft.com/office/officeart/2008/layout/AlternatingHexagons"/>
    <dgm:cxn modelId="{290324F0-DBE6-47D5-8320-D4F4B973E9D7}" type="presParOf" srcId="{CE97F8EB-EB93-4967-B788-D80B68AE8328}" destId="{7B14CB95-BE15-422B-9FF0-7B36AA995B56}" srcOrd="4" destOrd="0" presId="urn:microsoft.com/office/officeart/2008/layout/AlternatingHexagons"/>
    <dgm:cxn modelId="{C28EE357-984B-4813-8AAD-62514728A44E}" type="presParOf" srcId="{C36886AA-AEDA-4E32-8943-5C37BFED44FB}" destId="{95160ED3-64A6-48B6-91DD-F7303FE26797}" srcOrd="1" destOrd="0" presId="urn:microsoft.com/office/officeart/2008/layout/AlternatingHexagons"/>
    <dgm:cxn modelId="{70A64118-1510-4BBD-8A90-2E690168A87C}" type="presParOf" srcId="{C36886AA-AEDA-4E32-8943-5C37BFED44FB}" destId="{6FD10763-F576-4D35-8F41-56E8693C7BFF}" srcOrd="2" destOrd="0" presId="urn:microsoft.com/office/officeart/2008/layout/AlternatingHexagons"/>
    <dgm:cxn modelId="{FF80ABED-6982-4F30-92BE-3813164B507F}" type="presParOf" srcId="{6FD10763-F576-4D35-8F41-56E8693C7BFF}" destId="{1585098B-0CC7-46BB-877B-41F21DD78F3B}" srcOrd="0" destOrd="0" presId="urn:microsoft.com/office/officeart/2008/layout/AlternatingHexagons"/>
    <dgm:cxn modelId="{28585396-3680-4F0C-9ABD-0FAF45B3F34B}" type="presParOf" srcId="{6FD10763-F576-4D35-8F41-56E8693C7BFF}" destId="{009DC4C9-A0F3-479F-96B9-DD9205878061}" srcOrd="1" destOrd="0" presId="urn:microsoft.com/office/officeart/2008/layout/AlternatingHexagons"/>
    <dgm:cxn modelId="{3C08B08A-E0F4-4BB5-BFDE-4FBF08136477}" type="presParOf" srcId="{6FD10763-F576-4D35-8F41-56E8693C7BFF}" destId="{59A0A20A-6995-405A-B0A0-D5300E480379}" srcOrd="2" destOrd="0" presId="urn:microsoft.com/office/officeart/2008/layout/AlternatingHexagons"/>
    <dgm:cxn modelId="{766C768F-5838-4BCF-8F37-AD167BC80EB3}" type="presParOf" srcId="{6FD10763-F576-4D35-8F41-56E8693C7BFF}" destId="{5022C07C-5C91-43D4-B9E9-EBC28EEE0B3F}" srcOrd="3" destOrd="0" presId="urn:microsoft.com/office/officeart/2008/layout/AlternatingHexagons"/>
    <dgm:cxn modelId="{81D65A30-8B1F-4D6F-98A6-E6F11221559B}" type="presParOf" srcId="{6FD10763-F576-4D35-8F41-56E8693C7BFF}" destId="{D8620186-7F14-4C48-8562-7F10EE7E33A5}" srcOrd="4" destOrd="0" presId="urn:microsoft.com/office/officeart/2008/layout/AlternatingHexagons"/>
    <dgm:cxn modelId="{BC0D32D4-01ED-4F77-88AB-8BB32BB70DF0}" type="presParOf" srcId="{C36886AA-AEDA-4E32-8943-5C37BFED44FB}" destId="{EED05970-02EB-4E2C-897E-92704843B5A7}" srcOrd="3" destOrd="0" presId="urn:microsoft.com/office/officeart/2008/layout/AlternatingHexagons"/>
    <dgm:cxn modelId="{1D3EBB54-FFDA-4471-8550-BC71B68F9E83}" type="presParOf" srcId="{C36886AA-AEDA-4E32-8943-5C37BFED44FB}" destId="{7A74E63F-B84F-433B-8523-BB00546155DA}" srcOrd="4" destOrd="0" presId="urn:microsoft.com/office/officeart/2008/layout/AlternatingHexagons"/>
    <dgm:cxn modelId="{49E9F19D-41C3-4947-8204-D96CEE99D5F9}" type="presParOf" srcId="{7A74E63F-B84F-433B-8523-BB00546155DA}" destId="{7C9FD7BA-C082-4BBE-8C54-30AFDB4A0DAE}" srcOrd="0" destOrd="0" presId="urn:microsoft.com/office/officeart/2008/layout/AlternatingHexagons"/>
    <dgm:cxn modelId="{AC794D42-54DE-4D44-8068-74ED3C7B923F}" type="presParOf" srcId="{7A74E63F-B84F-433B-8523-BB00546155DA}" destId="{64BB22E9-6A14-4D58-9E78-F00F1234A5D8}" srcOrd="1" destOrd="0" presId="urn:microsoft.com/office/officeart/2008/layout/AlternatingHexagons"/>
    <dgm:cxn modelId="{CCF63616-97C1-4922-8FD8-BC804B40E15D}" type="presParOf" srcId="{7A74E63F-B84F-433B-8523-BB00546155DA}" destId="{2EBDD9A4-6071-47E0-B76C-D955CE559C3F}" srcOrd="2" destOrd="0" presId="urn:microsoft.com/office/officeart/2008/layout/AlternatingHexagons"/>
    <dgm:cxn modelId="{1C5DF0BF-64E8-4E32-8673-9D0D3DA03E7C}" type="presParOf" srcId="{7A74E63F-B84F-433B-8523-BB00546155DA}" destId="{968A9144-54B1-486A-9E50-9A0EF0E33224}" srcOrd="3" destOrd="0" presId="urn:microsoft.com/office/officeart/2008/layout/AlternatingHexagons"/>
    <dgm:cxn modelId="{78CEB857-F5A8-47F9-8BCE-DF0B231F2E30}" type="presParOf" srcId="{7A74E63F-B84F-433B-8523-BB00546155DA}" destId="{2035B6BE-0561-4DC2-AAA3-6917A8526259}"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4D83E-0ADB-4CB0-BAD8-F8C7424B65C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zh-TW" altLang="en-US"/>
        </a:p>
      </dgm:t>
    </dgm:pt>
    <dgm:pt modelId="{955DFB2B-43BB-48EF-8503-9954F27280ED}">
      <dgm:prSet phldrT="[文字]"/>
      <dgm:spPr/>
      <dgm:t>
        <a:bodyPr/>
        <a:lstStyle/>
        <a:p>
          <a:r>
            <a:rPr lang="zh-TW" altLang="en-US" dirty="0">
              <a:latin typeface="標楷體" panose="03000509000000000000" pitchFamily="65" charset="-120"/>
              <a:ea typeface="標楷體" panose="03000509000000000000" pitchFamily="65" charset="-120"/>
            </a:rPr>
            <a:t>中央</a:t>
          </a:r>
        </a:p>
      </dgm:t>
    </dgm:pt>
    <dgm:pt modelId="{CA3594C0-A7A7-402A-B984-2633EDBFFA39}" type="parTrans" cxnId="{14CD34A5-F8ED-45C9-9EAE-1A926F2C977B}">
      <dgm:prSet/>
      <dgm:spPr/>
      <dgm:t>
        <a:bodyPr/>
        <a:lstStyle/>
        <a:p>
          <a:endParaRPr lang="zh-TW" altLang="en-US"/>
        </a:p>
      </dgm:t>
    </dgm:pt>
    <dgm:pt modelId="{EA6ED5C9-374D-4E19-841B-1E8AECE45728}" type="sibTrans" cxnId="{14CD34A5-F8ED-45C9-9EAE-1A926F2C977B}">
      <dgm:prSet/>
      <dgm:spPr/>
      <dgm:t>
        <a:bodyPr/>
        <a:lstStyle/>
        <a:p>
          <a:endParaRPr lang="zh-TW" altLang="en-US"/>
        </a:p>
      </dgm:t>
    </dgm:pt>
    <dgm:pt modelId="{5F608726-795E-46FB-99F3-D0748E0BCA80}">
      <dgm:prSet phldrT="[文字]"/>
      <dgm:spPr/>
      <dgm:t>
        <a:bodyPr/>
        <a:lstStyle/>
        <a:p>
          <a:r>
            <a:rPr lang="zh-TW" altLang="en-US" dirty="0">
              <a:latin typeface="標楷體" panose="03000509000000000000" pitchFamily="65" charset="-120"/>
              <a:ea typeface="標楷體" panose="03000509000000000000" pitchFamily="65" charset="-120"/>
            </a:rPr>
            <a:t>地方</a:t>
          </a:r>
        </a:p>
      </dgm:t>
    </dgm:pt>
    <dgm:pt modelId="{6C419340-77C9-4F6A-AA6B-50F46C160995}" type="parTrans" cxnId="{85CF2FF4-0B97-45E5-B6E7-C4EDB25FDC9C}">
      <dgm:prSet/>
      <dgm:spPr/>
      <dgm:t>
        <a:bodyPr/>
        <a:lstStyle/>
        <a:p>
          <a:endParaRPr lang="zh-TW" altLang="en-US"/>
        </a:p>
      </dgm:t>
    </dgm:pt>
    <dgm:pt modelId="{3BCB12DD-D869-4818-903F-4E70C8698FCA}" type="sibTrans" cxnId="{85CF2FF4-0B97-45E5-B6E7-C4EDB25FDC9C}">
      <dgm:prSet/>
      <dgm:spPr/>
      <dgm:t>
        <a:bodyPr/>
        <a:lstStyle/>
        <a:p>
          <a:endParaRPr lang="zh-TW" altLang="en-US"/>
        </a:p>
      </dgm:t>
    </dgm:pt>
    <dgm:pt modelId="{F08CE69E-0855-4E47-94C3-20D01687FBD6}">
      <dgm:prSet phldrT="[文字]"/>
      <dgm:spPr/>
      <dgm:t>
        <a:bodyPr/>
        <a:lstStyle/>
        <a:p>
          <a:r>
            <a:rPr lang="zh-TW" altLang="en-US" dirty="0">
              <a:latin typeface="標楷體" panose="03000509000000000000" pitchFamily="65" charset="-120"/>
              <a:ea typeface="標楷體" panose="03000509000000000000" pitchFamily="65" charset="-120"/>
            </a:rPr>
            <a:t>學校</a:t>
          </a:r>
        </a:p>
      </dgm:t>
    </dgm:pt>
    <dgm:pt modelId="{F49179F4-B8F0-48ED-ACDF-A922832AC41D}" type="parTrans" cxnId="{76795949-BBB6-4D3B-B1B5-CB30E7BD79A7}">
      <dgm:prSet/>
      <dgm:spPr/>
      <dgm:t>
        <a:bodyPr/>
        <a:lstStyle/>
        <a:p>
          <a:endParaRPr lang="zh-TW" altLang="en-US"/>
        </a:p>
      </dgm:t>
    </dgm:pt>
    <dgm:pt modelId="{A5862EB2-CDDE-4F1D-A70F-FA0B4ECF1840}" type="sibTrans" cxnId="{76795949-BBB6-4D3B-B1B5-CB30E7BD79A7}">
      <dgm:prSet/>
      <dgm:spPr/>
      <dgm:t>
        <a:bodyPr/>
        <a:lstStyle/>
        <a:p>
          <a:endParaRPr lang="zh-TW" altLang="en-US"/>
        </a:p>
      </dgm:t>
    </dgm:pt>
    <dgm:pt modelId="{597F025B-4392-4E4D-B7FF-4EF04656ABF1}" type="pres">
      <dgm:prSet presAssocID="{D0B4D83E-0ADB-4CB0-BAD8-F8C7424B65CE}" presName="Name0" presStyleCnt="0">
        <dgm:presLayoutVars>
          <dgm:chMax val="7"/>
          <dgm:chPref val="7"/>
          <dgm:dir/>
          <dgm:animLvl val="lvl"/>
        </dgm:presLayoutVars>
      </dgm:prSet>
      <dgm:spPr/>
      <dgm:t>
        <a:bodyPr/>
        <a:lstStyle/>
        <a:p>
          <a:endParaRPr lang="zh-TW" altLang="en-US"/>
        </a:p>
      </dgm:t>
    </dgm:pt>
    <dgm:pt modelId="{4C708CFF-DDDF-41B0-B515-D5F33EE960E7}" type="pres">
      <dgm:prSet presAssocID="{955DFB2B-43BB-48EF-8503-9954F27280ED}" presName="Accent1" presStyleCnt="0"/>
      <dgm:spPr/>
    </dgm:pt>
    <dgm:pt modelId="{56E872C2-002A-4491-9FCC-F5E90B5970F0}" type="pres">
      <dgm:prSet presAssocID="{955DFB2B-43BB-48EF-8503-9954F27280ED}" presName="Accent" presStyleLbl="node1" presStyleIdx="0" presStyleCnt="3"/>
      <dgm:spPr/>
    </dgm:pt>
    <dgm:pt modelId="{F17A4356-3750-4E01-AADF-A7CC3776321A}" type="pres">
      <dgm:prSet presAssocID="{955DFB2B-43BB-48EF-8503-9954F27280ED}" presName="Parent1" presStyleLbl="revTx" presStyleIdx="0" presStyleCnt="3">
        <dgm:presLayoutVars>
          <dgm:chMax val="1"/>
          <dgm:chPref val="1"/>
          <dgm:bulletEnabled val="1"/>
        </dgm:presLayoutVars>
      </dgm:prSet>
      <dgm:spPr/>
      <dgm:t>
        <a:bodyPr/>
        <a:lstStyle/>
        <a:p>
          <a:endParaRPr lang="zh-TW" altLang="en-US"/>
        </a:p>
      </dgm:t>
    </dgm:pt>
    <dgm:pt modelId="{6B22A225-5351-4D56-93BF-B1E3B99CFF0F}" type="pres">
      <dgm:prSet presAssocID="{5F608726-795E-46FB-99F3-D0748E0BCA80}" presName="Accent2" presStyleCnt="0"/>
      <dgm:spPr/>
    </dgm:pt>
    <dgm:pt modelId="{C9983C7E-6233-4E5D-8C28-27C4826E3E8F}" type="pres">
      <dgm:prSet presAssocID="{5F608726-795E-46FB-99F3-D0748E0BCA80}" presName="Accent" presStyleLbl="node1" presStyleIdx="1" presStyleCnt="3"/>
      <dgm:spPr/>
    </dgm:pt>
    <dgm:pt modelId="{57D0D5A4-B246-48E6-B6C7-8974FF7BF252}" type="pres">
      <dgm:prSet presAssocID="{5F608726-795E-46FB-99F3-D0748E0BCA80}" presName="Parent2" presStyleLbl="revTx" presStyleIdx="1" presStyleCnt="3" custScaleY="97266" custLinFactNeighborX="-8456" custLinFactNeighborY="-32886">
        <dgm:presLayoutVars>
          <dgm:chMax val="1"/>
          <dgm:chPref val="1"/>
          <dgm:bulletEnabled val="1"/>
        </dgm:presLayoutVars>
      </dgm:prSet>
      <dgm:spPr/>
      <dgm:t>
        <a:bodyPr/>
        <a:lstStyle/>
        <a:p>
          <a:endParaRPr lang="zh-TW" altLang="en-US"/>
        </a:p>
      </dgm:t>
    </dgm:pt>
    <dgm:pt modelId="{44964B19-4294-4989-852A-766E6B606329}" type="pres">
      <dgm:prSet presAssocID="{F08CE69E-0855-4E47-94C3-20D01687FBD6}" presName="Accent3" presStyleCnt="0"/>
      <dgm:spPr/>
    </dgm:pt>
    <dgm:pt modelId="{9CCE8D3C-3225-4747-9398-6C074A30EEFC}" type="pres">
      <dgm:prSet presAssocID="{F08CE69E-0855-4E47-94C3-20D01687FBD6}" presName="Accent" presStyleLbl="node1" presStyleIdx="2" presStyleCnt="3" custAng="18318291" custFlipVert="1" custFlipHor="1" custScaleX="93077" custScaleY="95186" custLinFactNeighborX="-14749" custLinFactNeighborY="57511"/>
      <dgm:spPr/>
    </dgm:pt>
    <dgm:pt modelId="{CB6FAC24-3790-4388-A423-720F9EB66D21}" type="pres">
      <dgm:prSet presAssocID="{F08CE69E-0855-4E47-94C3-20D01687FBD6}" presName="Parent3" presStyleLbl="revTx" presStyleIdx="2" presStyleCnt="3" custScaleY="108872" custLinFactNeighborX="8982" custLinFactNeighborY="-69383">
        <dgm:presLayoutVars>
          <dgm:chMax val="1"/>
          <dgm:chPref val="1"/>
          <dgm:bulletEnabled val="1"/>
        </dgm:presLayoutVars>
      </dgm:prSet>
      <dgm:spPr/>
      <dgm:t>
        <a:bodyPr/>
        <a:lstStyle/>
        <a:p>
          <a:endParaRPr lang="zh-TW" altLang="en-US"/>
        </a:p>
      </dgm:t>
    </dgm:pt>
  </dgm:ptLst>
  <dgm:cxnLst>
    <dgm:cxn modelId="{14CD34A5-F8ED-45C9-9EAE-1A926F2C977B}" srcId="{D0B4D83E-0ADB-4CB0-BAD8-F8C7424B65CE}" destId="{955DFB2B-43BB-48EF-8503-9954F27280ED}" srcOrd="0" destOrd="0" parTransId="{CA3594C0-A7A7-402A-B984-2633EDBFFA39}" sibTransId="{EA6ED5C9-374D-4E19-841B-1E8AECE45728}"/>
    <dgm:cxn modelId="{85CF2FF4-0B97-45E5-B6E7-C4EDB25FDC9C}" srcId="{D0B4D83E-0ADB-4CB0-BAD8-F8C7424B65CE}" destId="{5F608726-795E-46FB-99F3-D0748E0BCA80}" srcOrd="1" destOrd="0" parTransId="{6C419340-77C9-4F6A-AA6B-50F46C160995}" sibTransId="{3BCB12DD-D869-4818-903F-4E70C8698FCA}"/>
    <dgm:cxn modelId="{6993ACB4-D4BF-4A3D-BE20-F4C7C0B8A130}" type="presOf" srcId="{955DFB2B-43BB-48EF-8503-9954F27280ED}" destId="{F17A4356-3750-4E01-AADF-A7CC3776321A}" srcOrd="0" destOrd="0" presId="urn:microsoft.com/office/officeart/2009/layout/CircleArrowProcess"/>
    <dgm:cxn modelId="{1BEE7C80-FB2E-4F9E-8504-DDB9F8DD2E16}" type="presOf" srcId="{5F608726-795E-46FB-99F3-D0748E0BCA80}" destId="{57D0D5A4-B246-48E6-B6C7-8974FF7BF252}" srcOrd="0" destOrd="0" presId="urn:microsoft.com/office/officeart/2009/layout/CircleArrowProcess"/>
    <dgm:cxn modelId="{76795949-BBB6-4D3B-B1B5-CB30E7BD79A7}" srcId="{D0B4D83E-0ADB-4CB0-BAD8-F8C7424B65CE}" destId="{F08CE69E-0855-4E47-94C3-20D01687FBD6}" srcOrd="2" destOrd="0" parTransId="{F49179F4-B8F0-48ED-ACDF-A922832AC41D}" sibTransId="{A5862EB2-CDDE-4F1D-A70F-FA0B4ECF1840}"/>
    <dgm:cxn modelId="{13A79088-603D-4044-85B0-42F621BDF4ED}" type="presOf" srcId="{D0B4D83E-0ADB-4CB0-BAD8-F8C7424B65CE}" destId="{597F025B-4392-4E4D-B7FF-4EF04656ABF1}" srcOrd="0" destOrd="0" presId="urn:microsoft.com/office/officeart/2009/layout/CircleArrowProcess"/>
    <dgm:cxn modelId="{57D250E0-3386-435C-9441-59B3DB9EEB9F}" type="presOf" srcId="{F08CE69E-0855-4E47-94C3-20D01687FBD6}" destId="{CB6FAC24-3790-4388-A423-720F9EB66D21}" srcOrd="0" destOrd="0" presId="urn:microsoft.com/office/officeart/2009/layout/CircleArrowProcess"/>
    <dgm:cxn modelId="{57D0854C-8968-4F1B-B1F7-7FD5B9567398}" type="presParOf" srcId="{597F025B-4392-4E4D-B7FF-4EF04656ABF1}" destId="{4C708CFF-DDDF-41B0-B515-D5F33EE960E7}" srcOrd="0" destOrd="0" presId="urn:microsoft.com/office/officeart/2009/layout/CircleArrowProcess"/>
    <dgm:cxn modelId="{8729502B-D93E-44F4-9BC9-5B1C359C9BCD}" type="presParOf" srcId="{4C708CFF-DDDF-41B0-B515-D5F33EE960E7}" destId="{56E872C2-002A-4491-9FCC-F5E90B5970F0}" srcOrd="0" destOrd="0" presId="urn:microsoft.com/office/officeart/2009/layout/CircleArrowProcess"/>
    <dgm:cxn modelId="{4E87560F-A47D-4444-AC2D-36870FCBB234}" type="presParOf" srcId="{597F025B-4392-4E4D-B7FF-4EF04656ABF1}" destId="{F17A4356-3750-4E01-AADF-A7CC3776321A}" srcOrd="1" destOrd="0" presId="urn:microsoft.com/office/officeart/2009/layout/CircleArrowProcess"/>
    <dgm:cxn modelId="{B735AEF3-6E99-4EE9-B03A-D4841C277653}" type="presParOf" srcId="{597F025B-4392-4E4D-B7FF-4EF04656ABF1}" destId="{6B22A225-5351-4D56-93BF-B1E3B99CFF0F}" srcOrd="2" destOrd="0" presId="urn:microsoft.com/office/officeart/2009/layout/CircleArrowProcess"/>
    <dgm:cxn modelId="{5D5E6CB3-E67B-4BC0-A5EA-6C85A5CA331E}" type="presParOf" srcId="{6B22A225-5351-4D56-93BF-B1E3B99CFF0F}" destId="{C9983C7E-6233-4E5D-8C28-27C4826E3E8F}" srcOrd="0" destOrd="0" presId="urn:microsoft.com/office/officeart/2009/layout/CircleArrowProcess"/>
    <dgm:cxn modelId="{7A5054CC-F9D1-4645-9023-148D235054F6}" type="presParOf" srcId="{597F025B-4392-4E4D-B7FF-4EF04656ABF1}" destId="{57D0D5A4-B246-48E6-B6C7-8974FF7BF252}" srcOrd="3" destOrd="0" presId="urn:microsoft.com/office/officeart/2009/layout/CircleArrowProcess"/>
    <dgm:cxn modelId="{AE45C05E-71F6-4D9E-95BE-E0B0AB199D56}" type="presParOf" srcId="{597F025B-4392-4E4D-B7FF-4EF04656ABF1}" destId="{44964B19-4294-4989-852A-766E6B606329}" srcOrd="4" destOrd="0" presId="urn:microsoft.com/office/officeart/2009/layout/CircleArrowProcess"/>
    <dgm:cxn modelId="{7769E7A1-16C7-4817-9DCF-6CB2973DB526}" type="presParOf" srcId="{44964B19-4294-4989-852A-766E6B606329}" destId="{9CCE8D3C-3225-4747-9398-6C074A30EEFC}" srcOrd="0" destOrd="0" presId="urn:microsoft.com/office/officeart/2009/layout/CircleArrowProcess"/>
    <dgm:cxn modelId="{123286BA-815D-4700-B228-B0CCFA0406CC}" type="presParOf" srcId="{597F025B-4392-4E4D-B7FF-4EF04656ABF1}" destId="{CB6FAC24-3790-4388-A423-720F9EB66D2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E577E4-ADC5-48E3-B45E-35C0CB8F1533}"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zh-TW" altLang="en-US"/>
        </a:p>
      </dgm:t>
    </dgm:pt>
    <dgm:pt modelId="{85DE86FE-8844-46AE-8FEA-C38F0843A3E3}">
      <dgm:prSet phldrT="[文字]"/>
      <dgm:spPr/>
      <dgm:t>
        <a:bodyPr/>
        <a:lstStyle/>
        <a:p>
          <a:pPr>
            <a:spcAft>
              <a:spcPts val="0"/>
            </a:spcAft>
          </a:pPr>
          <a:r>
            <a:rPr lang="zh-TW" altLang="en-US" dirty="0">
              <a:solidFill>
                <a:srgbClr val="0000FF"/>
              </a:solidFill>
              <a:latin typeface="標楷體" panose="03000509000000000000" pitchFamily="65" charset="-120"/>
              <a:ea typeface="標楷體" panose="03000509000000000000" pitchFamily="65" charset="-120"/>
            </a:rPr>
            <a:t>增能中央及</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地方輔導人才</a:t>
          </a:r>
          <a:endParaRPr lang="en-US" altLang="zh-TW" dirty="0">
            <a:solidFill>
              <a:srgbClr val="0000FF"/>
            </a:solidFill>
            <a:latin typeface="標楷體" panose="03000509000000000000" pitchFamily="65" charset="-120"/>
            <a:ea typeface="標楷體" panose="03000509000000000000" pitchFamily="65" charset="-120"/>
          </a:endParaRPr>
        </a:p>
        <a:p>
          <a:pPr>
            <a:spcAft>
              <a:spcPts val="0"/>
            </a:spcAft>
          </a:pPr>
          <a:r>
            <a:rPr lang="zh-TW" altLang="en-US" dirty="0">
              <a:solidFill>
                <a:srgbClr val="0000FF"/>
              </a:solidFill>
              <a:latin typeface="標楷體" panose="03000509000000000000" pitchFamily="65" charset="-120"/>
              <a:ea typeface="標楷體" panose="03000509000000000000" pitchFamily="65" charset="-120"/>
            </a:rPr>
            <a:t>新課綱知能</a:t>
          </a:r>
        </a:p>
      </dgm:t>
    </dgm:pt>
    <dgm:pt modelId="{61A64702-9D45-41E8-B5A7-0226100BD7E2}" type="parTrans" cxnId="{09649E8F-9EDF-4123-BD27-64CFC65E907D}">
      <dgm:prSet/>
      <dgm:spPr/>
      <dgm:t>
        <a:bodyPr/>
        <a:lstStyle/>
        <a:p>
          <a:endParaRPr lang="zh-TW" altLang="en-US"/>
        </a:p>
      </dgm:t>
    </dgm:pt>
    <dgm:pt modelId="{A8FE3F4F-64E3-48F7-AE69-C2BAD80B11F1}" type="sibTrans" cxnId="{09649E8F-9EDF-4123-BD27-64CFC65E907D}">
      <dgm:prSet/>
      <dgm:spPr/>
      <dgm:t>
        <a:bodyPr/>
        <a:lstStyle/>
        <a:p>
          <a:endParaRPr lang="zh-TW" altLang="en-US"/>
        </a:p>
      </dgm:t>
    </dgm:pt>
    <dgm:pt modelId="{B629364A-5DE4-4A02-8A6A-FD314AD85C51}">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培訓總綱種子講師</a:t>
          </a:r>
        </a:p>
      </dgm:t>
    </dgm:pt>
    <dgm:pt modelId="{6D41F386-B417-457D-8446-A8B42E66BF19}" type="parTrans" cxnId="{24EFDD93-3395-40AA-A435-3AD49995F947}">
      <dgm:prSet/>
      <dgm:spPr/>
      <dgm:t>
        <a:bodyPr/>
        <a:lstStyle/>
        <a:p>
          <a:endParaRPr lang="zh-TW" altLang="en-US"/>
        </a:p>
      </dgm:t>
    </dgm:pt>
    <dgm:pt modelId="{484D48D2-8967-42D4-B3D5-2B5CDEC2F2B8}" type="sibTrans" cxnId="{24EFDD93-3395-40AA-A435-3AD49995F947}">
      <dgm:prSet/>
      <dgm:spPr/>
      <dgm:t>
        <a:bodyPr/>
        <a:lstStyle/>
        <a:p>
          <a:endParaRPr lang="zh-TW" altLang="en-US"/>
        </a:p>
      </dgm:t>
    </dgm:pt>
    <dgm:pt modelId="{7BCF446B-675B-434A-BFE8-48D2DA873AE4}">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辦理教育行政人員研習</a:t>
          </a:r>
        </a:p>
      </dgm:t>
    </dgm:pt>
    <dgm:pt modelId="{07E814AD-FBBF-4BEE-B6B6-52CCD5E9C2EB}" type="parTrans" cxnId="{57D84F60-5504-47D7-BEBA-5F9116F58F03}">
      <dgm:prSet/>
      <dgm:spPr/>
      <dgm:t>
        <a:bodyPr/>
        <a:lstStyle/>
        <a:p>
          <a:endParaRPr lang="zh-TW" altLang="en-US"/>
        </a:p>
      </dgm:t>
    </dgm:pt>
    <dgm:pt modelId="{4D7380DE-DFDE-4060-9CFE-A01954899CE8}" type="sibTrans" cxnId="{57D84F60-5504-47D7-BEBA-5F9116F58F03}">
      <dgm:prSet/>
      <dgm:spPr/>
      <dgm:t>
        <a:bodyPr/>
        <a:lstStyle/>
        <a:p>
          <a:endParaRPr lang="zh-TW" altLang="en-US"/>
        </a:p>
      </dgm:t>
    </dgm:pt>
    <dgm:pt modelId="{6581AB1D-5184-4856-B7A6-D82F1EEC28CC}">
      <dgm:prSet phldrT="[文字]"/>
      <dgm:spPr/>
      <dgm:t>
        <a:bodyPr/>
        <a:lstStyle/>
        <a:p>
          <a:r>
            <a:rPr lang="zh-TW" altLang="en-US" dirty="0">
              <a:solidFill>
                <a:srgbClr val="0000FF"/>
              </a:solidFill>
              <a:latin typeface="標楷體" panose="03000509000000000000" pitchFamily="65" charset="-120"/>
              <a:ea typeface="標楷體" panose="03000509000000000000" pitchFamily="65" charset="-120"/>
            </a:rPr>
            <a:t>辦理家長宣講座談</a:t>
          </a:r>
        </a:p>
      </dgm:t>
    </dgm:pt>
    <dgm:pt modelId="{C1CF305D-CF4F-429D-A23E-B1322CA2317E}" type="parTrans" cxnId="{67F818FA-07CB-47E4-851C-277469B6A706}">
      <dgm:prSet/>
      <dgm:spPr/>
      <dgm:t>
        <a:bodyPr/>
        <a:lstStyle/>
        <a:p>
          <a:endParaRPr lang="zh-TW" altLang="en-US"/>
        </a:p>
      </dgm:t>
    </dgm:pt>
    <dgm:pt modelId="{A53C1F63-1620-401A-8541-51297AB36140}" type="sibTrans" cxnId="{67F818FA-07CB-47E4-851C-277469B6A706}">
      <dgm:prSet/>
      <dgm:spPr/>
      <dgm:t>
        <a:bodyPr/>
        <a:lstStyle/>
        <a:p>
          <a:endParaRPr lang="zh-TW" altLang="en-US"/>
        </a:p>
      </dgm:t>
    </dgm:pt>
    <dgm:pt modelId="{04BCEC1E-5855-425C-BA23-FCA270F481B0}">
      <dgm:prSet phldrT="[文字]"/>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辦理新課程</a:t>
          </a:r>
          <a:endParaRPr lang="en-US" altLang="zh-TW" dirty="0">
            <a:solidFill>
              <a:srgbClr val="0000FF"/>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dirty="0">
              <a:solidFill>
                <a:srgbClr val="0000FF"/>
              </a:solidFill>
              <a:latin typeface="標楷體" panose="03000509000000000000" pitchFamily="65" charset="-120"/>
              <a:ea typeface="標楷體" panose="03000509000000000000" pitchFamily="65" charset="-120"/>
            </a:rPr>
            <a:t>前導型學校</a:t>
          </a:r>
        </a:p>
      </dgm:t>
    </dgm:pt>
    <dgm:pt modelId="{E74435CD-74FD-4132-9F9A-54C53DDEF45C}" type="parTrans" cxnId="{87C81A73-F4C3-441C-BDF0-8CBA42F6414F}">
      <dgm:prSet/>
      <dgm:spPr/>
      <dgm:t>
        <a:bodyPr/>
        <a:lstStyle/>
        <a:p>
          <a:endParaRPr lang="zh-TW" altLang="en-US"/>
        </a:p>
      </dgm:t>
    </dgm:pt>
    <dgm:pt modelId="{E2A29510-5C18-4FD0-A5B1-9BFA79FE82A4}" type="sibTrans" cxnId="{87C81A73-F4C3-441C-BDF0-8CBA42F6414F}">
      <dgm:prSet/>
      <dgm:spPr/>
      <dgm:t>
        <a:bodyPr/>
        <a:lstStyle/>
        <a:p>
          <a:endParaRPr lang="zh-TW" altLang="en-US"/>
        </a:p>
      </dgm:t>
    </dgm:pt>
    <dgm:pt modelId="{D3CCBE9C-AD12-488B-B821-9653ECAD6422}" type="pres">
      <dgm:prSet presAssocID="{29E577E4-ADC5-48E3-B45E-35C0CB8F1533}" presName="diagram" presStyleCnt="0">
        <dgm:presLayoutVars>
          <dgm:dir/>
          <dgm:resizeHandles val="exact"/>
        </dgm:presLayoutVars>
      </dgm:prSet>
      <dgm:spPr/>
      <dgm:t>
        <a:bodyPr/>
        <a:lstStyle/>
        <a:p>
          <a:endParaRPr lang="zh-TW" altLang="en-US"/>
        </a:p>
      </dgm:t>
    </dgm:pt>
    <dgm:pt modelId="{888DDAC1-23FC-4B82-B67F-16B37512E4C1}" type="pres">
      <dgm:prSet presAssocID="{85DE86FE-8844-46AE-8FEA-C38F0843A3E3}" presName="node" presStyleLbl="node1" presStyleIdx="0" presStyleCnt="5" custLinFactY="19371" custLinFactNeighborX="-1415" custLinFactNeighborY="100000">
        <dgm:presLayoutVars>
          <dgm:bulletEnabled val="1"/>
        </dgm:presLayoutVars>
      </dgm:prSet>
      <dgm:spPr/>
      <dgm:t>
        <a:bodyPr/>
        <a:lstStyle/>
        <a:p>
          <a:endParaRPr lang="zh-TW" altLang="en-US"/>
        </a:p>
      </dgm:t>
    </dgm:pt>
    <dgm:pt modelId="{04F731DA-8805-4D0D-8E86-D407AEA86ED5}" type="pres">
      <dgm:prSet presAssocID="{A8FE3F4F-64E3-48F7-AE69-C2BAD80B11F1}" presName="sibTrans" presStyleCnt="0"/>
      <dgm:spPr/>
    </dgm:pt>
    <dgm:pt modelId="{3B9BC394-F960-46EC-B2C3-24DA01280602}" type="pres">
      <dgm:prSet presAssocID="{B629364A-5DE4-4A02-8A6A-FD314AD85C51}" presName="node" presStyleLbl="node1" presStyleIdx="1" presStyleCnt="5" custLinFactY="19371" custLinFactNeighborX="-1453" custLinFactNeighborY="100000">
        <dgm:presLayoutVars>
          <dgm:bulletEnabled val="1"/>
        </dgm:presLayoutVars>
      </dgm:prSet>
      <dgm:spPr/>
      <dgm:t>
        <a:bodyPr/>
        <a:lstStyle/>
        <a:p>
          <a:endParaRPr lang="zh-TW" altLang="en-US"/>
        </a:p>
      </dgm:t>
    </dgm:pt>
    <dgm:pt modelId="{978136C1-53A9-4C95-98F5-86945E3F034F}" type="pres">
      <dgm:prSet presAssocID="{484D48D2-8967-42D4-B3D5-2B5CDEC2F2B8}" presName="sibTrans" presStyleCnt="0"/>
      <dgm:spPr/>
    </dgm:pt>
    <dgm:pt modelId="{684101C7-14F2-442D-8071-0D2AA09FE05C}" type="pres">
      <dgm:prSet presAssocID="{7BCF446B-675B-434A-BFE8-48D2DA873AE4}" presName="node" presStyleLbl="node1" presStyleIdx="2" presStyleCnt="5" custLinFactY="9119" custLinFactNeighborX="-1415" custLinFactNeighborY="100000">
        <dgm:presLayoutVars>
          <dgm:bulletEnabled val="1"/>
        </dgm:presLayoutVars>
      </dgm:prSet>
      <dgm:spPr/>
      <dgm:t>
        <a:bodyPr/>
        <a:lstStyle/>
        <a:p>
          <a:endParaRPr lang="zh-TW" altLang="en-US"/>
        </a:p>
      </dgm:t>
    </dgm:pt>
    <dgm:pt modelId="{7A1FA303-D970-4EA6-9B10-CFBA706A84F2}" type="pres">
      <dgm:prSet presAssocID="{4D7380DE-DFDE-4060-9CFE-A01954899CE8}" presName="sibTrans" presStyleCnt="0"/>
      <dgm:spPr/>
    </dgm:pt>
    <dgm:pt modelId="{049B04C5-386C-4CC6-94C0-E5FAE0970A78}" type="pres">
      <dgm:prSet presAssocID="{6581AB1D-5184-4856-B7A6-D82F1EEC28CC}" presName="node" presStyleLbl="node1" presStyleIdx="3" presStyleCnt="5" custLinFactY="9119" custLinFactNeighborX="-1453" custLinFactNeighborY="100000">
        <dgm:presLayoutVars>
          <dgm:bulletEnabled val="1"/>
        </dgm:presLayoutVars>
      </dgm:prSet>
      <dgm:spPr/>
      <dgm:t>
        <a:bodyPr/>
        <a:lstStyle/>
        <a:p>
          <a:endParaRPr lang="zh-TW" altLang="en-US"/>
        </a:p>
      </dgm:t>
    </dgm:pt>
    <dgm:pt modelId="{F62CFB62-2102-47BA-BE9E-483DFD66A9E9}" type="pres">
      <dgm:prSet presAssocID="{A53C1F63-1620-401A-8541-51297AB36140}" presName="sibTrans" presStyleCnt="0"/>
      <dgm:spPr/>
    </dgm:pt>
    <dgm:pt modelId="{2154F358-E3E4-4F6A-94E8-0B4D4EE0478B}" type="pres">
      <dgm:prSet presAssocID="{04BCEC1E-5855-425C-BA23-FCA270F481B0}" presName="node" presStyleLbl="node1" presStyleIdx="4" presStyleCnt="5" custLinFactY="-100000" custLinFactNeighborX="340" custLinFactNeighborY="-132201">
        <dgm:presLayoutVars>
          <dgm:bulletEnabled val="1"/>
        </dgm:presLayoutVars>
      </dgm:prSet>
      <dgm:spPr/>
      <dgm:t>
        <a:bodyPr/>
        <a:lstStyle/>
        <a:p>
          <a:endParaRPr lang="zh-TW" altLang="en-US"/>
        </a:p>
      </dgm:t>
    </dgm:pt>
  </dgm:ptLst>
  <dgm:cxnLst>
    <dgm:cxn modelId="{CD984030-A14C-4128-A9D1-3C43C9C86CD8}" type="presOf" srcId="{6581AB1D-5184-4856-B7A6-D82F1EEC28CC}" destId="{049B04C5-386C-4CC6-94C0-E5FAE0970A78}" srcOrd="0" destOrd="0" presId="urn:microsoft.com/office/officeart/2005/8/layout/default#1"/>
    <dgm:cxn modelId="{E9283E76-23C2-439C-A460-C59662F5AA7F}" type="presOf" srcId="{29E577E4-ADC5-48E3-B45E-35C0CB8F1533}" destId="{D3CCBE9C-AD12-488B-B821-9653ECAD6422}" srcOrd="0" destOrd="0" presId="urn:microsoft.com/office/officeart/2005/8/layout/default#1"/>
    <dgm:cxn modelId="{683C7D80-B0DB-4477-BBC9-3D75FC394876}" type="presOf" srcId="{7BCF446B-675B-434A-BFE8-48D2DA873AE4}" destId="{684101C7-14F2-442D-8071-0D2AA09FE05C}" srcOrd="0" destOrd="0" presId="urn:microsoft.com/office/officeart/2005/8/layout/default#1"/>
    <dgm:cxn modelId="{57D84F60-5504-47D7-BEBA-5F9116F58F03}" srcId="{29E577E4-ADC5-48E3-B45E-35C0CB8F1533}" destId="{7BCF446B-675B-434A-BFE8-48D2DA873AE4}" srcOrd="2" destOrd="0" parTransId="{07E814AD-FBBF-4BEE-B6B6-52CCD5E9C2EB}" sibTransId="{4D7380DE-DFDE-4060-9CFE-A01954899CE8}"/>
    <dgm:cxn modelId="{09649E8F-9EDF-4123-BD27-64CFC65E907D}" srcId="{29E577E4-ADC5-48E3-B45E-35C0CB8F1533}" destId="{85DE86FE-8844-46AE-8FEA-C38F0843A3E3}" srcOrd="0" destOrd="0" parTransId="{61A64702-9D45-41E8-B5A7-0226100BD7E2}" sibTransId="{A8FE3F4F-64E3-48F7-AE69-C2BAD80B11F1}"/>
    <dgm:cxn modelId="{67F818FA-07CB-47E4-851C-277469B6A706}" srcId="{29E577E4-ADC5-48E3-B45E-35C0CB8F1533}" destId="{6581AB1D-5184-4856-B7A6-D82F1EEC28CC}" srcOrd="3" destOrd="0" parTransId="{C1CF305D-CF4F-429D-A23E-B1322CA2317E}" sibTransId="{A53C1F63-1620-401A-8541-51297AB36140}"/>
    <dgm:cxn modelId="{24EFDD93-3395-40AA-A435-3AD49995F947}" srcId="{29E577E4-ADC5-48E3-B45E-35C0CB8F1533}" destId="{B629364A-5DE4-4A02-8A6A-FD314AD85C51}" srcOrd="1" destOrd="0" parTransId="{6D41F386-B417-457D-8446-A8B42E66BF19}" sibTransId="{484D48D2-8967-42D4-B3D5-2B5CDEC2F2B8}"/>
    <dgm:cxn modelId="{E8BAAFD1-5152-4094-85E7-B5A960632697}" type="presOf" srcId="{85DE86FE-8844-46AE-8FEA-C38F0843A3E3}" destId="{888DDAC1-23FC-4B82-B67F-16B37512E4C1}" srcOrd="0" destOrd="0" presId="urn:microsoft.com/office/officeart/2005/8/layout/default#1"/>
    <dgm:cxn modelId="{A7D14AD7-B4A3-4646-8657-BCF18FBC1E5E}" type="presOf" srcId="{04BCEC1E-5855-425C-BA23-FCA270F481B0}" destId="{2154F358-E3E4-4F6A-94E8-0B4D4EE0478B}" srcOrd="0" destOrd="0" presId="urn:microsoft.com/office/officeart/2005/8/layout/default#1"/>
    <dgm:cxn modelId="{87C81A73-F4C3-441C-BDF0-8CBA42F6414F}" srcId="{29E577E4-ADC5-48E3-B45E-35C0CB8F1533}" destId="{04BCEC1E-5855-425C-BA23-FCA270F481B0}" srcOrd="4" destOrd="0" parTransId="{E74435CD-74FD-4132-9F9A-54C53DDEF45C}" sibTransId="{E2A29510-5C18-4FD0-A5B1-9BFA79FE82A4}"/>
    <dgm:cxn modelId="{E78AF164-36D1-4F64-AE03-5BB7EBA07379}" type="presOf" srcId="{B629364A-5DE4-4A02-8A6A-FD314AD85C51}" destId="{3B9BC394-F960-46EC-B2C3-24DA01280602}" srcOrd="0" destOrd="0" presId="urn:microsoft.com/office/officeart/2005/8/layout/default#1"/>
    <dgm:cxn modelId="{BD931660-9DFD-4C0D-816E-B972F6B001CB}" type="presParOf" srcId="{D3CCBE9C-AD12-488B-B821-9653ECAD6422}" destId="{888DDAC1-23FC-4B82-B67F-16B37512E4C1}" srcOrd="0" destOrd="0" presId="urn:microsoft.com/office/officeart/2005/8/layout/default#1"/>
    <dgm:cxn modelId="{35C6798A-99D8-4D8A-9FBD-0A177C7B72DF}" type="presParOf" srcId="{D3CCBE9C-AD12-488B-B821-9653ECAD6422}" destId="{04F731DA-8805-4D0D-8E86-D407AEA86ED5}" srcOrd="1" destOrd="0" presId="urn:microsoft.com/office/officeart/2005/8/layout/default#1"/>
    <dgm:cxn modelId="{5FA7201A-5B1B-4716-AE88-3E70CA4EC41B}" type="presParOf" srcId="{D3CCBE9C-AD12-488B-B821-9653ECAD6422}" destId="{3B9BC394-F960-46EC-B2C3-24DA01280602}" srcOrd="2" destOrd="0" presId="urn:microsoft.com/office/officeart/2005/8/layout/default#1"/>
    <dgm:cxn modelId="{6051FF58-8412-4C54-B5C0-F5F725392B8E}" type="presParOf" srcId="{D3CCBE9C-AD12-488B-B821-9653ECAD6422}" destId="{978136C1-53A9-4C95-98F5-86945E3F034F}" srcOrd="3" destOrd="0" presId="urn:microsoft.com/office/officeart/2005/8/layout/default#1"/>
    <dgm:cxn modelId="{234503C8-6706-4A0D-B328-5FA41620015F}" type="presParOf" srcId="{D3CCBE9C-AD12-488B-B821-9653ECAD6422}" destId="{684101C7-14F2-442D-8071-0D2AA09FE05C}" srcOrd="4" destOrd="0" presId="urn:microsoft.com/office/officeart/2005/8/layout/default#1"/>
    <dgm:cxn modelId="{69E28AAC-E0C7-4B3B-B6AB-902F0A215894}" type="presParOf" srcId="{D3CCBE9C-AD12-488B-B821-9653ECAD6422}" destId="{7A1FA303-D970-4EA6-9B10-CFBA706A84F2}" srcOrd="5" destOrd="0" presId="urn:microsoft.com/office/officeart/2005/8/layout/default#1"/>
    <dgm:cxn modelId="{4D070C93-9E69-4779-B0C2-2EA5B0A5008F}" type="presParOf" srcId="{D3CCBE9C-AD12-488B-B821-9653ECAD6422}" destId="{049B04C5-386C-4CC6-94C0-E5FAE0970A78}" srcOrd="6" destOrd="0" presId="urn:microsoft.com/office/officeart/2005/8/layout/default#1"/>
    <dgm:cxn modelId="{FE0F4F3E-C0A1-4C1E-BD62-2651DCCFFE75}" type="presParOf" srcId="{D3CCBE9C-AD12-488B-B821-9653ECAD6422}" destId="{F62CFB62-2102-47BA-BE9E-483DFD66A9E9}" srcOrd="7" destOrd="0" presId="urn:microsoft.com/office/officeart/2005/8/layout/default#1"/>
    <dgm:cxn modelId="{ED249C69-AD0D-4B78-9BD2-74CD0405FC89}" type="presParOf" srcId="{D3CCBE9C-AD12-488B-B821-9653ECAD6422}" destId="{2154F358-E3E4-4F6A-94E8-0B4D4EE0478B}"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0BB555-E2B2-45C7-9D7F-0145CF3143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B1CECEE-7E56-4F51-9C17-BBA1E30650BF}">
      <dgm:prSet phldrT="[文字]" custT="1"/>
      <dgm:spPr/>
      <dgm:t>
        <a:bodyPr/>
        <a:lstStyle/>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三、提供學校、教師及家</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長了解新課綱的核心</a:t>
          </a:r>
          <a:endParaRPr lang="en-US" altLang="zh-TW" sz="2800" dirty="0">
            <a:solidFill>
              <a:schemeClr val="bg1"/>
            </a:solidFill>
            <a:latin typeface="標楷體" panose="03000509000000000000" pitchFamily="65" charset="-120"/>
            <a:ea typeface="標楷體" panose="03000509000000000000" pitchFamily="65" charset="-120"/>
          </a:endParaRPr>
        </a:p>
        <a:p>
          <a:pPr marL="0" indent="0">
            <a:lnSpc>
              <a:spcPts val="2600"/>
            </a:lnSpc>
            <a:spcAft>
              <a:spcPts val="0"/>
            </a:spcAft>
            <a:buNone/>
          </a:pPr>
          <a:r>
            <a:rPr lang="zh-TW" altLang="en-US" sz="2800" dirty="0">
              <a:solidFill>
                <a:schemeClr val="bg1"/>
              </a:solidFill>
              <a:latin typeface="標楷體" panose="03000509000000000000" pitchFamily="65" charset="-120"/>
              <a:ea typeface="標楷體" panose="03000509000000000000" pitchFamily="65" charset="-120"/>
            </a:rPr>
            <a:t>    理念和實踐之機會</a:t>
          </a:r>
          <a:r>
            <a:rPr lang="zh-TW" altLang="en-US" sz="2800" dirty="0">
              <a:solidFill>
                <a:schemeClr val="bg1"/>
              </a:solidFill>
              <a:latin typeface="新細明體" panose="02020500000000000000" pitchFamily="18" charset="-120"/>
              <a:ea typeface="新細明體" panose="02020500000000000000" pitchFamily="18" charset="-120"/>
            </a:rPr>
            <a:t>。</a:t>
          </a:r>
          <a:endParaRPr lang="zh-TW" altLang="en-US" dirty="0"/>
        </a:p>
      </dgm:t>
    </dgm:pt>
    <dgm:pt modelId="{7BA63E6A-21BF-4A71-AD65-DA4645887BF4}" type="parTrans" cxnId="{52CE0475-A817-4E52-A3F7-C057C226F943}">
      <dgm:prSet/>
      <dgm:spPr/>
      <dgm:t>
        <a:bodyPr/>
        <a:lstStyle/>
        <a:p>
          <a:endParaRPr lang="zh-TW" altLang="en-US"/>
        </a:p>
      </dgm:t>
    </dgm:pt>
    <dgm:pt modelId="{1C98E5EB-5CAA-4C1B-A46B-CAC5D631AD7F}" type="sibTrans" cxnId="{52CE0475-A817-4E52-A3F7-C057C226F943}">
      <dgm:prSet/>
      <dgm:spPr/>
      <dgm:t>
        <a:bodyPr/>
        <a:lstStyle/>
        <a:p>
          <a:endParaRPr lang="zh-TW" altLang="en-US"/>
        </a:p>
      </dgm:t>
    </dgm:pt>
    <dgm:pt modelId="{C56885BE-BC15-42EB-ACE9-D43285CC9D69}">
      <dgm:prSet custT="1"/>
      <dgm:spPr/>
      <dgm:t>
        <a:bodyPr/>
        <a:lstStyle/>
        <a:p>
          <a:r>
            <a:rPr lang="zh-TW" altLang="en-US" sz="2800" dirty="0">
              <a:latin typeface="標楷體" panose="03000509000000000000" pitchFamily="65" charset="-120"/>
              <a:ea typeface="標楷體" panose="03000509000000000000" pitchFamily="65" charset="-120"/>
            </a:rPr>
            <a:t>一、因應國教署之配套提出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    準備規劃。</a:t>
          </a:r>
        </a:p>
      </dgm:t>
    </dgm:pt>
    <dgm:pt modelId="{6227B808-0F95-40B6-8254-15939221BD69}" type="parTrans" cxnId="{93B2C59D-8C0E-4F1E-96B1-7ED40855680C}">
      <dgm:prSet/>
      <dgm:spPr/>
      <dgm:t>
        <a:bodyPr/>
        <a:lstStyle/>
        <a:p>
          <a:endParaRPr lang="zh-TW" altLang="en-US"/>
        </a:p>
      </dgm:t>
    </dgm:pt>
    <dgm:pt modelId="{D5ADCDB1-BD34-43F7-8F91-4AB67C57931E}" type="sibTrans" cxnId="{93B2C59D-8C0E-4F1E-96B1-7ED40855680C}">
      <dgm:prSet/>
      <dgm:spPr>
        <a:solidFill>
          <a:schemeClr val="accent2">
            <a:alpha val="90000"/>
          </a:schemeClr>
        </a:solidFill>
      </dgm:spPr>
      <dgm:t>
        <a:bodyPr/>
        <a:lstStyle/>
        <a:p>
          <a:endParaRPr lang="zh-TW" altLang="en-US"/>
        </a:p>
      </dgm:t>
    </dgm:pt>
    <dgm:pt modelId="{E9B4474E-B4EA-4BD1-8E66-8F439BC5C243}">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二、借重前導型學校的經</a:t>
          </a:r>
          <a:endParaRPr lang="en-US" altLang="zh-TW" sz="28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800" dirty="0">
              <a:solidFill>
                <a:schemeClr val="bg1"/>
              </a:solidFill>
              <a:latin typeface="標楷體" panose="03000509000000000000" pitchFamily="65" charset="-120"/>
              <a:ea typeface="標楷體" panose="03000509000000000000" pitchFamily="65" charset="-120"/>
            </a:rPr>
            <a:t>    驗及案例。</a:t>
          </a:r>
          <a:endParaRPr lang="en-US" altLang="zh-TW" sz="2800" dirty="0">
            <a:solidFill>
              <a:schemeClr val="bg1"/>
            </a:solidFill>
            <a:latin typeface="標楷體" panose="03000509000000000000" pitchFamily="65" charset="-120"/>
            <a:ea typeface="標楷體" panose="03000509000000000000" pitchFamily="65" charset="-120"/>
          </a:endParaRPr>
        </a:p>
        <a:p>
          <a:pPr defTabSz="977900">
            <a:lnSpc>
              <a:spcPct val="90000"/>
            </a:lnSpc>
            <a:spcBef>
              <a:spcPct val="0"/>
            </a:spcBef>
            <a:spcAft>
              <a:spcPct val="35000"/>
            </a:spcAft>
          </a:pPr>
          <a:endParaRPr lang="zh-TW" altLang="en-US" dirty="0"/>
        </a:p>
      </dgm:t>
    </dgm:pt>
    <dgm:pt modelId="{C8D4656B-27D1-43A7-90F2-E538250E71FE}" type="parTrans" cxnId="{9198D950-E1A8-4083-9B76-4F803470A614}">
      <dgm:prSet/>
      <dgm:spPr/>
      <dgm:t>
        <a:bodyPr/>
        <a:lstStyle/>
        <a:p>
          <a:endParaRPr lang="zh-TW" altLang="en-US"/>
        </a:p>
      </dgm:t>
    </dgm:pt>
    <dgm:pt modelId="{0318AC00-42DF-4498-8DCD-541EB72F6A01}" type="sibTrans" cxnId="{9198D950-E1A8-4083-9B76-4F803470A614}">
      <dgm:prSet/>
      <dgm:spPr>
        <a:solidFill>
          <a:schemeClr val="accent2">
            <a:alpha val="90000"/>
          </a:schemeClr>
        </a:solidFill>
      </dgm:spPr>
      <dgm:t>
        <a:bodyPr/>
        <a:lstStyle/>
        <a:p>
          <a:endParaRPr lang="zh-TW" altLang="en-US"/>
        </a:p>
      </dgm:t>
    </dgm:pt>
    <dgm:pt modelId="{4F536CE7-6CE2-46E0-8340-BC1F24014955}" type="pres">
      <dgm:prSet presAssocID="{E50BB555-E2B2-45C7-9D7F-0145CF3143CA}" presName="outerComposite" presStyleCnt="0">
        <dgm:presLayoutVars>
          <dgm:chMax val="5"/>
          <dgm:dir/>
          <dgm:resizeHandles val="exact"/>
        </dgm:presLayoutVars>
      </dgm:prSet>
      <dgm:spPr/>
      <dgm:t>
        <a:bodyPr/>
        <a:lstStyle/>
        <a:p>
          <a:endParaRPr lang="zh-TW" altLang="en-US"/>
        </a:p>
      </dgm:t>
    </dgm:pt>
    <dgm:pt modelId="{7B205D20-88A7-4EF3-9C3E-5B01895BE841}" type="pres">
      <dgm:prSet presAssocID="{E50BB555-E2B2-45C7-9D7F-0145CF3143CA}" presName="dummyMaxCanvas" presStyleCnt="0">
        <dgm:presLayoutVars/>
      </dgm:prSet>
      <dgm:spPr/>
    </dgm:pt>
    <dgm:pt modelId="{1E4100E6-F50C-4320-982A-52275959A5DE}" type="pres">
      <dgm:prSet presAssocID="{E50BB555-E2B2-45C7-9D7F-0145CF3143CA}" presName="ThreeNodes_1" presStyleLbl="node1" presStyleIdx="0" presStyleCnt="3">
        <dgm:presLayoutVars>
          <dgm:bulletEnabled val="1"/>
        </dgm:presLayoutVars>
      </dgm:prSet>
      <dgm:spPr/>
      <dgm:t>
        <a:bodyPr/>
        <a:lstStyle/>
        <a:p>
          <a:endParaRPr lang="zh-TW" altLang="en-US"/>
        </a:p>
      </dgm:t>
    </dgm:pt>
    <dgm:pt modelId="{48DB1975-B268-4F1F-B699-7A4727351B8F}" type="pres">
      <dgm:prSet presAssocID="{E50BB555-E2B2-45C7-9D7F-0145CF3143CA}" presName="ThreeNodes_2" presStyleLbl="node1" presStyleIdx="1" presStyleCnt="3">
        <dgm:presLayoutVars>
          <dgm:bulletEnabled val="1"/>
        </dgm:presLayoutVars>
      </dgm:prSet>
      <dgm:spPr/>
      <dgm:t>
        <a:bodyPr/>
        <a:lstStyle/>
        <a:p>
          <a:endParaRPr lang="zh-TW" altLang="en-US"/>
        </a:p>
      </dgm:t>
    </dgm:pt>
    <dgm:pt modelId="{B6761EFE-6EFD-495F-84F6-A4B45BA0C95D}" type="pres">
      <dgm:prSet presAssocID="{E50BB555-E2B2-45C7-9D7F-0145CF3143CA}" presName="ThreeNodes_3" presStyleLbl="node1" presStyleIdx="2" presStyleCnt="3" custScaleY="103556">
        <dgm:presLayoutVars>
          <dgm:bulletEnabled val="1"/>
        </dgm:presLayoutVars>
      </dgm:prSet>
      <dgm:spPr/>
      <dgm:t>
        <a:bodyPr/>
        <a:lstStyle/>
        <a:p>
          <a:endParaRPr lang="zh-TW" altLang="en-US"/>
        </a:p>
      </dgm:t>
    </dgm:pt>
    <dgm:pt modelId="{78801D7E-CB9F-499D-ABC3-87DAD646BBE0}" type="pres">
      <dgm:prSet presAssocID="{E50BB555-E2B2-45C7-9D7F-0145CF3143CA}" presName="ThreeConn_1-2" presStyleLbl="fgAccFollowNode1" presStyleIdx="0" presStyleCnt="2">
        <dgm:presLayoutVars>
          <dgm:bulletEnabled val="1"/>
        </dgm:presLayoutVars>
      </dgm:prSet>
      <dgm:spPr/>
      <dgm:t>
        <a:bodyPr/>
        <a:lstStyle/>
        <a:p>
          <a:endParaRPr lang="zh-TW" altLang="en-US"/>
        </a:p>
      </dgm:t>
    </dgm:pt>
    <dgm:pt modelId="{B4A0BE8B-A7E6-4B5B-8D18-79FC8CDA776D}" type="pres">
      <dgm:prSet presAssocID="{E50BB555-E2B2-45C7-9D7F-0145CF3143CA}" presName="ThreeConn_2-3" presStyleLbl="fgAccFollowNode1" presStyleIdx="1" presStyleCnt="2">
        <dgm:presLayoutVars>
          <dgm:bulletEnabled val="1"/>
        </dgm:presLayoutVars>
      </dgm:prSet>
      <dgm:spPr/>
      <dgm:t>
        <a:bodyPr/>
        <a:lstStyle/>
        <a:p>
          <a:endParaRPr lang="zh-TW" altLang="en-US"/>
        </a:p>
      </dgm:t>
    </dgm:pt>
    <dgm:pt modelId="{AF8A70A2-CD3F-473F-B05C-7185BFF77D20}" type="pres">
      <dgm:prSet presAssocID="{E50BB555-E2B2-45C7-9D7F-0145CF3143CA}" presName="ThreeNodes_1_text" presStyleLbl="node1" presStyleIdx="2" presStyleCnt="3">
        <dgm:presLayoutVars>
          <dgm:bulletEnabled val="1"/>
        </dgm:presLayoutVars>
      </dgm:prSet>
      <dgm:spPr/>
      <dgm:t>
        <a:bodyPr/>
        <a:lstStyle/>
        <a:p>
          <a:endParaRPr lang="zh-TW" altLang="en-US"/>
        </a:p>
      </dgm:t>
    </dgm:pt>
    <dgm:pt modelId="{8127FBF4-0D3C-4AC3-B375-FC0C666CCA1D}" type="pres">
      <dgm:prSet presAssocID="{E50BB555-E2B2-45C7-9D7F-0145CF3143CA}" presName="ThreeNodes_2_text" presStyleLbl="node1" presStyleIdx="2" presStyleCnt="3">
        <dgm:presLayoutVars>
          <dgm:bulletEnabled val="1"/>
        </dgm:presLayoutVars>
      </dgm:prSet>
      <dgm:spPr/>
      <dgm:t>
        <a:bodyPr/>
        <a:lstStyle/>
        <a:p>
          <a:endParaRPr lang="zh-TW" altLang="en-US"/>
        </a:p>
      </dgm:t>
    </dgm:pt>
    <dgm:pt modelId="{575482C9-8456-4CCB-9DD1-7B2F175459D0}" type="pres">
      <dgm:prSet presAssocID="{E50BB555-E2B2-45C7-9D7F-0145CF3143CA}" presName="ThreeNodes_3_text" presStyleLbl="node1" presStyleIdx="2" presStyleCnt="3">
        <dgm:presLayoutVars>
          <dgm:bulletEnabled val="1"/>
        </dgm:presLayoutVars>
      </dgm:prSet>
      <dgm:spPr/>
      <dgm:t>
        <a:bodyPr/>
        <a:lstStyle/>
        <a:p>
          <a:endParaRPr lang="zh-TW" altLang="en-US"/>
        </a:p>
      </dgm:t>
    </dgm:pt>
  </dgm:ptLst>
  <dgm:cxnLst>
    <dgm:cxn modelId="{532F4231-E3F8-4C4B-944A-D44E579A635F}" type="presOf" srcId="{C56885BE-BC15-42EB-ACE9-D43285CC9D69}" destId="{AF8A70A2-CD3F-473F-B05C-7185BFF77D20}" srcOrd="1" destOrd="0" presId="urn:microsoft.com/office/officeart/2005/8/layout/vProcess5"/>
    <dgm:cxn modelId="{C93259A7-5A83-4D2F-883F-9F785065D83A}" type="presOf" srcId="{E50BB555-E2B2-45C7-9D7F-0145CF3143CA}" destId="{4F536CE7-6CE2-46E0-8340-BC1F24014955}" srcOrd="0" destOrd="0" presId="urn:microsoft.com/office/officeart/2005/8/layout/vProcess5"/>
    <dgm:cxn modelId="{D00FD561-8B1E-422E-8D28-C99333A9F28F}" type="presOf" srcId="{C56885BE-BC15-42EB-ACE9-D43285CC9D69}" destId="{1E4100E6-F50C-4320-982A-52275959A5DE}" srcOrd="0" destOrd="0" presId="urn:microsoft.com/office/officeart/2005/8/layout/vProcess5"/>
    <dgm:cxn modelId="{A5D341EC-EB9C-46E7-94A7-FE9CD9231C23}" type="presOf" srcId="{0B1CECEE-7E56-4F51-9C17-BBA1E30650BF}" destId="{B6761EFE-6EFD-495F-84F6-A4B45BA0C95D}" srcOrd="0" destOrd="0" presId="urn:microsoft.com/office/officeart/2005/8/layout/vProcess5"/>
    <dgm:cxn modelId="{1E285AEA-D7E4-4D73-A354-A83C0AA2BC88}" type="presOf" srcId="{0B1CECEE-7E56-4F51-9C17-BBA1E30650BF}" destId="{575482C9-8456-4CCB-9DD1-7B2F175459D0}" srcOrd="1" destOrd="0" presId="urn:microsoft.com/office/officeart/2005/8/layout/vProcess5"/>
    <dgm:cxn modelId="{52CE0475-A817-4E52-A3F7-C057C226F943}" srcId="{E50BB555-E2B2-45C7-9D7F-0145CF3143CA}" destId="{0B1CECEE-7E56-4F51-9C17-BBA1E30650BF}" srcOrd="2" destOrd="0" parTransId="{7BA63E6A-21BF-4A71-AD65-DA4645887BF4}" sibTransId="{1C98E5EB-5CAA-4C1B-A46B-CAC5D631AD7F}"/>
    <dgm:cxn modelId="{E1D9DFC5-6064-4333-8109-52A9B5D1A7E6}" type="presOf" srcId="{0318AC00-42DF-4498-8DCD-541EB72F6A01}" destId="{B4A0BE8B-A7E6-4B5B-8D18-79FC8CDA776D}" srcOrd="0" destOrd="0" presId="urn:microsoft.com/office/officeart/2005/8/layout/vProcess5"/>
    <dgm:cxn modelId="{D3787A8E-996C-4F27-9199-6A99408C0CE6}" type="presOf" srcId="{E9B4474E-B4EA-4BD1-8E66-8F439BC5C243}" destId="{8127FBF4-0D3C-4AC3-B375-FC0C666CCA1D}" srcOrd="1" destOrd="0" presId="urn:microsoft.com/office/officeart/2005/8/layout/vProcess5"/>
    <dgm:cxn modelId="{7FD942B3-014F-44A8-BF87-8D341B6B52B6}" type="presOf" srcId="{D5ADCDB1-BD34-43F7-8F91-4AB67C57931E}" destId="{78801D7E-CB9F-499D-ABC3-87DAD646BBE0}" srcOrd="0" destOrd="0" presId="urn:microsoft.com/office/officeart/2005/8/layout/vProcess5"/>
    <dgm:cxn modelId="{93B2C59D-8C0E-4F1E-96B1-7ED40855680C}" srcId="{E50BB555-E2B2-45C7-9D7F-0145CF3143CA}" destId="{C56885BE-BC15-42EB-ACE9-D43285CC9D69}" srcOrd="0" destOrd="0" parTransId="{6227B808-0F95-40B6-8254-15939221BD69}" sibTransId="{D5ADCDB1-BD34-43F7-8F91-4AB67C57931E}"/>
    <dgm:cxn modelId="{7BEBC2A5-8F4B-4BBA-B08C-8E403AB6DC96}" type="presOf" srcId="{E9B4474E-B4EA-4BD1-8E66-8F439BC5C243}" destId="{48DB1975-B268-4F1F-B699-7A4727351B8F}" srcOrd="0" destOrd="0" presId="urn:microsoft.com/office/officeart/2005/8/layout/vProcess5"/>
    <dgm:cxn modelId="{9198D950-E1A8-4083-9B76-4F803470A614}" srcId="{E50BB555-E2B2-45C7-9D7F-0145CF3143CA}" destId="{E9B4474E-B4EA-4BD1-8E66-8F439BC5C243}" srcOrd="1" destOrd="0" parTransId="{C8D4656B-27D1-43A7-90F2-E538250E71FE}" sibTransId="{0318AC00-42DF-4498-8DCD-541EB72F6A01}"/>
    <dgm:cxn modelId="{C73DEF90-EEB5-43C7-8C05-9D461CA11EC7}" type="presParOf" srcId="{4F536CE7-6CE2-46E0-8340-BC1F24014955}" destId="{7B205D20-88A7-4EF3-9C3E-5B01895BE841}" srcOrd="0" destOrd="0" presId="urn:microsoft.com/office/officeart/2005/8/layout/vProcess5"/>
    <dgm:cxn modelId="{1DA541B1-7094-40DA-ADDA-158D5743E85B}" type="presParOf" srcId="{4F536CE7-6CE2-46E0-8340-BC1F24014955}" destId="{1E4100E6-F50C-4320-982A-52275959A5DE}" srcOrd="1" destOrd="0" presId="urn:microsoft.com/office/officeart/2005/8/layout/vProcess5"/>
    <dgm:cxn modelId="{3DA1E995-F283-4242-94F4-B92216C95C10}" type="presParOf" srcId="{4F536CE7-6CE2-46E0-8340-BC1F24014955}" destId="{48DB1975-B268-4F1F-B699-7A4727351B8F}" srcOrd="2" destOrd="0" presId="urn:microsoft.com/office/officeart/2005/8/layout/vProcess5"/>
    <dgm:cxn modelId="{FA8A7194-7148-4153-BD67-F90054A402A5}" type="presParOf" srcId="{4F536CE7-6CE2-46E0-8340-BC1F24014955}" destId="{B6761EFE-6EFD-495F-84F6-A4B45BA0C95D}" srcOrd="3" destOrd="0" presId="urn:microsoft.com/office/officeart/2005/8/layout/vProcess5"/>
    <dgm:cxn modelId="{F619EFA7-7DBC-4FF8-BB27-87916E33A16A}" type="presParOf" srcId="{4F536CE7-6CE2-46E0-8340-BC1F24014955}" destId="{78801D7E-CB9F-499D-ABC3-87DAD646BBE0}" srcOrd="4" destOrd="0" presId="urn:microsoft.com/office/officeart/2005/8/layout/vProcess5"/>
    <dgm:cxn modelId="{6382902C-DC1E-4B2C-B13A-E8A88CCB42EE}" type="presParOf" srcId="{4F536CE7-6CE2-46E0-8340-BC1F24014955}" destId="{B4A0BE8B-A7E6-4B5B-8D18-79FC8CDA776D}" srcOrd="5" destOrd="0" presId="urn:microsoft.com/office/officeart/2005/8/layout/vProcess5"/>
    <dgm:cxn modelId="{9F42CB2D-BB76-429B-8E94-2FAB14ECEB29}" type="presParOf" srcId="{4F536CE7-6CE2-46E0-8340-BC1F24014955}" destId="{AF8A70A2-CD3F-473F-B05C-7185BFF77D20}" srcOrd="6" destOrd="0" presId="urn:microsoft.com/office/officeart/2005/8/layout/vProcess5"/>
    <dgm:cxn modelId="{FBD7DF14-0314-4E93-8713-000001722B2E}" type="presParOf" srcId="{4F536CE7-6CE2-46E0-8340-BC1F24014955}" destId="{8127FBF4-0D3C-4AC3-B375-FC0C666CCA1D}" srcOrd="7" destOrd="0" presId="urn:microsoft.com/office/officeart/2005/8/layout/vProcess5"/>
    <dgm:cxn modelId="{D0E3E355-343B-4A8C-B6E9-91B70276D970}" type="presParOf" srcId="{4F536CE7-6CE2-46E0-8340-BC1F24014955}" destId="{575482C9-8456-4CCB-9DD1-7B2F175459D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A0424-31C6-4522-80E6-AFF93F68AB1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011C1201-6157-4874-9F78-449952588C87}">
      <dgm:prSet phldrT="[文字]" custT="1"/>
      <dgm:spPr/>
      <dgm:t>
        <a:bodyPr/>
        <a:lstStyle/>
        <a:p>
          <a:r>
            <a:rPr lang="zh-TW" altLang="en-US" sz="2400" dirty="0">
              <a:solidFill>
                <a:schemeClr val="bg1"/>
              </a:solidFill>
              <a:latin typeface="標楷體" panose="03000509000000000000" pitchFamily="65" charset="-120"/>
              <a:ea typeface="標楷體" panose="03000509000000000000" pitchFamily="65" charset="-120"/>
            </a:rPr>
            <a:t>四、鼓勵教師多元教學及適</a:t>
          </a:r>
          <a:endParaRPr lang="en-US" altLang="zh-TW" sz="2400" dirty="0">
            <a:solidFill>
              <a:schemeClr val="bg1"/>
            </a:solidFill>
            <a:latin typeface="標楷體" panose="03000509000000000000" pitchFamily="65" charset="-120"/>
            <a:ea typeface="標楷體" panose="03000509000000000000" pitchFamily="65" charset="-120"/>
          </a:endParaRPr>
        </a:p>
        <a:p>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性評量之作法</a:t>
          </a:r>
          <a:endParaRPr lang="zh-TW" altLang="en-US" sz="2400" dirty="0">
            <a:solidFill>
              <a:schemeClr val="bg1"/>
            </a:solidFill>
          </a:endParaRPr>
        </a:p>
      </dgm:t>
    </dgm:pt>
    <dgm:pt modelId="{0FC5DA59-FB6D-4859-879E-A297657BADAA}" type="parTrans" cxnId="{827209EF-C951-45C4-A3F6-679AF165A326}">
      <dgm:prSet/>
      <dgm:spPr/>
      <dgm:t>
        <a:bodyPr/>
        <a:lstStyle/>
        <a:p>
          <a:endParaRPr lang="zh-TW" altLang="en-US"/>
        </a:p>
      </dgm:t>
    </dgm:pt>
    <dgm:pt modelId="{AD3BE871-E2CF-4FF5-9168-34028C265DBF}" type="sibTrans" cxnId="{827209EF-C951-45C4-A3F6-679AF165A326}">
      <dgm:prSet/>
      <dgm:spPr>
        <a:solidFill>
          <a:schemeClr val="accent2">
            <a:alpha val="90000"/>
          </a:schemeClr>
        </a:solidFill>
      </dgm:spPr>
      <dgm:t>
        <a:bodyPr/>
        <a:lstStyle/>
        <a:p>
          <a:endParaRPr lang="zh-TW" altLang="en-US"/>
        </a:p>
      </dgm:t>
    </dgm:pt>
    <dgm:pt modelId="{07307439-5B8B-476C-88C8-5CC2337D0A67}">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五、積極推動教師第二專長</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進修與增能</a:t>
          </a:r>
          <a:endParaRPr lang="en-US" altLang="zh-TW" sz="2400" dirty="0">
            <a:solidFill>
              <a:schemeClr val="bg1"/>
            </a:solidFill>
            <a:latin typeface="標楷體" panose="03000509000000000000" pitchFamily="65" charset="-120"/>
            <a:ea typeface="標楷體" panose="03000509000000000000" pitchFamily="65" charset="-120"/>
          </a:endParaRPr>
        </a:p>
        <a:p>
          <a:pPr defTabSz="666750">
            <a:lnSpc>
              <a:spcPct val="90000"/>
            </a:lnSpc>
            <a:spcBef>
              <a:spcPct val="0"/>
            </a:spcBef>
            <a:spcAft>
              <a:spcPct val="35000"/>
            </a:spcAft>
          </a:pPr>
          <a:endParaRPr lang="zh-TW" altLang="en-US" dirty="0"/>
        </a:p>
      </dgm:t>
    </dgm:pt>
    <dgm:pt modelId="{B834126C-23E0-44B8-BE4C-5C22DC9F954B}" type="parTrans" cxnId="{0C865D63-FD07-4518-91AE-75F391089D85}">
      <dgm:prSet/>
      <dgm:spPr/>
      <dgm:t>
        <a:bodyPr/>
        <a:lstStyle/>
        <a:p>
          <a:endParaRPr lang="zh-TW" altLang="en-US"/>
        </a:p>
      </dgm:t>
    </dgm:pt>
    <dgm:pt modelId="{DC3708FC-FE83-4F44-A05E-B4099417CA1C}" type="sibTrans" cxnId="{0C865D63-FD07-4518-91AE-75F391089D85}">
      <dgm:prSet/>
      <dgm:spPr>
        <a:solidFill>
          <a:schemeClr val="accent2">
            <a:alpha val="90000"/>
          </a:schemeClr>
        </a:solidFill>
      </dgm:spPr>
      <dgm:t>
        <a:bodyPr/>
        <a:lstStyle/>
        <a:p>
          <a:endParaRPr lang="zh-TW" altLang="en-US"/>
        </a:p>
      </dgm:t>
    </dgm:pt>
    <dgm:pt modelId="{671CD1E8-1EB7-463A-900A-1BE302A8F933}">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六、盤點各級學校師資現況</a:t>
          </a:r>
          <a:endParaRPr lang="en-US" altLang="zh-TW" sz="2400" dirty="0">
            <a:solidFill>
              <a:schemeClr val="bg1"/>
            </a:solidFill>
            <a:latin typeface="標楷體" panose="03000509000000000000" pitchFamily="65" charset="-120"/>
            <a:ea typeface="標楷體" panose="03000509000000000000" pitchFamily="65" charset="-120"/>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與員額調控。</a:t>
          </a:r>
          <a:endParaRPr lang="en-US" altLang="zh-TW" sz="2400" dirty="0">
            <a:solidFill>
              <a:schemeClr val="bg1"/>
            </a:solidFill>
            <a:latin typeface="標楷體" panose="03000509000000000000" pitchFamily="65" charset="-120"/>
            <a:ea typeface="標楷體" panose="03000509000000000000" pitchFamily="65" charset="-120"/>
          </a:endParaRPr>
        </a:p>
        <a:p>
          <a:pPr defTabSz="1600200">
            <a:lnSpc>
              <a:spcPct val="90000"/>
            </a:lnSpc>
            <a:spcBef>
              <a:spcPct val="0"/>
            </a:spcBef>
            <a:spcAft>
              <a:spcPct val="35000"/>
            </a:spcAft>
          </a:pPr>
          <a:endParaRPr lang="zh-TW" altLang="en-US" dirty="0"/>
        </a:p>
      </dgm:t>
    </dgm:pt>
    <dgm:pt modelId="{5C9DAB7B-D24B-480F-818C-35E7582544F4}" type="parTrans" cxnId="{11084E0E-2A19-4D11-A996-058D9DB127F2}">
      <dgm:prSet/>
      <dgm:spPr/>
      <dgm:t>
        <a:bodyPr/>
        <a:lstStyle/>
        <a:p>
          <a:endParaRPr lang="zh-TW" altLang="en-US"/>
        </a:p>
      </dgm:t>
    </dgm:pt>
    <dgm:pt modelId="{23A60DE7-B171-4C6D-ABC6-457D29BD682A}" type="sibTrans" cxnId="{11084E0E-2A19-4D11-A996-058D9DB127F2}">
      <dgm:prSet/>
      <dgm:spPr>
        <a:solidFill>
          <a:schemeClr val="accent2">
            <a:alpha val="90000"/>
          </a:schemeClr>
        </a:solidFill>
      </dgm:spPr>
      <dgm:t>
        <a:bodyPr/>
        <a:lstStyle/>
        <a:p>
          <a:endParaRPr lang="zh-TW" altLang="en-US"/>
        </a:p>
      </dgm:t>
    </dgm:pt>
    <dgm:pt modelId="{4A894DAB-ACAA-4817-9C69-5E23E186D0B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2400" dirty="0">
              <a:solidFill>
                <a:schemeClr val="bg1"/>
              </a:solidFill>
              <a:latin typeface="標楷體" panose="03000509000000000000" pitchFamily="65" charset="-120"/>
              <a:ea typeface="標楷體" panose="03000509000000000000" pitchFamily="65" charset="-120"/>
            </a:rPr>
            <a:t>七、充實校園各學習場所，</a:t>
          </a:r>
          <a:endParaRPr lang="en-US" altLang="zh-TW" sz="2400" dirty="0">
            <a:solidFill>
              <a:schemeClr val="bg1"/>
            </a:solidFill>
            <a:latin typeface="標楷體" panose="03000509000000000000" pitchFamily="65" charset="-120"/>
            <a:ea typeface="標楷體" panose="03000509000000000000"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 並掌握學區之教學資源。</a:t>
          </a:r>
          <a:endParaRPr lang="en-US" altLang="zh-TW" sz="2400" dirty="0">
            <a:solidFill>
              <a:schemeClr val="bg1"/>
            </a:solidFill>
            <a:latin typeface="標楷體" panose="03000509000000000000" pitchFamily="65" charset="-120"/>
            <a:ea typeface="標楷體" panose="03000509000000000000" pitchFamily="65" charset="-120"/>
          </a:endParaRPr>
        </a:p>
        <a:p>
          <a:pPr defTabSz="800100">
            <a:lnSpc>
              <a:spcPct val="90000"/>
            </a:lnSpc>
            <a:spcBef>
              <a:spcPct val="0"/>
            </a:spcBef>
            <a:spcAft>
              <a:spcPct val="35000"/>
            </a:spcAft>
          </a:pPr>
          <a:endParaRPr lang="en-US" altLang="zh-TW" sz="1600" dirty="0">
            <a:solidFill>
              <a:srgbClr val="C00000"/>
            </a:solidFill>
            <a:latin typeface="標楷體" panose="03000509000000000000" pitchFamily="65" charset="-120"/>
            <a:ea typeface="標楷體" panose="03000509000000000000" pitchFamily="65" charset="-120"/>
          </a:endParaRPr>
        </a:p>
      </dgm:t>
    </dgm:pt>
    <dgm:pt modelId="{8613F98A-8EEC-4279-B31D-AF9CF29E20AA}" type="parTrans" cxnId="{20C27B91-2AA5-467E-B7C9-4266C4A1FBED}">
      <dgm:prSet/>
      <dgm:spPr/>
      <dgm:t>
        <a:bodyPr/>
        <a:lstStyle/>
        <a:p>
          <a:endParaRPr lang="zh-TW" altLang="en-US"/>
        </a:p>
      </dgm:t>
    </dgm:pt>
    <dgm:pt modelId="{06BA3CF0-0515-4634-A55D-C6FD51B9026A}" type="sibTrans" cxnId="{20C27B91-2AA5-467E-B7C9-4266C4A1FBED}">
      <dgm:prSet/>
      <dgm:spPr/>
      <dgm:t>
        <a:bodyPr/>
        <a:lstStyle/>
        <a:p>
          <a:endParaRPr lang="zh-TW" altLang="en-US"/>
        </a:p>
      </dgm:t>
    </dgm:pt>
    <dgm:pt modelId="{3E5DF8F2-8147-4AC0-87E8-FD839A95778F}" type="pres">
      <dgm:prSet presAssocID="{794A0424-31C6-4522-80E6-AFF93F68AB1B}" presName="outerComposite" presStyleCnt="0">
        <dgm:presLayoutVars>
          <dgm:chMax val="5"/>
          <dgm:dir/>
          <dgm:resizeHandles val="exact"/>
        </dgm:presLayoutVars>
      </dgm:prSet>
      <dgm:spPr/>
      <dgm:t>
        <a:bodyPr/>
        <a:lstStyle/>
        <a:p>
          <a:endParaRPr lang="zh-TW" altLang="en-US"/>
        </a:p>
      </dgm:t>
    </dgm:pt>
    <dgm:pt modelId="{00DE289A-4143-4E01-842E-1AB5167A5ACF}" type="pres">
      <dgm:prSet presAssocID="{794A0424-31C6-4522-80E6-AFF93F68AB1B}" presName="dummyMaxCanvas" presStyleCnt="0">
        <dgm:presLayoutVars/>
      </dgm:prSet>
      <dgm:spPr/>
    </dgm:pt>
    <dgm:pt modelId="{70AE0273-85B1-4C5D-874C-8C53D927D5BB}" type="pres">
      <dgm:prSet presAssocID="{794A0424-31C6-4522-80E6-AFF93F68AB1B}" presName="FourNodes_1" presStyleLbl="node1" presStyleIdx="0" presStyleCnt="4" custLinFactNeighborX="-1477" custLinFactNeighborY="-4108">
        <dgm:presLayoutVars>
          <dgm:bulletEnabled val="1"/>
        </dgm:presLayoutVars>
      </dgm:prSet>
      <dgm:spPr/>
      <dgm:t>
        <a:bodyPr/>
        <a:lstStyle/>
        <a:p>
          <a:endParaRPr lang="zh-TW" altLang="en-US"/>
        </a:p>
      </dgm:t>
    </dgm:pt>
    <dgm:pt modelId="{B44980D4-6964-4F3A-877A-08E018527516}" type="pres">
      <dgm:prSet presAssocID="{794A0424-31C6-4522-80E6-AFF93F68AB1B}" presName="FourNodes_2" presStyleLbl="node1" presStyleIdx="1" presStyleCnt="4">
        <dgm:presLayoutVars>
          <dgm:bulletEnabled val="1"/>
        </dgm:presLayoutVars>
      </dgm:prSet>
      <dgm:spPr/>
      <dgm:t>
        <a:bodyPr/>
        <a:lstStyle/>
        <a:p>
          <a:endParaRPr lang="zh-TW" altLang="en-US"/>
        </a:p>
      </dgm:t>
    </dgm:pt>
    <dgm:pt modelId="{515B1A1E-DFDA-4657-AFBB-3A4D5E81D7C2}" type="pres">
      <dgm:prSet presAssocID="{794A0424-31C6-4522-80E6-AFF93F68AB1B}" presName="FourNodes_3" presStyleLbl="node1" presStyleIdx="2" presStyleCnt="4">
        <dgm:presLayoutVars>
          <dgm:bulletEnabled val="1"/>
        </dgm:presLayoutVars>
      </dgm:prSet>
      <dgm:spPr/>
      <dgm:t>
        <a:bodyPr/>
        <a:lstStyle/>
        <a:p>
          <a:endParaRPr lang="zh-TW" altLang="en-US"/>
        </a:p>
      </dgm:t>
    </dgm:pt>
    <dgm:pt modelId="{C58895E1-F73D-4925-8244-B2DC291541EB}" type="pres">
      <dgm:prSet presAssocID="{794A0424-31C6-4522-80E6-AFF93F68AB1B}" presName="FourNodes_4" presStyleLbl="node1" presStyleIdx="3" presStyleCnt="4" custLinFactNeighborX="2991" custLinFactNeighborY="-2809">
        <dgm:presLayoutVars>
          <dgm:bulletEnabled val="1"/>
        </dgm:presLayoutVars>
      </dgm:prSet>
      <dgm:spPr/>
      <dgm:t>
        <a:bodyPr/>
        <a:lstStyle/>
        <a:p>
          <a:endParaRPr lang="zh-TW" altLang="en-US"/>
        </a:p>
      </dgm:t>
    </dgm:pt>
    <dgm:pt modelId="{9DF2BAB5-79F1-4E29-BC9A-81FC66912A1B}" type="pres">
      <dgm:prSet presAssocID="{794A0424-31C6-4522-80E6-AFF93F68AB1B}" presName="FourConn_1-2" presStyleLbl="fgAccFollowNode1" presStyleIdx="0" presStyleCnt="3">
        <dgm:presLayoutVars>
          <dgm:bulletEnabled val="1"/>
        </dgm:presLayoutVars>
      </dgm:prSet>
      <dgm:spPr/>
      <dgm:t>
        <a:bodyPr/>
        <a:lstStyle/>
        <a:p>
          <a:endParaRPr lang="zh-TW" altLang="en-US"/>
        </a:p>
      </dgm:t>
    </dgm:pt>
    <dgm:pt modelId="{78AC15E3-3FC6-4E07-8E4F-EA9525FC6773}" type="pres">
      <dgm:prSet presAssocID="{794A0424-31C6-4522-80E6-AFF93F68AB1B}" presName="FourConn_2-3" presStyleLbl="fgAccFollowNode1" presStyleIdx="1" presStyleCnt="3">
        <dgm:presLayoutVars>
          <dgm:bulletEnabled val="1"/>
        </dgm:presLayoutVars>
      </dgm:prSet>
      <dgm:spPr/>
      <dgm:t>
        <a:bodyPr/>
        <a:lstStyle/>
        <a:p>
          <a:endParaRPr lang="zh-TW" altLang="en-US"/>
        </a:p>
      </dgm:t>
    </dgm:pt>
    <dgm:pt modelId="{598EE7CF-23B5-4392-B9DF-57872BC8FB89}" type="pres">
      <dgm:prSet presAssocID="{794A0424-31C6-4522-80E6-AFF93F68AB1B}" presName="FourConn_3-4" presStyleLbl="fgAccFollowNode1" presStyleIdx="2" presStyleCnt="3">
        <dgm:presLayoutVars>
          <dgm:bulletEnabled val="1"/>
        </dgm:presLayoutVars>
      </dgm:prSet>
      <dgm:spPr/>
      <dgm:t>
        <a:bodyPr/>
        <a:lstStyle/>
        <a:p>
          <a:endParaRPr lang="zh-TW" altLang="en-US"/>
        </a:p>
      </dgm:t>
    </dgm:pt>
    <dgm:pt modelId="{CABBD068-C808-443E-BD45-BBFAE72A8993}" type="pres">
      <dgm:prSet presAssocID="{794A0424-31C6-4522-80E6-AFF93F68AB1B}" presName="FourNodes_1_text" presStyleLbl="node1" presStyleIdx="3" presStyleCnt="4">
        <dgm:presLayoutVars>
          <dgm:bulletEnabled val="1"/>
        </dgm:presLayoutVars>
      </dgm:prSet>
      <dgm:spPr/>
      <dgm:t>
        <a:bodyPr/>
        <a:lstStyle/>
        <a:p>
          <a:endParaRPr lang="zh-TW" altLang="en-US"/>
        </a:p>
      </dgm:t>
    </dgm:pt>
    <dgm:pt modelId="{0D14B997-091F-4258-A528-47520FBD260A}" type="pres">
      <dgm:prSet presAssocID="{794A0424-31C6-4522-80E6-AFF93F68AB1B}" presName="FourNodes_2_text" presStyleLbl="node1" presStyleIdx="3" presStyleCnt="4">
        <dgm:presLayoutVars>
          <dgm:bulletEnabled val="1"/>
        </dgm:presLayoutVars>
      </dgm:prSet>
      <dgm:spPr/>
      <dgm:t>
        <a:bodyPr/>
        <a:lstStyle/>
        <a:p>
          <a:endParaRPr lang="zh-TW" altLang="en-US"/>
        </a:p>
      </dgm:t>
    </dgm:pt>
    <dgm:pt modelId="{53D47C7E-7897-4371-B12C-6798E4C76451}" type="pres">
      <dgm:prSet presAssocID="{794A0424-31C6-4522-80E6-AFF93F68AB1B}" presName="FourNodes_3_text" presStyleLbl="node1" presStyleIdx="3" presStyleCnt="4">
        <dgm:presLayoutVars>
          <dgm:bulletEnabled val="1"/>
        </dgm:presLayoutVars>
      </dgm:prSet>
      <dgm:spPr/>
      <dgm:t>
        <a:bodyPr/>
        <a:lstStyle/>
        <a:p>
          <a:endParaRPr lang="zh-TW" altLang="en-US"/>
        </a:p>
      </dgm:t>
    </dgm:pt>
    <dgm:pt modelId="{9D345EDB-0277-4C17-A134-2BEC2EA43245}" type="pres">
      <dgm:prSet presAssocID="{794A0424-31C6-4522-80E6-AFF93F68AB1B}" presName="FourNodes_4_text" presStyleLbl="node1" presStyleIdx="3" presStyleCnt="4">
        <dgm:presLayoutVars>
          <dgm:bulletEnabled val="1"/>
        </dgm:presLayoutVars>
      </dgm:prSet>
      <dgm:spPr/>
      <dgm:t>
        <a:bodyPr/>
        <a:lstStyle/>
        <a:p>
          <a:endParaRPr lang="zh-TW" altLang="en-US"/>
        </a:p>
      </dgm:t>
    </dgm:pt>
  </dgm:ptLst>
  <dgm:cxnLst>
    <dgm:cxn modelId="{0C865D63-FD07-4518-91AE-75F391089D85}" srcId="{794A0424-31C6-4522-80E6-AFF93F68AB1B}" destId="{07307439-5B8B-476C-88C8-5CC2337D0A67}" srcOrd="1" destOrd="0" parTransId="{B834126C-23E0-44B8-BE4C-5C22DC9F954B}" sibTransId="{DC3708FC-FE83-4F44-A05E-B4099417CA1C}"/>
    <dgm:cxn modelId="{11084E0E-2A19-4D11-A996-058D9DB127F2}" srcId="{794A0424-31C6-4522-80E6-AFF93F68AB1B}" destId="{671CD1E8-1EB7-463A-900A-1BE302A8F933}" srcOrd="2" destOrd="0" parTransId="{5C9DAB7B-D24B-480F-818C-35E7582544F4}" sibTransId="{23A60DE7-B171-4C6D-ABC6-457D29BD682A}"/>
    <dgm:cxn modelId="{65DC0E8C-5255-41E9-9A1B-F073EE38EEAE}" type="presOf" srcId="{794A0424-31C6-4522-80E6-AFF93F68AB1B}" destId="{3E5DF8F2-8147-4AC0-87E8-FD839A95778F}" srcOrd="0" destOrd="0" presId="urn:microsoft.com/office/officeart/2005/8/layout/vProcess5"/>
    <dgm:cxn modelId="{419B98DA-700D-42BD-B177-FCDC057A2BB9}" type="presOf" srcId="{011C1201-6157-4874-9F78-449952588C87}" destId="{CABBD068-C808-443E-BD45-BBFAE72A8993}" srcOrd="1" destOrd="0" presId="urn:microsoft.com/office/officeart/2005/8/layout/vProcess5"/>
    <dgm:cxn modelId="{E209571B-210B-4B7D-BF2B-1B9F2920DEB2}" type="presOf" srcId="{671CD1E8-1EB7-463A-900A-1BE302A8F933}" destId="{53D47C7E-7897-4371-B12C-6798E4C76451}" srcOrd="1" destOrd="0" presId="urn:microsoft.com/office/officeart/2005/8/layout/vProcess5"/>
    <dgm:cxn modelId="{F34A37BD-EEC5-4591-B0BD-A5F29FA9A293}" type="presOf" srcId="{4A894DAB-ACAA-4817-9C69-5E23E186D0B2}" destId="{C58895E1-F73D-4925-8244-B2DC291541EB}" srcOrd="0" destOrd="0" presId="urn:microsoft.com/office/officeart/2005/8/layout/vProcess5"/>
    <dgm:cxn modelId="{827209EF-C951-45C4-A3F6-679AF165A326}" srcId="{794A0424-31C6-4522-80E6-AFF93F68AB1B}" destId="{011C1201-6157-4874-9F78-449952588C87}" srcOrd="0" destOrd="0" parTransId="{0FC5DA59-FB6D-4859-879E-A297657BADAA}" sibTransId="{AD3BE871-E2CF-4FF5-9168-34028C265DBF}"/>
    <dgm:cxn modelId="{E7053849-D340-4097-AEEB-9B462C4E788B}" type="presOf" srcId="{07307439-5B8B-476C-88C8-5CC2337D0A67}" destId="{B44980D4-6964-4F3A-877A-08E018527516}" srcOrd="0" destOrd="0" presId="urn:microsoft.com/office/officeart/2005/8/layout/vProcess5"/>
    <dgm:cxn modelId="{9B201B20-B4ED-4795-B429-9CA2DD915CFA}" type="presOf" srcId="{671CD1E8-1EB7-463A-900A-1BE302A8F933}" destId="{515B1A1E-DFDA-4657-AFBB-3A4D5E81D7C2}" srcOrd="0" destOrd="0" presId="urn:microsoft.com/office/officeart/2005/8/layout/vProcess5"/>
    <dgm:cxn modelId="{411E45DF-CADD-425F-B7BB-A2E8D99533F7}" type="presOf" srcId="{DC3708FC-FE83-4F44-A05E-B4099417CA1C}" destId="{78AC15E3-3FC6-4E07-8E4F-EA9525FC6773}" srcOrd="0" destOrd="0" presId="urn:microsoft.com/office/officeart/2005/8/layout/vProcess5"/>
    <dgm:cxn modelId="{20C27B91-2AA5-467E-B7C9-4266C4A1FBED}" srcId="{794A0424-31C6-4522-80E6-AFF93F68AB1B}" destId="{4A894DAB-ACAA-4817-9C69-5E23E186D0B2}" srcOrd="3" destOrd="0" parTransId="{8613F98A-8EEC-4279-B31D-AF9CF29E20AA}" sibTransId="{06BA3CF0-0515-4634-A55D-C6FD51B9026A}"/>
    <dgm:cxn modelId="{FA339617-7C01-40A3-B618-9FEFD8A63916}" type="presOf" srcId="{AD3BE871-E2CF-4FF5-9168-34028C265DBF}" destId="{9DF2BAB5-79F1-4E29-BC9A-81FC66912A1B}" srcOrd="0" destOrd="0" presId="urn:microsoft.com/office/officeart/2005/8/layout/vProcess5"/>
    <dgm:cxn modelId="{8368FE3C-6CDD-40ED-9392-050356E7B2A2}" type="presOf" srcId="{011C1201-6157-4874-9F78-449952588C87}" destId="{70AE0273-85B1-4C5D-874C-8C53D927D5BB}" srcOrd="0" destOrd="0" presId="urn:microsoft.com/office/officeart/2005/8/layout/vProcess5"/>
    <dgm:cxn modelId="{AF0DAE91-5B50-422D-AAF5-EEDCF24F7096}" type="presOf" srcId="{4A894DAB-ACAA-4817-9C69-5E23E186D0B2}" destId="{9D345EDB-0277-4C17-A134-2BEC2EA43245}" srcOrd="1" destOrd="0" presId="urn:microsoft.com/office/officeart/2005/8/layout/vProcess5"/>
    <dgm:cxn modelId="{1E00AFCA-47EF-4BB6-A102-C161844B379D}" type="presOf" srcId="{23A60DE7-B171-4C6D-ABC6-457D29BD682A}" destId="{598EE7CF-23B5-4392-B9DF-57872BC8FB89}" srcOrd="0" destOrd="0" presId="urn:microsoft.com/office/officeart/2005/8/layout/vProcess5"/>
    <dgm:cxn modelId="{C93BD3F5-F123-4B92-A0BA-92716ABA8D87}" type="presOf" srcId="{07307439-5B8B-476C-88C8-5CC2337D0A67}" destId="{0D14B997-091F-4258-A528-47520FBD260A}" srcOrd="1" destOrd="0" presId="urn:microsoft.com/office/officeart/2005/8/layout/vProcess5"/>
    <dgm:cxn modelId="{200D54C8-6E4A-4557-9177-4ACC687D8BC8}" type="presParOf" srcId="{3E5DF8F2-8147-4AC0-87E8-FD839A95778F}" destId="{00DE289A-4143-4E01-842E-1AB5167A5ACF}" srcOrd="0" destOrd="0" presId="urn:microsoft.com/office/officeart/2005/8/layout/vProcess5"/>
    <dgm:cxn modelId="{555CD590-6706-4F64-BC14-09D64AE6E612}" type="presParOf" srcId="{3E5DF8F2-8147-4AC0-87E8-FD839A95778F}" destId="{70AE0273-85B1-4C5D-874C-8C53D927D5BB}" srcOrd="1" destOrd="0" presId="urn:microsoft.com/office/officeart/2005/8/layout/vProcess5"/>
    <dgm:cxn modelId="{7BC49DAE-BAD0-44D4-9FB5-97DF3F3D189D}" type="presParOf" srcId="{3E5DF8F2-8147-4AC0-87E8-FD839A95778F}" destId="{B44980D4-6964-4F3A-877A-08E018527516}" srcOrd="2" destOrd="0" presId="urn:microsoft.com/office/officeart/2005/8/layout/vProcess5"/>
    <dgm:cxn modelId="{65182FDC-86AE-43D8-8CE7-6A4A377579DE}" type="presParOf" srcId="{3E5DF8F2-8147-4AC0-87E8-FD839A95778F}" destId="{515B1A1E-DFDA-4657-AFBB-3A4D5E81D7C2}" srcOrd="3" destOrd="0" presId="urn:microsoft.com/office/officeart/2005/8/layout/vProcess5"/>
    <dgm:cxn modelId="{85B5E43B-D655-45DB-B116-02266CD2138C}" type="presParOf" srcId="{3E5DF8F2-8147-4AC0-87E8-FD839A95778F}" destId="{C58895E1-F73D-4925-8244-B2DC291541EB}" srcOrd="4" destOrd="0" presId="urn:microsoft.com/office/officeart/2005/8/layout/vProcess5"/>
    <dgm:cxn modelId="{A0675891-A359-47B0-8331-77D67B40633F}" type="presParOf" srcId="{3E5DF8F2-8147-4AC0-87E8-FD839A95778F}" destId="{9DF2BAB5-79F1-4E29-BC9A-81FC66912A1B}" srcOrd="5" destOrd="0" presId="urn:microsoft.com/office/officeart/2005/8/layout/vProcess5"/>
    <dgm:cxn modelId="{CE122E89-DB08-4FD7-A3B9-063B4A201837}" type="presParOf" srcId="{3E5DF8F2-8147-4AC0-87E8-FD839A95778F}" destId="{78AC15E3-3FC6-4E07-8E4F-EA9525FC6773}" srcOrd="6" destOrd="0" presId="urn:microsoft.com/office/officeart/2005/8/layout/vProcess5"/>
    <dgm:cxn modelId="{6FA43988-9566-4E90-90F2-CAE1DA63B4EF}" type="presParOf" srcId="{3E5DF8F2-8147-4AC0-87E8-FD839A95778F}" destId="{598EE7CF-23B5-4392-B9DF-57872BC8FB89}" srcOrd="7" destOrd="0" presId="urn:microsoft.com/office/officeart/2005/8/layout/vProcess5"/>
    <dgm:cxn modelId="{00AA95CA-59F0-47A0-A27E-9D368DDDCDD8}" type="presParOf" srcId="{3E5DF8F2-8147-4AC0-87E8-FD839A95778F}" destId="{CABBD068-C808-443E-BD45-BBFAE72A8993}" srcOrd="8" destOrd="0" presId="urn:microsoft.com/office/officeart/2005/8/layout/vProcess5"/>
    <dgm:cxn modelId="{368F8EB0-9A0C-4E92-84A8-0E7A6B9F7355}" type="presParOf" srcId="{3E5DF8F2-8147-4AC0-87E8-FD839A95778F}" destId="{0D14B997-091F-4258-A528-47520FBD260A}" srcOrd="9" destOrd="0" presId="urn:microsoft.com/office/officeart/2005/8/layout/vProcess5"/>
    <dgm:cxn modelId="{87CC9D49-53F3-463C-B22D-E1AF18ADA238}" type="presParOf" srcId="{3E5DF8F2-8147-4AC0-87E8-FD839A95778F}" destId="{53D47C7E-7897-4371-B12C-6798E4C76451}" srcOrd="10" destOrd="0" presId="urn:microsoft.com/office/officeart/2005/8/layout/vProcess5"/>
    <dgm:cxn modelId="{FD339C2B-A46C-46C6-9A82-C9468B038C5A}" type="presParOf" srcId="{3E5DF8F2-8147-4AC0-87E8-FD839A95778F}" destId="{9D345EDB-0277-4C17-A134-2BEC2EA4324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CE4506-3939-40AD-89A5-AF68080CFBC8}" type="doc">
      <dgm:prSet loTypeId="urn:microsoft.com/office/officeart/2005/8/layout/venn3" loCatId="relationship" qsTypeId="urn:microsoft.com/office/officeart/2005/8/quickstyle/simple1" qsCatId="simple" csTypeId="urn:microsoft.com/office/officeart/2005/8/colors/colorful1#1" csCatId="colorful" phldr="1"/>
      <dgm:spPr/>
      <dgm:t>
        <a:bodyPr/>
        <a:lstStyle/>
        <a:p>
          <a:endParaRPr lang="zh-TW" altLang="en-US"/>
        </a:p>
      </dgm:t>
    </dgm:pt>
    <dgm:pt modelId="{695A1B4D-CF13-4235-9DC7-C1864BA925FE}">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itchFamily="65" charset="-120"/>
              <a:ea typeface="標楷體" pitchFamily="65" charset="-120"/>
            </a:rPr>
            <a:t>脈絡化的學習情境</a:t>
          </a:r>
        </a:p>
      </dgm:t>
    </dgm:pt>
    <dgm:pt modelId="{92036F15-D5FF-4792-9130-CBBA64A575EC}" type="parTrans" cxnId="{8B516D32-F694-480B-B111-94E62B8A3A3A}">
      <dgm:prSet/>
      <dgm:spPr/>
      <dgm:t>
        <a:bodyPr/>
        <a:lstStyle/>
        <a:p>
          <a:endParaRPr lang="zh-TW" altLang="en-US"/>
        </a:p>
      </dgm:t>
    </dgm:pt>
    <dgm:pt modelId="{A62C4192-8761-4034-8DF2-FDFA8C37A612}" type="sibTrans" cxnId="{8B516D32-F694-480B-B111-94E62B8A3A3A}">
      <dgm:prSet/>
      <dgm:spPr/>
      <dgm:t>
        <a:bodyPr/>
        <a:lstStyle/>
        <a:p>
          <a:endParaRPr lang="zh-TW" altLang="en-US"/>
        </a:p>
      </dgm:t>
    </dgm:pt>
    <dgm:pt modelId="{36079B1A-9ECA-4141-B929-2A48759B4557}">
      <dgm:prSet phldrT="[文字]" custT="1"/>
      <dgm:spPr>
        <a:solidFill>
          <a:schemeClr val="accent1">
            <a:alpha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教師交付或學生</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自訂的</a:t>
          </a:r>
          <a:endParaRPr lang="en-US" altLang="zh-TW" sz="1800" dirty="0">
            <a:solidFill>
              <a:sysClr val="windowText" lastClr="000000"/>
            </a:solidFill>
            <a:latin typeface="標楷體" pitchFamily="65" charset="-120"/>
            <a:ea typeface="標楷體" pitchFamily="65"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en-US" sz="1800" dirty="0">
              <a:solidFill>
                <a:sysClr val="windowText" lastClr="000000"/>
              </a:solidFill>
              <a:latin typeface="標楷體" pitchFamily="65" charset="-120"/>
              <a:ea typeface="標楷體" pitchFamily="65" charset="-120"/>
            </a:rPr>
            <a:t>工作任務</a:t>
          </a:r>
        </a:p>
        <a:p>
          <a:endParaRPr lang="zh-TW" altLang="en-US" dirty="0">
            <a:solidFill>
              <a:schemeClr val="tx1"/>
            </a:solidFill>
            <a:latin typeface="標楷體" pitchFamily="65" charset="-120"/>
            <a:ea typeface="標楷體" pitchFamily="65" charset="-120"/>
          </a:endParaRPr>
        </a:p>
      </dgm:t>
    </dgm:pt>
    <dgm:pt modelId="{A633E81B-D05C-46A8-8B95-DB4D50161D7B}" type="parTrans" cxnId="{91FC727E-6606-4257-9DF5-5F32164ED0BA}">
      <dgm:prSet/>
      <dgm:spPr/>
      <dgm:t>
        <a:bodyPr/>
        <a:lstStyle/>
        <a:p>
          <a:endParaRPr lang="zh-TW" altLang="en-US"/>
        </a:p>
      </dgm:t>
    </dgm:pt>
    <dgm:pt modelId="{FEB51D9B-839E-4009-BCBD-68B939AB4839}" type="sibTrans" cxnId="{91FC727E-6606-4257-9DF5-5F32164ED0BA}">
      <dgm:prSet/>
      <dgm:spPr/>
      <dgm:t>
        <a:bodyPr/>
        <a:lstStyle/>
        <a:p>
          <a:endParaRPr lang="zh-TW" altLang="en-US"/>
        </a:p>
      </dgm:t>
    </dgm:pt>
    <dgm:pt modelId="{ED52FEB6-FD99-4108-A2A6-EB904A9DA24A}">
      <dgm:prSet phldrT="[文字]" custT="1"/>
      <dgm:spPr>
        <a:solidFill>
          <a:srgbClr val="C00000">
            <a:alpha val="50000"/>
          </a:srgbClr>
        </a:solidFill>
      </dgm:spPr>
      <dgm:t>
        <a:bodyPr/>
        <a:lstStyle/>
        <a:p>
          <a:r>
            <a:rPr lang="zh-TW" altLang="en-US" sz="1800" dirty="0">
              <a:solidFill>
                <a:sysClr val="windowText" lastClr="000000"/>
              </a:solidFill>
              <a:latin typeface="標楷體" pitchFamily="65" charset="-120"/>
              <a:ea typeface="標楷體" pitchFamily="65" charset="-120"/>
            </a:rPr>
            <a:t>學生有</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使用方法</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及策略</a:t>
          </a:r>
          <a:endParaRPr lang="en-US" altLang="zh-TW" sz="1800" dirty="0">
            <a:solidFill>
              <a:sysClr val="windowText" lastClr="000000"/>
            </a:solidFill>
            <a:latin typeface="標楷體" pitchFamily="65" charset="-120"/>
            <a:ea typeface="標楷體" pitchFamily="65" charset="-120"/>
          </a:endParaRPr>
        </a:p>
        <a:p>
          <a:r>
            <a:rPr lang="zh-TW" altLang="en-US" sz="1800" dirty="0">
              <a:solidFill>
                <a:sysClr val="windowText" lastClr="000000"/>
              </a:solidFill>
              <a:latin typeface="標楷體" pitchFamily="65" charset="-120"/>
              <a:ea typeface="標楷體" pitchFamily="65" charset="-120"/>
            </a:rPr>
            <a:t>的機會</a:t>
          </a:r>
        </a:p>
      </dgm:t>
    </dgm:pt>
    <dgm:pt modelId="{17F1C51E-E5F8-41CF-BB7C-ED9BD2188D9D}" type="parTrans" cxnId="{8EC37B30-8C10-4C9E-B612-A669C7B558FD}">
      <dgm:prSet/>
      <dgm:spPr/>
      <dgm:t>
        <a:bodyPr/>
        <a:lstStyle/>
        <a:p>
          <a:endParaRPr lang="zh-TW" altLang="en-US"/>
        </a:p>
      </dgm:t>
    </dgm:pt>
    <dgm:pt modelId="{75F71903-6502-4466-832D-E5E0F893DC4D}" type="sibTrans" cxnId="{8EC37B30-8C10-4C9E-B612-A669C7B558FD}">
      <dgm:prSet/>
      <dgm:spPr/>
      <dgm:t>
        <a:bodyPr/>
        <a:lstStyle/>
        <a:p>
          <a:endParaRPr lang="zh-TW" altLang="en-US"/>
        </a:p>
      </dgm:t>
    </dgm:pt>
    <dgm:pt modelId="{E1C2496E-0635-439D-A7DC-57D01ACDC57A}">
      <dgm:prSet phldrT="[文字]"/>
      <dgm:spPr>
        <a:solidFill>
          <a:srgbClr val="0070C0">
            <a:alpha val="50000"/>
          </a:srgbClr>
        </a:solidFill>
      </dgm:spPr>
      <dgm:t>
        <a:bodyPr/>
        <a:lstStyle/>
        <a:p>
          <a:r>
            <a:rPr lang="zh-TW" altLang="en-US" dirty="0">
              <a:solidFill>
                <a:schemeClr val="tx1"/>
              </a:solidFill>
              <a:latin typeface="標楷體" pitchFamily="65" charset="-120"/>
              <a:ea typeface="標楷體" pitchFamily="65" charset="-120"/>
            </a:rPr>
            <a:t>學生採取行動並能進行反思</a:t>
          </a:r>
        </a:p>
      </dgm:t>
    </dgm:pt>
    <dgm:pt modelId="{8D162820-1871-4B98-B085-B89C7B152B8B}" type="parTrans" cxnId="{C64B8ECC-5A90-47E3-BAE9-AD11AE16B19F}">
      <dgm:prSet/>
      <dgm:spPr/>
      <dgm:t>
        <a:bodyPr/>
        <a:lstStyle/>
        <a:p>
          <a:endParaRPr lang="zh-TW" altLang="en-US"/>
        </a:p>
      </dgm:t>
    </dgm:pt>
    <dgm:pt modelId="{3EC173CB-31BE-4EBC-BA86-D6AD9AE8F2C0}" type="sibTrans" cxnId="{C64B8ECC-5A90-47E3-BAE9-AD11AE16B19F}">
      <dgm:prSet/>
      <dgm:spPr/>
      <dgm:t>
        <a:bodyPr/>
        <a:lstStyle/>
        <a:p>
          <a:endParaRPr lang="zh-TW" altLang="en-US"/>
        </a:p>
      </dgm:t>
    </dgm:pt>
    <dgm:pt modelId="{89CA2C92-1C19-4274-AAA7-3D91B827B6CE}" type="pres">
      <dgm:prSet presAssocID="{05CE4506-3939-40AD-89A5-AF68080CFBC8}" presName="Name0" presStyleCnt="0">
        <dgm:presLayoutVars>
          <dgm:dir/>
          <dgm:resizeHandles val="exact"/>
        </dgm:presLayoutVars>
      </dgm:prSet>
      <dgm:spPr/>
      <dgm:t>
        <a:bodyPr/>
        <a:lstStyle/>
        <a:p>
          <a:endParaRPr lang="zh-TW" altLang="en-US"/>
        </a:p>
      </dgm:t>
    </dgm:pt>
    <dgm:pt modelId="{ED043B91-A83C-4D01-A798-B12100C215BE}" type="pres">
      <dgm:prSet presAssocID="{695A1B4D-CF13-4235-9DC7-C1864BA925FE}" presName="Name5" presStyleLbl="vennNode1" presStyleIdx="0" presStyleCnt="4" custLinFactNeighborX="-1525" custLinFactNeighborY="2075">
        <dgm:presLayoutVars>
          <dgm:bulletEnabled val="1"/>
        </dgm:presLayoutVars>
      </dgm:prSet>
      <dgm:spPr/>
      <dgm:t>
        <a:bodyPr/>
        <a:lstStyle/>
        <a:p>
          <a:endParaRPr lang="zh-TW" altLang="en-US"/>
        </a:p>
      </dgm:t>
    </dgm:pt>
    <dgm:pt modelId="{1A882255-9A32-4B90-92B0-C00B10C4CD4D}" type="pres">
      <dgm:prSet presAssocID="{A62C4192-8761-4034-8DF2-FDFA8C37A612}" presName="space" presStyleCnt="0"/>
      <dgm:spPr/>
    </dgm:pt>
    <dgm:pt modelId="{95915C4A-70EC-4FBE-B2CD-86B61962E913}" type="pres">
      <dgm:prSet presAssocID="{36079B1A-9ECA-4141-B929-2A48759B4557}" presName="Name5" presStyleLbl="vennNode1" presStyleIdx="1" presStyleCnt="4" custScaleX="102555" custScaleY="104583" custLinFactNeighborX="-13056" custLinFactNeighborY="7028">
        <dgm:presLayoutVars>
          <dgm:bulletEnabled val="1"/>
        </dgm:presLayoutVars>
      </dgm:prSet>
      <dgm:spPr/>
      <dgm:t>
        <a:bodyPr/>
        <a:lstStyle/>
        <a:p>
          <a:endParaRPr lang="zh-TW" altLang="en-US"/>
        </a:p>
      </dgm:t>
    </dgm:pt>
    <dgm:pt modelId="{F41309D2-7E0A-4E9E-BBFD-337B20DD16E7}" type="pres">
      <dgm:prSet presAssocID="{FEB51D9B-839E-4009-BCBD-68B939AB4839}" presName="space" presStyleCnt="0"/>
      <dgm:spPr/>
    </dgm:pt>
    <dgm:pt modelId="{5D35B74E-FA5E-4CBD-A81A-B9DA938CC41A}" type="pres">
      <dgm:prSet presAssocID="{ED52FEB6-FD99-4108-A2A6-EB904A9DA24A}" presName="Name5" presStyleLbl="vennNode1" presStyleIdx="2" presStyleCnt="4" custLinFactNeighborX="5280" custLinFactNeighborY="2458">
        <dgm:presLayoutVars>
          <dgm:bulletEnabled val="1"/>
        </dgm:presLayoutVars>
      </dgm:prSet>
      <dgm:spPr/>
      <dgm:t>
        <a:bodyPr/>
        <a:lstStyle/>
        <a:p>
          <a:endParaRPr lang="zh-TW" altLang="en-US"/>
        </a:p>
      </dgm:t>
    </dgm:pt>
    <dgm:pt modelId="{F7BA8767-0BDB-4F49-90D1-66361B1F6A83}" type="pres">
      <dgm:prSet presAssocID="{75F71903-6502-4466-832D-E5E0F893DC4D}" presName="space" presStyleCnt="0"/>
      <dgm:spPr/>
    </dgm:pt>
    <dgm:pt modelId="{62C80D46-0835-4038-97A2-D68798CEC271}" type="pres">
      <dgm:prSet presAssocID="{E1C2496E-0635-439D-A7DC-57D01ACDC57A}" presName="Name5" presStyleLbl="vennNode1" presStyleIdx="3" presStyleCnt="4" custScaleX="103539" custScaleY="104400" custLinFactNeighborX="73682" custLinFactNeighborY="4586">
        <dgm:presLayoutVars>
          <dgm:bulletEnabled val="1"/>
        </dgm:presLayoutVars>
      </dgm:prSet>
      <dgm:spPr/>
      <dgm:t>
        <a:bodyPr/>
        <a:lstStyle/>
        <a:p>
          <a:endParaRPr lang="zh-TW" altLang="en-US"/>
        </a:p>
      </dgm:t>
    </dgm:pt>
  </dgm:ptLst>
  <dgm:cxnLst>
    <dgm:cxn modelId="{E44FF743-EBB1-4C41-8ED2-C95783B2560D}" type="presOf" srcId="{ED52FEB6-FD99-4108-A2A6-EB904A9DA24A}" destId="{5D35B74E-FA5E-4CBD-A81A-B9DA938CC41A}" srcOrd="0" destOrd="0" presId="urn:microsoft.com/office/officeart/2005/8/layout/venn3"/>
    <dgm:cxn modelId="{EB34D72F-C287-4CF0-B00F-49251B3A9397}" type="presOf" srcId="{05CE4506-3939-40AD-89A5-AF68080CFBC8}" destId="{89CA2C92-1C19-4274-AAA7-3D91B827B6CE}" srcOrd="0" destOrd="0" presId="urn:microsoft.com/office/officeart/2005/8/layout/venn3"/>
    <dgm:cxn modelId="{8EC37B30-8C10-4C9E-B612-A669C7B558FD}" srcId="{05CE4506-3939-40AD-89A5-AF68080CFBC8}" destId="{ED52FEB6-FD99-4108-A2A6-EB904A9DA24A}" srcOrd="2" destOrd="0" parTransId="{17F1C51E-E5F8-41CF-BB7C-ED9BD2188D9D}" sibTransId="{75F71903-6502-4466-832D-E5E0F893DC4D}"/>
    <dgm:cxn modelId="{C4DC3381-B62B-4EC7-A22B-73B7064351E4}" type="presOf" srcId="{695A1B4D-CF13-4235-9DC7-C1864BA925FE}" destId="{ED043B91-A83C-4D01-A798-B12100C215BE}" srcOrd="0" destOrd="0" presId="urn:microsoft.com/office/officeart/2005/8/layout/venn3"/>
    <dgm:cxn modelId="{6E86DCB1-C0D6-491A-95F4-AB139C6413F6}" type="presOf" srcId="{36079B1A-9ECA-4141-B929-2A48759B4557}" destId="{95915C4A-70EC-4FBE-B2CD-86B61962E913}" srcOrd="0" destOrd="0" presId="urn:microsoft.com/office/officeart/2005/8/layout/venn3"/>
    <dgm:cxn modelId="{8B516D32-F694-480B-B111-94E62B8A3A3A}" srcId="{05CE4506-3939-40AD-89A5-AF68080CFBC8}" destId="{695A1B4D-CF13-4235-9DC7-C1864BA925FE}" srcOrd="0" destOrd="0" parTransId="{92036F15-D5FF-4792-9130-CBBA64A575EC}" sibTransId="{A62C4192-8761-4034-8DF2-FDFA8C37A612}"/>
    <dgm:cxn modelId="{C64B8ECC-5A90-47E3-BAE9-AD11AE16B19F}" srcId="{05CE4506-3939-40AD-89A5-AF68080CFBC8}" destId="{E1C2496E-0635-439D-A7DC-57D01ACDC57A}" srcOrd="3" destOrd="0" parTransId="{8D162820-1871-4B98-B085-B89C7B152B8B}" sibTransId="{3EC173CB-31BE-4EBC-BA86-D6AD9AE8F2C0}"/>
    <dgm:cxn modelId="{ED22B7DC-ADD9-42F9-80BA-78B8B6A19045}" type="presOf" srcId="{E1C2496E-0635-439D-A7DC-57D01ACDC57A}" destId="{62C80D46-0835-4038-97A2-D68798CEC271}" srcOrd="0" destOrd="0" presId="urn:microsoft.com/office/officeart/2005/8/layout/venn3"/>
    <dgm:cxn modelId="{91FC727E-6606-4257-9DF5-5F32164ED0BA}" srcId="{05CE4506-3939-40AD-89A5-AF68080CFBC8}" destId="{36079B1A-9ECA-4141-B929-2A48759B4557}" srcOrd="1" destOrd="0" parTransId="{A633E81B-D05C-46A8-8B95-DB4D50161D7B}" sibTransId="{FEB51D9B-839E-4009-BCBD-68B939AB4839}"/>
    <dgm:cxn modelId="{F3E612C0-6123-4536-9B30-CC3015EBA633}" type="presParOf" srcId="{89CA2C92-1C19-4274-AAA7-3D91B827B6CE}" destId="{ED043B91-A83C-4D01-A798-B12100C215BE}" srcOrd="0" destOrd="0" presId="urn:microsoft.com/office/officeart/2005/8/layout/venn3"/>
    <dgm:cxn modelId="{2016C1C8-F0AE-4739-BD82-C898382A0AB4}" type="presParOf" srcId="{89CA2C92-1C19-4274-AAA7-3D91B827B6CE}" destId="{1A882255-9A32-4B90-92B0-C00B10C4CD4D}" srcOrd="1" destOrd="0" presId="urn:microsoft.com/office/officeart/2005/8/layout/venn3"/>
    <dgm:cxn modelId="{EDD69DEC-1924-46D2-9725-9E0AA4DF06FC}" type="presParOf" srcId="{89CA2C92-1C19-4274-AAA7-3D91B827B6CE}" destId="{95915C4A-70EC-4FBE-B2CD-86B61962E913}" srcOrd="2" destOrd="0" presId="urn:microsoft.com/office/officeart/2005/8/layout/venn3"/>
    <dgm:cxn modelId="{9C2D339C-69BE-4985-9211-0C97CD26044E}" type="presParOf" srcId="{89CA2C92-1C19-4274-AAA7-3D91B827B6CE}" destId="{F41309D2-7E0A-4E9E-BBFD-337B20DD16E7}" srcOrd="3" destOrd="0" presId="urn:microsoft.com/office/officeart/2005/8/layout/venn3"/>
    <dgm:cxn modelId="{763B8486-AD79-438D-88E8-F56ABAA3E04C}" type="presParOf" srcId="{89CA2C92-1C19-4274-AAA7-3D91B827B6CE}" destId="{5D35B74E-FA5E-4CBD-A81A-B9DA938CC41A}" srcOrd="4" destOrd="0" presId="urn:microsoft.com/office/officeart/2005/8/layout/venn3"/>
    <dgm:cxn modelId="{BA0A6B28-2436-4AE5-A752-375D4A363C4F}" type="presParOf" srcId="{89CA2C92-1C19-4274-AAA7-3D91B827B6CE}" destId="{F7BA8767-0BDB-4F49-90D1-66361B1F6A83}" srcOrd="5" destOrd="0" presId="urn:microsoft.com/office/officeart/2005/8/layout/venn3"/>
    <dgm:cxn modelId="{EDA0F314-824D-4CF7-9C8A-F009E638E5C5}" type="presParOf" srcId="{89CA2C92-1C19-4274-AAA7-3D91B827B6CE}" destId="{62C80D46-0835-4038-97A2-D68798CEC271}"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5BF20-F143-46CF-A9B8-4AF9E687A489}">
      <dsp:nvSpPr>
        <dsp:cNvPr id="0" name=""/>
        <dsp:cNvSpPr/>
      </dsp:nvSpPr>
      <dsp:spPr>
        <a:xfrm>
          <a:off x="0" y="544714"/>
          <a:ext cx="8429684" cy="526855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5FF03-CE33-41DD-BCA8-8B2BF78F2D0C}">
      <dsp:nvSpPr>
        <dsp:cNvPr id="0" name=""/>
        <dsp:cNvSpPr/>
      </dsp:nvSpPr>
      <dsp:spPr>
        <a:xfrm>
          <a:off x="830323" y="4462410"/>
          <a:ext cx="193882" cy="193882"/>
        </a:xfrm>
        <a:prstGeom prst="ellipse">
          <a:avLst/>
        </a:prstGeom>
        <a:solidFill>
          <a:schemeClr val="accent4">
            <a:shade val="50000"/>
            <a:hueOff val="0"/>
            <a:satOff val="0"/>
            <a:lumOff val="0"/>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CBAFA35A-BB2C-4C1E-A5ED-306D172DC474}">
      <dsp:nvSpPr>
        <dsp:cNvPr id="0" name=""/>
        <dsp:cNvSpPr/>
      </dsp:nvSpPr>
      <dsp:spPr>
        <a:xfrm>
          <a:off x="829893" y="4559351"/>
          <a:ext cx="1636219" cy="12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734"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829893" y="4559351"/>
        <a:ext cx="1636219" cy="1253915"/>
      </dsp:txXfrm>
    </dsp:sp>
    <dsp:sp modelId="{38D3C9B8-0A98-44EE-8A7C-B3962B4ED5DA}">
      <dsp:nvSpPr>
        <dsp:cNvPr id="0" name=""/>
        <dsp:cNvSpPr/>
      </dsp:nvSpPr>
      <dsp:spPr>
        <a:xfrm>
          <a:off x="2200147" y="3236945"/>
          <a:ext cx="337187" cy="33718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54118D77-8A2F-4CCD-84E5-FD3428812DE8}">
      <dsp:nvSpPr>
        <dsp:cNvPr id="0" name=""/>
        <dsp:cNvSpPr/>
      </dsp:nvSpPr>
      <dsp:spPr>
        <a:xfrm>
          <a:off x="2368741" y="3405538"/>
          <a:ext cx="1770233" cy="2407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69"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2368741" y="3405538"/>
        <a:ext cx="1770233" cy="2407728"/>
      </dsp:txXfrm>
    </dsp:sp>
    <dsp:sp modelId="{5959DECB-B22C-4D51-B1BB-FC74B023900C}">
      <dsp:nvSpPr>
        <dsp:cNvPr id="0" name=""/>
        <dsp:cNvSpPr/>
      </dsp:nvSpPr>
      <dsp:spPr>
        <a:xfrm>
          <a:off x="3949306" y="2333915"/>
          <a:ext cx="446773" cy="446773"/>
        </a:xfrm>
        <a:prstGeom prst="ellipse">
          <a:avLst/>
        </a:prstGeom>
        <a:solidFill>
          <a:schemeClr val="accent4">
            <a:shade val="50000"/>
            <a:hueOff val="-351151"/>
            <a:satOff val="14973"/>
            <a:lumOff val="43287"/>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F5DB9E3F-A673-4455-A32C-6454DE6BBD20}">
      <dsp:nvSpPr>
        <dsp:cNvPr id="0" name=""/>
        <dsp:cNvSpPr/>
      </dsp:nvSpPr>
      <dsp:spPr>
        <a:xfrm>
          <a:off x="4172693" y="2557301"/>
          <a:ext cx="1770233" cy="3255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736"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4172693" y="2557301"/>
        <a:ext cx="1770233" cy="3255965"/>
      </dsp:txXfrm>
    </dsp:sp>
    <dsp:sp modelId="{F9D27FEC-CD5A-4868-B305-4B9A4CDD80AF}">
      <dsp:nvSpPr>
        <dsp:cNvPr id="0" name=""/>
        <dsp:cNvSpPr/>
      </dsp:nvSpPr>
      <dsp:spPr>
        <a:xfrm>
          <a:off x="5854415" y="1736461"/>
          <a:ext cx="598507" cy="598507"/>
        </a:xfrm>
        <a:prstGeom prst="ellipse">
          <a:avLst/>
        </a:prstGeom>
        <a:solidFill>
          <a:schemeClr val="accent4">
            <a:shade val="50000"/>
            <a:hueOff val="-175575"/>
            <a:satOff val="7486"/>
            <a:lumOff val="21644"/>
            <a:alphaOff val="0"/>
          </a:schemeClr>
        </a:solidFill>
        <a:ln w="34925" cap="flat" cmpd="sng" algn="ctr">
          <a:solidFill>
            <a:schemeClr val="lt1">
              <a:hueOff val="0"/>
              <a:satOff val="0"/>
              <a:lumOff val="0"/>
              <a:alphaOff val="0"/>
            </a:schemeClr>
          </a:solidFill>
          <a:prstDash val="solid"/>
        </a:ln>
        <a:effectLst>
          <a:outerShdw blurRad="50800" dist="250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sp>
    <dsp:sp modelId="{685FA1E6-10FD-4AE1-AFF5-EF7AB2529369}">
      <dsp:nvSpPr>
        <dsp:cNvPr id="0" name=""/>
        <dsp:cNvSpPr/>
      </dsp:nvSpPr>
      <dsp:spPr>
        <a:xfrm>
          <a:off x="6153669" y="2035715"/>
          <a:ext cx="1770233" cy="377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137" tIns="0" rIns="0" bIns="0" numCol="1" spcCol="1270" anchor="t" anchorCtr="0">
          <a:noAutofit/>
        </a:bodyPr>
        <a:lstStyle/>
        <a:p>
          <a:pPr lvl="0" algn="l" defTabSz="2889250">
            <a:lnSpc>
              <a:spcPct val="90000"/>
            </a:lnSpc>
            <a:spcBef>
              <a:spcPct val="0"/>
            </a:spcBef>
            <a:spcAft>
              <a:spcPct val="35000"/>
            </a:spcAft>
          </a:pPr>
          <a:endParaRPr lang="zh-TW" altLang="en-US" sz="6500" kern="1200" dirty="0"/>
        </a:p>
      </dsp:txBody>
      <dsp:txXfrm>
        <a:off x="6153669" y="2035715"/>
        <a:ext cx="1770233" cy="3777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460A-1187-46DB-B120-2947F5E2E270}">
      <dsp:nvSpPr>
        <dsp:cNvPr id="0" name=""/>
        <dsp:cNvSpPr/>
      </dsp:nvSpPr>
      <dsp:spPr>
        <a:xfrm rot="5400000">
          <a:off x="449522" y="-107171"/>
          <a:ext cx="1808707" cy="2152390"/>
        </a:xfrm>
        <a:prstGeom prst="hexagon">
          <a:avLst>
            <a:gd name="adj" fmla="val 25000"/>
            <a:gd name="vf" fmla="val 115470"/>
          </a:avLst>
        </a:prstGeom>
        <a:solidFill>
          <a:schemeClr val="accent2">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國家教育研究院</a:t>
          </a:r>
        </a:p>
      </dsp:txBody>
      <dsp:txXfrm rot="-5400000">
        <a:off x="636413" y="366121"/>
        <a:ext cx="1434926" cy="1205805"/>
      </dsp:txXfrm>
    </dsp:sp>
    <dsp:sp modelId="{C3FF7F69-5F52-47FB-AD77-7788B1785AFB}">
      <dsp:nvSpPr>
        <dsp:cNvPr id="0" name=""/>
        <dsp:cNvSpPr/>
      </dsp:nvSpPr>
      <dsp:spPr>
        <a:xfrm>
          <a:off x="4494543" y="485542"/>
          <a:ext cx="1863372"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zh-TW" altLang="en-US" sz="1600" kern="1200" dirty="0">
            <a:solidFill>
              <a:schemeClr val="bg1"/>
            </a:solidFill>
          </a:endParaRPr>
        </a:p>
      </dsp:txBody>
      <dsp:txXfrm>
        <a:off x="4494543" y="485542"/>
        <a:ext cx="1863372" cy="1001813"/>
      </dsp:txXfrm>
    </dsp:sp>
    <dsp:sp modelId="{7B14CB95-BE15-422B-9FF0-7B36AA995B56}">
      <dsp:nvSpPr>
        <dsp:cNvPr id="0" name=""/>
        <dsp:cNvSpPr/>
      </dsp:nvSpPr>
      <dsp:spPr>
        <a:xfrm rot="5400000">
          <a:off x="3776382" y="-739801"/>
          <a:ext cx="969020" cy="3434248"/>
        </a:xfrm>
        <a:prstGeom prst="roundRect">
          <a:avLst/>
        </a:prstGeom>
        <a:noFill/>
        <a:ln w="5715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a:t>
          </a:r>
          <a:endParaRPr lang="en-US" altLang="zh-TW" sz="1800" b="1" kern="1200" dirty="0">
            <a:solidFill>
              <a:schemeClr val="bg1"/>
            </a:solidFill>
            <a:latin typeface="標楷體" panose="03000509000000000000" pitchFamily="65" charset="-120"/>
            <a:ea typeface="標楷體" panose="03000509000000000000" pitchFamily="65" charset="-120"/>
          </a:endParaRPr>
        </a:p>
        <a:p>
          <a:pPr lvl="0" algn="ct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課程研究發展會</a:t>
          </a:r>
        </a:p>
      </dsp:txBody>
      <dsp:txXfrm rot="-5400000">
        <a:off x="2591072" y="540117"/>
        <a:ext cx="3339640" cy="874412"/>
      </dsp:txXfrm>
    </dsp:sp>
    <dsp:sp modelId="{1585098B-0CC7-46BB-877B-41F21DD78F3B}">
      <dsp:nvSpPr>
        <dsp:cNvPr id="0" name=""/>
        <dsp:cNvSpPr/>
      </dsp:nvSpPr>
      <dsp:spPr>
        <a:xfrm rot="5400000">
          <a:off x="3979864" y="1486539"/>
          <a:ext cx="1669689" cy="1729239"/>
        </a:xfrm>
        <a:prstGeom prst="hexagon">
          <a:avLst>
            <a:gd name="adj" fmla="val 25000"/>
            <a:gd name="vf" fmla="val 115470"/>
          </a:avLst>
        </a:prstGeom>
        <a:solidFill>
          <a:schemeClr val="accent4">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教育部</a:t>
          </a:r>
        </a:p>
      </dsp:txBody>
      <dsp:txXfrm rot="-5400000">
        <a:off x="4238295" y="1794596"/>
        <a:ext cx="1152826" cy="1113126"/>
      </dsp:txXfrm>
    </dsp:sp>
    <dsp:sp modelId="{009DC4C9-A0F3-479F-96B9-DD9205878061}">
      <dsp:nvSpPr>
        <dsp:cNvPr id="0" name=""/>
        <dsp:cNvSpPr/>
      </dsp:nvSpPr>
      <dsp:spPr>
        <a:xfrm>
          <a:off x="0" y="1881679"/>
          <a:ext cx="1803264"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endParaRPr lang="zh-TW" altLang="en-US" sz="1600" kern="1200" dirty="0">
            <a:solidFill>
              <a:schemeClr val="bg1"/>
            </a:solidFill>
          </a:endParaRPr>
        </a:p>
      </dsp:txBody>
      <dsp:txXfrm>
        <a:off x="0" y="1881679"/>
        <a:ext cx="1803264" cy="1001813"/>
      </dsp:txXfrm>
    </dsp:sp>
    <dsp:sp modelId="{D8620186-7F14-4C48-8562-7F10EE7E33A5}">
      <dsp:nvSpPr>
        <dsp:cNvPr id="0" name=""/>
        <dsp:cNvSpPr/>
      </dsp:nvSpPr>
      <dsp:spPr>
        <a:xfrm rot="5400000">
          <a:off x="1874717" y="799106"/>
          <a:ext cx="688780" cy="3274313"/>
        </a:xfrm>
        <a:prstGeom prst="roundRect">
          <a:avLst/>
        </a:prstGeom>
        <a:noFill/>
        <a:ln w="38100" cap="flat" cmpd="sng" algn="ctr">
          <a:solidFill>
            <a:srgbClr val="FF9900"/>
          </a:solidFill>
          <a:prstDash val="solid"/>
        </a:ln>
        <a:effectLst/>
        <a:scene3d>
          <a:camera prst="orthographicFront">
            <a:rot lat="0" lon="0" rev="0"/>
          </a:camera>
          <a:lightRig rig="contrasting" dir="t">
            <a:rot lat="0" lon="0" rev="1200000"/>
          </a:lightRig>
        </a:scene3d>
        <a:sp3d/>
      </dsp:spPr>
      <dsp:style>
        <a:lnRef idx="2">
          <a:schemeClr val="accent4"/>
        </a:lnRef>
        <a:fillRef idx="1">
          <a:schemeClr val="lt1"/>
        </a:fillRef>
        <a:effectRef idx="0">
          <a:schemeClr val="accent4"/>
        </a:effectRef>
        <a:fontRef idx="minor">
          <a:schemeClr val="dk1"/>
        </a:fontRef>
      </dsp:style>
      <dsp:txBody>
        <a:bodyPr spcFirstLastPara="0" vert="horz" wrap="square" lIns="0" tIns="0" rIns="0" bIns="0" numCol="1" spcCol="1270" anchor="ctr" anchorCtr="0">
          <a:noAutofit/>
        </a:bodyPr>
        <a:lstStyle/>
        <a:p>
          <a:pPr lvl="0" algn="r" defTabSz="800100">
            <a:lnSpc>
              <a:spcPct val="90000"/>
            </a:lnSpc>
            <a:spcBef>
              <a:spcPct val="0"/>
            </a:spcBef>
            <a:spcAft>
              <a:spcPct val="35000"/>
            </a:spcAft>
          </a:pPr>
          <a:r>
            <a:rPr lang="zh-TW" altLang="en-US" sz="1800" b="1" kern="1200" dirty="0">
              <a:solidFill>
                <a:schemeClr val="bg1"/>
              </a:solidFill>
              <a:latin typeface="標楷體" panose="03000509000000000000" pitchFamily="65" charset="-120"/>
              <a:ea typeface="標楷體" panose="03000509000000000000" pitchFamily="65" charset="-120"/>
            </a:rPr>
            <a:t>十二年國民基本教育課程審議會</a:t>
          </a:r>
        </a:p>
      </dsp:txBody>
      <dsp:txXfrm rot="-5400000">
        <a:off x="615574" y="2125495"/>
        <a:ext cx="3207067" cy="621534"/>
      </dsp:txXfrm>
    </dsp:sp>
    <dsp:sp modelId="{7C9FD7BA-C082-4BBE-8C54-30AFDB4A0DAE}">
      <dsp:nvSpPr>
        <dsp:cNvPr id="0" name=""/>
        <dsp:cNvSpPr/>
      </dsp:nvSpPr>
      <dsp:spPr>
        <a:xfrm rot="5400000">
          <a:off x="574225" y="2720471"/>
          <a:ext cx="1669689" cy="2118747"/>
        </a:xfrm>
        <a:prstGeom prst="hexagon">
          <a:avLst>
            <a:gd name="adj" fmla="val 25000"/>
            <a:gd name="vf" fmla="val 115470"/>
          </a:avLst>
        </a:prstGeom>
        <a:solidFill>
          <a:srgbClr val="FF0000"/>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相關</a:t>
          </a:r>
          <a:endParaRPr lang="en-US" altLang="zh-TW" sz="2400" b="1" kern="1200" dirty="0">
            <a:solidFill>
              <a:schemeClr val="bg1"/>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b="1" kern="1200" dirty="0">
              <a:solidFill>
                <a:schemeClr val="bg1"/>
              </a:solidFill>
              <a:latin typeface="標楷體" panose="03000509000000000000" pitchFamily="65" charset="-120"/>
              <a:ea typeface="標楷體" panose="03000509000000000000" pitchFamily="65" charset="-120"/>
            </a:rPr>
            <a:t>協作系統</a:t>
          </a:r>
        </a:p>
      </dsp:txBody>
      <dsp:txXfrm rot="-5400000">
        <a:off x="702820" y="3223282"/>
        <a:ext cx="1412498" cy="1113126"/>
      </dsp:txXfrm>
    </dsp:sp>
    <dsp:sp modelId="{64BB22E9-6A14-4D58-9E78-F00F1234A5D8}">
      <dsp:nvSpPr>
        <dsp:cNvPr id="0" name=""/>
        <dsp:cNvSpPr/>
      </dsp:nvSpPr>
      <dsp:spPr>
        <a:xfrm>
          <a:off x="3332524" y="3641631"/>
          <a:ext cx="3105720" cy="1001813"/>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35B6BE-0561-4DC2-AAA3-6917A8526259}">
      <dsp:nvSpPr>
        <dsp:cNvPr id="0" name=""/>
        <dsp:cNvSpPr/>
      </dsp:nvSpPr>
      <dsp:spPr>
        <a:xfrm rot="5400000" flipV="1">
          <a:off x="3659570" y="2068306"/>
          <a:ext cx="1391735" cy="3688691"/>
        </a:xfrm>
        <a:prstGeom prst="roundRect">
          <a:avLst/>
        </a:prstGeom>
        <a:solidFill>
          <a:schemeClr val="lt1"/>
        </a:solidFill>
        <a:ln w="25400" cap="flat" cmpd="sng" algn="ctr">
          <a:solidFill>
            <a:schemeClr val="accent3"/>
          </a:solidFill>
          <a:prstDash val="solid"/>
        </a:ln>
        <a:effectLst/>
        <a:scene3d>
          <a:camera prst="orthographicFront">
            <a:rot lat="0" lon="0" rev="0"/>
          </a:camera>
          <a:lightRig rig="contrasting" dir="t">
            <a:rot lat="0" lon="0" rev="1200000"/>
          </a:lightRig>
        </a:scene3d>
        <a:sp3d/>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國教署課程與教學支持系統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師資藝教司教師專業發展系統</a:t>
          </a:r>
        </a:p>
        <a:p>
          <a:pPr lvl="0" algn="l" defTabSz="800100">
            <a:lnSpc>
              <a:spcPct val="90000"/>
            </a:lnSpc>
            <a:spcBef>
              <a:spcPct val="0"/>
            </a:spcBef>
            <a:spcAft>
              <a:spcPct val="35000"/>
            </a:spcAft>
          </a:pPr>
          <a:r>
            <a:rPr lang="zh-TW" altLang="en-US" sz="1800" b="1" kern="1200" dirty="0">
              <a:ln>
                <a:noFill/>
              </a:ln>
              <a:solidFill>
                <a:schemeClr val="bg1"/>
              </a:solidFill>
              <a:effectLst/>
              <a:latin typeface="標楷體" panose="03000509000000000000" pitchFamily="65" charset="-120"/>
              <a:ea typeface="標楷體" panose="03000509000000000000" pitchFamily="65" charset="-120"/>
            </a:rPr>
            <a:t>相關單位評量與評鑑系統</a:t>
          </a:r>
        </a:p>
      </dsp:txBody>
      <dsp:txXfrm rot="-5400000">
        <a:off x="2579031" y="3284723"/>
        <a:ext cx="3552813" cy="1255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872C2-002A-4491-9FCC-F5E90B5970F0}">
      <dsp:nvSpPr>
        <dsp:cNvPr id="0" name=""/>
        <dsp:cNvSpPr/>
      </dsp:nvSpPr>
      <dsp:spPr>
        <a:xfrm>
          <a:off x="2341595" y="20234"/>
          <a:ext cx="1956111" cy="19564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A4356-3750-4E01-AADF-A7CC3776321A}">
      <dsp:nvSpPr>
        <dsp:cNvPr id="0" name=""/>
        <dsp:cNvSpPr/>
      </dsp:nvSpPr>
      <dsp:spPr>
        <a:xfrm>
          <a:off x="2773960" y="726557"/>
          <a:ext cx="1086973" cy="54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中央</a:t>
          </a:r>
        </a:p>
      </dsp:txBody>
      <dsp:txXfrm>
        <a:off x="2773960" y="726557"/>
        <a:ext cx="1086973" cy="543356"/>
      </dsp:txXfrm>
    </dsp:sp>
    <dsp:sp modelId="{C9983C7E-6233-4E5D-8C28-27C4826E3E8F}">
      <dsp:nvSpPr>
        <dsp:cNvPr id="0" name=""/>
        <dsp:cNvSpPr/>
      </dsp:nvSpPr>
      <dsp:spPr>
        <a:xfrm>
          <a:off x="1798292" y="1144336"/>
          <a:ext cx="1956111" cy="19564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0D5A4-B246-48E6-B6C7-8974FF7BF252}">
      <dsp:nvSpPr>
        <dsp:cNvPr id="0" name=""/>
        <dsp:cNvSpPr/>
      </dsp:nvSpPr>
      <dsp:spPr>
        <a:xfrm>
          <a:off x="2140947" y="1685901"/>
          <a:ext cx="1086973" cy="528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地方</a:t>
          </a:r>
        </a:p>
      </dsp:txBody>
      <dsp:txXfrm>
        <a:off x="2140947" y="1685901"/>
        <a:ext cx="1086973" cy="528501"/>
      </dsp:txXfrm>
    </dsp:sp>
    <dsp:sp modelId="{9CCE8D3C-3225-4747-9398-6C074A30EEFC}">
      <dsp:nvSpPr>
        <dsp:cNvPr id="0" name=""/>
        <dsp:cNvSpPr/>
      </dsp:nvSpPr>
      <dsp:spPr>
        <a:xfrm rot="18318291" flipH="1" flipV="1">
          <a:off x="2291121" y="3263829"/>
          <a:ext cx="1564255" cy="1600340"/>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FAC24-3790-4388-A423-720F9EB66D21}">
      <dsp:nvSpPr>
        <dsp:cNvPr id="0" name=""/>
        <dsp:cNvSpPr/>
      </dsp:nvSpPr>
      <dsp:spPr>
        <a:xfrm>
          <a:off x="2874164" y="2588292"/>
          <a:ext cx="1086973" cy="591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學校</a:t>
          </a:r>
        </a:p>
      </dsp:txBody>
      <dsp:txXfrm>
        <a:off x="2874164" y="2588292"/>
        <a:ext cx="1086973" cy="591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0.963</cdr:x>
      <cdr:y>0</cdr:y>
    </cdr:from>
    <cdr:to>
      <cdr:x>0.96349</cdr:x>
      <cdr:y>0.00043</cdr:y>
    </cdr:to>
    <cdr:sp macro="" textlink="">
      <cdr:nvSpPr>
        <cdr:cNvPr id="12289" name="Text Box 1"/>
        <cdr:cNvSpPr txBox="1">
          <a:spLocks xmlns:a="http://schemas.openxmlformats.org/drawingml/2006/main" noChangeArrowheads="1"/>
        </cdr:cNvSpPr>
      </cdr:nvSpPr>
      <cdr:spPr bwMode="auto">
        <a:xfrm xmlns:a="http://schemas.openxmlformats.org/drawingml/2006/main">
          <a:off x="6362700" y="39350"/>
          <a:ext cx="276225" cy="217825"/>
        </a:xfrm>
        <a:prstGeom xmlns:a="http://schemas.openxmlformats.org/drawingml/2006/main" prst="rect">
          <a:avLst/>
        </a:prstGeom>
        <a:noFill xmlns:a="http://schemas.openxmlformats.org/drawingml/2006/main"/>
        <a:ln xmlns:a="http://schemas.openxmlformats.org/drawingml/2006/main" w="1">
          <a:noFill/>
          <a:miter lim="800000"/>
          <a:headEnd/>
          <a:tailEnd/>
        </a:ln>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en-US" altLang="zh-TW" sz="1150" b="0" i="0" u="none" strike="noStrike" baseline="0">
              <a:solidFill>
                <a:srgbClr val="000000"/>
              </a:solidFill>
              <a:latin typeface="Times New Roman"/>
              <a:cs typeface="Times New Roman"/>
            </a:rPr>
            <a:t>‰</a:t>
          </a:r>
        </a:p>
      </cdr:txBody>
    </cdr:sp>
  </cdr:relSizeAnchor>
  <cdr:relSizeAnchor xmlns:cdr="http://schemas.openxmlformats.org/drawingml/2006/chartDrawing">
    <cdr:from>
      <cdr:x>0.33333</cdr:x>
      <cdr:y>0.21922</cdr:y>
    </cdr:from>
    <cdr:to>
      <cdr:x>0.4434</cdr:x>
      <cdr:y>0.28244</cdr:y>
    </cdr:to>
    <cdr:sp macro="" textlink="">
      <cdr:nvSpPr>
        <cdr:cNvPr id="3" name="Text Box 8"/>
        <cdr:cNvSpPr txBox="1">
          <a:spLocks xmlns:a="http://schemas.openxmlformats.org/drawingml/2006/main" noChangeArrowheads="1"/>
        </cdr:cNvSpPr>
      </cdr:nvSpPr>
      <cdr:spPr bwMode="auto">
        <a:xfrm xmlns:a="http://schemas.openxmlformats.org/drawingml/2006/main">
          <a:off x="2428892" y="1003926"/>
          <a:ext cx="801987" cy="28956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zh-TW" altLang="en-US" sz="1400" b="1" i="0" u="none" strike="noStrike" baseline="0" dirty="0">
              <a:solidFill>
                <a:srgbClr val="000080"/>
              </a:solidFill>
              <a:latin typeface="標楷體" panose="03000509000000000000" pitchFamily="65" charset="-120"/>
              <a:ea typeface="標楷體" panose="03000509000000000000" pitchFamily="65" charset="-120"/>
            </a:rPr>
            <a:t>出生率</a:t>
          </a:r>
        </a:p>
      </cdr:txBody>
    </cdr:sp>
  </cdr:relSizeAnchor>
  <cdr:relSizeAnchor xmlns:cdr="http://schemas.openxmlformats.org/drawingml/2006/chartDrawing">
    <cdr:from>
      <cdr:x>0.31373</cdr:x>
      <cdr:y>0.28161</cdr:y>
    </cdr:from>
    <cdr:to>
      <cdr:x>0.35346</cdr:x>
      <cdr:y>0.37978</cdr:y>
    </cdr:to>
    <cdr:sp macro="" textlink="">
      <cdr:nvSpPr>
        <cdr:cNvPr id="4" name="Line 7"/>
        <cdr:cNvSpPr>
          <a:spLocks xmlns:a="http://schemas.openxmlformats.org/drawingml/2006/main" noChangeShapeType="1"/>
        </cdr:cNvSpPr>
      </cdr:nvSpPr>
      <cdr:spPr bwMode="auto">
        <a:xfrm xmlns:a="http://schemas.openxmlformats.org/drawingml/2006/main" flipH="1">
          <a:off x="2286016" y="1289678"/>
          <a:ext cx="289560" cy="449580"/>
        </a:xfrm>
        <a:prstGeom xmlns:a="http://schemas.openxmlformats.org/drawingml/2006/main" prst="line">
          <a:avLst/>
        </a:prstGeom>
        <a:noFill xmlns:a="http://schemas.openxmlformats.org/drawingml/2006/main"/>
        <a:ln xmlns:a="http://schemas.openxmlformats.org/drawingml/2006/main" w="9525">
          <a:solidFill>
            <a:srgbClr val="000080"/>
          </a:solidFill>
          <a:round/>
          <a:headEnd/>
          <a:tailEnd type="triangle" w="med" len="med"/>
        </a:ln>
      </cdr:spPr>
    </cdr:sp>
  </cdr:relSizeAnchor>
  <cdr:relSizeAnchor xmlns:cdr="http://schemas.openxmlformats.org/drawingml/2006/chartDrawing">
    <cdr:from>
      <cdr:x>0.12745</cdr:x>
      <cdr:y>0.09442</cdr:y>
    </cdr:from>
    <cdr:to>
      <cdr:x>0.28431</cdr:x>
      <cdr:y>0.17242</cdr:y>
    </cdr:to>
    <cdr:sp macro="" textlink="">
      <cdr:nvSpPr>
        <cdr:cNvPr id="8" name="直線圖說文字 2 7"/>
        <cdr:cNvSpPr/>
      </cdr:nvSpPr>
      <cdr:spPr>
        <a:xfrm xmlns:a="http://schemas.openxmlformats.org/drawingml/2006/main">
          <a:off x="928694" y="432422"/>
          <a:ext cx="1143008" cy="357190"/>
        </a:xfrm>
        <a:prstGeom xmlns:a="http://schemas.openxmlformats.org/drawingml/2006/main" prst="borderCallout2">
          <a:avLst>
            <a:gd name="adj1" fmla="val 18750"/>
            <a:gd name="adj2" fmla="val -8333"/>
            <a:gd name="adj3" fmla="val 18750"/>
            <a:gd name="adj4" fmla="val -16667"/>
            <a:gd name="adj5" fmla="val 56237"/>
            <a:gd name="adj6" fmla="val -39927"/>
          </a:avLst>
        </a:prstGeom>
        <a:solidFill xmlns:a="http://schemas.openxmlformats.org/drawingml/2006/main">
          <a:srgbClr val="920000"/>
        </a:solidFill>
        <a:ln xmlns:a="http://schemas.openxmlformats.org/drawingml/2006/main">
          <a:solidFill>
            <a:srgbClr val="92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41.4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cdr:x>
      <cdr:y>0</cdr:y>
    </cdr:from>
    <cdr:to>
      <cdr:x>0.00335</cdr:x>
      <cdr:y>0.00532</cdr:y>
    </cdr:to>
    <cdr:pic>
      <cdr:nvPicPr>
        <cdr:cNvPr id="9"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0.55882</cdr:x>
      <cdr:y>0.25041</cdr:y>
    </cdr:from>
    <cdr:to>
      <cdr:x>0.69608</cdr:x>
      <cdr:y>0.32841</cdr:y>
    </cdr:to>
    <cdr:sp macro="" textlink="">
      <cdr:nvSpPr>
        <cdr:cNvPr id="10" name="直線圖說文字 2 9"/>
        <cdr:cNvSpPr/>
      </cdr:nvSpPr>
      <cdr:spPr>
        <a:xfrm xmlns:a="http://schemas.openxmlformats.org/drawingml/2006/main">
          <a:off x="4071966" y="1146802"/>
          <a:ext cx="1000132" cy="357190"/>
        </a:xfrm>
        <a:prstGeom xmlns:a="http://schemas.openxmlformats.org/drawingml/2006/main" prst="borderCallout2">
          <a:avLst>
            <a:gd name="adj1" fmla="val 46882"/>
            <a:gd name="adj2" fmla="val -4817"/>
            <a:gd name="adj3" fmla="val 52508"/>
            <a:gd name="adj4" fmla="val -19942"/>
            <a:gd name="adj5" fmla="val 179313"/>
            <a:gd name="adj6" fmla="val -29340"/>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27.1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0.67647</cdr:x>
      <cdr:y>0.422</cdr:y>
    </cdr:from>
    <cdr:to>
      <cdr:x>0.82353</cdr:x>
      <cdr:y>0.5</cdr:y>
    </cdr:to>
    <cdr:sp macro="" textlink="">
      <cdr:nvSpPr>
        <cdr:cNvPr id="11" name="直線圖說文字 2 10"/>
        <cdr:cNvSpPr/>
      </cdr:nvSpPr>
      <cdr:spPr>
        <a:xfrm xmlns:a="http://schemas.openxmlformats.org/drawingml/2006/main">
          <a:off x="4929222" y="1932620"/>
          <a:ext cx="1071570" cy="357190"/>
        </a:xfrm>
        <a:prstGeom xmlns:a="http://schemas.openxmlformats.org/drawingml/2006/main" prst="borderCallout2">
          <a:avLst>
            <a:gd name="adj1" fmla="val 58135"/>
            <a:gd name="adj2" fmla="val 104696"/>
            <a:gd name="adj3" fmla="val 58134"/>
            <a:gd name="adj4" fmla="val 117870"/>
            <a:gd name="adj5" fmla="val 229949"/>
            <a:gd name="adj6" fmla="val 112491"/>
          </a:avLst>
        </a:prstGeom>
        <a:solidFill xmlns:a="http://schemas.openxmlformats.org/drawingml/2006/main">
          <a:srgbClr val="920000"/>
        </a:solidFill>
        <a:ln xmlns:a="http://schemas.openxmlformats.org/drawingml/2006/main" w="25400" cap="flat" cmpd="sng" algn="ctr">
          <a:solidFill>
            <a:srgbClr val="92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16.7</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萬</a:t>
          </a:r>
        </a:p>
      </cdr:txBody>
    </cdr:sp>
  </cdr:relSizeAnchor>
  <cdr:relSizeAnchor xmlns:cdr="http://schemas.openxmlformats.org/drawingml/2006/chartDrawing">
    <cdr:from>
      <cdr:x>0.51961</cdr:x>
      <cdr:y>0.03203</cdr:y>
    </cdr:from>
    <cdr:to>
      <cdr:x>0.95446</cdr:x>
      <cdr:y>0.1738</cdr:y>
    </cdr:to>
    <cdr:sp macro="" textlink="">
      <cdr:nvSpPr>
        <cdr:cNvPr id="12" name="AutoShape 16"/>
        <cdr:cNvSpPr>
          <a:spLocks xmlns:a="http://schemas.openxmlformats.org/drawingml/2006/main" noChangeArrowheads="1"/>
        </cdr:cNvSpPr>
      </cdr:nvSpPr>
      <cdr:spPr bwMode="auto">
        <a:xfrm xmlns:a="http://schemas.openxmlformats.org/drawingml/2006/main">
          <a:off x="3786214" y="146670"/>
          <a:ext cx="3168650" cy="649286"/>
        </a:xfrm>
        <a:prstGeom xmlns:a="http://schemas.openxmlformats.org/drawingml/2006/main" prst="wedgeEllipseCallout">
          <a:avLst>
            <a:gd name="adj1" fmla="val 5514"/>
            <a:gd name="adj2" fmla="val 32352"/>
          </a:avLst>
        </a:prstGeom>
        <a:solidFill xmlns:a="http://schemas.openxmlformats.org/drawingml/2006/main">
          <a:srgbClr val="FF6600">
            <a:alpha val="49804"/>
          </a:srgbClr>
        </a:solidFill>
        <a:ln xmlns:a="http://schemas.openxmlformats.org/drawingml/2006/main" w="9525" algn="ctr">
          <a:solidFill>
            <a:sysClr val="windowText" lastClr="000000"/>
          </a:solidFill>
          <a:miter lim="800000"/>
          <a:headEnd/>
          <a:tailEnd/>
        </a:ln>
      </cdr:spPr>
      <cdr:txBody>
        <a:bodyPr xmlns:a="http://schemas.openxmlformats.org/drawingml/2006/main" lIns="90000" tIns="46800" rIns="90000" bIns="46800" anchor="ctr"/>
        <a:lstStyle xmlns:a="http://schemas.openxmlformats.org/drawingml/2006/main">
          <a:defPPr>
            <a:defRPr lang="zh-TW"/>
          </a:defPPr>
          <a:lvl1pPr algn="l" rtl="0" fontAlgn="base">
            <a:spcBef>
              <a:spcPct val="0"/>
            </a:spcBef>
            <a:spcAft>
              <a:spcPct val="0"/>
            </a:spcAft>
            <a:defRPr kumimoji="1" kern="1200">
              <a:solidFill>
                <a:sysClr val="windowText" lastClr="000000"/>
              </a:solidFill>
              <a:latin typeface="Arial" pitchFamily="34" charset="0"/>
              <a:ea typeface="新細明體" pitchFamily="18" charset="-120"/>
            </a:defRPr>
          </a:lvl1pPr>
          <a:lvl2pPr marL="457200" algn="l" rtl="0" fontAlgn="base">
            <a:spcBef>
              <a:spcPct val="0"/>
            </a:spcBef>
            <a:spcAft>
              <a:spcPct val="0"/>
            </a:spcAft>
            <a:defRPr kumimoji="1" kern="1200">
              <a:solidFill>
                <a:sysClr val="windowText" lastClr="000000"/>
              </a:solidFill>
              <a:latin typeface="Arial" pitchFamily="34" charset="0"/>
              <a:ea typeface="新細明體" pitchFamily="18" charset="-120"/>
            </a:defRPr>
          </a:lvl2pPr>
          <a:lvl3pPr marL="914400" algn="l" rtl="0" fontAlgn="base">
            <a:spcBef>
              <a:spcPct val="0"/>
            </a:spcBef>
            <a:spcAft>
              <a:spcPct val="0"/>
            </a:spcAft>
            <a:defRPr kumimoji="1" kern="1200">
              <a:solidFill>
                <a:sysClr val="windowText" lastClr="000000"/>
              </a:solidFill>
              <a:latin typeface="Arial" pitchFamily="34" charset="0"/>
              <a:ea typeface="新細明體" pitchFamily="18" charset="-120"/>
            </a:defRPr>
          </a:lvl3pPr>
          <a:lvl4pPr marL="1371600" algn="l" rtl="0" fontAlgn="base">
            <a:spcBef>
              <a:spcPct val="0"/>
            </a:spcBef>
            <a:spcAft>
              <a:spcPct val="0"/>
            </a:spcAft>
            <a:defRPr kumimoji="1" kern="1200">
              <a:solidFill>
                <a:sysClr val="windowText" lastClr="000000"/>
              </a:solidFill>
              <a:latin typeface="Arial" pitchFamily="34" charset="0"/>
              <a:ea typeface="新細明體" pitchFamily="18" charset="-120"/>
            </a:defRPr>
          </a:lvl4pPr>
          <a:lvl5pPr marL="1828800" algn="l" rtl="0" fontAlgn="base">
            <a:spcBef>
              <a:spcPct val="0"/>
            </a:spcBef>
            <a:spcAft>
              <a:spcPct val="0"/>
            </a:spcAft>
            <a:defRPr kumimoji="1" kern="1200">
              <a:solidFill>
                <a:sysClr val="windowText" lastClr="000000"/>
              </a:solidFill>
              <a:latin typeface="Arial" pitchFamily="34" charset="0"/>
              <a:ea typeface="新細明體" pitchFamily="18" charset="-120"/>
            </a:defRPr>
          </a:lvl5pPr>
          <a:lvl6pPr marL="2286000" algn="l" defTabSz="914400" rtl="0" eaLnBrk="1" latinLnBrk="0" hangingPunct="1">
            <a:defRPr kumimoji="1" kern="1200">
              <a:solidFill>
                <a:sysClr val="windowText" lastClr="000000"/>
              </a:solidFill>
              <a:latin typeface="Arial" pitchFamily="34" charset="0"/>
              <a:ea typeface="新細明體" pitchFamily="18" charset="-120"/>
            </a:defRPr>
          </a:lvl6pPr>
          <a:lvl7pPr marL="2743200" algn="l" defTabSz="914400" rtl="0" eaLnBrk="1" latinLnBrk="0" hangingPunct="1">
            <a:defRPr kumimoji="1" kern="1200">
              <a:solidFill>
                <a:sysClr val="windowText" lastClr="000000"/>
              </a:solidFill>
              <a:latin typeface="Arial" pitchFamily="34" charset="0"/>
              <a:ea typeface="新細明體" pitchFamily="18" charset="-120"/>
            </a:defRPr>
          </a:lvl7pPr>
          <a:lvl8pPr marL="3200400" algn="l" defTabSz="914400" rtl="0" eaLnBrk="1" latinLnBrk="0" hangingPunct="1">
            <a:defRPr kumimoji="1" kern="1200">
              <a:solidFill>
                <a:sysClr val="windowText" lastClr="000000"/>
              </a:solidFill>
              <a:latin typeface="Arial" pitchFamily="34" charset="0"/>
              <a:ea typeface="新細明體" pitchFamily="18" charset="-120"/>
            </a:defRPr>
          </a:lvl8pPr>
          <a:lvl9pPr marL="3657600" algn="l" defTabSz="914400" rtl="0" eaLnBrk="1" latinLnBrk="0" hangingPunct="1">
            <a:defRPr kumimoji="1" kern="1200">
              <a:solidFill>
                <a:sysClr val="windowText" lastClr="000000"/>
              </a:solidFill>
              <a:latin typeface="Arial" pitchFamily="34" charset="0"/>
              <a:ea typeface="新細明體" pitchFamily="18" charset="-120"/>
            </a:defRPr>
          </a:lvl9pPr>
        </a:lstStyle>
        <a:p xmlns:a="http://schemas.openxmlformats.org/drawingml/2006/main">
          <a:pPr algn="ctr" eaLnBrk="1" hangingPunct="1">
            <a:spcBef>
              <a:spcPct val="50000"/>
            </a:spcBef>
          </a:pPr>
          <a:r>
            <a:rPr lang="zh-TW" altLang="en-US" sz="1800" b="1" dirty="0">
              <a:latin typeface="標楷體" panose="03000509000000000000" pitchFamily="65" charset="-120"/>
              <a:ea typeface="標楷體" panose="03000509000000000000" pitchFamily="65" charset="-120"/>
            </a:rPr>
            <a:t>一定要成就每個孩子</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358" tIns="45678" rIns="91358" bIns="45678"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587E78C1-0349-4247-ADEA-83E851E67BE6}" type="datetimeFigureOut">
              <a:rPr lang="zh-TW" altLang="en-US"/>
              <a:pPr>
                <a:defRPr/>
              </a:pPr>
              <a:t>2016/10/25</a:t>
            </a:fld>
            <a:endParaRPr lang="en-US" altLang="zh-TW" dirty="0"/>
          </a:p>
        </p:txBody>
      </p:sp>
      <p:sp>
        <p:nvSpPr>
          <p:cNvPr id="45060"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358" tIns="45678" rIns="91358" bIns="45678" numCol="1" anchor="b"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375FC4AC-7D98-477B-B887-3CBCA25ACFEF}" type="slidenum">
              <a:rPr lang="zh-TW" altLang="en-US"/>
              <a:pPr>
                <a:defRPr/>
              </a:pPr>
              <a:t>‹#›</a:t>
            </a:fld>
            <a:endParaRPr lang="en-US" altLang="zh-TW" dirty="0"/>
          </a:p>
        </p:txBody>
      </p:sp>
    </p:spTree>
    <p:extLst>
      <p:ext uri="{BB962C8B-B14F-4D97-AF65-F5344CB8AC3E}">
        <p14:creationId xmlns:p14="http://schemas.microsoft.com/office/powerpoint/2010/main" val="65226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bwMode="auto">
          <a:xfrm>
            <a:off x="0"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bwMode="auto">
          <a:xfrm>
            <a:off x="3856038" y="0"/>
            <a:ext cx="2949575" cy="498475"/>
          </a:xfrm>
          <a:prstGeom prst="rect">
            <a:avLst/>
          </a:prstGeom>
          <a:noFill/>
          <a:ln>
            <a:noFill/>
          </a:ln>
          <a:extLst/>
        </p:spPr>
        <p:txBody>
          <a:bodyPr vert="horz" wrap="square" lIns="91541" tIns="45769" rIns="91541" bIns="45769" numCol="1" anchor="t"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C739DA2E-B5BB-4417-98BA-7B92E7E5DAC8}" type="datetimeFigureOut">
              <a:rPr lang="zh-TW" altLang="en-US"/>
              <a:pPr>
                <a:defRPr/>
              </a:pPr>
              <a:t>2016/10/25</a:t>
            </a:fld>
            <a:endParaRPr lang="en-US" altLang="zh-TW" dirty="0"/>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58" tIns="45678" rIns="91358" bIns="45678" rtlCol="0" anchor="ctr"/>
          <a:lstStyle/>
          <a:p>
            <a:pPr lvl="0"/>
            <a:endParaRPr lang="zh-TW" altLang="en-US" noProof="0"/>
          </a:p>
        </p:txBody>
      </p:sp>
      <p:sp>
        <p:nvSpPr>
          <p:cNvPr id="5" name="備忘稿版面配置區 4"/>
          <p:cNvSpPr>
            <a:spLocks noGrp="1"/>
          </p:cNvSpPr>
          <p:nvPr>
            <p:ph type="body" sz="quarter" idx="3"/>
          </p:nvPr>
        </p:nvSpPr>
        <p:spPr bwMode="auto">
          <a:xfrm>
            <a:off x="681038" y="4721225"/>
            <a:ext cx="5445125" cy="4471988"/>
          </a:xfrm>
          <a:prstGeom prst="rect">
            <a:avLst/>
          </a:prstGeom>
          <a:noFill/>
          <a:ln>
            <a:noFill/>
          </a:ln>
          <a:extLst/>
        </p:spPr>
        <p:txBody>
          <a:bodyPr vert="horz" wrap="square" lIns="91541" tIns="45769" rIns="91541" bIns="45769"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bwMode="auto">
          <a:xfrm>
            <a:off x="0"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defTabSz="915162">
              <a:defRPr kumimoji="0" sz="12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bwMode="auto">
          <a:xfrm>
            <a:off x="3856038" y="9439275"/>
            <a:ext cx="2949575" cy="498475"/>
          </a:xfrm>
          <a:prstGeom prst="rect">
            <a:avLst/>
          </a:prstGeom>
          <a:noFill/>
          <a:ln>
            <a:noFill/>
          </a:ln>
          <a:extLst/>
        </p:spPr>
        <p:txBody>
          <a:bodyPr vert="horz" wrap="square" lIns="91541" tIns="45769" rIns="91541" bIns="45769" numCol="1" anchor="b" anchorCtr="0" compatLnSpc="1">
            <a:prstTxWarp prst="textNoShape">
              <a:avLst/>
            </a:prstTxWarp>
          </a:bodyPr>
          <a:lstStyle>
            <a:lvl1pPr algn="r" defTabSz="915162">
              <a:defRPr kumimoji="0" sz="1200">
                <a:latin typeface="Calibri" pitchFamily="34" charset="0"/>
                <a:ea typeface="新細明體" pitchFamily="18" charset="-120"/>
              </a:defRPr>
            </a:lvl1pPr>
          </a:lstStyle>
          <a:p>
            <a:pPr>
              <a:defRPr/>
            </a:pPr>
            <a:fld id="{F7C3E0EE-96AA-4DB6-B869-960F3E021339}" type="slidenum">
              <a:rPr lang="zh-TW" altLang="en-US"/>
              <a:pPr>
                <a:defRPr/>
              </a:pPr>
              <a:t>‹#›</a:t>
            </a:fld>
            <a:endParaRPr lang="en-US" altLang="zh-TW" dirty="0"/>
          </a:p>
        </p:txBody>
      </p:sp>
    </p:spTree>
    <p:extLst>
      <p:ext uri="{BB962C8B-B14F-4D97-AF65-F5344CB8AC3E}">
        <p14:creationId xmlns:p14="http://schemas.microsoft.com/office/powerpoint/2010/main" val="16782486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3778" name="備忘稿版面配置區 2"/>
          <p:cNvSpPr>
            <a:spLocks noGrp="1"/>
          </p:cNvSpPr>
          <p:nvPr>
            <p:ph type="body" idx="1"/>
          </p:nvPr>
        </p:nvSpPr>
        <p:spPr>
          <a:noFill/>
        </p:spPr>
        <p:txBody>
          <a:bodyPr/>
          <a:lstStyle/>
          <a:p>
            <a:r>
              <a:rPr lang="zh-TW" altLang="en-US" dirty="0"/>
              <a:t>做一件事，了解為什麼是重要的。如果不知道為何而做，就無法掌握我們該做什麼。</a:t>
            </a:r>
            <a:r>
              <a:rPr lang="zh-TW" altLang="en-US" dirty="0">
                <a:latin typeface="新細明體" panose="02020500000000000000" pitchFamily="18" charset="-120"/>
                <a:ea typeface="新細明體" panose="02020500000000000000" pitchFamily="18" charset="-120"/>
              </a:rPr>
              <a:t>（</a:t>
            </a:r>
            <a:r>
              <a:rPr lang="en-US" altLang="zh-TW" dirty="0">
                <a:latin typeface="新細明體" panose="02020500000000000000" pitchFamily="18" charset="-120"/>
                <a:ea typeface="新細明體" panose="02020500000000000000" pitchFamily="18" charset="-120"/>
              </a:rPr>
              <a:t>From</a:t>
            </a:r>
            <a:r>
              <a:rPr lang="zh-TW" altLang="en-US" b="1" i="1" u="sng" dirty="0">
                <a:solidFill>
                  <a:srgbClr val="920000"/>
                </a:solidFill>
              </a:rPr>
              <a:t>基隆市武崙國小彭麗琦校長</a:t>
            </a:r>
            <a:r>
              <a:rPr lang="zh-TW" altLang="en-US" b="1" i="1" u="sng" dirty="0">
                <a:solidFill>
                  <a:srgbClr val="920000"/>
                </a:solidFill>
                <a:latin typeface="新細明體" panose="02020500000000000000" pitchFamily="18" charset="-120"/>
                <a:ea typeface="新細明體" panose="02020500000000000000" pitchFamily="18" charset="-120"/>
              </a:rPr>
              <a:t>）</a:t>
            </a:r>
            <a:endParaRPr lang="zh-TW" altLang="en-US" b="1" i="1" u="sng" dirty="0">
              <a:solidFill>
                <a:srgbClr val="920000"/>
              </a:solidFill>
            </a:endParaRPr>
          </a:p>
          <a:p>
            <a:endParaRPr lang="zh-TW" altLang="en-US" dirty="0"/>
          </a:p>
        </p:txBody>
      </p:sp>
      <p:sp>
        <p:nvSpPr>
          <p:cNvPr id="203779" name="投影片編號版面配置區 3"/>
          <p:cNvSpPr>
            <a:spLocks noGrp="1"/>
          </p:cNvSpPr>
          <p:nvPr>
            <p:ph type="sldNum" sz="quarter" idx="5"/>
          </p:nvPr>
        </p:nvSpPr>
        <p:spPr>
          <a:noFill/>
          <a:ln>
            <a:miter lim="800000"/>
            <a:headEnd/>
            <a:tailEnd/>
          </a:ln>
        </p:spPr>
        <p:txBody>
          <a:bodyPr/>
          <a:lstStyle/>
          <a:p>
            <a:pPr defTabSz="914400"/>
            <a:fld id="{71C4E80A-1029-4065-A385-82B5079F5D0B}" type="slidenum">
              <a:rPr lang="zh-TW" altLang="en-US" smtClean="0">
                <a:solidFill>
                  <a:srgbClr val="000000"/>
                </a:solidFill>
                <a:ea typeface="新細明體" charset="-120"/>
              </a:rPr>
              <a:pPr defTabSz="914400"/>
              <a:t>3</a:t>
            </a:fld>
            <a:endParaRPr lang="en-US" altLang="zh-TW">
              <a:solidFill>
                <a:srgbClr val="000000"/>
              </a:solidFill>
              <a:ea typeface="新細明體" charset="-120"/>
            </a:endParaRPr>
          </a:p>
        </p:txBody>
      </p:sp>
    </p:spTree>
    <p:extLst>
      <p:ext uri="{BB962C8B-B14F-4D97-AF65-F5344CB8AC3E}">
        <p14:creationId xmlns:p14="http://schemas.microsoft.com/office/powerpoint/2010/main" val="135289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投影片圖像版面配置區 1"/>
          <p:cNvSpPr>
            <a:spLocks noGrp="1" noRot="1" noChangeAspect="1"/>
          </p:cNvSpPr>
          <p:nvPr>
            <p:ph type="sldImg"/>
          </p:nvPr>
        </p:nvSpPr>
        <p:spPr bwMode="auto">
          <a:noFill/>
          <a:ln>
            <a:solidFill>
              <a:srgbClr val="000000"/>
            </a:solidFill>
            <a:miter lim="800000"/>
            <a:headEnd/>
            <a:tailEnd/>
          </a:ln>
        </p:spPr>
      </p:sp>
      <p:sp>
        <p:nvSpPr>
          <p:cNvPr id="222210" name="備忘稿版面配置區 2"/>
          <p:cNvSpPr>
            <a:spLocks noGrp="1"/>
          </p:cNvSpPr>
          <p:nvPr>
            <p:ph type="body" idx="1"/>
          </p:nvPr>
        </p:nvSpPr>
        <p:spPr>
          <a:noFill/>
        </p:spPr>
        <p:txBody>
          <a:bodyPr/>
          <a:lstStyle/>
          <a:p>
            <a:r>
              <a:rPr lang="zh-TW" altLang="en-US" dirty="0"/>
              <a:t>依據調查顯示，學生的學習動機低落，</a:t>
            </a:r>
            <a:r>
              <a:rPr lang="zh-TW" altLang="en-US" dirty="0">
                <a:solidFill>
                  <a:srgbClr val="FF0000"/>
                </a:solidFill>
              </a:rPr>
              <a:t>有一定比例的學生</a:t>
            </a:r>
            <a:r>
              <a:rPr lang="zh-TW" altLang="en-US" dirty="0"/>
              <a:t>不會主動讀書。</a:t>
            </a:r>
          </a:p>
        </p:txBody>
      </p:sp>
      <p:sp>
        <p:nvSpPr>
          <p:cNvPr id="222211" name="投影片編號版面配置區 3"/>
          <p:cNvSpPr>
            <a:spLocks noGrp="1"/>
          </p:cNvSpPr>
          <p:nvPr>
            <p:ph type="sldNum" sz="quarter" idx="5"/>
          </p:nvPr>
        </p:nvSpPr>
        <p:spPr>
          <a:noFill/>
          <a:ln>
            <a:miter lim="800000"/>
            <a:headEnd/>
            <a:tailEnd/>
          </a:ln>
        </p:spPr>
        <p:txBody>
          <a:bodyPr/>
          <a:lstStyle/>
          <a:p>
            <a:pPr defTabSz="914400"/>
            <a:fld id="{FC59205E-63C2-4221-83ED-6884D783B571}" type="slidenum">
              <a:rPr lang="zh-TW" altLang="en-US" smtClean="0">
                <a:ea typeface="新細明體" charset="-120"/>
              </a:rPr>
              <a:pPr defTabSz="914400"/>
              <a:t>12</a:t>
            </a:fld>
            <a:endParaRPr lang="en-US" altLang="zh-TW">
              <a:ea typeface="新細明體" charset="-120"/>
            </a:endParaRPr>
          </a:p>
        </p:txBody>
      </p:sp>
    </p:spTree>
    <p:extLst>
      <p:ext uri="{BB962C8B-B14F-4D97-AF65-F5344CB8AC3E}">
        <p14:creationId xmlns:p14="http://schemas.microsoft.com/office/powerpoint/2010/main" val="287430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投影片圖像版面配置區 1"/>
          <p:cNvSpPr>
            <a:spLocks noGrp="1" noRot="1" noChangeAspect="1"/>
          </p:cNvSpPr>
          <p:nvPr>
            <p:ph type="sldImg"/>
          </p:nvPr>
        </p:nvSpPr>
        <p:spPr bwMode="auto">
          <a:noFill/>
          <a:ln>
            <a:solidFill>
              <a:srgbClr val="000000"/>
            </a:solidFill>
            <a:miter lim="800000"/>
            <a:headEnd/>
            <a:tailEnd/>
          </a:ln>
        </p:spPr>
      </p:sp>
      <p:sp>
        <p:nvSpPr>
          <p:cNvPr id="224258" name="備忘稿版面配置區 2"/>
          <p:cNvSpPr>
            <a:spLocks noGrp="1"/>
          </p:cNvSpPr>
          <p:nvPr>
            <p:ph type="body" idx="1"/>
          </p:nvPr>
        </p:nvSpPr>
        <p:spPr>
          <a:noFill/>
        </p:spPr>
        <p:txBody>
          <a:bodyPr/>
          <a:lstStyle/>
          <a:p>
            <a:endParaRPr lang="zh-TW" altLang="en-US" b="0" i="0" u="none" dirty="0"/>
          </a:p>
        </p:txBody>
      </p:sp>
      <p:sp>
        <p:nvSpPr>
          <p:cNvPr id="224259" name="投影片編號版面配置區 3"/>
          <p:cNvSpPr>
            <a:spLocks noGrp="1"/>
          </p:cNvSpPr>
          <p:nvPr>
            <p:ph type="sldNum" sz="quarter" idx="5"/>
          </p:nvPr>
        </p:nvSpPr>
        <p:spPr>
          <a:noFill/>
          <a:ln>
            <a:miter lim="800000"/>
            <a:headEnd/>
            <a:tailEnd/>
          </a:ln>
        </p:spPr>
        <p:txBody>
          <a:bodyPr/>
          <a:lstStyle/>
          <a:p>
            <a:pPr defTabSz="914400"/>
            <a:fld id="{FC67505A-89B3-49F6-B777-9699840AF561}" type="slidenum">
              <a:rPr lang="zh-TW" altLang="en-US" smtClean="0">
                <a:ea typeface="新細明體" charset="-120"/>
              </a:rPr>
              <a:pPr defTabSz="914400"/>
              <a:t>14</a:t>
            </a:fld>
            <a:endParaRPr lang="en-US" altLang="zh-TW">
              <a:ea typeface="新細明體" charset="-120"/>
            </a:endParaRPr>
          </a:p>
        </p:txBody>
      </p:sp>
    </p:spTree>
    <p:extLst>
      <p:ext uri="{BB962C8B-B14F-4D97-AF65-F5344CB8AC3E}">
        <p14:creationId xmlns:p14="http://schemas.microsoft.com/office/powerpoint/2010/main" val="282100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投影片圖像版面配置區 1"/>
          <p:cNvSpPr>
            <a:spLocks noGrp="1" noRot="1" noChangeAspect="1"/>
          </p:cNvSpPr>
          <p:nvPr>
            <p:ph type="sldImg"/>
          </p:nvPr>
        </p:nvSpPr>
        <p:spPr bwMode="auto">
          <a:noFill/>
          <a:ln>
            <a:solidFill>
              <a:srgbClr val="000000"/>
            </a:solidFill>
            <a:miter lim="800000"/>
            <a:headEnd/>
            <a:tailEnd/>
          </a:ln>
        </p:spPr>
      </p:sp>
      <p:sp>
        <p:nvSpPr>
          <p:cNvPr id="228354" name="備忘稿版面配置區 2"/>
          <p:cNvSpPr>
            <a:spLocks noGrp="1"/>
          </p:cNvSpPr>
          <p:nvPr>
            <p:ph type="body" idx="1"/>
          </p:nvPr>
        </p:nvSpPr>
        <p:spPr>
          <a:noFill/>
        </p:spPr>
        <p:txBody>
          <a:bodyPr/>
          <a:lstStyle/>
          <a:p>
            <a:r>
              <a:rPr lang="zh-TW" altLang="en-US" dirty="0"/>
              <a:t>十二年國民基本教育的課程願景：</a:t>
            </a:r>
            <a:endParaRPr lang="en-US" altLang="zh-TW" dirty="0"/>
          </a:p>
          <a:p>
            <a:r>
              <a:rPr lang="en-US" altLang="zh-TW" dirty="0"/>
              <a:t>1.</a:t>
            </a:r>
            <a:r>
              <a:rPr lang="zh-TW" altLang="en-US" dirty="0"/>
              <a:t>以現有的九年一貫課程為基準，檢視其實施成效，據以做調整。</a:t>
            </a:r>
            <a:endParaRPr lang="en-US" altLang="zh-TW" dirty="0"/>
          </a:p>
          <a:p>
            <a:r>
              <a:rPr lang="en-US" altLang="zh-TW" dirty="0"/>
              <a:t>2.</a:t>
            </a:r>
            <a:r>
              <a:rPr lang="zh-TW" altLang="en-US" dirty="0"/>
              <a:t>本於憲法所定的教育宗旨，參酌社會變遷、全球化趨勢，以及未來人才培育需求。</a:t>
            </a:r>
            <a:endParaRPr lang="en-US" altLang="zh-TW" dirty="0"/>
          </a:p>
          <a:p>
            <a:r>
              <a:rPr lang="en-US" altLang="zh-TW" dirty="0"/>
              <a:t>3.</a:t>
            </a:r>
            <a:r>
              <a:rPr lang="zh-TW" altLang="en-US" dirty="0"/>
              <a:t>持續強化中小學課程的連貫與統整，實踐素養導向的課程與教學。</a:t>
            </a:r>
            <a:endParaRPr lang="en-US" altLang="zh-TW" dirty="0"/>
          </a:p>
          <a:p>
            <a:r>
              <a:rPr lang="en-US" altLang="zh-TW" dirty="0"/>
              <a:t>4.</a:t>
            </a:r>
            <a:r>
              <a:rPr lang="zh-TW" altLang="en-US" dirty="0"/>
              <a:t>落實適性揚才的教育，培養具有終身學習力、社會關懷及國際視野的現代國民。</a:t>
            </a:r>
          </a:p>
        </p:txBody>
      </p:sp>
      <p:sp>
        <p:nvSpPr>
          <p:cNvPr id="228355" name="投影片編號版面配置區 3"/>
          <p:cNvSpPr>
            <a:spLocks noGrp="1"/>
          </p:cNvSpPr>
          <p:nvPr>
            <p:ph type="sldNum" sz="quarter" idx="5"/>
          </p:nvPr>
        </p:nvSpPr>
        <p:spPr>
          <a:noFill/>
          <a:ln>
            <a:miter lim="800000"/>
            <a:headEnd/>
            <a:tailEnd/>
          </a:ln>
        </p:spPr>
        <p:txBody>
          <a:bodyPr/>
          <a:lstStyle/>
          <a:p>
            <a:pPr defTabSz="914400"/>
            <a:fld id="{1D53788E-4C8F-4A9E-A018-8DD731543AC0}" type="slidenum">
              <a:rPr lang="zh-TW" altLang="en-US" smtClean="0">
                <a:ea typeface="新細明體" charset="-120"/>
              </a:rPr>
              <a:pPr defTabSz="914400"/>
              <a:t>16</a:t>
            </a:fld>
            <a:endParaRPr lang="en-US" altLang="zh-TW">
              <a:ea typeface="新細明體" charset="-120"/>
            </a:endParaRPr>
          </a:p>
        </p:txBody>
      </p:sp>
    </p:spTree>
    <p:extLst>
      <p:ext uri="{BB962C8B-B14F-4D97-AF65-F5344CB8AC3E}">
        <p14:creationId xmlns:p14="http://schemas.microsoft.com/office/powerpoint/2010/main" val="34903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投影片圖像版面配置區 1"/>
          <p:cNvSpPr>
            <a:spLocks noGrp="1" noRot="1" noChangeAspect="1"/>
          </p:cNvSpPr>
          <p:nvPr>
            <p:ph type="sldImg"/>
          </p:nvPr>
        </p:nvSpPr>
        <p:spPr bwMode="auto">
          <a:noFill/>
          <a:ln>
            <a:solidFill>
              <a:srgbClr val="000000"/>
            </a:solidFill>
            <a:miter lim="800000"/>
            <a:headEnd/>
            <a:tailEnd/>
          </a:ln>
        </p:spPr>
      </p:sp>
      <p:sp>
        <p:nvSpPr>
          <p:cNvPr id="230402" name="備忘稿版面配置區 2"/>
          <p:cNvSpPr>
            <a:spLocks noGrp="1"/>
          </p:cNvSpPr>
          <p:nvPr>
            <p:ph type="body" idx="1"/>
          </p:nvPr>
        </p:nvSpPr>
        <p:spPr>
          <a:noFill/>
        </p:spPr>
        <p:txBody>
          <a:bodyPr/>
          <a:lstStyle/>
          <a:p>
            <a:pPr marL="171450" indent="-171450">
              <a:buFontTx/>
              <a:buChar char="•"/>
            </a:pPr>
            <a:r>
              <a:rPr lang="zh-TW" altLang="en-US" dirty="0"/>
              <a:t>此節要強調的是課綱的研修並非匆促完成產出的，而是經過嚴謹的程序、多部會的合作而來的。</a:t>
            </a:r>
          </a:p>
        </p:txBody>
      </p:sp>
      <p:sp>
        <p:nvSpPr>
          <p:cNvPr id="230403" name="投影片編號版面配置區 3"/>
          <p:cNvSpPr>
            <a:spLocks noGrp="1"/>
          </p:cNvSpPr>
          <p:nvPr>
            <p:ph type="sldNum" sz="quarter" idx="5"/>
          </p:nvPr>
        </p:nvSpPr>
        <p:spPr>
          <a:noFill/>
          <a:ln>
            <a:miter lim="800000"/>
            <a:headEnd/>
            <a:tailEnd/>
          </a:ln>
        </p:spPr>
        <p:txBody>
          <a:bodyPr/>
          <a:lstStyle/>
          <a:p>
            <a:pPr defTabSz="914400"/>
            <a:fld id="{0C736866-BE95-44F4-9321-4A1E4FE97D1D}" type="slidenum">
              <a:rPr lang="zh-TW" altLang="en-US" smtClean="0">
                <a:ea typeface="新細明體" charset="-120"/>
              </a:rPr>
              <a:pPr defTabSz="914400"/>
              <a:t>17</a:t>
            </a:fld>
            <a:endParaRPr lang="en-US" altLang="zh-TW">
              <a:ea typeface="新細明體" charset="-120"/>
            </a:endParaRPr>
          </a:p>
        </p:txBody>
      </p:sp>
    </p:spTree>
    <p:extLst>
      <p:ext uri="{BB962C8B-B14F-4D97-AF65-F5344CB8AC3E}">
        <p14:creationId xmlns:p14="http://schemas.microsoft.com/office/powerpoint/2010/main" val="269929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投影片圖像版面配置區 1"/>
          <p:cNvSpPr>
            <a:spLocks noGrp="1" noRot="1" noChangeAspect="1"/>
          </p:cNvSpPr>
          <p:nvPr>
            <p:ph type="sldImg"/>
          </p:nvPr>
        </p:nvSpPr>
        <p:spPr bwMode="auto">
          <a:noFill/>
          <a:ln>
            <a:solidFill>
              <a:srgbClr val="000000"/>
            </a:solidFill>
            <a:miter lim="800000"/>
            <a:headEnd/>
            <a:tailEnd/>
          </a:ln>
        </p:spPr>
      </p:sp>
      <p:sp>
        <p:nvSpPr>
          <p:cNvPr id="232450" name="備忘稿版面配置區 2"/>
          <p:cNvSpPr>
            <a:spLocks noGrp="1"/>
          </p:cNvSpPr>
          <p:nvPr>
            <p:ph type="body" idx="1"/>
          </p:nvPr>
        </p:nvSpPr>
        <p:spPr>
          <a:noFill/>
        </p:spPr>
        <p:txBody>
          <a:bodyPr/>
          <a:lstStyle/>
          <a:p>
            <a:pPr marL="171450" indent="-171450">
              <a:buFontTx/>
              <a:buChar char="•"/>
            </a:pPr>
            <a:r>
              <a:rPr lang="zh-TW" altLang="en-US"/>
              <a:t>先強調課程綱要的修訂在歐美等先進國家大都以十年左右為修訂期程，以因應社會變遷的需求。</a:t>
            </a:r>
            <a:endParaRPr lang="en-US" altLang="zh-TW"/>
          </a:p>
          <a:p>
            <a:pPr marL="171450" indent="-171450">
              <a:buFontTx/>
              <a:buChar char="•"/>
            </a:pPr>
            <a:r>
              <a:rPr lang="zh-TW" altLang="en-US"/>
              <a:t>再以電腦科技、３Ｃ等產品為例，平均每２～３年即更換一部電腦或手機，教育及課程的規劃也應與時俱進。</a:t>
            </a:r>
            <a:endParaRPr lang="en-US" altLang="zh-TW"/>
          </a:p>
          <a:p>
            <a:pPr marL="171450" indent="-171450">
              <a:buFontTx/>
              <a:buChar char="•"/>
            </a:pPr>
            <a:r>
              <a:rPr lang="zh-TW" altLang="en-US"/>
              <a:t>先舖陳修訂週期的必要性，再說明這次總綱的修訂，距離九年一貫課程之實施已十多年，又適逢十二年國教的推動，是以在</a:t>
            </a:r>
            <a:r>
              <a:rPr lang="en-US" altLang="zh-TW"/>
              <a:t>2008</a:t>
            </a:r>
            <a:r>
              <a:rPr lang="zh-TW" altLang="en-US"/>
              <a:t>年啟動修訂機制。</a:t>
            </a:r>
            <a:endParaRPr lang="en-US" altLang="zh-TW"/>
          </a:p>
          <a:p>
            <a:pPr marL="171450" indent="-171450">
              <a:buFontTx/>
              <a:buChar char="•"/>
            </a:pPr>
            <a:r>
              <a:rPr lang="zh-TW" altLang="en-US"/>
              <a:t>餘說明如投影片內容，圖的部分可視時間詳加說明，其研究及配合的期程，強調研修過程的嚴謹性。</a:t>
            </a:r>
            <a:endParaRPr lang="en-US" altLang="zh-TW"/>
          </a:p>
          <a:p>
            <a:pPr marL="171450" indent="-171450">
              <a:buFontTx/>
              <a:buChar char="•"/>
            </a:pPr>
            <a:endParaRPr lang="zh-TW" altLang="en-US"/>
          </a:p>
        </p:txBody>
      </p:sp>
      <p:sp>
        <p:nvSpPr>
          <p:cNvPr id="232451" name="投影片編號版面配置區 3"/>
          <p:cNvSpPr>
            <a:spLocks noGrp="1"/>
          </p:cNvSpPr>
          <p:nvPr>
            <p:ph type="sldNum" sz="quarter" idx="5"/>
          </p:nvPr>
        </p:nvSpPr>
        <p:spPr>
          <a:noFill/>
          <a:ln>
            <a:miter lim="800000"/>
            <a:headEnd/>
            <a:tailEnd/>
          </a:ln>
        </p:spPr>
        <p:txBody>
          <a:bodyPr/>
          <a:lstStyle/>
          <a:p>
            <a:pPr defTabSz="914400"/>
            <a:fld id="{EA4328EB-1EB8-4583-9836-37D844AD6931}" type="slidenum">
              <a:rPr lang="zh-TW" altLang="en-US" smtClean="0">
                <a:ea typeface="新細明體" charset="-120"/>
              </a:rPr>
              <a:pPr defTabSz="914400"/>
              <a:t>18</a:t>
            </a:fld>
            <a:endParaRPr lang="en-US" altLang="zh-TW">
              <a:ea typeface="新細明體" charset="-120"/>
            </a:endParaRPr>
          </a:p>
        </p:txBody>
      </p:sp>
    </p:spTree>
    <p:extLst>
      <p:ext uri="{BB962C8B-B14F-4D97-AF65-F5344CB8AC3E}">
        <p14:creationId xmlns:p14="http://schemas.microsoft.com/office/powerpoint/2010/main" val="202569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投影片圖像版面配置區 1"/>
          <p:cNvSpPr>
            <a:spLocks noGrp="1" noRot="1" noChangeAspect="1"/>
          </p:cNvSpPr>
          <p:nvPr>
            <p:ph type="sldImg"/>
          </p:nvPr>
        </p:nvSpPr>
        <p:spPr bwMode="auto">
          <a:noFill/>
          <a:ln>
            <a:solidFill>
              <a:srgbClr val="000000"/>
            </a:solidFill>
            <a:miter lim="800000"/>
            <a:headEnd/>
            <a:tailEnd/>
          </a:ln>
        </p:spPr>
      </p:sp>
      <p:sp>
        <p:nvSpPr>
          <p:cNvPr id="236546" name="備忘稿版面配置區 2"/>
          <p:cNvSpPr>
            <a:spLocks noGrp="1"/>
          </p:cNvSpPr>
          <p:nvPr>
            <p:ph type="body" idx="1"/>
          </p:nvPr>
        </p:nvSpPr>
        <p:spPr>
          <a:noFill/>
        </p:spPr>
        <p:txBody>
          <a:bodyPr/>
          <a:lstStyle/>
          <a:p>
            <a:r>
              <a:rPr lang="en-US" altLang="zh-TW" b="0" i="0" u="none" dirty="0"/>
              <a:t>1.</a:t>
            </a:r>
            <a:r>
              <a:rPr lang="zh-TW" altLang="en-US" b="0" i="0" u="none" dirty="0"/>
              <a:t>總綱及領綱是經嚴謹的小組研發、課程發展會確認、課程審議會審議通過才能發布，並非由少數人杜撰。</a:t>
            </a:r>
          </a:p>
          <a:p>
            <a:r>
              <a:rPr lang="en-US" altLang="zh-TW" b="0" i="0" u="none" dirty="0"/>
              <a:t>2.</a:t>
            </a:r>
            <a:r>
              <a:rPr lang="zh-TW" altLang="en-US" b="0" i="0" u="none" dirty="0"/>
              <a:t>可強調除由中央教育部主導，亦辦理有公聽會及網路論壇，廣納各方之意見。</a:t>
            </a:r>
          </a:p>
          <a:p>
            <a:r>
              <a:rPr lang="en-US" altLang="zh-TW" b="0" i="0" u="none" dirty="0"/>
              <a:t>3.</a:t>
            </a:r>
            <a:r>
              <a:rPr lang="zh-TW" altLang="en-US" b="0" i="0" u="none" dirty="0"/>
              <a:t>避免陷入社會領域課綱爭議之討論，如有人提起，只須強調課程研修難免有爭議即可。</a:t>
            </a:r>
          </a:p>
          <a:p>
            <a:endParaRPr lang="en-US" altLang="zh-TW" b="1" i="1" u="sng" dirty="0"/>
          </a:p>
        </p:txBody>
      </p:sp>
      <p:sp>
        <p:nvSpPr>
          <p:cNvPr id="236547" name="投影片編號版面配置區 3"/>
          <p:cNvSpPr>
            <a:spLocks noGrp="1"/>
          </p:cNvSpPr>
          <p:nvPr>
            <p:ph type="sldNum" sz="quarter" idx="5"/>
          </p:nvPr>
        </p:nvSpPr>
        <p:spPr>
          <a:noFill/>
          <a:ln>
            <a:miter lim="800000"/>
            <a:headEnd/>
            <a:tailEnd/>
          </a:ln>
        </p:spPr>
        <p:txBody>
          <a:bodyPr/>
          <a:lstStyle/>
          <a:p>
            <a:pPr defTabSz="914400"/>
            <a:fld id="{83246617-DEF9-43FD-B065-F0F2810017B8}" type="slidenum">
              <a:rPr lang="zh-TW" altLang="en-US" smtClean="0">
                <a:ea typeface="新細明體" charset="-120"/>
              </a:rPr>
              <a:pPr defTabSz="914400"/>
              <a:t>19</a:t>
            </a:fld>
            <a:endParaRPr lang="en-US" altLang="zh-TW">
              <a:ea typeface="新細明體" charset="-120"/>
            </a:endParaRPr>
          </a:p>
        </p:txBody>
      </p:sp>
    </p:spTree>
    <p:extLst>
      <p:ext uri="{BB962C8B-B14F-4D97-AF65-F5344CB8AC3E}">
        <p14:creationId xmlns:p14="http://schemas.microsoft.com/office/powerpoint/2010/main" val="208191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20</a:t>
            </a:fld>
            <a:endParaRPr lang="en-US" altLang="zh-TW" dirty="0"/>
          </a:p>
        </p:txBody>
      </p:sp>
    </p:spTree>
    <p:extLst>
      <p:ext uri="{BB962C8B-B14F-4D97-AF65-F5344CB8AC3E}">
        <p14:creationId xmlns:p14="http://schemas.microsoft.com/office/powerpoint/2010/main" val="2400336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Shape 4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40642" name="Shape 457"/>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40643" name="Shape 458"/>
          <p:cNvSpPr>
            <a:spLocks noGrp="1"/>
          </p:cNvSpPr>
          <p:nvPr>
            <p:ph type="sldNum" sz="quarter" idx="5"/>
          </p:nvPr>
        </p:nvSpPr>
        <p:spPr>
          <a:noFill/>
          <a:ln>
            <a:miter lim="800000"/>
            <a:headEnd/>
            <a:tailEnd/>
          </a:ln>
        </p:spPr>
        <p:txBody>
          <a:bodyPr lIns="91525" tIns="45750" rIns="91525" bIns="45750"/>
          <a:lstStyle/>
          <a:p>
            <a:pPr defTabSz="914400">
              <a:buSzPct val="25000"/>
            </a:pPr>
            <a:fld id="{E3E23C7E-0493-4302-B516-1FB0B69C6976}" type="slidenum">
              <a:rPr lang="en-US" altLang="zh-TW" smtClean="0">
                <a:solidFill>
                  <a:srgbClr val="000000"/>
                </a:solidFill>
                <a:ea typeface="新細明體" charset="-120"/>
                <a:sym typeface="Calibri" pitchFamily="34" charset="0"/>
              </a:rPr>
              <a:pPr defTabSz="914400">
                <a:buSzPct val="25000"/>
              </a:pPr>
              <a:t>21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3793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Shape 4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2690" name="Shape 468"/>
          <p:cNvSpPr>
            <a:spLocks noGrp="1"/>
          </p:cNvSpPr>
          <p:nvPr>
            <p:ph type="body" idx="1"/>
          </p:nvPr>
        </p:nvSpPr>
        <p:spPr>
          <a:noFill/>
        </p:spPr>
        <p:txBody>
          <a:bodyPr lIns="91525" tIns="45750" rIns="91525" bIns="45750"/>
          <a:lstStyle/>
          <a:p>
            <a:r>
              <a:rPr lang="en-US" altLang="zh-TW" dirty="0"/>
              <a:t>1.</a:t>
            </a:r>
            <a:r>
              <a:rPr lang="zh-TW" altLang="en-US" dirty="0"/>
              <a:t>自發是要學生有想學的意願及能學的本事；紫色代表智慧、獨立</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總綱重視學生的主體性，除了培養基本知能與德行，也保有學生的學習動機與熱情，進而培養進取及創新精神，使學生能適性發展、悅納自己、自主學習並展現自信。</a:t>
            </a:r>
            <a:endParaRPr lang="en-US" altLang="zh-TW" dirty="0"/>
          </a:p>
          <a:p>
            <a:r>
              <a:rPr lang="en-US" altLang="zh-TW" dirty="0"/>
              <a:t>2.</a:t>
            </a:r>
            <a:r>
              <a:rPr lang="zh-TW" altLang="en-US" dirty="0"/>
              <a:t>互動是要能活用知識，變成帶得走的能力</a:t>
            </a:r>
            <a:r>
              <a:rPr lang="en-US" altLang="zh-TW" dirty="0"/>
              <a:t>;</a:t>
            </a:r>
            <a:r>
              <a:rPr lang="zh-TW" altLang="en-US" dirty="0"/>
              <a:t>黃色代表歡樂、幸福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dirty="0"/>
          </a:p>
          <a:p>
            <a:r>
              <a:rPr lang="en-US" altLang="zh-TW" dirty="0"/>
              <a:t>3.</a:t>
            </a:r>
            <a:r>
              <a:rPr lang="zh-TW" altLang="en-US" dirty="0"/>
              <a:t>共好是要願意付出，能與他人分享</a:t>
            </a:r>
            <a:r>
              <a:rPr lang="en-US" altLang="zh-TW" dirty="0"/>
              <a:t>;</a:t>
            </a:r>
            <a:r>
              <a:rPr lang="zh-TW" altLang="en-US" dirty="0"/>
              <a:t>紅色代表熱情、能量</a:t>
            </a:r>
            <a:r>
              <a:rPr lang="zh-TW" altLang="en-US" dirty="0">
                <a:latin typeface="新細明體" panose="02020500000000000000" pitchFamily="18" charset="-120"/>
                <a:ea typeface="新細明體" panose="02020500000000000000" pitchFamily="18" charset="-120"/>
              </a:rPr>
              <a:t>。</a:t>
            </a:r>
            <a:endParaRPr lang="zh-TW" altLang="en-US" dirty="0"/>
          </a:p>
          <a:p>
            <a:r>
              <a:rPr lang="zh-TW" altLang="en-US" dirty="0"/>
              <a:t>總綱重視使學生珍愛生命、愛護自然、珍惜資源，培養對社會文化、土地情感及全球視野，促進社會活動的主動參與、自然生態的永續發展及彼此更好的共同生活，以體現生命價值，導向永續發展的共好生活。</a:t>
            </a:r>
          </a:p>
          <a:p>
            <a:pPr>
              <a:spcBef>
                <a:spcPct val="0"/>
              </a:spcBef>
              <a:buSzPct val="25000"/>
            </a:pPr>
            <a:endParaRPr lang="zh-TW" altLang="en-US" dirty="0">
              <a:solidFill>
                <a:srgbClr val="000000"/>
              </a:solidFill>
              <a:sym typeface="Calibri" pitchFamily="34" charset="0"/>
            </a:endParaRPr>
          </a:p>
        </p:txBody>
      </p:sp>
      <p:sp>
        <p:nvSpPr>
          <p:cNvPr id="242691" name="Shape 469"/>
          <p:cNvSpPr>
            <a:spLocks noGrp="1"/>
          </p:cNvSpPr>
          <p:nvPr>
            <p:ph type="sldNum" sz="quarter" idx="5"/>
          </p:nvPr>
        </p:nvSpPr>
        <p:spPr>
          <a:noFill/>
          <a:ln>
            <a:miter lim="800000"/>
            <a:headEnd/>
            <a:tailEnd/>
          </a:ln>
        </p:spPr>
        <p:txBody>
          <a:bodyPr lIns="91525" tIns="45750" rIns="91525" bIns="45750"/>
          <a:lstStyle/>
          <a:p>
            <a:pPr defTabSz="914400">
              <a:buSzPct val="25000"/>
            </a:pPr>
            <a:fld id="{4DAE7B13-3A26-4A6D-A2B7-D22C7D80ACDC}" type="slidenum">
              <a:rPr lang="en-US" altLang="zh-TW" smtClean="0">
                <a:solidFill>
                  <a:srgbClr val="000000"/>
                </a:solidFill>
                <a:ea typeface="新細明體" charset="-120"/>
                <a:sym typeface="Calibri" pitchFamily="34" charset="0"/>
              </a:rPr>
              <a:pPr defTabSz="914400">
                <a:buSzPct val="25000"/>
              </a:pPr>
              <a:t>22</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27431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Shape 480"/>
          <p:cNvSpPr>
            <a:spLocks noGrp="1"/>
          </p:cNvSpPr>
          <p:nvPr>
            <p:ph type="body" idx="1"/>
          </p:nvPr>
        </p:nvSpPr>
        <p:spPr>
          <a:noFill/>
        </p:spPr>
        <p:txBody>
          <a:bodyPr lIns="91425" tIns="91425" rIns="91425" bIns="91425"/>
          <a:lstStyle/>
          <a:p>
            <a:pPr>
              <a:spcBef>
                <a:spcPct val="0"/>
              </a:spcBef>
              <a:buClr>
                <a:srgbClr val="000000"/>
              </a:buClr>
              <a:buSzPct val="25000"/>
            </a:pPr>
            <a:endParaRPr lang="zh-TW" altLang="en-US" b="1" i="1" u="sng" dirty="0"/>
          </a:p>
        </p:txBody>
      </p:sp>
      <p:sp>
        <p:nvSpPr>
          <p:cNvPr id="244738" name="Shape 48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114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6" name="備忘稿版面配置區 2"/>
          <p:cNvSpPr>
            <a:spLocks noGrp="1"/>
          </p:cNvSpPr>
          <p:nvPr>
            <p:ph type="body" idx="1"/>
          </p:nvPr>
        </p:nvSpPr>
        <p:spPr>
          <a:noFill/>
        </p:spPr>
        <p:txBody>
          <a:bodyPr/>
          <a:lstStyle/>
          <a:p>
            <a:pPr>
              <a:spcBef>
                <a:spcPct val="0"/>
              </a:spcBef>
            </a:pPr>
            <a:r>
              <a:rPr lang="zh-TW" altLang="en-US" dirty="0">
                <a:latin typeface="Arial" charset="0"/>
              </a:rPr>
              <a:t>由九年一貫課程的實施開始帶入：</a:t>
            </a:r>
            <a:endParaRPr lang="en-US" altLang="zh-TW" dirty="0">
              <a:latin typeface="Arial" charset="0"/>
            </a:endParaRPr>
          </a:p>
          <a:p>
            <a:pPr>
              <a:spcBef>
                <a:spcPct val="0"/>
              </a:spcBef>
            </a:pPr>
            <a:r>
              <a:rPr lang="en-US" altLang="zh-TW" dirty="0">
                <a:latin typeface="Arial" charset="0"/>
              </a:rPr>
              <a:t>1.</a:t>
            </a:r>
            <a:r>
              <a:rPr lang="zh-TW" altLang="en-US" dirty="0">
                <a:latin typeface="Arial" charset="0"/>
              </a:rPr>
              <a:t>老師的心情；能力指標、</a:t>
            </a:r>
            <a:r>
              <a:rPr lang="zh-TW" altLang="en-US" dirty="0">
                <a:latin typeface="新細明體" charset="-120"/>
              </a:rPr>
              <a:t>合科、領域時數的平均分配</a:t>
            </a:r>
            <a:r>
              <a:rPr lang="en-US" altLang="zh-TW" dirty="0">
                <a:latin typeface="新細明體" charset="-120"/>
              </a:rPr>
              <a:t>……</a:t>
            </a:r>
            <a:r>
              <a:rPr lang="zh-TW" altLang="en-US" dirty="0">
                <a:latin typeface="新細明體" charset="-120"/>
              </a:rPr>
              <a:t>帶來的不安。</a:t>
            </a:r>
            <a:endParaRPr lang="en-US" altLang="zh-TW" dirty="0">
              <a:latin typeface="新細明體" charset="-120"/>
            </a:endParaRPr>
          </a:p>
          <a:p>
            <a:pPr>
              <a:spcBef>
                <a:spcPct val="0"/>
              </a:spcBef>
            </a:pPr>
            <a:r>
              <a:rPr lang="en-US" altLang="zh-TW" dirty="0">
                <a:latin typeface="新細明體" charset="-120"/>
              </a:rPr>
              <a:t>2.</a:t>
            </a:r>
            <a:r>
              <a:rPr lang="zh-TW" altLang="en-US" dirty="0" smtClean="0">
                <a:latin typeface="新細明體" charset="-120"/>
              </a:rPr>
              <a:t>無奈的</a:t>
            </a:r>
            <a:r>
              <a:rPr lang="zh-TW" altLang="en-US" dirty="0">
                <a:latin typeface="新細明體" charset="-120"/>
              </a:rPr>
              <a:t>接受；雖然不安，但課還是要上，只有調整自己心情面對它接受它。</a:t>
            </a:r>
            <a:endParaRPr lang="en-US" altLang="zh-TW" dirty="0">
              <a:latin typeface="新細明體" charset="-120"/>
            </a:endParaRPr>
          </a:p>
          <a:p>
            <a:pPr>
              <a:spcBef>
                <a:spcPct val="0"/>
              </a:spcBef>
            </a:pPr>
            <a:r>
              <a:rPr lang="en-US" altLang="zh-TW" dirty="0">
                <a:latin typeface="新細明體" charset="-120"/>
              </a:rPr>
              <a:t>3.</a:t>
            </a:r>
            <a:r>
              <a:rPr lang="zh-TW" altLang="en-US" dirty="0">
                <a:latin typeface="新細明體" charset="-120"/>
              </a:rPr>
              <a:t>參與各項增能研習；由中央團及地方輔導團安排一系列的能力指標解讀、教學示例研發、教學觀摩等增能研習。</a:t>
            </a:r>
            <a:endParaRPr lang="en-US" altLang="zh-TW" dirty="0">
              <a:latin typeface="新細明體" charset="-120"/>
            </a:endParaRPr>
          </a:p>
          <a:p>
            <a:pPr>
              <a:spcBef>
                <a:spcPct val="0"/>
              </a:spcBef>
            </a:pPr>
            <a:r>
              <a:rPr lang="en-US" altLang="zh-TW" dirty="0">
                <a:latin typeface="新細明體" charset="-120"/>
              </a:rPr>
              <a:t>4.</a:t>
            </a:r>
            <a:r>
              <a:rPr lang="zh-TW" altLang="en-US" dirty="0">
                <a:latin typeface="新細明體" charset="-120"/>
              </a:rPr>
              <a:t>教室風景的改變；由傳統的講述教學慢慢改變為以學生為主的教學模式，如分組合作學習、學習共同體等的教學模式。</a:t>
            </a:r>
          </a:p>
        </p:txBody>
      </p:sp>
      <p:sp>
        <p:nvSpPr>
          <p:cNvPr id="205827" name="投影片編號版面配置區 3"/>
          <p:cNvSpPr>
            <a:spLocks noGrp="1"/>
          </p:cNvSpPr>
          <p:nvPr>
            <p:ph type="sldNum" sz="quarter" idx="5"/>
          </p:nvPr>
        </p:nvSpPr>
        <p:spPr>
          <a:noFill/>
          <a:ln>
            <a:miter lim="800000"/>
            <a:headEnd/>
            <a:tailEnd/>
          </a:ln>
        </p:spPr>
        <p:txBody>
          <a:bodyPr/>
          <a:lstStyle/>
          <a:p>
            <a:pPr defTabSz="914400"/>
            <a:fld id="{CD8E9A23-68DE-4E09-A471-D8C88C66604D}" type="slidenum">
              <a:rPr lang="zh-TW" altLang="en-US" smtClean="0">
                <a:ea typeface="新細明體" charset="-120"/>
              </a:rPr>
              <a:pPr defTabSz="914400"/>
              <a:t>4</a:t>
            </a:fld>
            <a:endParaRPr lang="en-US" altLang="zh-TW">
              <a:ea typeface="新細明體" charset="-120"/>
            </a:endParaRPr>
          </a:p>
        </p:txBody>
      </p:sp>
    </p:spTree>
    <p:extLst>
      <p:ext uri="{BB962C8B-B14F-4D97-AF65-F5344CB8AC3E}">
        <p14:creationId xmlns:p14="http://schemas.microsoft.com/office/powerpoint/2010/main" val="1321521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Shape 49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6786" name="Shape 491"/>
          <p:cNvSpPr>
            <a:spLocks noGrp="1"/>
          </p:cNvSpPr>
          <p:nvPr>
            <p:ph type="body" idx="1"/>
          </p:nvPr>
        </p:nvSpPr>
        <p:spPr>
          <a:noFill/>
        </p:spPr>
        <p:txBody>
          <a:bodyPr lIns="91525" tIns="45750" rIns="91525" bIns="45750"/>
          <a:lstStyle/>
          <a:p>
            <a:pPr>
              <a:spcBef>
                <a:spcPct val="0"/>
              </a:spcBef>
              <a:buSzPct val="25000"/>
            </a:pPr>
            <a:endParaRPr lang="zh-TW" altLang="en-US" dirty="0"/>
          </a:p>
        </p:txBody>
      </p:sp>
      <p:sp>
        <p:nvSpPr>
          <p:cNvPr id="246787" name="Shape 492"/>
          <p:cNvSpPr>
            <a:spLocks noGrp="1"/>
          </p:cNvSpPr>
          <p:nvPr>
            <p:ph type="sldNum" sz="quarter" idx="5"/>
          </p:nvPr>
        </p:nvSpPr>
        <p:spPr>
          <a:noFill/>
          <a:ln>
            <a:miter lim="800000"/>
            <a:headEnd/>
            <a:tailEnd/>
          </a:ln>
        </p:spPr>
        <p:txBody>
          <a:bodyPr lIns="91525" tIns="45750" rIns="91525" bIns="45750"/>
          <a:lstStyle/>
          <a:p>
            <a:pPr defTabSz="914400">
              <a:buSzPct val="25000"/>
            </a:pPr>
            <a:fld id="{2CF1BECF-6652-4805-A414-9FF8BF2E5DA4}" type="slidenum">
              <a:rPr lang="en-US" altLang="zh-TW" smtClean="0">
                <a:solidFill>
                  <a:srgbClr val="000000"/>
                </a:solidFill>
                <a:ea typeface="新細明體" charset="-120"/>
                <a:sym typeface="Calibri" pitchFamily="34" charset="0"/>
              </a:rPr>
              <a:pPr defTabSz="914400">
                <a:buSzPct val="25000"/>
              </a:pPr>
              <a:t>24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055102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Shape 49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48834" name="Shape 500"/>
          <p:cNvSpPr>
            <a:spLocks noGrp="1"/>
          </p:cNvSpPr>
          <p:nvPr>
            <p:ph type="body" idx="1"/>
          </p:nvPr>
        </p:nvSpPr>
        <p:spPr>
          <a:noFill/>
        </p:spPr>
        <p:txBody>
          <a:bodyPr lIns="91525" tIns="45750" rIns="91525" bIns="45750"/>
          <a:lstStyle/>
          <a:p>
            <a:pPr>
              <a:spcBef>
                <a:spcPct val="0"/>
              </a:spcBef>
              <a:buSzPct val="25000"/>
            </a:pPr>
            <a:r>
              <a:rPr lang="en-US" altLang="zh-TW" sz="1200" dirty="0">
                <a:latin typeface="+mj-ea"/>
                <a:ea typeface="+mj-ea"/>
                <a:cs typeface="Times New Roman" pitchFamily="18" charset="0"/>
              </a:rPr>
              <a:t>1.</a:t>
            </a:r>
            <a:r>
              <a:rPr lang="zh-TW" altLang="zh-TW" sz="1200" dirty="0">
                <a:latin typeface="+mj-ea"/>
                <a:ea typeface="+mj-ea"/>
                <a:cs typeface="Times New Roman" pitchFamily="18" charset="0"/>
              </a:rPr>
              <a:t>「核心素養」是指一個人為適應現在生活及面對未來挑戰，所應具備的知識、能力與態度。</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2.</a:t>
            </a:r>
            <a:r>
              <a:rPr lang="zh-TW" altLang="zh-TW" sz="1200"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sz="1200" dirty="0">
              <a:latin typeface="+mj-ea"/>
              <a:ea typeface="+mj-ea"/>
              <a:cs typeface="Times New Roman" pitchFamily="18" charset="0"/>
            </a:endParaRPr>
          </a:p>
          <a:p>
            <a:pPr>
              <a:spcBef>
                <a:spcPct val="0"/>
              </a:spcBef>
              <a:buSzPct val="25000"/>
            </a:pPr>
            <a:r>
              <a:rPr lang="en-US" altLang="zh-TW" sz="1200" dirty="0">
                <a:latin typeface="+mj-ea"/>
                <a:ea typeface="+mj-ea"/>
                <a:cs typeface="Times New Roman" pitchFamily="18" charset="0"/>
              </a:rPr>
              <a:t>3.</a:t>
            </a:r>
            <a:r>
              <a:rPr lang="zh-TW" altLang="en-US" sz="1200"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a:spcBef>
                <a:spcPct val="0"/>
              </a:spcBef>
              <a:buSzPct val="25000"/>
            </a:pPr>
            <a:r>
              <a:rPr lang="en-US" altLang="zh-TW" sz="1200" dirty="0">
                <a:latin typeface="+mj-ea"/>
                <a:ea typeface="+mj-ea"/>
                <a:cs typeface="Times New Roman" pitchFamily="18" charset="0"/>
              </a:rPr>
              <a:t>4.</a:t>
            </a:r>
            <a:r>
              <a:rPr lang="zh-TW" altLang="en-US" sz="1200" dirty="0">
                <a:latin typeface="+mj-ea"/>
                <a:ea typeface="+mj-ea"/>
                <a:cs typeface="Times New Roman" pitchFamily="18" charset="0"/>
              </a:rPr>
              <a:t>核心素養承續十大基本能力與核心能力勾勒說明學習者圖像（自主行動）</a:t>
            </a:r>
            <a:r>
              <a:rPr lang="en-US" altLang="en-US" sz="1200" dirty="0">
                <a:latin typeface="+mj-ea"/>
                <a:ea typeface="+mj-ea"/>
                <a:cs typeface="Times New Roman" pitchFamily="18" charset="0"/>
              </a:rPr>
              <a:t>、</a:t>
            </a:r>
            <a:r>
              <a:rPr lang="zh-TW" altLang="en-US" sz="1200" dirty="0">
                <a:latin typeface="+mj-ea"/>
                <a:ea typeface="+mj-ea"/>
                <a:cs typeface="Times New Roman" pitchFamily="18" charset="0"/>
              </a:rPr>
              <a:t>學習的圖像（溝通互動），以及學習的意義和價值（社會參與）。</a:t>
            </a:r>
          </a:p>
          <a:p>
            <a:pPr>
              <a:spcBef>
                <a:spcPct val="0"/>
              </a:spcBef>
              <a:buSzPct val="25000"/>
            </a:pPr>
            <a:endParaRPr lang="en-US" sz="1200" dirty="0">
              <a:latin typeface="+mj-ea"/>
              <a:ea typeface="+mj-ea"/>
              <a:cs typeface="Times New Roman" pitchFamily="18" charset="0"/>
            </a:endParaRPr>
          </a:p>
        </p:txBody>
      </p:sp>
      <p:sp>
        <p:nvSpPr>
          <p:cNvPr id="248835" name="Shape 501"/>
          <p:cNvSpPr>
            <a:spLocks noGrp="1"/>
          </p:cNvSpPr>
          <p:nvPr>
            <p:ph type="sldNum" sz="quarter" idx="5"/>
          </p:nvPr>
        </p:nvSpPr>
        <p:spPr>
          <a:noFill/>
          <a:ln>
            <a:miter lim="800000"/>
            <a:headEnd/>
            <a:tailEnd/>
          </a:ln>
        </p:spPr>
        <p:txBody>
          <a:bodyPr lIns="91525" tIns="45750" rIns="91525" bIns="45750"/>
          <a:lstStyle/>
          <a:p>
            <a:pPr defTabSz="914400">
              <a:buSzPct val="25000"/>
            </a:pPr>
            <a:fld id="{42CAE3D7-DA64-45FC-A88F-560682B93670}" type="slidenum">
              <a:rPr lang="en-US" altLang="zh-TW" smtClean="0">
                <a:solidFill>
                  <a:srgbClr val="000000"/>
                </a:solidFill>
                <a:ea typeface="新細明體" charset="-120"/>
                <a:sym typeface="Calibri" pitchFamily="34" charset="0"/>
              </a:rPr>
              <a:pPr defTabSz="914400">
                <a:buSzPct val="25000"/>
              </a:pPr>
              <a:t>25</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92293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Shape 52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0882" name="Shape 522"/>
          <p:cNvSpPr>
            <a:spLocks noGrp="1"/>
          </p:cNvSpPr>
          <p:nvPr>
            <p:ph type="body" idx="1"/>
          </p:nvPr>
        </p:nvSpPr>
        <p:spPr>
          <a:noFill/>
        </p:spPr>
        <p:txBody>
          <a:bodyPr lIns="91525" tIns="45750" rIns="91525" bIns="45750"/>
          <a:lstStyle/>
          <a:p>
            <a:r>
              <a:rPr lang="en-US" altLang="zh-TW" dirty="0"/>
              <a:t>1.</a:t>
            </a:r>
            <a:r>
              <a:rPr kumimoji="1" lang="zh-TW" altLang="en-US" sz="1200" b="0" i="0" u="none" strike="noStrike" kern="1200" baseline="0" dirty="0">
                <a:solidFill>
                  <a:schemeClr val="tx1"/>
                </a:solidFill>
                <a:latin typeface="+mn-lt"/>
                <a:ea typeface="+mn-ea"/>
                <a:cs typeface="+mn-cs"/>
              </a:rPr>
              <a:t>核心素養的課程轉化，係由理念到實際、由抽象到具體、由共同到分殊，環環相扣，層層轉化。各領域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科目應考量本身的理念與目標，結合各教育階段核心素養，以發展及訂定「各領域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科目核心素養」及「各領域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科目核心素養」與「各領域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科目學習重點」之間，需彼此呼應，雙向互動。</a:t>
            </a:r>
            <a:endParaRPr lang="en-US" altLang="zh-TW" dirty="0"/>
          </a:p>
          <a:p>
            <a:pPr>
              <a:spcBef>
                <a:spcPct val="0"/>
              </a:spcBef>
              <a:buSzPct val="25000"/>
            </a:pPr>
            <a:r>
              <a:rPr lang="en-US" altLang="zh-TW" dirty="0"/>
              <a:t>2.</a:t>
            </a:r>
            <a:r>
              <a:rPr lang="zh-TW" altLang="en-US" dirty="0"/>
              <a:t>在未來課程綱要中，可透過總綱的「核心素養」、「各教育階段核心素養」，及各領域</a:t>
            </a:r>
            <a:r>
              <a:rPr lang="en-US" altLang="zh-TW" dirty="0"/>
              <a:t>/</a:t>
            </a:r>
            <a:r>
              <a:rPr lang="zh-TW" altLang="en-US" dirty="0"/>
              <a:t>科目綱要的「各領域</a:t>
            </a:r>
            <a:r>
              <a:rPr lang="en-US" altLang="zh-TW" dirty="0"/>
              <a:t>/</a:t>
            </a:r>
            <a:r>
              <a:rPr lang="zh-TW" altLang="en-US" dirty="0"/>
              <a:t>科目核心素養」、「各領域</a:t>
            </a:r>
            <a:r>
              <a:rPr lang="en-US" altLang="zh-TW" dirty="0"/>
              <a:t>/</a:t>
            </a:r>
            <a:r>
              <a:rPr lang="zh-TW" altLang="en-US" dirty="0"/>
              <a:t>科目學習重點」來進行轉化與表述。</a:t>
            </a:r>
            <a:endParaRPr lang="en-US" altLang="zh-TW" dirty="0"/>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各領域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科目學習重點由「學習表現」與「學習內容」兩個向度所組成</a:t>
            </a:r>
            <a:r>
              <a:rPr kumimoji="1" lang="zh-TW" altLang="en-US" sz="1200" b="0" i="0" u="none" strike="noStrike" kern="1200" baseline="0" dirty="0">
                <a:solidFill>
                  <a:schemeClr val="tx1"/>
                </a:solidFill>
                <a:latin typeface="新細明體" panose="02020500000000000000" pitchFamily="18" charset="-120"/>
                <a:ea typeface="新細明體" panose="02020500000000000000" pitchFamily="18" charset="-120"/>
                <a:cs typeface="+mn-cs"/>
              </a:rPr>
              <a:t>。</a:t>
            </a:r>
            <a:endParaRPr kumimoji="1" lang="en-US" altLang="zh-TW" sz="1200" b="0" i="0" u="none" strike="noStrike" kern="1200" baseline="0" dirty="0">
              <a:solidFill>
                <a:schemeClr val="tx1"/>
              </a:solidFill>
              <a:latin typeface="新細明體" panose="02020500000000000000" pitchFamily="18" charset="-120"/>
              <a:ea typeface="新細明體" panose="02020500000000000000" pitchFamily="18" charset="-120"/>
              <a:cs typeface="+mn-cs"/>
            </a:endParaRPr>
          </a:p>
          <a:p>
            <a:endParaRPr lang="en-US" b="1" i="1" u="sng" dirty="0">
              <a:ea typeface="新細明體" charset="-120"/>
            </a:endParaRPr>
          </a:p>
        </p:txBody>
      </p:sp>
      <p:sp>
        <p:nvSpPr>
          <p:cNvPr id="250883" name="Shape 523"/>
          <p:cNvSpPr>
            <a:spLocks noGrp="1"/>
          </p:cNvSpPr>
          <p:nvPr>
            <p:ph type="sldNum" sz="quarter" idx="5"/>
          </p:nvPr>
        </p:nvSpPr>
        <p:spPr>
          <a:noFill/>
          <a:ln>
            <a:miter lim="800000"/>
            <a:headEnd/>
            <a:tailEnd/>
          </a:ln>
        </p:spPr>
        <p:txBody>
          <a:bodyPr lIns="91525" tIns="45750" rIns="91525" bIns="45750"/>
          <a:lstStyle/>
          <a:p>
            <a:pPr defTabSz="914400">
              <a:buSzPct val="25000"/>
            </a:pPr>
            <a:fld id="{D8710F27-0928-43D5-BC34-FD1412A6F144}" type="slidenum">
              <a:rPr lang="en-US" altLang="zh-TW" smtClean="0">
                <a:solidFill>
                  <a:srgbClr val="000000"/>
                </a:solidFill>
                <a:ea typeface="新細明體" charset="-120"/>
                <a:sym typeface="Calibri" pitchFamily="34" charset="0"/>
              </a:rPr>
              <a:pPr defTabSz="914400">
                <a:buSzPct val="25000"/>
              </a:pPr>
              <a:t>26</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614016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Shape 538"/>
          <p:cNvSpPr>
            <a:spLocks noGrp="1"/>
          </p:cNvSpPr>
          <p:nvPr>
            <p:ph type="body" idx="1"/>
          </p:nvPr>
        </p:nvSpPr>
        <p:spPr>
          <a:noFill/>
        </p:spPr>
        <p:txBody>
          <a:bodyPr lIns="91425" tIns="91425" rIns="91425" bIns="91425"/>
          <a:lstStyle/>
          <a:p>
            <a:pPr>
              <a:spcBef>
                <a:spcPct val="0"/>
              </a:spcBef>
            </a:pPr>
            <a:r>
              <a:rPr lang="en-US" altLang="zh-TW" dirty="0">
                <a:latin typeface="Times New Roman" pitchFamily="18" charset="0"/>
                <a:cs typeface="Times New Roman" pitchFamily="18" charset="0"/>
                <a:sym typeface="Times New Roman" pitchFamily="18" charset="0"/>
              </a:rPr>
              <a:t>1.領域課程中「學習表現」與「學習內容」兩者關係至為密切互為表裡。</a:t>
            </a:r>
          </a:p>
          <a:p>
            <a:r>
              <a:rPr kumimoji="1" lang="en-US" altLang="zh-TW" sz="1200" b="0" i="0" u="none" strike="noStrike" kern="1200" baseline="0" dirty="0">
                <a:solidFill>
                  <a:schemeClr val="tx1"/>
                </a:solidFill>
                <a:latin typeface="+mn-lt"/>
                <a:ea typeface="+mn-ea"/>
                <a:cs typeface="+mn-cs"/>
              </a:rPr>
              <a:t>2.</a:t>
            </a:r>
            <a:r>
              <a:rPr kumimoji="1" lang="zh-TW" altLang="en-US" sz="1200" b="0" i="0" u="none" strike="noStrike" kern="1200" baseline="0" dirty="0">
                <a:solidFill>
                  <a:schemeClr val="tx1"/>
                </a:solidFill>
                <a:latin typeface="+mn-lt"/>
                <a:ea typeface="+mn-ea"/>
                <a:cs typeface="+mn-cs"/>
              </a:rPr>
              <a:t>學習表現：學習表現是強調以學習者為中心的概念，學習表現重視認知、情意與技能之學習展現，代表該領域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科目的非「內容」向度，應能具體展現或呼應該領域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科目核心素養。</a:t>
            </a:r>
            <a:endParaRPr kumimoji="1" lang="en-US" altLang="zh-TW" sz="1200" b="0" i="0" u="none" strike="noStrike" kern="1200" baseline="0" dirty="0">
              <a:solidFill>
                <a:schemeClr val="tx1"/>
              </a:solidFill>
              <a:latin typeface="+mn-lt"/>
              <a:ea typeface="+mn-ea"/>
              <a:cs typeface="+mn-cs"/>
            </a:endParaRPr>
          </a:p>
          <a:p>
            <a:r>
              <a:rPr kumimoji="1" lang="en-US" altLang="zh-TW" sz="1200" b="0" i="0" u="none" strike="noStrike" kern="1200" baseline="0" dirty="0">
                <a:solidFill>
                  <a:schemeClr val="tx1"/>
                </a:solidFill>
                <a:latin typeface="+mn-lt"/>
                <a:ea typeface="+mn-ea"/>
                <a:cs typeface="+mn-cs"/>
              </a:rPr>
              <a:t>3.</a:t>
            </a:r>
            <a:r>
              <a:rPr kumimoji="1" lang="zh-TW" altLang="en-US" sz="1200" b="0" i="0" u="none" strike="noStrike" kern="1200" baseline="0" dirty="0">
                <a:solidFill>
                  <a:schemeClr val="tx1"/>
                </a:solidFill>
                <a:latin typeface="+mn-lt"/>
                <a:ea typeface="+mn-ea"/>
                <a:cs typeface="+mn-cs"/>
              </a:rPr>
              <a:t>學習內容需能涵蓋該領域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科目之重要事實、概念、原理原則、技能、態度與後設認知等知識。學習內容是該領域</a:t>
            </a:r>
            <a:r>
              <a:rPr kumimoji="1" lang="en-US" altLang="zh-TW" sz="1200" b="0" i="0" u="none" strike="noStrike" kern="1200" baseline="0" dirty="0">
                <a:solidFill>
                  <a:schemeClr val="tx1"/>
                </a:solidFill>
                <a:latin typeface="+mn-lt"/>
                <a:ea typeface="+mn-ea"/>
                <a:cs typeface="+mn-cs"/>
              </a:rPr>
              <a:t>/</a:t>
            </a:r>
            <a:r>
              <a:rPr kumimoji="1" lang="zh-TW" altLang="en-US" sz="1200" b="0" i="0" u="none" strike="noStrike" kern="1200" baseline="0" dirty="0">
                <a:solidFill>
                  <a:schemeClr val="tx1"/>
                </a:solidFill>
                <a:latin typeface="+mn-lt"/>
                <a:ea typeface="+mn-ea"/>
                <a:cs typeface="+mn-cs"/>
              </a:rPr>
              <a:t>科目重要的、基礎的內容，學校、地方政府或出版社得依其專業需求與特性，將學習內容做適當的轉化，以發展適當的教材。</a:t>
            </a:r>
          </a:p>
        </p:txBody>
      </p:sp>
      <p:sp>
        <p:nvSpPr>
          <p:cNvPr id="252930" name="Shape 53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5556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Shape 546"/>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4978" name="Shape 547"/>
          <p:cNvSpPr>
            <a:spLocks noGrp="1"/>
          </p:cNvSpPr>
          <p:nvPr>
            <p:ph type="body" idx="1"/>
          </p:nvPr>
        </p:nvSpPr>
        <p:spPr>
          <a:noFill/>
        </p:spPr>
        <p:txBody>
          <a:bodyPr lIns="91525" tIns="91525" rIns="91525" bIns="91525"/>
          <a:lstStyle/>
          <a:p>
            <a:pPr>
              <a:spcBef>
                <a:spcPct val="0"/>
              </a:spcBef>
              <a:buSzPct val="25000"/>
            </a:pPr>
            <a:r>
              <a:rPr lang="en-US" dirty="0" err="1">
                <a:ea typeface="新細明體" charset="-120"/>
              </a:rPr>
              <a:t>圖片的意涵是不同植物需要不同的土壤</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日照、水分</a:t>
            </a:r>
            <a:r>
              <a:rPr lang="zh-TW" altLang="en-US" dirty="0">
                <a:latin typeface="新細明體" panose="02020500000000000000" pitchFamily="18" charset="-120"/>
                <a:ea typeface="新細明體" panose="02020500000000000000" pitchFamily="18" charset="-120"/>
              </a:rPr>
              <a:t>、</a:t>
            </a:r>
            <a:r>
              <a:rPr lang="en-US" dirty="0" err="1" smtClean="0">
                <a:ea typeface="新細明體" charset="-120"/>
              </a:rPr>
              <a:t>養分等條件</a:t>
            </a:r>
            <a:r>
              <a:rPr lang="zh-TW" altLang="en-US" dirty="0" smtClean="0">
                <a:ea typeface="新細明體" charset="-120"/>
              </a:rPr>
              <a:t>，</a:t>
            </a:r>
            <a:r>
              <a:rPr lang="en-US" dirty="0" smtClean="0">
                <a:ea typeface="新細明體" charset="-120"/>
              </a:rPr>
              <a:t>才能長成各自的特色</a:t>
            </a:r>
            <a:r>
              <a:rPr lang="en-US" altLang="zh-TW" dirty="0"/>
              <a:t>12</a:t>
            </a:r>
            <a:r>
              <a:rPr lang="en-US" dirty="0">
                <a:ea typeface="新細明體" charset="-120"/>
              </a:rPr>
              <a:t>年國教的願景是：提供合適的條件</a:t>
            </a:r>
          </a:p>
          <a:p>
            <a:pPr>
              <a:spcBef>
                <a:spcPct val="0"/>
              </a:spcBef>
              <a:buSzPct val="25000"/>
            </a:pPr>
            <a:r>
              <a:rPr lang="en-US" dirty="0">
                <a:ea typeface="新細明體" charset="-120"/>
              </a:rPr>
              <a:t>（</a:t>
            </a:r>
            <a:r>
              <a:rPr lang="en-US" dirty="0" err="1">
                <a:ea typeface="新細明體" charset="-120"/>
              </a:rPr>
              <a:t>多元的課程）讓學生適性學習</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適性發展</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終身保有不斷更新成長的動力</a:t>
            </a:r>
            <a:r>
              <a:rPr lang="zh-TW" altLang="en-US" dirty="0">
                <a:latin typeface="新細明體" panose="02020500000000000000" pitchFamily="18" charset="-120"/>
                <a:ea typeface="新細明體" panose="02020500000000000000" pitchFamily="18" charset="-120"/>
              </a:rPr>
              <a:t>，</a:t>
            </a:r>
            <a:r>
              <a:rPr lang="en-US" dirty="0" err="1">
                <a:ea typeface="新細明體" charset="-120"/>
              </a:rPr>
              <a:t>成為終身學習者</a:t>
            </a:r>
            <a:r>
              <a:rPr lang="en-US" dirty="0">
                <a:ea typeface="新細明體" charset="-120"/>
              </a:rPr>
              <a:t>！</a:t>
            </a:r>
          </a:p>
        </p:txBody>
      </p:sp>
    </p:spTree>
    <p:extLst>
      <p:ext uri="{BB962C8B-B14F-4D97-AF65-F5344CB8AC3E}">
        <p14:creationId xmlns:p14="http://schemas.microsoft.com/office/powerpoint/2010/main" val="1861538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Shape 555"/>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7026" name="Shape 556"/>
          <p:cNvSpPr>
            <a:spLocks noGrp="1"/>
          </p:cNvSpPr>
          <p:nvPr>
            <p:ph type="body" idx="1"/>
          </p:nvPr>
        </p:nvSpPr>
        <p:spPr>
          <a:noFill/>
        </p:spPr>
        <p:txBody>
          <a:bodyPr lIns="91525" tIns="91525" rIns="91525" bIns="91525"/>
          <a:lstStyle/>
          <a:p>
            <a:pPr>
              <a:spcBef>
                <a:spcPct val="0"/>
              </a:spcBef>
              <a:buSzPct val="25000"/>
            </a:pPr>
            <a:r>
              <a:rPr lang="en-US" altLang="zh-TW" b="0" i="0" u="none" dirty="0">
                <a:solidFill>
                  <a:srgbClr val="000000"/>
                </a:solidFill>
                <a:sym typeface="Calibri" pitchFamily="34" charset="0"/>
              </a:rPr>
              <a:t>P29-P36</a:t>
            </a:r>
            <a:r>
              <a:rPr lang="zh-TW" altLang="en-US" b="0" i="0" u="none" dirty="0">
                <a:solidFill>
                  <a:srgbClr val="000000"/>
                </a:solidFill>
                <a:sym typeface="Calibri" pitchFamily="34" charset="0"/>
              </a:rPr>
              <a:t>張</a:t>
            </a:r>
            <a:r>
              <a:rPr lang="en-US" altLang="zh-TW" b="0" i="0" u="none" dirty="0">
                <a:solidFill>
                  <a:srgbClr val="000000"/>
                </a:solidFill>
                <a:sym typeface="Calibri" pitchFamily="34" charset="0"/>
              </a:rPr>
              <a:t>PPT</a:t>
            </a:r>
            <a:r>
              <a:rPr lang="zh-TW" altLang="en-US" b="0" i="0" u="none" dirty="0">
                <a:solidFill>
                  <a:srgbClr val="000000"/>
                </a:solidFill>
                <a:sym typeface="Calibri" pitchFamily="34" charset="0"/>
              </a:rPr>
              <a:t>僅限國中小，高中宣講要修改內容</a:t>
            </a:r>
            <a:r>
              <a:rPr lang="zh-TW" altLang="en-US" dirty="0">
                <a:latin typeface="新細明體" charset="-120"/>
              </a:rPr>
              <a:t>。</a:t>
            </a:r>
            <a:endParaRPr lang="zh-TW" altLang="en-US" b="0" i="0" u="none" dirty="0">
              <a:solidFill>
                <a:srgbClr val="000000"/>
              </a:solidFill>
              <a:sym typeface="Calibri" pitchFamily="34" charset="0"/>
            </a:endParaRPr>
          </a:p>
        </p:txBody>
      </p:sp>
    </p:spTree>
    <p:extLst>
      <p:ext uri="{BB962C8B-B14F-4D97-AF65-F5344CB8AC3E}">
        <p14:creationId xmlns:p14="http://schemas.microsoft.com/office/powerpoint/2010/main" val="2466599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Shape 56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59074" name="Shape 56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59075" name="Shape 564"/>
          <p:cNvSpPr>
            <a:spLocks noGrp="1"/>
          </p:cNvSpPr>
          <p:nvPr>
            <p:ph type="sldNum" sz="quarter" idx="5"/>
          </p:nvPr>
        </p:nvSpPr>
        <p:spPr>
          <a:noFill/>
          <a:ln>
            <a:miter lim="800000"/>
            <a:headEnd/>
            <a:tailEnd/>
          </a:ln>
        </p:spPr>
        <p:txBody>
          <a:bodyPr lIns="91525" tIns="45750" rIns="91525" bIns="45750"/>
          <a:lstStyle/>
          <a:p>
            <a:pPr defTabSz="914400">
              <a:buSzPct val="25000"/>
            </a:pPr>
            <a:fld id="{74092EE6-D3F4-44D4-85A4-5F7C91DD8530}" type="slidenum">
              <a:rPr lang="en-US" altLang="zh-TW" smtClean="0">
                <a:solidFill>
                  <a:srgbClr val="000000"/>
                </a:solidFill>
                <a:ea typeface="新細明體" charset="-120"/>
                <a:sym typeface="Calibri" pitchFamily="34" charset="0"/>
              </a:rPr>
              <a:pPr defTabSz="914400">
                <a:buSzPct val="25000"/>
              </a:pPr>
              <a:t>30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53636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Shape 569"/>
          <p:cNvSpPr>
            <a:spLocks noGrp="1"/>
          </p:cNvSpPr>
          <p:nvPr>
            <p:ph type="body" idx="1"/>
          </p:nvPr>
        </p:nvSpPr>
        <p:spPr>
          <a:noFill/>
        </p:spPr>
        <p:txBody>
          <a:bodyPr lIns="91425" tIns="91425" rIns="91425" bIns="91425"/>
          <a:lstStyle/>
          <a:p>
            <a:pPr>
              <a:spcBef>
                <a:spcPct val="0"/>
              </a:spcBef>
            </a:pPr>
            <a:r>
              <a:rPr lang="zh-TW" altLang="en-US" b="0" i="0" u="none" dirty="0">
                <a:latin typeface="標楷體" panose="03000509000000000000" pitchFamily="65" charset="-120"/>
                <a:ea typeface="標楷體" panose="03000509000000000000" pitchFamily="65" charset="-120"/>
              </a:rPr>
              <a:t>第一階段生活課程之涵蓋增加綜合活動，特別加底色以凸顯</a:t>
            </a:r>
            <a:r>
              <a:rPr lang="zh-TW" altLang="en-US" dirty="0">
                <a:latin typeface="新細明體" charset="-120"/>
              </a:rPr>
              <a:t>。</a:t>
            </a:r>
            <a:endParaRPr lang="en-US" b="0" i="0" u="none" dirty="0">
              <a:latin typeface="標楷體" panose="03000509000000000000" pitchFamily="65" charset="-120"/>
              <a:ea typeface="標楷體" panose="03000509000000000000" pitchFamily="65" charset="-120"/>
            </a:endParaRPr>
          </a:p>
        </p:txBody>
      </p:sp>
      <p:sp>
        <p:nvSpPr>
          <p:cNvPr id="261122" name="Shape 57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60710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Shape 57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3170" name="Shape 577"/>
          <p:cNvSpPr>
            <a:spLocks noGrp="1"/>
          </p:cNvSpPr>
          <p:nvPr>
            <p:ph type="body" idx="1"/>
          </p:nvPr>
        </p:nvSpPr>
        <p:spPr>
          <a:noFill/>
        </p:spPr>
        <p:txBody>
          <a:bodyPr lIns="91525" tIns="45750" rIns="91525" bIns="45750"/>
          <a:lstStyle/>
          <a:p>
            <a:pPr>
              <a:spcBef>
                <a:spcPct val="0"/>
              </a:spcBef>
              <a:buSzPct val="25000"/>
            </a:pPr>
            <a:endParaRPr lang="en-US" b="1" i="1" u="sng" dirty="0">
              <a:ea typeface="新細明體" charset="-120"/>
            </a:endParaRPr>
          </a:p>
        </p:txBody>
      </p:sp>
      <p:sp>
        <p:nvSpPr>
          <p:cNvPr id="263171" name="Shape 578"/>
          <p:cNvSpPr>
            <a:spLocks noGrp="1"/>
          </p:cNvSpPr>
          <p:nvPr>
            <p:ph type="sldNum" sz="quarter" idx="5"/>
          </p:nvPr>
        </p:nvSpPr>
        <p:spPr>
          <a:noFill/>
          <a:ln>
            <a:miter lim="800000"/>
            <a:headEnd/>
            <a:tailEnd/>
          </a:ln>
        </p:spPr>
        <p:txBody>
          <a:bodyPr lIns="91525" tIns="45750" rIns="91525" bIns="45750"/>
          <a:lstStyle/>
          <a:p>
            <a:pPr defTabSz="914400">
              <a:buSzPct val="25000"/>
            </a:pPr>
            <a:fld id="{5DE687CB-19C5-4EF3-B87C-4748AFE0C67C}" type="slidenum">
              <a:rPr lang="en-US" altLang="zh-TW" smtClean="0">
                <a:solidFill>
                  <a:srgbClr val="000000"/>
                </a:solidFill>
                <a:ea typeface="新細明體" charset="-120"/>
                <a:sym typeface="Calibri" pitchFamily="34" charset="0"/>
              </a:rPr>
              <a:pPr defTabSz="914400">
                <a:buSzPct val="25000"/>
              </a:pPr>
              <a:t>32</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80427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Shape 58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65218" name="Shape 585"/>
          <p:cNvSpPr>
            <a:spLocks noGrp="1"/>
          </p:cNvSpPr>
          <p:nvPr>
            <p:ph type="body" idx="1"/>
          </p:nvPr>
        </p:nvSpPr>
        <p:spPr>
          <a:noFill/>
        </p:spPr>
        <p:txBody>
          <a:bodyPr lIns="91425" tIns="91425" rIns="91425" bIns="91425"/>
          <a:lstStyle/>
          <a:p>
            <a:pPr>
              <a:spcBef>
                <a:spcPct val="0"/>
              </a:spcBef>
            </a:pPr>
            <a:endParaRPr lang="zh-TW" altLang="en-US"/>
          </a:p>
        </p:txBody>
      </p:sp>
      <p:sp>
        <p:nvSpPr>
          <p:cNvPr id="265219" name="Shape 586"/>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04FD9151-3816-4714-BC40-41856D16860A}" type="slidenum">
              <a:rPr lang="en-US" altLang="zh-TW" smtClean="0">
                <a:ea typeface="新細明體" charset="-120"/>
              </a:rPr>
              <a:pPr defTabSz="914400">
                <a:buClr>
                  <a:srgbClr val="000000"/>
                </a:buClr>
                <a:buSzPct val="25000"/>
                <a:buFont typeface="Arial" charset="0"/>
                <a:buNone/>
              </a:pPr>
              <a:t>33</a:t>
            </a:fld>
            <a:endParaRPr lang="en-US" altLang="zh-TW">
              <a:ea typeface="新細明體" charset="-120"/>
            </a:endParaRPr>
          </a:p>
        </p:txBody>
      </p:sp>
    </p:spTree>
    <p:extLst>
      <p:ext uri="{BB962C8B-B14F-4D97-AF65-F5344CB8AC3E}">
        <p14:creationId xmlns:p14="http://schemas.microsoft.com/office/powerpoint/2010/main" val="202018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r>
              <a:rPr lang="zh-TW" altLang="en-US" dirty="0"/>
              <a:t>此頁先說明何以實施</a:t>
            </a:r>
            <a:r>
              <a:rPr lang="en-US" altLang="zh-TW" dirty="0"/>
              <a:t>12</a:t>
            </a:r>
            <a:r>
              <a:rPr lang="zh-TW" altLang="en-US" dirty="0"/>
              <a:t>年國教</a:t>
            </a:r>
            <a:r>
              <a:rPr lang="zh-TW" altLang="en-US" b="1" dirty="0"/>
              <a:t>，</a:t>
            </a:r>
            <a:r>
              <a:rPr lang="zh-TW" altLang="en-US" dirty="0"/>
              <a:t>因此會有新課綱</a:t>
            </a:r>
            <a:r>
              <a:rPr lang="zh-TW" altLang="en-US" b="1" dirty="0"/>
              <a:t>：</a:t>
            </a:r>
            <a:endParaRPr lang="en-US" altLang="zh-TW" dirty="0"/>
          </a:p>
          <a:p>
            <a:pPr>
              <a:buFont typeface="Calibri" pitchFamily="34" charset="0"/>
              <a:buAutoNum type="arabicPeriod"/>
            </a:pPr>
            <a:r>
              <a:rPr lang="zh-TW" altLang="en-US" dirty="0"/>
              <a:t>根據統計，近三年國中學生升學率已達</a:t>
            </a:r>
            <a:r>
              <a:rPr lang="en-US" altLang="zh-TW" dirty="0"/>
              <a:t>99%</a:t>
            </a:r>
            <a:r>
              <a:rPr lang="zh-TW" altLang="en-US" dirty="0"/>
              <a:t>，在量方面實質上已具備</a:t>
            </a:r>
            <a:r>
              <a:rPr lang="en-US" altLang="zh-TW" dirty="0"/>
              <a:t>12</a:t>
            </a:r>
            <a:r>
              <a:rPr lang="zh-TW" altLang="en-US" dirty="0"/>
              <a:t>國教的目標</a:t>
            </a:r>
            <a:r>
              <a:rPr lang="zh-TW" altLang="en-US" dirty="0">
                <a:latin typeface="新細明體" charset="-120"/>
              </a:rPr>
              <a:t>。</a:t>
            </a:r>
            <a:endParaRPr lang="en-US" altLang="zh-TW" dirty="0"/>
          </a:p>
          <a:p>
            <a:pPr>
              <a:buFont typeface="Calibri" pitchFamily="34" charset="0"/>
              <a:buAutoNum type="arabicPeriod"/>
            </a:pPr>
            <a:r>
              <a:rPr lang="zh-TW" altLang="en-US" dirty="0"/>
              <a:t>隨著少子化、族群的多樣性、３Ｃ產業的快速發展，我們的生活世界有了很大的改變，教育的內容和方式也應有所不同才能因應個人和社會需要</a:t>
            </a:r>
            <a:r>
              <a:rPr lang="zh-TW" altLang="en-US" dirty="0">
                <a:latin typeface="新細明體" charset="-120"/>
              </a:rPr>
              <a:t>。</a:t>
            </a:r>
            <a:endParaRPr lang="en-US" altLang="zh-TW" dirty="0"/>
          </a:p>
          <a:p>
            <a:pPr>
              <a:buFont typeface="Calibri" pitchFamily="34" charset="0"/>
              <a:buAutoNum type="arabicPeriod"/>
            </a:pPr>
            <a:r>
              <a:rPr lang="zh-TW" altLang="en-US" dirty="0"/>
              <a:t>政府可以說是在社會大眾的期待下，而加快推動的腳步</a:t>
            </a:r>
            <a:r>
              <a:rPr lang="zh-TW" altLang="en-US" dirty="0">
                <a:latin typeface="新細明體" charset="-120"/>
              </a:rPr>
              <a:t>。</a:t>
            </a:r>
            <a:endParaRPr lang="zh-TW" altLang="en-US" dirty="0"/>
          </a:p>
        </p:txBody>
      </p:sp>
      <p:sp>
        <p:nvSpPr>
          <p:cNvPr id="207875" name="投影片編號版面配置區 3"/>
          <p:cNvSpPr>
            <a:spLocks noGrp="1"/>
          </p:cNvSpPr>
          <p:nvPr>
            <p:ph type="sldNum" sz="quarter" idx="5"/>
          </p:nvPr>
        </p:nvSpPr>
        <p:spPr>
          <a:noFill/>
          <a:ln>
            <a:miter lim="800000"/>
            <a:headEnd/>
            <a:tailEnd/>
          </a:ln>
        </p:spPr>
        <p:txBody>
          <a:bodyPr/>
          <a:lstStyle/>
          <a:p>
            <a:pPr defTabSz="914400"/>
            <a:fld id="{C837E494-6E7C-42B4-8D46-E2519266563B}" type="slidenum">
              <a:rPr lang="zh-TW" altLang="en-US" smtClean="0">
                <a:ea typeface="新細明體" charset="-120"/>
              </a:rPr>
              <a:pPr defTabSz="914400"/>
              <a:t>5</a:t>
            </a:fld>
            <a:endParaRPr lang="en-US" altLang="zh-TW">
              <a:ea typeface="新細明體" charset="-120"/>
            </a:endParaRPr>
          </a:p>
        </p:txBody>
      </p:sp>
    </p:spTree>
    <p:extLst>
      <p:ext uri="{BB962C8B-B14F-4D97-AF65-F5344CB8AC3E}">
        <p14:creationId xmlns:p14="http://schemas.microsoft.com/office/powerpoint/2010/main" val="1236360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8289" name="Shape 593"/>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68290" name="Shape 594"/>
          <p:cNvSpPr>
            <a:spLocks noGrp="1"/>
          </p:cNvSpPr>
          <p:nvPr>
            <p:ph type="body" idx="1"/>
          </p:nvPr>
        </p:nvSpPr>
        <p:spPr>
          <a:noFill/>
        </p:spPr>
        <p:txBody>
          <a:bodyPr lIns="91525" tIns="91525" rIns="91525" bIns="91525"/>
          <a:lstStyle/>
          <a:p>
            <a:pPr>
              <a:spcBef>
                <a:spcPct val="0"/>
              </a:spcBef>
              <a:buSzPct val="25000"/>
            </a:pPr>
            <a:r>
              <a:rPr lang="zh-TW" altLang="en-US" b="0" i="0" u="none" dirty="0">
                <a:solidFill>
                  <a:srgbClr val="000000"/>
                </a:solidFill>
                <a:sym typeface="Calibri" pitchFamily="34" charset="0"/>
              </a:rPr>
              <a:t>校訂課程（彈性學習課程）類型</a:t>
            </a:r>
            <a:r>
              <a:rPr lang="zh-TW" altLang="en-US" b="0" i="0" u="none" dirty="0">
                <a:solidFill>
                  <a:srgbClr val="000000"/>
                </a:solidFill>
                <a:latin typeface="新細明體" panose="02020500000000000000" pitchFamily="18" charset="-120"/>
                <a:ea typeface="新細明體" panose="02020500000000000000" pitchFamily="18" charset="-120"/>
                <a:sym typeface="Calibri" pitchFamily="34" charset="0"/>
              </a:rPr>
              <a:t>，涵蓋統整探究課程、社團活動與技藝課程、特殊需求領域課程及其他類型課程。</a:t>
            </a:r>
            <a:endParaRPr lang="en-US" altLang="zh-TW" b="0" i="0" u="none" dirty="0">
              <a:solidFill>
                <a:srgbClr val="000000"/>
              </a:solidFill>
              <a:sym typeface="Calibri" pitchFamily="34" charset="0"/>
            </a:endParaRPr>
          </a:p>
        </p:txBody>
      </p:sp>
    </p:spTree>
    <p:extLst>
      <p:ext uri="{BB962C8B-B14F-4D97-AF65-F5344CB8AC3E}">
        <p14:creationId xmlns:p14="http://schemas.microsoft.com/office/powerpoint/2010/main" val="3961760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0337" name="Shape 600"/>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
        <p:nvSpPr>
          <p:cNvPr id="270338" name="Shape 601"/>
          <p:cNvSpPr>
            <a:spLocks noGrp="1"/>
          </p:cNvSpPr>
          <p:nvPr>
            <p:ph type="body" idx="1"/>
          </p:nvPr>
        </p:nvSpPr>
        <p:spPr>
          <a:noFill/>
        </p:spPr>
        <p:txBody>
          <a:bodyPr lIns="91425" tIns="91425" rIns="91425" bIns="91425"/>
          <a:lstStyle/>
          <a:p>
            <a:pPr>
              <a:spcBef>
                <a:spcPct val="0"/>
              </a:spcBef>
            </a:pPr>
            <a:r>
              <a:rPr lang="zh-TW" altLang="en-US" b="1" i="0" u="none" dirty="0"/>
              <a:t>多元適性的校訂（彈性學習）課程之說明</a:t>
            </a:r>
            <a:r>
              <a:rPr lang="zh-TW" altLang="en-US" dirty="0">
                <a:latin typeface="新細明體" charset="-120"/>
              </a:rPr>
              <a:t>。</a:t>
            </a:r>
            <a:endParaRPr lang="en-US" altLang="zh-TW" b="1" i="0" u="none" dirty="0"/>
          </a:p>
        </p:txBody>
      </p:sp>
      <p:sp>
        <p:nvSpPr>
          <p:cNvPr id="270339" name="Shape 602"/>
          <p:cNvSpPr>
            <a:spLocks noGrp="1"/>
          </p:cNvSpPr>
          <p:nvPr>
            <p:ph type="sldNum" sz="quarter" idx="5"/>
          </p:nvPr>
        </p:nvSpPr>
        <p:spPr>
          <a:noFill/>
          <a:ln>
            <a:miter lim="800000"/>
            <a:headEnd/>
            <a:tailEnd/>
          </a:ln>
        </p:spPr>
        <p:txBody>
          <a:bodyPr lIns="91525" tIns="45750" rIns="91525" bIns="45750"/>
          <a:lstStyle/>
          <a:p>
            <a:pPr defTabSz="914400">
              <a:buClr>
                <a:srgbClr val="000000"/>
              </a:buClr>
              <a:buSzPct val="25000"/>
              <a:buFont typeface="Arial" charset="0"/>
              <a:buNone/>
            </a:pPr>
            <a:fld id="{22B64769-73E5-4E8D-9D96-30B455FDA33F}" type="slidenum">
              <a:rPr lang="en-US" altLang="zh-TW" smtClean="0">
                <a:ea typeface="新細明體" charset="-120"/>
              </a:rPr>
              <a:pPr defTabSz="914400">
                <a:buClr>
                  <a:srgbClr val="000000"/>
                </a:buClr>
                <a:buSzPct val="25000"/>
                <a:buFont typeface="Arial" charset="0"/>
                <a:buNone/>
              </a:pPr>
              <a:t>35</a:t>
            </a:fld>
            <a:endParaRPr lang="en-US" altLang="zh-TW">
              <a:ea typeface="新細明體" charset="-120"/>
            </a:endParaRPr>
          </a:p>
        </p:txBody>
      </p:sp>
    </p:spTree>
    <p:extLst>
      <p:ext uri="{BB962C8B-B14F-4D97-AF65-F5344CB8AC3E}">
        <p14:creationId xmlns:p14="http://schemas.microsoft.com/office/powerpoint/2010/main" val="402316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2385" name="Shape 609"/>
          <p:cNvSpPr>
            <a:spLocks noGrp="1" noRot="1" noChangeAspect="1"/>
          </p:cNvSpPr>
          <p:nvPr>
            <p:ph type="sldImg" idx="2"/>
          </p:nvPr>
        </p:nvSpPr>
        <p:spPr bwMode="auto">
          <a:xfrm>
            <a:off x="919163" y="746125"/>
            <a:ext cx="4968875" cy="3727450"/>
          </a:xfrm>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2386" name="Shape 610"/>
          <p:cNvSpPr>
            <a:spLocks noGrp="1"/>
          </p:cNvSpPr>
          <p:nvPr>
            <p:ph type="body" idx="1"/>
          </p:nvPr>
        </p:nvSpPr>
        <p:spPr>
          <a:noFill/>
        </p:spPr>
        <p:txBody>
          <a:bodyPr lIns="91525" tIns="91525" rIns="91525" bIns="91525"/>
          <a:lstStyle/>
          <a:p>
            <a:pPr>
              <a:spcBef>
                <a:spcPct val="0"/>
              </a:spcBef>
              <a:buSzPct val="25000"/>
            </a:pPr>
            <a:r>
              <a:rPr lang="zh-TW" altLang="en-US" b="1" i="0" u="none" dirty="0">
                <a:solidFill>
                  <a:srgbClr val="000000"/>
                </a:solidFill>
                <a:sym typeface="Calibri" pitchFamily="34" charset="0"/>
              </a:rPr>
              <a:t>校訂（彈性學習）課程的預期成效</a:t>
            </a:r>
            <a:r>
              <a:rPr lang="zh-TW" altLang="en-US" dirty="0">
                <a:latin typeface="新細明體" charset="-120"/>
              </a:rPr>
              <a:t>。</a:t>
            </a:r>
            <a:endParaRPr lang="zh-TW" altLang="en-US" b="1" i="0" u="none" dirty="0">
              <a:solidFill>
                <a:srgbClr val="000000"/>
              </a:solidFill>
              <a:sym typeface="Calibri" pitchFamily="34" charset="0"/>
            </a:endParaRPr>
          </a:p>
        </p:txBody>
      </p:sp>
    </p:spTree>
    <p:extLst>
      <p:ext uri="{BB962C8B-B14F-4D97-AF65-F5344CB8AC3E}">
        <p14:creationId xmlns:p14="http://schemas.microsoft.com/office/powerpoint/2010/main" val="5724498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3" name="Shape 618"/>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74434" name="Shape 619"/>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000000"/>
              </a:solidFill>
              <a:sym typeface="Calibri" pitchFamily="34" charset="0"/>
            </a:endParaRPr>
          </a:p>
        </p:txBody>
      </p:sp>
      <p:sp>
        <p:nvSpPr>
          <p:cNvPr id="274435" name="Shape 620"/>
          <p:cNvSpPr>
            <a:spLocks noGrp="1"/>
          </p:cNvSpPr>
          <p:nvPr>
            <p:ph type="sldNum" sz="quarter" idx="5"/>
          </p:nvPr>
        </p:nvSpPr>
        <p:spPr>
          <a:noFill/>
          <a:ln>
            <a:miter lim="800000"/>
            <a:headEnd/>
            <a:tailEnd/>
          </a:ln>
        </p:spPr>
        <p:txBody>
          <a:bodyPr lIns="91525" tIns="45750" rIns="91525" bIns="45750"/>
          <a:lstStyle/>
          <a:p>
            <a:pPr defTabSz="914400">
              <a:buSzPct val="25000"/>
            </a:pPr>
            <a:fld id="{54A4FB10-5072-41C3-B95A-742041223AAC}" type="slidenum">
              <a:rPr lang="en-US" altLang="zh-TW" smtClean="0">
                <a:solidFill>
                  <a:srgbClr val="000000"/>
                </a:solidFill>
                <a:ea typeface="新細明體" charset="-120"/>
                <a:sym typeface="Calibri" pitchFamily="34" charset="0"/>
              </a:rPr>
              <a:pPr defTabSz="914400">
                <a:buSzPct val="25000"/>
              </a:pPr>
              <a:t>37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124586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81" name="Shape 63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276482" name="Shape 633"/>
          <p:cNvSpPr>
            <a:spLocks noGrp="1"/>
          </p:cNvSpPr>
          <p:nvPr>
            <p:ph type="body" idx="1"/>
          </p:nvPr>
        </p:nvSpPr>
        <p:spPr>
          <a:noFill/>
        </p:spPr>
        <p:txBody>
          <a:bodyPr lIns="91525" tIns="45750" rIns="91525" bIns="45750"/>
          <a:lstStyle/>
          <a:p>
            <a:pPr>
              <a:spcBef>
                <a:spcPct val="0"/>
              </a:spcBef>
              <a:buSzPct val="25000"/>
            </a:pPr>
            <a:endParaRPr lang="zh-TW" altLang="en-US" b="1" i="1" u="sng" dirty="0">
              <a:solidFill>
                <a:srgbClr val="000000"/>
              </a:solidFill>
              <a:sym typeface="Calibri" pitchFamily="34" charset="0"/>
            </a:endParaRPr>
          </a:p>
        </p:txBody>
      </p:sp>
      <p:sp>
        <p:nvSpPr>
          <p:cNvPr id="276483" name="Shape 634"/>
          <p:cNvSpPr>
            <a:spLocks noGrp="1"/>
          </p:cNvSpPr>
          <p:nvPr>
            <p:ph type="sldNum" sz="quarter" idx="5"/>
          </p:nvPr>
        </p:nvSpPr>
        <p:spPr>
          <a:noFill/>
          <a:ln>
            <a:miter lim="800000"/>
            <a:headEnd/>
            <a:tailEnd/>
          </a:ln>
        </p:spPr>
        <p:txBody>
          <a:bodyPr lIns="91525" tIns="45750" rIns="91525" bIns="45750"/>
          <a:lstStyle/>
          <a:p>
            <a:pPr defTabSz="914400">
              <a:buSzPct val="25000"/>
            </a:pPr>
            <a:fld id="{63ED66EF-95A8-4A8F-B67A-E79977319658}" type="slidenum">
              <a:rPr lang="en-US" altLang="zh-TW" smtClean="0">
                <a:solidFill>
                  <a:srgbClr val="000000"/>
                </a:solidFill>
                <a:ea typeface="新細明體" charset="-120"/>
                <a:sym typeface="Calibri" pitchFamily="34" charset="0"/>
              </a:rPr>
              <a:pPr defTabSz="914400">
                <a:buSzPct val="25000"/>
              </a:pPr>
              <a:t>38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368457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78530" name="備忘稿版面配置區 2"/>
          <p:cNvSpPr>
            <a:spLocks noGrp="1"/>
          </p:cNvSpPr>
          <p:nvPr>
            <p:ph type="body" idx="1"/>
          </p:nvPr>
        </p:nvSpPr>
        <p:spPr>
          <a:noFill/>
        </p:spPr>
        <p:txBody>
          <a:bodyPr/>
          <a:lstStyle/>
          <a:p>
            <a:pPr>
              <a:spcBef>
                <a:spcPct val="0"/>
              </a:spcBef>
            </a:pPr>
            <a:r>
              <a:rPr lang="zh-TW" altLang="en-US"/>
              <a:t>先強調課綱的產生是經由研發、審議、協作等三個面向的系統共同完成。</a:t>
            </a:r>
            <a:endParaRPr lang="en-US" altLang="zh-TW"/>
          </a:p>
          <a:p>
            <a:pPr>
              <a:spcBef>
                <a:spcPct val="0"/>
              </a:spcBef>
              <a:buFontTx/>
              <a:buChar char="•"/>
            </a:pPr>
            <a:r>
              <a:rPr lang="zh-TW" altLang="en-US"/>
              <a:t>再一一說明各系統負責之機關或單位。</a:t>
            </a:r>
            <a:endParaRPr lang="en-US" altLang="zh-TW"/>
          </a:p>
          <a:p>
            <a:pPr>
              <a:spcBef>
                <a:spcPct val="0"/>
              </a:spcBef>
              <a:buFontTx/>
              <a:buChar char="•"/>
            </a:pPr>
            <a:r>
              <a:rPr lang="zh-TW" altLang="en-US"/>
              <a:t>最後強調課綱公布實施並非完成式，而是進行式，各支持系統（教學、教師專業、評量）持續啟動運作中。以減緩大家對課綱實施之焦慮。</a:t>
            </a:r>
          </a:p>
        </p:txBody>
      </p:sp>
      <p:sp>
        <p:nvSpPr>
          <p:cNvPr id="278531" name="投影片編號版面配置區 3"/>
          <p:cNvSpPr>
            <a:spLocks noGrp="1"/>
          </p:cNvSpPr>
          <p:nvPr>
            <p:ph type="sldNum" sz="quarter" idx="5"/>
          </p:nvPr>
        </p:nvSpPr>
        <p:spPr>
          <a:noFill/>
          <a:ln>
            <a:miter lim="800000"/>
            <a:headEnd/>
            <a:tailEnd/>
          </a:ln>
        </p:spPr>
        <p:txBody>
          <a:bodyPr/>
          <a:lstStyle/>
          <a:p>
            <a:pPr defTabSz="911225"/>
            <a:fld id="{9005804B-0583-403C-925A-1D3C186D002E}" type="slidenum">
              <a:rPr lang="zh-TW" altLang="en-US" smtClean="0">
                <a:ea typeface="新細明體" charset="-120"/>
              </a:rPr>
              <a:pPr defTabSz="911225"/>
              <a:t>39</a:t>
            </a:fld>
            <a:endParaRPr lang="en-US" altLang="zh-TW">
              <a:ea typeface="新細明體" charset="-120"/>
            </a:endParaRPr>
          </a:p>
        </p:txBody>
      </p:sp>
    </p:spTree>
    <p:extLst>
      <p:ext uri="{BB962C8B-B14F-4D97-AF65-F5344CB8AC3E}">
        <p14:creationId xmlns:p14="http://schemas.microsoft.com/office/powerpoint/2010/main" val="410277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42</a:t>
            </a:fld>
            <a:endParaRPr lang="en-US" altLang="zh-TW" dirty="0"/>
          </a:p>
        </p:txBody>
      </p:sp>
    </p:spTree>
    <p:extLst>
      <p:ext uri="{BB962C8B-B14F-4D97-AF65-F5344CB8AC3E}">
        <p14:creationId xmlns:p14="http://schemas.microsoft.com/office/powerpoint/2010/main" val="922483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lnSpc>
                <a:spcPts val="2600"/>
              </a:lnSpc>
              <a:spcAft>
                <a:spcPts val="0"/>
              </a:spcAft>
              <a:buNone/>
            </a:pPr>
            <a:r>
              <a:rPr lang="zh-TW" altLang="en-US" sz="1200" dirty="0">
                <a:solidFill>
                  <a:schemeClr val="bg1"/>
                </a:solidFill>
                <a:latin typeface="新細明體" panose="02020500000000000000" pitchFamily="18" charset="-120"/>
                <a:ea typeface="+mn-ea"/>
              </a:rPr>
              <a:t>建議三可參考</a:t>
            </a:r>
            <a:r>
              <a:rPr lang="en-US" altLang="zh-TW" sz="1200" dirty="0">
                <a:solidFill>
                  <a:schemeClr val="bg1"/>
                </a:solidFill>
                <a:latin typeface="新細明體" panose="02020500000000000000" pitchFamily="18" charset="-120"/>
                <a:ea typeface="+mn-ea"/>
              </a:rPr>
              <a:t>P45/P46</a:t>
            </a:r>
            <a:r>
              <a:rPr lang="zh-TW" altLang="en-US" sz="1200" dirty="0">
                <a:solidFill>
                  <a:schemeClr val="bg1"/>
                </a:solidFill>
                <a:latin typeface="新細明體" panose="02020500000000000000" pitchFamily="18" charset="-120"/>
                <a:ea typeface="+mn-ea"/>
              </a:rPr>
              <a:t>國教院提供之資源</a:t>
            </a:r>
            <a:r>
              <a:rPr lang="zh-TW" altLang="en-US" sz="1200" dirty="0">
                <a:solidFill>
                  <a:schemeClr val="bg1"/>
                </a:solidFill>
                <a:latin typeface="標楷體" panose="03000509000000000000" pitchFamily="65" charset="-120"/>
                <a:ea typeface="標楷體" panose="03000509000000000000" pitchFamily="65" charset="-120"/>
              </a:rPr>
              <a:t>。</a:t>
            </a:r>
            <a:endParaRPr lang="en-US" altLang="zh-TW" sz="1200" dirty="0">
              <a:solidFill>
                <a:schemeClr val="bg1"/>
              </a:solidFill>
              <a:latin typeface="標楷體" panose="03000509000000000000" pitchFamily="65" charset="-120"/>
              <a:ea typeface="標楷體" panose="03000509000000000000" pitchFamily="65" charset="-120"/>
            </a:endParaRPr>
          </a:p>
          <a:p>
            <a:pPr marL="0" indent="0">
              <a:lnSpc>
                <a:spcPct val="90000"/>
              </a:lnSpc>
              <a:spcAft>
                <a:spcPct val="35000"/>
              </a:spcAft>
              <a:buNone/>
            </a:pPr>
            <a:endParaRPr lang="en-US" altLang="zh-TW" sz="2000" dirty="0">
              <a:solidFill>
                <a:srgbClr val="C00000"/>
              </a:solidFill>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F7C3E0EE-96AA-4DB6-B869-960F3E021339}" type="slidenum">
              <a:rPr lang="zh-TW" altLang="en-US" smtClean="0"/>
              <a:pPr>
                <a:defRPr/>
              </a:pPr>
              <a:t>43</a:t>
            </a:fld>
            <a:endParaRPr lang="en-US" altLang="zh-TW" dirty="0"/>
          </a:p>
        </p:txBody>
      </p:sp>
    </p:spTree>
    <p:extLst>
      <p:ext uri="{BB962C8B-B14F-4D97-AF65-F5344CB8AC3E}">
        <p14:creationId xmlns:p14="http://schemas.microsoft.com/office/powerpoint/2010/main" val="858331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4913" name="Shape 722"/>
          <p:cNvSpPr>
            <a:spLocks noGrp="1"/>
          </p:cNvSpPr>
          <p:nvPr>
            <p:ph type="body" idx="1"/>
          </p:nvPr>
        </p:nvSpPr>
        <p:spPr>
          <a:noFill/>
        </p:spPr>
        <p:txBody>
          <a:bodyPr lIns="91425" tIns="91425" rIns="91425" bIns="91425"/>
          <a:lstStyle/>
          <a:p>
            <a:pPr>
              <a:spcBef>
                <a:spcPct val="0"/>
              </a:spcBef>
            </a:pPr>
            <a:endParaRPr lang="en-US" altLang="zh-TW" b="1" i="1" u="sng" dirty="0"/>
          </a:p>
        </p:txBody>
      </p:sp>
      <p:sp>
        <p:nvSpPr>
          <p:cNvPr id="294914" name="Shape 72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3380396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61" name="Shape 728"/>
          <p:cNvSpPr>
            <a:spLocks noGrp="1"/>
          </p:cNvSpPr>
          <p:nvPr>
            <p:ph type="body" idx="1"/>
          </p:nvPr>
        </p:nvSpPr>
        <p:spPr>
          <a:noFill/>
        </p:spPr>
        <p:txBody>
          <a:bodyPr lIns="91425" tIns="91425" rIns="91425" bIns="91425"/>
          <a:lstStyle/>
          <a:p>
            <a:pPr>
              <a:spcBef>
                <a:spcPct val="0"/>
              </a:spcBef>
            </a:pPr>
            <a:endParaRPr lang="zh-TW" altLang="en-US" dirty="0"/>
          </a:p>
        </p:txBody>
      </p:sp>
      <p:sp>
        <p:nvSpPr>
          <p:cNvPr id="296962" name="Shape 729"/>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89525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投影片圖像版面配置區 1"/>
          <p:cNvSpPr>
            <a:spLocks noGrp="1" noRot="1" noChangeAspect="1"/>
          </p:cNvSpPr>
          <p:nvPr>
            <p:ph type="sldImg"/>
          </p:nvPr>
        </p:nvSpPr>
        <p:spPr bwMode="auto">
          <a:noFill/>
          <a:ln>
            <a:solidFill>
              <a:srgbClr val="000000"/>
            </a:solidFill>
            <a:miter lim="800000"/>
            <a:headEnd/>
            <a:tailEnd/>
          </a:ln>
        </p:spPr>
      </p:sp>
      <p:sp>
        <p:nvSpPr>
          <p:cNvPr id="209922" name="備忘稿版面配置區 2"/>
          <p:cNvSpPr>
            <a:spLocks noGrp="1"/>
          </p:cNvSpPr>
          <p:nvPr>
            <p:ph type="body" idx="1"/>
          </p:nvPr>
        </p:nvSpPr>
        <p:spPr>
          <a:noFill/>
        </p:spPr>
        <p:txBody>
          <a:bodyPr/>
          <a:lstStyle/>
          <a:p>
            <a:r>
              <a:rPr lang="zh-TW" altLang="en-US" dirty="0">
                <a:latin typeface="+mj-ea"/>
                <a:ea typeface="+mj-ea"/>
              </a:rPr>
              <a:t>以數據喚起受教年限的知覺：</a:t>
            </a:r>
            <a:endParaRPr lang="en-US" altLang="zh-TW" dirty="0">
              <a:latin typeface="+mj-ea"/>
              <a:ea typeface="+mj-ea"/>
            </a:endParaRPr>
          </a:p>
          <a:p>
            <a:pPr>
              <a:buFont typeface="Calibri" pitchFamily="34" charset="0"/>
              <a:buAutoNum type="arabicPeriod"/>
            </a:pPr>
            <a:r>
              <a:rPr lang="en-US" altLang="zh-TW" dirty="0">
                <a:latin typeface="+mj-ea"/>
                <a:ea typeface="+mj-ea"/>
              </a:rPr>
              <a:t>99.52 </a:t>
            </a:r>
            <a:r>
              <a:rPr lang="en-US" altLang="zh-TW" sz="1600" b="0" dirty="0">
                <a:solidFill>
                  <a:srgbClr val="000000"/>
                </a:solidFill>
                <a:latin typeface="+mj-ea"/>
                <a:ea typeface="+mj-ea"/>
                <a:cs typeface="Times New Roman" pitchFamily="18" charset="0"/>
              </a:rPr>
              <a:t>%</a:t>
            </a:r>
            <a:r>
              <a:rPr lang="zh-TW" altLang="en-US" dirty="0">
                <a:latin typeface="+mj-ea"/>
                <a:ea typeface="+mj-ea"/>
              </a:rPr>
              <a:t>的學生會</a:t>
            </a:r>
            <a:r>
              <a:rPr lang="zh-TW" altLang="en-US" b="0" dirty="0">
                <a:solidFill>
                  <a:srgbClr val="FF0000"/>
                </a:solidFill>
                <a:latin typeface="+mj-ea"/>
                <a:ea typeface="+mj-ea"/>
              </a:rPr>
              <a:t>繼續完成</a:t>
            </a:r>
            <a:r>
              <a:rPr lang="zh-TW" altLang="en-US" b="0" dirty="0" smtClean="0">
                <a:solidFill>
                  <a:srgbClr val="FF0000"/>
                </a:solidFill>
                <a:latin typeface="+mj-ea"/>
                <a:ea typeface="+mj-ea"/>
              </a:rPr>
              <a:t>十二年教育</a:t>
            </a:r>
            <a:r>
              <a:rPr lang="zh-TW" altLang="en-US" dirty="0">
                <a:latin typeface="+mj-ea"/>
                <a:ea typeface="+mj-ea"/>
              </a:rPr>
              <a:t>。</a:t>
            </a:r>
            <a:endParaRPr lang="en-US" altLang="zh-TW" dirty="0">
              <a:latin typeface="+mj-ea"/>
              <a:ea typeface="+mj-ea"/>
            </a:endParaRPr>
          </a:p>
          <a:p>
            <a:pPr>
              <a:buFont typeface="Calibri" pitchFamily="34" charset="0"/>
              <a:buAutoNum type="arabicPeriod"/>
            </a:pPr>
            <a:r>
              <a:rPr lang="zh-TW" altLang="en-US" dirty="0">
                <a:latin typeface="+mj-ea"/>
                <a:ea typeface="+mj-ea"/>
              </a:rPr>
              <a:t>超過</a:t>
            </a:r>
            <a:r>
              <a:rPr lang="en-US" altLang="zh-TW" dirty="0">
                <a:latin typeface="+mj-ea"/>
                <a:ea typeface="+mj-ea"/>
              </a:rPr>
              <a:t>80%</a:t>
            </a:r>
            <a:r>
              <a:rPr lang="zh-TW" altLang="en-US" dirty="0">
                <a:latin typeface="+mj-ea"/>
                <a:ea typeface="+mj-ea"/>
              </a:rPr>
              <a:t>的學生會繼續接受大學四年的教育（高中職升學率分別為</a:t>
            </a:r>
            <a:r>
              <a:rPr lang="en-US" altLang="zh-TW" dirty="0">
                <a:solidFill>
                  <a:srgbClr val="000000"/>
                </a:solidFill>
                <a:latin typeface="+mj-ea"/>
                <a:ea typeface="+mj-ea"/>
              </a:rPr>
              <a:t>95.70%</a:t>
            </a:r>
            <a:r>
              <a:rPr lang="zh-TW" altLang="en-US" dirty="0">
                <a:solidFill>
                  <a:srgbClr val="000000"/>
                </a:solidFill>
                <a:latin typeface="+mj-ea"/>
                <a:ea typeface="+mj-ea"/>
              </a:rPr>
              <a:t>、</a:t>
            </a:r>
            <a:r>
              <a:rPr lang="en-US" altLang="zh-TW" dirty="0">
                <a:solidFill>
                  <a:srgbClr val="000000"/>
                </a:solidFill>
                <a:latin typeface="+mj-ea"/>
                <a:ea typeface="+mj-ea"/>
              </a:rPr>
              <a:t>81.01%</a:t>
            </a:r>
            <a:r>
              <a:rPr lang="zh-TW" altLang="en-US" dirty="0">
                <a:solidFill>
                  <a:srgbClr val="000000"/>
                </a:solidFill>
                <a:latin typeface="+mj-ea"/>
                <a:ea typeface="+mj-ea"/>
              </a:rPr>
              <a:t>，故言</a:t>
            </a:r>
            <a:r>
              <a:rPr lang="zh-TW" altLang="en-US" dirty="0">
                <a:latin typeface="+mj-ea"/>
                <a:ea typeface="+mj-ea"/>
              </a:rPr>
              <a:t>超過</a:t>
            </a:r>
            <a:r>
              <a:rPr lang="en-US" altLang="zh-TW" dirty="0">
                <a:latin typeface="+mj-ea"/>
                <a:ea typeface="+mj-ea"/>
              </a:rPr>
              <a:t>80%</a:t>
            </a:r>
            <a:r>
              <a:rPr lang="zh-TW" altLang="en-US" dirty="0">
                <a:latin typeface="+mj-ea"/>
                <a:ea typeface="+mj-ea"/>
              </a:rPr>
              <a:t>）。</a:t>
            </a:r>
            <a:endParaRPr lang="en-US" altLang="zh-TW" dirty="0">
              <a:solidFill>
                <a:srgbClr val="000000"/>
              </a:solidFill>
              <a:latin typeface="+mj-ea"/>
              <a:ea typeface="+mj-ea"/>
            </a:endParaRPr>
          </a:p>
          <a:p>
            <a:pPr>
              <a:buFont typeface="Calibri" pitchFamily="34" charset="0"/>
              <a:buAutoNum type="arabicPeriod"/>
            </a:pPr>
            <a:r>
              <a:rPr lang="zh-TW" altLang="en-US" dirty="0">
                <a:latin typeface="+mj-ea"/>
                <a:ea typeface="+mj-ea"/>
              </a:rPr>
              <a:t>實質上我國已達</a:t>
            </a:r>
            <a:r>
              <a:rPr lang="en-US" altLang="zh-TW" dirty="0" smtClean="0">
                <a:latin typeface="+mj-ea"/>
                <a:ea typeface="+mj-ea"/>
              </a:rPr>
              <a:t>12</a:t>
            </a:r>
            <a:r>
              <a:rPr lang="zh-TW" altLang="en-US" dirty="0" smtClean="0">
                <a:latin typeface="+mj-ea"/>
                <a:ea typeface="+mj-ea"/>
              </a:rPr>
              <a:t>年國教</a:t>
            </a:r>
            <a:r>
              <a:rPr lang="zh-TW" altLang="en-US" dirty="0">
                <a:latin typeface="+mj-ea"/>
                <a:ea typeface="+mj-ea"/>
              </a:rPr>
              <a:t>的目標。</a:t>
            </a:r>
          </a:p>
        </p:txBody>
      </p:sp>
      <p:sp>
        <p:nvSpPr>
          <p:cNvPr id="209923" name="投影片編號版面配置區 3"/>
          <p:cNvSpPr>
            <a:spLocks noGrp="1"/>
          </p:cNvSpPr>
          <p:nvPr>
            <p:ph type="sldNum" sz="quarter" idx="5"/>
          </p:nvPr>
        </p:nvSpPr>
        <p:spPr>
          <a:noFill/>
          <a:ln>
            <a:miter lim="800000"/>
            <a:headEnd/>
            <a:tailEnd/>
          </a:ln>
        </p:spPr>
        <p:txBody>
          <a:bodyPr/>
          <a:lstStyle/>
          <a:p>
            <a:pPr defTabSz="914400"/>
            <a:fld id="{AECE9138-748A-4D3D-806C-87B3D585DBD9}" type="slidenum">
              <a:rPr lang="zh-TW" altLang="en-US" smtClean="0">
                <a:ea typeface="新細明體" charset="-120"/>
              </a:rPr>
              <a:pPr defTabSz="914400"/>
              <a:t>6</a:t>
            </a:fld>
            <a:endParaRPr lang="en-US" altLang="zh-TW">
              <a:ea typeface="新細明體" charset="-120"/>
            </a:endParaRPr>
          </a:p>
        </p:txBody>
      </p:sp>
    </p:spTree>
    <p:extLst>
      <p:ext uri="{BB962C8B-B14F-4D97-AF65-F5344CB8AC3E}">
        <p14:creationId xmlns:p14="http://schemas.microsoft.com/office/powerpoint/2010/main" val="1187156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9009" name="Shape 74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299010" name="Shape 74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圖片內容：</a:t>
            </a:r>
            <a:r>
              <a:rPr lang="zh-TW" altLang="en-US">
                <a:solidFill>
                  <a:srgbClr val="000000"/>
                </a:solidFill>
                <a:sym typeface="Calibri" pitchFamily="34" charset="0"/>
              </a:rPr>
              <a:t>右</a:t>
            </a:r>
            <a:r>
              <a:rPr lang="en-US">
                <a:solidFill>
                  <a:srgbClr val="000000"/>
                </a:solidFill>
                <a:ea typeface="新細明體" charset="-120"/>
                <a:sym typeface="Calibri" pitchFamily="34" charset="0"/>
              </a:rPr>
              <a:t>圖意指學生自主探索</a:t>
            </a:r>
            <a:r>
              <a:rPr lang="en-US" altLang="zh-TW">
                <a:solidFill>
                  <a:srgbClr val="000000"/>
                </a:solidFill>
                <a:sym typeface="Calibri" pitchFamily="34" charset="0"/>
              </a:rPr>
              <a:t>,  </a:t>
            </a:r>
            <a:r>
              <a:rPr lang="zh-TW" altLang="en-US">
                <a:solidFill>
                  <a:srgbClr val="000000"/>
                </a:solidFill>
                <a:sym typeface="Calibri" pitchFamily="34" charset="0"/>
              </a:rPr>
              <a:t>左</a:t>
            </a:r>
            <a:r>
              <a:rPr lang="en-US">
                <a:solidFill>
                  <a:srgbClr val="000000"/>
                </a:solidFill>
                <a:ea typeface="新細明體" charset="-120"/>
                <a:sym typeface="Calibri" pitchFamily="34" charset="0"/>
              </a:rPr>
              <a:t>圖是學生召開小小部落會議的情形</a:t>
            </a:r>
            <a:r>
              <a:rPr lang="en-US" altLang="zh-TW">
                <a:solidFill>
                  <a:srgbClr val="000000"/>
                </a:solidFill>
                <a:sym typeface="Calibri" pitchFamily="34" charset="0"/>
              </a:rPr>
              <a:t>,  </a:t>
            </a:r>
            <a:r>
              <a:rPr lang="en-US">
                <a:solidFill>
                  <a:srgbClr val="000000"/>
                </a:solidFill>
                <a:ea typeface="新細明體" charset="-120"/>
                <a:sym typeface="Calibri" pitchFamily="34" charset="0"/>
              </a:rPr>
              <a:t>學生關心身邊的公共議題</a:t>
            </a:r>
            <a:r>
              <a:rPr lang="en-US" altLang="zh-TW">
                <a:solidFill>
                  <a:srgbClr val="000000"/>
                </a:solidFill>
                <a:sym typeface="Calibri" pitchFamily="34" charset="0"/>
              </a:rPr>
              <a:t>,  </a:t>
            </a:r>
            <a:r>
              <a:rPr lang="en-US">
                <a:solidFill>
                  <a:srgbClr val="000000"/>
                </a:solidFill>
                <a:ea typeface="新細明體" charset="-120"/>
                <a:sym typeface="Calibri" pitchFamily="34" charset="0"/>
              </a:rPr>
              <a:t>邁向互動共好！</a:t>
            </a:r>
          </a:p>
        </p:txBody>
      </p:sp>
      <p:sp>
        <p:nvSpPr>
          <p:cNvPr id="299011" name="Shape 744"/>
          <p:cNvSpPr>
            <a:spLocks noGrp="1"/>
          </p:cNvSpPr>
          <p:nvPr>
            <p:ph type="sldNum" sz="quarter" idx="5"/>
          </p:nvPr>
        </p:nvSpPr>
        <p:spPr>
          <a:noFill/>
          <a:ln>
            <a:miter lim="800000"/>
            <a:headEnd/>
            <a:tailEnd/>
          </a:ln>
        </p:spPr>
        <p:txBody>
          <a:bodyPr lIns="91525" tIns="45750" rIns="91525" bIns="45750"/>
          <a:lstStyle/>
          <a:p>
            <a:pPr defTabSz="914400">
              <a:buSzPct val="25000"/>
            </a:pPr>
            <a:fld id="{FCDF6E9C-34AD-4EE2-AD14-B9246188536A}" type="slidenum">
              <a:rPr lang="en-US" altLang="zh-TW" smtClean="0">
                <a:solidFill>
                  <a:srgbClr val="000000"/>
                </a:solidFill>
                <a:ea typeface="新細明體" charset="-120"/>
                <a:sym typeface="Calibri" pitchFamily="34" charset="0"/>
              </a:rPr>
              <a:pPr defTabSz="914400">
                <a:buSzPct val="25000"/>
              </a:pPr>
              <a:t>47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412759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1057" name="Shape 75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1058" name="Shape 753"/>
          <p:cNvSpPr>
            <a:spLocks noGrp="1"/>
          </p:cNvSpPr>
          <p:nvPr>
            <p:ph type="body" idx="1"/>
          </p:nvPr>
        </p:nvSpPr>
        <p:spPr>
          <a:noFill/>
        </p:spPr>
        <p:txBody>
          <a:bodyPr lIns="91525" tIns="45750" rIns="91525" bIns="45750"/>
          <a:lstStyle/>
          <a:p>
            <a:pPr>
              <a:spcBef>
                <a:spcPct val="0"/>
              </a:spcBef>
              <a:buSzPct val="25000"/>
            </a:pPr>
            <a:endParaRPr lang="en-US" altLang="zh-TW" b="1" i="1" u="sng" dirty="0">
              <a:solidFill>
                <a:srgbClr val="FF0000"/>
              </a:solidFill>
              <a:sym typeface="Calibri" pitchFamily="34" charset="0"/>
            </a:endParaRPr>
          </a:p>
        </p:txBody>
      </p:sp>
      <p:sp>
        <p:nvSpPr>
          <p:cNvPr id="301059" name="Shape 754"/>
          <p:cNvSpPr>
            <a:spLocks noGrp="1"/>
          </p:cNvSpPr>
          <p:nvPr>
            <p:ph type="sldNum" sz="quarter" idx="5"/>
          </p:nvPr>
        </p:nvSpPr>
        <p:spPr>
          <a:noFill/>
          <a:ln>
            <a:miter lim="800000"/>
            <a:headEnd/>
            <a:tailEnd/>
          </a:ln>
        </p:spPr>
        <p:txBody>
          <a:bodyPr lIns="91525" tIns="45750" rIns="91525" bIns="45750"/>
          <a:lstStyle/>
          <a:p>
            <a:pPr defTabSz="914400">
              <a:buSzPct val="25000"/>
            </a:pPr>
            <a:fld id="{CB9B353C-22FD-4D90-8CCE-334714BBA7C7}" type="slidenum">
              <a:rPr lang="en-US" altLang="zh-TW" smtClean="0">
                <a:solidFill>
                  <a:srgbClr val="000000"/>
                </a:solidFill>
                <a:ea typeface="新細明體" charset="-120"/>
                <a:sym typeface="Calibri" pitchFamily="34" charset="0"/>
              </a:rPr>
              <a:pPr defTabSz="914400">
                <a:buSzPct val="25000"/>
              </a:pPr>
              <a:t>48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819308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76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3106" name="Shape 768"/>
          <p:cNvSpPr>
            <a:spLocks noGrp="1"/>
          </p:cNvSpPr>
          <p:nvPr>
            <p:ph type="body" idx="1"/>
          </p:nvPr>
        </p:nvSpPr>
        <p:spPr>
          <a:noFill/>
        </p:spPr>
        <p:txBody>
          <a:bodyPr lIns="91525" tIns="45750" rIns="91525" bIns="45750"/>
          <a:lstStyle/>
          <a:p>
            <a:pPr>
              <a:spcBef>
                <a:spcPct val="0"/>
              </a:spcBef>
              <a:buSzPct val="25000"/>
            </a:pPr>
            <a:r>
              <a:rPr lang="zh-TW" altLang="en-US" b="0" i="0" u="none" dirty="0">
                <a:solidFill>
                  <a:srgbClr val="000000"/>
                </a:solidFill>
                <a:sym typeface="Calibri" pitchFamily="34" charset="0"/>
              </a:rPr>
              <a:t>特別強調鼓勵老師第二專長進修</a:t>
            </a:r>
            <a:r>
              <a:rPr lang="zh-TW" altLang="en-US" dirty="0">
                <a:latin typeface="新細明體" charset="-120"/>
              </a:rPr>
              <a:t>。</a:t>
            </a:r>
            <a:endParaRPr lang="en-US" altLang="zh-TW" b="0" i="0" u="none" dirty="0">
              <a:solidFill>
                <a:srgbClr val="000000"/>
              </a:solidFill>
              <a:sym typeface="Calibri" pitchFamily="34" charset="0"/>
            </a:endParaRPr>
          </a:p>
        </p:txBody>
      </p:sp>
      <p:sp>
        <p:nvSpPr>
          <p:cNvPr id="303107" name="Shape 769"/>
          <p:cNvSpPr>
            <a:spLocks noGrp="1"/>
          </p:cNvSpPr>
          <p:nvPr>
            <p:ph type="sldNum" sz="quarter" idx="5"/>
          </p:nvPr>
        </p:nvSpPr>
        <p:spPr>
          <a:noFill/>
          <a:ln>
            <a:miter lim="800000"/>
            <a:headEnd/>
            <a:tailEnd/>
          </a:ln>
        </p:spPr>
        <p:txBody>
          <a:bodyPr lIns="91525" tIns="45750" rIns="91525" bIns="45750"/>
          <a:lstStyle/>
          <a:p>
            <a:pPr defTabSz="914400">
              <a:buSzPct val="25000"/>
            </a:pPr>
            <a:fld id="{6C510D40-031A-4EF7-B67B-254AF045DA29}" type="slidenum">
              <a:rPr lang="en-US" altLang="zh-TW" smtClean="0">
                <a:solidFill>
                  <a:srgbClr val="000000"/>
                </a:solidFill>
                <a:ea typeface="新細明體" charset="-120"/>
                <a:sym typeface="Calibri" pitchFamily="34" charset="0"/>
              </a:rPr>
              <a:pPr defTabSz="914400">
                <a:buSzPct val="25000"/>
              </a:pPr>
              <a:t>49</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3543171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9249" name="Shape 80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9250" name="Shape 808"/>
          <p:cNvSpPr>
            <a:spLocks noGrp="1"/>
          </p:cNvSpPr>
          <p:nvPr>
            <p:ph type="body" idx="1"/>
          </p:nvPr>
        </p:nvSpPr>
        <p:spPr>
          <a:noFill/>
        </p:spPr>
        <p:txBody>
          <a:bodyPr lIns="91525" tIns="45750" rIns="91525" bIns="45750"/>
          <a:lstStyle/>
          <a:p>
            <a:pPr>
              <a:spcBef>
                <a:spcPct val="0"/>
              </a:spcBef>
              <a:buSzPct val="25000"/>
            </a:pPr>
            <a:endParaRPr lang="zh-TW" altLang="en-US">
              <a:solidFill>
                <a:srgbClr val="000000"/>
              </a:solidFill>
              <a:sym typeface="Calibri" pitchFamily="34" charset="0"/>
            </a:endParaRPr>
          </a:p>
        </p:txBody>
      </p:sp>
      <p:sp>
        <p:nvSpPr>
          <p:cNvPr id="309251" name="Shape 809"/>
          <p:cNvSpPr>
            <a:spLocks noGrp="1"/>
          </p:cNvSpPr>
          <p:nvPr>
            <p:ph type="sldNum" sz="quarter" idx="5"/>
          </p:nvPr>
        </p:nvSpPr>
        <p:spPr>
          <a:noFill/>
          <a:ln>
            <a:miter lim="800000"/>
            <a:headEnd/>
            <a:tailEnd/>
          </a:ln>
        </p:spPr>
        <p:txBody>
          <a:bodyPr lIns="91525" tIns="45750" rIns="91525" bIns="45750"/>
          <a:lstStyle/>
          <a:p>
            <a:pPr defTabSz="914400">
              <a:buSzPct val="25000"/>
            </a:pPr>
            <a:fld id="{08702300-94E8-4D99-A88E-931DE1BF7E62}" type="slidenum">
              <a:rPr lang="en-US" altLang="zh-TW" smtClean="0">
                <a:solidFill>
                  <a:srgbClr val="000000"/>
                </a:solidFill>
                <a:ea typeface="新細明體" charset="-120"/>
                <a:sym typeface="Calibri" pitchFamily="34" charset="0"/>
              </a:rPr>
              <a:pPr defTabSz="914400">
                <a:buSzPct val="25000"/>
              </a:pPr>
              <a:t>50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957910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5393" name="Shape 853"/>
          <p:cNvSpPr>
            <a:spLocks noGrp="1"/>
          </p:cNvSpPr>
          <p:nvPr>
            <p:ph type="body" idx="1"/>
          </p:nvPr>
        </p:nvSpPr>
        <p:spPr>
          <a:noFill/>
        </p:spPr>
        <p:txBody>
          <a:bodyPr lIns="91425" tIns="91425" rIns="91425" bIns="91425"/>
          <a:lstStyle/>
          <a:p>
            <a:pPr>
              <a:spcBef>
                <a:spcPct val="0"/>
              </a:spcBef>
            </a:pPr>
            <a:r>
              <a:rPr lang="zh-TW" altLang="en-US" dirty="0"/>
              <a:t>部定課程與校訂課程相生相成</a:t>
            </a:r>
            <a:r>
              <a:rPr lang="zh-TW" altLang="en-US" dirty="0">
                <a:latin typeface="新細明體" charset="-120"/>
              </a:rPr>
              <a:t>。</a:t>
            </a:r>
            <a:endParaRPr lang="zh-TW" altLang="en-US" dirty="0"/>
          </a:p>
        </p:txBody>
      </p:sp>
      <p:sp>
        <p:nvSpPr>
          <p:cNvPr id="315394" name="Shape 85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130485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3345" name="Shape 84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13346" name="Shape 844"/>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強調校訂課程</a:t>
            </a:r>
            <a:r>
              <a:rPr lang="zh-TW" altLang="en-US" dirty="0">
                <a:solidFill>
                  <a:srgbClr val="000000"/>
                </a:solidFill>
                <a:latin typeface="新細明體"/>
                <a:ea typeface="新細明體"/>
                <a:sym typeface="Calibri" pitchFamily="34" charset="0"/>
              </a:rPr>
              <a:t>，</a:t>
            </a:r>
            <a:r>
              <a:rPr lang="en-US" dirty="0" err="1">
                <a:solidFill>
                  <a:srgbClr val="000000"/>
                </a:solidFill>
                <a:ea typeface="新細明體" charset="-120"/>
                <a:sym typeface="Calibri" pitchFamily="34" charset="0"/>
              </a:rPr>
              <a:t>四種可能的課程規劃</a:t>
            </a:r>
            <a:r>
              <a:rPr lang="zh-TW" altLang="en-US" dirty="0">
                <a:solidFill>
                  <a:srgbClr val="000000"/>
                </a:solidFill>
                <a:ea typeface="新細明體" charset="-120"/>
                <a:sym typeface="Calibri" pitchFamily="34" charset="0"/>
              </a:rPr>
              <a:t>之</a:t>
            </a:r>
            <a:r>
              <a:rPr lang="en-US" dirty="0">
                <a:solidFill>
                  <a:srgbClr val="000000"/>
                </a:solidFill>
                <a:ea typeface="新細明體" charset="-120"/>
                <a:sym typeface="Calibri" pitchFamily="34" charset="0"/>
              </a:rPr>
              <a:t>意</a:t>
            </a:r>
            <a:r>
              <a:rPr lang="zh-TW" altLang="en-US" dirty="0">
                <a:solidFill>
                  <a:srgbClr val="000000"/>
                </a:solidFill>
                <a:ea typeface="新細明體" charset="-120"/>
                <a:sym typeface="Calibri" pitchFamily="34" charset="0"/>
              </a:rPr>
              <a:t>涵</a:t>
            </a:r>
            <a:r>
              <a:rPr lang="zh-TW" altLang="en-US" dirty="0">
                <a:latin typeface="新細明體" charset="-120"/>
              </a:rPr>
              <a:t>。</a:t>
            </a:r>
            <a:endParaRPr lang="en-US" dirty="0">
              <a:solidFill>
                <a:srgbClr val="000000"/>
              </a:solidFill>
              <a:ea typeface="新細明體" charset="-120"/>
              <a:sym typeface="Calibri" pitchFamily="34" charset="0"/>
            </a:endParaRPr>
          </a:p>
        </p:txBody>
      </p:sp>
      <p:sp>
        <p:nvSpPr>
          <p:cNvPr id="313347" name="Shape 845"/>
          <p:cNvSpPr>
            <a:spLocks noGrp="1"/>
          </p:cNvSpPr>
          <p:nvPr>
            <p:ph type="sldNum" sz="quarter" idx="5"/>
          </p:nvPr>
        </p:nvSpPr>
        <p:spPr>
          <a:noFill/>
          <a:ln>
            <a:miter lim="800000"/>
            <a:headEnd/>
            <a:tailEnd/>
          </a:ln>
        </p:spPr>
        <p:txBody>
          <a:bodyPr lIns="91525" tIns="45750" rIns="91525" bIns="45750"/>
          <a:lstStyle/>
          <a:p>
            <a:pPr defTabSz="914400">
              <a:buSzPct val="25000"/>
            </a:pPr>
            <a:fld id="{B926B701-570E-4C4A-8876-8285D728377A}" type="slidenum">
              <a:rPr lang="en-US" altLang="zh-TW" smtClean="0">
                <a:solidFill>
                  <a:srgbClr val="000000"/>
                </a:solidFill>
                <a:ea typeface="新細明體" charset="-120"/>
                <a:sym typeface="Calibri" pitchFamily="34" charset="0"/>
              </a:rPr>
              <a:pPr defTabSz="914400">
                <a:buSzPct val="25000"/>
              </a:pPr>
              <a:t>52</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367273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投影片圖像版面配置區 1"/>
          <p:cNvSpPr>
            <a:spLocks noGrp="1" noRot="1" noChangeAspect="1"/>
          </p:cNvSpPr>
          <p:nvPr>
            <p:ph type="sldImg"/>
          </p:nvPr>
        </p:nvSpPr>
        <p:spPr bwMode="auto">
          <a:noFill/>
          <a:ln>
            <a:solidFill>
              <a:srgbClr val="000000"/>
            </a:solidFill>
            <a:miter lim="800000"/>
            <a:headEnd/>
            <a:tailEnd/>
          </a:ln>
        </p:spPr>
      </p:sp>
      <p:sp>
        <p:nvSpPr>
          <p:cNvPr id="311298" name="備忘稿版面配置區 2"/>
          <p:cNvSpPr>
            <a:spLocks noGrp="1"/>
          </p:cNvSpPr>
          <p:nvPr>
            <p:ph type="body" idx="1"/>
          </p:nvPr>
        </p:nvSpPr>
        <p:spPr>
          <a:noFill/>
        </p:spPr>
        <p:txBody>
          <a:bodyPr/>
          <a:lstStyle/>
          <a:p>
            <a:endParaRPr lang="zh-TW" altLang="en-US" b="1" i="1" u="sng"/>
          </a:p>
        </p:txBody>
      </p:sp>
      <p:sp>
        <p:nvSpPr>
          <p:cNvPr id="311299" name="投影片編號版面配置區 3"/>
          <p:cNvSpPr>
            <a:spLocks noGrp="1"/>
          </p:cNvSpPr>
          <p:nvPr>
            <p:ph type="sldNum" sz="quarter" idx="5"/>
          </p:nvPr>
        </p:nvSpPr>
        <p:spPr>
          <a:noFill/>
          <a:ln>
            <a:miter lim="800000"/>
            <a:headEnd/>
            <a:tailEnd/>
          </a:ln>
        </p:spPr>
        <p:txBody>
          <a:bodyPr/>
          <a:lstStyle/>
          <a:p>
            <a:pPr defTabSz="914400"/>
            <a:fld id="{54D61291-E66C-4F36-BF11-0DBC43674131}" type="slidenum">
              <a:rPr lang="zh-TW" altLang="en-US" smtClean="0">
                <a:ea typeface="新細明體" charset="-120"/>
              </a:rPr>
              <a:pPr defTabSz="914400"/>
              <a:t>53</a:t>
            </a:fld>
            <a:endParaRPr lang="en-US" altLang="zh-TW">
              <a:ea typeface="新細明體" charset="-120"/>
            </a:endParaRPr>
          </a:p>
        </p:txBody>
      </p:sp>
    </p:spTree>
    <p:extLst>
      <p:ext uri="{BB962C8B-B14F-4D97-AF65-F5344CB8AC3E}">
        <p14:creationId xmlns:p14="http://schemas.microsoft.com/office/powerpoint/2010/main" val="1715331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5153" name="Shape 783"/>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05154" name="Shape 784"/>
          <p:cNvSpPr>
            <a:spLocks noGrp="1"/>
          </p:cNvSpPr>
          <p:nvPr>
            <p:ph type="body" idx="1"/>
          </p:nvPr>
        </p:nvSpPr>
        <p:spPr>
          <a:noFill/>
        </p:spPr>
        <p:txBody>
          <a:bodyPr lIns="91525" tIns="45750" rIns="91525" bIns="45750"/>
          <a:lstStyle/>
          <a:p>
            <a:pPr>
              <a:spcBef>
                <a:spcPct val="0"/>
              </a:spcBef>
              <a:buSzPct val="25000"/>
            </a:pPr>
            <a:endParaRPr lang="zh-TW" altLang="en-US" dirty="0">
              <a:solidFill>
                <a:srgbClr val="000000"/>
              </a:solidFill>
              <a:sym typeface="Calibri" pitchFamily="34" charset="0"/>
            </a:endParaRPr>
          </a:p>
        </p:txBody>
      </p:sp>
      <p:sp>
        <p:nvSpPr>
          <p:cNvPr id="305155" name="Shape 785"/>
          <p:cNvSpPr>
            <a:spLocks noGrp="1"/>
          </p:cNvSpPr>
          <p:nvPr>
            <p:ph type="sldNum" sz="quarter" idx="5"/>
          </p:nvPr>
        </p:nvSpPr>
        <p:spPr>
          <a:noFill/>
          <a:ln>
            <a:miter lim="800000"/>
            <a:headEnd/>
            <a:tailEnd/>
          </a:ln>
        </p:spPr>
        <p:txBody>
          <a:bodyPr lIns="91525" tIns="45750" rIns="91525" bIns="45750"/>
          <a:lstStyle/>
          <a:p>
            <a:pPr defTabSz="914400">
              <a:buSzPct val="25000"/>
            </a:pPr>
            <a:fld id="{AC75B1CE-5783-48E3-B28F-4B8CC1A7D5BA}" type="slidenum">
              <a:rPr lang="en-US" altLang="zh-TW" smtClean="0">
                <a:solidFill>
                  <a:srgbClr val="000000"/>
                </a:solidFill>
                <a:ea typeface="新細明體" charset="-120"/>
                <a:sym typeface="Calibri" pitchFamily="34" charset="0"/>
              </a:rPr>
              <a:pPr defTabSz="914400">
                <a:buSzPct val="25000"/>
              </a:pPr>
              <a:t>54</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178860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15" name="Shape 115"/>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20644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907627" y="4721186"/>
            <a:ext cx="4991946" cy="4472702"/>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SzPct val="25000"/>
              <a:buFont typeface="Helvetica Neue"/>
              <a:buNone/>
            </a:pPr>
            <a:endParaRPr sz="2200" b="0" i="0" u="none" strike="noStrike" cap="none">
              <a:solidFill>
                <a:schemeClr val="dk1"/>
              </a:solidFill>
              <a:latin typeface="Helvetica Neue"/>
              <a:ea typeface="Helvetica Neue"/>
              <a:cs typeface="Helvetica Neue"/>
              <a:sym typeface="Helvetica Neue"/>
            </a:endParaRPr>
          </a:p>
        </p:txBody>
      </p:sp>
      <p:sp>
        <p:nvSpPr>
          <p:cNvPr id="124" name="Shape 124"/>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77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投影片圖像版面配置區 1"/>
          <p:cNvSpPr>
            <a:spLocks noGrp="1" noRot="1" noChangeAspect="1"/>
          </p:cNvSpPr>
          <p:nvPr>
            <p:ph type="sldImg"/>
          </p:nvPr>
        </p:nvSpPr>
        <p:spPr bwMode="auto">
          <a:noFill/>
          <a:ln>
            <a:solidFill>
              <a:srgbClr val="000000"/>
            </a:solidFill>
            <a:miter lim="800000"/>
            <a:headEnd/>
            <a:tailEnd/>
          </a:ln>
        </p:spPr>
      </p:sp>
      <p:sp>
        <p:nvSpPr>
          <p:cNvPr id="211970" name="備忘稿版面配置區 2"/>
          <p:cNvSpPr>
            <a:spLocks noGrp="1"/>
          </p:cNvSpPr>
          <p:nvPr>
            <p:ph type="body" idx="1"/>
          </p:nvPr>
        </p:nvSpPr>
        <p:spPr>
          <a:noFill/>
        </p:spPr>
        <p:txBody>
          <a:bodyPr/>
          <a:lstStyle/>
          <a:p>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charset="-120"/>
                <a:ea typeface="標楷體" pitchFamily="65" charset="-120"/>
                <a:cs typeface="Times New Roman" pitchFamily="18" charset="0"/>
              </a:rPr>
              <a:t>現行課程實施至今已超過</a:t>
            </a:r>
            <a:r>
              <a:rPr lang="en-US" altLang="zh-TW" dirty="0">
                <a:latin typeface="新細明體" charset="-120"/>
                <a:ea typeface="標楷體" pitchFamily="65" charset="-120"/>
                <a:cs typeface="Times New Roman" pitchFamily="18" charset="0"/>
              </a:rPr>
              <a:t>10</a:t>
            </a:r>
            <a:r>
              <a:rPr lang="zh-TW" altLang="en-US" dirty="0">
                <a:latin typeface="新細明體" charset="-120"/>
                <a:ea typeface="標楷體" pitchFamily="65" charset="-120"/>
                <a:cs typeface="Times New Roman" pitchFamily="18" charset="0"/>
              </a:rPr>
              <a:t>年，</a:t>
            </a:r>
            <a:r>
              <a:rPr lang="zh-TW" altLang="en-US" dirty="0" smtClean="0">
                <a:latin typeface="新細明體" charset="-120"/>
                <a:ea typeface="標楷體" pitchFamily="65" charset="-120"/>
                <a:cs typeface="Times New Roman" pitchFamily="18" charset="0"/>
              </a:rPr>
              <a:t>面對巨大</a:t>
            </a:r>
            <a:r>
              <a:rPr lang="zh-TW" altLang="en-US" dirty="0">
                <a:latin typeface="新細明體" charset="-120"/>
                <a:ea typeface="標楷體" pitchFamily="65" charset="-120"/>
                <a:cs typeface="Times New Roman" pitchFamily="18" charset="0"/>
              </a:rPr>
              <a:t>的挑戰，以及因應十二年國教的銜接，是該做調整的時刻了。</a:t>
            </a:r>
            <a:endParaRPr lang="en-US" altLang="zh-TW" dirty="0">
              <a:latin typeface="新細明體"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
        <p:nvSpPr>
          <p:cNvPr id="211971" name="投影片編號版面配置區 3"/>
          <p:cNvSpPr>
            <a:spLocks noGrp="1"/>
          </p:cNvSpPr>
          <p:nvPr>
            <p:ph type="sldNum" sz="quarter" idx="5"/>
          </p:nvPr>
        </p:nvSpPr>
        <p:spPr>
          <a:noFill/>
          <a:ln>
            <a:miter lim="800000"/>
            <a:headEnd/>
            <a:tailEnd/>
          </a:ln>
        </p:spPr>
        <p:txBody>
          <a:bodyPr/>
          <a:lstStyle/>
          <a:p>
            <a:pPr defTabSz="914400"/>
            <a:fld id="{7C6C55F9-0608-4F6D-9738-0B27FCC1842C}" type="slidenum">
              <a:rPr lang="zh-TW" altLang="en-US" smtClean="0">
                <a:ea typeface="新細明體" charset="-120"/>
              </a:rPr>
              <a:pPr defTabSz="914400"/>
              <a:t>7</a:t>
            </a:fld>
            <a:endParaRPr lang="en-US" altLang="zh-TW">
              <a:ea typeface="新細明體" charset="-120"/>
            </a:endParaRPr>
          </a:p>
        </p:txBody>
      </p:sp>
    </p:spTree>
    <p:extLst>
      <p:ext uri="{BB962C8B-B14F-4D97-AF65-F5344CB8AC3E}">
        <p14:creationId xmlns:p14="http://schemas.microsoft.com/office/powerpoint/2010/main" val="2667010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41" name="Shape 864"/>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7442" name="Shape 865"/>
          <p:cNvSpPr>
            <a:spLocks noGrp="1"/>
          </p:cNvSpPr>
          <p:nvPr>
            <p:ph type="body" idx="1"/>
          </p:nvPr>
        </p:nvSpPr>
        <p:spPr>
          <a:noFill/>
        </p:spPr>
        <p:txBody>
          <a:bodyPr lIns="91525" tIns="45750" rIns="91525" bIns="45750"/>
          <a:lstStyle/>
          <a:p>
            <a:pPr>
              <a:spcBef>
                <a:spcPct val="0"/>
              </a:spcBef>
              <a:buSzPct val="25000"/>
            </a:pPr>
            <a:r>
              <a:rPr lang="zh-TW" altLang="en-US" dirty="0">
                <a:solidFill>
                  <a:srgbClr val="000000"/>
                </a:solidFill>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有超連結</a:t>
            </a:r>
            <a:endParaRPr lang="en-US" altLang="zh-TW" dirty="0">
              <a:solidFill>
                <a:srgbClr val="000000"/>
              </a:solidFill>
              <a:sym typeface="Calibri" pitchFamily="34" charset="0"/>
            </a:endParaRPr>
          </a:p>
          <a:p>
            <a:pPr>
              <a:spcBef>
                <a:spcPct val="0"/>
              </a:spcBef>
              <a:buSzPct val="25000"/>
            </a:pP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endParaRPr lang="zh-TW" altLang="en-US" b="1" i="1" u="sng" dirty="0">
              <a:solidFill>
                <a:srgbClr val="000000"/>
              </a:solidFill>
              <a:sym typeface="Calibri" pitchFamily="34" charset="0"/>
            </a:endParaRPr>
          </a:p>
        </p:txBody>
      </p:sp>
      <p:sp>
        <p:nvSpPr>
          <p:cNvPr id="317443" name="Shape 866"/>
          <p:cNvSpPr>
            <a:spLocks noGrp="1"/>
          </p:cNvSpPr>
          <p:nvPr>
            <p:ph type="sldNum" sz="quarter" idx="5"/>
          </p:nvPr>
        </p:nvSpPr>
        <p:spPr>
          <a:noFill/>
          <a:ln>
            <a:miter lim="800000"/>
            <a:headEnd/>
            <a:tailEnd/>
          </a:ln>
        </p:spPr>
        <p:txBody>
          <a:bodyPr lIns="91525" tIns="45750" rIns="91525" bIns="45750"/>
          <a:lstStyle/>
          <a:p>
            <a:pPr defTabSz="914400">
              <a:buSzPct val="25000"/>
            </a:pPr>
            <a:fld id="{E7C2D056-52D0-40D4-A4F0-C7DCAD264B94}" type="slidenum">
              <a:rPr lang="en-US" altLang="zh-TW" smtClean="0">
                <a:solidFill>
                  <a:srgbClr val="000000"/>
                </a:solidFill>
                <a:ea typeface="新細明體" charset="-120"/>
                <a:sym typeface="Calibri" pitchFamily="34" charset="0"/>
              </a:rPr>
              <a:pPr defTabSz="914400">
                <a:buSzPct val="25000"/>
              </a:pPr>
              <a:t>67</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2210237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9489" name="Shape 91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w="9525" cap="flat">
            <a:solidFill>
              <a:srgbClr val="000000"/>
            </a:solidFill>
            <a:miter lim="800000"/>
            <a:headEnd type="none" w="med" len="med"/>
            <a:tailEnd type="none" w="med" len="med"/>
          </a:ln>
        </p:spPr>
      </p:sp>
      <p:sp>
        <p:nvSpPr>
          <p:cNvPr id="319490" name="Shape 917"/>
          <p:cNvSpPr>
            <a:spLocks noGrp="1"/>
          </p:cNvSpPr>
          <p:nvPr>
            <p:ph type="body" idx="1"/>
          </p:nvPr>
        </p:nvSpPr>
        <p:spPr>
          <a:noFill/>
        </p:spPr>
        <p:txBody>
          <a:bodyPr lIns="91525" tIns="45750" rIns="91525" bIns="45750"/>
          <a:lstStyle/>
          <a:p>
            <a:pPr>
              <a:spcBef>
                <a:spcPct val="0"/>
              </a:spcBef>
              <a:buSzPct val="25000"/>
            </a:pPr>
            <a:r>
              <a:rPr lang="en-US" dirty="0" err="1">
                <a:solidFill>
                  <a:srgbClr val="000000"/>
                </a:solidFill>
                <a:ea typeface="新細明體" charset="-120"/>
                <a:sym typeface="Calibri" pitchFamily="34" charset="0"/>
              </a:rPr>
              <a:t>幸福方程式</a:t>
            </a:r>
            <a:r>
              <a:rPr lang="en-US" altLang="zh-TW" dirty="0">
                <a:solidFill>
                  <a:srgbClr val="000000"/>
                </a:solidFill>
                <a:sym typeface="Calibri" pitchFamily="34" charset="0"/>
              </a:rPr>
              <a:t>~</a:t>
            </a:r>
            <a:r>
              <a:rPr lang="zh-TW" altLang="en-US" dirty="0">
                <a:solidFill>
                  <a:srgbClr val="000000"/>
                </a:solidFill>
                <a:sym typeface="Calibri" pitchFamily="34" charset="0"/>
              </a:rPr>
              <a:t>有超</a:t>
            </a:r>
            <a:r>
              <a:rPr lang="en-US" dirty="0">
                <a:solidFill>
                  <a:srgbClr val="000000"/>
                </a:solidFill>
                <a:ea typeface="新細明體" charset="-120"/>
                <a:sym typeface="Calibri" pitchFamily="34" charset="0"/>
              </a:rPr>
              <a:t>連結</a:t>
            </a:r>
            <a:r>
              <a:rPr lang="en-US" altLang="zh-TW" dirty="0">
                <a:solidFill>
                  <a:srgbClr val="000000"/>
                </a:solidFill>
                <a:sym typeface="Calibri" pitchFamily="34" charset="0"/>
              </a:rPr>
              <a:t>http://teachernet.moe.edu.tw/Upload/BenchMark/2578/B38%E9%9B%B2%E6%9E%97%E7%B8%A3%E5%8F%A4%E5%9D%91%E9%84%89%E8%8F%AF%E5%8D%97%E5%9C%8B%E6%B0%91%E5%B0%8F%E5%AD%B8---%E6%96%B9%E6%A1%88%E5%85%A8%E6%96%87.pdf</a:t>
            </a:r>
          </a:p>
        </p:txBody>
      </p:sp>
      <p:sp>
        <p:nvSpPr>
          <p:cNvPr id="319491" name="Shape 918"/>
          <p:cNvSpPr>
            <a:spLocks noGrp="1"/>
          </p:cNvSpPr>
          <p:nvPr>
            <p:ph type="sldNum" sz="quarter" idx="5"/>
          </p:nvPr>
        </p:nvSpPr>
        <p:spPr>
          <a:noFill/>
          <a:ln>
            <a:miter lim="800000"/>
            <a:headEnd/>
            <a:tailEnd/>
          </a:ln>
        </p:spPr>
        <p:txBody>
          <a:bodyPr lIns="91525" tIns="45750" rIns="91525" bIns="45750"/>
          <a:lstStyle/>
          <a:p>
            <a:pPr defTabSz="914400">
              <a:buSzPct val="25000"/>
            </a:pPr>
            <a:fld id="{BFF1710C-D66B-4543-A614-6F9DEAC4E83A}" type="slidenum">
              <a:rPr lang="en-US" altLang="zh-TW" smtClean="0">
                <a:solidFill>
                  <a:srgbClr val="000000"/>
                </a:solidFill>
                <a:ea typeface="新細明體" charset="-120"/>
                <a:sym typeface="Calibri" pitchFamily="34" charset="0"/>
              </a:rPr>
              <a:pPr defTabSz="914400">
                <a:buSzPct val="25000"/>
              </a:pPr>
              <a:t>68</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4186895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1537" name="Shape 994"/>
          <p:cNvSpPr>
            <a:spLocks noGrp="1"/>
          </p:cNvSpPr>
          <p:nvPr>
            <p:ph type="body" idx="1"/>
          </p:nvPr>
        </p:nvSpPr>
        <p:spPr>
          <a:noFill/>
        </p:spPr>
        <p:txBody>
          <a:bodyPr lIns="91425" tIns="91425" rIns="91425" bIns="91425"/>
          <a:lstStyle/>
          <a:p>
            <a:pPr>
              <a:spcBef>
                <a:spcPct val="0"/>
              </a:spcBef>
            </a:pPr>
            <a:endParaRPr lang="zh-TW" altLang="en-US"/>
          </a:p>
        </p:txBody>
      </p:sp>
      <p:sp>
        <p:nvSpPr>
          <p:cNvPr id="321538" name="Shape 99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646875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3585" name="Shape 1002"/>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3586" name="Shape 1003"/>
          <p:cNvSpPr>
            <a:spLocks noGrp="1"/>
          </p:cNvSpPr>
          <p:nvPr>
            <p:ph type="body" idx="1"/>
          </p:nvPr>
        </p:nvSpPr>
        <p:spPr>
          <a:noFill/>
        </p:spPr>
        <p:txBody>
          <a:bodyPr lIns="91525" tIns="45750" rIns="91525" bIns="45750"/>
          <a:lstStyle/>
          <a:p>
            <a:pPr>
              <a:spcBef>
                <a:spcPct val="0"/>
              </a:spcBef>
              <a:buSzPct val="25000"/>
            </a:pPr>
            <a:r>
              <a:rPr lang="en-US">
                <a:solidFill>
                  <a:srgbClr val="000000"/>
                </a:solidFill>
                <a:ea typeface="新細明體" charset="-120"/>
                <a:sym typeface="Calibri" pitchFamily="34" charset="0"/>
              </a:rPr>
              <a:t>連結</a:t>
            </a:r>
            <a:r>
              <a:rPr lang="en-US" altLang="zh-TW">
                <a:solidFill>
                  <a:srgbClr val="000000"/>
                </a:solidFill>
                <a:sym typeface="Calibri" pitchFamily="34" charset="0"/>
              </a:rPr>
              <a:t>http://www.tykjh.ntpc.edu.tw/editor_model/u_editor_v1.asp?id={A71BADC5-6B4A-4EEB-89EC-FB626E7BC356}</a:t>
            </a:r>
          </a:p>
        </p:txBody>
      </p:sp>
      <p:sp>
        <p:nvSpPr>
          <p:cNvPr id="323587" name="Shape 1004"/>
          <p:cNvSpPr>
            <a:spLocks noGrp="1"/>
          </p:cNvSpPr>
          <p:nvPr>
            <p:ph type="sldNum" sz="quarter" idx="5"/>
          </p:nvPr>
        </p:nvSpPr>
        <p:spPr>
          <a:noFill/>
          <a:ln>
            <a:miter lim="800000"/>
            <a:headEnd/>
            <a:tailEnd/>
          </a:ln>
        </p:spPr>
        <p:txBody>
          <a:bodyPr lIns="91525" tIns="45750" rIns="91525" bIns="45750"/>
          <a:lstStyle/>
          <a:p>
            <a:pPr defTabSz="914400">
              <a:buSzPct val="25000"/>
            </a:pPr>
            <a:fld id="{E0B43B36-C477-45DE-A34E-49F5A8E95CDB}" type="slidenum">
              <a:rPr lang="en-US" altLang="zh-TW" smtClean="0">
                <a:solidFill>
                  <a:srgbClr val="000000"/>
                </a:solidFill>
                <a:ea typeface="新細明體" charset="-120"/>
                <a:sym typeface="Calibri" pitchFamily="34" charset="0"/>
              </a:rPr>
              <a:pPr defTabSz="914400">
                <a:buSzPct val="25000"/>
              </a:pPr>
              <a:t>70</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1404956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5633" name="Shape 1011"/>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p:spPr>
      </p:sp>
      <p:sp>
        <p:nvSpPr>
          <p:cNvPr id="325634" name="Shape 1012"/>
          <p:cNvSpPr>
            <a:spLocks noGrp="1"/>
          </p:cNvSpPr>
          <p:nvPr>
            <p:ph type="body" idx="1"/>
          </p:nvPr>
        </p:nvSpPr>
        <p:spPr>
          <a:noFill/>
        </p:spPr>
        <p:txBody>
          <a:bodyPr lIns="91525" tIns="45750" rIns="91525" bIns="45750"/>
          <a:lstStyle/>
          <a:p>
            <a:pPr>
              <a:spcBef>
                <a:spcPct val="0"/>
              </a:spcBef>
              <a:buSzPct val="25000"/>
            </a:pPr>
            <a:r>
              <a:rPr lang="zh-TW" altLang="en-US" b="1" i="1" u="sng" dirty="0">
                <a:solidFill>
                  <a:srgbClr val="000000"/>
                </a:solidFill>
                <a:sym typeface="Calibri" pitchFamily="34" charset="0"/>
              </a:rPr>
              <a:t>很重要需強調</a:t>
            </a:r>
          </a:p>
        </p:txBody>
      </p:sp>
      <p:sp>
        <p:nvSpPr>
          <p:cNvPr id="325635" name="Shape 1013"/>
          <p:cNvSpPr>
            <a:spLocks noGrp="1"/>
          </p:cNvSpPr>
          <p:nvPr>
            <p:ph type="sldNum" sz="quarter" idx="5"/>
          </p:nvPr>
        </p:nvSpPr>
        <p:spPr>
          <a:noFill/>
          <a:ln>
            <a:miter lim="800000"/>
            <a:headEnd/>
            <a:tailEnd/>
          </a:ln>
        </p:spPr>
        <p:txBody>
          <a:bodyPr lIns="91525" tIns="45750" rIns="91525" bIns="45750"/>
          <a:lstStyle/>
          <a:p>
            <a:pPr defTabSz="914400">
              <a:buSzPct val="25000"/>
            </a:pPr>
            <a:fld id="{24FA1975-5E89-4DF7-95D7-0ED7B860494F}" type="slidenum">
              <a:rPr lang="en-US" altLang="zh-TW" smtClean="0">
                <a:solidFill>
                  <a:srgbClr val="000000"/>
                </a:solidFill>
                <a:ea typeface="新細明體" charset="-120"/>
                <a:sym typeface="Calibri" pitchFamily="34" charset="0"/>
              </a:rPr>
              <a:pPr defTabSz="914400">
                <a:buSzPct val="25000"/>
              </a:pPr>
              <a:t>71</a:t>
            </a:fld>
            <a:endParaRPr lang="en-US" altLang="zh-TW">
              <a:solidFill>
                <a:srgbClr val="000000"/>
              </a:solidFill>
              <a:ea typeface="新細明體" charset="-120"/>
              <a:sym typeface="Calibri" pitchFamily="34" charset="0"/>
            </a:endParaRPr>
          </a:p>
        </p:txBody>
      </p:sp>
    </p:spTree>
    <p:extLst>
      <p:ext uri="{BB962C8B-B14F-4D97-AF65-F5344CB8AC3E}">
        <p14:creationId xmlns:p14="http://schemas.microsoft.com/office/powerpoint/2010/main" val="623123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投影片圖像版面配置區 1"/>
          <p:cNvSpPr>
            <a:spLocks noGrp="1" noRot="1" noChangeAspect="1"/>
          </p:cNvSpPr>
          <p:nvPr>
            <p:ph type="sldImg"/>
          </p:nvPr>
        </p:nvSpPr>
        <p:spPr bwMode="auto">
          <a:noFill/>
          <a:ln>
            <a:solidFill>
              <a:srgbClr val="000000"/>
            </a:solidFill>
            <a:miter lim="800000"/>
            <a:headEnd/>
            <a:tailEnd/>
          </a:ln>
        </p:spPr>
      </p:sp>
      <p:sp>
        <p:nvSpPr>
          <p:cNvPr id="328706" name="備忘稿版面配置區 2"/>
          <p:cNvSpPr>
            <a:spLocks noGrp="1"/>
          </p:cNvSpPr>
          <p:nvPr>
            <p:ph type="body" idx="1"/>
          </p:nvPr>
        </p:nvSpPr>
        <p:spPr>
          <a:noFill/>
        </p:spPr>
        <p:txBody>
          <a:bodyPr/>
          <a:lstStyle/>
          <a:p>
            <a:endParaRPr lang="zh-TW" altLang="en-US" b="1" i="1" u="sng" dirty="0"/>
          </a:p>
        </p:txBody>
      </p:sp>
      <p:sp>
        <p:nvSpPr>
          <p:cNvPr id="328707" name="投影片編號版面配置區 3"/>
          <p:cNvSpPr>
            <a:spLocks noGrp="1"/>
          </p:cNvSpPr>
          <p:nvPr>
            <p:ph type="sldNum" sz="quarter" idx="5"/>
          </p:nvPr>
        </p:nvSpPr>
        <p:spPr>
          <a:noFill/>
          <a:ln>
            <a:miter lim="800000"/>
            <a:headEnd/>
            <a:tailEnd/>
          </a:ln>
        </p:spPr>
        <p:txBody>
          <a:bodyPr/>
          <a:lstStyle/>
          <a:p>
            <a:pPr defTabSz="914400"/>
            <a:fld id="{FD491C73-8F42-46A5-9D17-4355C143CAF8}" type="slidenum">
              <a:rPr lang="zh-TW" altLang="en-US" smtClean="0">
                <a:ea typeface="新細明體" charset="-120"/>
              </a:rPr>
              <a:pPr defTabSz="914400"/>
              <a:t>73</a:t>
            </a:fld>
            <a:endParaRPr lang="en-US" altLang="zh-TW">
              <a:ea typeface="新細明體" charset="-120"/>
            </a:endParaRPr>
          </a:p>
        </p:txBody>
      </p:sp>
    </p:spTree>
    <p:extLst>
      <p:ext uri="{BB962C8B-B14F-4D97-AF65-F5344CB8AC3E}">
        <p14:creationId xmlns:p14="http://schemas.microsoft.com/office/powerpoint/2010/main" val="971310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Shape 1046"/>
          <p:cNvSpPr>
            <a:spLocks noGrp="1"/>
          </p:cNvSpPr>
          <p:nvPr>
            <p:ph type="body" idx="1"/>
          </p:nvPr>
        </p:nvSpPr>
        <p:spPr>
          <a:noFill/>
        </p:spPr>
        <p:txBody>
          <a:bodyPr lIns="91425" tIns="91425" rIns="91425" bIns="91425"/>
          <a:lstStyle/>
          <a:p>
            <a:pPr>
              <a:spcBef>
                <a:spcPct val="0"/>
              </a:spcBef>
            </a:pPr>
            <a:endParaRPr lang="zh-TW" altLang="en-US" dirty="0"/>
          </a:p>
        </p:txBody>
      </p:sp>
      <p:sp>
        <p:nvSpPr>
          <p:cNvPr id="330754" name="Shape 1047"/>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extLst>
      <p:ext uri="{BB962C8B-B14F-4D97-AF65-F5344CB8AC3E}">
        <p14:creationId xmlns:p14="http://schemas.microsoft.com/office/powerpoint/2010/main" val="2002452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Shape 1058"/>
          <p:cNvSpPr txBox="1">
            <a:spLocks noGrp="1"/>
          </p:cNvSpPr>
          <p:nvPr>
            <p:ph type="body" idx="1"/>
          </p:nvPr>
        </p:nvSpPr>
        <p:spPr>
          <a:xfrm>
            <a:off x="680403" y="4720907"/>
            <a:ext cx="5446395" cy="4472940"/>
          </a:xfrm>
          <a:prstGeom prst="rect">
            <a:avLst/>
          </a:prstGeom>
        </p:spPr>
        <p:txBody>
          <a:bodyPr lIns="91425" tIns="91425" rIns="91425" bIns="91425" anchor="t" anchorCtr="0">
            <a:noAutofit/>
          </a:bodyPr>
          <a:lstStyle/>
          <a:p>
            <a:pPr lvl="0">
              <a:spcBef>
                <a:spcPts val="0"/>
              </a:spcBef>
              <a:buNone/>
            </a:pPr>
            <a:endParaRPr/>
          </a:p>
        </p:txBody>
      </p:sp>
      <p:sp>
        <p:nvSpPr>
          <p:cNvPr id="1059" name="Shape 1059"/>
          <p:cNvSpPr>
            <a:spLocks noGrp="1" noRot="1" noChangeAspect="1"/>
          </p:cNvSpPr>
          <p:nvPr>
            <p:ph type="sldImg" idx="2"/>
          </p:nvPr>
        </p:nvSpPr>
        <p:spPr>
          <a:xfrm>
            <a:off x="920750" y="746125"/>
            <a:ext cx="4965700" cy="3725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106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normAutofit/>
          </a:bodyPr>
          <a:lstStyle/>
          <a:p>
            <a:r>
              <a:rPr lang="zh-TW" altLang="en-US"/>
              <a:t>由數據說明面對社會變遷帶來的教育挑戰：</a:t>
            </a:r>
            <a:endParaRPr lang="en-US" altLang="zh-TW"/>
          </a:p>
          <a:p>
            <a:r>
              <a:rPr lang="zh-TW" altLang="en-US"/>
              <a:t>少子化：</a:t>
            </a:r>
            <a:endParaRPr lang="en-US" altLang="zh-TW"/>
          </a:p>
          <a:p>
            <a:r>
              <a:rPr lang="zh-TW" altLang="en-US"/>
              <a:t>出生率逐年下降，面對少子化的時代，</a:t>
            </a:r>
            <a:r>
              <a:rPr lang="zh-TW" altLang="en-US">
                <a:solidFill>
                  <a:srgbClr val="262626"/>
                </a:solidFill>
                <a:latin typeface="新細明體" charset="-120"/>
              </a:rPr>
              <a:t>每個孩子應受到更好的學習照顧。</a:t>
            </a:r>
            <a:endParaRPr lang="en-US" altLang="zh-TW">
              <a:solidFill>
                <a:srgbClr val="262626"/>
              </a:solidFill>
              <a:latin typeface="新細明體" charset="-120"/>
            </a:endParaRPr>
          </a:p>
          <a:p>
            <a:r>
              <a:rPr lang="zh-TW" altLang="en-US">
                <a:solidFill>
                  <a:srgbClr val="262626"/>
                </a:solidFill>
                <a:latin typeface="新細明體" charset="-120"/>
              </a:rPr>
              <a:t>所謂更好的照顧即是每個孩子需要接受適性、多元、更多彈性的學習。</a:t>
            </a:r>
          </a:p>
          <a:p>
            <a:endParaRPr lang="zh-TW" altLang="en-US">
              <a:latin typeface="新細明體" charset="-120"/>
            </a:endParaRPr>
          </a:p>
        </p:txBody>
      </p:sp>
      <p:sp>
        <p:nvSpPr>
          <p:cNvPr id="214019" name="投影片編號版面配置區 3"/>
          <p:cNvSpPr>
            <a:spLocks noGrp="1"/>
          </p:cNvSpPr>
          <p:nvPr>
            <p:ph type="sldNum" sz="quarter" idx="5"/>
          </p:nvPr>
        </p:nvSpPr>
        <p:spPr>
          <a:noFill/>
          <a:ln>
            <a:miter lim="800000"/>
            <a:headEnd/>
            <a:tailEnd/>
          </a:ln>
        </p:spPr>
        <p:txBody>
          <a:bodyPr/>
          <a:lstStyle/>
          <a:p>
            <a:pPr defTabSz="914400"/>
            <a:fld id="{074E8312-129A-4BD3-8332-60757EC19395}" type="slidenum">
              <a:rPr lang="zh-TW" altLang="en-US" smtClean="0">
                <a:ea typeface="新細明體" charset="-120"/>
              </a:rPr>
              <a:pPr defTabSz="914400"/>
              <a:t>8</a:t>
            </a:fld>
            <a:endParaRPr lang="en-US" altLang="zh-TW">
              <a:ea typeface="新細明體" charset="-120"/>
            </a:endParaRPr>
          </a:p>
        </p:txBody>
      </p:sp>
    </p:spTree>
    <p:extLst>
      <p:ext uri="{BB962C8B-B14F-4D97-AF65-F5344CB8AC3E}">
        <p14:creationId xmlns:p14="http://schemas.microsoft.com/office/powerpoint/2010/main" val="338947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投影片圖像版面配置區 1"/>
          <p:cNvSpPr>
            <a:spLocks noGrp="1" noRot="1" noChangeAspect="1"/>
          </p:cNvSpPr>
          <p:nvPr>
            <p:ph type="sldImg"/>
          </p:nvPr>
        </p:nvSpPr>
        <p:spPr bwMode="auto">
          <a:noFill/>
          <a:ln>
            <a:solidFill>
              <a:srgbClr val="000000"/>
            </a:solidFill>
            <a:miter lim="800000"/>
            <a:headEnd/>
            <a:tailEnd/>
          </a:ln>
        </p:spPr>
      </p:sp>
      <p:sp>
        <p:nvSpPr>
          <p:cNvPr id="216066" name="備忘稿版面配置區 2"/>
          <p:cNvSpPr>
            <a:spLocks noGrp="1"/>
          </p:cNvSpPr>
          <p:nvPr>
            <p:ph type="body" idx="1"/>
          </p:nvPr>
        </p:nvSpPr>
        <p:spPr>
          <a:noFill/>
        </p:spPr>
        <p:txBody>
          <a:bodyPr/>
          <a:lstStyle/>
          <a:p>
            <a:r>
              <a:rPr lang="zh-TW" altLang="en-US" dirty="0"/>
              <a:t>依內容所示簡要先說明，後面接著有三頁佐證資料</a:t>
            </a:r>
            <a:r>
              <a:rPr lang="zh-TW" altLang="en-US" dirty="0">
                <a:latin typeface="新細明體" charset="-120"/>
              </a:rPr>
              <a:t>。</a:t>
            </a:r>
            <a:endParaRPr lang="zh-TW" altLang="en-US" dirty="0"/>
          </a:p>
        </p:txBody>
      </p:sp>
      <p:sp>
        <p:nvSpPr>
          <p:cNvPr id="216067" name="投影片編號版面配置區 3"/>
          <p:cNvSpPr>
            <a:spLocks noGrp="1"/>
          </p:cNvSpPr>
          <p:nvPr>
            <p:ph type="sldNum" sz="quarter" idx="5"/>
          </p:nvPr>
        </p:nvSpPr>
        <p:spPr>
          <a:noFill/>
          <a:ln>
            <a:miter lim="800000"/>
            <a:headEnd/>
            <a:tailEnd/>
          </a:ln>
        </p:spPr>
        <p:txBody>
          <a:bodyPr/>
          <a:lstStyle/>
          <a:p>
            <a:pPr defTabSz="914400"/>
            <a:fld id="{5612E64D-9FCD-45A3-B784-CB72A3F05C2A}" type="slidenum">
              <a:rPr lang="zh-TW" altLang="en-US" smtClean="0">
                <a:ea typeface="新細明體" charset="-120"/>
              </a:rPr>
              <a:pPr defTabSz="914400"/>
              <a:t>9</a:t>
            </a:fld>
            <a:endParaRPr lang="en-US" altLang="zh-TW">
              <a:ea typeface="新細明體" charset="-120"/>
            </a:endParaRPr>
          </a:p>
        </p:txBody>
      </p:sp>
    </p:spTree>
    <p:extLst>
      <p:ext uri="{BB962C8B-B14F-4D97-AF65-F5344CB8AC3E}">
        <p14:creationId xmlns:p14="http://schemas.microsoft.com/office/powerpoint/2010/main" val="232397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投影片影像版面配置區 1"/>
          <p:cNvSpPr>
            <a:spLocks noGrp="1" noRot="1" noChangeAspect="1"/>
          </p:cNvSpPr>
          <p:nvPr>
            <p:ph type="sldImg"/>
          </p:nvPr>
        </p:nvSpPr>
        <p:spPr bwMode="auto">
          <a:noFill/>
          <a:ln>
            <a:solidFill>
              <a:srgbClr val="000000"/>
            </a:solidFill>
            <a:miter lim="800000"/>
            <a:headEnd/>
            <a:tailEnd/>
          </a:ln>
        </p:spPr>
      </p:sp>
      <p:sp>
        <p:nvSpPr>
          <p:cNvPr id="218114" name="備忘稿版面配置區 2"/>
          <p:cNvSpPr>
            <a:spLocks noGrp="1"/>
          </p:cNvSpPr>
          <p:nvPr>
            <p:ph type="body" idx="1"/>
          </p:nvPr>
        </p:nvSpPr>
        <p:spPr>
          <a:noFill/>
        </p:spPr>
        <p:txBody>
          <a:bodyPr/>
          <a:lstStyle/>
          <a:p>
            <a:r>
              <a:rPr lang="zh-TW" altLang="en-US" b="1" i="1" u="sng" dirty="0"/>
              <a:t>強調與</a:t>
            </a:r>
            <a:r>
              <a:rPr lang="en-US" altLang="zh-TW" b="1" i="1" u="sng" dirty="0"/>
              <a:t>P.11</a:t>
            </a:r>
            <a:r>
              <a:rPr lang="zh-TW" altLang="en-US" b="1" i="1" u="sng" dirty="0"/>
              <a:t>的連結度</a:t>
            </a:r>
            <a:endParaRPr lang="en-US" altLang="zh-TW" b="1" i="1" u="sng" dirty="0"/>
          </a:p>
          <a:p>
            <a:endParaRPr lang="en-US" altLang="zh-TW" dirty="0"/>
          </a:p>
          <a:p>
            <a:r>
              <a:rPr lang="zh-TW" altLang="en-US" dirty="0"/>
              <a:t>從研究數據顯示我國學生的學習落差大，適性教育還未成功：</a:t>
            </a:r>
            <a:endParaRPr lang="en-US" altLang="zh-TW" dirty="0"/>
          </a:p>
          <a:p>
            <a:pPr>
              <a:buFont typeface="Calibri" pitchFamily="34" charset="0"/>
              <a:buAutoNum type="arabicPeriod"/>
            </a:pPr>
            <a:r>
              <a:rPr lang="zh-TW" altLang="en-US" dirty="0"/>
              <a:t>就單一學校來說，全校學生的學習表現差距居世界第一。</a:t>
            </a:r>
            <a:endParaRPr lang="en-US" altLang="zh-TW" dirty="0"/>
          </a:p>
          <a:p>
            <a:pPr>
              <a:buFont typeface="Calibri" pitchFamily="34" charset="0"/>
              <a:buAutoNum type="arabicPeriod"/>
            </a:pPr>
            <a:r>
              <a:rPr lang="zh-TW" altLang="en-US" dirty="0"/>
              <a:t>另外學校和學校之間的差距也很大，也是居世界第一。</a:t>
            </a:r>
            <a:endParaRPr lang="en-US" altLang="zh-TW" dirty="0"/>
          </a:p>
          <a:p>
            <a:pPr>
              <a:buFont typeface="Calibri" pitchFamily="34" charset="0"/>
              <a:buAutoNum type="arabicPeriod"/>
            </a:pPr>
            <a:r>
              <a:rPr lang="zh-TW" altLang="en-US" dirty="0"/>
              <a:t>就國民基本能力來說，有必要輔導每一個孩子都獲得個人發展和適應社會的基本能力</a:t>
            </a:r>
            <a:r>
              <a:rPr lang="zh-TW" altLang="en-US" dirty="0">
                <a:latin typeface="新細明體" charset="-120"/>
              </a:rPr>
              <a:t>。</a:t>
            </a:r>
            <a:endParaRPr lang="en-US" altLang="zh-TW" dirty="0"/>
          </a:p>
          <a:p>
            <a:endParaRPr lang="en-US" altLang="zh-TW" dirty="0"/>
          </a:p>
          <a:p>
            <a:endParaRPr lang="zh-TW" altLang="en-US" dirty="0"/>
          </a:p>
          <a:p>
            <a:endParaRPr lang="zh-TW" altLang="en-US" dirty="0"/>
          </a:p>
        </p:txBody>
      </p:sp>
      <p:sp>
        <p:nvSpPr>
          <p:cNvPr id="218115" name="投影片編號版面配置區 3"/>
          <p:cNvSpPr>
            <a:spLocks noGrp="1"/>
          </p:cNvSpPr>
          <p:nvPr>
            <p:ph type="sldNum" sz="quarter" idx="5"/>
          </p:nvPr>
        </p:nvSpPr>
        <p:spPr>
          <a:noFill/>
          <a:ln>
            <a:miter lim="800000"/>
            <a:headEnd/>
            <a:tailEnd/>
          </a:ln>
        </p:spPr>
        <p:txBody>
          <a:bodyPr/>
          <a:lstStyle/>
          <a:p>
            <a:pPr defTabSz="914400"/>
            <a:fld id="{E7BCB13A-8880-4C6E-B8F8-E2A3A4F4E318}" type="slidenum">
              <a:rPr lang="zh-TW" altLang="en-US" smtClean="0">
                <a:ea typeface="新細明體" charset="-120"/>
              </a:rPr>
              <a:pPr defTabSz="914400"/>
              <a:t>10</a:t>
            </a:fld>
            <a:endParaRPr lang="en-US" altLang="zh-TW">
              <a:ea typeface="新細明體" charset="-120"/>
            </a:endParaRPr>
          </a:p>
        </p:txBody>
      </p:sp>
    </p:spTree>
    <p:extLst>
      <p:ext uri="{BB962C8B-B14F-4D97-AF65-F5344CB8AC3E}">
        <p14:creationId xmlns:p14="http://schemas.microsoft.com/office/powerpoint/2010/main" val="926797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投影片圖像版面配置區 1"/>
          <p:cNvSpPr>
            <a:spLocks noGrp="1" noRot="1" noChangeAspect="1"/>
          </p:cNvSpPr>
          <p:nvPr>
            <p:ph type="sldImg"/>
          </p:nvPr>
        </p:nvSpPr>
        <p:spPr bwMode="auto">
          <a:noFill/>
          <a:ln>
            <a:solidFill>
              <a:srgbClr val="000000"/>
            </a:solidFill>
            <a:miter lim="800000"/>
            <a:headEnd/>
            <a:tailEnd/>
          </a:ln>
        </p:spPr>
      </p:sp>
      <p:sp>
        <p:nvSpPr>
          <p:cNvPr id="220162" name="備忘稿版面配置區 2"/>
          <p:cNvSpPr>
            <a:spLocks noGrp="1"/>
          </p:cNvSpPr>
          <p:nvPr>
            <p:ph type="body" idx="1"/>
          </p:nvPr>
        </p:nvSpPr>
        <p:spPr>
          <a:noFill/>
        </p:spPr>
        <p:txBody>
          <a:bodyPr/>
          <a:lstStyle/>
          <a:p>
            <a:r>
              <a:rPr lang="zh-TW" altLang="en-US" b="1" i="1" u="sng"/>
              <a:t>強調與</a:t>
            </a:r>
            <a:r>
              <a:rPr lang="en-US" altLang="zh-TW" b="1" i="1" u="sng"/>
              <a:t>P.10</a:t>
            </a:r>
            <a:r>
              <a:rPr lang="zh-TW" altLang="en-US" b="1" i="1" u="sng"/>
              <a:t>的連結性</a:t>
            </a:r>
            <a:endParaRPr lang="en-US" altLang="zh-TW"/>
          </a:p>
          <a:p>
            <a:r>
              <a:rPr lang="zh-TW" altLang="en-US"/>
              <a:t> </a:t>
            </a:r>
            <a:r>
              <a:rPr lang="en-US" altLang="zh-TW"/>
              <a:t>2012PISA</a:t>
            </a:r>
            <a:r>
              <a:rPr lang="zh-TW" altLang="en-US"/>
              <a:t>成績表現變異，臺灣前後段學生差距是世界第一的。</a:t>
            </a:r>
            <a:endParaRPr lang="en-US" altLang="zh-TW"/>
          </a:p>
        </p:txBody>
      </p:sp>
      <p:sp>
        <p:nvSpPr>
          <p:cNvPr id="220163" name="投影片編號版面配置區 3"/>
          <p:cNvSpPr>
            <a:spLocks noGrp="1"/>
          </p:cNvSpPr>
          <p:nvPr>
            <p:ph type="sldNum" sz="quarter" idx="5"/>
          </p:nvPr>
        </p:nvSpPr>
        <p:spPr>
          <a:noFill/>
          <a:ln>
            <a:miter lim="800000"/>
            <a:headEnd/>
            <a:tailEnd/>
          </a:ln>
        </p:spPr>
        <p:txBody>
          <a:bodyPr/>
          <a:lstStyle/>
          <a:p>
            <a:pPr defTabSz="914400"/>
            <a:fld id="{A03AD177-D68B-4198-8221-14CFA18B310E}" type="slidenum">
              <a:rPr lang="zh-TW" altLang="en-US" smtClean="0">
                <a:solidFill>
                  <a:srgbClr val="000000"/>
                </a:solidFill>
                <a:ea typeface="新細明體" charset="-120"/>
              </a:rPr>
              <a:pPr defTabSz="914400"/>
              <a:t>11</a:t>
            </a:fld>
            <a:endParaRPr lang="en-US" altLang="zh-TW">
              <a:solidFill>
                <a:srgbClr val="000000"/>
              </a:solidFill>
              <a:ea typeface="新細明體" charset="-120"/>
            </a:endParaRPr>
          </a:p>
        </p:txBody>
      </p:sp>
    </p:spTree>
    <p:extLst>
      <p:ext uri="{BB962C8B-B14F-4D97-AF65-F5344CB8AC3E}">
        <p14:creationId xmlns:p14="http://schemas.microsoft.com/office/powerpoint/2010/main" val="13823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4"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5" name="直線接點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6"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橢圓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0" name="橢圓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1" name="橢圓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8" name="標題 7"/>
          <p:cNvSpPr>
            <a:spLocks noGrp="1"/>
          </p:cNvSpPr>
          <p:nvPr>
            <p:ph type="ctrTitle"/>
          </p:nvPr>
        </p:nvSpPr>
        <p:spPr>
          <a:xfrm>
            <a:off x="2286000" y="3124200"/>
            <a:ext cx="6172200" cy="1894362"/>
          </a:xfrm>
        </p:spPr>
        <p:txBody>
          <a:bodyPr/>
          <a:lstStyle>
            <a:lvl1pPr>
              <a:defRPr b="1"/>
            </a:lvl1pPr>
          </a:lstStyle>
          <a:p>
            <a:r>
              <a:rPr lang="zh-TW" altLang="en-US"/>
              <a:t>按一下以編輯母片標題樣式</a:t>
            </a:r>
            <a:endParaRPr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22" name="日期版面配置區 27"/>
          <p:cNvSpPr>
            <a:spLocks noGrp="1"/>
          </p:cNvSpPr>
          <p:nvPr>
            <p:ph type="dt" sz="half" idx="10"/>
          </p:nvPr>
        </p:nvSpPr>
        <p:spPr bwMode="auto">
          <a:xfrm rot="5400000">
            <a:off x="7764463" y="1174750"/>
            <a:ext cx="2286000" cy="381000"/>
          </a:xfrm>
        </p:spPr>
        <p:txBody>
          <a:bodyPr/>
          <a:lstStyle>
            <a:lvl1pPr>
              <a:defRPr/>
            </a:lvl1pPr>
          </a:lstStyle>
          <a:p>
            <a:pPr>
              <a:defRPr/>
            </a:pPr>
            <a:endParaRPr lang="zh-TW" altLang="en-US"/>
          </a:p>
        </p:txBody>
      </p:sp>
      <p:sp>
        <p:nvSpPr>
          <p:cNvPr id="23" name="頁尾版面配置區 16"/>
          <p:cNvSpPr>
            <a:spLocks noGrp="1"/>
          </p:cNvSpPr>
          <p:nvPr>
            <p:ph type="ftr" sz="quarter" idx="11"/>
          </p:nvPr>
        </p:nvSpPr>
        <p:spPr bwMode="auto">
          <a:xfrm rot="5400000">
            <a:off x="7077076" y="4181475"/>
            <a:ext cx="3657600" cy="384175"/>
          </a:xfrm>
        </p:spPr>
        <p:txBody>
          <a:bodyPr/>
          <a:lstStyle>
            <a:lvl1pPr>
              <a:defRPr/>
            </a:lvl1pPr>
          </a:lstStyle>
          <a:p>
            <a:pPr>
              <a:defRPr/>
            </a:pPr>
            <a:endParaRPr lang="zh-TW" altLang="en-US"/>
          </a:p>
        </p:txBody>
      </p:sp>
      <p:sp>
        <p:nvSpPr>
          <p:cNvPr id="24" name="投影片編號版面配置區 28"/>
          <p:cNvSpPr>
            <a:spLocks noGrp="1"/>
          </p:cNvSpPr>
          <p:nvPr>
            <p:ph type="sldNum" sz="quarter" idx="12"/>
          </p:nvPr>
        </p:nvSpPr>
        <p:spPr bwMode="auto">
          <a:xfrm>
            <a:off x="1325563" y="4929188"/>
            <a:ext cx="609600" cy="517525"/>
          </a:xfrm>
        </p:spPr>
        <p:txBody>
          <a:bodyPr/>
          <a:lstStyle>
            <a:lvl1pPr>
              <a:defRPr/>
            </a:lvl1pPr>
          </a:lstStyle>
          <a:p>
            <a:pPr>
              <a:defRPr/>
            </a:pPr>
            <a:fld id="{98566159-EE9F-47B9-A073-1C622A0C8869}" type="slidenum">
              <a:rPr lang="zh-TW" altLang="en-US"/>
              <a:pPr>
                <a:defRPr/>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E044446-B897-4DEC-AB69-E358F7F97382}"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F29F3925-651E-47BE-A277-374AC0F7334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88299" name="Image" r:id="rId3" imgW="22857143" imgH="2819048" progId="">
                  <p:embed/>
                </p:oleObj>
              </mc:Choice>
              <mc:Fallback>
                <p:oleObj name="Image" r:id="rId3" imgW="22857143" imgH="2819048" progId="">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4" name="Object 2"/>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88300" name="Image" r:id="rId5" imgW="1494385" imgH="1182930" progId="">
                  <p:embed/>
                </p:oleObj>
              </mc:Choice>
              <mc:Fallback>
                <p:oleObj name="Image" r:id="rId5" imgW="1494385" imgH="1182930" progId="">
                  <p:embed/>
                  <p:pic>
                    <p:nvPicPr>
                      <p:cNvPr id="0" name="Picture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p>
            <a:pPr algn="r">
              <a:defRPr/>
            </a:pPr>
            <a:endParaRPr lang="zh-TW" altLang="en-US"/>
          </a:p>
        </p:txBody>
      </p:sp>
      <p:sp>
        <p:nvSpPr>
          <p:cNvPr id="6" name="Rectangle 75"/>
          <p:cNvSpPr>
            <a:spLocks noChangeArrowheads="1"/>
          </p:cNvSpPr>
          <p:nvPr/>
        </p:nvSpPr>
        <p:spPr bwMode="gray">
          <a:xfrm>
            <a:off x="228600" y="6553200"/>
            <a:ext cx="2133600" cy="244475"/>
          </a:xfrm>
          <a:prstGeom prst="rect">
            <a:avLst/>
          </a:prstGeom>
          <a:noFill/>
          <a:ln w="9525">
            <a:noFill/>
            <a:miter lim="800000"/>
            <a:headEnd/>
            <a:tailEnd/>
          </a:ln>
          <a:effectLst/>
        </p:spPr>
        <p:txBody>
          <a:bodyPr/>
          <a:lstStyle/>
          <a:p>
            <a:pPr>
              <a:defRPr/>
            </a:pPr>
            <a:endParaRPr lang="en-US" altLang="zh-TW" sz="1000"/>
          </a:p>
        </p:txBody>
      </p:sp>
      <p:sp>
        <p:nvSpPr>
          <p:cNvPr id="7" name="Rectangle 76"/>
          <p:cNvSpPr>
            <a:spLocks noChangeArrowheads="1"/>
          </p:cNvSpPr>
          <p:nvPr/>
        </p:nvSpPr>
        <p:spPr bwMode="gray">
          <a:xfrm>
            <a:off x="3200400" y="6553200"/>
            <a:ext cx="2895600" cy="244475"/>
          </a:xfrm>
          <a:prstGeom prst="rect">
            <a:avLst/>
          </a:prstGeom>
          <a:noFill/>
          <a:ln w="9525">
            <a:noFill/>
            <a:miter lim="800000"/>
            <a:headEnd/>
            <a:tailEnd/>
          </a:ln>
          <a:effectLst/>
        </p:spPr>
        <p:txBody>
          <a:bodyPr/>
          <a:lstStyle/>
          <a:p>
            <a:pPr algn="ctr">
              <a:defRPr/>
            </a:pPr>
            <a:endParaRPr lang="en-US" altLang="zh-TW" sz="1000"/>
          </a:p>
        </p:txBody>
      </p:sp>
      <p:sp>
        <p:nvSpPr>
          <p:cNvPr id="2" name="標題 1"/>
          <p:cNvSpPr>
            <a:spLocks noGrp="1"/>
          </p:cNvSpPr>
          <p:nvPr>
            <p:ph type="title"/>
          </p:nvPr>
        </p:nvSpPr>
        <p:spPr/>
        <p:txBody>
          <a:bodyPr/>
          <a:lstStyle/>
          <a:p>
            <a:r>
              <a:rPr lang="zh-TW" altLang="en-US"/>
              <a:t>按一下以編輯母片標題樣式</a:t>
            </a:r>
          </a:p>
        </p:txBody>
      </p:sp>
      <p:sp>
        <p:nvSpPr>
          <p:cNvPr id="8" name="日期版面配置區 3"/>
          <p:cNvSpPr>
            <a:spLocks noGrp="1"/>
          </p:cNvSpPr>
          <p:nvPr>
            <p:ph type="dt" sz="half" idx="10"/>
          </p:nvPr>
        </p:nvSpPr>
        <p:spPr>
          <a:xfrm>
            <a:off x="6019800" y="307975"/>
            <a:ext cx="1905000" cy="244475"/>
          </a:xfrm>
        </p:spPr>
        <p:txBody>
          <a:bodyPr/>
          <a:lstStyle>
            <a:lvl1pPr>
              <a:defRPr>
                <a:latin typeface="Arial" charset="0"/>
                <a:ea typeface="新細明體" charset="-120"/>
              </a:defRPr>
            </a:lvl1pPr>
          </a:lstStyle>
          <a:p>
            <a:pPr>
              <a:defRPr/>
            </a:pPr>
            <a:endParaRPr lang="zh-TW" altLang="en-US"/>
          </a:p>
        </p:txBody>
      </p:sp>
      <p:sp>
        <p:nvSpPr>
          <p:cNvPr id="9" name="頁尾版面配置區 4"/>
          <p:cNvSpPr>
            <a:spLocks noGrp="1"/>
          </p:cNvSpPr>
          <p:nvPr>
            <p:ph type="ftr" sz="quarter" idx="11"/>
          </p:nvPr>
        </p:nvSpPr>
        <p:spPr>
          <a:xfrm>
            <a:off x="5867400" y="228600"/>
            <a:ext cx="2895600" cy="244475"/>
          </a:xfrm>
        </p:spPr>
        <p:txBody>
          <a:bodyPr/>
          <a:lstStyle>
            <a:lvl1pPr>
              <a:defRPr>
                <a:latin typeface="Arial" charset="0"/>
                <a:ea typeface="新細明體" charset="-120"/>
              </a:defRPr>
            </a:lvl1pPr>
          </a:lstStyle>
          <a:p>
            <a:pPr>
              <a:defRPr/>
            </a:pPr>
            <a:endParaRPr lang="zh-TW" altLang="en-US"/>
          </a:p>
        </p:txBody>
      </p:sp>
      <p:sp>
        <p:nvSpPr>
          <p:cNvPr id="10" name="投影片編號版面配置區 5"/>
          <p:cNvSpPr>
            <a:spLocks noGrp="1"/>
          </p:cNvSpPr>
          <p:nvPr>
            <p:ph type="sldNum" sz="quarter" idx="12"/>
          </p:nvPr>
        </p:nvSpPr>
        <p:spPr>
          <a:xfrm>
            <a:off x="6781800" y="6553200"/>
            <a:ext cx="2133600" cy="244475"/>
          </a:xfrm>
        </p:spPr>
        <p:txBody>
          <a:bodyPr/>
          <a:lstStyle>
            <a:lvl1pPr>
              <a:defRPr>
                <a:latin typeface="Arial" charset="0"/>
                <a:ea typeface="新細明體" charset="-120"/>
              </a:defRPr>
            </a:lvl1pPr>
          </a:lstStyle>
          <a:p>
            <a:pPr>
              <a:defRPr/>
            </a:pPr>
            <a:fld id="{8C8EA202-133C-45D7-B33F-0AE95DEDADF3}"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1" y="593366"/>
            <a:ext cx="8520599" cy="763598"/>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311701" y="1536633"/>
            <a:ext cx="85205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 name="Shape 51"/>
          <p:cNvSpPr txBox="1">
            <a:spLocks noGrp="1"/>
          </p:cNvSpPr>
          <p:nvPr>
            <p:ph type="sldNum" idx="10"/>
          </p:nvPr>
        </p:nvSpPr>
        <p:spPr>
          <a:xfrm>
            <a:off x="8472488" y="6218238"/>
            <a:ext cx="549275" cy="523875"/>
          </a:xfrm>
        </p:spPr>
        <p:txBody>
          <a:bodyPr wrap="square" lIns="91425" tIns="91425" rIns="91425" bIns="91425" numCol="1" anchorCtr="0" compatLnSpc="1">
            <a:prstTxWarp prst="textNoShape">
              <a:avLst/>
            </a:prstTxWarp>
            <a:noAutofit/>
          </a:bodyPr>
          <a:lstStyle>
            <a:lvl1pPr algn="r">
              <a:buClr>
                <a:srgbClr val="888888"/>
              </a:buClr>
              <a:buSzPct val="25000"/>
              <a:buFont typeface="Calibri" pitchFamily="34" charset="0"/>
              <a:buNone/>
              <a:defRPr sz="1200">
                <a:solidFill>
                  <a:srgbClr val="888888"/>
                </a:solidFill>
                <a:latin typeface="Calibri" pitchFamily="34" charset="0"/>
                <a:ea typeface="新細明體" charset="-120"/>
                <a:sym typeface="Calibri" pitchFamily="34" charset="0"/>
              </a:defRPr>
            </a:lvl1pPr>
          </a:lstStyle>
          <a:p>
            <a:pPr>
              <a:defRPr/>
            </a:pPr>
            <a:fld id="{22923ABD-0FF2-4CF6-BE60-02DA157BD276}" type="slidenum">
              <a:rPr lang="en-US" altLang="zh-TW"/>
              <a:pPr>
                <a:defRPr/>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大標題與項目符號">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92969" y="446484"/>
            <a:ext cx="7358063" cy="1482328"/>
          </a:xfrm>
          <a:prstGeom prst="rect">
            <a:avLst/>
          </a:prstGeom>
          <a:noFill/>
          <a:ln>
            <a:noFill/>
          </a:ln>
        </p:spPr>
        <p:txBody>
          <a:bodyPr lIns="64281" tIns="64281" rIns="64281" bIns="64281" anchor="ctr" anchorCtr="0"/>
          <a:lstStyle>
            <a:lvl1pPr marL="0" marR="0" lvl="0" indent="0" algn="ctr"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1pPr>
            <a:lvl2pPr marL="0" marR="0" lvl="1" indent="1607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2pPr>
            <a:lvl3pPr marL="0" marR="0" lvl="2" indent="321457"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3pPr>
            <a:lvl4pPr marL="0" marR="0" lvl="3" indent="482186"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4pPr>
            <a:lvl5pPr marL="0" marR="0" lvl="4" indent="642915"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5pPr>
            <a:lvl6pPr marL="0" marR="0" lvl="5" indent="803643"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6pPr>
            <a:lvl7pPr marL="0" marR="0" lvl="6" indent="964372"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7pPr>
            <a:lvl8pPr marL="0" marR="0" lvl="7" indent="1125101"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8pPr>
            <a:lvl9pPr marL="0" marR="0" lvl="8" indent="1285829" algn="l" rtl="0">
              <a:lnSpc>
                <a:spcPct val="100000"/>
              </a:lnSpc>
              <a:spcBef>
                <a:spcPts val="0"/>
              </a:spcBef>
              <a:spcAft>
                <a:spcPts val="0"/>
              </a:spcAft>
              <a:buClr>
                <a:srgbClr val="3E231A"/>
              </a:buClr>
              <a:buFont typeface="Jim Nightshade"/>
              <a:buNone/>
              <a:defRPr sz="5100" b="0" i="0" u="none" strike="noStrike" cap="none">
                <a:solidFill>
                  <a:srgbClr val="3E231A"/>
                </a:solidFill>
                <a:latin typeface="Jim Nightshade"/>
                <a:ea typeface="Jim Nightshade"/>
                <a:cs typeface="Jim Nightshade"/>
                <a:sym typeface="Jim Nightshade"/>
              </a:defRPr>
            </a:lvl9pPr>
          </a:lstStyle>
          <a:p>
            <a:endParaRPr/>
          </a:p>
        </p:txBody>
      </p:sp>
      <p:sp>
        <p:nvSpPr>
          <p:cNvPr id="19" name="Shape 19"/>
          <p:cNvSpPr txBox="1">
            <a:spLocks noGrp="1"/>
          </p:cNvSpPr>
          <p:nvPr>
            <p:ph type="body" idx="1"/>
          </p:nvPr>
        </p:nvSpPr>
        <p:spPr>
          <a:xfrm>
            <a:off x="892969" y="1982391"/>
            <a:ext cx="7358063" cy="4107656"/>
          </a:xfrm>
          <a:prstGeom prst="rect">
            <a:avLst/>
          </a:prstGeom>
          <a:noFill/>
          <a:ln>
            <a:noFill/>
          </a:ln>
        </p:spPr>
        <p:txBody>
          <a:bodyPr lIns="64281" tIns="64281" rIns="64281" bIns="64281" anchor="ctr" anchorCtr="0"/>
          <a:lstStyle>
            <a:lvl1pPr marL="330387" marR="0" lvl="0"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1pPr>
            <a:lvl2pPr marL="660773" marR="0" lvl="1"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2pPr>
            <a:lvl3pPr marL="991160" marR="0" lvl="2"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3pPr>
            <a:lvl4pPr marL="1321547" marR="0" lvl="3"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4pPr>
            <a:lvl5pPr marL="1651933" marR="0" lvl="4"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5pPr>
            <a:lvl6pPr marL="1982320" marR="0" lvl="5"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6pPr>
            <a:lvl7pPr marL="2312707" marR="0" lvl="6"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7pPr>
            <a:lvl8pPr marL="2643094" marR="0" lvl="7"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8pPr>
            <a:lvl9pPr marL="2973480" marR="0" lvl="8" indent="-252255" algn="l" rtl="0">
              <a:lnSpc>
                <a:spcPct val="100000"/>
              </a:lnSpc>
              <a:spcBef>
                <a:spcPts val="2109"/>
              </a:spcBef>
              <a:spcAft>
                <a:spcPts val="0"/>
              </a:spcAft>
              <a:buClr>
                <a:srgbClr val="3E231A"/>
              </a:buClr>
              <a:buSzPct val="25000"/>
              <a:buFont typeface="Jim Nightshade"/>
              <a:buChar char="•"/>
              <a:defRPr sz="2700" b="0" i="0" u="none" strike="noStrike" cap="none">
                <a:solidFill>
                  <a:srgbClr val="3E231A"/>
                </a:solidFill>
                <a:latin typeface="Jim Nightshade"/>
                <a:ea typeface="Jim Nightshade"/>
                <a:cs typeface="Jim Nightshade"/>
                <a:sym typeface="Jim Nightshade"/>
              </a:defRPr>
            </a:lvl9pPr>
          </a:lstStyle>
          <a:p>
            <a:endParaRPr/>
          </a:p>
        </p:txBody>
      </p:sp>
      <p:sp>
        <p:nvSpPr>
          <p:cNvPr id="20" name="Shape 20"/>
          <p:cNvSpPr txBox="1">
            <a:spLocks noGrp="1"/>
          </p:cNvSpPr>
          <p:nvPr>
            <p:ph type="sldNum" idx="12"/>
          </p:nvPr>
        </p:nvSpPr>
        <p:spPr>
          <a:xfrm>
            <a:off x="4455913" y="6536531"/>
            <a:ext cx="227445" cy="321469"/>
          </a:xfrm>
          <a:prstGeom prst="rect">
            <a:avLst/>
          </a:prstGeom>
          <a:noFill/>
          <a:ln>
            <a:noFill/>
          </a:ln>
        </p:spPr>
        <p:txBody>
          <a:bodyPr lIns="35717" tIns="35717" rIns="35717" bIns="35717" anchor="t" anchorCtr="0">
            <a:noAutofit/>
          </a:bodyPr>
          <a:lstStyle/>
          <a:p>
            <a:pPr>
              <a:spcBef>
                <a:spcPts val="0"/>
              </a:spcBef>
              <a:spcAft>
                <a:spcPts val="0"/>
              </a:spcAft>
              <a:buClr>
                <a:srgbClr val="3E231A"/>
              </a:buClr>
              <a:buSzPct val="25000"/>
            </a:pPr>
            <a:fld id="{00000000-1234-1234-1234-123412341234}" type="slidenum">
              <a:rPr lang="en-US" sz="1300" b="0" smtClean="0">
                <a:solidFill>
                  <a:srgbClr val="3E231A"/>
                </a:solidFill>
                <a:latin typeface="Jim Nightshade"/>
                <a:ea typeface="Jim Nightshade"/>
                <a:cs typeface="Jim Nightshade"/>
                <a:sym typeface="Jim Nightshade"/>
              </a:rPr>
              <a:pPr>
                <a:spcBef>
                  <a:spcPts val="0"/>
                </a:spcBef>
                <a:spcAft>
                  <a:spcPts val="0"/>
                </a:spcAft>
                <a:buClr>
                  <a:srgbClr val="3E231A"/>
                </a:buClr>
                <a:buSzPct val="25000"/>
              </a:pPr>
              <a:t>‹#›</a:t>
            </a:fld>
            <a:endParaRPr lang="en-US" sz="1300" b="0" dirty="0">
              <a:solidFill>
                <a:srgbClr val="3E231A"/>
              </a:solidFill>
              <a:latin typeface="Jim Nightshade"/>
              <a:ea typeface="Jim Nightshade"/>
              <a:cs typeface="Jim Nightshade"/>
              <a:sym typeface="Jim Nightshad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600200"/>
            <a:ext cx="7467600" cy="487375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6"/>
          <p:cNvSpPr>
            <a:spLocks noGrp="1"/>
          </p:cNvSpPr>
          <p:nvPr>
            <p:ph type="dt" sz="half" idx="10"/>
          </p:nvPr>
        </p:nvSpPr>
        <p:spPr/>
        <p:txBody>
          <a:bodyPr rtlCol="0"/>
          <a:lstStyle>
            <a:lvl1pPr>
              <a:defRPr/>
            </a:lvl1pPr>
          </a:lstStyle>
          <a:p>
            <a:pPr>
              <a:defRPr/>
            </a:pPr>
            <a:endParaRPr lang="zh-TW" altLang="en-US"/>
          </a:p>
        </p:txBody>
      </p:sp>
      <p:sp>
        <p:nvSpPr>
          <p:cNvPr id="5" name="投影片編號版面配置區 8"/>
          <p:cNvSpPr>
            <a:spLocks noGrp="1"/>
          </p:cNvSpPr>
          <p:nvPr>
            <p:ph type="sldNum" sz="quarter" idx="11"/>
          </p:nvPr>
        </p:nvSpPr>
        <p:spPr/>
        <p:txBody>
          <a:bodyPr rtlCol="0"/>
          <a:lstStyle>
            <a:lvl1pPr>
              <a:defRPr/>
            </a:lvl1pPr>
          </a:lstStyle>
          <a:p>
            <a:pPr>
              <a:defRPr/>
            </a:pPr>
            <a:fld id="{D351832B-DA87-4814-9A4A-F7EC84D112C0}" type="slidenum">
              <a:rPr lang="zh-TW" altLang="en-US"/>
              <a:pPr>
                <a:defRPr/>
              </a:pPr>
              <a:t>‹#›</a:t>
            </a:fld>
            <a:endParaRPr lang="zh-TW" altLang="en-US"/>
          </a:p>
        </p:txBody>
      </p:sp>
      <p:sp>
        <p:nvSpPr>
          <p:cNvPr id="6" name="頁尾版面配置區 9"/>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4"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矩形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矩形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矩形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直線接點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直線接點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3"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4"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5" name="橢圓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6" name="橢圓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7" name="橢圓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8" name="橢圓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19" name="直線接點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20" name="日期版面配置區 3"/>
          <p:cNvSpPr>
            <a:spLocks noGrp="1"/>
          </p:cNvSpPr>
          <p:nvPr>
            <p:ph type="dt" sz="half" idx="10"/>
          </p:nvPr>
        </p:nvSpPr>
        <p:spPr bwMode="auto">
          <a:xfrm rot="5400000">
            <a:off x="7762875" y="1169988"/>
            <a:ext cx="2286000" cy="381000"/>
          </a:xfrm>
        </p:spPr>
        <p:txBody>
          <a:bodyPr/>
          <a:lstStyle>
            <a:lvl1pPr>
              <a:defRPr/>
            </a:lvl1pPr>
          </a:lstStyle>
          <a:p>
            <a:pPr>
              <a:defRPr/>
            </a:pPr>
            <a:endParaRPr lang="zh-TW" altLang="en-US"/>
          </a:p>
        </p:txBody>
      </p:sp>
      <p:sp>
        <p:nvSpPr>
          <p:cNvPr id="21" name="頁尾版面配置區 4"/>
          <p:cNvSpPr>
            <a:spLocks noGrp="1"/>
          </p:cNvSpPr>
          <p:nvPr>
            <p:ph type="ftr" sz="quarter" idx="11"/>
          </p:nvPr>
        </p:nvSpPr>
        <p:spPr bwMode="auto">
          <a:xfrm rot="5400000">
            <a:off x="7077076" y="4178300"/>
            <a:ext cx="3657600" cy="384175"/>
          </a:xfrm>
        </p:spPr>
        <p:txBody>
          <a:bodyPr/>
          <a:lstStyle>
            <a:lvl1pPr>
              <a:defRPr/>
            </a:lvl1pPr>
          </a:lstStyle>
          <a:p>
            <a:pPr>
              <a:defRPr/>
            </a:pPr>
            <a:endParaRPr lang="zh-TW" altLang="en-US"/>
          </a:p>
        </p:txBody>
      </p:sp>
      <p:sp>
        <p:nvSpPr>
          <p:cNvPr id="22" name="投影片編號版面配置區 5"/>
          <p:cNvSpPr>
            <a:spLocks noGrp="1"/>
          </p:cNvSpPr>
          <p:nvPr>
            <p:ph type="sldNum" sz="quarter" idx="12"/>
          </p:nvPr>
        </p:nvSpPr>
        <p:spPr bwMode="auto">
          <a:xfrm>
            <a:off x="1339850" y="4929188"/>
            <a:ext cx="609600" cy="517525"/>
          </a:xfrm>
        </p:spPr>
        <p:txBody>
          <a:bodyPr/>
          <a:lstStyle>
            <a:lvl1pPr>
              <a:defRPr/>
            </a:lvl1pPr>
          </a:lstStyle>
          <a:p>
            <a:pPr>
              <a:defRPr/>
            </a:pPr>
            <a:fld id="{7A35379D-81D5-4CEC-9639-567BB24FAC6E}" type="slidenum">
              <a:rPr lang="zh-TW" altLang="en-US"/>
              <a:pPr>
                <a:defRPr/>
              </a:pPr>
              <a:t>‹#›</a:t>
            </a:fld>
            <a:endParaRPr lang="zh-TW" altLang="en-US"/>
          </a:p>
        </p:txBody>
      </p:sp>
    </p:spTree>
  </p:cSld>
  <p:clrMapOvr>
    <a:overrideClrMapping bg1="dk1" tx1="lt1" bg2="dk2" tx2="lt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270248" y="1600200"/>
            <a:ext cx="365760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19113DE2-B2F5-4989-A878-ABC36BA4309C}"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lstStyle>
            <a:lvl1pPr>
              <a:defRPr/>
            </a:lvl1pPr>
          </a:lstStyle>
          <a:p>
            <a:r>
              <a:rPr lang="zh-TW" altLang="en-US"/>
              <a:t>按一下以編輯母片標題樣式</a:t>
            </a:r>
            <a:endParaRPr lang="en-US"/>
          </a:p>
        </p:txBody>
      </p:sp>
      <p:sp>
        <p:nvSpPr>
          <p:cNvPr id="11" name="內容版面配置區 10"/>
          <p:cNvSpPr>
            <a:spLocks noGrp="1"/>
          </p:cNvSpPr>
          <p:nvPr>
            <p:ph sz="quarter" idx="2"/>
          </p:nvPr>
        </p:nvSpPr>
        <p:spPr>
          <a:xfrm>
            <a:off x="457200"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371975" y="2362200"/>
            <a:ext cx="3657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zh-TW" altLang="en-US"/>
              <a:t>按一下以編輯母片文字樣式</a:t>
            </a:r>
          </a:p>
        </p:txBody>
      </p:sp>
      <p:sp>
        <p:nvSpPr>
          <p:cNvPr id="7" name="日期版面配置區 13"/>
          <p:cNvSpPr>
            <a:spLocks noGrp="1"/>
          </p:cNvSpPr>
          <p:nvPr>
            <p:ph type="dt" sz="half" idx="10"/>
          </p:nvPr>
        </p:nvSpPr>
        <p:spPr/>
        <p:txBody>
          <a:bodyPr/>
          <a:lstStyle>
            <a:lvl1pPr>
              <a:defRPr/>
            </a:lvl1pPr>
          </a:lstStyle>
          <a:p>
            <a:pPr>
              <a:defRPr/>
            </a:pPr>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FE58CDA8-895A-4C3B-B7F5-E2CB08F5FD92}"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5"/>
          <p:cNvSpPr>
            <a:spLocks noGrp="1"/>
          </p:cNvSpPr>
          <p:nvPr>
            <p:ph type="dt" sz="half" idx="10"/>
          </p:nvPr>
        </p:nvSpPr>
        <p:spPr/>
        <p:txBody>
          <a:bodyPr rtlCol="0"/>
          <a:lstStyle>
            <a:lvl1pPr>
              <a:defRPr/>
            </a:lvl1pPr>
          </a:lstStyle>
          <a:p>
            <a:pPr>
              <a:defRPr/>
            </a:pPr>
            <a:endParaRPr lang="zh-TW" altLang="en-US"/>
          </a:p>
        </p:txBody>
      </p:sp>
      <p:sp>
        <p:nvSpPr>
          <p:cNvPr id="4" name="投影片編號版面配置區 6"/>
          <p:cNvSpPr>
            <a:spLocks noGrp="1"/>
          </p:cNvSpPr>
          <p:nvPr>
            <p:ph type="sldNum" sz="quarter" idx="11"/>
          </p:nvPr>
        </p:nvSpPr>
        <p:spPr/>
        <p:txBody>
          <a:bodyPr rtlCol="0"/>
          <a:lstStyle>
            <a:lvl1pPr>
              <a:defRPr/>
            </a:lvl1pPr>
          </a:lstStyle>
          <a:p>
            <a:pPr>
              <a:defRPr/>
            </a:pPr>
            <a:fld id="{3C50BACE-D518-4C29-AD20-3F19A418CFD1}" type="slidenum">
              <a:rPr lang="zh-TW" altLang="en-US"/>
              <a:pPr>
                <a:defRPr/>
              </a:pPr>
              <a:t>‹#›</a:t>
            </a:fld>
            <a:endParaRPr lang="zh-TW" altLang="en-US"/>
          </a:p>
        </p:txBody>
      </p:sp>
      <p:sp>
        <p:nvSpPr>
          <p:cNvPr id="5" name="頁尾版面配置區 7"/>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FFEC0DB1-DBBC-4A6A-ADBF-727E49C797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6"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7" name="直線接點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8"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0"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1" name="橢圓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 name="標題 1"/>
          <p:cNvSpPr>
            <a:spLocks noGrp="1"/>
          </p:cNvSpPr>
          <p:nvPr>
            <p:ph type="title"/>
          </p:nvPr>
        </p:nvSpPr>
        <p:spPr>
          <a:xfrm rot="5400000">
            <a:off x="3371850" y="3200400"/>
            <a:ext cx="6309360" cy="457200"/>
          </a:xfrm>
        </p:spPr>
        <p:txBody>
          <a:bodyPr/>
          <a:lstStyle>
            <a:lvl1pPr algn="l">
              <a:buNone/>
              <a:defRPr sz="2000" b="1" cap="small" baseline="0"/>
            </a:lvl1pPr>
          </a:lstStyle>
          <a:p>
            <a:r>
              <a:rPr lang="zh-TW" altLang="en-US"/>
              <a:t>按一下以編輯母片標題樣式</a:t>
            </a:r>
            <a:endParaRPr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8" name="內容版面配置區 17"/>
          <p:cNvSpPr>
            <a:spLocks noGrp="1"/>
          </p:cNvSpPr>
          <p:nvPr>
            <p:ph sz="quarter" idx="1"/>
          </p:nvPr>
        </p:nvSpPr>
        <p:spPr>
          <a:xfrm>
            <a:off x="304800" y="274320"/>
            <a:ext cx="5638800" cy="632764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2" name="日期版面配置區 20"/>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21"/>
          <p:cNvSpPr>
            <a:spLocks noGrp="1"/>
          </p:cNvSpPr>
          <p:nvPr>
            <p:ph type="sldNum" sz="quarter" idx="11"/>
          </p:nvPr>
        </p:nvSpPr>
        <p:spPr/>
        <p:txBody>
          <a:bodyPr rtlCol="0"/>
          <a:lstStyle>
            <a:lvl1pPr>
              <a:defRPr/>
            </a:lvl1pPr>
          </a:lstStyle>
          <a:p>
            <a:pPr>
              <a:defRPr/>
            </a:pPr>
            <a:fld id="{B555D7B0-29E9-448C-88EB-FF2FE41B3F10}" type="slidenum">
              <a:rPr lang="zh-TW" altLang="en-US"/>
              <a:pPr>
                <a:defRPr/>
              </a:pPr>
              <a:t>‹#›</a:t>
            </a:fld>
            <a:endParaRPr lang="zh-TW" altLang="en-US"/>
          </a:p>
        </p:txBody>
      </p:sp>
      <p:sp>
        <p:nvSpPr>
          <p:cNvPr id="14" name="頁尾版面配置區 22"/>
          <p:cNvSpPr>
            <a:spLocks noGrp="1"/>
          </p:cNvSpPr>
          <p:nvPr>
            <p:ph type="ftr" sz="quarter" idx="12"/>
          </p:nvPr>
        </p:nvSpPr>
        <p:spPr/>
        <p:txBody>
          <a:bodyPr rtlCol="0"/>
          <a:lstStyle>
            <a:lvl1pPr>
              <a:defRPr/>
            </a:lvl1pPr>
          </a:lstStyle>
          <a:p>
            <a:pPr>
              <a:defRPr/>
            </a:pPr>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6" name="橢圓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7"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8"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11" name="直線接點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 name="標題 1"/>
          <p:cNvSpPr>
            <a:spLocks noGrp="1"/>
          </p:cNvSpPr>
          <p:nvPr>
            <p:ph type="title"/>
          </p:nvPr>
        </p:nvSpPr>
        <p:spPr>
          <a:xfrm rot="5400000">
            <a:off x="3350133" y="3200400"/>
            <a:ext cx="6309360" cy="457200"/>
          </a:xfrm>
        </p:spPr>
        <p:txBody>
          <a:bodyPr/>
          <a:lstStyle>
            <a:lvl1pPr algn="l">
              <a:buNone/>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zh-TW" altLang="en-US"/>
              <a:t>按一下以編輯母片文字樣式</a:t>
            </a:r>
          </a:p>
        </p:txBody>
      </p:sp>
      <p:sp>
        <p:nvSpPr>
          <p:cNvPr id="12" name="日期版面配置區 16"/>
          <p:cNvSpPr>
            <a:spLocks noGrp="1"/>
          </p:cNvSpPr>
          <p:nvPr>
            <p:ph type="dt" sz="half" idx="10"/>
          </p:nvPr>
        </p:nvSpPr>
        <p:spPr/>
        <p:txBody>
          <a:bodyPr rtlCol="0"/>
          <a:lstStyle>
            <a:lvl1pPr>
              <a:defRPr/>
            </a:lvl1pPr>
          </a:lstStyle>
          <a:p>
            <a:pPr>
              <a:defRPr/>
            </a:pPr>
            <a:endParaRPr lang="zh-TW" altLang="en-US"/>
          </a:p>
        </p:txBody>
      </p:sp>
      <p:sp>
        <p:nvSpPr>
          <p:cNvPr id="13" name="投影片編號版面配置區 17"/>
          <p:cNvSpPr>
            <a:spLocks noGrp="1"/>
          </p:cNvSpPr>
          <p:nvPr>
            <p:ph type="sldNum" sz="quarter" idx="11"/>
          </p:nvPr>
        </p:nvSpPr>
        <p:spPr/>
        <p:txBody>
          <a:bodyPr rtlCol="0"/>
          <a:lstStyle>
            <a:lvl1pPr>
              <a:defRPr/>
            </a:lvl1pPr>
          </a:lstStyle>
          <a:p>
            <a:pPr>
              <a:defRPr/>
            </a:pPr>
            <a:fld id="{27F15199-069C-4C60-A526-FBA87DA5D646}" type="slidenum">
              <a:rPr lang="zh-TW" altLang="en-US"/>
              <a:pPr>
                <a:defRPr/>
              </a:pPr>
              <a:t>‹#›</a:t>
            </a:fld>
            <a:endParaRPr lang="zh-TW" altLang="en-US"/>
          </a:p>
        </p:txBody>
      </p:sp>
      <p:sp>
        <p:nvSpPr>
          <p:cNvPr id="14" name="頁尾版面配置區 20"/>
          <p:cNvSpPr>
            <a:spLocks noGrp="1"/>
          </p:cNvSpPr>
          <p:nvPr>
            <p:ph type="ftr" sz="quarter" idx="12"/>
          </p:nvPr>
        </p:nvSpPr>
        <p:spPr/>
        <p:txBody>
          <a:bodyPr rtlCol="0"/>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kumimoji="0" lang="en-US" dirty="0">
              <a:latin typeface="Arial" pitchFamily="34" charset="0"/>
              <a:ea typeface="新細明體" pitchFamily="18" charset="-120"/>
            </a:endParaRPr>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lang="zh-TW" altLang="en-US"/>
              <a:t>按一下以編輯母片標題樣式</a:t>
            </a:r>
            <a:endParaRPr lang="en-US"/>
          </a:p>
        </p:txBody>
      </p:sp>
      <p:sp>
        <p:nvSpPr>
          <p:cNvPr id="1028" name="文字版面配置區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3" name="頁尾版面配置區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ea typeface="新細明體" pitchFamily="18" charset="-120"/>
              </a:defRPr>
            </a:lvl1pPr>
          </a:lstStyle>
          <a:p>
            <a:pPr>
              <a:defRPr/>
            </a:pPr>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kumimoji="0" lang="en-US">
              <a:latin typeface="Arial" pitchFamily="34" charset="0"/>
              <a:ea typeface="新細明體" pitchFamily="18" charset="-120"/>
            </a:endParaRPr>
          </a:p>
        </p:txBody>
      </p:sp>
      <p:sp>
        <p:nvSpPr>
          <p:cNvPr id="12" name="橢圓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dirty="0"/>
          </a:p>
        </p:txBody>
      </p:sp>
      <p:sp>
        <p:nvSpPr>
          <p:cNvPr id="23" name="投影片編號版面配置區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ea typeface="新細明體" pitchFamily="18" charset="-120"/>
              </a:defRPr>
            </a:lvl1pPr>
          </a:lstStyle>
          <a:p>
            <a:pPr>
              <a:defRPr/>
            </a:pPr>
            <a:fld id="{7DB759BF-ADE9-476E-8889-40609D611D5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4" r:id="rId4"/>
    <p:sldLayoutId id="2147483783" r:id="rId5"/>
    <p:sldLayoutId id="2147483788" r:id="rId6"/>
    <p:sldLayoutId id="2147483782" r:id="rId7"/>
    <p:sldLayoutId id="2147483789" r:id="rId8"/>
    <p:sldLayoutId id="2147483790" r:id="rId9"/>
    <p:sldLayoutId id="2147483781" r:id="rId10"/>
    <p:sldLayoutId id="2147483780" r:id="rId11"/>
    <p:sldLayoutId id="2147483791" r:id="rId12"/>
    <p:sldLayoutId id="2147483792" r:id="rId13"/>
    <p:sldLayoutId id="2147483793" r:id="rId14"/>
    <p:sldLayoutId id="2147483795" r:id="rId15"/>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ea typeface="新細明體" charset="-120"/>
        </a:defRPr>
      </a:lvl2pPr>
      <a:lvl3pPr algn="l" rtl="0" eaLnBrk="0" fontAlgn="base" hangingPunct="0">
        <a:spcBef>
          <a:spcPct val="0"/>
        </a:spcBef>
        <a:spcAft>
          <a:spcPct val="0"/>
        </a:spcAft>
        <a:defRPr sz="3000">
          <a:solidFill>
            <a:schemeClr val="tx2"/>
          </a:solidFill>
          <a:latin typeface="Century Schoolbook"/>
          <a:ea typeface="新細明體" charset="-120"/>
        </a:defRPr>
      </a:lvl3pPr>
      <a:lvl4pPr algn="l" rtl="0" eaLnBrk="0" fontAlgn="base" hangingPunct="0">
        <a:spcBef>
          <a:spcPct val="0"/>
        </a:spcBef>
        <a:spcAft>
          <a:spcPct val="0"/>
        </a:spcAft>
        <a:defRPr sz="3000">
          <a:solidFill>
            <a:schemeClr val="tx2"/>
          </a:solidFill>
          <a:latin typeface="Century Schoolbook"/>
          <a:ea typeface="新細明體" charset="-120"/>
        </a:defRPr>
      </a:lvl4pPr>
      <a:lvl5pPr algn="l" rtl="0" eaLnBrk="0" fontAlgn="base" hangingPunct="0">
        <a:spcBef>
          <a:spcPct val="0"/>
        </a:spcBef>
        <a:spcAft>
          <a:spcPct val="0"/>
        </a:spcAft>
        <a:defRPr sz="3000">
          <a:solidFill>
            <a:schemeClr val="tx2"/>
          </a:solidFill>
          <a:latin typeface="Century Schoolbook"/>
          <a:ea typeface="新細明體" charset="-120"/>
        </a:defRPr>
      </a:lvl5pPr>
      <a:lvl6pPr marL="457200" algn="l" rtl="0" fontAlgn="base">
        <a:spcBef>
          <a:spcPct val="0"/>
        </a:spcBef>
        <a:spcAft>
          <a:spcPct val="0"/>
        </a:spcAft>
        <a:defRPr sz="3000">
          <a:solidFill>
            <a:schemeClr val="tx2"/>
          </a:solidFill>
          <a:latin typeface="Century Schoolbook"/>
          <a:ea typeface="新細明體" charset="-120"/>
        </a:defRPr>
      </a:lvl6pPr>
      <a:lvl7pPr marL="914400" algn="l" rtl="0" fontAlgn="base">
        <a:spcBef>
          <a:spcPct val="0"/>
        </a:spcBef>
        <a:spcAft>
          <a:spcPct val="0"/>
        </a:spcAft>
        <a:defRPr sz="3000">
          <a:solidFill>
            <a:schemeClr val="tx2"/>
          </a:solidFill>
          <a:latin typeface="Century Schoolbook"/>
          <a:ea typeface="新細明體" charset="-120"/>
        </a:defRPr>
      </a:lvl7pPr>
      <a:lvl8pPr marL="1371600" algn="l" rtl="0" fontAlgn="base">
        <a:spcBef>
          <a:spcPct val="0"/>
        </a:spcBef>
        <a:spcAft>
          <a:spcPct val="0"/>
        </a:spcAft>
        <a:defRPr sz="3000">
          <a:solidFill>
            <a:schemeClr val="tx2"/>
          </a:solidFill>
          <a:latin typeface="Century Schoolbook"/>
          <a:ea typeface="新細明體" charset="-120"/>
        </a:defRPr>
      </a:lvl8pPr>
      <a:lvl9pPr marL="1828800" algn="l" rtl="0" fontAlgn="base">
        <a:spcBef>
          <a:spcPct val="0"/>
        </a:spcBef>
        <a:spcAft>
          <a:spcPct val="0"/>
        </a:spcAft>
        <a:defRPr sz="3000">
          <a:solidFill>
            <a:schemeClr val="tx2"/>
          </a:solidFill>
          <a:latin typeface="Century Schoolbook"/>
          <a:ea typeface="新細明體" charset="-12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naer.edu.tw/bin/home.php"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21443;&#32771;&#36039;&#26009;/1031128&#21313;&#20108;&#24180;&#22283;&#27665;&#22522;&#26412;&#25945;&#32946;&#35506;&#31243;&#32177;&#35201;&#32317;&#32177;&#30332;&#24067;&#29256;.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52.jpeg"/><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53.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103&#20845;&#19979;&#20840;&#29699;&#21270;&#31684;&#22285;&#33287;&#24433;&#38911;.pdf"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slide" Target="slide6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21443;&#32771;&#36039;&#26009;/2.&#26691;&#23376;&#33139;&#22283;&#20013;.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hyperlink" Target="http://www.tykjh.ntpc.edu.tw/editor_model/u_editor_v1.asp?id=%7bA71BADC5-6B4A-4EEB-89EC-FB626E7BC356%7d"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31640" y="2348880"/>
            <a:ext cx="7158038" cy="1571625"/>
          </a:xfrm>
        </p:spPr>
        <p:txBody>
          <a:bodyPr>
            <a:noAutofit/>
          </a:bodyPr>
          <a:lstStyle/>
          <a:p>
            <a:pPr algn="ctr" eaLnBrk="1" fontAlgn="auto" hangingPunct="1">
              <a:spcAft>
                <a:spcPts val="0"/>
              </a:spcAft>
              <a:defRPr/>
            </a:pPr>
            <a:r>
              <a:rPr lang="zh-TW" altLang="en-US" sz="4000" dirty="0">
                <a:solidFill>
                  <a:schemeClr val="tx1"/>
                </a:solidFill>
                <a:latin typeface="標楷體" panose="03000509000000000000" pitchFamily="65" charset="-120"/>
                <a:ea typeface="標楷體" panose="03000509000000000000" pitchFamily="65" charset="-120"/>
              </a:rPr>
              <a:t>十二年國民基本教育課程 </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4000" dirty="0">
                <a:solidFill>
                  <a:schemeClr val="tx1"/>
                </a:solidFill>
                <a:latin typeface="標楷體" panose="03000509000000000000" pitchFamily="65" charset="-120"/>
                <a:ea typeface="標楷體" panose="03000509000000000000" pitchFamily="65" charset="-120"/>
              </a:rPr>
              <a:t>總綱宣講</a:t>
            </a: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en-US" altLang="zh-TW" sz="4000" dirty="0">
                <a:solidFill>
                  <a:schemeClr val="tx1"/>
                </a:solidFill>
                <a:latin typeface="標楷體" panose="03000509000000000000" pitchFamily="65" charset="-120"/>
                <a:ea typeface="標楷體" panose="03000509000000000000" pitchFamily="65" charset="-120"/>
              </a:rPr>
              <a:t/>
            </a:r>
            <a:br>
              <a:rPr lang="en-US" altLang="zh-TW" sz="4000" dirty="0">
                <a:solidFill>
                  <a:schemeClr val="tx1"/>
                </a:solidFill>
                <a:latin typeface="標楷體" panose="03000509000000000000" pitchFamily="65" charset="-120"/>
                <a:ea typeface="標楷體" panose="03000509000000000000" pitchFamily="65" charset="-120"/>
              </a:rPr>
            </a:br>
            <a:r>
              <a:rPr lang="zh-TW" altLang="en-US" sz="2800" dirty="0">
                <a:solidFill>
                  <a:srgbClr val="FFC000"/>
                </a:solidFill>
                <a:latin typeface="標楷體" panose="03000509000000000000" pitchFamily="65" charset="-120"/>
                <a:ea typeface="標楷體" panose="03000509000000000000" pitchFamily="65" charset="-120"/>
              </a:rPr>
              <a:t>（</a:t>
            </a:r>
            <a:r>
              <a:rPr lang="zh-TW" altLang="en-US" sz="2800" dirty="0">
                <a:solidFill>
                  <a:srgbClr val="FFC000"/>
                </a:solidFill>
                <a:latin typeface="標楷體" pitchFamily="65" charset="-120"/>
                <a:ea typeface="標楷體" pitchFamily="65" charset="-120"/>
                <a:cs typeface="Arial" charset="0"/>
              </a:rPr>
              <a:t>國民中小學階段</a:t>
            </a:r>
            <a:r>
              <a:rPr lang="zh-TW" altLang="en-US" sz="2800" dirty="0">
                <a:solidFill>
                  <a:srgbClr val="FFC000"/>
                </a:solidFill>
                <a:latin typeface="標楷體" panose="03000509000000000000" pitchFamily="65" charset="-120"/>
                <a:ea typeface="標楷體" panose="03000509000000000000" pitchFamily="65" charset="-120"/>
                <a:cs typeface="Arial" pitchFamily="34" charset="0"/>
              </a:rPr>
              <a:t>公播版）</a:t>
            </a:r>
            <a:r>
              <a:rPr lang="en-US" altLang="zh-TW" sz="3500" dirty="0">
                <a:solidFill>
                  <a:schemeClr val="tx1"/>
                </a:solidFill>
                <a:latin typeface="標楷體" panose="03000509000000000000" pitchFamily="65" charset="-120"/>
                <a:ea typeface="標楷體" panose="03000509000000000000" pitchFamily="65" charset="-120"/>
              </a:rPr>
              <a:t/>
            </a:r>
            <a:br>
              <a:rPr lang="en-US" altLang="zh-TW" sz="3500" dirty="0">
                <a:solidFill>
                  <a:schemeClr val="tx1"/>
                </a:solidFill>
                <a:latin typeface="標楷體" panose="03000509000000000000" pitchFamily="65" charset="-120"/>
                <a:ea typeface="標楷體" panose="03000509000000000000" pitchFamily="65" charset="-120"/>
              </a:rPr>
            </a:br>
            <a:endParaRPr lang="zh-TW" altLang="en-US" sz="3500" dirty="0">
              <a:solidFill>
                <a:schemeClr val="tx1"/>
              </a:solidFill>
              <a:latin typeface="標楷體" panose="03000509000000000000" pitchFamily="65" charset="-120"/>
              <a:ea typeface="標楷體" panose="03000509000000000000" pitchFamily="65" charset="-120"/>
            </a:endParaRPr>
          </a:p>
        </p:txBody>
      </p:sp>
      <p:sp>
        <p:nvSpPr>
          <p:cNvPr id="199682" name="副標題 2"/>
          <p:cNvSpPr>
            <a:spLocks noGrp="1"/>
          </p:cNvSpPr>
          <p:nvPr>
            <p:ph type="subTitle" idx="1"/>
          </p:nvPr>
        </p:nvSpPr>
        <p:spPr>
          <a:xfrm>
            <a:off x="1371600" y="4149725"/>
            <a:ext cx="7215188" cy="791443"/>
          </a:xfrm>
        </p:spPr>
        <p:txBody>
          <a:bodyPr/>
          <a:lstStyle/>
          <a:p>
            <a:pPr algn="ctr" eaLnBrk="1" hangingPunct="1">
              <a:lnSpc>
                <a:spcPct val="150000"/>
              </a:lnSpc>
            </a:pPr>
            <a:r>
              <a:rPr lang="zh-TW" altLang="en-US" sz="2400" dirty="0">
                <a:solidFill>
                  <a:srgbClr val="079D0E"/>
                </a:solidFill>
                <a:latin typeface="標楷體" pitchFamily="65" charset="-120"/>
                <a:ea typeface="標楷體" pitchFamily="65" charset="-120"/>
                <a:cs typeface="Arial" charset="0"/>
              </a:rPr>
              <a:t>教育部國民及學前教育署</a:t>
            </a:r>
          </a:p>
          <a:p>
            <a:pPr algn="ctr" eaLnBrk="1" hangingPunct="1">
              <a:lnSpc>
                <a:spcPct val="150000"/>
              </a:lnSpc>
            </a:pPr>
            <a:endParaRPr lang="en-US" altLang="zh-TW" sz="2400" dirty="0">
              <a:solidFill>
                <a:srgbClr val="079D0E"/>
              </a:solidFill>
              <a:latin typeface="標楷體" pitchFamily="65" charset="-120"/>
              <a:ea typeface="標楷體" pitchFamily="65" charset="-12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lnSpc>
                <a:spcPct val="150000"/>
              </a:lnSpc>
            </a:pPr>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WHY-2</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社會期待十二年國教改革</a:t>
            </a:r>
          </a:p>
        </p:txBody>
      </p:sp>
      <p:sp>
        <p:nvSpPr>
          <p:cNvPr id="215042" name="內容版面配置區 3"/>
          <p:cNvSpPr>
            <a:spLocks noGrp="1"/>
          </p:cNvSpPr>
          <p:nvPr>
            <p:ph sz="quarter" idx="1"/>
          </p:nvPr>
        </p:nvSpPr>
        <p:spPr>
          <a:xfrm>
            <a:off x="457200" y="1600200"/>
            <a:ext cx="7859713"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學生的學習落差大，適性教育還未成功。</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課程重疊有待縱貫的重整，學習的層次有待提升。</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課程彈性不足，學校特色課程、情境脈絡課程不足，無法學以致用，獲得真實的學習。</a:t>
            </a:r>
          </a:p>
        </p:txBody>
      </p:sp>
      <p:sp>
        <p:nvSpPr>
          <p:cNvPr id="215043"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B60D19F-ABE5-4C6F-867C-504DE8AAE865}" type="slidenum">
              <a:rPr lang="zh-TW" altLang="en-US" smtClean="0">
                <a:latin typeface="Arial" charset="0"/>
                <a:ea typeface="新細明體" charset="-120"/>
              </a:rPr>
              <a:pPr/>
              <a:t>9</a:t>
            </a:fld>
            <a:endParaRPr lang="en-US" altLang="zh-TW">
              <a:latin typeface="Arial" charset="0"/>
              <a:ea typeface="新細明體" charset="-12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214313"/>
            <a:ext cx="7858125" cy="623887"/>
          </a:xfrm>
        </p:spPr>
        <p:txBody>
          <a:bodyPr/>
          <a:lstStyle/>
          <a:p>
            <a:pPr eaLnBrk="1" fontAlgn="auto" hangingPunct="1">
              <a:spcAft>
                <a:spcPts val="0"/>
              </a:spcAft>
              <a:defRPr/>
            </a:pPr>
            <a:r>
              <a:rPr kumimoji="1" lang="zh-TW" altLang="en-US" sz="3200" b="1" dirty="0">
                <a:solidFill>
                  <a:srgbClr val="FF0000"/>
                </a:solidFill>
                <a:latin typeface="標楷體" panose="03000509000000000000" pitchFamily="65" charset="-120"/>
                <a:ea typeface="標楷體" panose="03000509000000000000" pitchFamily="65" charset="-120"/>
                <a:cs typeface="Times New Roman" pitchFamily="18" charset="0"/>
              </a:rPr>
              <a:t>臺灣的學校內變異、學校間變異世界第一</a:t>
            </a:r>
          </a:p>
        </p:txBody>
      </p:sp>
      <p:pic>
        <p:nvPicPr>
          <p:cNvPr id="217090" name="內容版面配置區 6"/>
          <p:cNvPicPr>
            <a:picLocks noGrp="1"/>
          </p:cNvPicPr>
          <p:nvPr>
            <p:ph sz="quarter" idx="1"/>
          </p:nvPr>
        </p:nvPicPr>
        <p:blipFill>
          <a:blip r:embed="rId3" cstate="print"/>
          <a:srcRect l="1183" r="2371"/>
          <a:stretch>
            <a:fillRect/>
          </a:stretch>
        </p:blipFill>
        <p:spPr>
          <a:xfrm>
            <a:off x="214313" y="928688"/>
            <a:ext cx="8715375" cy="5456237"/>
          </a:xfrm>
        </p:spPr>
      </p:pic>
      <p:sp>
        <p:nvSpPr>
          <p:cNvPr id="217091"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ADB83CB-87A0-4FED-8A91-C0F6D00E3941}" type="slidenum">
              <a:rPr lang="zh-TW" altLang="en-US" smtClean="0">
                <a:latin typeface="Arial" charset="0"/>
                <a:ea typeface="新細明體" charset="-120"/>
              </a:rPr>
              <a:pPr/>
              <a:t>10</a:t>
            </a:fld>
            <a:endParaRPr lang="en-US" altLang="zh-TW">
              <a:latin typeface="Arial" charset="0"/>
              <a:ea typeface="新細明體" charset="-120"/>
            </a:endParaRPr>
          </a:p>
        </p:txBody>
      </p:sp>
      <p:sp>
        <p:nvSpPr>
          <p:cNvPr id="217092" name="矩形 2"/>
          <p:cNvSpPr>
            <a:spLocks noChangeArrowheads="1"/>
          </p:cNvSpPr>
          <p:nvPr/>
        </p:nvSpPr>
        <p:spPr bwMode="auto">
          <a:xfrm>
            <a:off x="142875" y="6510338"/>
            <a:ext cx="8786813" cy="246062"/>
          </a:xfrm>
          <a:prstGeom prst="rect">
            <a:avLst/>
          </a:prstGeom>
          <a:solidFill>
            <a:schemeClr val="bg1">
              <a:alpha val="85097"/>
            </a:schemeClr>
          </a:solidFill>
          <a:ln w="9525">
            <a:noFill/>
            <a:miter lim="800000"/>
            <a:headEnd/>
            <a:tailEnd/>
          </a:ln>
        </p:spPr>
        <p:txBody>
          <a:bodyPr>
            <a:spAutoFit/>
          </a:bodyPr>
          <a:lstStyle/>
          <a:p>
            <a:r>
              <a:rPr lang="zh-TW" altLang="en-US" sz="1000" b="1">
                <a:solidFill>
                  <a:srgbClr val="FF9900"/>
                </a:solidFill>
                <a:ea typeface="微軟正黑體"/>
                <a:cs typeface="Arial" charset="0"/>
              </a:rPr>
              <a:t>資料來源</a:t>
            </a:r>
            <a:r>
              <a:rPr lang="en-US" altLang="zh-TW" sz="1000" b="1">
                <a:solidFill>
                  <a:srgbClr val="FF9900"/>
                </a:solidFill>
                <a:ea typeface="微軟正黑體"/>
                <a:cs typeface="Arial" charset="0"/>
              </a:rPr>
              <a:t>:</a:t>
            </a:r>
            <a:r>
              <a:rPr lang="zh-TW" altLang="en-US" sz="1000" b="1">
                <a:solidFill>
                  <a:srgbClr val="FF9900"/>
                </a:solidFill>
                <a:ea typeface="微軟正黑體"/>
                <a:cs typeface="Arial" charset="0"/>
              </a:rPr>
              <a:t> </a:t>
            </a:r>
            <a:r>
              <a:rPr lang="en-US" altLang="zh-TW" sz="1000" b="1">
                <a:solidFill>
                  <a:srgbClr val="FF9900"/>
                </a:solidFill>
                <a:ea typeface="微軟正黑體"/>
                <a:cs typeface="Arial" charset="0"/>
              </a:rPr>
              <a:t>OECD (2013), PISA 2012 Results: Excellence through Equity Giving Every Student the Chance to Succeed Volume II, p47</a:t>
            </a:r>
            <a:endParaRPr lang="zh-TW" altLang="en-US" sz="1000" b="1">
              <a:solidFill>
                <a:srgbClr val="FF9900"/>
              </a:solidFill>
              <a:ea typeface="微軟正黑體"/>
              <a:cs typeface="Arial" charset="0"/>
            </a:endParaRPr>
          </a:p>
        </p:txBody>
      </p:sp>
      <p:sp>
        <p:nvSpPr>
          <p:cNvPr id="5" name="矩形 4"/>
          <p:cNvSpPr/>
          <p:nvPr/>
        </p:nvSpPr>
        <p:spPr>
          <a:xfrm>
            <a:off x="179388" y="1857375"/>
            <a:ext cx="2305050" cy="720725"/>
          </a:xfrm>
          <a:prstGeom prst="rect">
            <a:avLst/>
          </a:prstGeom>
          <a:solidFill>
            <a:schemeClr val="accent2">
              <a:lumMod val="75000"/>
              <a:alpha val="2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dirty="0">
              <a:solidFill>
                <a:srgbClr val="920000"/>
              </a:solidFill>
              <a:ea typeface="標楷體" panose="03000509000000000000" pitchFamily="65" charset="-120"/>
            </a:endParaRPr>
          </a:p>
        </p:txBody>
      </p:sp>
      <p:sp>
        <p:nvSpPr>
          <p:cNvPr id="217094" name="文字方塊 5"/>
          <p:cNvSpPr txBox="1">
            <a:spLocks noChangeArrowheads="1"/>
          </p:cNvSpPr>
          <p:nvPr/>
        </p:nvSpPr>
        <p:spPr bwMode="auto">
          <a:xfrm>
            <a:off x="346551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學校內</a:t>
            </a:r>
          </a:p>
        </p:txBody>
      </p:sp>
      <p:sp>
        <p:nvSpPr>
          <p:cNvPr id="217095" name="文字方塊 7"/>
          <p:cNvSpPr txBox="1">
            <a:spLocks noChangeArrowheads="1"/>
          </p:cNvSpPr>
          <p:nvPr/>
        </p:nvSpPr>
        <p:spPr bwMode="auto">
          <a:xfrm>
            <a:off x="6634163" y="1743075"/>
            <a:ext cx="1152525" cy="400050"/>
          </a:xfrm>
          <a:prstGeom prst="rect">
            <a:avLst/>
          </a:prstGeom>
          <a:noFill/>
          <a:ln w="9525">
            <a:noFill/>
            <a:miter lim="800000"/>
            <a:headEnd/>
            <a:tailEnd/>
          </a:ln>
        </p:spPr>
        <p:txBody>
          <a:bodyPr>
            <a:spAutoFit/>
          </a:bodyPr>
          <a:lstStyle/>
          <a:p>
            <a:pPr algn="ctr"/>
            <a:r>
              <a:rPr lang="zh-TW" altLang="en-US" sz="2000" b="1">
                <a:solidFill>
                  <a:srgbClr val="FF0000"/>
                </a:solidFill>
                <a:latin typeface="標楷體" pitchFamily="65" charset="-120"/>
                <a:ea typeface="標楷體" pitchFamily="65" charset="-120"/>
                <a:cs typeface="BiauKai"/>
              </a:rPr>
              <a:t>學校間</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標題 1"/>
          <p:cNvSpPr>
            <a:spLocks/>
          </p:cNvSpPr>
          <p:nvPr/>
        </p:nvSpPr>
        <p:spPr bwMode="auto">
          <a:xfrm>
            <a:off x="468313" y="115888"/>
            <a:ext cx="8229600" cy="855662"/>
          </a:xfrm>
          <a:prstGeom prst="rect">
            <a:avLst/>
          </a:prstGeom>
          <a:noFill/>
          <a:ln w="9525">
            <a:noFill/>
            <a:miter lim="800000"/>
            <a:headEnd/>
            <a:tailEnd/>
          </a:ln>
        </p:spPr>
        <p:txBody>
          <a:bodyPr anchor="ctr"/>
          <a:lstStyle/>
          <a:p>
            <a:r>
              <a:rPr lang="en-US" altLang="zh-TW" sz="3600" b="1">
                <a:solidFill>
                  <a:srgbClr val="0000FF"/>
                </a:solidFill>
                <a:latin typeface="Times New Roman" pitchFamily="18" charset="0"/>
                <a:ea typeface="標楷體" pitchFamily="65" charset="-120"/>
                <a:cs typeface="Times New Roman" pitchFamily="18" charset="0"/>
              </a:rPr>
              <a:t>PISA</a:t>
            </a:r>
            <a:r>
              <a:rPr lang="zh-TW" altLang="en-US" sz="3600" b="1">
                <a:solidFill>
                  <a:srgbClr val="0000FF"/>
                </a:solidFill>
                <a:latin typeface="Times New Roman" pitchFamily="18" charset="0"/>
                <a:ea typeface="標楷體" pitchFamily="65" charset="-120"/>
                <a:cs typeface="Times New Roman" pitchFamily="18" charset="0"/>
              </a:rPr>
              <a:t> </a:t>
            </a:r>
            <a:r>
              <a:rPr lang="en-US" altLang="zh-TW" sz="3600" b="1">
                <a:solidFill>
                  <a:srgbClr val="0000FF"/>
                </a:solidFill>
                <a:latin typeface="Times New Roman" pitchFamily="18" charset="0"/>
                <a:ea typeface="標楷體" pitchFamily="65" charset="-120"/>
                <a:cs typeface="Times New Roman" pitchFamily="18" charset="0"/>
              </a:rPr>
              <a:t>2012</a:t>
            </a:r>
            <a:r>
              <a:rPr lang="zh-TW" altLang="en-US" sz="3600" b="1">
                <a:solidFill>
                  <a:srgbClr val="0000FF"/>
                </a:solidFill>
                <a:latin typeface="Times New Roman" pitchFamily="18" charset="0"/>
                <a:ea typeface="標楷體" pitchFamily="65" charset="-120"/>
                <a:cs typeface="Times New Roman" pitchFamily="18" charset="0"/>
              </a:rPr>
              <a:t>各國數學素養表現變異</a:t>
            </a:r>
          </a:p>
        </p:txBody>
      </p:sp>
      <p:sp>
        <p:nvSpPr>
          <p:cNvPr id="219138" name="Rectangle 6"/>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39" name="Rectangle 7"/>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sp>
        <p:nvSpPr>
          <p:cNvPr id="219140" name="Rectangle 8"/>
          <p:cNvSpPr>
            <a:spLocks noChangeArrowheads="1"/>
          </p:cNvSpPr>
          <p:nvPr/>
        </p:nvSpPr>
        <p:spPr bwMode="auto">
          <a:xfrm>
            <a:off x="0" y="4721225"/>
            <a:ext cx="184150" cy="368300"/>
          </a:xfrm>
          <a:prstGeom prst="rect">
            <a:avLst/>
          </a:prstGeom>
          <a:noFill/>
          <a:ln w="9525">
            <a:noFill/>
            <a:miter lim="800000"/>
            <a:headEnd/>
            <a:tailEnd/>
          </a:ln>
        </p:spPr>
        <p:txBody>
          <a:bodyPr wrap="none" anchor="ctr">
            <a:spAutoFit/>
          </a:bodyPr>
          <a:lstStyle/>
          <a:p>
            <a:endParaRPr lang="zh-TW" altLang="zh-TW">
              <a:solidFill>
                <a:srgbClr val="000000"/>
              </a:solidFill>
            </a:endParaRPr>
          </a:p>
        </p:txBody>
      </p:sp>
      <p:pic>
        <p:nvPicPr>
          <p:cNvPr id="15" name="圖片 14"/>
          <p:cNvPicPr/>
          <p:nvPr/>
        </p:nvPicPr>
        <p:blipFill>
          <a:blip r:embed="rId3" cstate="print">
            <a:extLst/>
          </a:blip>
          <a:stretch>
            <a:fillRect/>
          </a:stretch>
        </p:blipFill>
        <p:spPr>
          <a:xfrm>
            <a:off x="714348" y="1316828"/>
            <a:ext cx="7344816" cy="511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p:cNvSpPr/>
          <p:nvPr/>
        </p:nvSpPr>
        <p:spPr>
          <a:xfrm>
            <a:off x="1571604" y="1428736"/>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高表現高差距</a:t>
            </a:r>
          </a:p>
        </p:txBody>
      </p:sp>
      <p:sp>
        <p:nvSpPr>
          <p:cNvPr id="6" name="橢圓 5"/>
          <p:cNvSpPr/>
          <p:nvPr/>
        </p:nvSpPr>
        <p:spPr>
          <a:xfrm>
            <a:off x="1763713" y="2060575"/>
            <a:ext cx="647700" cy="647700"/>
          </a:xfrm>
          <a:prstGeom prst="ellipse">
            <a:avLst/>
          </a:prstGeom>
          <a:solidFill>
            <a:srgbClr val="FFFF00">
              <a:alpha val="29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19146" name="矩形 2"/>
          <p:cNvSpPr>
            <a:spLocks noChangeArrowheads="1"/>
          </p:cNvSpPr>
          <p:nvPr/>
        </p:nvSpPr>
        <p:spPr bwMode="auto">
          <a:xfrm>
            <a:off x="3924300" y="836613"/>
            <a:ext cx="4968875" cy="523875"/>
          </a:xfrm>
          <a:prstGeom prst="rect">
            <a:avLst/>
          </a:prstGeom>
          <a:noFill/>
          <a:ln w="9525">
            <a:noFill/>
            <a:miter lim="800000"/>
            <a:headEnd/>
            <a:tailEnd/>
          </a:ln>
        </p:spPr>
        <p:txBody>
          <a:bodyPr>
            <a:spAutoFit/>
          </a:bodyPr>
          <a:lstStyle/>
          <a:p>
            <a:r>
              <a:rPr kumimoji="0" lang="zh-TW" altLang="en-US" sz="2800" b="1">
                <a:solidFill>
                  <a:srgbClr val="FF0000"/>
                </a:solidFill>
                <a:latin typeface="Times New Roman" pitchFamily="18" charset="0"/>
                <a:ea typeface="標楷體" pitchFamily="65" charset="-120"/>
                <a:cs typeface="Times New Roman" pitchFamily="18" charset="0"/>
              </a:rPr>
              <a:t>臺灣前後段學生差距世界第一</a:t>
            </a:r>
            <a:endParaRPr lang="zh-TW" altLang="en-US" sz="2800" b="1">
              <a:solidFill>
                <a:srgbClr val="FF0000"/>
              </a:solidFill>
              <a:latin typeface="Times New Roman" pitchFamily="18" charset="0"/>
              <a:ea typeface="標楷體" pitchFamily="65" charset="-120"/>
              <a:cs typeface="Times New Roman" pitchFamily="18" charset="0"/>
            </a:endParaRPr>
          </a:p>
        </p:txBody>
      </p:sp>
      <p:sp>
        <p:nvSpPr>
          <p:cNvPr id="11" name="矩形 10"/>
          <p:cNvSpPr/>
          <p:nvPr/>
        </p:nvSpPr>
        <p:spPr>
          <a:xfrm>
            <a:off x="6072198" y="1428736"/>
            <a:ext cx="1728192" cy="3571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高表現低差距</a:t>
            </a:r>
          </a:p>
        </p:txBody>
      </p:sp>
      <p:sp>
        <p:nvSpPr>
          <p:cNvPr id="12" name="矩形 11"/>
          <p:cNvSpPr/>
          <p:nvPr/>
        </p:nvSpPr>
        <p:spPr>
          <a:xfrm>
            <a:off x="1571604" y="542926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低表現高差距</a:t>
            </a:r>
          </a:p>
        </p:txBody>
      </p:sp>
      <p:sp>
        <p:nvSpPr>
          <p:cNvPr id="13" name="矩形 12"/>
          <p:cNvSpPr/>
          <p:nvPr/>
        </p:nvSpPr>
        <p:spPr>
          <a:xfrm>
            <a:off x="6072198" y="5424134"/>
            <a:ext cx="1728192" cy="36232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低表現低差距</a:t>
            </a:r>
          </a:p>
        </p:txBody>
      </p:sp>
      <p:sp>
        <p:nvSpPr>
          <p:cNvPr id="219156" name="投影片編號版面配置區 1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096213-2983-42C9-95CA-B3CA1E91C2F6}" type="slidenum">
              <a:rPr lang="zh-TW" altLang="en-US" smtClean="0">
                <a:latin typeface="Arial" charset="0"/>
                <a:ea typeface="新細明體" charset="-120"/>
              </a:rPr>
              <a:pPr/>
              <a:t>11</a:t>
            </a:fld>
            <a:endParaRPr lang="en-US" altLang="zh-TW">
              <a:latin typeface="Arial" charset="0"/>
              <a:ea typeface="新細明體" charset="-12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標題 1"/>
          <p:cNvSpPr>
            <a:spLocks noGrp="1"/>
          </p:cNvSpPr>
          <p:nvPr>
            <p:ph type="title"/>
          </p:nvPr>
        </p:nvSpPr>
        <p:spPr bwMode="auto">
          <a:xfrm>
            <a:off x="1214438" y="285750"/>
            <a:ext cx="6643687" cy="642938"/>
          </a:xfrm>
        </p:spPr>
        <p:txBody>
          <a:bodyPr wrap="square" lIns="91440" tIns="45720" rIns="91440" bIns="45720" numCol="1" anchorCtr="0" compatLnSpc="1">
            <a:prstTxWarp prst="textNoShape">
              <a:avLst/>
            </a:prstTxWarp>
          </a:bodyPr>
          <a:lstStyle/>
          <a:p>
            <a:pPr algn="ctr" eaLnBrk="1" hangingPunct="1"/>
            <a:r>
              <a:rPr lang="zh-TW" altLang="en-US" sz="3200" b="1" cap="none" dirty="0">
                <a:solidFill>
                  <a:srgbClr val="0000FF"/>
                </a:solidFill>
                <a:latin typeface="標楷體" pitchFamily="65" charset="-120"/>
                <a:ea typeface="標楷體" pitchFamily="65" charset="-120"/>
              </a:rPr>
              <a:t>年級越高，學習動力越弱？</a:t>
            </a:r>
          </a:p>
        </p:txBody>
      </p:sp>
      <p:pic>
        <p:nvPicPr>
          <p:cNvPr id="221186" name="內容版面配置區 4"/>
          <p:cNvPicPr>
            <a:picLocks noGrp="1"/>
          </p:cNvPicPr>
          <p:nvPr>
            <p:ph sz="quarter" idx="1"/>
          </p:nvPr>
        </p:nvPicPr>
        <p:blipFill>
          <a:blip r:embed="rId3" cstate="print"/>
          <a:srcRect/>
          <a:stretch>
            <a:fillRect/>
          </a:stretch>
        </p:blipFill>
        <p:spPr>
          <a:xfrm>
            <a:off x="571500" y="3883025"/>
            <a:ext cx="6054725" cy="2714625"/>
          </a:xfrm>
        </p:spPr>
      </p:pic>
      <p:sp>
        <p:nvSpPr>
          <p:cNvPr id="221187" name="投影片編號版面配置區 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A686E14-D06F-4943-9CD8-C5F526FADCF4}" type="slidenum">
              <a:rPr lang="zh-TW" altLang="en-US" smtClean="0">
                <a:latin typeface="Arial" charset="0"/>
                <a:ea typeface="新細明體" charset="-120"/>
              </a:rPr>
              <a:pPr/>
              <a:t>12</a:t>
            </a:fld>
            <a:endParaRPr lang="en-US" altLang="zh-TW">
              <a:latin typeface="Arial" charset="0"/>
              <a:ea typeface="新細明體" charset="-120"/>
            </a:endParaRPr>
          </a:p>
        </p:txBody>
      </p:sp>
      <p:pic>
        <p:nvPicPr>
          <p:cNvPr id="221188" name="圖片 3"/>
          <p:cNvPicPr>
            <a:picLocks noChangeAspect="1" noChangeArrowheads="1"/>
          </p:cNvPicPr>
          <p:nvPr/>
        </p:nvPicPr>
        <p:blipFill>
          <a:blip r:embed="rId4" cstate="print"/>
          <a:srcRect/>
          <a:stretch>
            <a:fillRect/>
          </a:stretch>
        </p:blipFill>
        <p:spPr bwMode="auto">
          <a:xfrm>
            <a:off x="571500" y="928688"/>
            <a:ext cx="7572375" cy="2714625"/>
          </a:xfrm>
          <a:prstGeom prst="rect">
            <a:avLst/>
          </a:prstGeom>
          <a:noFill/>
          <a:ln w="9525">
            <a:noFill/>
            <a:miter lim="800000"/>
            <a:headEnd/>
            <a:tailEnd/>
          </a:ln>
        </p:spPr>
      </p:pic>
      <p:sp>
        <p:nvSpPr>
          <p:cNvPr id="7" name="橢圓 6"/>
          <p:cNvSpPr/>
          <p:nvPr/>
        </p:nvSpPr>
        <p:spPr>
          <a:xfrm>
            <a:off x="2428875" y="3143250"/>
            <a:ext cx="5507038"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221190" name="Picture 2"/>
          <p:cNvPicPr>
            <a:picLocks noChangeAspect="1" noChangeArrowheads="1"/>
          </p:cNvPicPr>
          <p:nvPr/>
        </p:nvPicPr>
        <p:blipFill>
          <a:blip r:embed="rId5" cstate="print"/>
          <a:srcRect/>
          <a:stretch>
            <a:fillRect/>
          </a:stretch>
        </p:blipFill>
        <p:spPr bwMode="auto">
          <a:xfrm>
            <a:off x="468313" y="6021388"/>
            <a:ext cx="3286125" cy="428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https://weforum-assets-production.s3-eu-west-1.amazonaws.com/editor/bD4ikTLC2_fTr1843WCwYsZFbkCs-VwJBAQu2COD1rE.png"/>
          <p:cNvPicPr>
            <a:picLocks noGrp="1" noChangeAspect="1" noChangeArrowheads="1"/>
          </p:cNvPicPr>
          <p:nvPr>
            <p:ph idx="4294967295"/>
          </p:nvPr>
        </p:nvPicPr>
        <p:blipFill>
          <a:blip r:embed="rId2" cstate="print"/>
          <a:srcRect/>
          <a:stretch>
            <a:fillRect/>
          </a:stretch>
        </p:blipFill>
        <p:spPr>
          <a:xfrm>
            <a:off x="323850" y="322263"/>
            <a:ext cx="8135938" cy="6138862"/>
          </a:xfrm>
        </p:spPr>
      </p:pic>
      <p:sp>
        <p:nvSpPr>
          <p:cNvPr id="348163" name="標題 1"/>
          <p:cNvSpPr>
            <a:spLocks noGrp="1"/>
          </p:cNvSpPr>
          <p:nvPr>
            <p:ph type="title" idx="4294967295"/>
          </p:nvPr>
        </p:nvSpPr>
        <p:spPr bwMode="auto">
          <a:xfrm>
            <a:off x="500063" y="214313"/>
            <a:ext cx="6286500" cy="1000125"/>
          </a:xfrm>
          <a:noFill/>
        </p:spPr>
        <p:txBody>
          <a:bodyPr wrap="square" lIns="91440" tIns="45720" rIns="91440" bIns="45720" numCol="1" anchor="ctr" anchorCtr="0" compatLnSpc="1">
            <a:prstTxWarp prst="textNoShape">
              <a:avLst/>
            </a:prstTxWarp>
          </a:bodyPr>
          <a:lstStyle/>
          <a:p>
            <a:r>
              <a:rPr lang="zh-TW" altLang="en-US" sz="2800" b="1" cap="none" dirty="0">
                <a:solidFill>
                  <a:srgbClr val="0000FF"/>
                </a:solidFill>
                <a:latin typeface="標楷體" pitchFamily="65" charset="-120"/>
                <a:ea typeface="標楷體" pitchFamily="65" charset="-120"/>
                <a:cs typeface="微軟正黑體"/>
              </a:rPr>
              <a:t>世界經濟論壇預測</a:t>
            </a:r>
            <a:r>
              <a:rPr lang="en-US" altLang="zh-TW" sz="2800" b="1" cap="none" dirty="0">
                <a:solidFill>
                  <a:srgbClr val="0000FF"/>
                </a:solidFill>
                <a:latin typeface="標楷體" pitchFamily="65" charset="-120"/>
                <a:ea typeface="標楷體" pitchFamily="65" charset="-120"/>
                <a:cs typeface="微軟正黑體"/>
              </a:rPr>
              <a:t/>
            </a:r>
            <a:br>
              <a:rPr lang="en-US" altLang="zh-TW" sz="2800" b="1" cap="none" dirty="0">
                <a:solidFill>
                  <a:srgbClr val="0000FF"/>
                </a:solidFill>
                <a:latin typeface="標楷體" pitchFamily="65" charset="-120"/>
                <a:ea typeface="標楷體" pitchFamily="65" charset="-120"/>
                <a:cs typeface="微軟正黑體"/>
              </a:rPr>
            </a:br>
            <a:r>
              <a:rPr lang="zh-TW" altLang="en-US" sz="2800" b="1" cap="none" dirty="0">
                <a:solidFill>
                  <a:srgbClr val="0000FF"/>
                </a:solidFill>
                <a:latin typeface="標楷體" pitchFamily="65" charset="-120"/>
                <a:ea typeface="標楷體" pitchFamily="65" charset="-120"/>
                <a:cs typeface="微軟正黑體"/>
              </a:rPr>
              <a:t>面對第四次工業革命所需的主要能力</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CCB7811-6D81-45B2-8A7E-711FFE399BEC}" type="slidenum">
              <a:rPr kumimoji="0" lang="zh-TW" altLang="en-US" sz="1200">
                <a:solidFill>
                  <a:schemeClr val="tx1">
                    <a:tint val="75000"/>
                  </a:schemeClr>
                </a:solidFill>
                <a:latin typeface="+mn-lt"/>
                <a:ea typeface="+mn-ea"/>
              </a:rPr>
              <a:pPr algn="r" fontAlgn="auto">
                <a:spcBef>
                  <a:spcPts val="0"/>
                </a:spcBef>
                <a:spcAft>
                  <a:spcPts val="0"/>
                </a:spcAft>
                <a:defRPr/>
              </a:pPr>
              <a:t>13</a:t>
            </a:fld>
            <a:endParaRPr kumimoji="0" lang="zh-TW" altLang="en-US" sz="1200">
              <a:solidFill>
                <a:schemeClr val="tx1">
                  <a:tint val="75000"/>
                </a:schemeClr>
              </a:solidFill>
              <a:latin typeface="+mn-lt"/>
              <a:ea typeface="+mn-ea"/>
            </a:endParaRPr>
          </a:p>
        </p:txBody>
      </p:sp>
      <p:sp>
        <p:nvSpPr>
          <p:cNvPr id="348165" name="文字方塊 6"/>
          <p:cNvSpPr txBox="1">
            <a:spLocks noChangeArrowheads="1"/>
          </p:cNvSpPr>
          <p:nvPr/>
        </p:nvSpPr>
        <p:spPr bwMode="auto">
          <a:xfrm>
            <a:off x="4857750" y="6286500"/>
            <a:ext cx="3500438" cy="400050"/>
          </a:xfrm>
          <a:prstGeom prst="rect">
            <a:avLst/>
          </a:prstGeom>
          <a:noFill/>
          <a:ln w="9525">
            <a:noFill/>
            <a:miter lim="800000"/>
            <a:headEnd/>
            <a:tailEnd/>
          </a:ln>
        </p:spPr>
        <p:txBody>
          <a:bodyPr>
            <a:spAutoFit/>
          </a:bodyPr>
          <a:lstStyle/>
          <a:p>
            <a:r>
              <a:rPr lang="en-US" altLang="zh-TW" sz="1000"/>
              <a:t>http://www.weforum.org/agenda/2016/01/the-10-skills-you-need-to-thrive-in-the-fourth-industrial-revolution</a:t>
            </a:r>
            <a:endParaRPr lang="zh-TW" altLang="en-US"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標題 1"/>
          <p:cNvSpPr>
            <a:spLocks noGrp="1"/>
          </p:cNvSpPr>
          <p:nvPr>
            <p:ph type="title"/>
          </p:nvPr>
        </p:nvSpPr>
        <p:spPr bwMode="auto">
          <a:xfrm>
            <a:off x="250825" y="0"/>
            <a:ext cx="8642350" cy="1500188"/>
          </a:xfrm>
        </p:spPr>
        <p:txBody>
          <a:bodyPr wrap="square" lIns="91440" tIns="45720" rIns="91440" bIns="45720" numCol="1" anchorCtr="0" compatLnSpc="1">
            <a:prstTxWarp prst="textNoShape">
              <a:avLst/>
            </a:prstTxWarp>
          </a:bodyPr>
          <a:lstStyle/>
          <a:p>
            <a:pPr eaLnBrk="1" hangingPunct="1"/>
            <a:r>
              <a:rPr lang="zh-TW" altLang="en-US" sz="3600" b="1" cap="none">
                <a:solidFill>
                  <a:srgbClr val="0000FF"/>
                </a:solidFill>
                <a:latin typeface="標楷體" pitchFamily="65" charset="-120"/>
                <a:ea typeface="標楷體" pitchFamily="65" charset="-120"/>
              </a:rPr>
              <a:t>十二年國教政策理念</a:t>
            </a:r>
            <a:r>
              <a:rPr lang="en-US" altLang="zh-TW" sz="3600" b="1" cap="none">
                <a:solidFill>
                  <a:srgbClr val="0000FF"/>
                </a:solidFill>
                <a:latin typeface="標楷體" pitchFamily="65" charset="-120"/>
                <a:ea typeface="標楷體" pitchFamily="65" charset="-120"/>
              </a:rPr>
              <a:t/>
            </a:r>
            <a:br>
              <a:rPr lang="en-US" altLang="zh-TW" sz="3600" b="1" cap="none">
                <a:solidFill>
                  <a:srgbClr val="0000FF"/>
                </a:solidFill>
                <a:latin typeface="標楷體" pitchFamily="65" charset="-120"/>
                <a:ea typeface="標楷體" pitchFamily="65" charset="-120"/>
              </a:rPr>
            </a:br>
            <a:r>
              <a:rPr lang="zh-TW" altLang="en-US" sz="3600" b="1" cap="none">
                <a:solidFill>
                  <a:srgbClr val="0000FF"/>
                </a:solidFill>
                <a:latin typeface="標楷體" pitchFamily="65" charset="-120"/>
                <a:ea typeface="標楷體" pitchFamily="65" charset="-120"/>
              </a:rPr>
              <a:t>需要透過課綱研修加以落實</a:t>
            </a:r>
          </a:p>
        </p:txBody>
      </p:sp>
      <p:pic>
        <p:nvPicPr>
          <p:cNvPr id="223234" name="Picture 3"/>
          <p:cNvPicPr>
            <a:picLocks noGrp="1" noChangeAspect="1" noChangeArrowheads="1"/>
          </p:cNvPicPr>
          <p:nvPr>
            <p:ph sz="quarter" idx="1"/>
          </p:nvPr>
        </p:nvPicPr>
        <p:blipFill>
          <a:blip r:embed="rId3" cstate="print"/>
          <a:srcRect/>
          <a:stretch>
            <a:fillRect/>
          </a:stretch>
        </p:blipFill>
        <p:spPr>
          <a:xfrm>
            <a:off x="1692275" y="1484313"/>
            <a:ext cx="4933950" cy="4943475"/>
          </a:xfrm>
        </p:spPr>
      </p:pic>
      <p:sp>
        <p:nvSpPr>
          <p:cNvPr id="22323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6E6C950-2778-4162-8882-F250E53DFF61}" type="slidenum">
              <a:rPr lang="zh-TW" altLang="en-US" smtClean="0">
                <a:latin typeface="Arial" charset="0"/>
                <a:ea typeface="新細明體" charset="-120"/>
              </a:rPr>
              <a:pPr/>
              <a:t>14</a:t>
            </a:fld>
            <a:endParaRPr lang="en-US" altLang="zh-TW">
              <a:latin typeface="Arial" charset="0"/>
              <a:ea typeface="新細明體" charset="-120"/>
            </a:endParaRPr>
          </a:p>
        </p:txBody>
      </p:sp>
      <p:sp>
        <p:nvSpPr>
          <p:cNvPr id="223236" name="文字方塊 6"/>
          <p:cNvSpPr txBox="1">
            <a:spLocks noChangeArrowheads="1"/>
          </p:cNvSpPr>
          <p:nvPr/>
        </p:nvSpPr>
        <p:spPr bwMode="auto">
          <a:xfrm>
            <a:off x="1042988" y="6237288"/>
            <a:ext cx="6842125" cy="307975"/>
          </a:xfrm>
          <a:prstGeom prst="rect">
            <a:avLst/>
          </a:prstGeom>
          <a:solidFill>
            <a:srgbClr val="FFFF00"/>
          </a:solidFill>
          <a:ln w="9525">
            <a:noFill/>
            <a:miter lim="800000"/>
            <a:headEnd/>
            <a:tailEnd/>
          </a:ln>
        </p:spPr>
        <p:txBody>
          <a:bodyPr>
            <a:spAutoFit/>
          </a:bodyPr>
          <a:lstStyle/>
          <a:p>
            <a:pPr algn="ctr"/>
            <a:r>
              <a:rPr lang="zh-TW" altLang="en-US" sz="1400">
                <a:solidFill>
                  <a:srgbClr val="C00000"/>
                </a:solidFill>
              </a:rPr>
              <a:t>圖片來源：十二年國民基本教育</a:t>
            </a:r>
            <a:r>
              <a:rPr lang="en-US" altLang="zh-TW" sz="1400">
                <a:solidFill>
                  <a:srgbClr val="C00000"/>
                </a:solidFill>
              </a:rPr>
              <a:t>http://12basic.edu.tw/temp/brochure2.pdf</a:t>
            </a:r>
            <a:endParaRPr lang="zh-TW" altLang="en-US" sz="1400">
              <a:solidFill>
                <a:srgbClr val="C00000"/>
              </a:solidFill>
            </a:endParaRPr>
          </a:p>
        </p:txBody>
      </p:sp>
      <p:sp>
        <p:nvSpPr>
          <p:cNvPr id="3" name="向左箭號 2"/>
          <p:cNvSpPr>
            <a:spLocks noChangeArrowheads="1"/>
          </p:cNvSpPr>
          <p:nvPr/>
        </p:nvSpPr>
        <p:spPr bwMode="auto">
          <a:xfrm rot="1914860">
            <a:off x="5754688" y="4541838"/>
            <a:ext cx="1227137" cy="933450"/>
          </a:xfrm>
          <a:prstGeom prst="leftArrow">
            <a:avLst>
              <a:gd name="adj1" fmla="val 50000"/>
              <a:gd name="adj2" fmla="val 39159"/>
            </a:avLst>
          </a:prstGeom>
          <a:solidFill>
            <a:srgbClr val="990099"/>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6" name="向左箭號 5"/>
          <p:cNvSpPr>
            <a:spLocks noChangeArrowheads="1"/>
          </p:cNvSpPr>
          <p:nvPr/>
        </p:nvSpPr>
        <p:spPr bwMode="auto">
          <a:xfrm rot="-1467590">
            <a:off x="5464175" y="1908175"/>
            <a:ext cx="971550" cy="720725"/>
          </a:xfrm>
          <a:prstGeom prst="leftArrow">
            <a:avLst>
              <a:gd name="adj1" fmla="val 50565"/>
              <a:gd name="adj2" fmla="val 40091"/>
            </a:avLst>
          </a:prstGeom>
          <a:solidFill>
            <a:srgbClr val="ACC1E8"/>
          </a:solidFill>
          <a:ln w="25400" algn="ctr">
            <a:noFill/>
            <a:miter lim="800000"/>
            <a:headEnd/>
            <a:tailEnd/>
          </a:ln>
        </p:spPr>
        <p:txBody>
          <a:bodyPr anchor="ctr"/>
          <a:lstStyle/>
          <a:p>
            <a:pPr algn="ctr">
              <a:defRPr/>
            </a:pPr>
            <a:endParaRPr lang="zh-TW" altLang="en-US">
              <a:solidFill>
                <a:schemeClr val="lt1"/>
              </a:solidFill>
              <a:latin typeface="+mn-lt"/>
              <a:ea typeface="+mn-ea"/>
            </a:endParaRPr>
          </a:p>
        </p:txBody>
      </p:sp>
      <p:sp>
        <p:nvSpPr>
          <p:cNvPr id="8" name="向左箭號 7"/>
          <p:cNvSpPr>
            <a:spLocks noChangeArrowheads="1"/>
          </p:cNvSpPr>
          <p:nvPr/>
        </p:nvSpPr>
        <p:spPr bwMode="auto">
          <a:xfrm rot="8809792">
            <a:off x="1292225" y="4448175"/>
            <a:ext cx="971550" cy="722313"/>
          </a:xfrm>
          <a:prstGeom prst="leftArrow">
            <a:avLst>
              <a:gd name="adj1" fmla="val 50565"/>
              <a:gd name="adj2" fmla="val 40003"/>
            </a:avLst>
          </a:prstGeom>
          <a:solidFill>
            <a:srgbClr val="ACC1E8"/>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標題 1"/>
          <p:cNvSpPr>
            <a:spLocks noGrp="1"/>
          </p:cNvSpPr>
          <p:nvPr>
            <p:ph type="title" idx="4294967295"/>
          </p:nvPr>
        </p:nvSpPr>
        <p:spPr bwMode="auto">
          <a:xfrm>
            <a:off x="428625" y="142875"/>
            <a:ext cx="8572500" cy="1214438"/>
          </a:xfrm>
          <a:noFill/>
        </p:spPr>
        <p:txBody>
          <a:bodyPr wrap="square" lIns="91440" tIns="45720" rIns="91440" bIns="45720" numCol="1" anchor="ctr" anchorCtr="0" compatLnSpc="1">
            <a:prstTxWarp prst="textNoShape">
              <a:avLst/>
            </a:prstTxWarp>
          </a:bodyPr>
          <a:lstStyle/>
          <a:p>
            <a:r>
              <a:rPr lang="zh-TW" altLang="en-US" sz="3200" b="1" cap="none" dirty="0">
                <a:solidFill>
                  <a:srgbClr val="0000FF"/>
                </a:solidFill>
                <a:latin typeface="標楷體" pitchFamily="65" charset="-120"/>
                <a:ea typeface="標楷體" pitchFamily="65" charset="-120"/>
              </a:rPr>
              <a:t>總綱規範、引導學校課程教學的發展與實施；</a:t>
            </a:r>
            <a:r>
              <a:rPr lang="en-US" altLang="zh-TW" sz="3200" b="1" cap="none" dirty="0">
                <a:solidFill>
                  <a:srgbClr val="0000FF"/>
                </a:solidFill>
                <a:latin typeface="標楷體" pitchFamily="65" charset="-120"/>
                <a:ea typeface="標楷體" pitchFamily="65" charset="-120"/>
              </a:rPr>
              <a:t/>
            </a:r>
            <a:br>
              <a:rPr lang="en-US" altLang="zh-TW" sz="3200" b="1" cap="none" dirty="0">
                <a:solidFill>
                  <a:srgbClr val="0000FF"/>
                </a:solidFill>
                <a:latin typeface="標楷體" pitchFamily="65" charset="-120"/>
                <a:ea typeface="標楷體" pitchFamily="65" charset="-120"/>
              </a:rPr>
            </a:br>
            <a:r>
              <a:rPr lang="zh-TW" altLang="en-US" sz="3200" b="1" cap="none" dirty="0">
                <a:solidFill>
                  <a:srgbClr val="0000FF"/>
                </a:solidFill>
                <a:latin typeface="標楷體" pitchFamily="65" charset="-120"/>
                <a:ea typeface="標楷體" pitchFamily="65" charset="-120"/>
              </a:rPr>
              <a:t>重要的是，要能照顧每一個孩子的學習。</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24413-962D-4B99-953E-5C95CE449539}" type="slidenum">
              <a:rPr kumimoji="0" lang="zh-TW" altLang="en-US" sz="1200">
                <a:solidFill>
                  <a:schemeClr val="tx1">
                    <a:tint val="75000"/>
                  </a:schemeClr>
                </a:solidFill>
                <a:latin typeface="+mn-lt"/>
                <a:ea typeface="+mn-ea"/>
              </a:rPr>
              <a:pPr algn="r" fontAlgn="auto">
                <a:spcBef>
                  <a:spcPts val="0"/>
                </a:spcBef>
                <a:spcAft>
                  <a:spcPts val="0"/>
                </a:spcAft>
                <a:defRPr/>
              </a:pPr>
              <a:t>15</a:t>
            </a:fld>
            <a:endParaRPr kumimoji="0" lang="zh-TW" altLang="en-US" sz="1200">
              <a:solidFill>
                <a:schemeClr val="tx1">
                  <a:tint val="75000"/>
                </a:schemeClr>
              </a:solidFill>
              <a:latin typeface="+mn-lt"/>
              <a:ea typeface="+mn-ea"/>
            </a:endParaRPr>
          </a:p>
        </p:txBody>
      </p:sp>
      <p:pic>
        <p:nvPicPr>
          <p:cNvPr id="11" name="Picture 5"/>
          <p:cNvPicPr>
            <a:picLocks noChangeAspect="1" noChangeArrowheads="1"/>
          </p:cNvPicPr>
          <p:nvPr/>
        </p:nvPicPr>
        <p:blipFill rotWithShape="1">
          <a:blip r:embed="rId2" cstate="email">
            <a:extLst/>
          </a:blip>
          <a:srcRect/>
          <a:stretch/>
        </p:blipFill>
        <p:spPr bwMode="auto">
          <a:xfrm>
            <a:off x="2857488" y="4071942"/>
            <a:ext cx="4234792" cy="2294219"/>
          </a:xfrm>
          <a:prstGeom prst="rect">
            <a:avLst/>
          </a:prstGeom>
          <a:ln>
            <a:noFill/>
          </a:ln>
          <a:effectLst>
            <a:glow rad="139700">
              <a:schemeClr val="accent2">
                <a:satMod val="175000"/>
                <a:alpha val="40000"/>
              </a:schemeClr>
            </a:glow>
            <a:softEdge rad="112500"/>
          </a:effectLst>
          <a:extLst/>
        </p:spPr>
      </p:pic>
      <p:pic>
        <p:nvPicPr>
          <p:cNvPr id="147457" name="Picture 1"/>
          <p:cNvPicPr>
            <a:picLocks noGrp="1" noChangeAspect="1" noChangeArrowheads="1"/>
          </p:cNvPicPr>
          <p:nvPr>
            <p:ph idx="4294967295"/>
          </p:nvPr>
        </p:nvPicPr>
        <p:blipFill>
          <a:blip r:embed="rId3" cstate="print"/>
          <a:srcRect/>
          <a:stretch>
            <a:fillRect/>
          </a:stretch>
        </p:blipFill>
        <p:spPr>
          <a:xfrm>
            <a:off x="142875" y="1357313"/>
            <a:ext cx="2500313" cy="3946525"/>
          </a:xfrm>
          <a:effectLst>
            <a:outerShdw blurRad="292100" dist="139700" dir="2700000" algn="tl" rotWithShape="0">
              <a:srgbClr val="333333">
                <a:alpha val="65000"/>
              </a:srgbClr>
            </a:outerShdw>
          </a:effectLst>
        </p:spPr>
      </p:pic>
      <p:pic>
        <p:nvPicPr>
          <p:cNvPr id="147459" name="Picture 3" descr="https://upload.wikimedia.org/wikipedia/commons/e/e6/Japanese_textbooks.jpg"/>
          <p:cNvPicPr>
            <a:picLocks noChangeAspect="1" noChangeArrowheads="1"/>
          </p:cNvPicPr>
          <p:nvPr/>
        </p:nvPicPr>
        <p:blipFill>
          <a:blip r:embed="rId4" cstate="print"/>
          <a:srcRect/>
          <a:stretch>
            <a:fillRect/>
          </a:stretch>
        </p:blipFill>
        <p:spPr bwMode="auto">
          <a:xfrm>
            <a:off x="2786063" y="1357313"/>
            <a:ext cx="3357562" cy="251777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1388" y="1498600"/>
            <a:ext cx="488950" cy="127000"/>
          </a:xfrm>
          <a:prstGeom prst="rect">
            <a:avLst/>
          </a:prstGeom>
          <a:solidFill>
            <a:srgbClr val="FAED9E"/>
          </a:solidFill>
          <a:ln>
            <a:solidFill>
              <a:srgbClr val="FAED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49192" name="文字方塊 8"/>
          <p:cNvSpPr txBox="1">
            <a:spLocks noChangeArrowheads="1"/>
          </p:cNvSpPr>
          <p:nvPr/>
        </p:nvSpPr>
        <p:spPr bwMode="auto">
          <a:xfrm>
            <a:off x="285750" y="6072188"/>
            <a:ext cx="2214563" cy="461962"/>
          </a:xfrm>
          <a:prstGeom prst="rect">
            <a:avLst/>
          </a:prstGeom>
          <a:noFill/>
          <a:ln w="9525">
            <a:noFill/>
            <a:miter lim="800000"/>
            <a:headEnd/>
            <a:tailEnd/>
          </a:ln>
        </p:spPr>
        <p:txBody>
          <a:bodyPr>
            <a:spAutoFit/>
          </a:bodyPr>
          <a:lstStyle/>
          <a:p>
            <a:r>
              <a:rPr lang="zh-TW" altLang="en-US" sz="1200"/>
              <a:t>圖片來源：介壽國中、維基百科、華南國小</a:t>
            </a:r>
          </a:p>
        </p:txBody>
      </p:sp>
      <p:pic>
        <p:nvPicPr>
          <p:cNvPr id="147462" name="Picture 6"/>
          <p:cNvPicPr>
            <a:picLocks noChangeAspect="1" noChangeArrowheads="1"/>
          </p:cNvPicPr>
          <p:nvPr/>
        </p:nvPicPr>
        <p:blipFill>
          <a:blip r:embed="rId5" cstate="print"/>
          <a:srcRect/>
          <a:stretch>
            <a:fillRect/>
          </a:stretch>
        </p:blipFill>
        <p:spPr bwMode="auto">
          <a:xfrm>
            <a:off x="6286500" y="2000250"/>
            <a:ext cx="2530475" cy="1857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7329" name="群組 4"/>
          <p:cNvGrpSpPr>
            <a:grpSpLocks/>
          </p:cNvGrpSpPr>
          <p:nvPr/>
        </p:nvGrpSpPr>
        <p:grpSpPr bwMode="auto">
          <a:xfrm>
            <a:off x="1547813" y="2663825"/>
            <a:ext cx="6570662" cy="1530350"/>
            <a:chOff x="911908" y="3415078"/>
            <a:chExt cx="2321682" cy="2866858"/>
          </a:xfrm>
        </p:grpSpPr>
        <p:sp>
          <p:nvSpPr>
            <p:cNvPr id="6" name="圓角矩形 5"/>
            <p:cNvSpPr/>
            <p:nvPr/>
          </p:nvSpPr>
          <p:spPr>
            <a:xfrm>
              <a:off x="2340031" y="5303518"/>
              <a:ext cx="712379" cy="978418"/>
            </a:xfrm>
            <a:prstGeom prst="round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圓角矩形 4"/>
            <p:cNvSpPr/>
            <p:nvPr/>
          </p:nvSpPr>
          <p:spPr>
            <a:xfrm>
              <a:off x="911908" y="3415078"/>
              <a:ext cx="2321682" cy="883255"/>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b="1" dirty="0">
                  <a:latin typeface="標楷體" panose="03000509000000000000" pitchFamily="65" charset="-120"/>
                  <a:ea typeface="標楷體" panose="03000509000000000000" pitchFamily="65" charset="-120"/>
                </a:rPr>
                <a:t>檢視現行課程實施成效</a:t>
              </a:r>
            </a:p>
          </p:txBody>
        </p:sp>
      </p:grpSp>
      <p:sp>
        <p:nvSpPr>
          <p:cNvPr id="9" name="向上箭號 8"/>
          <p:cNvSpPr/>
          <p:nvPr/>
        </p:nvSpPr>
        <p:spPr>
          <a:xfrm>
            <a:off x="4329113" y="4652963"/>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31" name="群組 16"/>
          <p:cNvGrpSpPr>
            <a:grpSpLocks/>
          </p:cNvGrpSpPr>
          <p:nvPr/>
        </p:nvGrpSpPr>
        <p:grpSpPr bwMode="auto">
          <a:xfrm>
            <a:off x="900113" y="4005263"/>
            <a:ext cx="2636837" cy="625475"/>
            <a:chOff x="99363" y="1615017"/>
            <a:chExt cx="2277706" cy="809544"/>
          </a:xfrm>
        </p:grpSpPr>
        <p:sp>
          <p:nvSpPr>
            <p:cNvPr id="18" name="圓角矩形 17"/>
            <p:cNvSpPr/>
            <p:nvPr/>
          </p:nvSpPr>
          <p:spPr>
            <a:xfrm>
              <a:off x="99363" y="1615017"/>
              <a:ext cx="2277706" cy="745848"/>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圓角矩形 4"/>
            <p:cNvSpPr/>
            <p:nvPr/>
          </p:nvSpPr>
          <p:spPr>
            <a:xfrm>
              <a:off x="99363" y="1615017"/>
              <a:ext cx="2168003" cy="809544"/>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2800" b="1" dirty="0">
                  <a:latin typeface="標楷體" panose="03000509000000000000" pitchFamily="65" charset="-120"/>
                  <a:ea typeface="標楷體" panose="03000509000000000000" pitchFamily="65" charset="-120"/>
                </a:rPr>
                <a:t>盱衡社會變遷</a:t>
              </a:r>
              <a:endParaRPr lang="en-US" altLang="zh-TW" sz="2800" b="1" dirty="0">
                <a:latin typeface="標楷體" panose="03000509000000000000" pitchFamily="65" charset="-120"/>
                <a:ea typeface="標楷體" panose="03000509000000000000" pitchFamily="65" charset="-120"/>
              </a:endParaRPr>
            </a:p>
          </p:txBody>
        </p:sp>
      </p:grpSp>
      <p:sp>
        <p:nvSpPr>
          <p:cNvPr id="20" name="圓角矩形 19"/>
          <p:cNvSpPr/>
          <p:nvPr/>
        </p:nvSpPr>
        <p:spPr>
          <a:xfrm>
            <a:off x="3671888" y="4005263"/>
            <a:ext cx="2052637" cy="576262"/>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r>
              <a:rPr lang="zh-TW" altLang="en-US" sz="2800" b="1" dirty="0">
                <a:solidFill>
                  <a:schemeClr val="bg1"/>
                </a:solidFill>
                <a:latin typeface="標楷體" panose="03000509000000000000" pitchFamily="65" charset="-120"/>
                <a:ea typeface="標楷體" panose="03000509000000000000" pitchFamily="65" charset="-120"/>
              </a:rPr>
              <a:t>全球化趨勢</a:t>
            </a:r>
          </a:p>
        </p:txBody>
      </p:sp>
      <p:grpSp>
        <p:nvGrpSpPr>
          <p:cNvPr id="227333" name="群組 20"/>
          <p:cNvGrpSpPr>
            <a:grpSpLocks/>
          </p:cNvGrpSpPr>
          <p:nvPr/>
        </p:nvGrpSpPr>
        <p:grpSpPr bwMode="auto">
          <a:xfrm>
            <a:off x="5867400" y="4005263"/>
            <a:ext cx="2592388" cy="625475"/>
            <a:chOff x="171371" y="1987531"/>
            <a:chExt cx="2287218" cy="809543"/>
          </a:xfrm>
        </p:grpSpPr>
        <p:sp>
          <p:nvSpPr>
            <p:cNvPr id="22" name="圓角矩形 21"/>
            <p:cNvSpPr/>
            <p:nvPr/>
          </p:nvSpPr>
          <p:spPr>
            <a:xfrm>
              <a:off x="171371" y="1987531"/>
              <a:ext cx="2277413" cy="745847"/>
            </a:xfrm>
            <a:prstGeom prst="roundRect">
              <a:avLst/>
            </a:prstGeom>
            <a:solidFill>
              <a:srgbClr val="005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圓角矩形 4"/>
            <p:cNvSpPr/>
            <p:nvPr/>
          </p:nvSpPr>
          <p:spPr>
            <a:xfrm>
              <a:off x="247005" y="1987531"/>
              <a:ext cx="2211584" cy="809543"/>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未來人才培育</a:t>
              </a:r>
            </a:p>
          </p:txBody>
        </p:sp>
      </p:grpSp>
      <p:cxnSp>
        <p:nvCxnSpPr>
          <p:cNvPr id="25" name="直線接點 24"/>
          <p:cNvCxnSpPr/>
          <p:nvPr/>
        </p:nvCxnSpPr>
        <p:spPr>
          <a:xfrm>
            <a:off x="3492500" y="4365625"/>
            <a:ext cx="287338"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5651500" y="4365625"/>
            <a:ext cx="288925" cy="0"/>
          </a:xfrm>
          <a:prstGeom prst="line">
            <a:avLst/>
          </a:prstGeom>
          <a:ln w="76200">
            <a:solidFill>
              <a:srgbClr val="920000"/>
            </a:solidFill>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1259632" y="5301208"/>
            <a:ext cx="6624736" cy="979325"/>
            <a:chOff x="-936099" y="3151247"/>
            <a:chExt cx="6624736" cy="979325"/>
          </a:xfrm>
          <a:solidFill>
            <a:srgbClr val="920000"/>
          </a:solidFill>
        </p:grpSpPr>
        <p:sp>
          <p:nvSpPr>
            <p:cNvPr id="29" name="圓角矩形 28"/>
            <p:cNvSpPr/>
            <p:nvPr/>
          </p:nvSpPr>
          <p:spPr>
            <a:xfrm>
              <a:off x="-936099" y="3151247"/>
              <a:ext cx="6624736"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圓角矩形 4"/>
            <p:cNvSpPr/>
            <p:nvPr/>
          </p:nvSpPr>
          <p:spPr>
            <a:xfrm>
              <a:off x="-216019" y="3223255"/>
              <a:ext cx="5760640" cy="792088"/>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4000" b="1" dirty="0">
                  <a:latin typeface="標楷體" panose="03000509000000000000" pitchFamily="65" charset="-120"/>
                  <a:ea typeface="標楷體" panose="03000509000000000000" pitchFamily="65" charset="-120"/>
                </a:rPr>
                <a:t>檢視現行課程實施成效</a:t>
              </a:r>
            </a:p>
          </p:txBody>
        </p:sp>
      </p:grpSp>
      <p:sp>
        <p:nvSpPr>
          <p:cNvPr id="31" name="向上箭號 30"/>
          <p:cNvSpPr/>
          <p:nvPr/>
        </p:nvSpPr>
        <p:spPr>
          <a:xfrm>
            <a:off x="4329113" y="3429000"/>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32" name="群組 31"/>
          <p:cNvGrpSpPr/>
          <p:nvPr/>
        </p:nvGrpSpPr>
        <p:grpSpPr>
          <a:xfrm>
            <a:off x="2232865" y="2348880"/>
            <a:ext cx="4678269" cy="979325"/>
            <a:chOff x="-996923" y="-97497"/>
            <a:chExt cx="6624735" cy="979325"/>
          </a:xfrm>
          <a:solidFill>
            <a:srgbClr val="C00000"/>
          </a:solidFill>
        </p:grpSpPr>
        <p:sp>
          <p:nvSpPr>
            <p:cNvPr id="33" name="圓角矩形 32"/>
            <p:cNvSpPr/>
            <p:nvPr/>
          </p:nvSpPr>
          <p:spPr>
            <a:xfrm>
              <a:off x="-996923" y="-97497"/>
              <a:ext cx="6624735" cy="97932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圓角矩形 4"/>
            <p:cNvSpPr/>
            <p:nvPr/>
          </p:nvSpPr>
          <p:spPr>
            <a:xfrm>
              <a:off x="-996923" y="-25489"/>
              <a:ext cx="6624735" cy="883711"/>
            </a:xfrm>
            <a:prstGeom prst="rect">
              <a:avLst/>
            </a:prstGeom>
            <a:grpFill/>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2800" b="1" dirty="0">
                  <a:latin typeface="標楷體" panose="03000509000000000000" pitchFamily="65" charset="-120"/>
                  <a:ea typeface="標楷體" panose="03000509000000000000" pitchFamily="65" charset="-120"/>
                </a:rPr>
                <a:t>強化連貫統整實踐素養導向</a:t>
              </a:r>
            </a:p>
          </p:txBody>
        </p:sp>
      </p:grpSp>
      <p:sp>
        <p:nvSpPr>
          <p:cNvPr id="35" name="向上箭號 34"/>
          <p:cNvSpPr/>
          <p:nvPr/>
        </p:nvSpPr>
        <p:spPr>
          <a:xfrm>
            <a:off x="4329113" y="1628775"/>
            <a:ext cx="485775" cy="6191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grpSp>
        <p:nvGrpSpPr>
          <p:cNvPr id="227340" name="群組 35"/>
          <p:cNvGrpSpPr>
            <a:grpSpLocks/>
          </p:cNvGrpSpPr>
          <p:nvPr/>
        </p:nvGrpSpPr>
        <p:grpSpPr bwMode="auto">
          <a:xfrm>
            <a:off x="2303463" y="549275"/>
            <a:ext cx="4537075" cy="979488"/>
            <a:chOff x="-1272052" y="-2050097"/>
            <a:chExt cx="6624734" cy="979325"/>
          </a:xfrm>
        </p:grpSpPr>
        <p:sp>
          <p:nvSpPr>
            <p:cNvPr id="37" name="圓角矩形 36"/>
            <p:cNvSpPr/>
            <p:nvPr/>
          </p:nvSpPr>
          <p:spPr>
            <a:xfrm>
              <a:off x="-1272052" y="-2050097"/>
              <a:ext cx="6624734" cy="979325"/>
            </a:xfrm>
            <a:prstGeom prst="roundRect">
              <a:avLst/>
            </a:prstGeom>
            <a:solidFill>
              <a:srgbClr val="FF2F2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圓角矩形 4"/>
            <p:cNvSpPr/>
            <p:nvPr/>
          </p:nvSpPr>
          <p:spPr>
            <a:xfrm>
              <a:off x="-1123702" y="-1978671"/>
              <a:ext cx="6328035" cy="884090"/>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defRPr/>
              </a:pPr>
              <a:r>
                <a:rPr lang="zh-TW" altLang="en-US" sz="3200" b="1" dirty="0">
                  <a:latin typeface="標楷體" panose="03000509000000000000" pitchFamily="65" charset="-120"/>
                  <a:ea typeface="標楷體" panose="03000509000000000000" pitchFamily="65" charset="-120"/>
                </a:rPr>
                <a:t>落實適性揚才終身學習</a:t>
              </a:r>
            </a:p>
          </p:txBody>
        </p:sp>
      </p:grpSp>
      <p:sp>
        <p:nvSpPr>
          <p:cNvPr id="227341" name="文字方塊 38"/>
          <p:cNvSpPr txBox="1">
            <a:spLocks noChangeArrowheads="1"/>
          </p:cNvSpPr>
          <p:nvPr/>
        </p:nvSpPr>
        <p:spPr bwMode="auto">
          <a:xfrm>
            <a:off x="179388" y="115888"/>
            <a:ext cx="2089150" cy="769937"/>
          </a:xfrm>
          <a:prstGeom prst="rect">
            <a:avLst/>
          </a:prstGeom>
          <a:noFill/>
          <a:ln w="9525">
            <a:noFill/>
            <a:miter lim="800000"/>
            <a:headEnd/>
            <a:tailEnd/>
          </a:ln>
        </p:spPr>
        <p:txBody>
          <a:bodyPr>
            <a:spAutoFit/>
          </a:bodyPr>
          <a:lstStyle/>
          <a:p>
            <a:r>
              <a:rPr lang="zh-TW" altLang="en-US" sz="4400" b="1">
                <a:solidFill>
                  <a:srgbClr val="002060"/>
                </a:solidFill>
                <a:latin typeface="標楷體" pitchFamily="65" charset="-120"/>
                <a:ea typeface="標楷體" pitchFamily="65" charset="-120"/>
              </a:rPr>
              <a:t>願景：</a:t>
            </a:r>
          </a:p>
        </p:txBody>
      </p:sp>
      <p:sp>
        <p:nvSpPr>
          <p:cNvPr id="227342" name="投影片編號版面配置區 3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4C8305-B203-4E3C-A28C-23920EBE0CB4}" type="slidenum">
              <a:rPr lang="zh-TW" altLang="en-US" smtClean="0">
                <a:latin typeface="標楷體" pitchFamily="65" charset="-120"/>
                <a:ea typeface="標楷體" pitchFamily="65" charset="-120"/>
              </a:rPr>
              <a:pPr/>
              <a:t>16</a:t>
            </a:fld>
            <a:endParaRPr lang="en-US" altLang="zh-TW">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標題 5"/>
          <p:cNvSpPr>
            <a:spLocks noGrp="1"/>
          </p:cNvSpPr>
          <p:nvPr>
            <p:ph type="title"/>
          </p:nvPr>
        </p:nvSpPr>
        <p:spPr>
          <a:xfrm>
            <a:off x="1785938" y="428625"/>
            <a:ext cx="6172200" cy="982663"/>
          </a:xfrm>
        </p:spPr>
        <p:txBody>
          <a:bodyPr/>
          <a:lstStyle/>
          <a:p>
            <a:pPr marL="174625" eaLnBrk="1" fontAlgn="auto" hangingPunct="1">
              <a:spcAft>
                <a:spcPts val="0"/>
              </a:spcAft>
              <a:defRPr/>
            </a:pPr>
            <a:r>
              <a:rPr lang="zh-TW" altLang="en-US" sz="4400" dirty="0">
                <a:solidFill>
                  <a:srgbClr val="920000"/>
                </a:solidFill>
                <a:latin typeface="標楷體" panose="03000509000000000000" pitchFamily="65" charset="-120"/>
                <a:ea typeface="標楷體" panose="03000509000000000000" pitchFamily="65" charset="-120"/>
              </a:rPr>
              <a:t>貳、新課綱的研修歷程</a:t>
            </a:r>
            <a:endParaRPr lang="en-US" altLang="zh-TW" sz="4400" dirty="0">
              <a:solidFill>
                <a:srgbClr val="920000"/>
              </a:solidFill>
              <a:latin typeface="標楷體" panose="03000509000000000000" pitchFamily="65" charset="-120"/>
              <a:ea typeface="標楷體" panose="03000509000000000000" pitchFamily="65" charset="-120"/>
            </a:endParaRPr>
          </a:p>
        </p:txBody>
      </p:sp>
      <p:sp>
        <p:nvSpPr>
          <p:cNvPr id="229379" name="投影片編號版面配置區 7"/>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3DC86C6A-FEEC-4DFA-AD90-4677F55AB8BC}" type="slidenum">
              <a:rPr lang="zh-TW" altLang="en-US" smtClean="0">
                <a:latin typeface="標楷體" pitchFamily="65" charset="-120"/>
                <a:ea typeface="標楷體" pitchFamily="65" charset="-120"/>
              </a:rPr>
              <a:pPr/>
              <a:t>17</a:t>
            </a:fld>
            <a:endParaRPr lang="en-US" altLang="zh-TW">
              <a:latin typeface="標楷體" pitchFamily="65" charset="-120"/>
              <a:ea typeface="標楷體" pitchFamily="65" charset="-120"/>
            </a:endParaRPr>
          </a:p>
        </p:txBody>
      </p:sp>
      <p:graphicFrame>
        <p:nvGraphicFramePr>
          <p:cNvPr id="10" name="資料庫圖表 9"/>
          <p:cNvGraphicFramePr/>
          <p:nvPr>
            <p:extLst>
              <p:ext uri="{D42A27DB-BD31-4B8C-83A1-F6EECF244321}">
                <p14:modId xmlns:p14="http://schemas.microsoft.com/office/powerpoint/2010/main" val="3917962708"/>
              </p:ext>
            </p:extLst>
          </p:nvPr>
        </p:nvGraphicFramePr>
        <p:xfrm>
          <a:off x="1918050" y="1708140"/>
          <a:ext cx="6900383" cy="4643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392238" y="285750"/>
            <a:ext cx="6359525" cy="714375"/>
          </a:xfrm>
        </p:spPr>
        <p:txBody>
          <a:bodyPr>
            <a:noAutofit/>
          </a:bodyPr>
          <a:lstStyle/>
          <a:p>
            <a:pPr marL="185738" algn="ctr" defTabSz="457200" eaLnBrk="1" fontAlgn="auto" hangingPunct="1">
              <a:spcAft>
                <a:spcPts val="0"/>
              </a:spcAft>
              <a:defRPr/>
            </a:pP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r>
            <a:b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br>
            <a:r>
              <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建立課綱研修週期及階段</a:t>
            </a:r>
            <a:r>
              <a:rPr lang="en-US" altLang="zh-TW"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 </a:t>
            </a:r>
            <a:endParaRPr lang="zh-TW" altLang="en-US" sz="4200" b="1"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231426" name="投影片編號版面配置區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B9E8926-4EF8-4481-8C49-02A4B0FD5B07}" type="slidenum">
              <a:rPr lang="zh-TW" altLang="en-US" smtClean="0">
                <a:latin typeface="Arial" charset="0"/>
                <a:ea typeface="新細明體" charset="-120"/>
              </a:rPr>
              <a:pPr/>
              <a:t>18</a:t>
            </a:fld>
            <a:endParaRPr lang="en-US" altLang="zh-TW">
              <a:latin typeface="Arial" charset="0"/>
              <a:ea typeface="新細明體" charset="-120"/>
            </a:endParaRPr>
          </a:p>
        </p:txBody>
      </p:sp>
      <p:pic>
        <p:nvPicPr>
          <p:cNvPr id="231427" name="內容版面配置區 3" descr="研修週期圖1040401.png"/>
          <p:cNvPicPr>
            <a:picLocks noGrp="1" noChangeAspect="1"/>
          </p:cNvPicPr>
          <p:nvPr>
            <p:ph sz="quarter" idx="1"/>
          </p:nvPr>
        </p:nvPicPr>
        <p:blipFill>
          <a:blip r:embed="rId3" cstate="print"/>
          <a:srcRect/>
          <a:stretch>
            <a:fillRect/>
          </a:stretch>
        </p:blipFill>
        <p:spPr>
          <a:xfrm>
            <a:off x="457200" y="1125538"/>
            <a:ext cx="5051425" cy="5327650"/>
          </a:xfrm>
        </p:spPr>
      </p:pic>
      <p:sp>
        <p:nvSpPr>
          <p:cNvPr id="231428" name="文字方塊 9"/>
          <p:cNvSpPr txBox="1">
            <a:spLocks noChangeArrowheads="1"/>
          </p:cNvSpPr>
          <p:nvPr/>
        </p:nvSpPr>
        <p:spPr bwMode="auto">
          <a:xfrm>
            <a:off x="5500688" y="1285875"/>
            <a:ext cx="3286125" cy="5262563"/>
          </a:xfrm>
          <a:prstGeom prst="rect">
            <a:avLst/>
          </a:prstGeom>
          <a:noFill/>
          <a:ln w="9525">
            <a:noFill/>
            <a:miter lim="800000"/>
            <a:headEnd/>
            <a:tailEnd/>
          </a:ln>
        </p:spPr>
        <p:txBody>
          <a:bodyPr>
            <a:spAutoFit/>
          </a:bodyPr>
          <a:lstStyle/>
          <a:p>
            <a:pPr>
              <a:lnSpc>
                <a:spcPct val="150000"/>
              </a:lnSpc>
            </a:pPr>
            <a:r>
              <a:rPr lang="zh-TW" altLang="en-US" sz="2800" b="1" dirty="0">
                <a:latin typeface="Times New Roman" pitchFamily="18" charset="0"/>
                <a:ea typeface="標楷體" pitchFamily="65" charset="-120"/>
                <a:cs typeface="Times New Roman" pitchFamily="18" charset="0"/>
              </a:rPr>
              <a:t>新課綱研修從</a:t>
            </a:r>
            <a:r>
              <a:rPr lang="en-US" altLang="zh-TW" sz="2800" b="1" dirty="0">
                <a:solidFill>
                  <a:srgbClr val="FF0000"/>
                </a:solidFill>
                <a:latin typeface="Times New Roman" pitchFamily="18" charset="0"/>
                <a:ea typeface="標楷體" pitchFamily="65" charset="-120"/>
                <a:cs typeface="Times New Roman" pitchFamily="18" charset="0"/>
              </a:rPr>
              <a:t>2008</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啟動，以</a:t>
            </a:r>
            <a:r>
              <a:rPr lang="en-US" altLang="zh-TW" sz="2800" b="1" dirty="0">
                <a:solidFill>
                  <a:srgbClr val="FF0000"/>
                </a:solidFill>
                <a:latin typeface="Times New Roman" pitchFamily="18" charset="0"/>
                <a:ea typeface="標楷體" pitchFamily="65" charset="-120"/>
                <a:cs typeface="Times New Roman" pitchFamily="18" charset="0"/>
              </a:rPr>
              <a:t>8</a:t>
            </a:r>
            <a:r>
              <a:rPr lang="zh-TW" altLang="en-US" sz="2800" b="1" dirty="0">
                <a:solidFill>
                  <a:srgbClr val="FF0000"/>
                </a:solidFill>
                <a:latin typeface="Times New Roman" pitchFamily="18" charset="0"/>
                <a:ea typeface="標楷體" pitchFamily="65" charset="-120"/>
                <a:cs typeface="Times New Roman" pitchFamily="18" charset="0"/>
              </a:rPr>
              <a:t>至</a:t>
            </a:r>
            <a:r>
              <a:rPr lang="en-US" altLang="zh-TW" sz="2800" b="1" dirty="0">
                <a:solidFill>
                  <a:srgbClr val="FF0000"/>
                </a:solidFill>
                <a:latin typeface="Times New Roman" pitchFamily="18" charset="0"/>
                <a:ea typeface="標楷體" pitchFamily="65" charset="-120"/>
                <a:cs typeface="Times New Roman" pitchFamily="18" charset="0"/>
              </a:rPr>
              <a:t>10</a:t>
            </a:r>
            <a:r>
              <a:rPr lang="zh-TW" altLang="en-US" sz="2800" b="1" dirty="0">
                <a:solidFill>
                  <a:srgbClr val="FF0000"/>
                </a:solidFill>
                <a:latin typeface="Times New Roman" pitchFamily="18" charset="0"/>
                <a:ea typeface="標楷體" pitchFamily="65" charset="-120"/>
                <a:cs typeface="Times New Roman" pitchFamily="18" charset="0"/>
              </a:rPr>
              <a:t>年</a:t>
            </a:r>
            <a:r>
              <a:rPr lang="zh-TW" altLang="en-US" sz="2800" b="1" dirty="0">
                <a:latin typeface="Times New Roman" pitchFamily="18" charset="0"/>
                <a:ea typeface="標楷體" pitchFamily="65" charset="-120"/>
                <a:cs typeface="Times New Roman" pitchFamily="18" charset="0"/>
              </a:rPr>
              <a:t>為週期，包括基礎研究、研修制訂、配套建置、實施及評鑑等階段，以能永續創新國家課綱研發。</a:t>
            </a:r>
            <a:endParaRPr lang="en-US" altLang="zh-TW" sz="2800" b="1" dirty="0">
              <a:latin typeface="Times New Roman" pitchFamily="18" charset="0"/>
              <a:ea typeface="標楷體" pitchFamily="65"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線接點 3"/>
          <p:cNvSpPr/>
          <p:nvPr/>
        </p:nvSpPr>
        <p:spPr>
          <a:xfrm rot="3489781">
            <a:off x="1169194" y="4591844"/>
            <a:ext cx="1514475" cy="30163"/>
          </a:xfrm>
          <a:custGeom>
            <a:avLst/>
            <a:gdLst/>
            <a:ahLst/>
            <a:cxnLst/>
            <a:rect l="0" t="0" r="0" b="0"/>
            <a:pathLst>
              <a:path>
                <a:moveTo>
                  <a:pt x="0" y="15468"/>
                </a:moveTo>
                <a:lnTo>
                  <a:pt x="1514169"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6" name="直線接點 4"/>
          <p:cNvSpPr/>
          <p:nvPr/>
        </p:nvSpPr>
        <p:spPr>
          <a:xfrm rot="1544272">
            <a:off x="1658938" y="4002088"/>
            <a:ext cx="1555750" cy="30162"/>
          </a:xfrm>
          <a:custGeom>
            <a:avLst/>
            <a:gdLst/>
            <a:ahLst/>
            <a:cxnLst/>
            <a:rect l="0" t="0" r="0" b="0"/>
            <a:pathLst>
              <a:path>
                <a:moveTo>
                  <a:pt x="0" y="15468"/>
                </a:moveTo>
                <a:lnTo>
                  <a:pt x="155583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7" name="直線接點 5"/>
          <p:cNvSpPr/>
          <p:nvPr/>
        </p:nvSpPr>
        <p:spPr>
          <a:xfrm rot="4421">
            <a:off x="1735138" y="3400425"/>
            <a:ext cx="1846262" cy="31750"/>
          </a:xfrm>
          <a:custGeom>
            <a:avLst/>
            <a:gdLst/>
            <a:ahLst/>
            <a:cxnLst/>
            <a:rect l="0" t="0" r="0" b="0"/>
            <a:pathLst>
              <a:path>
                <a:moveTo>
                  <a:pt x="0" y="15468"/>
                </a:moveTo>
                <a:lnTo>
                  <a:pt x="1846066"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8" name="直線接點 6"/>
          <p:cNvSpPr/>
          <p:nvPr/>
        </p:nvSpPr>
        <p:spPr>
          <a:xfrm rot="19818268">
            <a:off x="1662113" y="2805113"/>
            <a:ext cx="1131887" cy="30162"/>
          </a:xfrm>
          <a:custGeom>
            <a:avLst/>
            <a:gdLst/>
            <a:ahLst/>
            <a:cxnLst/>
            <a:rect l="0" t="0" r="0" b="0"/>
            <a:pathLst>
              <a:path>
                <a:moveTo>
                  <a:pt x="0" y="15468"/>
                </a:moveTo>
                <a:lnTo>
                  <a:pt x="1133320"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9" name="直線接點 7"/>
          <p:cNvSpPr/>
          <p:nvPr/>
        </p:nvSpPr>
        <p:spPr>
          <a:xfrm rot="18110326">
            <a:off x="1169194" y="2205831"/>
            <a:ext cx="1514475" cy="30163"/>
          </a:xfrm>
          <a:custGeom>
            <a:avLst/>
            <a:gdLst/>
            <a:ahLst/>
            <a:cxnLst/>
            <a:rect l="0" t="0" r="0" b="0"/>
            <a:pathLst>
              <a:path>
                <a:moveTo>
                  <a:pt x="0" y="15468"/>
                </a:moveTo>
                <a:lnTo>
                  <a:pt x="1514223" y="15468"/>
                </a:lnTo>
              </a:path>
            </a:pathLst>
          </a:custGeom>
          <a:noFill/>
          <a:ln>
            <a:solidFill>
              <a:srgbClr val="FF9900"/>
            </a:solidFill>
          </a:ln>
        </p:spPr>
        <p:style>
          <a:lnRef idx="2">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0" name="橢圓 9"/>
          <p:cNvSpPr/>
          <p:nvPr/>
        </p:nvSpPr>
        <p:spPr>
          <a:xfrm>
            <a:off x="400050" y="2628900"/>
            <a:ext cx="1571625" cy="1571625"/>
          </a:xfrm>
          <a:prstGeom prst="ellipse">
            <a:avLst/>
          </a:pr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pSp>
        <p:nvGrpSpPr>
          <p:cNvPr id="11" name="群組 10"/>
          <p:cNvGrpSpPr/>
          <p:nvPr/>
        </p:nvGrpSpPr>
        <p:grpSpPr>
          <a:xfrm>
            <a:off x="1685577" y="442718"/>
            <a:ext cx="1838895" cy="1129492"/>
            <a:chOff x="2993121" y="1411"/>
            <a:chExt cx="1838895" cy="942975"/>
          </a:xfrm>
          <a:solidFill>
            <a:schemeClr val="bg2"/>
          </a:solidFill>
        </p:grpSpPr>
        <p:sp>
          <p:nvSpPr>
            <p:cNvPr id="24" name="橢圓 23"/>
            <p:cNvSpPr/>
            <p:nvPr/>
          </p:nvSpPr>
          <p:spPr>
            <a:xfrm>
              <a:off x="2993121" y="1411"/>
              <a:ext cx="1838895" cy="942975"/>
            </a:xfrm>
            <a:prstGeom prst="ellipse">
              <a:avLst/>
            </a:prstGeom>
            <a:grp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25" name="橢圓 10"/>
            <p:cNvSpPr/>
            <p:nvPr/>
          </p:nvSpPr>
          <p:spPr>
            <a:xfrm>
              <a:off x="3262421" y="139506"/>
              <a:ext cx="1300295"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研修背景</a:t>
              </a:r>
            </a:p>
          </p:txBody>
        </p:sp>
      </p:grpSp>
      <p:grpSp>
        <p:nvGrpSpPr>
          <p:cNvPr id="12" name="群組 11"/>
          <p:cNvGrpSpPr/>
          <p:nvPr/>
        </p:nvGrpSpPr>
        <p:grpSpPr>
          <a:xfrm>
            <a:off x="2467284" y="1516620"/>
            <a:ext cx="1686633" cy="1129492"/>
            <a:chOff x="3774828" y="1075313"/>
            <a:chExt cx="1686633" cy="942975"/>
          </a:xfrm>
          <a:solidFill>
            <a:schemeClr val="accent2">
              <a:lumMod val="20000"/>
              <a:lumOff val="80000"/>
            </a:schemeClr>
          </a:solidFill>
        </p:grpSpPr>
        <p:sp>
          <p:nvSpPr>
            <p:cNvPr id="22" name="橢圓 21"/>
            <p:cNvSpPr/>
            <p:nvPr/>
          </p:nvSpPr>
          <p:spPr>
            <a:xfrm>
              <a:off x="3774828" y="1075313"/>
              <a:ext cx="1686633" cy="942975"/>
            </a:xfrm>
            <a:prstGeom prst="ellipse">
              <a:avLst/>
            </a:prstGeom>
            <a:grpFill/>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23" name="橢圓 12"/>
            <p:cNvSpPr/>
            <p:nvPr/>
          </p:nvSpPr>
          <p:spPr>
            <a:xfrm>
              <a:off x="4021830" y="1213408"/>
              <a:ext cx="1192629" cy="666785"/>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a:t>
              </a:r>
              <a:endParaRPr lang="en-US" altLang="zh-TW" b="1" dirty="0">
                <a:solidFill>
                  <a:schemeClr val="tx1"/>
                </a:solidFill>
                <a:latin typeface="標楷體" panose="03000509000000000000" pitchFamily="65" charset="-120"/>
                <a:ea typeface="標楷體" panose="03000509000000000000" pitchFamily="65" charset="-120"/>
              </a:endParaRPr>
            </a:p>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研修歷程</a:t>
              </a:r>
            </a:p>
          </p:txBody>
        </p:sp>
      </p:grpSp>
      <p:grpSp>
        <p:nvGrpSpPr>
          <p:cNvPr id="13" name="群組 12"/>
          <p:cNvGrpSpPr/>
          <p:nvPr/>
        </p:nvGrpSpPr>
        <p:grpSpPr>
          <a:xfrm>
            <a:off x="3581810" y="2732622"/>
            <a:ext cx="1718986" cy="1129492"/>
            <a:chOff x="4889354" y="2291315"/>
            <a:chExt cx="1718986" cy="942975"/>
          </a:xfrm>
          <a:solidFill>
            <a:srgbClr val="92D050"/>
          </a:solidFill>
        </p:grpSpPr>
        <p:sp>
          <p:nvSpPr>
            <p:cNvPr id="20" name="橢圓 19"/>
            <p:cNvSpPr/>
            <p:nvPr/>
          </p:nvSpPr>
          <p:spPr>
            <a:xfrm>
              <a:off x="4889354" y="2291315"/>
              <a:ext cx="1718986" cy="942975"/>
            </a:xfrm>
            <a:prstGeom prst="ellipse">
              <a:avLst/>
            </a:prstGeom>
            <a:grpFill/>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1" name="橢圓 14"/>
            <p:cNvSpPr/>
            <p:nvPr/>
          </p:nvSpPr>
          <p:spPr>
            <a:xfrm>
              <a:off x="5141094" y="2429410"/>
              <a:ext cx="1215506" cy="666785"/>
            </a:xfrm>
            <a:prstGeom prst="rect">
              <a:avLst/>
            </a:prstGeom>
            <a:grp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新課綱的重要內涵</a:t>
              </a:r>
            </a:p>
          </p:txBody>
        </p:sp>
      </p:grpSp>
      <p:grpSp>
        <p:nvGrpSpPr>
          <p:cNvPr id="200714" name="群組 13"/>
          <p:cNvGrpSpPr>
            <a:grpSpLocks/>
          </p:cNvGrpSpPr>
          <p:nvPr/>
        </p:nvGrpSpPr>
        <p:grpSpPr bwMode="auto">
          <a:xfrm>
            <a:off x="2921000" y="3981450"/>
            <a:ext cx="1727200" cy="1128713"/>
            <a:chOff x="4228500" y="3540019"/>
            <a:chExt cx="1727285" cy="942975"/>
          </a:xfrm>
        </p:grpSpPr>
        <p:sp>
          <p:nvSpPr>
            <p:cNvPr id="18" name="橢圓 17"/>
            <p:cNvSpPr/>
            <p:nvPr/>
          </p:nvSpPr>
          <p:spPr>
            <a:xfrm>
              <a:off x="4228500" y="3540019"/>
              <a:ext cx="1727285" cy="942975"/>
            </a:xfrm>
            <a:prstGeom prst="ellipse">
              <a:avLst/>
            </a:prstGeom>
            <a:solidFill>
              <a:srgbClr val="CC66FF"/>
            </a:solidFill>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19" name="橢圓 16"/>
            <p:cNvSpPr/>
            <p:nvPr/>
          </p:nvSpPr>
          <p:spPr>
            <a:xfrm>
              <a:off x="4480925" y="3677951"/>
              <a:ext cx="1222435" cy="667112"/>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行政單位的實施準備</a:t>
              </a:r>
              <a:r>
                <a:rPr lang="en-US" altLang="zh-TW" b="1" dirty="0">
                  <a:solidFill>
                    <a:schemeClr val="tx1"/>
                  </a:solidFill>
                  <a:latin typeface="標楷體" panose="03000509000000000000" pitchFamily="65" charset="-120"/>
                  <a:ea typeface="標楷體" panose="03000509000000000000" pitchFamily="65" charset="-120"/>
                </a:rPr>
                <a:t>-</a:t>
              </a:r>
              <a:r>
                <a:rPr lang="zh-TW" altLang="en-US" b="1" dirty="0">
                  <a:solidFill>
                    <a:schemeClr val="tx1"/>
                  </a:solidFill>
                  <a:latin typeface="標楷體" panose="03000509000000000000" pitchFamily="65" charset="-120"/>
                  <a:ea typeface="標楷體" panose="03000509000000000000" pitchFamily="65" charset="-120"/>
                </a:rPr>
                <a:t>中央及地方</a:t>
              </a:r>
            </a:p>
          </p:txBody>
        </p:sp>
      </p:grpSp>
      <p:grpSp>
        <p:nvGrpSpPr>
          <p:cNvPr id="200715" name="群組 14"/>
          <p:cNvGrpSpPr>
            <a:grpSpLocks/>
          </p:cNvGrpSpPr>
          <p:nvPr/>
        </p:nvGrpSpPr>
        <p:grpSpPr bwMode="auto">
          <a:xfrm>
            <a:off x="1684338" y="5014913"/>
            <a:ext cx="1839912" cy="1128712"/>
            <a:chOff x="2992626" y="4572845"/>
            <a:chExt cx="1839687" cy="942975"/>
          </a:xfrm>
        </p:grpSpPr>
        <p:sp>
          <p:nvSpPr>
            <p:cNvPr id="16" name="橢圓 15"/>
            <p:cNvSpPr/>
            <p:nvPr/>
          </p:nvSpPr>
          <p:spPr>
            <a:xfrm>
              <a:off x="2992626" y="4572845"/>
              <a:ext cx="1839687" cy="942975"/>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7" name="橢圓 18"/>
            <p:cNvSpPr/>
            <p:nvPr/>
          </p:nvSpPr>
          <p:spPr>
            <a:xfrm>
              <a:off x="3262468" y="4710777"/>
              <a:ext cx="1300003" cy="667112"/>
            </a:xfrm>
            <a:prstGeom prst="rect">
              <a:avLst/>
            </a:prstGeom>
            <a:solidFill>
              <a:srgbClr val="FF6699"/>
            </a:solid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zh-TW" altLang="en-US" b="1" dirty="0">
                  <a:solidFill>
                    <a:schemeClr val="tx1"/>
                  </a:solidFill>
                  <a:latin typeface="標楷體" panose="03000509000000000000" pitchFamily="65" charset="-120"/>
                  <a:ea typeface="標楷體" panose="03000509000000000000" pitchFamily="65" charset="-120"/>
                </a:rPr>
                <a:t>學校邁向</a:t>
              </a:r>
              <a:r>
                <a:rPr lang="en-US" altLang="zh-TW" b="1" dirty="0">
                  <a:solidFill>
                    <a:schemeClr val="tx1"/>
                  </a:solidFill>
                  <a:latin typeface="標楷體" panose="03000509000000000000" pitchFamily="65" charset="-120"/>
                  <a:ea typeface="標楷體" panose="03000509000000000000" pitchFamily="65" charset="-120"/>
                </a:rPr>
                <a:t>107</a:t>
              </a:r>
              <a:r>
                <a:rPr lang="zh-TW" altLang="en-US" b="1" dirty="0">
                  <a:solidFill>
                    <a:schemeClr val="tx1"/>
                  </a:solidFill>
                  <a:latin typeface="標楷體" panose="03000509000000000000" pitchFamily="65" charset="-120"/>
                  <a:ea typeface="標楷體" panose="03000509000000000000" pitchFamily="65" charset="-120"/>
                </a:rPr>
                <a:t>課綱的準備</a:t>
              </a:r>
            </a:p>
          </p:txBody>
        </p:sp>
      </p:grpSp>
      <p:sp>
        <p:nvSpPr>
          <p:cNvPr id="200716" name="文字方塊 26"/>
          <p:cNvSpPr txBox="1">
            <a:spLocks noChangeArrowheads="1"/>
          </p:cNvSpPr>
          <p:nvPr/>
        </p:nvSpPr>
        <p:spPr bwMode="auto">
          <a:xfrm>
            <a:off x="3581400" y="642938"/>
            <a:ext cx="4159250" cy="825500"/>
          </a:xfrm>
          <a:prstGeom prst="rect">
            <a:avLst/>
          </a:prstGeom>
          <a:solidFill>
            <a:schemeClr val="bg2"/>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九年一貫與十二年國教之關聯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為何要研修新課綱</a:t>
            </a:r>
            <a:r>
              <a:rPr lang="en-US" altLang="zh-TW" sz="1600" b="1">
                <a:latin typeface="標楷體" pitchFamily="65" charset="-120"/>
                <a:ea typeface="標楷體" pitchFamily="65" charset="-120"/>
                <a:cs typeface="Arial" charset="0"/>
              </a:rPr>
              <a:t>-</a:t>
            </a:r>
            <a:r>
              <a:rPr lang="zh-TW" altLang="en-US" sz="1600" b="1">
                <a:latin typeface="標楷體" pitchFamily="65" charset="-120"/>
                <a:ea typeface="標楷體" pitchFamily="65" charset="-120"/>
                <a:cs typeface="Arial" charset="0"/>
              </a:rPr>
              <a:t>社會變遷、少子化等</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十二年國教之願景</a:t>
            </a:r>
          </a:p>
        </p:txBody>
      </p:sp>
      <p:sp>
        <p:nvSpPr>
          <p:cNvPr id="28" name="文字方塊 27"/>
          <p:cNvSpPr txBox="1"/>
          <p:nvPr/>
        </p:nvSpPr>
        <p:spPr>
          <a:xfrm>
            <a:off x="4171940" y="1789266"/>
            <a:ext cx="3319462" cy="584200"/>
          </a:xfrm>
          <a:prstGeom prst="rect">
            <a:avLst/>
          </a:prstGeom>
          <a:solidFill>
            <a:schemeClr val="accent2">
              <a:lumMod val="20000"/>
              <a:lumOff val="80000"/>
            </a:schemeClr>
          </a:solidFill>
        </p:spPr>
        <p:txBody>
          <a:bodyPr>
            <a:spAutoFit/>
          </a:bodyPr>
          <a:lstStyle/>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國家教育研究院課綱研修程序</a:t>
            </a:r>
            <a:endParaRPr lang="en-US" altLang="zh-TW" sz="1600" b="1" dirty="0">
              <a:latin typeface="標楷體" panose="03000509000000000000" pitchFamily="65" charset="-120"/>
              <a:ea typeface="標楷體" panose="03000509000000000000" pitchFamily="65" charset="-120"/>
              <a:cs typeface="Arial" pitchFamily="34" charset="0"/>
            </a:endParaRPr>
          </a:p>
          <a:p>
            <a:pPr marL="342900" indent="-342900">
              <a:buFont typeface="+mj-lt"/>
              <a:buAutoNum type="arabicPeriod"/>
              <a:defRPr/>
            </a:pPr>
            <a:r>
              <a:rPr lang="zh-TW" altLang="en-US" sz="1600" b="1" dirty="0">
                <a:latin typeface="標楷體" panose="03000509000000000000" pitchFamily="65" charset="-120"/>
                <a:ea typeface="標楷體" panose="03000509000000000000" pitchFamily="65" charset="-120"/>
                <a:cs typeface="Arial" pitchFamily="34" charset="0"/>
              </a:rPr>
              <a:t>總綱及領綱研修歷程</a:t>
            </a:r>
          </a:p>
        </p:txBody>
      </p:sp>
      <p:sp>
        <p:nvSpPr>
          <p:cNvPr id="200718" name="文字方塊 28"/>
          <p:cNvSpPr txBox="1">
            <a:spLocks noChangeArrowheads="1"/>
          </p:cNvSpPr>
          <p:nvPr/>
        </p:nvSpPr>
        <p:spPr bwMode="auto">
          <a:xfrm>
            <a:off x="5300663" y="2843213"/>
            <a:ext cx="3343275" cy="1076325"/>
          </a:xfrm>
          <a:prstGeom prst="rect">
            <a:avLst/>
          </a:prstGeom>
          <a:solidFill>
            <a:srgbClr val="92D050"/>
          </a:solidFill>
          <a:ln w="9525">
            <a:noFill/>
            <a:miter lim="800000"/>
            <a:headEnd/>
            <a:tailEnd/>
          </a:ln>
        </p:spPr>
        <p:txBody>
          <a:bodyPr>
            <a:spAutoFit/>
          </a:bodyPr>
          <a:lstStyle/>
          <a:p>
            <a:pPr marL="342900" indent="-342900">
              <a:buFont typeface="Century Schoolbook"/>
              <a:buAutoNum type="arabicPeriod"/>
            </a:pPr>
            <a:r>
              <a:rPr lang="zh-TW" altLang="en-US" sz="1600" b="1">
                <a:latin typeface="標楷體" pitchFamily="65" charset="-120"/>
                <a:ea typeface="標楷體" pitchFamily="65" charset="-120"/>
                <a:cs typeface="Arial" charset="0"/>
              </a:rPr>
              <a:t>總綱的理念與目標</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核心素養</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總綱願景</a:t>
            </a:r>
            <a:endParaRPr lang="en-US" altLang="zh-TW" sz="1600" b="1">
              <a:latin typeface="標楷體" pitchFamily="65" charset="-120"/>
              <a:ea typeface="標楷體" pitchFamily="65" charset="-120"/>
              <a:cs typeface="Arial" charset="0"/>
            </a:endParaRPr>
          </a:p>
          <a:p>
            <a:pPr marL="342900" indent="-342900">
              <a:buFont typeface="Century Schoolbook"/>
              <a:buAutoNum type="arabicPeriod"/>
            </a:pPr>
            <a:r>
              <a:rPr lang="zh-TW" altLang="en-US" sz="1600" b="1">
                <a:latin typeface="標楷體" pitchFamily="65" charset="-120"/>
                <a:ea typeface="標楷體" pitchFamily="65" charset="-120"/>
                <a:cs typeface="Arial" charset="0"/>
              </a:rPr>
              <a:t>總綱課程架構及改變</a:t>
            </a:r>
          </a:p>
        </p:txBody>
      </p:sp>
      <p:sp>
        <p:nvSpPr>
          <p:cNvPr id="200719" name="文字方塊 29"/>
          <p:cNvSpPr txBox="1">
            <a:spLocks noChangeArrowheads="1"/>
          </p:cNvSpPr>
          <p:nvPr/>
        </p:nvSpPr>
        <p:spPr bwMode="auto">
          <a:xfrm>
            <a:off x="4648200" y="4170363"/>
            <a:ext cx="3852863" cy="1077218"/>
          </a:xfrm>
          <a:prstGeom prst="rect">
            <a:avLst/>
          </a:prstGeom>
          <a:solidFill>
            <a:srgbClr val="CC66FF"/>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課綱推動之中央政府分工</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教育部對於課綱推動之配套措施</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地方政府之應對與任務</a:t>
            </a: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總綱宣講資源</a:t>
            </a:r>
            <a:endParaRPr lang="en-US" altLang="zh-TW" sz="1600" b="1" dirty="0">
              <a:latin typeface="標楷體" pitchFamily="65" charset="-120"/>
              <a:ea typeface="標楷體" pitchFamily="65" charset="-120"/>
              <a:cs typeface="Arial" charset="0"/>
            </a:endParaRPr>
          </a:p>
        </p:txBody>
      </p:sp>
      <p:sp>
        <p:nvSpPr>
          <p:cNvPr id="200720" name="文字方塊 30"/>
          <p:cNvSpPr txBox="1">
            <a:spLocks noChangeArrowheads="1"/>
          </p:cNvSpPr>
          <p:nvPr/>
        </p:nvSpPr>
        <p:spPr bwMode="auto">
          <a:xfrm>
            <a:off x="3524250" y="5370513"/>
            <a:ext cx="4360863" cy="1323439"/>
          </a:xfrm>
          <a:prstGeom prst="rect">
            <a:avLst/>
          </a:prstGeom>
          <a:solidFill>
            <a:srgbClr val="FF6699"/>
          </a:solidFill>
          <a:ln w="9525">
            <a:noFill/>
            <a:miter lim="800000"/>
            <a:headEnd/>
            <a:tailEnd/>
          </a:ln>
        </p:spPr>
        <p:txBody>
          <a:bodyPr>
            <a:spAutoFit/>
          </a:bodyPr>
          <a:lstStyle/>
          <a:p>
            <a:pPr marL="342900" indent="-342900">
              <a:buFont typeface="Century Schoolbook"/>
              <a:buAutoNum type="arabicPeriod"/>
            </a:pPr>
            <a:r>
              <a:rPr lang="zh-TW" altLang="en-US" sz="1600" b="1" dirty="0">
                <a:latin typeface="標楷體" pitchFamily="65" charset="-120"/>
                <a:ea typeface="標楷體" pitchFamily="65" charset="-120"/>
                <a:cs typeface="Arial" charset="0"/>
              </a:rPr>
              <a:t>學校課程發展</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核心素養之課程與教學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案例－南華國小、桃子腳中小學</a:t>
            </a:r>
            <a:endParaRPr lang="en-US" altLang="zh-TW" sz="1600" b="1" dirty="0">
              <a:latin typeface="標楷體" pitchFamily="65" charset="-120"/>
              <a:ea typeface="標楷體" pitchFamily="65" charset="-120"/>
              <a:cs typeface="Arial" charset="0"/>
            </a:endParaRPr>
          </a:p>
          <a:p>
            <a:pPr marL="342900" indent="-342900">
              <a:buFont typeface="Century Schoolbook"/>
              <a:buAutoNum type="arabicPeriod"/>
            </a:pPr>
            <a:r>
              <a:rPr lang="zh-TW" altLang="en-US" sz="1600" b="1" dirty="0">
                <a:latin typeface="標楷體" pitchFamily="65" charset="-120"/>
                <a:ea typeface="標楷體" pitchFamily="65" charset="-120"/>
                <a:cs typeface="Arial" charset="0"/>
              </a:rPr>
              <a:t>教師的教學和學生的角色</a:t>
            </a:r>
            <a:endParaRPr lang="en-US" altLang="zh-TW" sz="1600" b="1" dirty="0">
              <a:latin typeface="標楷體" pitchFamily="65" charset="-120"/>
              <a:ea typeface="標楷體" pitchFamily="65" charset="-120"/>
              <a:cs typeface="Arial" charset="0"/>
            </a:endParaRPr>
          </a:p>
          <a:p>
            <a:r>
              <a:rPr lang="en-US" altLang="zh-TW" sz="1600" b="1" dirty="0">
                <a:latin typeface="標楷體" pitchFamily="65" charset="-120"/>
                <a:ea typeface="標楷體" pitchFamily="65" charset="-120"/>
                <a:cs typeface="Arial" charset="0"/>
              </a:rPr>
              <a:t>5.</a:t>
            </a:r>
            <a:r>
              <a:rPr lang="zh-TW" altLang="en-US" sz="1600" b="1" dirty="0">
                <a:latin typeface="標楷體" pitchFamily="65" charset="-120"/>
                <a:ea typeface="標楷體" pitchFamily="65" charset="-120"/>
                <a:cs typeface="Arial" charset="0"/>
              </a:rPr>
              <a:t> 問題與討論</a:t>
            </a:r>
          </a:p>
        </p:txBody>
      </p:sp>
      <p:sp>
        <p:nvSpPr>
          <p:cNvPr id="200721" name="文字方塊 32"/>
          <p:cNvSpPr txBox="1">
            <a:spLocks noChangeArrowheads="1"/>
          </p:cNvSpPr>
          <p:nvPr/>
        </p:nvSpPr>
        <p:spPr bwMode="auto">
          <a:xfrm>
            <a:off x="515938" y="2962275"/>
            <a:ext cx="1339850" cy="708025"/>
          </a:xfrm>
          <a:prstGeom prst="rect">
            <a:avLst/>
          </a:prstGeom>
          <a:noFill/>
          <a:ln w="9525">
            <a:noFill/>
            <a:miter lim="800000"/>
            <a:headEnd/>
            <a:tailEnd/>
          </a:ln>
        </p:spPr>
        <p:txBody>
          <a:bodyPr>
            <a:spAutoFit/>
          </a:bodyPr>
          <a:lstStyle/>
          <a:p>
            <a:pPr algn="ctr"/>
            <a:r>
              <a:rPr lang="zh-TW" altLang="en-US" sz="4000" b="1">
                <a:latin typeface="標楷體" pitchFamily="65" charset="-120"/>
                <a:ea typeface="標楷體" pitchFamily="65" charset="-120"/>
              </a:rPr>
              <a:t>目錄</a:t>
            </a:r>
            <a:endParaRPr lang="en-US" altLang="zh-TW" sz="4000" b="1">
              <a:latin typeface="標楷體" pitchFamily="65" charset="-120"/>
              <a:ea typeface="標楷體" pitchFamily="65" charset="-120"/>
            </a:endParaRPr>
          </a:p>
        </p:txBody>
      </p:sp>
      <p:sp>
        <p:nvSpPr>
          <p:cNvPr id="200722" name="投影片編號版面配置區 3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917ADAB-A180-4E24-8F87-BAD04B533373}" type="slidenum">
              <a:rPr lang="zh-TW" altLang="en-US" smtClean="0">
                <a:latin typeface="標楷體" pitchFamily="65" charset="-120"/>
                <a:ea typeface="標楷體" pitchFamily="65" charset="-120"/>
              </a:rPr>
              <a:pPr/>
              <a:t>1</a:t>
            </a:fld>
            <a:endParaRPr lang="en-US" altLang="zh-TW">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65238" y="1082675"/>
            <a:ext cx="8401050" cy="1014413"/>
          </a:xfrm>
          <a:prstGeom prst="rect">
            <a:avLst/>
          </a:prstGeom>
        </p:spPr>
        <p:txBody>
          <a:bodyPr>
            <a:spAutoFit/>
          </a:bodyPr>
          <a:lstStyle/>
          <a:p>
            <a:pPr marL="450850" indent="-450850"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一、從</a:t>
            </a:r>
            <a:r>
              <a:rPr lang="en-US" altLang="zh-TW" sz="2000" dirty="0">
                <a:latin typeface="標楷體" panose="03000509000000000000" pitchFamily="65" charset="-120"/>
                <a:ea typeface="標楷體" panose="03000509000000000000" pitchFamily="65" charset="-120"/>
                <a:cs typeface="Times New Roman" pitchFamily="18" charset="0"/>
              </a:rPr>
              <a:t>97</a:t>
            </a:r>
            <a:r>
              <a:rPr lang="zh-TW" altLang="en-US" sz="2000" dirty="0">
                <a:latin typeface="標楷體" panose="03000509000000000000" pitchFamily="65" charset="-120"/>
                <a:ea typeface="標楷體" panose="03000509000000000000" pitchFamily="65" charset="-120"/>
                <a:cs typeface="Times New Roman" pitchFamily="18" charset="0"/>
              </a:rPr>
              <a:t>年</a:t>
            </a:r>
            <a:r>
              <a:rPr lang="en-US" altLang="zh-TW" sz="2000" dirty="0">
                <a:latin typeface="標楷體" panose="03000509000000000000" pitchFamily="65" charset="-120"/>
                <a:ea typeface="標楷體" panose="03000509000000000000" pitchFamily="65" charset="-120"/>
                <a:cs typeface="Times New Roman" pitchFamily="18" charset="0"/>
              </a:rPr>
              <a:t>6</a:t>
            </a:r>
            <a:r>
              <a:rPr lang="zh-TW" altLang="en-US" sz="2000" dirty="0">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a:t>
            </a:r>
            <a:r>
              <a:rPr lang="zh-TW" altLang="en-US" sz="2000" dirty="0">
                <a:latin typeface="標楷體" panose="03000509000000000000" pitchFamily="65" charset="-120"/>
                <a:ea typeface="標楷體" panose="03000509000000000000" pitchFamily="65" charset="-120"/>
                <a:cs typeface="Times New Roman" pitchFamily="18" charset="0"/>
              </a:rPr>
              <a:t>至今已累積</a:t>
            </a:r>
            <a:r>
              <a:rPr lang="en-US" altLang="zh-TW" sz="2000" dirty="0">
                <a:latin typeface="標楷體" panose="03000509000000000000" pitchFamily="65" charset="-120"/>
                <a:ea typeface="標楷體" panose="03000509000000000000" pitchFamily="65" charset="-120"/>
                <a:cs typeface="Times New Roman" pitchFamily="18" charset="0"/>
              </a:rPr>
              <a:t>22</a:t>
            </a:r>
            <a:r>
              <a:rPr lang="zh-TW" altLang="en-US" sz="2000" dirty="0">
                <a:latin typeface="標楷體" panose="03000509000000000000" pitchFamily="65" charset="-120"/>
                <a:ea typeface="標楷體" panose="03000509000000000000" pitchFamily="65" charset="-120"/>
                <a:cs typeface="Times New Roman" pitchFamily="18" charset="0"/>
              </a:rPr>
              <a:t>項整合型基礎性研究報告</a:t>
            </a:r>
            <a:r>
              <a:rPr lang="zh-TW" altLang="zh-TW" sz="2000" dirty="0">
                <a:latin typeface="標楷體" panose="03000509000000000000" pitchFamily="65" charset="-120"/>
                <a:ea typeface="標楷體" panose="03000509000000000000" pitchFamily="65" charset="-120"/>
                <a:cs typeface="Times New Roman" pitchFamily="18" charset="0"/>
              </a:rPr>
              <a:t>。</a:t>
            </a:r>
            <a:endParaRPr lang="en-US" altLang="zh-TW" sz="2000" dirty="0">
              <a:latin typeface="標楷體" panose="03000509000000000000" pitchFamily="65" charset="-120"/>
              <a:ea typeface="標楷體" panose="03000509000000000000" pitchFamily="65" charset="-120"/>
              <a:cs typeface="Times New Roman" pitchFamily="18" charset="0"/>
            </a:endParaRPr>
          </a:p>
          <a:p>
            <a:pPr fontAlgn="auto">
              <a:lnSpc>
                <a:spcPct val="150000"/>
              </a:lnSpc>
              <a:spcBef>
                <a:spcPts val="0"/>
              </a:spcBef>
              <a:spcAft>
                <a:spcPts val="0"/>
              </a:spcAft>
              <a:buClr>
                <a:srgbClr val="FF9933"/>
              </a:buClr>
              <a:defRPr/>
            </a:pPr>
            <a:r>
              <a:rPr lang="zh-TW" altLang="en-US" sz="2000" dirty="0">
                <a:latin typeface="標楷體" panose="03000509000000000000" pitchFamily="65" charset="-120"/>
                <a:ea typeface="標楷體" panose="03000509000000000000" pitchFamily="65" charset="-120"/>
                <a:cs typeface="Times New Roman" pitchFamily="18" charset="0"/>
              </a:rPr>
              <a:t>二、</a:t>
            </a:r>
            <a:r>
              <a:rPr lang="zh-TW" altLang="zh-TW" sz="2000" dirty="0">
                <a:latin typeface="標楷體" panose="03000509000000000000" pitchFamily="65" charset="-120"/>
                <a:ea typeface="標楷體" panose="03000509000000000000" pitchFamily="65" charset="-120"/>
                <a:cs typeface="Times New Roman" pitchFamily="18" charset="0"/>
              </a:rPr>
              <a:t>從民國</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102</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itchFamily="18" charset="0"/>
              </a:rPr>
              <a:t>6</a:t>
            </a:r>
            <a:r>
              <a:rPr lang="zh-TW" altLang="zh-TW" sz="2000" dirty="0">
                <a:solidFill>
                  <a:srgbClr val="FF0000"/>
                </a:solidFill>
                <a:latin typeface="標楷體" panose="03000509000000000000" pitchFamily="65" charset="-120"/>
                <a:ea typeface="標楷體" panose="03000509000000000000" pitchFamily="65" charset="-120"/>
                <a:cs typeface="Times New Roman" pitchFamily="18" charset="0"/>
              </a:rPr>
              <a:t>月</a:t>
            </a:r>
            <a:r>
              <a:rPr lang="zh-TW" altLang="zh-TW" sz="2000" dirty="0">
                <a:latin typeface="標楷體" panose="03000509000000000000" pitchFamily="65" charset="-120"/>
                <a:ea typeface="標楷體" panose="03000509000000000000" pitchFamily="65" charset="-120"/>
                <a:cs typeface="Times New Roman" pitchFamily="18" charset="0"/>
              </a:rPr>
              <a:t>至今，共召開</a:t>
            </a:r>
            <a:endParaRPr lang="en-US" altLang="zh-TW" sz="2000" dirty="0">
              <a:latin typeface="標楷體" panose="03000509000000000000" pitchFamily="65" charset="-120"/>
              <a:ea typeface="標楷體" panose="03000509000000000000" pitchFamily="65" charset="-120"/>
              <a:cs typeface="Times New Roman" pitchFamily="18" charset="0"/>
            </a:endParaRPr>
          </a:p>
        </p:txBody>
      </p:sp>
      <p:sp>
        <p:nvSpPr>
          <p:cNvPr id="235522" name="矩形 3"/>
          <p:cNvSpPr>
            <a:spLocks noChangeArrowheads="1"/>
          </p:cNvSpPr>
          <p:nvPr/>
        </p:nvSpPr>
        <p:spPr bwMode="auto">
          <a:xfrm>
            <a:off x="-695325" y="5445125"/>
            <a:ext cx="5889625" cy="923330"/>
          </a:xfrm>
          <a:prstGeom prst="rect">
            <a:avLst/>
          </a:prstGeom>
          <a:noFill/>
          <a:ln w="9525">
            <a:noFill/>
            <a:miter lim="800000"/>
            <a:headEnd/>
            <a:tailEnd/>
          </a:ln>
        </p:spPr>
        <p:txBody>
          <a:bodyPr>
            <a:spAutoFit/>
          </a:bodyPr>
          <a:lstStyle/>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總共投入約</a:t>
            </a:r>
            <a:r>
              <a:rPr lang="en-US" altLang="zh-TW" b="1" dirty="0">
                <a:solidFill>
                  <a:srgbClr val="C00000"/>
                </a:solidFill>
                <a:latin typeface="標楷體" pitchFamily="65" charset="-120"/>
                <a:ea typeface="標楷體" pitchFamily="65" charset="-120"/>
                <a:cs typeface="Times New Roman" pitchFamily="18" charset="0"/>
              </a:rPr>
              <a:t>3200</a:t>
            </a:r>
            <a:r>
              <a:rPr lang="zh-TW" altLang="zh-TW" dirty="0">
                <a:latin typeface="標楷體" pitchFamily="65" charset="-120"/>
                <a:ea typeface="標楷體" pitchFamily="65" charset="-120"/>
                <a:cs typeface="Times New Roman" pitchFamily="18" charset="0"/>
              </a:rPr>
              <a:t>人的討論人力</a:t>
            </a:r>
            <a:endParaRPr lang="en-US" altLang="zh-TW" dirty="0">
              <a:latin typeface="標楷體" pitchFamily="65" charset="-120"/>
              <a:ea typeface="標楷體" pitchFamily="65" charset="-120"/>
              <a:cs typeface="Times New Roman" pitchFamily="18" charset="0"/>
            </a:endParaRPr>
          </a:p>
          <a:p>
            <a:pPr algn="ctr">
              <a:lnSpc>
                <a:spcPct val="150000"/>
              </a:lnSpc>
              <a:buFont typeface="Arial" charset="0"/>
              <a:buNone/>
            </a:pPr>
            <a:r>
              <a:rPr lang="zh-TW" altLang="zh-TW" dirty="0">
                <a:latin typeface="標楷體" pitchFamily="65" charset="-120"/>
                <a:ea typeface="標楷體" pitchFamily="65" charset="-120"/>
                <a:cs typeface="Times New Roman" pitchFamily="18" charset="0"/>
              </a:rPr>
              <a:t>（尚未包括各分組會議人次</a:t>
            </a:r>
            <a:r>
              <a:rPr lang="zh-TW" altLang="en-US" dirty="0">
                <a:latin typeface="標楷體" pitchFamily="65" charset="-120"/>
                <a:ea typeface="標楷體" pitchFamily="65" charset="-120"/>
                <a:cs typeface="Times New Roman" pitchFamily="18" charset="0"/>
              </a:rPr>
              <a:t>及行政人力</a:t>
            </a:r>
            <a:r>
              <a:rPr lang="zh-TW" altLang="zh-TW" dirty="0">
                <a:latin typeface="標楷體" pitchFamily="65" charset="-120"/>
                <a:ea typeface="標楷體" pitchFamily="65" charset="-120"/>
                <a:cs typeface="Times New Roman" pitchFamily="18" charset="0"/>
              </a:rPr>
              <a:t>）</a:t>
            </a:r>
            <a:endParaRPr lang="en-US" altLang="zh-TW" dirty="0">
              <a:latin typeface="標楷體" pitchFamily="65" charset="-120"/>
              <a:ea typeface="標楷體" pitchFamily="65" charset="-120"/>
              <a:cs typeface="Times New Roman" pitchFamily="18" charset="0"/>
            </a:endParaRPr>
          </a:p>
        </p:txBody>
      </p:sp>
      <p:sp>
        <p:nvSpPr>
          <p:cNvPr id="15" name="AutoShape 3"/>
          <p:cNvSpPr>
            <a:spLocks noChangeArrowheads="1"/>
          </p:cNvSpPr>
          <p:nvPr/>
        </p:nvSpPr>
        <p:spPr bwMode="auto">
          <a:xfrm>
            <a:off x="4695699" y="1845308"/>
            <a:ext cx="3855217" cy="385521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2B66E">
                  <a:gamma/>
                  <a:shade val="66667"/>
                  <a:invGamma/>
                  <a:alpha val="12000"/>
                </a:srgbClr>
              </a:gs>
              <a:gs pos="50000">
                <a:srgbClr val="32B66E"/>
              </a:gs>
              <a:gs pos="100000">
                <a:srgbClr val="32B66E">
                  <a:gamma/>
                  <a:shade val="66667"/>
                  <a:invGamma/>
                  <a:alpha val="12000"/>
                </a:srgbClr>
              </a:gs>
            </a:gsLst>
            <a:lin ang="0" scaled="1"/>
          </a:gradFill>
          <a:ln>
            <a:noFill/>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7" name="Oval 4"/>
          <p:cNvSpPr>
            <a:spLocks noChangeArrowheads="1"/>
          </p:cNvSpPr>
          <p:nvPr/>
        </p:nvSpPr>
        <p:spPr bwMode="auto">
          <a:xfrm>
            <a:off x="5045075" y="2151063"/>
            <a:ext cx="3217863" cy="3217862"/>
          </a:xfrm>
          <a:prstGeom prst="ellipse">
            <a:avLst/>
          </a:prstGeom>
          <a:gradFill rotWithShape="1">
            <a:gsLst>
              <a:gs pos="0">
                <a:srgbClr val="36623F"/>
              </a:gs>
              <a:gs pos="100000">
                <a:srgbClr val="36623F">
                  <a:gamma/>
                  <a:shade val="63529"/>
                  <a:invGamma/>
                </a:srgbClr>
              </a:gs>
            </a:gsLst>
            <a:path path="shape">
              <a:fillToRect l="50000" t="50000" r="50000" b="50000"/>
            </a:path>
          </a:gradFill>
          <a:ln w="28575" cmpd="sng">
            <a:solidFill>
              <a:srgbClr val="FFFFFF"/>
            </a:solidFill>
            <a:round/>
            <a:headEnd/>
            <a:tailEnd/>
          </a:ln>
          <a:effectLst/>
          <a:extLst/>
        </p:spPr>
        <p:txBody>
          <a:bodyPr wrap="none" anchor="ctr"/>
          <a:lstStyle/>
          <a:p>
            <a:pPr>
              <a:defRPr/>
            </a:pPr>
            <a:endParaRPr lang="zh-TW" altLang="en-US" kern="0">
              <a:solidFill>
                <a:srgbClr val="000066"/>
              </a:solidFill>
              <a:latin typeface="Arial" panose="020B0604020202020204" pitchFamily="34" charset="0"/>
              <a:ea typeface="+mn-ea"/>
            </a:endParaRPr>
          </a:p>
        </p:txBody>
      </p:sp>
      <p:sp>
        <p:nvSpPr>
          <p:cNvPr id="18" name="AutoShape 5"/>
          <p:cNvSpPr>
            <a:spLocks noChangeArrowheads="1"/>
          </p:cNvSpPr>
          <p:nvPr/>
        </p:nvSpPr>
        <p:spPr bwMode="auto">
          <a:xfrm>
            <a:off x="1054100" y="2286000"/>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13</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場次總綱研修工作計畫</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團隊會議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28" name="AutoShape 6"/>
          <p:cNvSpPr>
            <a:spLocks noChangeArrowheads="1"/>
          </p:cNvSpPr>
          <p:nvPr/>
        </p:nvSpPr>
        <p:spPr bwMode="auto">
          <a:xfrm>
            <a:off x="1384300" y="2947988"/>
            <a:ext cx="4252913" cy="501650"/>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5</a:t>
            </a:r>
            <a:r>
              <a:rPr lang="zh-TW" altLang="zh-TW">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a:solidFill>
                  <a:srgbClr val="0000FF"/>
                </a:solidFill>
                <a:latin typeface="標楷體" panose="03000509000000000000" pitchFamily="65" charset="-120"/>
                <a:ea typeface="標楷體" panose="03000509000000000000" pitchFamily="65" charset="-120"/>
                <a:cs typeface="Times New Roman" pitchFamily="18" charset="0"/>
              </a:rPr>
              <a:t>核心會議</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0" name="AutoShape 7"/>
          <p:cNvSpPr>
            <a:spLocks noChangeArrowheads="1"/>
          </p:cNvSpPr>
          <p:nvPr/>
        </p:nvSpPr>
        <p:spPr bwMode="auto">
          <a:xfrm>
            <a:off x="1651000" y="3608388"/>
            <a:ext cx="4251325" cy="503237"/>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zh-TW" altLang="en-US" kern="0" dirty="0">
                <a:solidFill>
                  <a:srgbClr val="000066"/>
                </a:solidFill>
                <a:latin typeface="標楷體" panose="03000509000000000000" pitchFamily="65" charset="-120"/>
                <a:ea typeface="標楷體" panose="03000509000000000000" pitchFamily="65" charset="-120"/>
                <a:cs typeface="Times New Roman" pitchFamily="18" charset="0"/>
              </a:rPr>
              <a:t> </a:t>
            </a:r>
            <a:r>
              <a:rPr lang="en-US" altLang="zh-TW"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場次總綱研修小組</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全</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體</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代</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表委員</a:t>
            </a:r>
            <a:r>
              <a:rPr lang="zh-TW" altLang="zh-TW"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5530" name="AutoShape 8"/>
          <p:cNvSpPr>
            <a:spLocks noChangeArrowheads="1"/>
          </p:cNvSpPr>
          <p:nvPr/>
        </p:nvSpPr>
        <p:spPr bwMode="auto">
          <a:xfrm>
            <a:off x="1384300" y="4268788"/>
            <a:ext cx="4252913" cy="503237"/>
          </a:xfrm>
          <a:prstGeom prst="roundRect">
            <a:avLst>
              <a:gd name="adj" fmla="val 50000"/>
            </a:avLst>
          </a:prstGeom>
          <a:gradFill rotWithShape="1">
            <a:gsLst>
              <a:gs pos="0">
                <a:srgbClr val="CBFEAE"/>
              </a:gs>
              <a:gs pos="100000">
                <a:srgbClr val="FCFFFA"/>
              </a:gs>
            </a:gsLst>
            <a:lin ang="0" scaled="1"/>
          </a:gradFill>
          <a:ln w="38100">
            <a:solidFill>
              <a:srgbClr val="808080"/>
            </a:solidFill>
            <a:round/>
            <a:headEnd/>
            <a:tailEnd/>
          </a:ln>
        </p:spPr>
        <p:txBody>
          <a:bodyPr wrap="none" anchor="ctr"/>
          <a:lstStyle/>
          <a:p>
            <a:pPr algn="ctr"/>
            <a:r>
              <a:rPr lang="en-US" altLang="zh-TW">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場次全國各區</a:t>
            </a:r>
            <a:r>
              <a:rPr lang="zh-TW" altLang="en-US">
                <a:solidFill>
                  <a:srgbClr val="0000FF"/>
                </a:solidFill>
                <a:latin typeface="標楷體" panose="03000509000000000000" pitchFamily="65" charset="-120"/>
                <a:ea typeface="標楷體" panose="03000509000000000000" pitchFamily="65" charset="-120"/>
                <a:cs typeface="Times New Roman" pitchFamily="18" charset="0"/>
              </a:rPr>
              <a:t>公聽</a:t>
            </a:r>
            <a:r>
              <a:rPr lang="zh-TW" altLang="en-US">
                <a:solidFill>
                  <a:srgbClr val="000066"/>
                </a:solidFill>
                <a:latin typeface="標楷體" panose="03000509000000000000" pitchFamily="65" charset="-120"/>
                <a:ea typeface="標楷體" panose="03000509000000000000" pitchFamily="65" charset="-120"/>
                <a:cs typeface="Times New Roman" pitchFamily="18" charset="0"/>
              </a:rPr>
              <a:t>會</a:t>
            </a:r>
            <a:endParaRPr lang="en-US" altLang="zh-TW" b="1">
              <a:solidFill>
                <a:srgbClr val="000000"/>
              </a:solidFill>
              <a:latin typeface="標楷體" panose="03000509000000000000" pitchFamily="65" charset="-120"/>
              <a:ea typeface="標楷體" panose="03000509000000000000" pitchFamily="65" charset="-120"/>
              <a:cs typeface="Times New Roman" pitchFamily="18" charset="0"/>
            </a:endParaRPr>
          </a:p>
        </p:txBody>
      </p:sp>
      <p:sp>
        <p:nvSpPr>
          <p:cNvPr id="22" name="AutoShape 9"/>
          <p:cNvSpPr>
            <a:spLocks noChangeArrowheads="1"/>
          </p:cNvSpPr>
          <p:nvPr/>
        </p:nvSpPr>
        <p:spPr bwMode="auto">
          <a:xfrm>
            <a:off x="1054100" y="4930775"/>
            <a:ext cx="4252913" cy="503238"/>
          </a:xfrm>
          <a:prstGeom prst="roundRect">
            <a:avLst>
              <a:gd name="adj" fmla="val 50000"/>
            </a:avLst>
          </a:prstGeom>
          <a:gradFill rotWithShape="1">
            <a:gsLst>
              <a:gs pos="0">
                <a:srgbClr val="32B66E"/>
              </a:gs>
              <a:gs pos="100000">
                <a:srgbClr val="32B66E">
                  <a:gamma/>
                  <a:tint val="5882"/>
                  <a:invGamma/>
                </a:srgbClr>
              </a:gs>
            </a:gsLst>
            <a:lin ang="0" scaled="1"/>
          </a:gradFill>
          <a:ln w="38100" cmpd="sng">
            <a:solidFill>
              <a:srgbClr val="808080"/>
            </a:solidFill>
            <a:round/>
            <a:headEnd/>
            <a:tailEnd/>
          </a:ln>
          <a:effectLst/>
          <a:extLst/>
        </p:spPr>
        <p:txBody>
          <a:bodyPr wrap="none" anchor="ctr"/>
          <a:lstStyle/>
          <a:p>
            <a:pPr algn="ctr">
              <a:defRPr/>
            </a:pPr>
            <a:r>
              <a:rPr lang="en-US" altLang="zh-TW" b="1" kern="0" dirty="0">
                <a:solidFill>
                  <a:srgbClr val="000066"/>
                </a:solidFill>
                <a:latin typeface="標楷體" panose="03000509000000000000" pitchFamily="65" charset="-120"/>
                <a:ea typeface="標楷體" panose="03000509000000000000" pitchFamily="65" charset="-120"/>
                <a:cs typeface="Times New Roman" pitchFamily="18" charset="0"/>
              </a:rPr>
              <a:t>10</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場次</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課</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程研究</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發</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展</a:t>
            </a:r>
            <a:r>
              <a:rPr lang="zh-TW" altLang="zh-TW" b="1" kern="0" dirty="0">
                <a:solidFill>
                  <a:srgbClr val="0000FF"/>
                </a:solidFill>
                <a:latin typeface="標楷體" panose="03000509000000000000" pitchFamily="65" charset="-120"/>
                <a:ea typeface="標楷體" panose="03000509000000000000" pitchFamily="65" charset="-120"/>
                <a:cs typeface="Times New Roman" pitchFamily="18" charset="0"/>
              </a:rPr>
              <a:t>會</a:t>
            </a:r>
            <a:r>
              <a:rPr lang="zh-TW" altLang="zh-TW" b="1" kern="0" dirty="0">
                <a:solidFill>
                  <a:srgbClr val="000066"/>
                </a:solidFill>
                <a:latin typeface="標楷體" panose="03000509000000000000" pitchFamily="65" charset="-120"/>
                <a:ea typeface="標楷體" panose="03000509000000000000" pitchFamily="65" charset="-120"/>
                <a:cs typeface="Times New Roman" pitchFamily="18" charset="0"/>
              </a:rPr>
              <a:t>議</a:t>
            </a:r>
            <a:endParaRPr lang="en-US" altLang="zh-TW" b="1" kern="0" dirty="0">
              <a:solidFill>
                <a:srgbClr val="000000"/>
              </a:solidFill>
              <a:latin typeface="標楷體" panose="03000509000000000000" pitchFamily="65" charset="-120"/>
              <a:ea typeface="標楷體" panose="03000509000000000000" pitchFamily="65" charset="-120"/>
            </a:endParaRPr>
          </a:p>
        </p:txBody>
      </p:sp>
      <p:sp>
        <p:nvSpPr>
          <p:cNvPr id="23" name="Text Box 10"/>
          <p:cNvSpPr txBox="1">
            <a:spLocks noChangeArrowheads="1"/>
          </p:cNvSpPr>
          <p:nvPr/>
        </p:nvSpPr>
        <p:spPr bwMode="auto">
          <a:xfrm>
            <a:off x="5748338" y="2579688"/>
            <a:ext cx="1811337" cy="2308225"/>
          </a:xfrm>
          <a:prstGeom prst="rect">
            <a:avLst/>
          </a:prstGeom>
          <a:noFill/>
          <a:ln>
            <a:noFill/>
          </a:ln>
          <a:effectLst/>
          <a:extLst/>
        </p:spPr>
        <p:txBody>
          <a:bodyPr>
            <a:spAutoFit/>
          </a:bodyPr>
          <a:lstStyle/>
          <a:p>
            <a:pPr algn="ctr">
              <a:lnSpc>
                <a:spcPct val="150000"/>
              </a:lnSpc>
              <a:defRPr/>
            </a:pPr>
            <a:r>
              <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102/06</a:t>
            </a: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至今</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a:lnSpc>
                <a:spcPct val="150000"/>
              </a:lnSpc>
              <a:defRPr/>
            </a:pPr>
            <a:r>
              <a:rPr lang="zh-TW" altLang="en-US"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rPr>
              <a:t>各項會議</a:t>
            </a:r>
            <a:endParaRPr lang="en-US" altLang="zh-TW" sz="3200" b="1" dirty="0">
              <a:solidFill>
                <a:srgbClr val="FFFF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235533" name="標題 1"/>
          <p:cNvSpPr txBox="1">
            <a:spLocks/>
          </p:cNvSpPr>
          <p:nvPr/>
        </p:nvSpPr>
        <p:spPr bwMode="auto">
          <a:xfrm>
            <a:off x="827088" y="209550"/>
            <a:ext cx="8443912" cy="615950"/>
          </a:xfrm>
          <a:prstGeom prst="rect">
            <a:avLst/>
          </a:prstGeom>
          <a:noFill/>
          <a:ln w="9525">
            <a:noFill/>
            <a:miter lim="800000"/>
            <a:headEnd/>
            <a:tailEnd/>
          </a:ln>
        </p:spPr>
        <p:txBody>
          <a:bodyPr anchor="ctr"/>
          <a:lstStyle/>
          <a:p>
            <a:pPr>
              <a:lnSpc>
                <a:spcPct val="90000"/>
              </a:lnSpc>
            </a:pPr>
            <a:r>
              <a:rPr lang="zh-TW" altLang="en-US" sz="3600">
                <a:solidFill>
                  <a:srgbClr val="0000FF"/>
                </a:solidFill>
                <a:latin typeface="標楷體" pitchFamily="65" charset="-120"/>
                <a:ea typeface="標楷體" pitchFamily="65" charset="-120"/>
                <a:cs typeface="Times New Roman" pitchFamily="18" charset="0"/>
              </a:rPr>
              <a:t>總綱草案歷經紮實、審慎的研發過程</a:t>
            </a:r>
          </a:p>
        </p:txBody>
      </p:sp>
      <p:sp>
        <p:nvSpPr>
          <p:cNvPr id="235534" name="矩形 5"/>
          <p:cNvSpPr>
            <a:spLocks noChangeArrowheads="1"/>
          </p:cNvSpPr>
          <p:nvPr/>
        </p:nvSpPr>
        <p:spPr bwMode="auto">
          <a:xfrm>
            <a:off x="5451475" y="5867400"/>
            <a:ext cx="3581400" cy="523875"/>
          </a:xfrm>
          <a:prstGeom prst="rect">
            <a:avLst/>
          </a:prstGeom>
          <a:noFill/>
          <a:ln w="9525">
            <a:noFill/>
            <a:miter lim="800000"/>
            <a:headEnd/>
            <a:tailEnd/>
          </a:ln>
        </p:spPr>
        <p:txBody>
          <a:bodyPr>
            <a:spAutoFit/>
          </a:bodyPr>
          <a:lstStyle/>
          <a:p>
            <a:r>
              <a:rPr lang="zh-TW" altLang="en-US" sz="1400">
                <a:latin typeface="標楷體" pitchFamily="65" charset="-120"/>
                <a:ea typeface="標楷體" pitchFamily="65" charset="-120"/>
              </a:rPr>
              <a:t>相關會議規則、記錄等，請見國教院網頁。</a:t>
            </a:r>
            <a:r>
              <a:rPr lang="en-US" altLang="zh-TW" sz="1400">
                <a:latin typeface="標楷體" pitchFamily="65" charset="-120"/>
                <a:ea typeface="標楷體" pitchFamily="65" charset="-120"/>
              </a:rPr>
              <a:t> </a:t>
            </a:r>
            <a:r>
              <a:rPr lang="en-US" altLang="zh-TW" sz="1400">
                <a:latin typeface="標楷體" pitchFamily="65" charset="-120"/>
                <a:ea typeface="標楷體" pitchFamily="65" charset="-120"/>
                <a:hlinkClick r:id="rId3"/>
              </a:rPr>
              <a:t>http://www.naer.edu.tw/bin/home.php</a:t>
            </a:r>
            <a:endParaRPr lang="zh-TW" altLang="en-US" sz="1400">
              <a:latin typeface="標楷體" pitchFamily="65" charset="-120"/>
              <a:ea typeface="標楷體" pitchFamily="65" charset="-120"/>
              <a:cs typeface="Times New Roman" pitchFamily="18" charset="0"/>
            </a:endParaRPr>
          </a:p>
        </p:txBody>
      </p:sp>
      <p:sp>
        <p:nvSpPr>
          <p:cNvPr id="235535" name="投影片編號版面配置區 1"/>
          <p:cNvSpPr>
            <a:spLocks noGrp="1"/>
          </p:cNvSpPr>
          <p:nvPr>
            <p:ph type="sldNum" sz="quarter" idx="11"/>
          </p:nvPr>
        </p:nvSpPr>
        <p:spPr bwMode="auto">
          <a:xfrm rot="5400000">
            <a:off x="6989763" y="3736975"/>
            <a:ext cx="3200400" cy="365125"/>
          </a:xfrm>
          <a:noFill/>
          <a:ln>
            <a:miter lim="800000"/>
            <a:headEnd/>
            <a:tailEnd/>
          </a:ln>
        </p:spPr>
        <p:txBody>
          <a:bodyPr wrap="square" lIns="91440" tIns="45720" rIns="91440" bIns="45720" numCol="1" anchorCtr="0" compatLnSpc="1">
            <a:prstTxWarp prst="textNoShape">
              <a:avLst/>
            </a:prstTxWarp>
          </a:bodyPr>
          <a:lstStyle/>
          <a:p>
            <a:pPr algn="l"/>
            <a:fld id="{A98395ED-187B-4A94-B10C-067B2A46E30D}" type="slidenum">
              <a:rPr lang="zh-TW" altLang="en-US" sz="1200" b="0" smtClean="0">
                <a:solidFill>
                  <a:schemeClr val="tx2"/>
                </a:solidFill>
                <a:latin typeface="Arial" charset="0"/>
                <a:ea typeface="新細明體" charset="-120"/>
              </a:rPr>
              <a:pPr algn="l"/>
              <a:t>19</a:t>
            </a:fld>
            <a:endParaRPr lang="en-US" altLang="zh-TW" sz="1200" b="0">
              <a:solidFill>
                <a:schemeClr val="tx2"/>
              </a:solidFill>
              <a:latin typeface="Arial" charset="0"/>
              <a:ea typeface="新細明體"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txBox="1">
            <a:spLocks noGrp="1"/>
          </p:cNvSpPr>
          <p:nvPr/>
        </p:nvSpPr>
        <p:spPr>
          <a:xfrm>
            <a:off x="6480175" y="5822950"/>
            <a:ext cx="2133600" cy="461962"/>
          </a:xfrm>
          <a:prstGeom prst="rect">
            <a:avLst/>
          </a:prstGeom>
          <a:noFill/>
        </p:spPr>
        <p:txBody>
          <a:bodyPr anchor="ctr"/>
          <a:lstStyle/>
          <a:p>
            <a:pPr algn="r" fontAlgn="auto">
              <a:spcBef>
                <a:spcPts val="0"/>
              </a:spcBef>
              <a:spcAft>
                <a:spcPts val="0"/>
              </a:spcAft>
              <a:defRPr/>
            </a:pPr>
            <a:fld id="{F16412BE-8804-4C3E-A8EB-0AE03CF142F9}" type="slidenum">
              <a:rPr kumimoji="0" lang="zh-TW" altLang="en-US" sz="1200">
                <a:solidFill>
                  <a:prstClr val="black">
                    <a:tint val="75000"/>
                  </a:prstClr>
                </a:solidFill>
                <a:latin typeface="+mn-lt"/>
                <a:ea typeface="+mn-ea"/>
              </a:rPr>
              <a:pPr algn="r" fontAlgn="auto">
                <a:spcBef>
                  <a:spcPts val="0"/>
                </a:spcBef>
                <a:spcAft>
                  <a:spcPts val="0"/>
                </a:spcAft>
                <a:defRPr/>
              </a:pPr>
              <a:t>20</a:t>
            </a:fld>
            <a:endParaRPr kumimoji="0" lang="zh-TW" altLang="en-US" sz="1200">
              <a:solidFill>
                <a:prstClr val="black">
                  <a:tint val="75000"/>
                </a:prstClr>
              </a:solidFill>
              <a:latin typeface="+mn-lt"/>
              <a:ea typeface="+mn-ea"/>
            </a:endParaRPr>
          </a:p>
        </p:txBody>
      </p:sp>
      <p:sp>
        <p:nvSpPr>
          <p:cNvPr id="29" name="AutoShape 2"/>
          <p:cNvSpPr>
            <a:spLocks noChangeArrowheads="1"/>
          </p:cNvSpPr>
          <p:nvPr/>
        </p:nvSpPr>
        <p:spPr bwMode="gray">
          <a:xfrm>
            <a:off x="131763" y="3311525"/>
            <a:ext cx="2417762" cy="3051175"/>
          </a:xfrm>
          <a:prstGeom prst="roundRect">
            <a:avLst>
              <a:gd name="adj" fmla="val 2259"/>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endParaRPr lang="zh-CN" altLang="en-US">
              <a:solidFill>
                <a:srgbClr val="000000"/>
              </a:solidFill>
              <a:latin typeface="Calibri" pitchFamily="34" charset="0"/>
            </a:endParaRPr>
          </a:p>
        </p:txBody>
      </p:sp>
      <p:sp>
        <p:nvSpPr>
          <p:cNvPr id="42" name="Rectangle 16"/>
          <p:cNvSpPr>
            <a:spLocks noChangeArrowheads="1"/>
          </p:cNvSpPr>
          <p:nvPr/>
        </p:nvSpPr>
        <p:spPr bwMode="gray">
          <a:xfrm>
            <a:off x="693738" y="3444875"/>
            <a:ext cx="960437" cy="369888"/>
          </a:xfrm>
          <a:prstGeom prst="rect">
            <a:avLst/>
          </a:prstGeom>
          <a:noFill/>
          <a:ln w="9525" algn="ctr">
            <a:noFill/>
            <a:miter lim="800000"/>
            <a:headEnd/>
            <a:tailEnd/>
          </a:ln>
        </p:spPr>
        <p:txBody>
          <a:bodyPr>
            <a:spAutoFit/>
          </a:bodyPr>
          <a:lstStyle/>
          <a:p>
            <a:pPr algn="ctr">
              <a:defRPr/>
            </a:pPr>
            <a:endParaRPr lang="en-US" altLang="zh-CN" kern="0" dirty="0">
              <a:solidFill>
                <a:srgbClr val="FDF58D"/>
              </a:solidFill>
              <a:latin typeface="Arial" pitchFamily="34" charset="0"/>
              <a:ea typeface="新細明體" pitchFamily="18" charset="-120"/>
            </a:endParaRPr>
          </a:p>
        </p:txBody>
      </p:sp>
      <p:sp>
        <p:nvSpPr>
          <p:cNvPr id="46" name="Rectangle 20"/>
          <p:cNvSpPr>
            <a:spLocks noChangeArrowheads="1"/>
          </p:cNvSpPr>
          <p:nvPr/>
        </p:nvSpPr>
        <p:spPr bwMode="gray">
          <a:xfrm>
            <a:off x="152400" y="3378200"/>
            <a:ext cx="2397125" cy="2874963"/>
          </a:xfrm>
          <a:prstGeom prst="rect">
            <a:avLst/>
          </a:prstGeom>
          <a:noFill/>
          <a:ln w="9525" algn="ctr">
            <a:noFill/>
            <a:miter lim="800000"/>
            <a:headEnd/>
            <a:tailEnd/>
          </a:ln>
        </p:spPr>
        <p:txBody>
          <a:bodyPr>
            <a:spAutoFit/>
          </a:bodyPr>
          <a:lstStyle/>
          <a:p>
            <a:pPr>
              <a:lnSpc>
                <a:spcPct val="120000"/>
              </a:lnSpc>
              <a:defRPr/>
            </a:pPr>
            <a:r>
              <a:rPr lang="zh-TW" altLang="en-US"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爭議預防與處理</a:t>
            </a:r>
            <a:endParaRPr lang="en-US" altLang="zh-TW" sz="2400" b="1" kern="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defRPr/>
            </a:pPr>
            <a:r>
              <a:rPr lang="zh-TW" altLang="en-US"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三大原則</a:t>
            </a:r>
            <a:endParaRPr lang="en-US" altLang="zh-TW" sz="2000" b="1" kern="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納入多元觀點</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過程公開透明</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處理依循機制</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a:defRPr/>
            </a:pPr>
            <a:r>
              <a:rPr lang="zh-TW" altLang="en-US"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爭議處理小組</a:t>
            </a:r>
            <a:endParaRPr lang="en-US" altLang="zh-TW" sz="2000" b="1" kern="0" dirty="0">
              <a:solidFill>
                <a:srgbClr val="D30B0B"/>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經課發會決議得組爭議處理小組，研析與提出處理建議。</a:t>
            </a:r>
            <a:endParaRPr lang="en-US" altLang="zh-TW" sz="1600" b="1" kern="0" dirty="0">
              <a:solidFill>
                <a:schemeClr val="tx2">
                  <a:lumMod val="50000"/>
                </a:schemeClr>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u"/>
              <a:defRPr/>
            </a:pPr>
            <a:r>
              <a:rPr lang="zh-TW" altLang="en-US" sz="1600" b="1" kern="0" dirty="0">
                <a:solidFill>
                  <a:schemeClr val="tx2">
                    <a:lumMod val="50000"/>
                  </a:schemeClr>
                </a:solidFill>
                <a:latin typeface="標楷體" panose="03000509000000000000" pitchFamily="65" charset="-120"/>
                <a:ea typeface="標楷體" panose="03000509000000000000" pitchFamily="65" charset="-120"/>
              </a:rPr>
              <a:t>持續領域綱要之研議。</a:t>
            </a:r>
          </a:p>
        </p:txBody>
      </p:sp>
      <p:grpSp>
        <p:nvGrpSpPr>
          <p:cNvPr id="368647" name="Group 22"/>
          <p:cNvGrpSpPr>
            <a:grpSpLocks/>
          </p:cNvGrpSpPr>
          <p:nvPr/>
        </p:nvGrpSpPr>
        <p:grpSpPr bwMode="auto">
          <a:xfrm>
            <a:off x="2851150" y="5900738"/>
            <a:ext cx="3614738" cy="454025"/>
            <a:chOff x="1259" y="2302"/>
            <a:chExt cx="1368" cy="240"/>
          </a:xfrm>
        </p:grpSpPr>
        <p:sp>
          <p:nvSpPr>
            <p:cNvPr id="49" name="AutoShape 23"/>
            <p:cNvSpPr>
              <a:spLocks noChangeArrowheads="1"/>
            </p:cNvSpPr>
            <p:nvPr/>
          </p:nvSpPr>
          <p:spPr bwMode="gray">
            <a:xfrm>
              <a:off x="1259" y="2302"/>
              <a:ext cx="1368" cy="240"/>
            </a:xfrm>
            <a:prstGeom prst="roundRect">
              <a:avLst>
                <a:gd name="adj" fmla="val 14583"/>
              </a:avLst>
            </a:prstGeom>
            <a:gradFill rotWithShape="1">
              <a:gsLst>
                <a:gs pos="0">
                  <a:srgbClr val="FF6161"/>
                </a:gs>
                <a:gs pos="100000">
                  <a:srgbClr val="FF6161">
                    <a:gamma/>
                    <a:shade val="65882"/>
                    <a:invGamma/>
                  </a:srgbClr>
                </a:gs>
              </a:gsLst>
              <a:lin ang="5400000" scaled="1"/>
            </a:gradFill>
            <a:ln w="19050" algn="ctr">
              <a:solidFill>
                <a:srgbClr val="FF6161"/>
              </a:solidFill>
              <a:round/>
              <a:headEnd/>
              <a:tailEnd/>
            </a:ln>
            <a:effectLst>
              <a:outerShdw dist="17961" dir="2700000" algn="ctr" rotWithShape="0">
                <a:srgbClr val="808080"/>
              </a:outerShdw>
            </a:effectLst>
          </p:spPr>
          <p:txBody>
            <a:bodyPr wrap="none" anchor="ctr"/>
            <a:lstStyle/>
            <a:p>
              <a:pPr>
                <a:defRPr/>
              </a:pPr>
              <a:endParaRPr lang="zh-CN" altLang="en-US" kern="0">
                <a:solidFill>
                  <a:sysClr val="windowText" lastClr="000000"/>
                </a:solidFill>
                <a:latin typeface="標楷體" panose="03000509000000000000" pitchFamily="65" charset="-120"/>
                <a:ea typeface="標楷體" panose="03000509000000000000" pitchFamily="65" charset="-120"/>
              </a:endParaRPr>
            </a:p>
          </p:txBody>
        </p:sp>
        <p:sp>
          <p:nvSpPr>
            <p:cNvPr id="50" name="Freeform 24"/>
            <p:cNvSpPr>
              <a:spLocks/>
            </p:cNvSpPr>
            <p:nvPr/>
          </p:nvSpPr>
          <p:spPr bwMode="gray">
            <a:xfrm>
              <a:off x="1262" y="2352"/>
              <a:ext cx="1361" cy="183"/>
            </a:xfrm>
            <a:custGeom>
              <a:avLst/>
              <a:gdLst/>
              <a:ahLst/>
              <a:cxnLst>
                <a:cxn ang="0">
                  <a:pos x="3" y="44"/>
                </a:cxn>
                <a:cxn ang="0">
                  <a:pos x="3" y="143"/>
                </a:cxn>
                <a:cxn ang="0">
                  <a:pos x="52" y="183"/>
                </a:cxn>
                <a:cxn ang="0">
                  <a:pos x="1315" y="183"/>
                </a:cxn>
                <a:cxn ang="0">
                  <a:pos x="1360" y="140"/>
                </a:cxn>
                <a:cxn ang="0">
                  <a:pos x="1360" y="0"/>
                </a:cxn>
                <a:cxn ang="0">
                  <a:pos x="985" y="96"/>
                </a:cxn>
                <a:cxn ang="0">
                  <a:pos x="316" y="15"/>
                </a:cxn>
                <a:cxn ang="0">
                  <a:pos x="3" y="44"/>
                </a:cxn>
              </a:cxnLst>
              <a:rect l="0" t="0" r="r" b="b"/>
              <a:pathLst>
                <a:path w="1360" h="183">
                  <a:moveTo>
                    <a:pt x="3" y="44"/>
                  </a:moveTo>
                  <a:lnTo>
                    <a:pt x="3" y="143"/>
                  </a:lnTo>
                  <a:cubicBezTo>
                    <a:pt x="4" y="162"/>
                    <a:pt x="0" y="181"/>
                    <a:pt x="52" y="183"/>
                  </a:cubicBezTo>
                  <a:lnTo>
                    <a:pt x="1315" y="183"/>
                  </a:lnTo>
                  <a:cubicBezTo>
                    <a:pt x="1351" y="183"/>
                    <a:pt x="1360" y="168"/>
                    <a:pt x="1360" y="140"/>
                  </a:cubicBezTo>
                  <a:lnTo>
                    <a:pt x="1360" y="0"/>
                  </a:lnTo>
                  <a:cubicBezTo>
                    <a:pt x="1281" y="26"/>
                    <a:pt x="1213" y="95"/>
                    <a:pt x="985" y="96"/>
                  </a:cubicBezTo>
                  <a:cubicBezTo>
                    <a:pt x="802" y="101"/>
                    <a:pt x="481" y="26"/>
                    <a:pt x="316" y="15"/>
                  </a:cubicBezTo>
                  <a:cubicBezTo>
                    <a:pt x="152" y="6"/>
                    <a:pt x="70" y="40"/>
                    <a:pt x="3" y="44"/>
                  </a:cubicBezTo>
                  <a:close/>
                </a:path>
              </a:pathLst>
            </a:custGeom>
            <a:gradFill rotWithShape="1">
              <a:gsLst>
                <a:gs pos="0">
                  <a:srgbClr val="FF6161">
                    <a:gamma/>
                    <a:tint val="63922"/>
                    <a:invGamma/>
                  </a:srgbClr>
                </a:gs>
                <a:gs pos="100000">
                  <a:srgbClr val="FF6161"/>
                </a:gs>
              </a:gsLst>
              <a:lin ang="5400000" scaled="1"/>
            </a:gradFill>
            <a:ln w="9525" cap="flat" cmpd="sng">
              <a:solidFill>
                <a:srgbClr val="FF6161"/>
              </a:solidFill>
              <a:prstDash val="solid"/>
              <a:round/>
              <a:headEnd/>
              <a:tailEnd/>
            </a:ln>
            <a:effectLst>
              <a:outerShdw dist="17961" dir="2700000" algn="ctr" rotWithShape="0">
                <a:srgbClr val="808080"/>
              </a:outerShdw>
            </a:effectLst>
          </p:spPr>
          <p:txBody>
            <a:bodyPr wrap="none" anchor="ctr"/>
            <a:lstStyle/>
            <a:p>
              <a:pPr>
                <a:defRPr/>
              </a:pPr>
              <a:endParaRPr lang="zh-CN" altLang="en-US" kern="0" dirty="0">
                <a:solidFill>
                  <a:sysClr val="windowText" lastClr="000000"/>
                </a:solidFill>
                <a:latin typeface="標楷體" panose="03000509000000000000" pitchFamily="65" charset="-120"/>
                <a:ea typeface="標楷體" panose="03000509000000000000" pitchFamily="65" charset="-120"/>
              </a:endParaRPr>
            </a:p>
          </p:txBody>
        </p:sp>
      </p:grpSp>
      <p:sp>
        <p:nvSpPr>
          <p:cNvPr id="51" name="Text Box 25"/>
          <p:cNvSpPr txBox="1">
            <a:spLocks noChangeArrowheads="1"/>
          </p:cNvSpPr>
          <p:nvPr/>
        </p:nvSpPr>
        <p:spPr bwMode="gray">
          <a:xfrm>
            <a:off x="3133725" y="5970588"/>
            <a:ext cx="2443163" cy="460375"/>
          </a:xfrm>
          <a:prstGeom prst="rect">
            <a:avLst/>
          </a:prstGeom>
          <a:noFill/>
          <a:ln w="9525">
            <a:noFill/>
            <a:miter lim="800000"/>
            <a:headEnd/>
            <a:tailEnd/>
          </a:ln>
        </p:spPr>
        <p:txBody>
          <a:bodyPr>
            <a:spAutoFit/>
          </a:bodyPr>
          <a:lstStyle/>
          <a:p>
            <a:pPr algn="ctr">
              <a:spcBef>
                <a:spcPct val="50000"/>
              </a:spcBef>
              <a:defRPr/>
            </a:pPr>
            <a:endParaRPr lang="en-US" altLang="zh-CN" sz="2400" b="1" kern="0" dirty="0">
              <a:solidFill>
                <a:srgbClr val="FFFFFF"/>
              </a:solidFill>
              <a:latin typeface="Arial" pitchFamily="34" charset="0"/>
              <a:ea typeface="新細明體" pitchFamily="18" charset="-120"/>
            </a:endParaRPr>
          </a:p>
        </p:txBody>
      </p:sp>
      <p:sp>
        <p:nvSpPr>
          <p:cNvPr id="58" name="矩形 57"/>
          <p:cNvSpPr/>
          <p:nvPr/>
        </p:nvSpPr>
        <p:spPr>
          <a:xfrm>
            <a:off x="2570163" y="5913438"/>
            <a:ext cx="3694112" cy="461962"/>
          </a:xfrm>
          <a:prstGeom prst="rect">
            <a:avLst/>
          </a:prstGeom>
        </p:spPr>
        <p:txBody>
          <a:bodyPr>
            <a:spAutoFit/>
          </a:bodyPr>
          <a:lstStyle/>
          <a:p>
            <a:pPr algn="ctr">
              <a:defRPr/>
            </a:pPr>
            <a:r>
              <a:rPr lang="zh-TW" altLang="en-US" sz="2400" b="1"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陳報教育部審議</a:t>
            </a:r>
            <a:endParaRPr lang="en-US" altLang="zh-CN" sz="2400" dirty="0">
              <a:solidFill>
                <a:prstClr val="white"/>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Arial" charset="0"/>
            </a:endParaRPr>
          </a:p>
        </p:txBody>
      </p:sp>
      <p:sp>
        <p:nvSpPr>
          <p:cNvPr id="63" name="文字方塊 62"/>
          <p:cNvSpPr txBox="1"/>
          <p:nvPr/>
        </p:nvSpPr>
        <p:spPr>
          <a:xfrm>
            <a:off x="3000375" y="2033588"/>
            <a:ext cx="2447925" cy="2030412"/>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defRPr/>
            </a:pPr>
            <a:r>
              <a:rPr lang="zh-TW" altLang="en-US" sz="2200" b="1" dirty="0">
                <a:solidFill>
                  <a:prstClr val="black"/>
                </a:solidFill>
                <a:latin typeface="標楷體" panose="03000509000000000000" pitchFamily="65" charset="-120"/>
                <a:ea typeface="標楷體" panose="03000509000000000000" pitchFamily="65" charset="-120"/>
              </a:rPr>
              <a:t>召開</a:t>
            </a:r>
            <a:r>
              <a:rPr lang="en-US" altLang="zh-TW" sz="2200" b="1" dirty="0">
                <a:solidFill>
                  <a:prstClr val="black"/>
                </a:solidFill>
                <a:latin typeface="標楷體" panose="03000509000000000000" pitchFamily="65" charset="-120"/>
                <a:ea typeface="標楷體" panose="03000509000000000000" pitchFamily="65" charset="-120"/>
              </a:rPr>
              <a:t>16</a:t>
            </a:r>
            <a:r>
              <a:rPr lang="zh-TW" altLang="en-US" sz="2200" b="1" dirty="0">
                <a:solidFill>
                  <a:prstClr val="black"/>
                </a:solidFill>
                <a:latin typeface="標楷體" panose="03000509000000000000" pitchFamily="65" charset="-120"/>
                <a:ea typeface="標楷體" panose="03000509000000000000" pitchFamily="65" charset="-120"/>
              </a:rPr>
              <a:t>場次第二屆課程研究發展會研議草案</a:t>
            </a:r>
            <a:endParaRPr lang="en-US" altLang="zh-TW" sz="22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sz="2400"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a:p>
            <a:pPr algn="ctr">
              <a:defRPr/>
            </a:pPr>
            <a:endParaRPr lang="en-US" altLang="zh-TW" b="1" dirty="0">
              <a:solidFill>
                <a:prstClr val="black"/>
              </a:solidFill>
              <a:latin typeface="標楷體" panose="03000509000000000000" pitchFamily="65" charset="-120"/>
              <a:ea typeface="標楷體" panose="03000509000000000000" pitchFamily="65" charset="-120"/>
            </a:endParaRPr>
          </a:p>
        </p:txBody>
      </p:sp>
      <p:sp>
        <p:nvSpPr>
          <p:cNvPr id="368653" name="文字方塊 63"/>
          <p:cNvSpPr txBox="1">
            <a:spLocks noChangeArrowheads="1"/>
          </p:cNvSpPr>
          <p:nvPr/>
        </p:nvSpPr>
        <p:spPr bwMode="auto">
          <a:xfrm>
            <a:off x="5884863" y="2041525"/>
            <a:ext cx="2935287" cy="1939925"/>
          </a:xfrm>
          <a:prstGeom prst="rect">
            <a:avLst/>
          </a:prstGeom>
          <a:solidFill>
            <a:srgbClr val="92D050"/>
          </a:solidFill>
          <a:ln w="9525">
            <a:noFill/>
            <a:miter lim="800000"/>
            <a:headEnd/>
            <a:tailEnd/>
          </a:ln>
        </p:spPr>
        <p:txBody>
          <a:bodyPr>
            <a:spAutoFit/>
          </a:bodyPr>
          <a:lstStyle/>
          <a:p>
            <a:pPr algn="ct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書面審查</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網路論壇</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sz="2400" b="1">
                <a:solidFill>
                  <a:srgbClr val="000000"/>
                </a:solidFill>
                <a:latin typeface="標楷體" panose="03000509000000000000" pitchFamily="65" charset="-120"/>
                <a:ea typeface="標楷體" panose="03000509000000000000" pitchFamily="65" charset="-120"/>
                <a:cs typeface="微軟正黑體"/>
              </a:rPr>
              <a:t>分區公聽會</a:t>
            </a:r>
            <a:endParaRPr lang="en-US" altLang="zh-TW" sz="2400" b="1">
              <a:solidFill>
                <a:srgbClr val="000000"/>
              </a:solidFill>
              <a:latin typeface="標楷體" panose="03000509000000000000" pitchFamily="65" charset="-120"/>
              <a:ea typeface="標楷體" panose="03000509000000000000" pitchFamily="65" charset="-120"/>
              <a:cs typeface="微軟正黑體"/>
            </a:endParaRPr>
          </a:p>
          <a:p>
            <a:pPr algn="ctr"/>
            <a:endParaRPr lang="zh-TW" altLang="en-US" sz="2400" b="1">
              <a:solidFill>
                <a:srgbClr val="000000"/>
              </a:solidFill>
              <a:latin typeface="標楷體" panose="03000509000000000000" pitchFamily="65" charset="-120"/>
              <a:ea typeface="標楷體" panose="03000509000000000000" pitchFamily="65" charset="-120"/>
              <a:cs typeface="微軟正黑體"/>
            </a:endParaRPr>
          </a:p>
        </p:txBody>
      </p:sp>
      <p:sp>
        <p:nvSpPr>
          <p:cNvPr id="368654" name="文字方塊 64"/>
          <p:cNvSpPr txBox="1">
            <a:spLocks noChangeArrowheads="1"/>
          </p:cNvSpPr>
          <p:nvPr/>
        </p:nvSpPr>
        <p:spPr bwMode="auto">
          <a:xfrm>
            <a:off x="173038" y="2041525"/>
            <a:ext cx="2376487" cy="646113"/>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籌組領綱研修小組</a:t>
            </a:r>
            <a:endParaRPr lang="en-US" altLang="zh-TW" b="1">
              <a:solidFill>
                <a:srgbClr val="000000"/>
              </a:solidFill>
              <a:latin typeface="標楷體" panose="03000509000000000000" pitchFamily="65" charset="-120"/>
              <a:ea typeface="標楷體" panose="03000509000000000000" pitchFamily="65" charset="-120"/>
              <a:cs typeface="微軟正黑體"/>
            </a:endParaRPr>
          </a:p>
          <a:p>
            <a:pPr algn="ctr"/>
            <a:r>
              <a:rPr lang="zh-TW" altLang="en-US" b="1">
                <a:solidFill>
                  <a:srgbClr val="000000"/>
                </a:solidFill>
                <a:latin typeface="標楷體" panose="03000509000000000000" pitchFamily="65" charset="-120"/>
                <a:ea typeface="標楷體" panose="03000509000000000000" pitchFamily="65" charset="-120"/>
                <a:cs typeface="微軟正黑體"/>
              </a:rPr>
              <a:t>研修領域課綱草案</a:t>
            </a:r>
          </a:p>
        </p:txBody>
      </p:sp>
      <p:sp>
        <p:nvSpPr>
          <p:cNvPr id="66" name="圓角矩形 65"/>
          <p:cNvSpPr/>
          <p:nvPr/>
        </p:nvSpPr>
        <p:spPr>
          <a:xfrm>
            <a:off x="641350" y="8842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7" name="圓角矩形 66"/>
          <p:cNvSpPr/>
          <p:nvPr/>
        </p:nvSpPr>
        <p:spPr>
          <a:xfrm>
            <a:off x="3371850" y="871538"/>
            <a:ext cx="1714500"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圓角矩形 67"/>
          <p:cNvSpPr/>
          <p:nvPr/>
        </p:nvSpPr>
        <p:spPr>
          <a:xfrm>
            <a:off x="6391275" y="846138"/>
            <a:ext cx="1571625" cy="642937"/>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標楷體" panose="03000509000000000000" pitchFamily="65" charset="-120"/>
              <a:ea typeface="標楷體" panose="03000509000000000000" pitchFamily="65" charset="-120"/>
            </a:endParaRPr>
          </a:p>
        </p:txBody>
      </p:sp>
      <p:sp>
        <p:nvSpPr>
          <p:cNvPr id="368658" name="文字方塊 68"/>
          <p:cNvSpPr txBox="1">
            <a:spLocks noChangeArrowheads="1"/>
          </p:cNvSpPr>
          <p:nvPr/>
        </p:nvSpPr>
        <p:spPr bwMode="auto">
          <a:xfrm>
            <a:off x="688975" y="763588"/>
            <a:ext cx="1377950" cy="708025"/>
          </a:xfrm>
          <a:prstGeom prst="rect">
            <a:avLst/>
          </a:prstGeom>
          <a:noFill/>
          <a:ln w="9525">
            <a:noFill/>
            <a:miter lim="800000"/>
            <a:headEnd/>
            <a:tailEnd/>
          </a:ln>
        </p:spPr>
        <p:txBody>
          <a:bodyPr>
            <a:spAutoFit/>
          </a:bodyPr>
          <a:lstStyle/>
          <a:p>
            <a:pPr algn="ctr"/>
            <a:endParaRPr lang="en-US" altLang="zh-TW" b="1" dirty="0">
              <a:solidFill>
                <a:srgbClr val="0070C0"/>
              </a:solidFill>
              <a:latin typeface="標楷體" panose="03000509000000000000" pitchFamily="65" charset="-120"/>
              <a:ea typeface="標楷體" panose="03000509000000000000" pitchFamily="65" charset="-120"/>
              <a:cs typeface="Adobe 繁黑體 Std B"/>
            </a:endParaRPr>
          </a:p>
          <a:p>
            <a:pPr algn="ctr"/>
            <a:r>
              <a:rPr lang="zh-TW" altLang="en-US" sz="2200" b="1" dirty="0">
                <a:solidFill>
                  <a:srgbClr val="0070C0"/>
                </a:solidFill>
                <a:latin typeface="標楷體" panose="03000509000000000000" pitchFamily="65" charset="-120"/>
                <a:ea typeface="標楷體" panose="03000509000000000000" pitchFamily="65" charset="-120"/>
                <a:cs typeface="Adobe 繁黑體 Std B"/>
              </a:rPr>
              <a:t>研修階段</a:t>
            </a:r>
          </a:p>
        </p:txBody>
      </p:sp>
      <p:sp>
        <p:nvSpPr>
          <p:cNvPr id="368659" name="文字方塊 69"/>
          <p:cNvSpPr txBox="1">
            <a:spLocks noChangeArrowheads="1"/>
          </p:cNvSpPr>
          <p:nvPr/>
        </p:nvSpPr>
        <p:spPr bwMode="auto">
          <a:xfrm>
            <a:off x="3243263" y="982663"/>
            <a:ext cx="2019300" cy="430212"/>
          </a:xfrm>
          <a:prstGeom prst="rect">
            <a:avLst/>
          </a:prstGeom>
          <a:noFill/>
          <a:ln w="9525">
            <a:noFill/>
            <a:miter lim="800000"/>
            <a:headEnd/>
            <a:tailEnd/>
          </a:ln>
        </p:spPr>
        <p:txBody>
          <a:bodyPr>
            <a:spAutoFit/>
          </a:bodyPr>
          <a:lstStyle/>
          <a:p>
            <a:pPr algn="ctr"/>
            <a:r>
              <a:rPr lang="zh-TW" altLang="en-US" sz="2200" b="1">
                <a:solidFill>
                  <a:srgbClr val="0070C0"/>
                </a:solidFill>
                <a:latin typeface="標楷體" panose="03000509000000000000" pitchFamily="65" charset="-120"/>
                <a:ea typeface="標楷體" panose="03000509000000000000" pitchFamily="65" charset="-120"/>
                <a:cs typeface="Adobe 繁黑體 Std B"/>
              </a:rPr>
              <a:t>研議階段</a:t>
            </a:r>
          </a:p>
        </p:txBody>
      </p:sp>
      <p:sp>
        <p:nvSpPr>
          <p:cNvPr id="368660" name="文字方塊 70"/>
          <p:cNvSpPr txBox="1">
            <a:spLocks noChangeArrowheads="1"/>
          </p:cNvSpPr>
          <p:nvPr/>
        </p:nvSpPr>
        <p:spPr bwMode="auto">
          <a:xfrm>
            <a:off x="6538913" y="977900"/>
            <a:ext cx="1423987" cy="430213"/>
          </a:xfrm>
          <a:prstGeom prst="rect">
            <a:avLst/>
          </a:prstGeom>
          <a:noFill/>
          <a:ln w="9525">
            <a:noFill/>
            <a:miter lim="800000"/>
            <a:headEnd/>
            <a:tailEnd/>
          </a:ln>
        </p:spPr>
        <p:txBody>
          <a:bodyPr>
            <a:spAutoFit/>
          </a:bodyPr>
          <a:lstStyle/>
          <a:p>
            <a:r>
              <a:rPr lang="zh-TW" altLang="en-US" sz="2200" b="1">
                <a:solidFill>
                  <a:srgbClr val="0070C0"/>
                </a:solidFill>
                <a:ea typeface="Adobe 繁黑體 Std B"/>
                <a:cs typeface="Adobe 繁黑體 Std B"/>
              </a:rPr>
              <a:t>公聽階段</a:t>
            </a:r>
          </a:p>
        </p:txBody>
      </p:sp>
      <p:sp>
        <p:nvSpPr>
          <p:cNvPr id="47" name="文字方塊 46"/>
          <p:cNvSpPr txBox="1"/>
          <p:nvPr/>
        </p:nvSpPr>
        <p:spPr>
          <a:xfrm>
            <a:off x="5908675" y="3998913"/>
            <a:ext cx="2911475" cy="178593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1.</a:t>
            </a:r>
            <a:r>
              <a:rPr lang="zh-TW" altLang="en-US" sz="2200" b="1" dirty="0">
                <a:solidFill>
                  <a:prstClr val="black"/>
                </a:solidFill>
                <a:latin typeface="標楷體" panose="03000509000000000000" pitchFamily="65" charset="-120"/>
                <a:ea typeface="標楷體" panose="03000509000000000000" pitchFamily="65" charset="-120"/>
              </a:rPr>
              <a:t>持續研修領域課綱草案</a:t>
            </a:r>
            <a:endParaRPr lang="en-US" altLang="zh-TW" sz="2200" b="1" dirty="0">
              <a:solidFill>
                <a:prstClr val="black"/>
              </a:solidFill>
              <a:latin typeface="標楷體" panose="03000509000000000000" pitchFamily="65" charset="-120"/>
              <a:ea typeface="標楷體" panose="03000509000000000000" pitchFamily="65" charset="-120"/>
            </a:endParaRPr>
          </a:p>
          <a:p>
            <a:pPr marL="266700" indent="-266700">
              <a:defRPr/>
            </a:pPr>
            <a:r>
              <a:rPr lang="en-US" altLang="zh-TW" sz="2200" b="1" dirty="0">
                <a:solidFill>
                  <a:prstClr val="black"/>
                </a:solidFill>
                <a:latin typeface="標楷體" panose="03000509000000000000" pitchFamily="65" charset="-120"/>
                <a:ea typeface="標楷體" panose="03000509000000000000" pitchFamily="65" charset="-120"/>
              </a:rPr>
              <a:t>2.</a:t>
            </a:r>
            <a:r>
              <a:rPr lang="zh-TW" altLang="en-US" sz="2200" b="1" dirty="0">
                <a:solidFill>
                  <a:prstClr val="black"/>
                </a:solidFill>
                <a:latin typeface="標楷體" panose="03000509000000000000" pitchFamily="65" charset="-120"/>
                <a:ea typeface="標楷體" panose="03000509000000000000" pitchFamily="65" charset="-120"/>
              </a:rPr>
              <a:t>回應各界意見，陳報課審會並公開於課發會網站。</a:t>
            </a:r>
            <a:endParaRPr lang="en-US" altLang="zh-TW" sz="2200" b="1" dirty="0">
              <a:solidFill>
                <a:prstClr val="black"/>
              </a:solidFill>
              <a:latin typeface="標楷體" panose="03000509000000000000" pitchFamily="65" charset="-120"/>
              <a:ea typeface="標楷體" panose="03000509000000000000" pitchFamily="65" charset="-120"/>
            </a:endParaRPr>
          </a:p>
        </p:txBody>
      </p:sp>
      <p:sp>
        <p:nvSpPr>
          <p:cNvPr id="6" name="左-右雙向箭號 5"/>
          <p:cNvSpPr/>
          <p:nvPr/>
        </p:nvSpPr>
        <p:spPr>
          <a:xfrm>
            <a:off x="5448300" y="222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2" name="左-右雙向箭號 51"/>
          <p:cNvSpPr/>
          <p:nvPr/>
        </p:nvSpPr>
        <p:spPr>
          <a:xfrm>
            <a:off x="2549525" y="2224088"/>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7" name="向下箭號 6"/>
          <p:cNvSpPr/>
          <p:nvPr/>
        </p:nvSpPr>
        <p:spPr>
          <a:xfrm>
            <a:off x="7121525" y="3587750"/>
            <a:ext cx="287338" cy="452438"/>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3" name="左-右雙向箭號 52"/>
          <p:cNvSpPr/>
          <p:nvPr/>
        </p:nvSpPr>
        <p:spPr>
          <a:xfrm>
            <a:off x="5457825" y="4462463"/>
            <a:ext cx="436563"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8" name="向下箭號 7"/>
          <p:cNvSpPr/>
          <p:nvPr/>
        </p:nvSpPr>
        <p:spPr>
          <a:xfrm>
            <a:off x="4067175" y="4837113"/>
            <a:ext cx="392113" cy="1025525"/>
          </a:xfrm>
          <a:prstGeom prst="down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54" name="左-右雙向箭號 53"/>
          <p:cNvSpPr/>
          <p:nvPr/>
        </p:nvSpPr>
        <p:spPr>
          <a:xfrm>
            <a:off x="2536825" y="3497263"/>
            <a:ext cx="436563" cy="265112"/>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368668" name="文字方塊 2"/>
          <p:cNvSpPr txBox="1">
            <a:spLocks noChangeArrowheads="1"/>
          </p:cNvSpPr>
          <p:nvPr/>
        </p:nvSpPr>
        <p:spPr bwMode="auto">
          <a:xfrm>
            <a:off x="962025" y="1608138"/>
            <a:ext cx="1104900"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103.06~</a:t>
            </a:r>
            <a:endParaRPr lang="zh-TW" altLang="en-US">
              <a:latin typeface="標楷體" panose="03000509000000000000" pitchFamily="65" charset="-120"/>
              <a:ea typeface="標楷體" panose="03000509000000000000" pitchFamily="65" charset="-120"/>
            </a:endParaRPr>
          </a:p>
        </p:txBody>
      </p:sp>
      <p:sp>
        <p:nvSpPr>
          <p:cNvPr id="368669" name="文字方塊 29"/>
          <p:cNvSpPr txBox="1">
            <a:spLocks noChangeArrowheads="1"/>
          </p:cNvSpPr>
          <p:nvPr/>
        </p:nvSpPr>
        <p:spPr bwMode="auto">
          <a:xfrm>
            <a:off x="3598863" y="1604963"/>
            <a:ext cx="1379537" cy="369887"/>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104.04.01~</a:t>
            </a:r>
            <a:endParaRPr lang="zh-TW" altLang="en-US">
              <a:latin typeface="標楷體" panose="03000509000000000000" pitchFamily="65" charset="-120"/>
              <a:ea typeface="標楷體" panose="03000509000000000000" pitchFamily="65" charset="-120"/>
            </a:endParaRPr>
          </a:p>
        </p:txBody>
      </p:sp>
      <p:sp>
        <p:nvSpPr>
          <p:cNvPr id="368670" name="文字方塊 30"/>
          <p:cNvSpPr txBox="1">
            <a:spLocks noChangeArrowheads="1"/>
          </p:cNvSpPr>
          <p:nvPr/>
        </p:nvSpPr>
        <p:spPr bwMode="auto">
          <a:xfrm>
            <a:off x="6153150" y="1484313"/>
            <a:ext cx="2740025" cy="646112"/>
          </a:xfrm>
          <a:prstGeom prst="rect">
            <a:avLst/>
          </a:prstGeom>
          <a:noFill/>
          <a:ln w="9525">
            <a:noFill/>
            <a:miter lim="800000"/>
            <a:headEnd/>
            <a:tailEnd/>
          </a:ln>
        </p:spPr>
        <p:txBody>
          <a:bodyPr>
            <a:spAutoFit/>
          </a:body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一</a:t>
            </a:r>
            <a:r>
              <a:rPr lang="en-US" altLang="zh-TW">
                <a:latin typeface="標楷體" panose="03000509000000000000" pitchFamily="65" charset="-120"/>
                <a:ea typeface="標楷體" panose="03000509000000000000" pitchFamily="65" charset="-120"/>
              </a:rPr>
              <a:t>)104.08.18~10.07</a:t>
            </a:r>
          </a:p>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二</a:t>
            </a:r>
            <a:r>
              <a:rPr lang="en-US" altLang="zh-TW">
                <a:latin typeface="標楷體" panose="03000509000000000000" pitchFamily="65" charset="-120"/>
                <a:ea typeface="標楷體" panose="03000509000000000000" pitchFamily="65" charset="-120"/>
              </a:rPr>
              <a:t>)104.11.09~12.15</a:t>
            </a:r>
            <a:endParaRPr lang="zh-TW" altLang="en-US">
              <a:latin typeface="標楷體" panose="03000509000000000000" pitchFamily="65" charset="-120"/>
              <a:ea typeface="標楷體" panose="03000509000000000000" pitchFamily="65" charset="-120"/>
            </a:endParaRPr>
          </a:p>
        </p:txBody>
      </p:sp>
      <p:sp>
        <p:nvSpPr>
          <p:cNvPr id="9" name="矩形 8"/>
          <p:cNvSpPr/>
          <p:nvPr/>
        </p:nvSpPr>
        <p:spPr>
          <a:xfrm>
            <a:off x="2986088" y="3629025"/>
            <a:ext cx="2471737" cy="167322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b="1" dirty="0">
                <a:latin typeface="標楷體" panose="03000509000000000000" pitchFamily="65" charset="-120"/>
                <a:ea typeface="標楷體" panose="03000509000000000000" pitchFamily="65" charset="-120"/>
              </a:rPr>
              <a:t>累計召開</a:t>
            </a:r>
            <a:r>
              <a:rPr lang="en-US" altLang="zh-TW" b="1" dirty="0">
                <a:latin typeface="標楷體" panose="03000509000000000000" pitchFamily="65" charset="-120"/>
                <a:ea typeface="標楷體" panose="03000509000000000000" pitchFamily="65" charset="-120"/>
              </a:rPr>
              <a:t>24</a:t>
            </a:r>
            <a:r>
              <a:rPr lang="zh-TW" altLang="en-US" b="1" dirty="0">
                <a:latin typeface="標楷體" panose="03000509000000000000" pitchFamily="65" charset="-120"/>
                <a:ea typeface="標楷體" panose="03000509000000000000" pitchFamily="65" charset="-120"/>
              </a:rPr>
              <a:t>場次第二屆課發會四個群組會議</a:t>
            </a:r>
            <a:endParaRPr lang="en-US" altLang="zh-TW" b="1" dirty="0">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第一群組：語文群組</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第二群組：數理科技</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第三群組：綜藝健社生</a:t>
            </a:r>
            <a:endParaRPr lang="en-US" altLang="zh-TW" sz="1600" b="1" dirty="0">
              <a:solidFill>
                <a:srgbClr val="C00000"/>
              </a:solidFill>
              <a:latin typeface="標楷體" panose="03000509000000000000" pitchFamily="65" charset="-120"/>
              <a:ea typeface="標楷體" panose="03000509000000000000" pitchFamily="65" charset="-120"/>
            </a:endParaRPr>
          </a:p>
          <a:p>
            <a:pPr>
              <a:defRPr/>
            </a:pPr>
            <a:r>
              <a:rPr lang="zh-TW" altLang="en-US" sz="1600" b="1" dirty="0">
                <a:solidFill>
                  <a:srgbClr val="C00000"/>
                </a:solidFill>
                <a:latin typeface="標楷體" panose="03000509000000000000" pitchFamily="65" charset="-120"/>
                <a:ea typeface="標楷體" panose="03000509000000000000" pitchFamily="65" charset="-120"/>
              </a:rPr>
              <a:t>第四群組：十五群科</a:t>
            </a:r>
          </a:p>
        </p:txBody>
      </p:sp>
      <p:sp>
        <p:nvSpPr>
          <p:cNvPr id="368672" name="文字方塊 31"/>
          <p:cNvSpPr txBox="1">
            <a:spLocks noChangeArrowheads="1"/>
          </p:cNvSpPr>
          <p:nvPr/>
        </p:nvSpPr>
        <p:spPr bwMode="auto">
          <a:xfrm>
            <a:off x="161925" y="2706688"/>
            <a:ext cx="2376488" cy="646112"/>
          </a:xfrm>
          <a:prstGeom prst="rect">
            <a:avLst/>
          </a:prstGeom>
          <a:solidFill>
            <a:srgbClr val="92D050"/>
          </a:solidFill>
          <a:ln w="9525">
            <a:noFill/>
            <a:miter lim="800000"/>
            <a:headEnd/>
            <a:tailEnd/>
          </a:ln>
        </p:spPr>
        <p:txBody>
          <a:bodyPr>
            <a:spAutoFit/>
          </a:bodyPr>
          <a:lstStyle/>
          <a:p>
            <a:pPr algn="ctr"/>
            <a:r>
              <a:rPr lang="zh-TW" altLang="en-US" b="1">
                <a:solidFill>
                  <a:srgbClr val="000000"/>
                </a:solidFill>
                <a:latin typeface="標楷體" panose="03000509000000000000" pitchFamily="65" charset="-120"/>
                <a:ea typeface="標楷體" panose="03000509000000000000" pitchFamily="65" charset="-120"/>
                <a:cs typeface="微軟正黑體"/>
              </a:rPr>
              <a:t>課發會意見回應       持續研修</a:t>
            </a:r>
          </a:p>
        </p:txBody>
      </p:sp>
      <p:sp>
        <p:nvSpPr>
          <p:cNvPr id="33" name="左-右雙向箭號 32"/>
          <p:cNvSpPr/>
          <p:nvPr/>
        </p:nvSpPr>
        <p:spPr>
          <a:xfrm rot="5400000">
            <a:off x="3983037" y="3405188"/>
            <a:ext cx="434975" cy="266700"/>
          </a:xfrm>
          <a:prstGeom prst="leftRightArrow">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TW" altLang="en-US"/>
          </a:p>
        </p:txBody>
      </p:sp>
      <p:sp>
        <p:nvSpPr>
          <p:cNvPr id="2" name="矩形 1"/>
          <p:cNvSpPr/>
          <p:nvPr/>
        </p:nvSpPr>
        <p:spPr>
          <a:xfrm>
            <a:off x="319498" y="141069"/>
            <a:ext cx="8279580" cy="646331"/>
          </a:xfrm>
          <a:prstGeom prst="rect">
            <a:avLst/>
          </a:prstGeom>
        </p:spPr>
        <p:txBody>
          <a:bodyPr wrap="square">
            <a:spAutoFit/>
          </a:bodyPr>
          <a:lstStyle/>
          <a:p>
            <a:pPr>
              <a:spcBef>
                <a:spcPct val="30000"/>
              </a:spcBef>
              <a:defRPr/>
            </a:pPr>
            <a:r>
              <a:rPr lang="zh-TW" altLang="en-US" sz="3600" b="1" dirty="0">
                <a:solidFill>
                  <a:srgbClr val="0000FF"/>
                </a:solidFill>
                <a:latin typeface="標楷體" pitchFamily="65" charset="-120"/>
                <a:ea typeface="標楷體" pitchFamily="65" charset="-120"/>
                <a:cs typeface="Adobe 繁黑體 Std B"/>
              </a:rPr>
              <a:t>十二年國教領域課程綱要草案研修程序</a:t>
            </a:r>
          </a:p>
        </p:txBody>
      </p:sp>
    </p:spTree>
    <p:extLst>
      <p:ext uri="{BB962C8B-B14F-4D97-AF65-F5344CB8AC3E}">
        <p14:creationId xmlns:p14="http://schemas.microsoft.com/office/powerpoint/2010/main" val="6804922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標題 9"/>
          <p:cNvSpPr>
            <a:spLocks noGrp="1"/>
          </p:cNvSpPr>
          <p:nvPr>
            <p:ph type="title"/>
          </p:nvPr>
        </p:nvSpPr>
        <p:spPr>
          <a:xfrm>
            <a:off x="2214563" y="5500688"/>
            <a:ext cx="6172200" cy="663575"/>
          </a:xfrm>
        </p:spPr>
        <p:txBody>
          <a:bodyPr>
            <a:noAutofit/>
          </a:bodyPr>
          <a:lstStyle/>
          <a:p>
            <a:pPr eaLnBrk="1" fontAlgn="auto" hangingPunct="1">
              <a:spcAft>
                <a:spcPts val="0"/>
              </a:spcAft>
              <a:defRPr/>
            </a:pPr>
            <a:r>
              <a:rPr lang="en-US" sz="4500" cap="none" dirty="0" err="1">
                <a:solidFill>
                  <a:srgbClr val="C00000"/>
                </a:solidFill>
                <a:latin typeface="標楷體" panose="03000509000000000000" pitchFamily="65" charset="-120"/>
                <a:ea typeface="標楷體" panose="03000509000000000000" pitchFamily="65" charset="-120"/>
                <a:cs typeface="Arial"/>
                <a:sym typeface="Arial"/>
              </a:rPr>
              <a:t>參、新課綱的重要內涵</a:t>
            </a:r>
            <a:endParaRPr lang="zh-TW" altLang="en-US" sz="4500" dirty="0">
              <a:latin typeface="標楷體" panose="03000509000000000000" pitchFamily="65" charset="-120"/>
              <a:ea typeface="標楷體" panose="03000509000000000000" pitchFamily="65" charset="-120"/>
            </a:endParaRPr>
          </a:p>
        </p:txBody>
      </p:sp>
      <p:sp>
        <p:nvSpPr>
          <p:cNvPr id="239619" name="投影片編號版面配置區 11"/>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89A910B-CD06-4E4F-935E-21A1E22D7E12}" type="slidenum">
              <a:rPr lang="zh-TW" altLang="en-US" smtClean="0">
                <a:latin typeface="Arial" charset="0"/>
                <a:ea typeface="新細明體" charset="-120"/>
              </a:rPr>
              <a:pPr/>
              <a:t>21</a:t>
            </a:fld>
            <a:endParaRPr lang="en-US" altLang="zh-TW">
              <a:latin typeface="Arial" charset="0"/>
              <a:ea typeface="新細明體" charset="-120"/>
            </a:endParaRPr>
          </a:p>
        </p:txBody>
      </p:sp>
      <p:pic>
        <p:nvPicPr>
          <p:cNvPr id="463" name="Shape 463"/>
          <p:cNvPicPr preferRelativeResize="0"/>
          <p:nvPr/>
        </p:nvPicPr>
        <p:blipFill rotWithShape="1">
          <a:blip r:embed="rId3" cstate="print">
            <a:alphaModFix/>
          </a:blip>
          <a:srcRect/>
          <a:stretch/>
        </p:blipFill>
        <p:spPr>
          <a:xfrm>
            <a:off x="5944820" y="332656"/>
            <a:ext cx="2770584" cy="1975071"/>
          </a:xfrm>
          <a:prstGeom prst="rect">
            <a:avLst/>
          </a:prstGeom>
          <a:ln>
            <a:noFill/>
          </a:ln>
          <a:effectLst>
            <a:softEdge rad="112500"/>
          </a:effectLst>
        </p:spPr>
      </p:pic>
      <p:pic>
        <p:nvPicPr>
          <p:cNvPr id="464" name="Shape 464"/>
          <p:cNvPicPr preferRelativeResize="0"/>
          <p:nvPr/>
        </p:nvPicPr>
        <p:blipFill rotWithShape="1">
          <a:blip r:embed="rId4" cstate="print">
            <a:alphaModFix/>
          </a:blip>
          <a:srcRect l="6205" r="6568"/>
          <a:stretch/>
        </p:blipFill>
        <p:spPr>
          <a:xfrm>
            <a:off x="6026400" y="2244631"/>
            <a:ext cx="2700000" cy="2036041"/>
          </a:xfrm>
          <a:prstGeom prst="rect">
            <a:avLst/>
          </a:prstGeom>
          <a:ln>
            <a:noFill/>
          </a:ln>
          <a:effectLst>
            <a:softEdge rad="112500"/>
          </a:effectLst>
        </p:spPr>
      </p:pic>
      <p:graphicFrame>
        <p:nvGraphicFramePr>
          <p:cNvPr id="11" name="表格 10"/>
          <p:cNvGraphicFramePr>
            <a:graphicFrameLocks noGrp="1"/>
          </p:cNvGraphicFramePr>
          <p:nvPr>
            <p:extLst>
              <p:ext uri="{D42A27DB-BD31-4B8C-83A1-F6EECF244321}">
                <p14:modId xmlns:p14="http://schemas.microsoft.com/office/powerpoint/2010/main" val="968325816"/>
              </p:ext>
            </p:extLst>
          </p:nvPr>
        </p:nvGraphicFramePr>
        <p:xfrm>
          <a:off x="3015862" y="3528429"/>
          <a:ext cx="2928958" cy="752242"/>
        </p:xfrm>
        <a:graphic>
          <a:graphicData uri="http://schemas.openxmlformats.org/drawingml/2006/table">
            <a:tbl>
              <a:tblPr firstRow="1" bandRow="1">
                <a:tableStyleId>{5C22544A-7EE6-4342-B048-85BDC9FD1C3A}</a:tableStyleId>
              </a:tblPr>
              <a:tblGrid>
                <a:gridCol w="1700154">
                  <a:extLst>
                    <a:ext uri="{9D8B030D-6E8A-4147-A177-3AD203B41FA5}">
                      <a16:colId xmlns="" xmlns:a16="http://schemas.microsoft.com/office/drawing/2014/main" val="20000"/>
                    </a:ext>
                  </a:extLst>
                </a:gridCol>
                <a:gridCol w="1228804">
                  <a:extLst>
                    <a:ext uri="{9D8B030D-6E8A-4147-A177-3AD203B41FA5}">
                      <a16:colId xmlns="" xmlns:a16="http://schemas.microsoft.com/office/drawing/2014/main" val="20001"/>
                    </a:ext>
                  </a:extLst>
                </a:gridCol>
              </a:tblGrid>
              <a:tr h="376121">
                <a:tc>
                  <a:txBody>
                    <a:bodyPr/>
                    <a:lstStyle/>
                    <a:p>
                      <a:pPr algn="r"/>
                      <a:r>
                        <a:rPr kumimoji="0" lang="zh-TW" altLang="en-US" sz="1200" b="1" i="0" kern="1200" dirty="0">
                          <a:solidFill>
                            <a:schemeClr val="bg2">
                              <a:lumMod val="60000"/>
                              <a:lumOff val="40000"/>
                            </a:schemeClr>
                          </a:solidFill>
                          <a:latin typeface="標楷體" panose="03000509000000000000" pitchFamily="65" charset="-120"/>
                          <a:ea typeface="標楷體" panose="03000509000000000000" pitchFamily="65" charset="-120"/>
                          <a:cs typeface="+mn-cs"/>
                        </a:rPr>
                        <a:t>嘉義市民生國中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新竹光武國中</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tx1"/>
                    </a:solidFill>
                  </a:tcPr>
                </a:tc>
                <a:extLst>
                  <a:ext uri="{0D108BD9-81ED-4DB2-BD59-A6C34878D82A}">
                    <a16:rowId xmlns="" xmlns:a16="http://schemas.microsoft.com/office/drawing/2014/main" val="10000"/>
                  </a:ext>
                </a:extLst>
              </a:tr>
              <a:tr h="376121">
                <a:tc>
                  <a:txBody>
                    <a:bodyPr/>
                    <a:lstStyle/>
                    <a:p>
                      <a:pPr algn="r"/>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圖片來源：</a:t>
                      </a:r>
                      <a:r>
                        <a:rPr lang="zh-TW" altLang="en-US" sz="1200" b="1" baseline="0" dirty="0">
                          <a:solidFill>
                            <a:schemeClr val="bg2">
                              <a:lumMod val="60000"/>
                              <a:lumOff val="40000"/>
                            </a:schemeClr>
                          </a:solidFill>
                          <a:latin typeface="標楷體" panose="03000509000000000000" pitchFamily="65" charset="-120"/>
                          <a:ea typeface="標楷體" panose="03000509000000000000" pitchFamily="65" charset="-120"/>
                        </a:rPr>
                        <a:t> </a:t>
                      </a:r>
                      <a:endPar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l"/>
                      <a:r>
                        <a:rPr lang="zh-TW" altLang="en-US" sz="1200" b="1" dirty="0">
                          <a:solidFill>
                            <a:schemeClr val="bg2">
                              <a:lumMod val="60000"/>
                              <a:lumOff val="40000"/>
                            </a:schemeClr>
                          </a:solidFill>
                          <a:latin typeface="標楷體" panose="03000509000000000000" pitchFamily="65" charset="-120"/>
                          <a:ea typeface="標楷體" panose="03000509000000000000" pitchFamily="65" charset="-120"/>
                        </a:rPr>
                        <a:t>開平餐飲學校</a:t>
                      </a:r>
                    </a:p>
                  </a:txBody>
                  <a:tcPr>
                    <a:lnL w="12700" cap="flat" cmpd="sng" algn="ctr">
                      <a:solidFill>
                        <a:schemeClr val="bg1">
                          <a:lumMod val="50000"/>
                          <a:lumOff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 xmlns:a16="http://schemas.microsoft.com/office/drawing/2014/main" val="10001"/>
                  </a:ext>
                </a:extLst>
              </a:tr>
            </a:tbl>
          </a:graphicData>
        </a:graphic>
      </p:graphicFrame>
      <p:pic>
        <p:nvPicPr>
          <p:cNvPr id="2" name="圖片 1"/>
          <p:cNvPicPr>
            <a:picLocks noChangeAspect="1"/>
          </p:cNvPicPr>
          <p:nvPr/>
        </p:nvPicPr>
        <p:blipFill>
          <a:blip r:embed="rId5" cstate="print"/>
          <a:stretch>
            <a:fillRect/>
          </a:stretch>
        </p:blipFill>
        <p:spPr>
          <a:xfrm>
            <a:off x="3666724" y="415315"/>
            <a:ext cx="2328221" cy="3112427"/>
          </a:xfrm>
          <a:prstGeom prst="rect">
            <a:avLst/>
          </a:prstGeom>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txBox="1">
            <a:spLocks noGrp="1"/>
          </p:cNvSpPr>
          <p:nvPr>
            <p:ph type="title"/>
          </p:nvPr>
        </p:nvSpPr>
        <p:spPr>
          <a:xfrm>
            <a:off x="395288" y="260350"/>
            <a:ext cx="8229600" cy="936625"/>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總綱</a:t>
            </a:r>
            <a:r>
              <a:rPr lang="en-US" b="1" dirty="0" err="1">
                <a:latin typeface="標楷體" panose="03000509000000000000" pitchFamily="65" charset="-120"/>
                <a:ea typeface="標楷體" panose="03000509000000000000" pitchFamily="65" charset="-120"/>
                <a:cs typeface="Times New Roman" panose="02020603050405020304" pitchFamily="18" charset="0"/>
                <a:sym typeface="Arial"/>
              </a:rPr>
              <a:t>的</a:t>
            </a:r>
            <a:r>
              <a:rPr lang="en-US" sz="4400" b="1" cap="none" dirty="0" err="1">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rPr>
              <a:t>基本理念</a:t>
            </a:r>
            <a:endParaRPr lang="en-US" sz="4400" b="1" cap="none" dirty="0">
              <a:solidFill>
                <a:schemeClr val="dk1"/>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41666" name="投影片編號版面配置區 1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F38541F-6E76-47AB-B3C6-D18AB4E24488}" type="slidenum">
              <a:rPr lang="zh-TW" altLang="en-US" smtClean="0">
                <a:latin typeface="標楷體" pitchFamily="65" charset="-120"/>
                <a:ea typeface="標楷體" pitchFamily="65" charset="-120"/>
                <a:cs typeface="Times New Roman" pitchFamily="18" charset="0"/>
              </a:rPr>
              <a:pPr/>
              <a:t>22</a:t>
            </a:fld>
            <a:endParaRPr lang="en-US" altLang="zh-TW">
              <a:latin typeface="標楷體" pitchFamily="65" charset="-120"/>
              <a:ea typeface="標楷體" pitchFamily="65" charset="-120"/>
              <a:cs typeface="Times New Roman" pitchFamily="18" charset="0"/>
            </a:endParaRPr>
          </a:p>
        </p:txBody>
      </p:sp>
      <p:pic>
        <p:nvPicPr>
          <p:cNvPr id="241667" name="Shape 472"/>
          <p:cNvPicPr preferRelativeResize="0">
            <a:picLocks noChangeAspect="1" noChangeArrowheads="1"/>
          </p:cNvPicPr>
          <p:nvPr/>
        </p:nvPicPr>
        <p:blipFill>
          <a:blip r:embed="rId3" cstate="print"/>
          <a:srcRect/>
          <a:stretch>
            <a:fillRect/>
          </a:stretch>
        </p:blipFill>
        <p:spPr bwMode="auto">
          <a:xfrm>
            <a:off x="274638" y="2255838"/>
            <a:ext cx="8369300" cy="2686050"/>
          </a:xfrm>
          <a:prstGeom prst="rect">
            <a:avLst/>
          </a:prstGeom>
          <a:noFill/>
          <a:ln w="9525">
            <a:noFill/>
            <a:miter lim="800000"/>
            <a:headEnd/>
            <a:tailEnd/>
          </a:ln>
        </p:spPr>
      </p:pic>
      <p:sp>
        <p:nvSpPr>
          <p:cNvPr id="241668" name="Shape 473"/>
          <p:cNvSpPr txBox="1">
            <a:spLocks noChangeArrowheads="1"/>
          </p:cNvSpPr>
          <p:nvPr/>
        </p:nvSpPr>
        <p:spPr bwMode="auto">
          <a:xfrm>
            <a:off x="900113" y="1484313"/>
            <a:ext cx="1660525" cy="495300"/>
          </a:xfrm>
          <a:prstGeom prst="rect">
            <a:avLst/>
          </a:prstGeom>
          <a:noFill/>
          <a:ln w="9525">
            <a:noFill/>
            <a:miter lim="800000"/>
            <a:headEnd/>
            <a:tailEnd/>
          </a:ln>
        </p:spPr>
        <p:txBody>
          <a:bodyPr lIns="91425" tIns="91425" rIns="91425" bIns="91425"/>
          <a:lstStyle/>
          <a:p>
            <a:pPr algn="ctr">
              <a:buClr>
                <a:srgbClr val="CC0000"/>
              </a:buClr>
              <a:buSzPct val="25000"/>
              <a:buFont typeface="Arial" charset="0"/>
              <a:buNone/>
            </a:pPr>
            <a:r>
              <a:rPr lang="en-US" sz="3600" b="1">
                <a:solidFill>
                  <a:srgbClr val="0000FF"/>
                </a:solidFill>
                <a:latin typeface="標楷體" pitchFamily="65" charset="-120"/>
                <a:ea typeface="標楷體" pitchFamily="65" charset="-120"/>
                <a:cs typeface="Times New Roman" pitchFamily="18" charset="0"/>
                <a:sym typeface="Arial" charset="0"/>
              </a:rPr>
              <a:t>自  發</a:t>
            </a:r>
          </a:p>
        </p:txBody>
      </p:sp>
      <p:sp>
        <p:nvSpPr>
          <p:cNvPr id="241669" name="Shape 474"/>
          <p:cNvSpPr txBox="1">
            <a:spLocks noChangeArrowheads="1"/>
          </p:cNvSpPr>
          <p:nvPr/>
        </p:nvSpPr>
        <p:spPr bwMode="auto">
          <a:xfrm>
            <a:off x="3708400" y="1484313"/>
            <a:ext cx="1704975"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C000"/>
                </a:solidFill>
                <a:latin typeface="標楷體" pitchFamily="65" charset="-120"/>
                <a:ea typeface="標楷體" pitchFamily="65" charset="-120"/>
                <a:cs typeface="Times New Roman" pitchFamily="18" charset="0"/>
                <a:sym typeface="Arial" charset="0"/>
              </a:rPr>
              <a:t>互  動</a:t>
            </a:r>
          </a:p>
        </p:txBody>
      </p:sp>
      <p:sp>
        <p:nvSpPr>
          <p:cNvPr id="241670" name="Shape 475"/>
          <p:cNvSpPr txBox="1">
            <a:spLocks noChangeArrowheads="1"/>
          </p:cNvSpPr>
          <p:nvPr/>
        </p:nvSpPr>
        <p:spPr bwMode="auto">
          <a:xfrm>
            <a:off x="6588125" y="1484313"/>
            <a:ext cx="1706563" cy="769937"/>
          </a:xfrm>
          <a:prstGeom prst="rect">
            <a:avLst/>
          </a:prstGeom>
          <a:noFill/>
          <a:ln w="9525">
            <a:noFill/>
            <a:miter lim="800000"/>
            <a:headEnd/>
            <a:tailEnd/>
          </a:ln>
        </p:spPr>
        <p:txBody>
          <a:bodyPr lIns="91425" tIns="91425" rIns="91425" bIns="91425" anchor="ctr"/>
          <a:lstStyle/>
          <a:p>
            <a:pPr algn="ctr">
              <a:buClr>
                <a:srgbClr val="CC0000"/>
              </a:buClr>
              <a:buSzPct val="25000"/>
              <a:buFont typeface="Arial" charset="0"/>
              <a:buNone/>
            </a:pPr>
            <a:r>
              <a:rPr lang="en-US" sz="3600" b="1">
                <a:solidFill>
                  <a:srgbClr val="FF0000"/>
                </a:solidFill>
                <a:latin typeface="標楷體" pitchFamily="65" charset="-120"/>
                <a:ea typeface="標楷體" pitchFamily="65" charset="-120"/>
                <a:cs typeface="Times New Roman" pitchFamily="18" charset="0"/>
                <a:sym typeface="Arial" charset="0"/>
              </a:rPr>
              <a:t>共  好</a:t>
            </a:r>
          </a:p>
        </p:txBody>
      </p:sp>
      <p:sp>
        <p:nvSpPr>
          <p:cNvPr id="241671" name="Shape 476"/>
          <p:cNvSpPr txBox="1">
            <a:spLocks noChangeArrowheads="1"/>
          </p:cNvSpPr>
          <p:nvPr/>
        </p:nvSpPr>
        <p:spPr bwMode="auto">
          <a:xfrm>
            <a:off x="107950" y="5016500"/>
            <a:ext cx="2894013"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002060"/>
                </a:solidFill>
                <a:latin typeface="標楷體" pitchFamily="65" charset="-120"/>
                <a:ea typeface="標楷體" pitchFamily="65" charset="-120"/>
                <a:cs typeface="Times New Roman" pitchFamily="18" charset="0"/>
                <a:sym typeface="Arial" charset="0"/>
              </a:rPr>
              <a:t>有意願</a:t>
            </a:r>
            <a:r>
              <a:rPr lang="zh-TW" altLang="en-US" sz="3000" b="1">
                <a:solidFill>
                  <a:srgbClr val="002060"/>
                </a:solidFill>
                <a:latin typeface="標楷體" pitchFamily="65" charset="-120"/>
                <a:ea typeface="標楷體" pitchFamily="65" charset="-120"/>
                <a:cs typeface="Times New Roman" pitchFamily="18" charset="0"/>
                <a:sym typeface="Arial" charset="0"/>
              </a:rPr>
              <a:t>，</a:t>
            </a:r>
            <a:r>
              <a:rPr lang="en-US" sz="3000" b="1">
                <a:solidFill>
                  <a:srgbClr val="002060"/>
                </a:solidFill>
                <a:latin typeface="標楷體" pitchFamily="65" charset="-120"/>
                <a:ea typeface="標楷體" pitchFamily="65" charset="-120"/>
                <a:cs typeface="Times New Roman" pitchFamily="18" charset="0"/>
                <a:sym typeface="Arial" charset="0"/>
              </a:rPr>
              <a:t>有動力</a:t>
            </a:r>
          </a:p>
        </p:txBody>
      </p:sp>
      <p:sp>
        <p:nvSpPr>
          <p:cNvPr id="241672" name="Shape 477"/>
          <p:cNvSpPr txBox="1">
            <a:spLocks noChangeArrowheads="1"/>
          </p:cNvSpPr>
          <p:nvPr/>
        </p:nvSpPr>
        <p:spPr bwMode="auto">
          <a:xfrm>
            <a:off x="2916238" y="5016500"/>
            <a:ext cx="2917825" cy="573088"/>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en-US" sz="3000" b="1">
                <a:solidFill>
                  <a:srgbClr val="FF6600"/>
                </a:solidFill>
                <a:latin typeface="標楷體" pitchFamily="65" charset="-120"/>
                <a:ea typeface="標楷體" pitchFamily="65" charset="-120"/>
                <a:cs typeface="Times New Roman" pitchFamily="18" charset="0"/>
                <a:sym typeface="Arial" charset="0"/>
              </a:rPr>
              <a:t>有方法</a:t>
            </a:r>
            <a:r>
              <a:rPr lang="zh-TW" altLang="en-US" sz="3000" b="1">
                <a:solidFill>
                  <a:srgbClr val="FF6600"/>
                </a:solidFill>
                <a:latin typeface="標楷體" pitchFamily="65" charset="-120"/>
                <a:ea typeface="標楷體" pitchFamily="65" charset="-120"/>
                <a:cs typeface="Times New Roman" pitchFamily="18" charset="0"/>
                <a:sym typeface="Arial" charset="0"/>
              </a:rPr>
              <a:t>，</a:t>
            </a:r>
            <a:r>
              <a:rPr lang="en-US" sz="3000" b="1">
                <a:solidFill>
                  <a:srgbClr val="FF6600"/>
                </a:solidFill>
                <a:latin typeface="標楷體" pitchFamily="65" charset="-120"/>
                <a:ea typeface="標楷體" pitchFamily="65" charset="-120"/>
                <a:cs typeface="Times New Roman" pitchFamily="18" charset="0"/>
                <a:sym typeface="Arial" charset="0"/>
              </a:rPr>
              <a:t>有知識</a:t>
            </a:r>
          </a:p>
        </p:txBody>
      </p:sp>
      <p:sp>
        <p:nvSpPr>
          <p:cNvPr id="241673" name="Shape 478"/>
          <p:cNvSpPr txBox="1">
            <a:spLocks noChangeArrowheads="1"/>
          </p:cNvSpPr>
          <p:nvPr/>
        </p:nvSpPr>
        <p:spPr bwMode="auto">
          <a:xfrm>
            <a:off x="5724525" y="5016500"/>
            <a:ext cx="2971800" cy="573088"/>
          </a:xfrm>
          <a:prstGeom prst="rect">
            <a:avLst/>
          </a:prstGeom>
          <a:noFill/>
          <a:ln w="9525">
            <a:noFill/>
            <a:miter lim="800000"/>
            <a:headEnd/>
            <a:tailEnd/>
          </a:ln>
        </p:spPr>
        <p:txBody>
          <a:bodyPr lIns="91425" tIns="91425" rIns="91425" bIns="91425"/>
          <a:lstStyle/>
          <a:p>
            <a:pPr algn="ctr">
              <a:buSzPct val="25000"/>
            </a:pPr>
            <a:r>
              <a:rPr lang="en-US" sz="3000" b="1">
                <a:solidFill>
                  <a:srgbClr val="920000"/>
                </a:solidFill>
                <a:latin typeface="標楷體" pitchFamily="65" charset="-120"/>
                <a:ea typeface="標楷體" pitchFamily="65" charset="-120"/>
                <a:cs typeface="Times New Roman" pitchFamily="18" charset="0"/>
                <a:sym typeface="Arial" charset="0"/>
              </a:rPr>
              <a:t>有善念</a:t>
            </a:r>
            <a:r>
              <a:rPr lang="zh-TW" altLang="en-US" sz="3000" b="1">
                <a:solidFill>
                  <a:srgbClr val="920000"/>
                </a:solidFill>
                <a:latin typeface="標楷體" pitchFamily="65" charset="-120"/>
                <a:ea typeface="標楷體" pitchFamily="65" charset="-120"/>
                <a:cs typeface="Times New Roman" pitchFamily="18" charset="0"/>
                <a:sym typeface="Arial" charset="0"/>
              </a:rPr>
              <a:t>，</a:t>
            </a:r>
            <a:r>
              <a:rPr lang="en-US" sz="3000" b="1">
                <a:solidFill>
                  <a:srgbClr val="920000"/>
                </a:solidFill>
                <a:latin typeface="標楷體" pitchFamily="65" charset="-120"/>
                <a:ea typeface="標楷體" pitchFamily="65" charset="-120"/>
                <a:cs typeface="Times New Roman" pitchFamily="18" charset="0"/>
                <a:sym typeface="Arial" charset="0"/>
              </a:rPr>
              <a:t>能活用</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hape 483"/>
          <p:cNvSpPr>
            <a:spLocks noChangeArrowheads="1"/>
          </p:cNvSpPr>
          <p:nvPr/>
        </p:nvSpPr>
        <p:spPr bwMode="auto">
          <a:xfrm>
            <a:off x="2767013" y="142875"/>
            <a:ext cx="6162675" cy="1527175"/>
          </a:xfrm>
          <a:prstGeom prst="rect">
            <a:avLst/>
          </a:prstGeom>
          <a:noFill/>
          <a:ln w="9525">
            <a:noFill/>
            <a:miter lim="800000"/>
            <a:headEnd/>
            <a:tailEnd/>
          </a:ln>
        </p:spPr>
        <p:txBody>
          <a:bodyPr lIns="91425" tIns="45700" rIns="91425" bIns="45700"/>
          <a:lstStyle/>
          <a:p>
            <a:pPr algn="ctr">
              <a:lnSpc>
                <a:spcPct val="150000"/>
              </a:lnSpc>
              <a:buSzPct val="25000"/>
            </a:pPr>
            <a:r>
              <a:rPr lang="en-US" sz="4000" b="1" dirty="0" err="1">
                <a:solidFill>
                  <a:srgbClr val="000000"/>
                </a:solidFill>
                <a:latin typeface="標楷體" pitchFamily="65" charset="-120"/>
                <a:ea typeface="標楷體" pitchFamily="65" charset="-120"/>
                <a:cs typeface="Arial" charset="0"/>
                <a:sym typeface="Arial" charset="0"/>
              </a:rPr>
              <a:t>總綱</a:t>
            </a:r>
            <a:r>
              <a:rPr lang="en-US" sz="4000" b="1" dirty="0" err="1">
                <a:solidFill>
                  <a:srgbClr val="000000"/>
                </a:solidFill>
                <a:latin typeface="標楷體" pitchFamily="65" charset="-120"/>
                <a:ea typeface="標楷體" pitchFamily="65" charset="-120"/>
                <a:cs typeface="Arial" charset="0"/>
              </a:rPr>
              <a:t>的</a:t>
            </a:r>
            <a:r>
              <a:rPr lang="en-US" sz="4000" b="1" dirty="0" err="1">
                <a:solidFill>
                  <a:srgbClr val="000000"/>
                </a:solidFill>
                <a:latin typeface="標楷體" pitchFamily="65" charset="-120"/>
                <a:ea typeface="標楷體" pitchFamily="65" charset="-120"/>
                <a:cs typeface="Arial" charset="0"/>
                <a:sym typeface="Arial" charset="0"/>
              </a:rPr>
              <a:t>課程目標</a:t>
            </a:r>
            <a:endParaRPr lang="en-US" sz="4000" b="1" dirty="0">
              <a:solidFill>
                <a:srgbClr val="000000"/>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400" b="1" dirty="0">
                <a:solidFill>
                  <a:srgbClr val="0000FF"/>
                </a:solidFill>
                <a:latin typeface="標楷體" pitchFamily="65" charset="-120"/>
                <a:ea typeface="標楷體" pitchFamily="65" charset="-120"/>
                <a:cs typeface="Arial" charset="0"/>
                <a:sym typeface="Arial" charset="0"/>
              </a:rPr>
              <a:t>※</a:t>
            </a:r>
            <a:r>
              <a:rPr lang="zh-TW" altLang="en-US" sz="24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啟發生命潛能</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smtClean="0">
                <a:solidFill>
                  <a:srgbClr val="0000FF"/>
                </a:solidFill>
                <a:latin typeface="標楷體" pitchFamily="65" charset="-120"/>
                <a:ea typeface="標楷體" pitchFamily="65" charset="-120"/>
                <a:cs typeface="Arial" charset="0"/>
                <a:sym typeface="Arial" charset="0"/>
              </a:rPr>
              <a:t>陶</a:t>
            </a:r>
            <a:r>
              <a:rPr lang="zh-TW" altLang="en-US" sz="2800" b="1" smtClean="0">
                <a:solidFill>
                  <a:srgbClr val="0000FF"/>
                </a:solidFill>
                <a:latin typeface="標楷體" pitchFamily="65" charset="-120"/>
                <a:ea typeface="標楷體" pitchFamily="65" charset="-120"/>
                <a:cs typeface="Arial" charset="0"/>
                <a:sym typeface="Arial" charset="0"/>
              </a:rPr>
              <a:t>養</a:t>
            </a:r>
            <a:r>
              <a:rPr lang="en-US" sz="2800" b="1" smtClean="0">
                <a:solidFill>
                  <a:srgbClr val="0000FF"/>
                </a:solidFill>
                <a:latin typeface="標楷體" pitchFamily="65" charset="-120"/>
                <a:ea typeface="標楷體" pitchFamily="65" charset="-120"/>
                <a:cs typeface="Arial" charset="0"/>
                <a:sym typeface="Arial" charset="0"/>
              </a:rPr>
              <a:t>生活知能</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促進生涯發展</a:t>
            </a:r>
            <a:r>
              <a:rPr lang="zh-TW" altLang="en-US" sz="2800" b="1" dirty="0">
                <a:solidFill>
                  <a:srgbClr val="0000FF"/>
                </a:solidFill>
                <a:latin typeface="標楷體" pitchFamily="65" charset="-120"/>
                <a:ea typeface="標楷體" pitchFamily="65" charset="-120"/>
                <a:cs typeface="Arial" charset="0"/>
                <a:sym typeface="Arial" charset="0"/>
              </a:rPr>
              <a:t>　</a:t>
            </a:r>
            <a:r>
              <a:rPr lang="en-US" altLang="zh-TW" sz="2800" b="1" dirty="0">
                <a:solidFill>
                  <a:srgbClr val="0000FF"/>
                </a:solidFill>
                <a:latin typeface="標楷體" pitchFamily="65" charset="-120"/>
                <a:ea typeface="標楷體" pitchFamily="65" charset="-120"/>
                <a:cs typeface="Arial" charset="0"/>
                <a:sym typeface="Arial" charset="0"/>
              </a:rPr>
              <a:t>※ </a:t>
            </a:r>
            <a:r>
              <a:rPr lang="en-US" sz="2800" b="1" dirty="0" err="1">
                <a:solidFill>
                  <a:srgbClr val="0000FF"/>
                </a:solidFill>
                <a:latin typeface="標楷體" pitchFamily="65" charset="-120"/>
                <a:ea typeface="標楷體" pitchFamily="65" charset="-120"/>
                <a:cs typeface="Arial" charset="0"/>
                <a:sym typeface="Arial" charset="0"/>
              </a:rPr>
              <a:t>涵育公民責任</a:t>
            </a:r>
            <a:endParaRPr lang="en-US" sz="28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pPr>
            <a:endParaRPr lang="en-US" altLang="zh-TW" sz="2400" b="1" dirty="0">
              <a:solidFill>
                <a:srgbClr val="0000FF"/>
              </a:solidFill>
              <a:latin typeface="標楷體" pitchFamily="65" charset="-120"/>
              <a:ea typeface="標楷體" pitchFamily="65" charset="-120"/>
              <a:cs typeface="Arial" charset="0"/>
              <a:sym typeface="Arial" charset="0"/>
            </a:endParaRPr>
          </a:p>
          <a:p>
            <a:pPr algn="ctr">
              <a:lnSpc>
                <a:spcPct val="150000"/>
              </a:lnSpc>
              <a:buSzPct val="25000"/>
              <a:buFont typeface="Wingdings" pitchFamily="2" charset="2"/>
              <a:buChar char="l"/>
            </a:pPr>
            <a:endParaRPr lang="en-US" altLang="zh-TW" sz="2400" b="1" dirty="0">
              <a:solidFill>
                <a:srgbClr val="FF0000"/>
              </a:solidFill>
              <a:latin typeface="標楷體" pitchFamily="65" charset="-120"/>
              <a:ea typeface="標楷體" pitchFamily="65" charset="-120"/>
              <a:cs typeface="Arial" charset="0"/>
              <a:sym typeface="Arial" charset="0"/>
            </a:endParaRPr>
          </a:p>
          <a:p>
            <a:pPr algn="ctr">
              <a:lnSpc>
                <a:spcPct val="150000"/>
              </a:lnSpc>
            </a:pPr>
            <a:endParaRPr lang="zh-TW" altLang="en-US" sz="4000" b="1" dirty="0">
              <a:solidFill>
                <a:srgbClr val="000000"/>
              </a:solidFill>
              <a:latin typeface="標楷體" pitchFamily="65" charset="-120"/>
              <a:ea typeface="標楷體" pitchFamily="65" charset="-120"/>
              <a:cs typeface="Arial" charset="0"/>
              <a:sym typeface="Arial" charset="0"/>
            </a:endParaRPr>
          </a:p>
        </p:txBody>
      </p:sp>
      <p:pic>
        <p:nvPicPr>
          <p:cNvPr id="484" name="Shape 484"/>
          <p:cNvPicPr preferRelativeResize="0"/>
          <p:nvPr/>
        </p:nvPicPr>
        <p:blipFill rotWithShape="1">
          <a:blip r:embed="rId3" cstate="print">
            <a:alphaModFix/>
          </a:blip>
          <a:srcRect/>
          <a:stretch/>
        </p:blipFill>
        <p:spPr>
          <a:xfrm>
            <a:off x="214282" y="2646104"/>
            <a:ext cx="6643734" cy="3979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3715" name="Shape 485"/>
          <p:cNvSpPr txBox="1">
            <a:spLocks noChangeArrowheads="1"/>
          </p:cNvSpPr>
          <p:nvPr/>
        </p:nvSpPr>
        <p:spPr bwMode="auto">
          <a:xfrm>
            <a:off x="323850" y="15573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sp>
        <p:nvSpPr>
          <p:cNvPr id="243716" name="Shape 488"/>
          <p:cNvSpPr txBox="1">
            <a:spLocks noChangeArrowheads="1"/>
          </p:cNvSpPr>
          <p:nvPr/>
        </p:nvSpPr>
        <p:spPr bwMode="auto">
          <a:xfrm>
            <a:off x="323850" y="3068638"/>
            <a:ext cx="3887788" cy="554037"/>
          </a:xfrm>
          <a:prstGeom prst="rect">
            <a:avLst/>
          </a:prstGeom>
          <a:noFill/>
          <a:ln w="9525">
            <a:noFill/>
            <a:miter lim="800000"/>
            <a:headEnd/>
            <a:tailEnd/>
          </a:ln>
        </p:spPr>
        <p:txBody>
          <a:bodyPr lIns="91425" tIns="45700" rIns="91425" bIns="45700"/>
          <a:lstStyle/>
          <a:p>
            <a:pPr>
              <a:buSzPct val="25000"/>
            </a:pPr>
            <a:endParaRPr lang="en-US" altLang="zh-TW" sz="3000" b="1">
              <a:solidFill>
                <a:srgbClr val="0000FF"/>
              </a:solidFill>
              <a:latin typeface="標楷體" pitchFamily="65" charset="-120"/>
              <a:ea typeface="標楷體" pitchFamily="65" charset="-120"/>
              <a:cs typeface="Arial" charset="0"/>
              <a:sym typeface="Arial" charset="0"/>
            </a:endParaRPr>
          </a:p>
        </p:txBody>
      </p:sp>
      <p:graphicFrame>
        <p:nvGraphicFramePr>
          <p:cNvPr id="9" name="表格 8"/>
          <p:cNvGraphicFramePr>
            <a:graphicFrameLocks noGrp="1"/>
          </p:cNvGraphicFramePr>
          <p:nvPr/>
        </p:nvGraphicFramePr>
        <p:xfrm>
          <a:off x="500063" y="624522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6600"/>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43719"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4359FD-6E3A-4833-892F-CB06B1C7E730}" type="slidenum">
              <a:rPr lang="zh-TW" altLang="en-US" smtClean="0">
                <a:latin typeface="標楷體" pitchFamily="65" charset="-120"/>
                <a:ea typeface="標楷體" pitchFamily="65" charset="-120"/>
              </a:rPr>
              <a:pPr/>
              <a:t>23</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投影片編號版面配置區 7"/>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7CCE5FC-F46A-47E4-88AB-FA3928FBD928}" type="slidenum">
              <a:rPr lang="zh-TW" altLang="en-US" smtClean="0">
                <a:latin typeface="標楷體" pitchFamily="65" charset="-120"/>
                <a:ea typeface="標楷體" pitchFamily="65" charset="-120"/>
              </a:rPr>
              <a:pPr/>
              <a:t>24</a:t>
            </a:fld>
            <a:endParaRPr lang="en-US" altLang="zh-TW">
              <a:latin typeface="標楷體" pitchFamily="65" charset="-120"/>
              <a:ea typeface="標楷體" pitchFamily="65" charset="-120"/>
            </a:endParaRPr>
          </a:p>
        </p:txBody>
      </p:sp>
      <p:sp>
        <p:nvSpPr>
          <p:cNvPr id="65" name="Shape 494"/>
          <p:cNvSpPr txBox="1">
            <a:spLocks noChangeArrowheads="1"/>
          </p:cNvSpPr>
          <p:nvPr/>
        </p:nvSpPr>
        <p:spPr bwMode="auto">
          <a:xfrm>
            <a:off x="395288" y="-100013"/>
            <a:ext cx="8229600" cy="909638"/>
          </a:xfrm>
          <a:prstGeom prst="rect">
            <a:avLst/>
          </a:prstGeom>
          <a:noFill/>
          <a:ln w="9525">
            <a:noFill/>
            <a:miter lim="800000"/>
            <a:headEnd/>
            <a:tailEnd/>
          </a:ln>
        </p:spPr>
        <p:txBody>
          <a:bodyPr lIns="91425" tIns="45700" rIns="91425" bIns="45700" anchor="ctr"/>
          <a:lstStyle/>
          <a:p>
            <a:pPr algn="ctr">
              <a:buSzPct val="25000"/>
            </a:pPr>
            <a:r>
              <a:rPr lang="en-US" sz="3700" b="1" dirty="0" err="1">
                <a:solidFill>
                  <a:srgbClr val="0000FF"/>
                </a:solidFill>
                <a:latin typeface="標楷體" pitchFamily="65" charset="-120"/>
                <a:ea typeface="標楷體" pitchFamily="65" charset="-120"/>
                <a:cs typeface="Arial" charset="0"/>
                <a:sym typeface="Arial" charset="0"/>
              </a:rPr>
              <a:t>核心素養</a:t>
            </a:r>
            <a:r>
              <a:rPr lang="en-US" sz="3700" b="1" dirty="0" err="1">
                <a:solidFill>
                  <a:srgbClr val="0000FF"/>
                </a:solidFill>
                <a:latin typeface="標楷體" pitchFamily="65" charset="-120"/>
                <a:ea typeface="標楷體" pitchFamily="65" charset="-120"/>
                <a:cs typeface="Arial" charset="0"/>
              </a:rPr>
              <a:t>的項目內涵</a:t>
            </a:r>
            <a:endParaRPr lang="en-US" sz="3700" b="1" dirty="0">
              <a:solidFill>
                <a:srgbClr val="0000FF"/>
              </a:solidFill>
              <a:latin typeface="標楷體" pitchFamily="65" charset="-120"/>
              <a:ea typeface="標楷體" pitchFamily="65" charset="-120"/>
              <a:cs typeface="Arial" charset="0"/>
            </a:endParaRPr>
          </a:p>
        </p:txBody>
      </p:sp>
      <p:sp>
        <p:nvSpPr>
          <p:cNvPr id="66" name="Shape 497"/>
          <p:cNvSpPr txBox="1">
            <a:spLocks noChangeArrowheads="1"/>
          </p:cNvSpPr>
          <p:nvPr/>
        </p:nvSpPr>
        <p:spPr bwMode="auto">
          <a:xfrm>
            <a:off x="384175" y="5735638"/>
            <a:ext cx="8759825" cy="908050"/>
          </a:xfrm>
          <a:prstGeom prst="rect">
            <a:avLst/>
          </a:prstGeom>
          <a:noFill/>
          <a:ln w="9525">
            <a:noFill/>
            <a:miter lim="800000"/>
            <a:headEnd/>
            <a:tailEnd/>
          </a:ln>
        </p:spPr>
        <p:txBody>
          <a:bodyPr lIns="91425" tIns="91425" rIns="91425" bIns="91425" anchor="ctr"/>
          <a:lstStyle/>
          <a:p>
            <a:r>
              <a:rPr lang="en-US" sz="2400" b="1">
                <a:solidFill>
                  <a:srgbClr val="000000"/>
                </a:solidFill>
                <a:latin typeface="標楷體" pitchFamily="65" charset="-120"/>
                <a:ea typeface="標楷體" pitchFamily="65" charset="-120"/>
                <a:cs typeface="Times New Roman" pitchFamily="18" charset="0"/>
                <a:sym typeface="Times New Roman" pitchFamily="18" charset="0"/>
              </a:rPr>
              <a:t>以核心素養為主軸</a:t>
            </a:r>
          </a:p>
          <a:p>
            <a:r>
              <a:rPr lang="en-US" sz="2400" b="1">
                <a:solidFill>
                  <a:srgbClr val="000000"/>
                </a:solidFill>
                <a:latin typeface="標楷體" pitchFamily="65" charset="-120"/>
                <a:ea typeface="標楷體" pitchFamily="65" charset="-120"/>
                <a:cs typeface="Times New Roman" pitchFamily="18" charset="0"/>
                <a:sym typeface="Times New Roman" pitchFamily="18" charset="0"/>
              </a:rPr>
              <a:t>支援各教育階段之間的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連貫</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以及各領域</a:t>
            </a:r>
            <a:r>
              <a:rPr lang="en-US" altLang="zh-TW" sz="2400" b="1">
                <a:solidFill>
                  <a:srgbClr val="000000"/>
                </a:solidFill>
                <a:latin typeface="標楷體" pitchFamily="65" charset="-120"/>
                <a:ea typeface="標楷體" pitchFamily="65" charset="-120"/>
                <a:cs typeface="Times New Roman" pitchFamily="18" charset="0"/>
                <a:sym typeface="Times New Roman" pitchFamily="18" charset="0"/>
              </a:rPr>
              <a:t>/</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科目之間的</a:t>
            </a:r>
            <a:r>
              <a:rPr lang="en-US" sz="2400" b="1">
                <a:solidFill>
                  <a:schemeClr val="hlink"/>
                </a:solidFill>
                <a:latin typeface="標楷體" pitchFamily="65" charset="-120"/>
                <a:ea typeface="標楷體" pitchFamily="65" charset="-120"/>
                <a:cs typeface="Times New Roman" pitchFamily="18" charset="0"/>
                <a:sym typeface="Times New Roman" pitchFamily="18" charset="0"/>
              </a:rPr>
              <a:t>統整</a:t>
            </a:r>
            <a:r>
              <a:rPr lang="en-US" sz="2400" b="1">
                <a:solidFill>
                  <a:srgbClr val="000000"/>
                </a:solidFill>
                <a:latin typeface="標楷體" pitchFamily="65" charset="-120"/>
                <a:ea typeface="標楷體" pitchFamily="65" charset="-120"/>
                <a:cs typeface="Times New Roman" pitchFamily="18" charset="0"/>
                <a:sym typeface="Times New Roman" pitchFamily="18" charset="0"/>
              </a:rPr>
              <a:t>。</a:t>
            </a:r>
          </a:p>
        </p:txBody>
      </p:sp>
      <p:sp>
        <p:nvSpPr>
          <p:cNvPr id="67" name="投影片編號版面配置區 7"/>
          <p:cNvSpPr txBox="1">
            <a:spLocks/>
          </p:cNvSpPr>
          <p:nvPr/>
        </p:nvSpPr>
        <p:spPr bwMode="auto">
          <a:xfrm>
            <a:off x="6553200" y="6356350"/>
            <a:ext cx="21336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zh-TW"/>
            </a:defPPr>
            <a:lvl1pPr algn="l" rtl="0" eaLnBrk="1" fontAlgn="base" latinLnBrk="0" hangingPunct="1">
              <a:spcBef>
                <a:spcPct val="0"/>
              </a:spcBef>
              <a:spcAft>
                <a:spcPct val="0"/>
              </a:spcAft>
              <a:defRPr kumimoji="0" sz="1200" kern="1200">
                <a:solidFill>
                  <a:schemeClr val="tx2"/>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fld id="{57CCE5FC-F46A-47E4-88AB-FA3928FBD928}" type="slidenum">
              <a:rPr lang="zh-TW" altLang="en-US" smtClean="0">
                <a:latin typeface="標楷體" pitchFamily="65" charset="-120"/>
                <a:ea typeface="標楷體" pitchFamily="65" charset="-120"/>
              </a:rPr>
              <a:pPr/>
              <a:t>24</a:t>
            </a:fld>
            <a:endParaRPr lang="en-US" altLang="zh-TW">
              <a:latin typeface="標楷體" pitchFamily="65" charset="-120"/>
              <a:ea typeface="標楷體" pitchFamily="65" charset="-120"/>
            </a:endParaRPr>
          </a:p>
        </p:txBody>
      </p:sp>
      <p:grpSp>
        <p:nvGrpSpPr>
          <p:cNvPr id="68" name="群組 8"/>
          <p:cNvGrpSpPr>
            <a:grpSpLocks/>
          </p:cNvGrpSpPr>
          <p:nvPr/>
        </p:nvGrpSpPr>
        <p:grpSpPr bwMode="auto">
          <a:xfrm>
            <a:off x="1787525" y="548479"/>
            <a:ext cx="5445125" cy="6105523"/>
            <a:chOff x="1258593" y="188640"/>
            <a:chExt cx="6003485" cy="6739843"/>
          </a:xfrm>
        </p:grpSpPr>
        <p:grpSp>
          <p:nvGrpSpPr>
            <p:cNvPr id="69" name="群組 9"/>
            <p:cNvGrpSpPr>
              <a:grpSpLocks/>
            </p:cNvGrpSpPr>
            <p:nvPr/>
          </p:nvGrpSpPr>
          <p:grpSpPr bwMode="auto">
            <a:xfrm>
              <a:off x="1512386" y="188640"/>
              <a:ext cx="5600540" cy="6739843"/>
              <a:chOff x="1512386" y="188640"/>
              <a:chExt cx="5600540" cy="6739843"/>
            </a:xfrm>
          </p:grpSpPr>
          <p:grpSp>
            <p:nvGrpSpPr>
              <p:cNvPr id="81" name="群組 21"/>
              <p:cNvGrpSpPr>
                <a:grpSpLocks/>
              </p:cNvGrpSpPr>
              <p:nvPr/>
            </p:nvGrpSpPr>
            <p:grpSpPr bwMode="auto">
              <a:xfrm>
                <a:off x="1648907" y="693196"/>
                <a:ext cx="5126016" cy="5040000"/>
                <a:chOff x="1648907" y="261188"/>
                <a:chExt cx="5126016" cy="5040000"/>
              </a:xfrm>
            </p:grpSpPr>
            <p:grpSp>
              <p:nvGrpSpPr>
                <p:cNvPr id="85" name="群組 25"/>
                <p:cNvGrpSpPr>
                  <a:grpSpLocks/>
                </p:cNvGrpSpPr>
                <p:nvPr/>
              </p:nvGrpSpPr>
              <p:grpSpPr bwMode="auto">
                <a:xfrm>
                  <a:off x="1688125" y="261188"/>
                  <a:ext cx="5086798" cy="5040000"/>
                  <a:chOff x="1688125" y="261188"/>
                  <a:chExt cx="5086798" cy="5040000"/>
                </a:xfrm>
              </p:grpSpPr>
              <p:grpSp>
                <p:nvGrpSpPr>
                  <p:cNvPr id="90" name="群組 30"/>
                  <p:cNvGrpSpPr>
                    <a:grpSpLocks/>
                  </p:cNvGrpSpPr>
                  <p:nvPr/>
                </p:nvGrpSpPr>
                <p:grpSpPr bwMode="auto">
                  <a:xfrm>
                    <a:off x="1688125" y="261188"/>
                    <a:ext cx="5040000" cy="5040000"/>
                    <a:chOff x="1688125" y="261188"/>
                    <a:chExt cx="5040000" cy="5040000"/>
                  </a:xfrm>
                </p:grpSpPr>
                <p:grpSp>
                  <p:nvGrpSpPr>
                    <p:cNvPr id="95" name="群組 94"/>
                    <p:cNvGrpSpPr/>
                    <p:nvPr/>
                  </p:nvGrpSpPr>
                  <p:grpSpPr>
                    <a:xfrm>
                      <a:off x="1688125" y="261188"/>
                      <a:ext cx="5040000" cy="5040000"/>
                      <a:chOff x="1692000" y="549000"/>
                      <a:chExt cx="5040000" cy="5040000"/>
                    </a:xfrm>
                    <a:solidFill>
                      <a:schemeClr val="accent4">
                        <a:lumMod val="20000"/>
                        <a:lumOff val="80000"/>
                      </a:schemeClr>
                    </a:solidFill>
                  </p:grpSpPr>
                  <p:grpSp>
                    <p:nvGrpSpPr>
                      <p:cNvPr id="100" name="群組 99"/>
                      <p:cNvGrpSpPr/>
                      <p:nvPr/>
                    </p:nvGrpSpPr>
                    <p:grpSpPr>
                      <a:xfrm>
                        <a:off x="1692000" y="549000"/>
                        <a:ext cx="5040000" cy="5040000"/>
                        <a:chOff x="1692000" y="549000"/>
                        <a:chExt cx="5040000" cy="5040000"/>
                      </a:xfrm>
                      <a:grpFill/>
                    </p:grpSpPr>
                    <p:grpSp>
                      <p:nvGrpSpPr>
                        <p:cNvPr id="110" name="群組 109"/>
                        <p:cNvGrpSpPr/>
                        <p:nvPr/>
                      </p:nvGrpSpPr>
                      <p:grpSpPr>
                        <a:xfrm>
                          <a:off x="1692000" y="549000"/>
                          <a:ext cx="5040000" cy="5040000"/>
                          <a:chOff x="1692000" y="549000"/>
                          <a:chExt cx="5040000" cy="5040000"/>
                        </a:xfrm>
                        <a:grpFill/>
                      </p:grpSpPr>
                      <p:grpSp>
                        <p:nvGrpSpPr>
                          <p:cNvPr id="117" name="群組 116"/>
                          <p:cNvGrpSpPr/>
                          <p:nvPr/>
                        </p:nvGrpSpPr>
                        <p:grpSpPr>
                          <a:xfrm>
                            <a:off x="1692000" y="549000"/>
                            <a:ext cx="5040000" cy="5040000"/>
                            <a:chOff x="1692000" y="549000"/>
                            <a:chExt cx="5760000" cy="5760000"/>
                          </a:xfrm>
                          <a:grpFill/>
                        </p:grpSpPr>
                        <p:sp>
                          <p:nvSpPr>
                            <p:cNvPr id="121" name="橢圓 120"/>
                            <p:cNvSpPr/>
                            <p:nvPr/>
                          </p:nvSpPr>
                          <p:spPr>
                            <a:xfrm>
                              <a:off x="1692000" y="549000"/>
                              <a:ext cx="5760000" cy="5760000"/>
                            </a:xfrm>
                            <a:prstGeom prst="ellipse">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2" name="橢圓 121"/>
                            <p:cNvSpPr/>
                            <p:nvPr/>
                          </p:nvSpPr>
                          <p:spPr>
                            <a:xfrm>
                              <a:off x="3132000" y="1989000"/>
                              <a:ext cx="2880000" cy="2880000"/>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dirty="0"/>
                            </a:p>
                          </p:txBody>
                        </p:sp>
                        <p:sp>
                          <p:nvSpPr>
                            <p:cNvPr id="123" name="橢圓 122"/>
                            <p:cNvSpPr/>
                            <p:nvPr/>
                          </p:nvSpPr>
                          <p:spPr>
                            <a:xfrm>
                              <a:off x="3852000" y="2709000"/>
                              <a:ext cx="1440000" cy="1440000"/>
                            </a:xfrm>
                            <a:prstGeom prst="ellipse">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200" b="1" dirty="0">
                                  <a:latin typeface="標楷體" panose="03000509000000000000" pitchFamily="65" charset="-120"/>
                                  <a:ea typeface="標楷體" panose="03000509000000000000" pitchFamily="65" charset="-120"/>
                                </a:rPr>
                                <a:t>終身</a:t>
                              </a:r>
                              <a:endParaRPr lang="en-US" altLang="zh-TW" sz="2200" b="1" dirty="0">
                                <a:latin typeface="標楷體" panose="03000509000000000000" pitchFamily="65" charset="-120"/>
                                <a:ea typeface="標楷體" panose="03000509000000000000" pitchFamily="65" charset="-120"/>
                              </a:endParaRPr>
                            </a:p>
                            <a:p>
                              <a:pPr algn="ctr">
                                <a:defRPr/>
                              </a:pPr>
                              <a:r>
                                <a:rPr lang="zh-TW" altLang="en-US" sz="2200" b="1" dirty="0">
                                  <a:latin typeface="標楷體" panose="03000509000000000000" pitchFamily="65" charset="-120"/>
                                  <a:ea typeface="標楷體" panose="03000509000000000000" pitchFamily="65" charset="-120"/>
                                </a:rPr>
                                <a:t>學習者</a:t>
                              </a:r>
                            </a:p>
                          </p:txBody>
                        </p:sp>
                      </p:grpSp>
                      <p:cxnSp>
                        <p:nvCxnSpPr>
                          <p:cNvPr id="118" name="直線接點 117"/>
                          <p:cNvCxnSpPr/>
                          <p:nvPr/>
                        </p:nvCxnSpPr>
                        <p:spPr>
                          <a:xfrm>
                            <a:off x="1907704" y="1955307"/>
                            <a:ext cx="1674296" cy="1113693"/>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9" name="直線接點 118"/>
                          <p:cNvCxnSpPr>
                            <a:stCxn id="121" idx="4"/>
                          </p:cNvCxnSpPr>
                          <p:nvPr/>
                        </p:nvCxnSpPr>
                        <p:spPr>
                          <a:xfrm flipV="1">
                            <a:off x="4212000" y="3699000"/>
                            <a:ext cx="0" cy="1890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20" name="直線接點 119"/>
                          <p:cNvCxnSpPr/>
                          <p:nvPr/>
                        </p:nvCxnSpPr>
                        <p:spPr>
                          <a:xfrm flipV="1">
                            <a:off x="4842000" y="2132854"/>
                            <a:ext cx="1674218" cy="936147"/>
                          </a:xfrm>
                          <a:prstGeom prst="line">
                            <a:avLst/>
                          </a:prstGeom>
                          <a:grpFill/>
                          <a:ln w="28575"/>
                        </p:spPr>
                        <p:style>
                          <a:lnRef idx="1">
                            <a:schemeClr val="dk1"/>
                          </a:lnRef>
                          <a:fillRef idx="0">
                            <a:schemeClr val="dk1"/>
                          </a:fillRef>
                          <a:effectRef idx="0">
                            <a:schemeClr val="dk1"/>
                          </a:effectRef>
                          <a:fontRef idx="minor">
                            <a:schemeClr val="tx1"/>
                          </a:fontRef>
                        </p:style>
                      </p:cxnSp>
                    </p:grpSp>
                    <p:cxnSp>
                      <p:nvCxnSpPr>
                        <p:cNvPr id="111" name="直線接點 110"/>
                        <p:cNvCxnSpPr/>
                        <p:nvPr/>
                      </p:nvCxnSpPr>
                      <p:spPr>
                        <a:xfrm>
                          <a:off x="3203848" y="764704"/>
                          <a:ext cx="648072" cy="1116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2" name="直線接點 111"/>
                        <p:cNvCxnSpPr/>
                        <p:nvPr/>
                      </p:nvCxnSpPr>
                      <p:spPr>
                        <a:xfrm flipH="1">
                          <a:off x="4644008" y="836712"/>
                          <a:ext cx="794625" cy="1044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3" name="直線接點 112"/>
                        <p:cNvCxnSpPr/>
                        <p:nvPr/>
                      </p:nvCxnSpPr>
                      <p:spPr>
                        <a:xfrm>
                          <a:off x="1763688" y="3573016"/>
                          <a:ext cx="1330879" cy="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4" name="直線接點 113"/>
                        <p:cNvCxnSpPr/>
                        <p:nvPr/>
                      </p:nvCxnSpPr>
                      <p:spPr>
                        <a:xfrm flipH="1">
                          <a:off x="2697255" y="4077184"/>
                          <a:ext cx="794625" cy="1008000"/>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5" name="直線接點 114"/>
                        <p:cNvCxnSpPr/>
                        <p:nvPr/>
                      </p:nvCxnSpPr>
                      <p:spPr>
                        <a:xfrm flipV="1">
                          <a:off x="5360214" y="3465004"/>
                          <a:ext cx="1371786" cy="108012"/>
                        </a:xfrm>
                        <a:prstGeom prst="line">
                          <a:avLst/>
                        </a:prstGeom>
                        <a:grpFill/>
                        <a:ln w="28575"/>
                      </p:spPr>
                      <p:style>
                        <a:lnRef idx="1">
                          <a:schemeClr val="dk1"/>
                        </a:lnRef>
                        <a:fillRef idx="0">
                          <a:schemeClr val="dk1"/>
                        </a:fillRef>
                        <a:effectRef idx="0">
                          <a:schemeClr val="dk1"/>
                        </a:effectRef>
                        <a:fontRef idx="minor">
                          <a:schemeClr val="tx1"/>
                        </a:fontRef>
                      </p:style>
                    </p:cxnSp>
                    <p:cxnSp>
                      <p:nvCxnSpPr>
                        <p:cNvPr id="116" name="直線接點 115"/>
                        <p:cNvCxnSpPr/>
                        <p:nvPr/>
                      </p:nvCxnSpPr>
                      <p:spPr>
                        <a:xfrm>
                          <a:off x="5041320" y="4005064"/>
                          <a:ext cx="637789" cy="1080000"/>
                        </a:xfrm>
                        <a:prstGeom prst="line">
                          <a:avLst/>
                        </a:prstGeom>
                        <a:grpFill/>
                        <a:ln w="28575"/>
                      </p:spPr>
                      <p:style>
                        <a:lnRef idx="1">
                          <a:schemeClr val="dk1"/>
                        </a:lnRef>
                        <a:fillRef idx="0">
                          <a:schemeClr val="dk1"/>
                        </a:fillRef>
                        <a:effectRef idx="0">
                          <a:schemeClr val="dk1"/>
                        </a:effectRef>
                        <a:fontRef idx="minor">
                          <a:schemeClr val="tx1"/>
                        </a:fontRef>
                      </p:style>
                    </p:cxnSp>
                  </p:grpSp>
                  <p:sp>
                    <p:nvSpPr>
                      <p:cNvPr id="101" name="文字方塊 100"/>
                      <p:cNvSpPr txBox="1"/>
                      <p:nvPr/>
                    </p:nvSpPr>
                    <p:spPr>
                      <a:xfrm>
                        <a:off x="3495644" y="1987004"/>
                        <a:ext cx="1313180" cy="430887"/>
                      </a:xfrm>
                      <a:prstGeom prst="rect">
                        <a:avLst/>
                      </a:prstGeom>
                      <a:noFill/>
                    </p:spPr>
                    <p:txBody>
                      <a:bodyPr wrap="none">
                        <a:spAutoFit/>
                      </a:bodyPr>
                      <a:lstStyle/>
                      <a:p>
                        <a:pPr>
                          <a:defRPr/>
                        </a:pPr>
                        <a:r>
                          <a:rPr lang="zh-TW" altLang="en-US" sz="2200" b="1" dirty="0">
                            <a:solidFill>
                              <a:srgbClr val="C00000"/>
                            </a:solidFill>
                            <a:latin typeface="標楷體" panose="03000509000000000000" pitchFamily="65" charset="-120"/>
                            <a:ea typeface="標楷體" panose="03000509000000000000" pitchFamily="65" charset="-120"/>
                          </a:rPr>
                          <a:t>自主行動</a:t>
                        </a:r>
                      </a:p>
                    </p:txBody>
                  </p:sp>
                  <p:sp>
                    <p:nvSpPr>
                      <p:cNvPr id="102" name="文字方塊 101"/>
                      <p:cNvSpPr txBox="1"/>
                      <p:nvPr/>
                    </p:nvSpPr>
                    <p:spPr>
                      <a:xfrm>
                        <a:off x="3097094" y="3212976"/>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會</a:t>
                        </a:r>
                      </a:p>
                    </p:txBody>
                  </p:sp>
                  <p:sp>
                    <p:nvSpPr>
                      <p:cNvPr id="103" name="文字方塊 102"/>
                      <p:cNvSpPr txBox="1"/>
                      <p:nvPr/>
                    </p:nvSpPr>
                    <p:spPr>
                      <a:xfrm>
                        <a:off x="2970450" y="2853557"/>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社</a:t>
                        </a:r>
                      </a:p>
                    </p:txBody>
                  </p:sp>
                  <p:sp>
                    <p:nvSpPr>
                      <p:cNvPr id="104" name="文字方塊 103"/>
                      <p:cNvSpPr txBox="1"/>
                      <p:nvPr/>
                    </p:nvSpPr>
                    <p:spPr>
                      <a:xfrm>
                        <a:off x="3347864" y="3501008"/>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參</a:t>
                        </a:r>
                      </a:p>
                    </p:txBody>
                  </p:sp>
                  <p:sp>
                    <p:nvSpPr>
                      <p:cNvPr id="105" name="文字方塊 104"/>
                      <p:cNvSpPr txBox="1"/>
                      <p:nvPr/>
                    </p:nvSpPr>
                    <p:spPr>
                      <a:xfrm>
                        <a:off x="3662139" y="3789620"/>
                        <a:ext cx="514790" cy="475729"/>
                      </a:xfrm>
                      <a:prstGeom prst="rect">
                        <a:avLst/>
                      </a:prstGeom>
                      <a:noFill/>
                    </p:spPr>
                    <p:txBody>
                      <a:bodyPr wrap="none">
                        <a:spAutoFit/>
                      </a:bodyPr>
                      <a:lstStyle/>
                      <a:p>
                        <a:pPr>
                          <a:defRPr/>
                        </a:pPr>
                        <a:r>
                          <a:rPr lang="zh-TW" altLang="en-US" sz="2200" b="1" dirty="0">
                            <a:solidFill>
                              <a:schemeClr val="accent1">
                                <a:lumMod val="50000"/>
                              </a:schemeClr>
                            </a:solidFill>
                            <a:latin typeface="標楷體" panose="03000509000000000000" pitchFamily="65" charset="-120"/>
                            <a:ea typeface="標楷體" panose="03000509000000000000" pitchFamily="65" charset="-120"/>
                          </a:rPr>
                          <a:t>與</a:t>
                        </a:r>
                      </a:p>
                    </p:txBody>
                  </p:sp>
                  <p:sp>
                    <p:nvSpPr>
                      <p:cNvPr id="106" name="文字方塊 105"/>
                      <p:cNvSpPr txBox="1"/>
                      <p:nvPr/>
                    </p:nvSpPr>
                    <p:spPr>
                      <a:xfrm>
                        <a:off x="4932040" y="2926105"/>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溝</a:t>
                        </a:r>
                      </a:p>
                    </p:txBody>
                  </p:sp>
                  <p:sp>
                    <p:nvSpPr>
                      <p:cNvPr id="107" name="文字方塊 106"/>
                      <p:cNvSpPr txBox="1"/>
                      <p:nvPr/>
                    </p:nvSpPr>
                    <p:spPr>
                      <a:xfrm>
                        <a:off x="4807099" y="3303566"/>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通</a:t>
                        </a:r>
                      </a:p>
                    </p:txBody>
                  </p:sp>
                  <p:sp>
                    <p:nvSpPr>
                      <p:cNvPr id="108" name="文字方塊 107"/>
                      <p:cNvSpPr txBox="1"/>
                      <p:nvPr/>
                    </p:nvSpPr>
                    <p:spPr>
                      <a:xfrm>
                        <a:off x="4538801" y="3574177"/>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互</a:t>
                        </a:r>
                      </a:p>
                    </p:txBody>
                  </p:sp>
                  <p:sp>
                    <p:nvSpPr>
                      <p:cNvPr id="109" name="文字方塊 108"/>
                      <p:cNvSpPr txBox="1"/>
                      <p:nvPr/>
                    </p:nvSpPr>
                    <p:spPr>
                      <a:xfrm>
                        <a:off x="4234820" y="3789040"/>
                        <a:ext cx="466794" cy="430887"/>
                      </a:xfrm>
                      <a:prstGeom prst="rect">
                        <a:avLst/>
                      </a:prstGeom>
                      <a:noFill/>
                    </p:spPr>
                    <p:txBody>
                      <a:bodyPr wrap="none">
                        <a:spAutoFit/>
                      </a:bodyPr>
                      <a:lstStyle/>
                      <a:p>
                        <a:pPr>
                          <a:defRPr/>
                        </a:pPr>
                        <a:r>
                          <a:rPr lang="zh-TW" altLang="en-US" sz="2200" b="1" dirty="0">
                            <a:solidFill>
                              <a:srgbClr val="336600"/>
                            </a:solidFill>
                            <a:latin typeface="標楷體" panose="03000509000000000000" pitchFamily="65" charset="-120"/>
                            <a:ea typeface="標楷體" panose="03000509000000000000" pitchFamily="65" charset="-120"/>
                          </a:rPr>
                          <a:t>動</a:t>
                        </a:r>
                      </a:p>
                    </p:txBody>
                  </p:sp>
                </p:grpSp>
                <p:grpSp>
                  <p:nvGrpSpPr>
                    <p:cNvPr id="96" name="群組 36"/>
                    <p:cNvGrpSpPr>
                      <a:grpSpLocks/>
                    </p:cNvGrpSpPr>
                    <p:nvPr/>
                  </p:nvGrpSpPr>
                  <p:grpSpPr bwMode="auto">
                    <a:xfrm>
                      <a:off x="2084407" y="472149"/>
                      <a:ext cx="4284615" cy="1359925"/>
                      <a:chOff x="2084407" y="472149"/>
                      <a:chExt cx="4284615" cy="1359925"/>
                    </a:xfrm>
                  </p:grpSpPr>
                  <p:sp>
                    <p:nvSpPr>
                      <p:cNvPr id="97" name="文字方塊 37"/>
                      <p:cNvSpPr txBox="1">
                        <a:spLocks noChangeArrowheads="1"/>
                      </p:cNvSpPr>
                      <p:nvPr/>
                    </p:nvSpPr>
                    <p:spPr bwMode="auto">
                      <a:xfrm>
                        <a:off x="3533033" y="472149"/>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系統思考</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與解決問題</a:t>
                        </a:r>
                      </a:p>
                    </p:txBody>
                  </p:sp>
                  <p:sp>
                    <p:nvSpPr>
                      <p:cNvPr id="98" name="文字方塊 38"/>
                      <p:cNvSpPr txBox="1">
                        <a:spLocks noChangeArrowheads="1"/>
                      </p:cNvSpPr>
                      <p:nvPr/>
                    </p:nvSpPr>
                    <p:spPr bwMode="auto">
                      <a:xfrm>
                        <a:off x="4892534" y="1118480"/>
                        <a:ext cx="1476488" cy="713594"/>
                      </a:xfrm>
                      <a:prstGeom prst="rect">
                        <a:avLst/>
                      </a:prstGeom>
                      <a:noFill/>
                      <a:ln w="9525">
                        <a:noFill/>
                        <a:miter lim="800000"/>
                        <a:headEnd/>
                        <a:tailEnd/>
                      </a:ln>
                    </p:spPr>
                    <p:txBody>
                      <a:bodyPr wrap="none">
                        <a:spAutoFit/>
                      </a:bodyPr>
                      <a:lstStyle/>
                      <a:p>
                        <a:pPr algn="ctr"/>
                        <a:r>
                          <a:rPr lang="zh-TW" altLang="en-US" b="1">
                            <a:solidFill>
                              <a:srgbClr val="920000"/>
                            </a:solidFill>
                            <a:latin typeface="標楷體" pitchFamily="65" charset="-120"/>
                            <a:ea typeface="標楷體" pitchFamily="65" charset="-120"/>
                          </a:rPr>
                          <a:t>規劃執行</a:t>
                        </a:r>
                        <a:endParaRPr lang="en-US" altLang="zh-TW" b="1">
                          <a:solidFill>
                            <a:srgbClr val="920000"/>
                          </a:solidFill>
                          <a:latin typeface="標楷體" pitchFamily="65" charset="-120"/>
                          <a:ea typeface="標楷體" pitchFamily="65" charset="-120"/>
                        </a:endParaRPr>
                      </a:p>
                      <a:p>
                        <a:pPr algn="ctr"/>
                        <a:r>
                          <a:rPr lang="zh-TW" altLang="en-US" b="1">
                            <a:solidFill>
                              <a:srgbClr val="920000"/>
                            </a:solidFill>
                            <a:latin typeface="標楷體" pitchFamily="65" charset="-120"/>
                            <a:ea typeface="標楷體" pitchFamily="65" charset="-120"/>
                          </a:rPr>
                          <a:t>與創新應變</a:t>
                        </a:r>
                      </a:p>
                    </p:txBody>
                  </p:sp>
                  <p:sp>
                    <p:nvSpPr>
                      <p:cNvPr id="99" name="文字方塊 39"/>
                      <p:cNvSpPr txBox="1">
                        <a:spLocks noChangeArrowheads="1"/>
                      </p:cNvSpPr>
                      <p:nvPr/>
                    </p:nvSpPr>
                    <p:spPr bwMode="auto">
                      <a:xfrm>
                        <a:off x="2084407" y="1031414"/>
                        <a:ext cx="1476117" cy="713480"/>
                      </a:xfrm>
                      <a:prstGeom prst="rect">
                        <a:avLst/>
                      </a:prstGeom>
                      <a:noFill/>
                      <a:ln w="9525">
                        <a:noFill/>
                        <a:miter lim="800000"/>
                        <a:headEnd/>
                        <a:tailEnd/>
                      </a:ln>
                    </p:spPr>
                    <p:txBody>
                      <a:bodyPr wrap="none">
                        <a:spAutoFit/>
                      </a:bodyPr>
                      <a:lstStyle/>
                      <a:p>
                        <a:pPr algn="ctr"/>
                        <a:r>
                          <a:rPr lang="zh-TW" altLang="en-US" b="1" dirty="0">
                            <a:solidFill>
                              <a:srgbClr val="920000"/>
                            </a:solidFill>
                            <a:latin typeface="標楷體" pitchFamily="65" charset="-120"/>
                            <a:ea typeface="標楷體" pitchFamily="65" charset="-120"/>
                          </a:rPr>
                          <a:t>身心素質</a:t>
                        </a:r>
                        <a:endParaRPr lang="en-US" altLang="zh-TW" b="1" dirty="0">
                          <a:solidFill>
                            <a:srgbClr val="920000"/>
                          </a:solidFill>
                          <a:latin typeface="標楷體" pitchFamily="65" charset="-120"/>
                          <a:ea typeface="標楷體" pitchFamily="65" charset="-120"/>
                        </a:endParaRPr>
                      </a:p>
                      <a:p>
                        <a:pPr algn="ctr"/>
                        <a:r>
                          <a:rPr lang="zh-TW" altLang="en-US" b="1" dirty="0">
                            <a:solidFill>
                              <a:srgbClr val="920000"/>
                            </a:solidFill>
                            <a:latin typeface="標楷體" pitchFamily="65" charset="-120"/>
                            <a:ea typeface="標楷體" pitchFamily="65" charset="-120"/>
                          </a:rPr>
                          <a:t>與自我精進</a:t>
                        </a:r>
                      </a:p>
                    </p:txBody>
                  </p:sp>
                </p:grpSp>
              </p:grpSp>
              <p:grpSp>
                <p:nvGrpSpPr>
                  <p:cNvPr id="91" name="群組 31"/>
                  <p:cNvGrpSpPr>
                    <a:grpSpLocks/>
                  </p:cNvGrpSpPr>
                  <p:nvPr/>
                </p:nvGrpSpPr>
                <p:grpSpPr bwMode="auto">
                  <a:xfrm>
                    <a:off x="4211960" y="2348880"/>
                    <a:ext cx="2562963" cy="2524821"/>
                    <a:chOff x="4211960" y="2348880"/>
                    <a:chExt cx="2562963" cy="2524821"/>
                  </a:xfrm>
                </p:grpSpPr>
                <p:sp>
                  <p:nvSpPr>
                    <p:cNvPr id="92" name="文字方塊 32"/>
                    <p:cNvSpPr txBox="1">
                      <a:spLocks noChangeArrowheads="1"/>
                    </p:cNvSpPr>
                    <p:nvPr/>
                  </p:nvSpPr>
                  <p:spPr bwMode="auto">
                    <a:xfrm>
                      <a:off x="5436094" y="234888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符號運用</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與溝通表達</a:t>
                      </a:r>
                    </a:p>
                  </p:txBody>
                </p:sp>
                <p:sp>
                  <p:nvSpPr>
                    <p:cNvPr id="93" name="文字方塊 33"/>
                    <p:cNvSpPr txBox="1">
                      <a:spLocks noChangeArrowheads="1"/>
                    </p:cNvSpPr>
                    <p:nvPr/>
                  </p:nvSpPr>
                  <p:spPr bwMode="auto">
                    <a:xfrm>
                      <a:off x="5148065" y="3428639"/>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科技資訊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與媒體素養</a:t>
                      </a:r>
                    </a:p>
                  </p:txBody>
                </p:sp>
                <p:sp>
                  <p:nvSpPr>
                    <p:cNvPr id="94" name="文字方塊 34"/>
                    <p:cNvSpPr txBox="1">
                      <a:spLocks noChangeArrowheads="1"/>
                    </p:cNvSpPr>
                    <p:nvPr/>
                  </p:nvSpPr>
                  <p:spPr bwMode="auto">
                    <a:xfrm>
                      <a:off x="4211960" y="4227370"/>
                      <a:ext cx="1338829" cy="646331"/>
                    </a:xfrm>
                    <a:prstGeom prst="rect">
                      <a:avLst/>
                    </a:prstGeom>
                    <a:noFill/>
                    <a:ln w="9525">
                      <a:noFill/>
                      <a:miter lim="800000"/>
                      <a:headEnd/>
                      <a:tailEnd/>
                    </a:ln>
                  </p:spPr>
                  <p:txBody>
                    <a:bodyPr wrap="none">
                      <a:spAutoFit/>
                    </a:bodyPr>
                    <a:lstStyle/>
                    <a:p>
                      <a:pPr algn="ctr"/>
                      <a:r>
                        <a:rPr lang="zh-TW" altLang="en-US" b="1">
                          <a:solidFill>
                            <a:srgbClr val="009900"/>
                          </a:solidFill>
                          <a:latin typeface="標楷體" pitchFamily="65" charset="-120"/>
                          <a:ea typeface="標楷體" pitchFamily="65" charset="-120"/>
                        </a:rPr>
                        <a:t>藝術涵養</a:t>
                      </a:r>
                      <a:endParaRPr lang="en-US" altLang="zh-TW" b="1">
                        <a:solidFill>
                          <a:srgbClr val="009900"/>
                        </a:solidFill>
                        <a:latin typeface="標楷體" pitchFamily="65" charset="-120"/>
                        <a:ea typeface="標楷體" pitchFamily="65" charset="-120"/>
                      </a:endParaRPr>
                    </a:p>
                    <a:p>
                      <a:pPr algn="ctr"/>
                      <a:r>
                        <a:rPr lang="zh-TW" altLang="en-US" b="1">
                          <a:solidFill>
                            <a:srgbClr val="009900"/>
                          </a:solidFill>
                          <a:latin typeface="標楷體" pitchFamily="65" charset="-120"/>
                          <a:ea typeface="標楷體" pitchFamily="65" charset="-120"/>
                        </a:rPr>
                        <a:t>與美感素養</a:t>
                      </a:r>
                    </a:p>
                  </p:txBody>
                </p:sp>
              </p:grpSp>
            </p:grpSp>
            <p:grpSp>
              <p:nvGrpSpPr>
                <p:cNvPr id="86" name="群組 26"/>
                <p:cNvGrpSpPr>
                  <a:grpSpLocks/>
                </p:cNvGrpSpPr>
                <p:nvPr/>
              </p:nvGrpSpPr>
              <p:grpSpPr bwMode="auto">
                <a:xfrm>
                  <a:off x="1648907" y="2399296"/>
                  <a:ext cx="2579923" cy="2467421"/>
                  <a:chOff x="1648907" y="2399296"/>
                  <a:chExt cx="2579923" cy="2467421"/>
                </a:xfrm>
              </p:grpSpPr>
              <p:sp>
                <p:nvSpPr>
                  <p:cNvPr id="87" name="文字方塊 86"/>
                  <p:cNvSpPr txBox="1"/>
                  <p:nvPr/>
                </p:nvSpPr>
                <p:spPr>
                  <a:xfrm>
                    <a:off x="1648907" y="2399296"/>
                    <a:ext cx="1338971" cy="646647"/>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多元文化</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與國際理解</a:t>
                    </a:r>
                  </a:p>
                </p:txBody>
              </p:sp>
              <p:sp>
                <p:nvSpPr>
                  <p:cNvPr id="88" name="文字方塊 87"/>
                  <p:cNvSpPr txBox="1"/>
                  <p:nvPr/>
                </p:nvSpPr>
                <p:spPr>
                  <a:xfrm>
                    <a:off x="1940018" y="3429724"/>
                    <a:ext cx="1476117" cy="713480"/>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人際關係</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與團隊合作</a:t>
                    </a:r>
                  </a:p>
                </p:txBody>
              </p:sp>
              <p:sp>
                <p:nvSpPr>
                  <p:cNvPr id="89" name="文字方塊 88"/>
                  <p:cNvSpPr txBox="1"/>
                  <p:nvPr/>
                </p:nvSpPr>
                <p:spPr>
                  <a:xfrm>
                    <a:off x="2889861" y="4220071"/>
                    <a:ext cx="1338969" cy="646646"/>
                  </a:xfrm>
                  <a:prstGeom prst="rect">
                    <a:avLst/>
                  </a:prstGeom>
                  <a:noFill/>
                </p:spPr>
                <p:txBody>
                  <a:bodyPr wrap="none">
                    <a:spAutoFit/>
                  </a:bodyPr>
                  <a:lstStyle/>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道德實踐</a:t>
                    </a:r>
                    <a:endParaRPr lang="en-US" altLang="zh-TW" b="1" dirty="0">
                      <a:solidFill>
                        <a:schemeClr val="accent1">
                          <a:lumMod val="75000"/>
                        </a:schemeClr>
                      </a:solidFill>
                      <a:latin typeface="標楷體" panose="03000509000000000000" pitchFamily="65" charset="-120"/>
                      <a:ea typeface="標楷體" panose="03000509000000000000" pitchFamily="65" charset="-120"/>
                    </a:endParaRPr>
                  </a:p>
                  <a:p>
                    <a:pPr algn="ctr">
                      <a:defRPr/>
                    </a:pPr>
                    <a:r>
                      <a:rPr lang="zh-TW" altLang="en-US" b="1" dirty="0">
                        <a:solidFill>
                          <a:schemeClr val="accent1">
                            <a:lumMod val="75000"/>
                          </a:schemeClr>
                        </a:solidFill>
                        <a:latin typeface="標楷體" panose="03000509000000000000" pitchFamily="65" charset="-120"/>
                        <a:ea typeface="標楷體" panose="03000509000000000000" pitchFamily="65" charset="-120"/>
                      </a:rPr>
                      <a:t>與公民意識</a:t>
                    </a:r>
                  </a:p>
                </p:txBody>
              </p:sp>
            </p:grpSp>
          </p:grpSp>
          <p:sp>
            <p:nvSpPr>
              <p:cNvPr id="82" name="弧形箭號 (下彎) 22"/>
              <p:cNvSpPr/>
              <p:nvPr/>
            </p:nvSpPr>
            <p:spPr>
              <a:xfrm>
                <a:off x="1759812" y="188640"/>
                <a:ext cx="5260459" cy="1278260"/>
              </a:xfrm>
              <a:prstGeom prst="curvedDownArrow">
                <a:avLst>
                  <a:gd name="adj1" fmla="val 0"/>
                  <a:gd name="adj2" fmla="val 33077"/>
                  <a:gd name="adj3" fmla="val 17369"/>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srgbClr val="FF0000"/>
                  </a:solidFill>
                </a:endParaRPr>
              </a:p>
            </p:txBody>
          </p:sp>
          <p:sp>
            <p:nvSpPr>
              <p:cNvPr id="83" name="弧形箭號 (下彎) 23"/>
              <p:cNvSpPr/>
              <p:nvPr/>
            </p:nvSpPr>
            <p:spPr>
              <a:xfrm rot="7476407">
                <a:off x="4088098" y="3848392"/>
                <a:ext cx="4836706" cy="1212950"/>
              </a:xfrm>
              <a:prstGeom prst="curvedDownArrow">
                <a:avLst>
                  <a:gd name="adj1" fmla="val 0"/>
                  <a:gd name="adj2" fmla="val 31048"/>
                  <a:gd name="adj3" fmla="val 17369"/>
                </a:avLst>
              </a:prstGeom>
              <a:solidFill>
                <a:srgbClr val="009900"/>
              </a:solidFill>
              <a:ln>
                <a:solidFill>
                  <a:srgbClr val="0099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srgbClr val="009900"/>
                  </a:solidFill>
                </a:endParaRPr>
              </a:p>
            </p:txBody>
          </p:sp>
          <p:sp>
            <p:nvSpPr>
              <p:cNvPr id="84" name="弧形箭號 (下彎) 24"/>
              <p:cNvSpPr/>
              <p:nvPr/>
            </p:nvSpPr>
            <p:spPr>
              <a:xfrm rot="14037780">
                <a:off x="-472814" y="4006880"/>
                <a:ext cx="4906803" cy="936404"/>
              </a:xfrm>
              <a:prstGeom prst="curvedDownArrow">
                <a:avLst>
                  <a:gd name="adj1" fmla="val 0"/>
                  <a:gd name="adj2" fmla="val 37111"/>
                  <a:gd name="adj3" fmla="val 271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pSp>
        <p:sp>
          <p:nvSpPr>
            <p:cNvPr id="70" name="文字方塊 69"/>
            <p:cNvSpPr txBox="1"/>
            <p:nvPr/>
          </p:nvSpPr>
          <p:spPr>
            <a:xfrm>
              <a:off x="3210163" y="262242"/>
              <a:ext cx="2382141" cy="476661"/>
            </a:xfrm>
            <a:prstGeom prst="rect">
              <a:avLst/>
            </a:prstGeom>
            <a:noFill/>
          </p:spPr>
          <p:txBody>
            <a:bodyPr wrap="none">
              <a:spAutoFit/>
            </a:bodyPr>
            <a:lstStyle/>
            <a:p>
              <a:pPr>
                <a:defRPr/>
              </a:pPr>
              <a:r>
                <a:rPr lang="zh-TW" altLang="en-US" sz="2200" b="1" dirty="0">
                  <a:solidFill>
                    <a:schemeClr val="accent3">
                      <a:lumMod val="60000"/>
                      <a:lumOff val="40000"/>
                    </a:schemeClr>
                  </a:solidFill>
                  <a:latin typeface="標楷體" panose="03000509000000000000" pitchFamily="65" charset="-120"/>
                  <a:ea typeface="標楷體" panose="03000509000000000000" pitchFamily="65" charset="-120"/>
                </a:rPr>
                <a:t>生　活　情　境</a:t>
              </a:r>
            </a:p>
          </p:txBody>
        </p:sp>
        <p:grpSp>
          <p:nvGrpSpPr>
            <p:cNvPr id="71" name="群組 11"/>
            <p:cNvGrpSpPr>
              <a:grpSpLocks/>
            </p:cNvGrpSpPr>
            <p:nvPr/>
          </p:nvGrpSpPr>
          <p:grpSpPr bwMode="auto">
            <a:xfrm>
              <a:off x="6193438" y="3781785"/>
              <a:ext cx="1068640" cy="1446254"/>
              <a:chOff x="6193438" y="3781785"/>
              <a:chExt cx="1068640" cy="1446254"/>
            </a:xfrm>
          </p:grpSpPr>
          <p:sp>
            <p:nvSpPr>
              <p:cNvPr id="77" name="文字方塊 17"/>
              <p:cNvSpPr txBox="1">
                <a:spLocks noChangeArrowheads="1"/>
              </p:cNvSpPr>
              <p:nvPr/>
            </p:nvSpPr>
            <p:spPr bwMode="auto">
              <a:xfrm>
                <a:off x="6795284" y="3781785"/>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生</a:t>
                </a:r>
              </a:p>
            </p:txBody>
          </p:sp>
          <p:sp>
            <p:nvSpPr>
              <p:cNvPr id="78" name="文字方塊 18"/>
              <p:cNvSpPr txBox="1">
                <a:spLocks noChangeArrowheads="1"/>
              </p:cNvSpPr>
              <p:nvPr/>
            </p:nvSpPr>
            <p:spPr bwMode="auto">
              <a:xfrm>
                <a:off x="6670343" y="4159246"/>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活</a:t>
                </a:r>
              </a:p>
            </p:txBody>
          </p:sp>
          <p:sp>
            <p:nvSpPr>
              <p:cNvPr id="79" name="文字方塊 19"/>
              <p:cNvSpPr txBox="1">
                <a:spLocks noChangeArrowheads="1"/>
              </p:cNvSpPr>
              <p:nvPr/>
            </p:nvSpPr>
            <p:spPr bwMode="auto">
              <a:xfrm>
                <a:off x="6481470" y="4510281"/>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情</a:t>
                </a:r>
              </a:p>
            </p:txBody>
          </p:sp>
          <p:sp>
            <p:nvSpPr>
              <p:cNvPr id="80" name="文字方塊 20"/>
              <p:cNvSpPr txBox="1">
                <a:spLocks noChangeArrowheads="1"/>
              </p:cNvSpPr>
              <p:nvPr/>
            </p:nvSpPr>
            <p:spPr bwMode="auto">
              <a:xfrm>
                <a:off x="6193438" y="4797152"/>
                <a:ext cx="466794" cy="430887"/>
              </a:xfrm>
              <a:prstGeom prst="rect">
                <a:avLst/>
              </a:prstGeom>
              <a:noFill/>
              <a:ln w="9525">
                <a:noFill/>
                <a:miter lim="800000"/>
                <a:headEnd/>
                <a:tailEnd/>
              </a:ln>
            </p:spPr>
            <p:txBody>
              <a:bodyPr wrap="none">
                <a:spAutoFit/>
              </a:bodyPr>
              <a:lstStyle/>
              <a:p>
                <a:r>
                  <a:rPr lang="zh-TW" altLang="en-US" sz="2200" b="1">
                    <a:solidFill>
                      <a:srgbClr val="336600"/>
                    </a:solidFill>
                    <a:latin typeface="標楷體" pitchFamily="65" charset="-120"/>
                    <a:ea typeface="標楷體" pitchFamily="65" charset="-120"/>
                  </a:rPr>
                  <a:t>境</a:t>
                </a:r>
              </a:p>
            </p:txBody>
          </p:sp>
        </p:grpSp>
        <p:grpSp>
          <p:nvGrpSpPr>
            <p:cNvPr id="72" name="群組 12"/>
            <p:cNvGrpSpPr>
              <a:grpSpLocks/>
            </p:cNvGrpSpPr>
            <p:nvPr/>
          </p:nvGrpSpPr>
          <p:grpSpPr bwMode="auto">
            <a:xfrm>
              <a:off x="1258593" y="3754317"/>
              <a:ext cx="1057147" cy="1519725"/>
              <a:chOff x="1258593" y="3754317"/>
              <a:chExt cx="1057147" cy="1519725"/>
            </a:xfrm>
          </p:grpSpPr>
          <p:sp>
            <p:nvSpPr>
              <p:cNvPr id="73" name="文字方塊 13"/>
              <p:cNvSpPr txBox="1">
                <a:spLocks noChangeArrowheads="1"/>
              </p:cNvSpPr>
              <p:nvPr/>
            </p:nvSpPr>
            <p:spPr bwMode="auto">
              <a:xfrm>
                <a:off x="1385236" y="4113736"/>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活</a:t>
                </a:r>
              </a:p>
            </p:txBody>
          </p:sp>
          <p:sp>
            <p:nvSpPr>
              <p:cNvPr id="74" name="文字方塊 14"/>
              <p:cNvSpPr txBox="1">
                <a:spLocks noChangeArrowheads="1"/>
              </p:cNvSpPr>
              <p:nvPr/>
            </p:nvSpPr>
            <p:spPr bwMode="auto">
              <a:xfrm>
                <a:off x="1258593" y="3754317"/>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生</a:t>
                </a:r>
              </a:p>
            </p:txBody>
          </p:sp>
          <p:sp>
            <p:nvSpPr>
              <p:cNvPr id="75" name="文字方塊 15"/>
              <p:cNvSpPr txBox="1">
                <a:spLocks noChangeArrowheads="1"/>
              </p:cNvSpPr>
              <p:nvPr/>
            </p:nvSpPr>
            <p:spPr bwMode="auto">
              <a:xfrm>
                <a:off x="1584926" y="4437111"/>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情</a:t>
                </a:r>
              </a:p>
            </p:txBody>
          </p:sp>
          <p:sp>
            <p:nvSpPr>
              <p:cNvPr id="76" name="文字方塊 16"/>
              <p:cNvSpPr txBox="1">
                <a:spLocks noChangeArrowheads="1"/>
              </p:cNvSpPr>
              <p:nvPr/>
            </p:nvSpPr>
            <p:spPr bwMode="auto">
              <a:xfrm>
                <a:off x="1800950" y="4798313"/>
                <a:ext cx="514790" cy="475729"/>
              </a:xfrm>
              <a:prstGeom prst="rect">
                <a:avLst/>
              </a:prstGeom>
              <a:noFill/>
              <a:ln w="9525">
                <a:noFill/>
                <a:miter lim="800000"/>
                <a:headEnd/>
                <a:tailEnd/>
              </a:ln>
            </p:spPr>
            <p:txBody>
              <a:bodyPr wrap="none">
                <a:spAutoFit/>
              </a:bodyPr>
              <a:lstStyle/>
              <a:p>
                <a:r>
                  <a:rPr lang="zh-TW" altLang="en-US" sz="2200" b="1">
                    <a:solidFill>
                      <a:srgbClr val="FF9900"/>
                    </a:solidFill>
                    <a:latin typeface="標楷體" pitchFamily="65" charset="-120"/>
                    <a:ea typeface="標楷體" pitchFamily="65" charset="-120"/>
                  </a:rPr>
                  <a:t>境</a:t>
                </a:r>
              </a:p>
            </p:txBody>
          </p:sp>
        </p:grpSp>
      </p:gr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09" name="Shape 504"/>
          <p:cNvGrpSpPr>
            <a:grpSpLocks/>
          </p:cNvGrpSpPr>
          <p:nvPr/>
        </p:nvGrpSpPr>
        <p:grpSpPr bwMode="auto">
          <a:xfrm>
            <a:off x="1619250" y="1196975"/>
            <a:ext cx="6437313" cy="5661025"/>
            <a:chOff x="1182287" y="91796"/>
            <a:chExt cx="6225899" cy="4735284"/>
          </a:xfrm>
        </p:grpSpPr>
        <p:sp>
          <p:nvSpPr>
            <p:cNvPr id="247815" name="Shape 505"/>
            <p:cNvSpPr>
              <a:spLocks noChangeArrowheads="1"/>
            </p:cNvSpPr>
            <p:nvPr/>
          </p:nvSpPr>
          <p:spPr bwMode="auto">
            <a:xfrm>
              <a:off x="1809110" y="197331"/>
              <a:ext cx="5096999" cy="1360200"/>
            </a:xfrm>
            <a:prstGeom prst="ellipse">
              <a:avLst/>
            </a:prstGeom>
            <a:noFill/>
            <a:ln w="9525">
              <a:no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6" name="Shape 506"/>
            <p:cNvSpPr>
              <a:spLocks noChangeArrowheads="1"/>
            </p:cNvSpPr>
            <p:nvPr/>
          </p:nvSpPr>
          <p:spPr bwMode="auto">
            <a:xfrm>
              <a:off x="3735314" y="3527687"/>
              <a:ext cx="759000" cy="485700"/>
            </a:xfrm>
            <a:prstGeom prst="downArrow">
              <a:avLst>
                <a:gd name="adj1" fmla="val 50000"/>
                <a:gd name="adj2" fmla="val 50000"/>
              </a:avLst>
            </a:prstGeom>
            <a:solidFill>
              <a:srgbClr val="A793BF"/>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7" name="Shape 507"/>
            <p:cNvSpPr>
              <a:spLocks noChangeArrowheads="1"/>
            </p:cNvSpPr>
            <p:nvPr/>
          </p:nvSpPr>
          <p:spPr bwMode="auto">
            <a:xfrm>
              <a:off x="2293273" y="3916280"/>
              <a:ext cx="3643200" cy="910800"/>
            </a:xfrm>
            <a:prstGeom prst="rect">
              <a:avLst/>
            </a:prstGeom>
            <a:noFill/>
            <a:ln w="9525">
              <a:noFill/>
              <a:miter lim="800000"/>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18" name="Shape 508"/>
            <p:cNvSpPr txBox="1">
              <a:spLocks noChangeArrowheads="1"/>
            </p:cNvSpPr>
            <p:nvPr/>
          </p:nvSpPr>
          <p:spPr bwMode="auto">
            <a:xfrm>
              <a:off x="2293273" y="3916280"/>
              <a:ext cx="3643200" cy="910800"/>
            </a:xfrm>
            <a:prstGeom prst="rect">
              <a:avLst/>
            </a:prstGeom>
            <a:noFill/>
            <a:ln w="9525">
              <a:noFill/>
              <a:miter lim="800000"/>
              <a:headEnd/>
              <a:tailEnd/>
            </a:ln>
          </p:spPr>
          <p:txBody>
            <a:bodyPr lIns="256025" tIns="256025" rIns="256025" bIns="256025" anchor="ctr"/>
            <a:lstStyle/>
            <a:p>
              <a:pPr algn="ctr">
                <a:lnSpc>
                  <a:spcPct val="90000"/>
                </a:lnSpc>
                <a:buSzPct val="25000"/>
              </a:pPr>
              <a:r>
                <a:rPr lang="en-US" sz="3600" b="1">
                  <a:solidFill>
                    <a:srgbClr val="0000FF"/>
                  </a:solidFill>
                  <a:latin typeface="標楷體" pitchFamily="65" charset="-120"/>
                  <a:ea typeface="標楷體" pitchFamily="65" charset="-120"/>
                  <a:cs typeface="Arial" charset="0"/>
                  <a:sym typeface="Arial" charset="0"/>
                </a:rPr>
                <a:t>終身學習者</a:t>
              </a:r>
            </a:p>
          </p:txBody>
        </p:sp>
        <p:sp>
          <p:nvSpPr>
            <p:cNvPr id="247819" name="Shape 509"/>
            <p:cNvSpPr>
              <a:spLocks noChangeArrowheads="1"/>
            </p:cNvSpPr>
            <p:nvPr/>
          </p:nvSpPr>
          <p:spPr bwMode="auto">
            <a:xfrm>
              <a:off x="3440982" y="1497258"/>
              <a:ext cx="1753800" cy="1743000"/>
            </a:xfrm>
            <a:prstGeom prst="ellipse">
              <a:avLst/>
            </a:prstGeom>
            <a:solidFill>
              <a:srgbClr val="BF504D"/>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0" name="Shape 510"/>
            <p:cNvSpPr txBox="1">
              <a:spLocks noChangeArrowheads="1"/>
            </p:cNvSpPr>
            <p:nvPr/>
          </p:nvSpPr>
          <p:spPr bwMode="auto">
            <a:xfrm>
              <a:off x="3697839" y="1752530"/>
              <a:ext cx="1240200" cy="1232700"/>
            </a:xfrm>
            <a:prstGeom prst="rect">
              <a:avLst/>
            </a:prstGeom>
            <a:noFill/>
            <a:ln w="9525">
              <a:noFill/>
              <a:miter lim="800000"/>
              <a:headEnd/>
              <a:tailEnd/>
            </a:ln>
          </p:spPr>
          <p:txBody>
            <a:bodyPr lIns="45700" tIns="45700" rIns="45700" bIns="45700" anchor="ctr"/>
            <a:lstStyle/>
            <a:p>
              <a:pPr algn="ctr">
                <a:lnSpc>
                  <a:spcPct val="90000"/>
                </a:lnSpc>
                <a:buSzPct val="25000"/>
              </a:pPr>
              <a:r>
                <a:rPr lang="en-US" sz="3600" b="1">
                  <a:solidFill>
                    <a:srgbClr val="FFFFFF"/>
                  </a:solidFill>
                  <a:latin typeface="標楷體" pitchFamily="65" charset="-120"/>
                  <a:ea typeface="標楷體" pitchFamily="65" charset="-120"/>
                  <a:cs typeface="Arial" charset="0"/>
                  <a:sym typeface="Arial" charset="0"/>
                </a:rPr>
                <a:t>社會參與</a:t>
              </a:r>
            </a:p>
          </p:txBody>
        </p:sp>
        <p:sp>
          <p:nvSpPr>
            <p:cNvPr id="247821" name="Shape 511"/>
            <p:cNvSpPr>
              <a:spLocks noChangeArrowheads="1"/>
            </p:cNvSpPr>
            <p:nvPr/>
          </p:nvSpPr>
          <p:spPr bwMode="auto">
            <a:xfrm>
              <a:off x="2340817" y="354578"/>
              <a:ext cx="1878300" cy="1648200"/>
            </a:xfrm>
            <a:prstGeom prst="ellipse">
              <a:avLst/>
            </a:prstGeom>
            <a:solidFill>
              <a:srgbClr val="FFFF00"/>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247822" name="Shape 512"/>
            <p:cNvSpPr txBox="1">
              <a:spLocks noChangeArrowheads="1"/>
            </p:cNvSpPr>
            <p:nvPr/>
          </p:nvSpPr>
          <p:spPr bwMode="auto">
            <a:xfrm>
              <a:off x="2615877" y="595954"/>
              <a:ext cx="1328099" cy="11655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latin typeface="標楷體" pitchFamily="65" charset="-120"/>
                  <a:ea typeface="標楷體" pitchFamily="65" charset="-120"/>
                  <a:cs typeface="Arial" charset="0"/>
                  <a:sym typeface="Arial" charset="0"/>
                </a:rPr>
                <a:t>溝通互動</a:t>
              </a:r>
            </a:p>
          </p:txBody>
        </p:sp>
        <p:sp>
          <p:nvSpPr>
            <p:cNvPr id="247823" name="Shape 513"/>
            <p:cNvSpPr>
              <a:spLocks noChangeArrowheads="1"/>
            </p:cNvSpPr>
            <p:nvPr/>
          </p:nvSpPr>
          <p:spPr bwMode="auto">
            <a:xfrm>
              <a:off x="3901921" y="141701"/>
              <a:ext cx="1857000" cy="1697100"/>
            </a:xfrm>
            <a:prstGeom prst="ellipse">
              <a:avLst/>
            </a:prstGeom>
            <a:solidFill>
              <a:srgbClr val="0000FF"/>
            </a:solidFill>
            <a:ln w="25400">
              <a:solidFill>
                <a:schemeClr val="bg1"/>
              </a:solidFill>
              <a:round/>
              <a:headEnd/>
              <a:tailEnd/>
            </a:ln>
          </p:spPr>
          <p:txBody>
            <a:bodyPr lIns="91425" tIns="91425" rIns="91425" bIns="91425" anchor="ctr"/>
            <a:lstStyle/>
            <a:p>
              <a:endParaRPr lang="zh-TW" altLang="en-US" b="1">
                <a:solidFill>
                  <a:srgbClr val="0000FF"/>
                </a:solidFill>
                <a:latin typeface="標楷體" pitchFamily="65" charset="-120"/>
                <a:ea typeface="標楷體" pitchFamily="65" charset="-120"/>
              </a:endParaRPr>
            </a:p>
          </p:txBody>
        </p:sp>
        <p:sp>
          <p:nvSpPr>
            <p:cNvPr id="247824" name="Shape 514"/>
            <p:cNvSpPr txBox="1">
              <a:spLocks noChangeArrowheads="1"/>
            </p:cNvSpPr>
            <p:nvPr/>
          </p:nvSpPr>
          <p:spPr bwMode="auto">
            <a:xfrm>
              <a:off x="4173875" y="390250"/>
              <a:ext cx="1313100" cy="1200000"/>
            </a:xfrm>
            <a:prstGeom prst="rect">
              <a:avLst/>
            </a:prstGeom>
            <a:noFill/>
            <a:ln w="9525">
              <a:noFill/>
              <a:miter lim="800000"/>
              <a:headEnd/>
              <a:tailEnd/>
            </a:ln>
          </p:spPr>
          <p:txBody>
            <a:bodyPr lIns="43175" tIns="43175" rIns="43175" bIns="43175" anchor="ctr"/>
            <a:lstStyle/>
            <a:p>
              <a:pPr algn="ctr">
                <a:lnSpc>
                  <a:spcPct val="90000"/>
                </a:lnSpc>
                <a:buSzPct val="25000"/>
              </a:pPr>
              <a:r>
                <a:rPr lang="en-US" sz="3400" b="1">
                  <a:solidFill>
                    <a:srgbClr val="FFFFFF"/>
                  </a:solidFill>
                  <a:latin typeface="標楷體" pitchFamily="65" charset="-120"/>
                  <a:ea typeface="標楷體" pitchFamily="65" charset="-120"/>
                  <a:cs typeface="Arial" charset="0"/>
                  <a:sym typeface="Arial" charset="0"/>
                </a:rPr>
                <a:t>自主行動</a:t>
              </a:r>
            </a:p>
          </p:txBody>
        </p:sp>
        <p:sp>
          <p:nvSpPr>
            <p:cNvPr id="247825" name="Shape 515"/>
            <p:cNvSpPr>
              <a:spLocks noChangeArrowheads="1"/>
            </p:cNvSpPr>
            <p:nvPr/>
          </p:nvSpPr>
          <p:spPr bwMode="auto">
            <a:xfrm>
              <a:off x="1182287" y="91796"/>
              <a:ext cx="6225899" cy="3105299"/>
            </a:xfrm>
            <a:custGeom>
              <a:avLst/>
              <a:gdLst>
                <a:gd name="T0" fmla="*/ 0 w 120000"/>
                <a:gd name="T1" fmla="*/ 0 h 120000"/>
                <a:gd name="T2" fmla="*/ 120000 w 120000"/>
                <a:gd name="T3" fmla="*/ 120000 h 120000"/>
              </a:gdLst>
              <a:ahLst/>
              <a:cxnLst/>
              <a:rect l="T0" t="T1" r="T2" b="T3"/>
              <a:pathLst>
                <a:path w="120000" h="120000" extrusionOk="0">
                  <a:moveTo>
                    <a:pt x="583" y="34175"/>
                  </a:moveTo>
                  <a:cubicBezTo>
                    <a:pt x="-2678" y="22567"/>
                    <a:pt x="7879" y="11072"/>
                    <a:pt x="27614" y="4745"/>
                  </a:cubicBezTo>
                  <a:cubicBezTo>
                    <a:pt x="47350" y="-1581"/>
                    <a:pt x="72649" y="-1581"/>
                    <a:pt x="92385" y="4745"/>
                  </a:cubicBezTo>
                  <a:cubicBezTo>
                    <a:pt x="112120" y="11072"/>
                    <a:pt x="122678" y="22567"/>
                    <a:pt x="119416" y="34175"/>
                  </a:cubicBezTo>
                  <a:lnTo>
                    <a:pt x="74854" y="113543"/>
                  </a:lnTo>
                  <a:cubicBezTo>
                    <a:pt x="73813" y="117246"/>
                    <a:pt x="67477" y="120000"/>
                    <a:pt x="60000" y="120000"/>
                  </a:cubicBezTo>
                  <a:cubicBezTo>
                    <a:pt x="52522" y="120000"/>
                    <a:pt x="46186" y="117246"/>
                    <a:pt x="45145" y="113543"/>
                  </a:cubicBezTo>
                  <a:close/>
                  <a:moveTo>
                    <a:pt x="3279" y="30000"/>
                  </a:moveTo>
                  <a:cubicBezTo>
                    <a:pt x="3279" y="43254"/>
                    <a:pt x="28674" y="53999"/>
                    <a:pt x="60000" y="53999"/>
                  </a:cubicBezTo>
                  <a:cubicBezTo>
                    <a:pt x="91325" y="53999"/>
                    <a:pt x="116720" y="43254"/>
                    <a:pt x="116720" y="29999"/>
                  </a:cubicBezTo>
                  <a:cubicBezTo>
                    <a:pt x="116720" y="16745"/>
                    <a:pt x="91325" y="5999"/>
                    <a:pt x="60000" y="5999"/>
                  </a:cubicBezTo>
                  <a:cubicBezTo>
                    <a:pt x="28674" y="5999"/>
                    <a:pt x="3279" y="16745"/>
                    <a:pt x="3279" y="29999"/>
                  </a:cubicBezTo>
                  <a:close/>
                </a:path>
              </a:pathLst>
            </a:custGeom>
            <a:noFill/>
            <a:ln w="9525">
              <a:solidFill>
                <a:srgbClr val="BF504D"/>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grpSp>
      <p:sp>
        <p:nvSpPr>
          <p:cNvPr id="247810" name="Shape 517"/>
          <p:cNvSpPr txBox="1">
            <a:spLocks noChangeArrowheads="1"/>
          </p:cNvSpPr>
          <p:nvPr/>
        </p:nvSpPr>
        <p:spPr bwMode="auto">
          <a:xfrm>
            <a:off x="6572250" y="2714625"/>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學習意願</a:t>
            </a:r>
          </a:p>
        </p:txBody>
      </p:sp>
      <p:sp>
        <p:nvSpPr>
          <p:cNvPr id="247811" name="Shape 518"/>
          <p:cNvSpPr txBox="1">
            <a:spLocks noChangeArrowheads="1"/>
          </p:cNvSpPr>
          <p:nvPr/>
        </p:nvSpPr>
        <p:spPr bwMode="auto">
          <a:xfrm>
            <a:off x="1143000" y="3071813"/>
            <a:ext cx="1643063" cy="461962"/>
          </a:xfrm>
          <a:prstGeom prst="rect">
            <a:avLst/>
          </a:prstGeom>
          <a:noFill/>
          <a:ln w="9525">
            <a:noFill/>
            <a:miter lim="800000"/>
            <a:headEnd/>
            <a:tailEnd/>
          </a:ln>
        </p:spPr>
        <p:txBody>
          <a:bodyPr lIns="91425" tIns="45700" rIns="91425" bIns="45700"/>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學習方法</a:t>
            </a:r>
          </a:p>
        </p:txBody>
      </p:sp>
      <p:sp>
        <p:nvSpPr>
          <p:cNvPr id="247812" name="Shape 519"/>
          <p:cNvSpPr txBox="1">
            <a:spLocks noChangeArrowheads="1"/>
          </p:cNvSpPr>
          <p:nvPr/>
        </p:nvSpPr>
        <p:spPr bwMode="auto">
          <a:xfrm>
            <a:off x="5572125" y="4286250"/>
            <a:ext cx="1643063" cy="461963"/>
          </a:xfrm>
          <a:prstGeom prst="rect">
            <a:avLst/>
          </a:prstGeom>
          <a:noFill/>
          <a:ln w="9525">
            <a:noFill/>
            <a:miter lim="800000"/>
            <a:headEnd/>
            <a:tailEnd/>
          </a:ln>
        </p:spPr>
        <p:txBody>
          <a:bodyPr lIns="91425" tIns="45700" rIns="91425" bIns="45700"/>
          <a:lstStyle/>
          <a:p>
            <a:pPr>
              <a:buSzPct val="25000"/>
            </a:pPr>
            <a:r>
              <a:rPr lang="en-US" sz="2400" b="1">
                <a:solidFill>
                  <a:srgbClr val="000000"/>
                </a:solidFill>
                <a:latin typeface="標楷體" pitchFamily="65" charset="-120"/>
                <a:ea typeface="標楷體" pitchFamily="65" charset="-120"/>
                <a:cs typeface="Arial" charset="0"/>
                <a:sym typeface="Arial" charset="0"/>
              </a:rPr>
              <a:t>活用學習</a:t>
            </a:r>
          </a:p>
        </p:txBody>
      </p:sp>
      <p:sp>
        <p:nvSpPr>
          <p:cNvPr id="247813" name="Shape 494"/>
          <p:cNvSpPr txBox="1">
            <a:spLocks noChangeArrowheads="1"/>
          </p:cNvSpPr>
          <p:nvPr/>
        </p:nvSpPr>
        <p:spPr bwMode="auto">
          <a:xfrm>
            <a:off x="457200" y="285750"/>
            <a:ext cx="8229600" cy="908050"/>
          </a:xfrm>
          <a:prstGeom prst="rect">
            <a:avLst/>
          </a:prstGeom>
          <a:noFill/>
          <a:ln w="9525">
            <a:noFill/>
            <a:miter lim="800000"/>
            <a:headEnd/>
            <a:tailEnd/>
          </a:ln>
        </p:spPr>
        <p:txBody>
          <a:bodyPr lIns="91425" tIns="45700" rIns="91425" bIns="45700" anchor="ctr"/>
          <a:lstStyle/>
          <a:p>
            <a:pPr algn="ctr">
              <a:buSzPct val="25000"/>
            </a:pPr>
            <a:r>
              <a:rPr lang="zh-TW" altLang="en-US" sz="3700" b="1">
                <a:solidFill>
                  <a:srgbClr val="0000FF"/>
                </a:solidFill>
                <a:latin typeface="標楷體" pitchFamily="65" charset="-120"/>
                <a:ea typeface="標楷體" pitchFamily="65" charset="-120"/>
              </a:rPr>
              <a:t>課程發展主軸－－核心素養</a:t>
            </a:r>
            <a:endParaRPr lang="en-US" sz="3700" b="1">
              <a:solidFill>
                <a:srgbClr val="0000FF"/>
              </a:solidFill>
              <a:latin typeface="標楷體" pitchFamily="65" charset="-120"/>
              <a:ea typeface="標楷體" pitchFamily="65" charset="-120"/>
            </a:endParaRPr>
          </a:p>
        </p:txBody>
      </p:sp>
      <p:sp>
        <p:nvSpPr>
          <p:cNvPr id="247814" name="投影片編號版面配置區 20"/>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00E7E2-9925-4A8E-94F6-325E10110BF3}" type="slidenum">
              <a:rPr lang="zh-TW" altLang="en-US" smtClean="0">
                <a:latin typeface="標楷體" pitchFamily="65" charset="-120"/>
                <a:ea typeface="標楷體" pitchFamily="65" charset="-120"/>
              </a:rPr>
              <a:pPr/>
              <a:t>25</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Shape 527"/>
          <p:cNvPicPr preferRelativeResize="0">
            <a:picLocks noGrp="1"/>
          </p:cNvPicPr>
          <p:nvPr>
            <p:ph sz="quarter" idx="1"/>
          </p:nvPr>
        </p:nvPicPr>
        <p:blipFill>
          <a:blip r:embed="rId3" cstate="print"/>
          <a:srcRect/>
          <a:stretch>
            <a:fillRect/>
          </a:stretch>
        </p:blipFill>
        <p:spPr>
          <a:xfrm>
            <a:off x="44450" y="917575"/>
            <a:ext cx="9099550" cy="5248275"/>
          </a:xfrm>
        </p:spPr>
      </p:pic>
      <p:sp>
        <p:nvSpPr>
          <p:cNvPr id="249858"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AA39894-C09A-44FB-97BA-71241142B74D}" type="slidenum">
              <a:rPr lang="zh-TW" altLang="en-US" smtClean="0">
                <a:latin typeface="標楷體" pitchFamily="65" charset="-120"/>
                <a:ea typeface="標楷體" pitchFamily="65" charset="-120"/>
              </a:rPr>
              <a:pPr/>
              <a:t>26</a:t>
            </a:fld>
            <a:endParaRPr lang="en-US" altLang="zh-TW">
              <a:latin typeface="標楷體" pitchFamily="65" charset="-120"/>
              <a:ea typeface="標楷體" pitchFamily="65" charset="-120"/>
            </a:endParaRPr>
          </a:p>
        </p:txBody>
      </p:sp>
      <p:sp>
        <p:nvSpPr>
          <p:cNvPr id="249859" name="Shape 526"/>
          <p:cNvSpPr txBox="1">
            <a:spLocks noChangeArrowheads="1"/>
          </p:cNvSpPr>
          <p:nvPr/>
        </p:nvSpPr>
        <p:spPr bwMode="auto">
          <a:xfrm>
            <a:off x="1476375" y="142875"/>
            <a:ext cx="5929313" cy="584200"/>
          </a:xfrm>
          <a:prstGeom prst="rect">
            <a:avLst/>
          </a:prstGeom>
          <a:noFill/>
          <a:ln w="9525">
            <a:noFill/>
            <a:miter lim="800000"/>
            <a:headEnd/>
            <a:tailEnd/>
          </a:ln>
        </p:spPr>
        <p:txBody>
          <a:bodyPr lIns="91425" tIns="45700" rIns="91425" bIns="45700"/>
          <a:lstStyle/>
          <a:p>
            <a:pPr algn="ctr">
              <a:buSzPct val="25000"/>
            </a:pPr>
            <a:r>
              <a:rPr lang="en-US" sz="4000" b="1">
                <a:solidFill>
                  <a:srgbClr val="0000FF"/>
                </a:solidFill>
                <a:latin typeface="標楷體" pitchFamily="65" charset="-120"/>
                <a:ea typeface="標楷體" pitchFamily="65" charset="-120"/>
                <a:cs typeface="Arial" charset="0"/>
                <a:sym typeface="Arial" charset="0"/>
              </a:rPr>
              <a:t>核心素養的轉化</a:t>
            </a:r>
            <a:r>
              <a:rPr lang="en-US" sz="4000" b="1">
                <a:solidFill>
                  <a:srgbClr val="0000FF"/>
                </a:solidFill>
                <a:latin typeface="標楷體" pitchFamily="65" charset="-120"/>
                <a:ea typeface="標楷體" pitchFamily="65" charset="-120"/>
                <a:cs typeface="Arial" charset="0"/>
              </a:rPr>
              <a:t>與發展</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txBox="1">
            <a:spLocks noGrp="1"/>
          </p:cNvSpPr>
          <p:nvPr>
            <p:ph type="title"/>
          </p:nvPr>
        </p:nvSpPr>
        <p:spPr>
          <a:xfrm>
            <a:off x="251520" y="323850"/>
            <a:ext cx="8693150" cy="1325563"/>
          </a:xfrm>
        </p:spPr>
        <p:txBody>
          <a:bodyPr lIns="91425" tIns="45700" rIns="91425" bIns="45700" anchor="ctr" anchorCtr="0">
            <a:noAutofit/>
          </a:bodyPr>
          <a:lstStyle/>
          <a:p>
            <a:pPr algn="ctr" eaLnBrk="1" fontAlgn="auto" hangingPunct="1">
              <a:spcBef>
                <a:spcPts val="0"/>
              </a:spcBef>
              <a:spcAft>
                <a:spcPts val="0"/>
              </a:spcAft>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領域「學習重點」與核心素養相對應</a:t>
            </a:r>
            <a: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r>
            <a:br>
              <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br>
            <a:endParaRPr lang="en-US" sz="40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1906" name="Shape 542"/>
          <p:cNvSpPr>
            <a:spLocks noGrp="1"/>
          </p:cNvSpPr>
          <p:nvPr>
            <p:ph sz="quarter" idx="1"/>
          </p:nvPr>
        </p:nvSpPr>
        <p:spPr>
          <a:xfrm>
            <a:off x="2197100" y="1760538"/>
            <a:ext cx="6946900" cy="4383087"/>
          </a:xfrm>
        </p:spPr>
        <p:txBody>
          <a:bodyPr lIns="91425" tIns="45700" rIns="91425" bIns="45700"/>
          <a:lstStyle/>
          <a:p>
            <a:pPr marL="0" indent="0" eaLnBrk="1" hangingPunct="1">
              <a:spcBef>
                <a:spcPct val="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學習表現</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學習者面對生活環境</a:t>
            </a:r>
            <a:r>
              <a:rPr lang="zh-TW" altLang="en-US" sz="3000" b="1" dirty="0">
                <a:latin typeface="標楷體" pitchFamily="65" charset="-120"/>
                <a:ea typeface="標楷體" pitchFamily="65" charset="-120"/>
                <a:cs typeface="Times New Roman" pitchFamily="18" charset="0"/>
                <a:sym typeface="Arial" charset="0"/>
              </a:rPr>
              <a:t>、</a:t>
            </a:r>
            <a:r>
              <a:rPr lang="en-US" sz="3000" b="1" dirty="0" err="1">
                <a:latin typeface="標楷體" pitchFamily="65" charset="-120"/>
                <a:ea typeface="標楷體" pitchFamily="65" charset="-120"/>
                <a:cs typeface="Times New Roman" pitchFamily="18" charset="0"/>
                <a:sym typeface="Arial" charset="0"/>
              </a:rPr>
              <a:t>議題</a:t>
            </a:r>
            <a:r>
              <a:rPr lang="zh-TW" altLang="en-US" sz="3000" b="1" dirty="0">
                <a:latin typeface="標楷體" pitchFamily="65" charset="-120"/>
                <a:ea typeface="標楷體" pitchFamily="65" charset="-120"/>
                <a:cs typeface="Times New Roman" pitchFamily="18" charset="0"/>
                <a:sym typeface="Arial" charset="0"/>
              </a:rPr>
              <a:t>與</a:t>
            </a:r>
            <a:r>
              <a:rPr lang="en-US" sz="3000" b="1" dirty="0" err="1">
                <a:latin typeface="標楷體" pitchFamily="65" charset="-120"/>
                <a:ea typeface="標楷體" pitchFamily="65" charset="-120"/>
                <a:cs typeface="Times New Roman" pitchFamily="18" charset="0"/>
                <a:sym typeface="Arial" charset="0"/>
              </a:rPr>
              <a:t>情境時</a:t>
            </a:r>
            <a:r>
              <a:rPr lang="zh-TW" altLang="en-US" sz="3000" b="1" dirty="0">
                <a:latin typeface="標楷體" pitchFamily="65" charset="-120"/>
                <a:ea typeface="標楷體" pitchFamily="65" charset="-120"/>
                <a:cs typeface="Times New Roman" pitchFamily="18" charset="0"/>
                <a:sym typeface="Arial" charset="0"/>
              </a:rPr>
              <a:t>　</a:t>
            </a:r>
            <a:endParaRPr lang="en-US" altLang="zh-TW" sz="3000" b="1" dirty="0">
              <a:latin typeface="標楷體" pitchFamily="65" charset="-120"/>
              <a:ea typeface="標楷體" pitchFamily="65" charset="-120"/>
              <a:cs typeface="Times New Roman" pitchFamily="18" charset="0"/>
              <a:sym typeface="Arial" charset="0"/>
            </a:endParaRPr>
          </a:p>
          <a:p>
            <a:pPr marL="0" indent="0" eaLnBrk="1" hangingPunct="1">
              <a:spcBef>
                <a:spcPct val="0"/>
              </a:spcBef>
              <a:buClr>
                <a:srgbClr val="E36C09"/>
              </a:buClr>
              <a:buSzPct val="100000"/>
              <a:buFont typeface="Wingdings" pitchFamily="2" charset="2"/>
              <a:buNone/>
            </a:pPr>
            <a:r>
              <a:rPr lang="en-US" sz="3000" b="1" dirty="0" err="1">
                <a:latin typeface="標楷體" pitchFamily="65" charset="-120"/>
                <a:ea typeface="標楷體" pitchFamily="65" charset="-120"/>
                <a:cs typeface="Times New Roman" pitchFamily="18" charset="0"/>
                <a:sym typeface="Arial" charset="0"/>
              </a:rPr>
              <a:t>所展現的能力、態度</a:t>
            </a:r>
            <a:r>
              <a:rPr lang="zh-TW" altLang="en-US" sz="3000" b="1" dirty="0">
                <a:latin typeface="標楷體" pitchFamily="65" charset="-120"/>
                <a:ea typeface="標楷體" pitchFamily="65" charset="-120"/>
                <a:cs typeface="Times New Roman" pitchFamily="18" charset="0"/>
                <a:sym typeface="Arial" charset="0"/>
              </a:rPr>
              <a:t>與行動</a:t>
            </a:r>
            <a:r>
              <a:rPr lang="en-US" sz="3000" b="1" dirty="0">
                <a:latin typeface="標楷體" panose="03000509000000000000" pitchFamily="65" charset="-120"/>
                <a:ea typeface="標楷體" panose="03000509000000000000" pitchFamily="65" charset="-120"/>
                <a:cs typeface="Times New Roman" pitchFamily="18" charset="0"/>
                <a:sym typeface="Arial" charset="0"/>
              </a:rPr>
              <a:t/>
            </a:r>
            <a:br>
              <a:rPr lang="en-US" sz="3000" b="1" dirty="0">
                <a:latin typeface="標楷體" panose="03000509000000000000" pitchFamily="65" charset="-120"/>
                <a:ea typeface="標楷體" panose="03000509000000000000" pitchFamily="65" charset="-120"/>
                <a:cs typeface="Times New Roman" pitchFamily="18" charset="0"/>
                <a:sym typeface="Arial" charset="0"/>
              </a:rPr>
            </a:br>
            <a:r>
              <a:rPr lang="en-US" sz="3000" b="1" dirty="0">
                <a:latin typeface="標楷體" panose="03000509000000000000" pitchFamily="65" charset="-120"/>
                <a:ea typeface="標楷體" panose="03000509000000000000" pitchFamily="65" charset="-120"/>
                <a:cs typeface="Times New Roman" pitchFamily="18" charset="0"/>
                <a:sym typeface="Arial" charset="0"/>
              </a:rPr>
              <a:t>  </a:t>
            </a:r>
          </a:p>
          <a:p>
            <a:pPr marL="0" lvl="1" indent="0" eaLnBrk="1" hangingPunct="1">
              <a:spcBef>
                <a:spcPts val="1800"/>
              </a:spcBef>
              <a:buClr>
                <a:srgbClr val="E36C09"/>
              </a:buClr>
              <a:buSzPct val="100000"/>
              <a:buFont typeface="Noto Sans Symbols"/>
              <a:buChar char="✓"/>
            </a:pPr>
            <a:r>
              <a:rPr lang="en-US" sz="4000" b="1" dirty="0" err="1">
                <a:solidFill>
                  <a:srgbClr val="366092"/>
                </a:solidFill>
                <a:latin typeface="標楷體" panose="03000509000000000000" pitchFamily="65" charset="-120"/>
                <a:ea typeface="標楷體" panose="03000509000000000000" pitchFamily="65" charset="-120"/>
                <a:cs typeface="Times New Roman" pitchFamily="18" charset="0"/>
                <a:sym typeface="Arial" charset="0"/>
              </a:rPr>
              <a:t>學習內容</a:t>
            </a:r>
            <a:endParaRPr lang="en-US" sz="4000" b="1" dirty="0">
              <a:solidFill>
                <a:srgbClr val="366092"/>
              </a:solidFill>
              <a:latin typeface="標楷體" panose="03000509000000000000" pitchFamily="65" charset="-120"/>
              <a:ea typeface="標楷體" panose="03000509000000000000" pitchFamily="65" charset="-120"/>
              <a:cs typeface="Times New Roman" pitchFamily="18" charset="0"/>
              <a:sym typeface="Arial" charset="0"/>
            </a:endParaRPr>
          </a:p>
          <a:p>
            <a:pPr marL="0" indent="0" eaLnBrk="1" hangingPunct="1">
              <a:spcBef>
                <a:spcPts val="1800"/>
              </a:spcBef>
              <a:buFont typeface="Wingdings" pitchFamily="2" charset="2"/>
              <a:buNone/>
            </a:pP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認識人類探索世界累積的系統知識</a:t>
            </a:r>
            <a:r>
              <a:rPr lang="zh-TW" alt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a:t>
            </a:r>
            <a:r>
              <a:rPr lang="en-US" sz="3000" b="1" dirty="0" err="1">
                <a:solidFill>
                  <a:srgbClr val="000000"/>
                </a:solidFill>
                <a:latin typeface="標楷體" panose="03000509000000000000" pitchFamily="65" charset="-120"/>
                <a:ea typeface="標楷體" panose="03000509000000000000" pitchFamily="65" charset="-120"/>
                <a:cs typeface="Times New Roman" pitchFamily="18" charset="0"/>
                <a:sym typeface="Arial" charset="0"/>
              </a:rPr>
              <a:t>作為解決問題過程中的必要基礎</a:t>
            </a:r>
            <a:endParaRPr lang="en-US" sz="30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endParaRPr>
          </a:p>
          <a:p>
            <a:pPr marL="0" lvl="1" indent="0" eaLnBrk="1" hangingPunct="1">
              <a:spcBef>
                <a:spcPts val="1200"/>
              </a:spcBef>
              <a:buClr>
                <a:srgbClr val="000000"/>
              </a:buClr>
              <a:buSzPct val="25000"/>
              <a:buFont typeface="Arial" charset="0"/>
              <a:buNone/>
            </a:pPr>
            <a:r>
              <a:rPr lang="en-US" sz="3600" b="1" dirty="0">
                <a:solidFill>
                  <a:srgbClr val="000000"/>
                </a:solidFill>
                <a:latin typeface="標楷體" panose="03000509000000000000" pitchFamily="65" charset="-120"/>
                <a:ea typeface="標楷體" panose="03000509000000000000" pitchFamily="65" charset="-120"/>
                <a:cs typeface="Times New Roman" pitchFamily="18" charset="0"/>
                <a:sym typeface="Arial" charset="0"/>
              </a:rPr>
              <a:t>    </a:t>
            </a:r>
          </a:p>
        </p:txBody>
      </p:sp>
      <p:sp>
        <p:nvSpPr>
          <p:cNvPr id="251907"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FD08C9A-4D31-45FF-B440-CC6C0B628A4C}" type="slidenum">
              <a:rPr lang="zh-TW" altLang="en-US" smtClean="0">
                <a:latin typeface="Times New Roman" pitchFamily="18" charset="0"/>
                <a:ea typeface="標楷體" pitchFamily="65" charset="-120"/>
                <a:cs typeface="Times New Roman" pitchFamily="18" charset="0"/>
              </a:rPr>
              <a:pPr/>
              <a:t>27</a:t>
            </a:fld>
            <a:endParaRPr lang="en-US" altLang="zh-TW">
              <a:latin typeface="Times New Roman" pitchFamily="18" charset="0"/>
              <a:ea typeface="標楷體" pitchFamily="65" charset="-120"/>
              <a:cs typeface="Times New Roman" pitchFamily="18" charset="0"/>
            </a:endParaRPr>
          </a:p>
        </p:txBody>
      </p:sp>
      <p:sp>
        <p:nvSpPr>
          <p:cNvPr id="251908" name="Shape 543"/>
          <p:cNvSpPr>
            <a:spLocks noChangeArrowheads="1"/>
          </p:cNvSpPr>
          <p:nvPr/>
        </p:nvSpPr>
        <p:spPr bwMode="auto">
          <a:xfrm rot="5400000">
            <a:off x="-615950" y="1762125"/>
            <a:ext cx="3578225" cy="2346325"/>
          </a:xfrm>
          <a:prstGeom prst="triangle">
            <a:avLst>
              <a:gd name="adj" fmla="val 50000"/>
            </a:avLst>
          </a:prstGeom>
          <a:solidFill>
            <a:srgbClr val="FF9900"/>
          </a:solidFill>
          <a:ln w="9525">
            <a:noFill/>
            <a:miter lim="800000"/>
            <a:headEnd/>
            <a:tailEnd/>
          </a:ln>
        </p:spPr>
        <p:txBody>
          <a:bodyPr lIns="91425" tIns="45700" rIns="91425" bIns="45700" anchor="ctr"/>
          <a:lstStyle/>
          <a:p>
            <a:pPr algn="ctr"/>
            <a:endParaRPr lang="zh-TW" altLang="en-US">
              <a:solidFill>
                <a:srgbClr val="FFFFFF"/>
              </a:solidFill>
              <a:latin typeface="Times New Roman" pitchFamily="18" charset="0"/>
              <a:ea typeface="標楷體" pitchFamily="65" charset="-120"/>
              <a:cs typeface="Times New Roman" pitchFamily="18" charset="0"/>
              <a:sym typeface="Arial" charset="0"/>
            </a:endParaRPr>
          </a:p>
        </p:txBody>
      </p:sp>
      <p:sp>
        <p:nvSpPr>
          <p:cNvPr id="251909" name="Shape 544"/>
          <p:cNvSpPr txBox="1">
            <a:spLocks noChangeArrowheads="1"/>
          </p:cNvSpPr>
          <p:nvPr/>
        </p:nvSpPr>
        <p:spPr bwMode="auto">
          <a:xfrm>
            <a:off x="28575" y="2643188"/>
            <a:ext cx="2371725" cy="585787"/>
          </a:xfrm>
          <a:prstGeom prst="rect">
            <a:avLst/>
          </a:prstGeom>
          <a:noFill/>
          <a:ln w="9525">
            <a:noFill/>
            <a:miter lim="800000"/>
            <a:headEnd/>
            <a:tailEnd/>
          </a:ln>
        </p:spPr>
        <p:txBody>
          <a:bodyPr lIns="91425" tIns="45700" rIns="91425" bIns="45700"/>
          <a:lstStyle/>
          <a:p>
            <a:pPr>
              <a:buSzPct val="25000"/>
            </a:pPr>
            <a:r>
              <a:rPr lang="en-US" altLang="zh-TW" sz="3200">
                <a:solidFill>
                  <a:srgbClr val="FFFFFF"/>
                </a:solidFill>
                <a:latin typeface="Times New Roman" pitchFamily="18" charset="0"/>
                <a:ea typeface="標楷體" pitchFamily="65" charset="-120"/>
                <a:cs typeface="Times New Roman" pitchFamily="18" charset="0"/>
                <a:sym typeface="Arial" charset="0"/>
              </a:rPr>
              <a:t>Learning</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txBox="1">
            <a:spLocks noGrp="1"/>
          </p:cNvSpPr>
          <p:nvPr>
            <p:ph type="title"/>
          </p:nvPr>
        </p:nvSpPr>
        <p:spPr>
          <a:xfrm>
            <a:off x="323850" y="334963"/>
            <a:ext cx="8520113" cy="1054100"/>
          </a:xfrm>
          <a:ln>
            <a:noFill/>
          </a:ln>
        </p:spPr>
        <p:style>
          <a:lnRef idx="2">
            <a:schemeClr val="accent2"/>
          </a:lnRef>
          <a:fillRef idx="1">
            <a:schemeClr val="lt1"/>
          </a:fillRef>
          <a:effectRef idx="0">
            <a:schemeClr val="accent2"/>
          </a:effectRef>
          <a:fontRef idx="minor">
            <a:schemeClr val="dk1"/>
          </a:fontRef>
        </p:style>
        <p:txBody>
          <a:bodyPr>
            <a:noAutofit/>
          </a:bodyPr>
          <a:lstStyle/>
          <a:p>
            <a:pPr eaLnBrk="1" fontAlgn="auto" hangingPunct="1">
              <a:buSzPct val="25000"/>
              <a:defRPr/>
            </a:pP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課程願景：適性揚才</a:t>
            </a:r>
            <a:r>
              <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  </a:t>
            </a:r>
            <a:r>
              <a:rPr lang="en-US" sz="4000" b="1" dirty="0" err="1">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終身學習</a:t>
            </a:r>
            <a:endParaRPr lang="en-US" sz="4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endParaRPr>
          </a:p>
        </p:txBody>
      </p:sp>
      <p:sp>
        <p:nvSpPr>
          <p:cNvPr id="253954" name="投影片編號版面配置區 10"/>
          <p:cNvSpPr>
            <a:spLocks noGrp="1"/>
          </p:cNvSpPr>
          <p:nvPr>
            <p:ph type="sldNum" sz="quarter" idx="10"/>
          </p:nvPr>
        </p:nvSpPr>
        <p:spPr bwMode="auto">
          <a:noFill/>
          <a:ln>
            <a:miter lim="800000"/>
            <a:headEnd/>
            <a:tailEnd/>
          </a:ln>
        </p:spPr>
        <p:txBody>
          <a:bodyPr/>
          <a:lstStyle/>
          <a:p>
            <a:fld id="{6C458E67-BF6D-41B4-8E61-598BDC1EDDE4}" type="slidenum">
              <a:rPr lang="en-US" altLang="zh-TW" smtClean="0">
                <a:latin typeface="Times New Roman" pitchFamily="18" charset="0"/>
                <a:ea typeface="標楷體" pitchFamily="65" charset="-120"/>
                <a:cs typeface="Times New Roman" pitchFamily="18" charset="0"/>
              </a:rPr>
              <a:pPr/>
              <a:t>28</a:t>
            </a:fld>
            <a:endParaRPr lang="en-US" altLang="zh-TW">
              <a:latin typeface="Times New Roman" pitchFamily="18" charset="0"/>
              <a:ea typeface="標楷體" pitchFamily="65" charset="-120"/>
              <a:cs typeface="Times New Roman" pitchFamily="18" charset="0"/>
            </a:endParaRPr>
          </a:p>
        </p:txBody>
      </p:sp>
      <p:sp>
        <p:nvSpPr>
          <p:cNvPr id="253955" name="Shape 552"/>
          <p:cNvSpPr>
            <a:spLocks noChangeArrowheads="1"/>
          </p:cNvSpPr>
          <p:nvPr/>
        </p:nvSpPr>
        <p:spPr bwMode="auto">
          <a:xfrm>
            <a:off x="635000" y="4786313"/>
            <a:ext cx="8208963" cy="1428750"/>
          </a:xfrm>
          <a:prstGeom prst="rect">
            <a:avLst/>
          </a:prstGeom>
          <a:noFill/>
          <a:ln w="9525">
            <a:noFill/>
            <a:miter lim="800000"/>
            <a:headEnd/>
            <a:tailEnd/>
          </a:ln>
        </p:spPr>
        <p:txBody>
          <a:bodyPr lIns="91425" tIns="45700" rIns="91425" bIns="45700"/>
          <a:lstStyle/>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秉持</a:t>
            </a:r>
            <a:r>
              <a:rPr lang="en-US" sz="2400" b="1">
                <a:solidFill>
                  <a:srgbClr val="C00000"/>
                </a:solidFill>
                <a:latin typeface="Times New Roman" pitchFamily="18" charset="0"/>
                <a:ea typeface="標楷體" pitchFamily="65" charset="-120"/>
                <a:cs typeface="Times New Roman" pitchFamily="18" charset="0"/>
                <a:sym typeface="Arial" charset="0"/>
              </a:rPr>
              <a:t>自發、互動、共好</a:t>
            </a:r>
            <a:r>
              <a:rPr lang="en-US" sz="2400" b="1">
                <a:solidFill>
                  <a:srgbClr val="000000"/>
                </a:solidFill>
                <a:latin typeface="Times New Roman" pitchFamily="18" charset="0"/>
                <a:ea typeface="標楷體" pitchFamily="65" charset="-120"/>
                <a:cs typeface="Times New Roman" pitchFamily="18" charset="0"/>
                <a:sym typeface="Arial" charset="0"/>
              </a:rPr>
              <a:t>的理念，透過與</a:t>
            </a:r>
            <a:r>
              <a:rPr lang="en-US" sz="2400" b="1">
                <a:solidFill>
                  <a:srgbClr val="C00000"/>
                </a:solidFill>
                <a:latin typeface="Times New Roman" pitchFamily="18" charset="0"/>
                <a:ea typeface="標楷體" pitchFamily="65" charset="-120"/>
                <a:cs typeface="Times New Roman" pitchFamily="18" charset="0"/>
                <a:sym typeface="Arial" charset="0"/>
              </a:rPr>
              <a:t>生活情境的結合</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學生能夠</a:t>
            </a:r>
            <a:r>
              <a:rPr lang="en-US" sz="2400" b="1">
                <a:solidFill>
                  <a:srgbClr val="C00000"/>
                </a:solidFill>
                <a:latin typeface="Times New Roman" pitchFamily="18" charset="0"/>
                <a:ea typeface="標楷體" pitchFamily="65" charset="-120"/>
                <a:cs typeface="Times New Roman" pitchFamily="18" charset="0"/>
                <a:sym typeface="Arial" charset="0"/>
              </a:rPr>
              <a:t>理解所學</a:t>
            </a:r>
            <a:r>
              <a:rPr lang="en-US" sz="2400" b="1">
                <a:solidFill>
                  <a:srgbClr val="000000"/>
                </a:solidFill>
                <a:latin typeface="Times New Roman" pitchFamily="18" charset="0"/>
                <a:ea typeface="標楷體" pitchFamily="65" charset="-120"/>
                <a:cs typeface="Times New Roman" pitchFamily="18" charset="0"/>
                <a:sym typeface="Arial" charset="0"/>
              </a:rPr>
              <a:t>，進而</a:t>
            </a:r>
            <a:r>
              <a:rPr lang="en-US" sz="2400" b="1">
                <a:solidFill>
                  <a:srgbClr val="C00000"/>
                </a:solidFill>
                <a:latin typeface="Times New Roman" pitchFamily="18" charset="0"/>
                <a:ea typeface="標楷體" pitchFamily="65" charset="-120"/>
                <a:cs typeface="Times New Roman" pitchFamily="18" charset="0"/>
                <a:sym typeface="Arial" charset="0"/>
              </a:rPr>
              <a:t>整合和運用所學</a:t>
            </a:r>
            <a:r>
              <a:rPr lang="en-US" sz="2400" b="1">
                <a:solidFill>
                  <a:srgbClr val="000000"/>
                </a:solidFill>
                <a:latin typeface="Times New Roman" pitchFamily="18" charset="0"/>
                <a:ea typeface="標楷體" pitchFamily="65" charset="-120"/>
                <a:cs typeface="Times New Roman" pitchFamily="18" charset="0"/>
                <a:sym typeface="Arial" charset="0"/>
              </a:rPr>
              <a:t>，</a:t>
            </a:r>
          </a:p>
          <a:p>
            <a:pPr algn="ctr">
              <a:lnSpc>
                <a:spcPct val="150000"/>
              </a:lnSpc>
              <a:buClr>
                <a:srgbClr val="000000"/>
              </a:buClr>
              <a:buSzPct val="25000"/>
              <a:buFont typeface="Arial" charset="0"/>
              <a:buNone/>
            </a:pPr>
            <a:r>
              <a:rPr lang="en-US" sz="2400" b="1">
                <a:solidFill>
                  <a:srgbClr val="000000"/>
                </a:solidFill>
                <a:latin typeface="Times New Roman" pitchFamily="18" charset="0"/>
                <a:ea typeface="標楷體" pitchFamily="65" charset="-120"/>
                <a:cs typeface="Times New Roman" pitchFamily="18" charset="0"/>
                <a:sym typeface="Arial" charset="0"/>
              </a:rPr>
              <a:t>解決問題、推陳出新，成為與時俱進的</a:t>
            </a:r>
            <a:r>
              <a:rPr lang="en-US" sz="2400" b="1">
                <a:solidFill>
                  <a:srgbClr val="C00000"/>
                </a:solidFill>
                <a:latin typeface="Times New Roman" pitchFamily="18" charset="0"/>
                <a:ea typeface="標楷體" pitchFamily="65" charset="-120"/>
                <a:cs typeface="Times New Roman" pitchFamily="18" charset="0"/>
                <a:sym typeface="Arial" charset="0"/>
              </a:rPr>
              <a:t>終身學習者</a:t>
            </a:r>
            <a:r>
              <a:rPr lang="en-US" sz="2400" b="1">
                <a:solidFill>
                  <a:srgbClr val="000000"/>
                </a:solidFill>
                <a:latin typeface="Times New Roman" pitchFamily="18" charset="0"/>
                <a:ea typeface="標楷體" pitchFamily="65" charset="-120"/>
                <a:cs typeface="Times New Roman" pitchFamily="18" charset="0"/>
                <a:sym typeface="Arial" charset="0"/>
              </a:rPr>
              <a:t>。</a:t>
            </a:r>
          </a:p>
        </p:txBody>
      </p:sp>
      <p:pic>
        <p:nvPicPr>
          <p:cNvPr id="253956" name="圖片 7" descr="15-1410140R219555.jpg"/>
          <p:cNvPicPr>
            <a:picLocks noChangeAspect="1"/>
          </p:cNvPicPr>
          <p:nvPr/>
        </p:nvPicPr>
        <p:blipFill>
          <a:blip r:embed="rId3" cstate="print"/>
          <a:srcRect l="-166" b="4749"/>
          <a:stretch>
            <a:fillRect/>
          </a:stretch>
        </p:blipFill>
        <p:spPr bwMode="auto">
          <a:xfrm>
            <a:off x="428625" y="1214438"/>
            <a:ext cx="2738438" cy="3429000"/>
          </a:xfrm>
          <a:prstGeom prst="rect">
            <a:avLst/>
          </a:prstGeom>
          <a:noFill/>
          <a:ln w="9525">
            <a:noFill/>
            <a:miter lim="800000"/>
            <a:headEnd/>
            <a:tailEnd/>
          </a:ln>
        </p:spPr>
      </p:pic>
      <p:pic>
        <p:nvPicPr>
          <p:cNvPr id="253957" name="圖片 8" descr="depositphotos_7235975-Green-vector-tree.jpg"/>
          <p:cNvPicPr>
            <a:picLocks noChangeAspect="1"/>
          </p:cNvPicPr>
          <p:nvPr/>
        </p:nvPicPr>
        <p:blipFill>
          <a:blip r:embed="rId4" cstate="print"/>
          <a:srcRect l="4961" r="4088" b="6734"/>
          <a:stretch>
            <a:fillRect/>
          </a:stretch>
        </p:blipFill>
        <p:spPr bwMode="auto">
          <a:xfrm>
            <a:off x="3500438" y="1214438"/>
            <a:ext cx="2262187" cy="3357562"/>
          </a:xfrm>
          <a:prstGeom prst="rect">
            <a:avLst/>
          </a:prstGeom>
          <a:noFill/>
          <a:ln w="9525">
            <a:noFill/>
            <a:miter lim="800000"/>
            <a:headEnd/>
            <a:tailEnd/>
          </a:ln>
        </p:spPr>
      </p:pic>
      <p:pic>
        <p:nvPicPr>
          <p:cNvPr id="253958" name="圖片 9" descr="depositphotos_10491259-Abstract-spring-time-tree.jpg"/>
          <p:cNvPicPr>
            <a:picLocks noChangeAspect="1"/>
          </p:cNvPicPr>
          <p:nvPr/>
        </p:nvPicPr>
        <p:blipFill>
          <a:blip r:embed="rId5" cstate="print"/>
          <a:srcRect t="4689" b="23637"/>
          <a:stretch>
            <a:fillRect/>
          </a:stretch>
        </p:blipFill>
        <p:spPr bwMode="auto">
          <a:xfrm>
            <a:off x="5857875" y="1295400"/>
            <a:ext cx="2879725" cy="3357563"/>
          </a:xfrm>
          <a:prstGeom prst="rect">
            <a:avLst/>
          </a:prstGeom>
          <a:noFill/>
          <a:ln w="9525">
            <a:noFill/>
            <a:miter lim="800000"/>
            <a:headEnd/>
            <a:tailEnd/>
          </a:ln>
        </p:spPr>
      </p:pic>
      <p:sp>
        <p:nvSpPr>
          <p:cNvPr id="2" name="弧形箭號 (下彎) 1"/>
          <p:cNvSpPr/>
          <p:nvPr/>
        </p:nvSpPr>
        <p:spPr>
          <a:xfrm>
            <a:off x="635000" y="4572000"/>
            <a:ext cx="8102600" cy="214313"/>
          </a:xfrm>
          <a:prstGeom prst="curvedDownArrow">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706437"/>
          </a:xfrm>
        </p:spPr>
        <p:txBody>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cs typeface="Times New Roman" panose="02020603050405020304" pitchFamily="18" charset="0"/>
              </a:rPr>
              <a:t>使用說明</a:t>
            </a:r>
          </a:p>
        </p:txBody>
      </p:sp>
      <p:sp>
        <p:nvSpPr>
          <p:cNvPr id="201730" name="內容版面配置區 2"/>
          <p:cNvSpPr>
            <a:spLocks noGrp="1"/>
          </p:cNvSpPr>
          <p:nvPr>
            <p:ph sz="quarter" idx="1"/>
          </p:nvPr>
        </p:nvSpPr>
        <p:spPr>
          <a:xfrm>
            <a:off x="755650" y="1052513"/>
            <a:ext cx="7273925" cy="5060950"/>
          </a:xfrm>
        </p:spPr>
        <p:txBody>
          <a:bodyPr/>
          <a:lstStyle/>
          <a:p>
            <a:pPr eaLnBrk="1" hangingPunct="1">
              <a:lnSpc>
                <a:spcPct val="140000"/>
              </a:lnSpc>
            </a:pP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本簡報共</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75</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頁，時間約</a:t>
            </a:r>
            <a:r>
              <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rPr>
              <a:t>100</a:t>
            </a:r>
            <a:r>
              <a:rPr lang="zh-TW" altLang="en-US" b="1" dirty="0">
                <a:solidFill>
                  <a:srgbClr val="FF0000"/>
                </a:solidFill>
                <a:latin typeface="標楷體" panose="03000509000000000000" pitchFamily="65" charset="-120"/>
                <a:ea typeface="標楷體" panose="03000509000000000000" pitchFamily="65" charset="-120"/>
                <a:cs typeface="Times New Roman" pitchFamily="18" charset="0"/>
              </a:rPr>
              <a:t>分鐘</a:t>
            </a:r>
            <a:endParaRPr lang="en-US" altLang="zh-TW" b="1" dirty="0">
              <a:solidFill>
                <a:srgbClr val="FF0000"/>
              </a:solidFill>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共分五個部分</a:t>
            </a:r>
            <a:endParaRPr lang="en-US" altLang="zh-TW" b="1" dirty="0">
              <a:latin typeface="標楷體" panose="03000509000000000000" pitchFamily="65" charset="-120"/>
              <a:ea typeface="標楷體" panose="03000509000000000000" pitchFamily="65" charset="-120"/>
              <a:cs typeface="Times New Roman" pitchFamily="18" charset="0"/>
            </a:endParaRP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新課綱的研修背景 </a:t>
            </a:r>
            <a:r>
              <a:rPr lang="en-US" altLang="zh-TW" sz="2200" b="1" dirty="0">
                <a:latin typeface="標楷體" panose="03000509000000000000" pitchFamily="65" charset="-120"/>
                <a:ea typeface="標楷體" panose="03000509000000000000" pitchFamily="65" charset="-120"/>
                <a:cs typeface="Times New Roman" pitchFamily="18" charset="0"/>
              </a:rPr>
              <a:t>p.3</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新課綱的研修歷程 </a:t>
            </a:r>
            <a:r>
              <a:rPr lang="en-US" altLang="zh-TW" sz="2200" b="1" dirty="0">
                <a:latin typeface="標楷體" panose="03000509000000000000" pitchFamily="65" charset="-120"/>
                <a:ea typeface="標楷體" panose="03000509000000000000" pitchFamily="65" charset="-120"/>
                <a:cs typeface="Times New Roman" pitchFamily="18" charset="0"/>
              </a:rPr>
              <a:t>p.17</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新課綱的重要內涵 </a:t>
            </a:r>
            <a:r>
              <a:rPr lang="en-US" altLang="zh-TW" sz="2200" b="1" dirty="0">
                <a:latin typeface="標楷體" panose="03000509000000000000" pitchFamily="65" charset="-120"/>
                <a:ea typeface="標楷體" panose="03000509000000000000" pitchFamily="65" charset="-120"/>
                <a:cs typeface="Times New Roman" pitchFamily="18" charset="0"/>
              </a:rPr>
              <a:t>p.21</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政府層級的準備 </a:t>
            </a:r>
            <a:r>
              <a:rPr lang="en-US" altLang="zh-TW" sz="2200" b="1" dirty="0">
                <a:latin typeface="標楷體" panose="03000509000000000000" pitchFamily="65" charset="-120"/>
                <a:ea typeface="標楷體" panose="03000509000000000000" pitchFamily="65" charset="-120"/>
                <a:cs typeface="Times New Roman" pitchFamily="18" charset="0"/>
              </a:rPr>
              <a:t>p.37</a:t>
            </a:r>
          </a:p>
          <a:p>
            <a:pPr marL="971550" lvl="1" indent="-514350" eaLnBrk="1" hangingPunct="1">
              <a:lnSpc>
                <a:spcPct val="140000"/>
              </a:lnSpc>
              <a:buFont typeface="Century Schoolbook"/>
              <a:buAutoNum type="arabicParenR"/>
            </a:pPr>
            <a:r>
              <a:rPr lang="zh-TW" altLang="en-US" sz="2200" b="1" dirty="0">
                <a:latin typeface="標楷體" panose="03000509000000000000" pitchFamily="65" charset="-120"/>
                <a:ea typeface="標楷體" panose="03000509000000000000" pitchFamily="65" charset="-120"/>
                <a:cs typeface="Times New Roman" pitchFamily="18" charset="0"/>
              </a:rPr>
              <a:t>學校邁向</a:t>
            </a:r>
            <a:r>
              <a:rPr lang="en-US" altLang="zh-TW" sz="2200" b="1" dirty="0">
                <a:latin typeface="標楷體" panose="03000509000000000000" pitchFamily="65" charset="-120"/>
                <a:ea typeface="標楷體" panose="03000509000000000000" pitchFamily="65" charset="-120"/>
                <a:cs typeface="Times New Roman" pitchFamily="18" charset="0"/>
              </a:rPr>
              <a:t>107</a:t>
            </a:r>
            <a:r>
              <a:rPr lang="zh-TW" altLang="en-US" sz="2200" b="1" dirty="0">
                <a:latin typeface="標楷體" panose="03000509000000000000" pitchFamily="65" charset="-120"/>
                <a:ea typeface="標楷體" panose="03000509000000000000" pitchFamily="65" charset="-120"/>
                <a:cs typeface="Times New Roman" pitchFamily="18" charset="0"/>
              </a:rPr>
              <a:t>課綱的準備 </a:t>
            </a:r>
            <a:r>
              <a:rPr lang="en-US" altLang="zh-TW" sz="2200" b="1" dirty="0">
                <a:latin typeface="標楷體" panose="03000509000000000000" pitchFamily="65" charset="-120"/>
                <a:ea typeface="標楷體" panose="03000509000000000000" pitchFamily="65" charset="-120"/>
                <a:cs typeface="Times New Roman" pitchFamily="18" charset="0"/>
              </a:rPr>
              <a:t>p.47</a:t>
            </a: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其中提及之國中小案例可以以其他前導型學校替換</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簡報後附上兩個討論與議題可提供實作時運用</a:t>
            </a:r>
            <a:endParaRPr lang="en-US" altLang="zh-TW" b="1" dirty="0">
              <a:latin typeface="標楷體" panose="03000509000000000000" pitchFamily="65" charset="-120"/>
              <a:ea typeface="標楷體" panose="03000509000000000000" pitchFamily="65" charset="-120"/>
              <a:cs typeface="Times New Roman" pitchFamily="18" charset="0"/>
            </a:endParaRPr>
          </a:p>
          <a:p>
            <a:pPr eaLnBrk="1" hangingPunct="1">
              <a:lnSpc>
                <a:spcPct val="140000"/>
              </a:lnSpc>
            </a:pPr>
            <a:r>
              <a:rPr lang="zh-TW" altLang="en-US" b="1" dirty="0">
                <a:latin typeface="標楷體" panose="03000509000000000000" pitchFamily="65" charset="-120"/>
                <a:ea typeface="標楷體" panose="03000509000000000000" pitchFamily="65" charset="-120"/>
                <a:cs typeface="Times New Roman" pitchFamily="18" charset="0"/>
              </a:rPr>
              <a:t>宣講時請參考備註欄的簡報說明</a:t>
            </a:r>
          </a:p>
          <a:p>
            <a:pPr marL="0" indent="0" eaLnBrk="1" hangingPunct="1">
              <a:lnSpc>
                <a:spcPct val="140000"/>
              </a:lnSpc>
              <a:buNone/>
            </a:pPr>
            <a:endParaRPr lang="zh-TW" altLang="en-US" b="1" dirty="0">
              <a:latin typeface="標楷體" panose="03000509000000000000" pitchFamily="65" charset="-120"/>
              <a:ea typeface="標楷體" panose="03000509000000000000" pitchFamily="65" charset="-120"/>
              <a:cs typeface="Times New Roman" pitchFamily="18" charset="0"/>
            </a:endParaRPr>
          </a:p>
        </p:txBody>
      </p:sp>
      <p:sp>
        <p:nvSpPr>
          <p:cNvPr id="20173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2F380AF-B8BE-493B-B3BE-45D4EBF0571B}" type="slidenum">
              <a:rPr lang="zh-TW" altLang="en-US" smtClean="0">
                <a:latin typeface="Times New Roman" pitchFamily="18" charset="0"/>
                <a:ea typeface="標楷體" pitchFamily="65" charset="-120"/>
                <a:cs typeface="Times New Roman" pitchFamily="18" charset="0"/>
              </a:rPr>
              <a:pPr/>
              <a:t>2</a:t>
            </a:fld>
            <a:endParaRPr lang="en-US" altLang="zh-TW">
              <a:latin typeface="Times New Roman" pitchFamily="18" charset="0"/>
              <a:ea typeface="標楷體" pitchFamily="65" charset="-12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hape 558"/>
          <p:cNvSpPr>
            <a:spLocks noGrp="1"/>
          </p:cNvSpPr>
          <p:nvPr>
            <p:ph type="title"/>
          </p:nvPr>
        </p:nvSpPr>
        <p:spPr bwMode="auto">
          <a:xfrm>
            <a:off x="398463" y="307975"/>
            <a:ext cx="8520112" cy="763588"/>
          </a:xfrm>
        </p:spPr>
        <p:txBody>
          <a:bodyPr wrap="square" numCol="1" compatLnSpc="1">
            <a:prstTxWarp prst="textNoShape">
              <a:avLst/>
            </a:prstTxWarp>
          </a:bodyPr>
          <a:lstStyle/>
          <a:p>
            <a:pPr eaLnBrk="1" hangingPunct="1">
              <a:spcBef>
                <a:spcPct val="0"/>
              </a:spcBef>
              <a:spcAft>
                <a:spcPct val="0"/>
              </a:spcAft>
              <a:buSzPct val="25000"/>
            </a:pPr>
            <a:r>
              <a:rPr lang="en-US" sz="3600" b="1" dirty="0" err="1">
                <a:solidFill>
                  <a:srgbClr val="0000FF"/>
                </a:solidFill>
                <a:latin typeface="標楷體" pitchFamily="65" charset="-120"/>
                <a:ea typeface="標楷體" pitchFamily="65" charset="-120"/>
                <a:cs typeface="Arial" charset="0"/>
                <a:sym typeface="Arial" charset="0"/>
              </a:rPr>
              <a:t>課程架構</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a:solidFill>
                  <a:srgbClr val="0000FF"/>
                </a:solidFill>
                <a:latin typeface="標楷體" pitchFamily="65" charset="-120"/>
                <a:ea typeface="標楷體" pitchFamily="65" charset="-120"/>
                <a:cs typeface="Arial" charset="0"/>
                <a:sym typeface="Arial" charset="0"/>
              </a:rPr>
              <a:t>各學習階段課程類型</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56002" name="投影片編號版面配置區 5"/>
          <p:cNvSpPr>
            <a:spLocks noGrp="1"/>
          </p:cNvSpPr>
          <p:nvPr>
            <p:ph type="sldNum" sz="quarter" idx="10"/>
          </p:nvPr>
        </p:nvSpPr>
        <p:spPr bwMode="auto">
          <a:noFill/>
          <a:ln>
            <a:miter lim="800000"/>
            <a:headEnd/>
            <a:tailEnd/>
          </a:ln>
        </p:spPr>
        <p:txBody>
          <a:bodyPr/>
          <a:lstStyle/>
          <a:p>
            <a:fld id="{7C6EB9E4-5A66-4725-A067-20409C3E19A4}" type="slidenum">
              <a:rPr lang="en-US" altLang="zh-TW" smtClean="0">
                <a:latin typeface="標楷體" pitchFamily="65" charset="-120"/>
                <a:ea typeface="標楷體" pitchFamily="65" charset="-120"/>
                <a:cs typeface="Calibri" pitchFamily="34" charset="0"/>
              </a:rPr>
              <a:pPr/>
              <a:t>29</a:t>
            </a:fld>
            <a:endParaRPr lang="en-US" altLang="zh-TW">
              <a:latin typeface="標楷體" pitchFamily="65" charset="-120"/>
              <a:ea typeface="標楷體" pitchFamily="65" charset="-120"/>
              <a:cs typeface="Calibri" pitchFamily="34" charset="0"/>
            </a:endParaRPr>
          </a:p>
        </p:txBody>
      </p:sp>
      <p:pic>
        <p:nvPicPr>
          <p:cNvPr id="256003" name="Shape 560"/>
          <p:cNvPicPr preferRelativeResize="0">
            <a:picLocks noChangeAspect="1" noChangeArrowheads="1"/>
          </p:cNvPicPr>
          <p:nvPr/>
        </p:nvPicPr>
        <p:blipFill>
          <a:blip r:embed="rId3" cstate="print"/>
          <a:srcRect/>
          <a:stretch>
            <a:fillRect/>
          </a:stretch>
        </p:blipFill>
        <p:spPr bwMode="auto">
          <a:xfrm>
            <a:off x="468313" y="981075"/>
            <a:ext cx="8112125" cy="5759450"/>
          </a:xfrm>
          <a:prstGeom prst="rect">
            <a:avLst/>
          </a:prstGeom>
          <a:noFill/>
          <a:ln w="9525">
            <a:noFill/>
            <a:miter lim="800000"/>
            <a:headEnd/>
            <a:tailEnd/>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hape 566"/>
          <p:cNvSpPr>
            <a:spLocks noGrp="1"/>
          </p:cNvSpPr>
          <p:nvPr>
            <p:ph type="title"/>
          </p:nvPr>
        </p:nvSpPr>
        <p:spPr bwMode="auto">
          <a:xfrm>
            <a:off x="900113" y="260350"/>
            <a:ext cx="7467600" cy="1008063"/>
          </a:xfrm>
        </p:spPr>
        <p:txBody>
          <a:bodyPr wrap="square" lIns="91425" tIns="45700" rIns="91425" bIns="45700" numCol="1" anchor="ctr" anchorCtr="0" compatLnSpc="1">
            <a:prstTxWarp prst="textNoShape">
              <a:avLst/>
            </a:prstTxWarp>
          </a:bodyPr>
          <a:lstStyle/>
          <a:p>
            <a:pPr algn="ctr" eaLnBrk="1" hangingPunct="1">
              <a:buSzPct val="25000"/>
            </a:pPr>
            <a:r>
              <a:rPr lang="en-US" sz="3600" b="1" cap="none" dirty="0" err="1">
                <a:solidFill>
                  <a:srgbClr val="0000FF"/>
                </a:solidFill>
                <a:latin typeface="標楷體" pitchFamily="65" charset="-120"/>
                <a:ea typeface="標楷體" pitchFamily="65" charset="-120"/>
                <a:cs typeface="Arial" charset="0"/>
                <a:sym typeface="Arial" charset="0"/>
              </a:rPr>
              <a:t>課程之連貫統整與多元適性</a:t>
            </a:r>
            <a:endParaRPr lang="en-US" sz="3600" b="1" cap="none" dirty="0">
              <a:solidFill>
                <a:srgbClr val="0000FF"/>
              </a:solidFill>
              <a:latin typeface="標楷體" pitchFamily="65" charset="-120"/>
              <a:ea typeface="標楷體" pitchFamily="65" charset="-120"/>
              <a:cs typeface="Arial" charset="0"/>
              <a:sym typeface="Arial" charset="0"/>
            </a:endParaRPr>
          </a:p>
        </p:txBody>
      </p:sp>
      <p:pic>
        <p:nvPicPr>
          <p:cNvPr id="258050" name="Shape 567"/>
          <p:cNvPicPr preferRelativeResize="0">
            <a:picLocks noGrp="1"/>
          </p:cNvPicPr>
          <p:nvPr>
            <p:ph sz="quarter" idx="1"/>
          </p:nvPr>
        </p:nvPicPr>
        <p:blipFill>
          <a:blip r:embed="rId3" cstate="print"/>
          <a:srcRect l="-243" r="2"/>
          <a:stretch>
            <a:fillRect/>
          </a:stretch>
        </p:blipFill>
        <p:spPr>
          <a:xfrm>
            <a:off x="741362" y="1052736"/>
            <a:ext cx="7575053" cy="5376639"/>
          </a:xfrm>
        </p:spPr>
      </p:pic>
      <p:sp>
        <p:nvSpPr>
          <p:cNvPr id="2580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E29AA9C-B573-4257-B603-787B55E8898B}" type="slidenum">
              <a:rPr lang="zh-TW" altLang="en-US" smtClean="0">
                <a:latin typeface="標楷體" pitchFamily="65" charset="-120"/>
                <a:ea typeface="標楷體" pitchFamily="65" charset="-120"/>
              </a:rPr>
              <a:pPr/>
              <a:t>30</a:t>
            </a:fld>
            <a:endParaRPr lang="en-US" altLang="zh-TW">
              <a:latin typeface="標楷體" pitchFamily="65" charset="-120"/>
              <a:ea typeface="標楷體" pitchFamily="65" charset="-120"/>
            </a:endParaRPr>
          </a:p>
        </p:txBody>
      </p:sp>
      <p:sp>
        <p:nvSpPr>
          <p:cNvPr id="2" name="文字方塊 1"/>
          <p:cNvSpPr txBox="1"/>
          <p:nvPr/>
        </p:nvSpPr>
        <p:spPr>
          <a:xfrm>
            <a:off x="4283968" y="4913873"/>
            <a:ext cx="3888432" cy="1323439"/>
          </a:xfrm>
          <a:prstGeom prst="rect">
            <a:avLst/>
          </a:prstGeom>
          <a:solidFill>
            <a:schemeClr val="bg1"/>
          </a:solidFill>
          <a:ln>
            <a:noFill/>
          </a:ln>
        </p:spPr>
        <p:txBody>
          <a:bodyPr wrap="square" rtlCol="0">
            <a:spAutoFit/>
          </a:bodyPr>
          <a:lstStyle/>
          <a:p>
            <a:r>
              <a:rPr lang="zh-TW" altLang="en-US" sz="2000" dirty="0" smtClean="0">
                <a:latin typeface="微軟正黑體" panose="020B0604030504040204" pitchFamily="34" charset="-120"/>
                <a:ea typeface="微軟正黑體" panose="020B0604030504040204" pitchFamily="34" charset="-120"/>
              </a:rPr>
              <a:t>由國家統一規定</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不同學習階段間注重縱向連貫</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不同領域</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科目</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間注重橫向</a:t>
            </a:r>
            <a:r>
              <a:rPr lang="zh-TW" altLang="en-US" sz="2000" dirty="0">
                <a:latin typeface="微軟正黑體" panose="020B0604030504040204" pitchFamily="34" charset="-120"/>
                <a:ea typeface="微軟正黑體" panose="020B0604030504040204" pitchFamily="34" charset="-120"/>
              </a:rPr>
              <a:t>統</a:t>
            </a:r>
            <a:r>
              <a:rPr lang="zh-TW" altLang="en-US" sz="2000" dirty="0" smtClean="0">
                <a:latin typeface="微軟正黑體" panose="020B0604030504040204" pitchFamily="34" charset="-120"/>
                <a:ea typeface="微軟正黑體" panose="020B0604030504040204" pitchFamily="34" charset="-120"/>
              </a:rPr>
              <a:t>整</a:t>
            </a:r>
            <a:endParaRPr lang="en-US" altLang="zh-TW" sz="2000" dirty="0" smtClean="0">
              <a:latin typeface="微軟正黑體" panose="020B0604030504040204" pitchFamily="34" charset="-120"/>
              <a:ea typeface="微軟正黑體" panose="020B0604030504040204" pitchFamily="34" charset="-120"/>
            </a:endParaRPr>
          </a:p>
          <a:p>
            <a:r>
              <a:rPr lang="zh-TW" altLang="en-US" sz="2000" dirty="0">
                <a:latin typeface="微軟正黑體" panose="020B0604030504040204" pitchFamily="34" charset="-120"/>
                <a:ea typeface="微軟正黑體" panose="020B0604030504040204" pitchFamily="34" charset="-120"/>
              </a:rPr>
              <a:t>功能深植基本學力</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hape 573"/>
          <p:cNvSpPr txBox="1">
            <a:spLocks noChangeArrowheads="1"/>
          </p:cNvSpPr>
          <p:nvPr/>
        </p:nvSpPr>
        <p:spPr bwMode="auto">
          <a:xfrm>
            <a:off x="587375" y="100013"/>
            <a:ext cx="8180388" cy="763587"/>
          </a:xfrm>
          <a:prstGeom prst="rect">
            <a:avLst/>
          </a:prstGeom>
          <a:noFill/>
          <a:ln w="9525">
            <a:noFill/>
            <a:miter lim="800000"/>
            <a:headEnd/>
            <a:tailEnd/>
          </a:ln>
        </p:spPr>
        <p:txBody>
          <a:bodyPr lIns="91425" tIns="91425" rIns="91425" bIns="91425"/>
          <a:lstStyle/>
          <a:p>
            <a:pPr algn="ctr">
              <a:buClr>
                <a:srgbClr val="000000"/>
              </a:buClr>
              <a:buSzPct val="25000"/>
              <a:buFont typeface="Arial" charset="0"/>
              <a:buNone/>
            </a:pPr>
            <a:r>
              <a:rPr lang="zh-TW" altLang="en-US" sz="3600" b="1" dirty="0">
                <a:solidFill>
                  <a:srgbClr val="0000FF"/>
                </a:solidFill>
                <a:latin typeface="標楷體" pitchFamily="65" charset="-120"/>
                <a:ea typeface="標楷體" pitchFamily="65" charset="-120"/>
                <a:cs typeface="Arial" charset="0"/>
                <a:sym typeface="Arial" charset="0"/>
              </a:rPr>
              <a:t>國民中學及國民小學</a:t>
            </a:r>
            <a:r>
              <a:rPr lang="en-US" sz="3600" b="1" dirty="0" err="1">
                <a:solidFill>
                  <a:srgbClr val="0000FF"/>
                </a:solidFill>
                <a:latin typeface="標楷體" pitchFamily="65" charset="-120"/>
                <a:ea typeface="標楷體" pitchFamily="65" charset="-120"/>
                <a:cs typeface="Arial" charset="0"/>
                <a:sym typeface="Arial" charset="0"/>
              </a:rPr>
              <a:t>課程</a:t>
            </a:r>
            <a:r>
              <a:rPr lang="en-US" sz="3600" b="1" dirty="0" err="1">
                <a:solidFill>
                  <a:srgbClr val="0000FF"/>
                </a:solidFill>
                <a:latin typeface="標楷體" pitchFamily="65" charset="-120"/>
                <a:ea typeface="標楷體" pitchFamily="65" charset="-120"/>
                <a:cs typeface="Arial" charset="0"/>
              </a:rPr>
              <a:t>規劃</a:t>
            </a:r>
            <a:endParaRPr lang="en-US" sz="3600" b="1" dirty="0">
              <a:solidFill>
                <a:srgbClr val="0000FF"/>
              </a:solidFill>
              <a:latin typeface="標楷體" pitchFamily="65" charset="-120"/>
              <a:ea typeface="標楷體" pitchFamily="65" charset="-120"/>
              <a:cs typeface="Arial" charset="0"/>
            </a:endParaRPr>
          </a:p>
        </p:txBody>
      </p:sp>
      <p:sp>
        <p:nvSpPr>
          <p:cNvPr id="260098"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3433DAC-2CDF-4276-8F07-1150CE3CD796}" type="slidenum">
              <a:rPr lang="zh-TW" altLang="en-US" smtClean="0">
                <a:latin typeface="Arial" charset="0"/>
                <a:ea typeface="新細明體" charset="-120"/>
              </a:rPr>
              <a:pPr/>
              <a:t>31</a:t>
            </a:fld>
            <a:endParaRPr lang="en-US" altLang="zh-TW">
              <a:latin typeface="Arial" charset="0"/>
              <a:ea typeface="新細明體" charset="-120"/>
            </a:endParaRPr>
          </a:p>
        </p:txBody>
      </p:sp>
      <p:grpSp>
        <p:nvGrpSpPr>
          <p:cNvPr id="260099" name="群組 2"/>
          <p:cNvGrpSpPr>
            <a:grpSpLocks/>
          </p:cNvGrpSpPr>
          <p:nvPr/>
        </p:nvGrpSpPr>
        <p:grpSpPr bwMode="auto">
          <a:xfrm>
            <a:off x="611188" y="765175"/>
            <a:ext cx="7705725" cy="6092825"/>
            <a:chOff x="611560" y="764704"/>
            <a:chExt cx="7500990" cy="6021300"/>
          </a:xfrm>
        </p:grpSpPr>
        <p:pic>
          <p:nvPicPr>
            <p:cNvPr id="260100" name="Shape 574"/>
            <p:cNvPicPr preferRelativeResize="0">
              <a:picLocks noChangeAspect="1" noChangeArrowheads="1"/>
            </p:cNvPicPr>
            <p:nvPr/>
          </p:nvPicPr>
          <p:blipFill>
            <a:blip r:embed="rId3" cstate="print"/>
            <a:srcRect t="754"/>
            <a:stretch>
              <a:fillRect/>
            </a:stretch>
          </p:blipFill>
          <p:spPr bwMode="auto">
            <a:xfrm>
              <a:off x="611560" y="764704"/>
              <a:ext cx="7500990" cy="6021300"/>
            </a:xfrm>
            <a:prstGeom prst="rect">
              <a:avLst/>
            </a:prstGeom>
            <a:noFill/>
            <a:ln w="9525">
              <a:noFill/>
              <a:miter lim="800000"/>
              <a:headEnd/>
              <a:tailEnd/>
            </a:ln>
          </p:spPr>
        </p:pic>
        <p:sp>
          <p:nvSpPr>
            <p:cNvPr id="2" name="矩形 1"/>
            <p:cNvSpPr/>
            <p:nvPr/>
          </p:nvSpPr>
          <p:spPr>
            <a:xfrm>
              <a:off x="2915634" y="2529676"/>
              <a:ext cx="1223895" cy="1763403"/>
            </a:xfrm>
            <a:prstGeom prst="rect">
              <a:avLst/>
            </a:prstGeom>
            <a:solidFill>
              <a:schemeClr val="bg2"/>
            </a:solidFill>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生活課程</a:t>
              </a:r>
              <a:endPar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defRPr/>
              </a:pPr>
              <a:r>
                <a:rPr lang="en-US" altLang="zh-TW"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600" dirty="0">
                <a:solidFill>
                  <a:srgbClr val="92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txBox="1">
            <a:spLocks noGrp="1"/>
          </p:cNvSpPr>
          <p:nvPr>
            <p:ph type="title"/>
          </p:nvPr>
        </p:nvSpPr>
        <p:spPr>
          <a:xfrm>
            <a:off x="407194" y="274638"/>
            <a:ext cx="8329613" cy="582612"/>
          </a:xfrm>
        </p:spPr>
        <p:txBody>
          <a:bodyPr lIns="91425" tIns="45700" rIns="91425" bIns="45700" anchor="ctr" anchorCtr="0">
            <a:noAutofit/>
          </a:bodyPr>
          <a:lstStyle/>
          <a:p>
            <a:pPr algn="ctr" eaLnBrk="1" fontAlgn="auto" hangingPunct="1">
              <a:spcBef>
                <a:spcPts val="0"/>
              </a:spcBef>
              <a:spcAft>
                <a:spcPts val="0"/>
              </a:spcAft>
              <a:buSzPct val="25000"/>
              <a:defRPr/>
            </a:pP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九年一貫課綱及107總綱之</a:t>
            </a:r>
            <a:r>
              <a:rPr lang="en-US" sz="36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課程</a:t>
            </a:r>
            <a:r>
              <a:rPr lang="en-US" sz="3600" b="1" cap="none" dirty="0">
                <a:solidFill>
                  <a:srgbClr val="0000FF"/>
                </a:solidFill>
                <a:latin typeface="標楷體" panose="03000509000000000000" pitchFamily="65" charset="-120"/>
                <a:ea typeface="標楷體" panose="03000509000000000000" pitchFamily="65" charset="-120"/>
                <a:cs typeface="Times New Roman" panose="02020603050405020304" pitchFamily="18" charset="0"/>
                <a:sym typeface="Arial"/>
              </a:rPr>
              <a:t>比較</a:t>
            </a:r>
          </a:p>
        </p:txBody>
      </p:sp>
      <p:sp>
        <p:nvSpPr>
          <p:cNvPr id="262146"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A832724-4332-4822-AA44-EA03E8037CEB}" type="slidenum">
              <a:rPr lang="zh-TW" altLang="en-US" smtClean="0">
                <a:latin typeface="標楷體" pitchFamily="65" charset="-120"/>
                <a:ea typeface="標楷體" pitchFamily="65" charset="-120"/>
              </a:rPr>
              <a:pPr/>
              <a:t>32</a:t>
            </a:fld>
            <a:endParaRPr lang="en-US" altLang="zh-TW">
              <a:latin typeface="標楷體" pitchFamily="65" charset="-120"/>
              <a:ea typeface="標楷體" pitchFamily="65" charset="-120"/>
            </a:endParaRPr>
          </a:p>
        </p:txBody>
      </p:sp>
      <p:graphicFrame>
        <p:nvGraphicFramePr>
          <p:cNvPr id="581" name="Shape 581"/>
          <p:cNvGraphicFramePr/>
          <p:nvPr>
            <p:extLst>
              <p:ext uri="{D42A27DB-BD31-4B8C-83A1-F6EECF244321}">
                <p14:modId xmlns:p14="http://schemas.microsoft.com/office/powerpoint/2010/main" val="1881039624"/>
              </p:ext>
            </p:extLst>
          </p:nvPr>
        </p:nvGraphicFramePr>
        <p:xfrm>
          <a:off x="179388" y="1506538"/>
          <a:ext cx="8390725" cy="5097391"/>
        </p:xfrm>
        <a:graphic>
          <a:graphicData uri="http://schemas.openxmlformats.org/drawingml/2006/table">
            <a:tbl>
              <a:tblPr firstRow="1" bandRow="1">
                <a:noFill/>
              </a:tblPr>
              <a:tblGrid>
                <a:gridCol w="785819">
                  <a:extLst>
                    <a:ext uri="{9D8B030D-6E8A-4147-A177-3AD203B41FA5}">
                      <a16:colId xmlns="" xmlns:a16="http://schemas.microsoft.com/office/drawing/2014/main" val="20000"/>
                    </a:ext>
                  </a:extLst>
                </a:gridCol>
                <a:gridCol w="3818681">
                  <a:extLst>
                    <a:ext uri="{9D8B030D-6E8A-4147-A177-3AD203B41FA5}">
                      <a16:colId xmlns="" xmlns:a16="http://schemas.microsoft.com/office/drawing/2014/main" val="20001"/>
                    </a:ext>
                  </a:extLst>
                </a:gridCol>
                <a:gridCol w="3786225">
                  <a:extLst>
                    <a:ext uri="{9D8B030D-6E8A-4147-A177-3AD203B41FA5}">
                      <a16:colId xmlns="" xmlns:a16="http://schemas.microsoft.com/office/drawing/2014/main" val="20002"/>
                    </a:ext>
                  </a:extLst>
                </a:gridCol>
              </a:tblGrid>
              <a:tr h="415418">
                <a:tc>
                  <a:txBody>
                    <a:bodyPr/>
                    <a:lstStyle/>
                    <a:p>
                      <a:pPr marL="0" marR="0" lvl="0" indent="0" algn="ctr" rtl="0">
                        <a:spcBef>
                          <a:spcPts val="0"/>
                        </a:spcBef>
                        <a:buSzPct val="25000"/>
                        <a:buNone/>
                      </a:pPr>
                      <a:endParaRPr sz="2200" b="1" u="none" strike="noStrike" cap="none" dirty="0">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九年一貫</a:t>
                      </a:r>
                    </a:p>
                  </a:txBody>
                  <a:tcPr marL="91450" marR="91450" marT="45725" marB="45725"/>
                </a:tc>
                <a:tc>
                  <a:txBody>
                    <a:bodyPr/>
                    <a:lstStyle/>
                    <a:p>
                      <a:pPr marL="0" marR="0" lvl="0" indent="0" algn="ctr" rtl="0">
                        <a:spcBef>
                          <a:spcPts val="0"/>
                        </a:spcBef>
                        <a:buSzPct val="25000"/>
                        <a:buNone/>
                      </a:pPr>
                      <a:r>
                        <a:rPr lang="en-US" sz="2200" b="1" u="none" strike="noStrike" cap="none">
                          <a:latin typeface="標楷體" panose="03000509000000000000" pitchFamily="65" charset="-120"/>
                          <a:ea typeface="標楷體" panose="03000509000000000000" pitchFamily="65" charset="-120"/>
                          <a:cs typeface="Arial"/>
                          <a:sym typeface="Arial"/>
                        </a:rPr>
                        <a:t>十二年國教</a:t>
                      </a:r>
                    </a:p>
                  </a:txBody>
                  <a:tcPr marL="91450" marR="91450" marT="45725" marB="45725"/>
                </a:tc>
                <a:extLst>
                  <a:ext uri="{0D108BD9-81ED-4DB2-BD59-A6C34878D82A}">
                    <a16:rowId xmlns="" xmlns:a16="http://schemas.microsoft.com/office/drawing/2014/main" val="10000"/>
                  </a:ext>
                </a:extLst>
              </a:tr>
              <a:tr h="741809">
                <a:tc>
                  <a:txBody>
                    <a:bodyPr/>
                    <a:lstStyle/>
                    <a:p>
                      <a:pPr marL="0" marR="0" lvl="0" indent="0" algn="ctr" rtl="0">
                        <a:lnSpc>
                          <a:spcPct val="100000"/>
                        </a:lnSpc>
                        <a:spcBef>
                          <a:spcPts val="0"/>
                        </a:spcBef>
                        <a:spcAft>
                          <a:spcPts val="0"/>
                        </a:spcAft>
                        <a:buClr>
                          <a:schemeClr val="dk1"/>
                        </a:buClr>
                        <a:buSzPct val="25000"/>
                        <a:buFont typeface="Arial"/>
                        <a:buNone/>
                      </a:pPr>
                      <a:r>
                        <a:rPr lang="en-US" sz="2200" b="1" u="none" strike="noStrike" cap="none">
                          <a:latin typeface="標楷體" panose="03000509000000000000" pitchFamily="65" charset="-120"/>
                          <a:ea typeface="標楷體" panose="03000509000000000000" pitchFamily="65" charset="-120"/>
                          <a:cs typeface="Arial"/>
                          <a:sym typeface="Arial"/>
                        </a:rPr>
                        <a:t>課程理念</a:t>
                      </a:r>
                    </a:p>
                  </a:txBody>
                  <a:tcPr marL="91450" marR="91450" marT="45725" marB="45725"/>
                </a:tc>
                <a:tc>
                  <a:txBody>
                    <a:bodyPr/>
                    <a:lstStyle/>
                    <a:p>
                      <a:pPr marL="180975" marR="0" lvl="0" indent="-180975" algn="l" rtl="0">
                        <a:spcBef>
                          <a:spcPts val="0"/>
                        </a:spcBef>
                        <a:buClr>
                          <a:schemeClr val="dk1"/>
                        </a:buClr>
                        <a:buSzPct val="100000"/>
                        <a:buFont typeface="Arial"/>
                        <a:buChar char="•"/>
                      </a:pPr>
                      <a:r>
                        <a:rPr lang="en-US" sz="2200" b="1" u="none" strike="noStrike" cap="none">
                          <a:latin typeface="標楷體" panose="03000509000000000000" pitchFamily="65" charset="-120"/>
                          <a:ea typeface="標楷體" panose="03000509000000000000" pitchFamily="65" charset="-120"/>
                          <a:cs typeface="Arial"/>
                          <a:sym typeface="Arial"/>
                        </a:rPr>
                        <a:t>能力導向</a:t>
                      </a:r>
                    </a:p>
                  </a:txBody>
                  <a:tcPr marL="91450" marR="91450" marT="45725" marB="45725"/>
                </a:tc>
                <a:tc>
                  <a:txBody>
                    <a:bodyPr/>
                    <a:lstStyle/>
                    <a:p>
                      <a:pPr marL="180975" marR="0" lvl="0" indent="-180975" algn="l" rtl="0">
                        <a:spcBef>
                          <a:spcPts val="0"/>
                        </a:spcBef>
                        <a:buClr>
                          <a:srgbClr val="C00000"/>
                        </a:buClr>
                        <a:buSzPct val="100000"/>
                        <a:buFont typeface="Arial"/>
                        <a:buChar char="•"/>
                      </a:pPr>
                      <a:r>
                        <a:rPr lang="en-US" sz="2200" b="1" u="none" strike="noStrike" cap="none">
                          <a:solidFill>
                            <a:srgbClr val="C00000"/>
                          </a:solidFill>
                          <a:latin typeface="標楷體" panose="03000509000000000000" pitchFamily="65" charset="-120"/>
                          <a:ea typeface="標楷體" panose="03000509000000000000" pitchFamily="65" charset="-120"/>
                          <a:cs typeface="Arial"/>
                          <a:sym typeface="Arial"/>
                        </a:rPr>
                        <a:t>素養導向</a:t>
                      </a:r>
                    </a:p>
                  </a:txBody>
                  <a:tcPr marL="91450" marR="91450" marT="45725" marB="45725"/>
                </a:tc>
                <a:extLst>
                  <a:ext uri="{0D108BD9-81ED-4DB2-BD59-A6C34878D82A}">
                    <a16:rowId xmlns="" xmlns:a16="http://schemas.microsoft.com/office/drawing/2014/main" val="10001"/>
                  </a:ext>
                </a:extLst>
              </a:tr>
              <a:tr h="3908651">
                <a:tc>
                  <a:txBody>
                    <a:bodyPr/>
                    <a:lstStyle/>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endParaRPr lang="en-US" sz="2200" b="1" u="none" strike="noStrike" cap="none" dirty="0">
                        <a:latin typeface="標楷體" panose="03000509000000000000" pitchFamily="65" charset="-120"/>
                        <a:ea typeface="標楷體" panose="03000509000000000000" pitchFamily="65" charset="-120"/>
                        <a:cs typeface="Arial"/>
                        <a:sym typeface="Arial"/>
                      </a:endParaRP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課</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程</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架</a:t>
                      </a:r>
                    </a:p>
                    <a:p>
                      <a:pPr marL="0" marR="0" lvl="0" indent="0" algn="ctr" rtl="0">
                        <a:spcBef>
                          <a:spcPts val="0"/>
                        </a:spcBef>
                        <a:buSzPct val="25000"/>
                        <a:buNone/>
                      </a:pPr>
                      <a:r>
                        <a:rPr lang="en-US" sz="2200" b="1" u="none" strike="noStrike" cap="none" dirty="0">
                          <a:latin typeface="標楷體" panose="03000509000000000000" pitchFamily="65" charset="-120"/>
                          <a:ea typeface="標楷體" panose="03000509000000000000" pitchFamily="65" charset="-120"/>
                          <a:cs typeface="Arial"/>
                          <a:sym typeface="Arial"/>
                        </a:rPr>
                        <a:t>構</a:t>
                      </a:r>
                    </a:p>
                  </a:txBody>
                  <a:tcPr marL="91450" marR="91450" marT="45725" marB="45725"/>
                </a:tc>
                <a:tc>
                  <a:txBody>
                    <a:bodyPr/>
                    <a:lstStyle/>
                    <a:p>
                      <a:pPr marL="180975" marR="0" lvl="0" indent="-180975" algn="l" rtl="0">
                        <a:lnSpc>
                          <a:spcPct val="100000"/>
                        </a:lnSpc>
                        <a:spcBef>
                          <a:spcPts val="0"/>
                        </a:spcBef>
                        <a:spcAft>
                          <a:spcPts val="0"/>
                        </a:spcAft>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七大領域</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chemeClr val="dk1"/>
                        </a:buClr>
                        <a:buSzPct val="100000"/>
                        <a:buFont typeface="Arial"/>
                        <a:buChar char="•"/>
                      </a:pP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自然與生活科技」合一</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節數採彈性比例制</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彈性學習「節數</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其使用無明確規範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重大議題設置課綱</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低年級「生活課程」與「綜合活動」分設</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chemeClr val="dk1"/>
                        </a:buClr>
                        <a:buSzPct val="100000"/>
                        <a:buFont typeface="Arial"/>
                        <a:buChar char="•"/>
                      </a:pPr>
                      <a:r>
                        <a:rPr lang="en-US" sz="2200" b="1" dirty="0" err="1">
                          <a:solidFill>
                            <a:schemeClr val="dk1"/>
                          </a:solidFill>
                          <a:latin typeface="標楷體" panose="03000509000000000000" pitchFamily="65" charset="-120"/>
                          <a:ea typeface="標楷體" panose="03000509000000000000" pitchFamily="65" charset="-120"/>
                          <a:cs typeface="Arial"/>
                          <a:sym typeface="Arial"/>
                        </a:rPr>
                        <a:t>各領域學習階段劃分不一</a:t>
                      </a:r>
                      <a:endParaRPr lang="en-US" sz="2200" b="1" dirty="0">
                        <a:solidFill>
                          <a:schemeClr val="dk1"/>
                        </a:solidFill>
                        <a:latin typeface="標楷體" panose="03000509000000000000" pitchFamily="65" charset="-120"/>
                        <a:ea typeface="標楷體" panose="03000509000000000000" pitchFamily="65" charset="-120"/>
                        <a:cs typeface="Arial"/>
                        <a:sym typeface="Arial"/>
                      </a:endParaRPr>
                    </a:p>
                  </a:txBody>
                  <a:tcPr marL="91450" marR="91450" marT="45725" marB="45725"/>
                </a:tc>
                <a:tc>
                  <a:txBody>
                    <a:bodyPr/>
                    <a:lstStyle/>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八大領域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分為「自然科學」及「科技」領域</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節數採固定制</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彈性學習「課程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r>
                        <a:rPr lang="en-US" sz="2200" b="1" dirty="0" err="1">
                          <a:solidFill>
                            <a:srgbClr val="0000FF"/>
                          </a:solidFill>
                          <a:latin typeface="標楷體" panose="03000509000000000000" pitchFamily="65" charset="-120"/>
                          <a:ea typeface="標楷體" panose="03000509000000000000" pitchFamily="65" charset="-120"/>
                          <a:cs typeface="Arial"/>
                          <a:sym typeface="Arial"/>
                        </a:rPr>
                        <a:t>其使用有明確規範</a:t>
                      </a:r>
                      <a:endParaRPr lang="en-US" sz="2200" b="1" dirty="0">
                        <a:solidFill>
                          <a:srgbClr val="0000FF"/>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重大議題融入各領域</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spcAft>
                          <a:spcPts val="0"/>
                        </a:spcAft>
                        <a:buClr>
                          <a:srgbClr val="C00000"/>
                        </a:buClr>
                        <a:buSzPct val="100000"/>
                        <a:buFont typeface="Arial"/>
                        <a:buChar char="•"/>
                      </a:pPr>
                      <a:r>
                        <a:rPr lang="en-US" sz="2200" b="1" dirty="0" err="1">
                          <a:solidFill>
                            <a:srgbClr val="0000FF"/>
                          </a:solidFill>
                          <a:latin typeface="標楷體" panose="03000509000000000000" pitchFamily="65" charset="-120"/>
                          <a:ea typeface="標楷體" panose="03000509000000000000" pitchFamily="65" charset="-120"/>
                          <a:cs typeface="Arial"/>
                          <a:sym typeface="Arial"/>
                        </a:rPr>
                        <a:t>低年級「綜合活動」融入「生活課程</a:t>
                      </a:r>
                      <a:r>
                        <a:rPr lang="en-US" sz="2200" b="1" dirty="0">
                          <a:solidFill>
                            <a:srgbClr val="0000FF"/>
                          </a:solidFill>
                          <a:latin typeface="標楷體" panose="03000509000000000000" pitchFamily="65" charset="-120"/>
                          <a:ea typeface="標楷體" panose="03000509000000000000" pitchFamily="65" charset="-120"/>
                          <a:cs typeface="Arial"/>
                          <a:sym typeface="Arial"/>
                        </a:rPr>
                        <a:t>」</a:t>
                      </a: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各領域學習階段統一劃分</a:t>
                      </a:r>
                      <a:endParaRPr lang="en-US" sz="2200" b="1" dirty="0">
                        <a:solidFill>
                          <a:srgbClr val="C00000"/>
                        </a:solidFill>
                        <a:latin typeface="標楷體" panose="03000509000000000000" pitchFamily="65" charset="-120"/>
                        <a:ea typeface="標楷體" panose="03000509000000000000" pitchFamily="65" charset="-120"/>
                        <a:cs typeface="Arial"/>
                        <a:sym typeface="Arial"/>
                      </a:endParaRPr>
                    </a:p>
                    <a:p>
                      <a:pPr marL="180975" marR="0" lvl="0" indent="-180975" algn="l" rtl="0">
                        <a:lnSpc>
                          <a:spcPct val="100000"/>
                        </a:lnSpc>
                        <a:spcBef>
                          <a:spcPts val="0"/>
                        </a:spcBef>
                        <a:buClr>
                          <a:srgbClr val="C00000"/>
                        </a:buClr>
                        <a:buSzPct val="100000"/>
                        <a:buFont typeface="Arial"/>
                        <a:buChar char="•"/>
                      </a:pPr>
                      <a:r>
                        <a:rPr lang="en-US" sz="2200" b="1" dirty="0" err="1">
                          <a:solidFill>
                            <a:srgbClr val="C00000"/>
                          </a:solidFill>
                          <a:latin typeface="標楷體" panose="03000509000000000000" pitchFamily="65" charset="-120"/>
                          <a:ea typeface="標楷體" panose="03000509000000000000" pitchFamily="65" charset="-120"/>
                          <a:cs typeface="Arial"/>
                          <a:sym typeface="Arial"/>
                        </a:rPr>
                        <a:t>增設「新住民語文</a:t>
                      </a:r>
                      <a:r>
                        <a:rPr lang="en-US" sz="2200" b="1" dirty="0">
                          <a:solidFill>
                            <a:srgbClr val="C00000"/>
                          </a:solidFill>
                          <a:latin typeface="標楷體" panose="03000509000000000000" pitchFamily="65" charset="-120"/>
                          <a:ea typeface="標楷體" panose="03000509000000000000" pitchFamily="65" charset="-120"/>
                          <a:cs typeface="Arial"/>
                          <a:sym typeface="Arial"/>
                        </a:rPr>
                        <a:t>」</a:t>
                      </a:r>
                    </a:p>
                  </a:txBody>
                  <a:tcPr marL="91450" marR="91450" marT="45725" marB="45725"/>
                </a:tc>
                <a:extLst>
                  <a:ext uri="{0D108BD9-81ED-4DB2-BD59-A6C34878D82A}">
                    <a16:rowId xmlns="" xmlns:a16="http://schemas.microsoft.com/office/drawing/2014/main" val="10002"/>
                  </a:ext>
                </a:extLst>
              </a:tr>
            </a:tbl>
          </a:graphicData>
        </a:graphic>
      </p:graphicFrame>
      <p:sp>
        <p:nvSpPr>
          <p:cNvPr id="262165" name="Shape 582"/>
          <p:cNvSpPr txBox="1">
            <a:spLocks noChangeArrowheads="1"/>
          </p:cNvSpPr>
          <p:nvPr/>
        </p:nvSpPr>
        <p:spPr bwMode="auto">
          <a:xfrm>
            <a:off x="179388" y="928688"/>
            <a:ext cx="4679950" cy="523875"/>
          </a:xfrm>
          <a:prstGeom prst="rect">
            <a:avLst/>
          </a:prstGeom>
          <a:noFill/>
          <a:ln w="9525">
            <a:noFill/>
            <a:miter lim="800000"/>
            <a:headEnd/>
            <a:tailEnd/>
          </a:ln>
        </p:spPr>
        <p:txBody>
          <a:bodyPr lIns="91425" tIns="45700" rIns="91425" bIns="45700"/>
          <a:lstStyle/>
          <a:p>
            <a:pPr>
              <a:buSzPct val="25000"/>
            </a:pPr>
            <a:r>
              <a:rPr lang="en-US" altLang="zh-TW" sz="2800" b="1" u="sng">
                <a:solidFill>
                  <a:schemeClr val="hlink"/>
                </a:solidFill>
                <a:latin typeface="標楷體" pitchFamily="65" charset="-120"/>
                <a:ea typeface="標楷體" pitchFamily="65" charset="-120"/>
                <a:cs typeface="Arial" charset="0"/>
                <a:sym typeface="Arial" charset="0"/>
                <a:hlinkClick r:id="rId3"/>
              </a:rPr>
              <a:t>※</a:t>
            </a:r>
            <a:r>
              <a:rPr lang="en-US" sz="2800" b="1">
                <a:solidFill>
                  <a:srgbClr val="000000"/>
                </a:solidFill>
                <a:latin typeface="標楷體" pitchFamily="65" charset="-120"/>
                <a:ea typeface="標楷體" pitchFamily="65" charset="-120"/>
                <a:cs typeface="Arial" charset="0"/>
                <a:sym typeface="Arial" charset="0"/>
              </a:rPr>
              <a:t>學習總節數不變</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hape 588"/>
          <p:cNvSpPr>
            <a:spLocks noGrp="1"/>
          </p:cNvSpPr>
          <p:nvPr>
            <p:ph type="title"/>
          </p:nvPr>
        </p:nvSpPr>
        <p:spPr bwMode="auto">
          <a:xfrm>
            <a:off x="892175" y="-26988"/>
            <a:ext cx="7359650" cy="763588"/>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en-US" sz="3600" b="1">
                <a:solidFill>
                  <a:srgbClr val="0000FF"/>
                </a:solidFill>
                <a:latin typeface="標楷體" pitchFamily="65" charset="-120"/>
                <a:ea typeface="標楷體" pitchFamily="65" charset="-120"/>
                <a:cs typeface="Arial" charset="0"/>
                <a:sym typeface="Arial" charset="0"/>
              </a:rPr>
              <a:t>領域課程可依學校需求彈性組合</a:t>
            </a:r>
            <a:endParaRPr lang="zh-TW" altLang="en-US" sz="3600" b="1">
              <a:solidFill>
                <a:srgbClr val="0000FF"/>
              </a:solidFill>
              <a:latin typeface="標楷體" pitchFamily="65" charset="-120"/>
              <a:ea typeface="標楷體" pitchFamily="65" charset="-120"/>
              <a:cs typeface="Arial" charset="0"/>
              <a:sym typeface="Arial" charset="0"/>
            </a:endParaRPr>
          </a:p>
        </p:txBody>
      </p:sp>
      <p:sp>
        <p:nvSpPr>
          <p:cNvPr id="264194" name="投影片編號版面配置區 5"/>
          <p:cNvSpPr>
            <a:spLocks noGrp="1"/>
          </p:cNvSpPr>
          <p:nvPr>
            <p:ph type="sldNum" sz="quarter" idx="10"/>
          </p:nvPr>
        </p:nvSpPr>
        <p:spPr bwMode="auto">
          <a:noFill/>
          <a:ln>
            <a:miter lim="800000"/>
            <a:headEnd/>
            <a:tailEnd/>
          </a:ln>
        </p:spPr>
        <p:txBody>
          <a:bodyPr/>
          <a:lstStyle/>
          <a:p>
            <a:fld id="{EEEC8450-C823-476D-BE5D-2420234B55C1}" type="slidenum">
              <a:rPr lang="en-US" altLang="zh-TW" smtClean="0">
                <a:latin typeface="標楷體" pitchFamily="65" charset="-120"/>
                <a:ea typeface="標楷體" pitchFamily="65" charset="-120"/>
                <a:cs typeface="Calibri" pitchFamily="34" charset="0"/>
              </a:rPr>
              <a:pPr/>
              <a:t>33</a:t>
            </a:fld>
            <a:endParaRPr lang="en-US" altLang="zh-TW">
              <a:latin typeface="標楷體" pitchFamily="65" charset="-120"/>
              <a:ea typeface="標楷體" pitchFamily="65" charset="-120"/>
              <a:cs typeface="Calibri" pitchFamily="34" charset="0"/>
            </a:endParaRPr>
          </a:p>
        </p:txBody>
      </p:sp>
      <p:graphicFrame>
        <p:nvGraphicFramePr>
          <p:cNvPr id="88109" name="Group 45"/>
          <p:cNvGraphicFramePr>
            <a:graphicFrameLocks noGrp="1"/>
          </p:cNvGraphicFramePr>
          <p:nvPr>
            <p:extLst>
              <p:ext uri="{D42A27DB-BD31-4B8C-83A1-F6EECF244321}">
                <p14:modId xmlns:p14="http://schemas.microsoft.com/office/powerpoint/2010/main" val="3414170744"/>
              </p:ext>
            </p:extLst>
          </p:nvPr>
        </p:nvGraphicFramePr>
        <p:xfrm>
          <a:off x="142875" y="765175"/>
          <a:ext cx="8677275" cy="6035525"/>
        </p:xfrm>
        <a:graphic>
          <a:graphicData uri="http://schemas.openxmlformats.org/drawingml/2006/table">
            <a:tbl>
              <a:tblPr/>
              <a:tblGrid>
                <a:gridCol w="1404938">
                  <a:extLst>
                    <a:ext uri="{9D8B030D-6E8A-4147-A177-3AD203B41FA5}">
                      <a16:colId xmlns="" xmlns:a16="http://schemas.microsoft.com/office/drawing/2014/main" val="20000"/>
                    </a:ext>
                  </a:extLst>
                </a:gridCol>
                <a:gridCol w="1439862">
                  <a:extLst>
                    <a:ext uri="{9D8B030D-6E8A-4147-A177-3AD203B41FA5}">
                      <a16:colId xmlns="" xmlns:a16="http://schemas.microsoft.com/office/drawing/2014/main" val="20001"/>
                    </a:ext>
                  </a:extLst>
                </a:gridCol>
                <a:gridCol w="2952750">
                  <a:extLst>
                    <a:ext uri="{9D8B030D-6E8A-4147-A177-3AD203B41FA5}">
                      <a16:colId xmlns="" xmlns:a16="http://schemas.microsoft.com/office/drawing/2014/main" val="20002"/>
                    </a:ext>
                  </a:extLst>
                </a:gridCol>
                <a:gridCol w="2879725">
                  <a:extLst>
                    <a:ext uri="{9D8B030D-6E8A-4147-A177-3AD203B41FA5}">
                      <a16:colId xmlns="" xmlns:a16="http://schemas.microsoft.com/office/drawing/2014/main" val="20003"/>
                    </a:ext>
                  </a:extLst>
                </a:gridCol>
              </a:tblGrid>
              <a:tr h="469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排課規劃類型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說明</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舉例一：一般規劃樣態</a:t>
                      </a:r>
                      <a:endParaRPr kumimoji="0" lang="en-US" sz="16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舉例</a:t>
                      </a:r>
                      <a:r>
                        <a:rPr kumimoji="0" lang="zh-TW" alt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rPr>
                        <a:t>二：彈性規劃樣態</a:t>
                      </a:r>
                      <a:endParaRPr kumimoji="0" lang="en-US" sz="1600" b="1" i="0" u="none" strike="noStrike" cap="none" normalizeH="0" baseline="0">
                        <a:ln>
                          <a:noFill/>
                        </a:ln>
                        <a:solidFill>
                          <a:schemeClr val="bg1"/>
                        </a:solidFill>
                        <a:effectLst/>
                        <a:latin typeface="Times New Roman" pitchFamily="18" charset="0"/>
                        <a:ea typeface="標楷體"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920000"/>
                    </a:solidFill>
                  </a:tcPr>
                </a:tc>
                <a:extLst>
                  <a:ext uri="{0D108BD9-81ED-4DB2-BD59-A6C34878D82A}">
                    <a16:rowId xmlns="" xmlns:a16="http://schemas.microsoft.com/office/drawing/2014/main" val="10000"/>
                  </a:ext>
                </a:extLst>
              </a:tr>
              <a:tr h="644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以「週」為</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單位排課</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針對每週一節課之科目</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七年級單週兩節社會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雙週兩節視覺藝術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688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以「學期」為單位排課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 （</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每週一節視覺藝術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上學期每週兩節社會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地理科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下學期每週兩節視覺藝術</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2"/>
                  </a:ext>
                </a:extLst>
              </a:tr>
              <a:tr h="3810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領域內</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跨科整合</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針對第四學習階段含數個科目之領域</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分科教學</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各一節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視覺與表演藝術合科共</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68738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標楷體" panose="03000509000000000000" pitchFamily="65" charset="-120"/>
                        <a:ea typeface="標楷體" panose="03000509000000000000" pitchFamily="65" charset="-120"/>
                      </a:endParaRPr>
                    </a:p>
                  </a:txBody>
                  <a:tcPr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八年級視覺藝術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音樂分科教學各一節</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七年級視覺藝術兩節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八年級</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928688">
                <a:tc>
                  <a:txBody>
                    <a:bodyPr/>
                    <a:lstStyle/>
                    <a:p>
                      <a:pPr marL="0" marR="0" lvl="0" indent="-69850" algn="ctr"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跨領域統整</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統整節數不得超過領域總節數</a:t>
                      </a:r>
                      <a:r>
                        <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⅕</a:t>
                      </a:r>
                      <a:r>
                        <a:rPr kumimoji="0" lang="en-US" altLang="zh-TW"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並可進行協同教學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藝術領域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自然領域</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三</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表演藝術、</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音樂各一節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自然兩節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科學之美（跨科統整自然科學與美術</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solidFill>
                      <a:srgbClr val="F8CFC8"/>
                    </a:solidFill>
                  </a:tcPr>
                </a:tc>
                <a:extLst>
                  <a:ext uri="{0D108BD9-81ED-4DB2-BD59-A6C34878D82A}">
                    <a16:rowId xmlns="" xmlns:a16="http://schemas.microsoft.com/office/drawing/2014/main" val="10005"/>
                  </a:ext>
                </a:extLst>
              </a:tr>
              <a:tr h="785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跨階段</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彈性開課</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第二階段增一節彈性時數</a:t>
                      </a:r>
                      <a:r>
                        <a:rPr kumimoji="0" lang="en-US" altLang="zh-TW"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a:t>
                      </a: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第三階段則減一節彈性時數</a:t>
                      </a:r>
                      <a:endParaRPr kumimoji="0" lang="en-US" sz="1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第二階段英語科一節</a:t>
                      </a:r>
                      <a:endPar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第二階段英語科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零</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
                          <a:srgbClr val="000000"/>
                        </a:buClr>
                        <a:buSzPct val="55000"/>
                        <a:buFont typeface="Arial" charset="0"/>
                        <a:buNone/>
                        <a:tabLst/>
                      </a:pPr>
                      <a:r>
                        <a:rPr kumimoji="0" lang="en-US" sz="16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第三階段英語科</a:t>
                      </a:r>
                      <a:r>
                        <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一加二</a:t>
                      </a:r>
                      <a:r>
                        <a:rPr kumimoji="0" 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rPr>
                        <a:t>節</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sym typeface="Arial Black" pitchFamily="34" charset="0"/>
                      </a:endParaRPr>
                    </a:p>
                  </a:txBody>
                  <a:tcPr marL="91425" marR="91425" marT="91425" marB="91425" horzOverflow="overflow">
                    <a:lnL w="12700" cap="flat" cmpd="sng" algn="ctr">
                      <a:solidFill>
                        <a:srgbClr val="B32C16"/>
                      </a:solidFill>
                      <a:prstDash val="solid"/>
                      <a:round/>
                      <a:headEnd type="none" w="med" len="med"/>
                      <a:tailEnd type="none" w="med" len="med"/>
                    </a:lnL>
                    <a:lnR w="12700" cap="flat" cmpd="sng" algn="ctr">
                      <a:solidFill>
                        <a:srgbClr val="B32C16"/>
                      </a:solidFill>
                      <a:prstDash val="solid"/>
                      <a:round/>
                      <a:headEnd type="none" w="med" len="med"/>
                      <a:tailEnd type="none" w="med" len="med"/>
                    </a:lnR>
                    <a:lnT w="12700" cap="flat" cmpd="sng" algn="ctr">
                      <a:solidFill>
                        <a:srgbClr val="B32C16"/>
                      </a:solidFill>
                      <a:prstDash val="solid"/>
                      <a:round/>
                      <a:headEnd type="none" w="med" len="med"/>
                      <a:tailEnd type="none" w="med" len="med"/>
                    </a:lnT>
                    <a:lnB w="12700" cap="flat" cmpd="sng" algn="ctr">
                      <a:solidFill>
                        <a:srgbClr val="B32C16"/>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hape 596"/>
          <p:cNvSpPr>
            <a:spLocks noGrp="1"/>
          </p:cNvSpPr>
          <p:nvPr>
            <p:ph type="title"/>
          </p:nvPr>
        </p:nvSpPr>
        <p:spPr bwMode="auto">
          <a:xfrm>
            <a:off x="359569" y="254548"/>
            <a:ext cx="8521700" cy="857250"/>
          </a:xfrm>
        </p:spPr>
        <p:txBody>
          <a:bodyPr wrap="square" numCol="1" compatLnSpc="1">
            <a:prstTxWarp prst="textNoShape">
              <a:avLst/>
            </a:prstTxWarp>
            <a:normAutofit fontScale="90000"/>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）課程類型</a:t>
            </a: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r>
              <a:rPr lang="en-US" altLang="zh-TW" sz="4000" b="1" dirty="0">
                <a:solidFill>
                  <a:srgbClr val="0000FF"/>
                </a:solidFill>
                <a:latin typeface="標楷體" pitchFamily="65" charset="-120"/>
                <a:ea typeface="標楷體" pitchFamily="65" charset="-120"/>
                <a:cs typeface="Arial" charset="0"/>
                <a:sym typeface="Arial" charset="0"/>
              </a:rPr>
              <a:t/>
            </a:r>
            <a:br>
              <a:rPr lang="en-US" altLang="zh-TW" sz="4000" b="1" dirty="0">
                <a:solidFill>
                  <a:srgbClr val="0000FF"/>
                </a:solidFill>
                <a:latin typeface="標楷體" pitchFamily="65" charset="-120"/>
                <a:ea typeface="標楷體" pitchFamily="65" charset="-120"/>
                <a:cs typeface="Arial" charset="0"/>
                <a:sym typeface="Arial" charset="0"/>
              </a:rPr>
            </a:b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67267" name="投影片編號版面配置區 5"/>
          <p:cNvSpPr>
            <a:spLocks noGrp="1"/>
          </p:cNvSpPr>
          <p:nvPr>
            <p:ph type="sldNum" sz="quarter" idx="10"/>
          </p:nvPr>
        </p:nvSpPr>
        <p:spPr bwMode="auto">
          <a:noFill/>
          <a:ln>
            <a:miter lim="800000"/>
            <a:headEnd/>
            <a:tailEnd/>
          </a:ln>
        </p:spPr>
        <p:txBody>
          <a:bodyPr/>
          <a:lstStyle/>
          <a:p>
            <a:fld id="{C6E06DAD-CA6B-445A-B5F9-5453FB01A64A}" type="slidenum">
              <a:rPr lang="en-US" altLang="zh-TW" smtClean="0">
                <a:latin typeface="標楷體" pitchFamily="65" charset="-120"/>
                <a:ea typeface="標楷體" pitchFamily="65" charset="-120"/>
                <a:cs typeface="Calibri" pitchFamily="34" charset="0"/>
              </a:rPr>
              <a:pPr/>
              <a:t>34</a:t>
            </a:fld>
            <a:endParaRPr lang="en-US" altLang="zh-TW">
              <a:latin typeface="標楷體" pitchFamily="65" charset="-120"/>
              <a:ea typeface="標楷體" pitchFamily="65" charset="-120"/>
              <a:cs typeface="Calibri" pitchFamily="34" charset="0"/>
            </a:endParaRPr>
          </a:p>
        </p:txBody>
      </p:sp>
      <p:pic>
        <p:nvPicPr>
          <p:cNvPr id="267268" name="Shape 597"/>
          <p:cNvPicPr preferRelativeResize="0">
            <a:picLocks noChangeAspect="1" noChangeArrowheads="1"/>
          </p:cNvPicPr>
          <p:nvPr/>
        </p:nvPicPr>
        <p:blipFill>
          <a:blip r:embed="rId3" cstate="print"/>
          <a:srcRect l="2641" t="25642" r="2309" b="26724"/>
          <a:stretch>
            <a:fillRect/>
          </a:stretch>
        </p:blipFill>
        <p:spPr bwMode="auto">
          <a:xfrm>
            <a:off x="209550" y="1489076"/>
            <a:ext cx="7862888" cy="4729162"/>
          </a:xfrm>
          <a:prstGeom prst="rect">
            <a:avLst/>
          </a:prstGeom>
          <a:noFill/>
          <a:ln w="9525">
            <a:noFill/>
            <a:miter lim="800000"/>
            <a:headEnd/>
            <a:tailEnd/>
          </a:ln>
        </p:spPr>
      </p:pic>
      <p:pic>
        <p:nvPicPr>
          <p:cNvPr id="2" name="圖片 1"/>
          <p:cNvPicPr>
            <a:picLocks noChangeAspect="1"/>
          </p:cNvPicPr>
          <p:nvPr/>
        </p:nvPicPr>
        <p:blipFill>
          <a:blip r:embed="rId4" cstate="print"/>
          <a:stretch>
            <a:fillRect/>
          </a:stretch>
        </p:blipFill>
        <p:spPr>
          <a:xfrm>
            <a:off x="689542" y="953007"/>
            <a:ext cx="7382896" cy="749873"/>
          </a:xfrm>
          <a:prstGeom prst="rect">
            <a:avLst/>
          </a:prstGeom>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Shape 604"/>
          <p:cNvPicPr preferRelativeResize="0">
            <a:picLocks noChangeAspect="1" noChangeArrowheads="1"/>
          </p:cNvPicPr>
          <p:nvPr/>
        </p:nvPicPr>
        <p:blipFill>
          <a:blip r:embed="rId3" cstate="print">
            <a:lum bright="70000" contrast="-70000"/>
          </a:blip>
          <a:srcRect/>
          <a:stretch>
            <a:fillRect/>
          </a:stretch>
        </p:blipFill>
        <p:spPr bwMode="auto">
          <a:xfrm>
            <a:off x="5299075" y="4492625"/>
            <a:ext cx="3705225" cy="2266950"/>
          </a:xfrm>
          <a:prstGeom prst="rect">
            <a:avLst/>
          </a:prstGeom>
          <a:noFill/>
          <a:ln w="9525">
            <a:noFill/>
            <a:miter lim="800000"/>
            <a:headEnd/>
            <a:tailEnd/>
          </a:ln>
        </p:spPr>
      </p:pic>
      <p:sp>
        <p:nvSpPr>
          <p:cNvPr id="269314" name="Shape 605"/>
          <p:cNvSpPr>
            <a:spLocks noGrp="1"/>
          </p:cNvSpPr>
          <p:nvPr>
            <p:ph type="title"/>
          </p:nvPr>
        </p:nvSpPr>
        <p:spPr bwMode="auto">
          <a:xfrm>
            <a:off x="179388" y="23813"/>
            <a:ext cx="8729662" cy="763587"/>
          </a:xfrm>
        </p:spPr>
        <p:txBody>
          <a:bodyPr wrap="square" numCol="1" compatLnSpc="1">
            <a:prstTxWarp prst="textNoShape">
              <a:avLst/>
            </a:prstTxWarp>
            <a:normAutofit fontScale="90000"/>
          </a:bodyPr>
          <a:lstStyle/>
          <a:p>
            <a:pPr eaLnBrk="1" hangingPunct="1">
              <a:spcBef>
                <a:spcPct val="0"/>
              </a:spcBef>
              <a:spcAft>
                <a:spcPct val="0"/>
              </a:spcAft>
            </a:pP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多元適性</a:t>
            </a:r>
            <a:r>
              <a:rPr lang="en-US" sz="4000" b="1" dirty="0" err="1">
                <a:solidFill>
                  <a:srgbClr val="0000FF"/>
                </a:solidFill>
                <a:latin typeface="標楷體" pitchFamily="65" charset="-120"/>
                <a:ea typeface="標楷體" pitchFamily="65" charset="-120"/>
                <a:cs typeface="Calibri" pitchFamily="34" charset="0"/>
                <a:sym typeface="Calibri" pitchFamily="34" charset="0"/>
              </a:rPr>
              <a:t>的校訂</a:t>
            </a:r>
            <a:r>
              <a:rPr lang="zh-TW" altLang="en-US" sz="4000" b="1" dirty="0">
                <a:solidFill>
                  <a:srgbClr val="0000FF"/>
                </a:solidFill>
                <a:latin typeface="標楷體" pitchFamily="65" charset="-120"/>
                <a:ea typeface="標楷體" pitchFamily="65" charset="-120"/>
                <a:cs typeface="Calibri" pitchFamily="34" charset="0"/>
                <a:sym typeface="Calibri" pitchFamily="34" charset="0"/>
              </a:rPr>
              <a:t>（彈性學習）</a:t>
            </a:r>
            <a:r>
              <a:rPr lang="en-US" sz="4000" b="1" dirty="0" err="1">
                <a:solidFill>
                  <a:srgbClr val="0000FF"/>
                </a:solidFill>
                <a:latin typeface="標楷體" pitchFamily="65" charset="-120"/>
                <a:ea typeface="標楷體" pitchFamily="65" charset="-120"/>
                <a:cs typeface="Calibri" pitchFamily="34" charset="0"/>
                <a:sym typeface="Calibri" pitchFamily="34" charset="0"/>
              </a:rPr>
              <a:t>課程</a:t>
            </a:r>
            <a:endParaRPr lang="en-US" sz="4000" b="1" dirty="0">
              <a:solidFill>
                <a:srgbClr val="0000FF"/>
              </a:solidFill>
              <a:latin typeface="標楷體" pitchFamily="65" charset="-120"/>
              <a:ea typeface="標楷體" pitchFamily="65" charset="-120"/>
              <a:cs typeface="Calibri" pitchFamily="34" charset="0"/>
              <a:sym typeface="Calibri" pitchFamily="34" charset="0"/>
            </a:endParaRPr>
          </a:p>
        </p:txBody>
      </p:sp>
      <p:sp>
        <p:nvSpPr>
          <p:cNvPr id="269315" name="投影片編號版面配置區 5"/>
          <p:cNvSpPr>
            <a:spLocks noGrp="1"/>
          </p:cNvSpPr>
          <p:nvPr>
            <p:ph type="sldNum" sz="quarter" idx="10"/>
          </p:nvPr>
        </p:nvSpPr>
        <p:spPr bwMode="auto">
          <a:noFill/>
          <a:ln>
            <a:miter lim="800000"/>
            <a:headEnd/>
            <a:tailEnd/>
          </a:ln>
        </p:spPr>
        <p:txBody>
          <a:bodyPr/>
          <a:lstStyle/>
          <a:p>
            <a:fld id="{DC99A375-2977-43BB-86FB-A2C0C032B335}" type="slidenum">
              <a:rPr lang="en-US" altLang="zh-TW" smtClean="0">
                <a:latin typeface="標楷體" pitchFamily="65" charset="-120"/>
                <a:ea typeface="標楷體" pitchFamily="65" charset="-120"/>
                <a:cs typeface="Calibri" pitchFamily="34" charset="0"/>
              </a:rPr>
              <a:pPr/>
              <a:t>35</a:t>
            </a:fld>
            <a:endParaRPr lang="en-US" altLang="zh-TW" dirty="0">
              <a:latin typeface="標楷體" pitchFamily="65" charset="-120"/>
              <a:ea typeface="標楷體" pitchFamily="65" charset="-120"/>
              <a:cs typeface="Calibri" pitchFamily="34" charset="0"/>
            </a:endParaRPr>
          </a:p>
        </p:txBody>
      </p:sp>
      <p:graphicFrame>
        <p:nvGraphicFramePr>
          <p:cNvPr id="92189" name="Group 29"/>
          <p:cNvGraphicFramePr>
            <a:graphicFrameLocks noGrp="1"/>
          </p:cNvGraphicFramePr>
          <p:nvPr>
            <p:extLst>
              <p:ext uri="{D42A27DB-BD31-4B8C-83A1-F6EECF244321}">
                <p14:modId xmlns:p14="http://schemas.microsoft.com/office/powerpoint/2010/main" val="3160864225"/>
              </p:ext>
            </p:extLst>
          </p:nvPr>
        </p:nvGraphicFramePr>
        <p:xfrm>
          <a:off x="190500" y="836712"/>
          <a:ext cx="8813800" cy="5625089"/>
        </p:xfrm>
        <a:graphic>
          <a:graphicData uri="http://schemas.openxmlformats.org/drawingml/2006/table">
            <a:tbl>
              <a:tblPr/>
              <a:tblGrid>
                <a:gridCol w="1758950">
                  <a:extLst>
                    <a:ext uri="{9D8B030D-6E8A-4147-A177-3AD203B41FA5}">
                      <a16:colId xmlns="" xmlns:a16="http://schemas.microsoft.com/office/drawing/2014/main" val="20000"/>
                    </a:ext>
                  </a:extLst>
                </a:gridCol>
                <a:gridCol w="7054850">
                  <a:extLst>
                    <a:ext uri="{9D8B030D-6E8A-4147-A177-3AD203B41FA5}">
                      <a16:colId xmlns="" xmlns:a16="http://schemas.microsoft.com/office/drawing/2014/main" val="20001"/>
                    </a:ext>
                  </a:extLst>
                </a:gridCol>
              </a:tblGrid>
              <a:tr h="288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類型</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bg1"/>
                          </a:solidFill>
                          <a:effectLst/>
                          <a:latin typeface="標楷體" pitchFamily="65" charset="-120"/>
                          <a:ea typeface="標楷體" pitchFamily="65" charset="-120"/>
                          <a:sym typeface="Arial Black" pitchFamily="34" charset="0"/>
                        </a:rPr>
                        <a:t>建議內容</a:t>
                      </a:r>
                      <a:endParaRPr kumimoji="0" lang="en-US" sz="2000" b="1" i="0" u="none" strike="noStrike" cap="none" normalizeH="0" baseline="0" dirty="0">
                        <a:ln>
                          <a:noFill/>
                        </a:ln>
                        <a:solidFill>
                          <a:schemeClr val="bg1"/>
                        </a:solidFill>
                        <a:effectLst/>
                        <a:latin typeface="標楷體" pitchFamily="65" charset="-120"/>
                        <a:ea typeface="標楷體" pitchFamily="65" charset="-120"/>
                        <a:cs typeface="Arial Black" pitchFamily="34" charset="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6600"/>
                    </a:solidFill>
                  </a:tcPr>
                </a:tc>
                <a:extLst>
                  <a:ext uri="{0D108BD9-81ED-4DB2-BD59-A6C34878D82A}">
                    <a16:rowId xmlns="" xmlns:a16="http://schemas.microsoft.com/office/drawing/2014/main" val="10000"/>
                  </a:ext>
                </a:extLst>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主題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跨領域</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科目或結合各項議題</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發展「統整性主題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專題</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議題探究課程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強化知能整合與生活運用能力</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1"/>
                  </a:ext>
                </a:extLst>
              </a:tr>
              <a:tr h="1276350">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與技藝課程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社團活動：學生依興趣及能力分組選修與其他班級學生共同上課</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技藝課程：以促進手眼身心等感官統合</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實際操作之課程為主</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也可開設與技術型高中銜接的技藝課程等</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4888">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 typeface="Arial" charset="0"/>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特殊需求領域課程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專指針對「特殊教育」學生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如：身心障礙或資賦優異學生</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及特殊類型班級如體育班</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藝才班所設計的課程</a:t>
                      </a:r>
                      <a:r>
                        <a:rPr kumimoji="0" lang="zh-TW" alt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FAF"/>
                    </a:solidFill>
                  </a:tcPr>
                </a:tc>
                <a:extLst>
                  <a:ext uri="{0D108BD9-81ED-4DB2-BD59-A6C34878D82A}">
                    <a16:rowId xmlns="" xmlns:a16="http://schemas.microsoft.com/office/drawing/2014/main" val="10003"/>
                  </a:ext>
                </a:extLst>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其他類課程</a:t>
                      </a:r>
                      <a:endParaRPr kumimoji="0" 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包括本土語文</a:t>
                      </a:r>
                      <a:r>
                        <a:rPr kumimoji="0" lang="en-US" altLang="zh-TW"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新住民語文、服務學習、戶外教育、班際或校際交流、自治活動、班級輔導、學生自主學習等各式課程</a:t>
                      </a:r>
                      <a:r>
                        <a:rPr kumimoji="0" lang="en-US" altLang="zh-TW"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r>
                        <a:rPr kumimoji="0" lang="en-US" sz="1800" b="1" i="0" u="none" strike="noStrike" cap="none" normalizeH="0" baseline="0" dirty="0" err="1">
                          <a:ln>
                            <a:noFill/>
                          </a:ln>
                          <a:solidFill>
                            <a:schemeClr val="tx1"/>
                          </a:solidFill>
                          <a:effectLst/>
                          <a:latin typeface="標楷體" panose="03000509000000000000" pitchFamily="65" charset="-120"/>
                          <a:ea typeface="標楷體" panose="03000509000000000000" pitchFamily="65" charset="-120"/>
                          <a:sym typeface="Arial Black" pitchFamily="34" charset="0"/>
                        </a:rPr>
                        <a:t>以及領域補救教學課程</a:t>
                      </a:r>
                      <a:r>
                        <a:rPr kumimoji="0" lang="en-US" sz="18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sym typeface="Arial Black" pitchFamily="34" charset="0"/>
                        </a:rPr>
                        <a:t>。</a:t>
                      </a:r>
                      <a:endParaRPr kumimoji="0" lang="en-US" sz="18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Arial Black" pitchFamily="34" charset="0"/>
                        <a:sym typeface="Arial Black" pitchFamily="34" charset="0"/>
                      </a:endParaRPr>
                    </a:p>
                  </a:txBody>
                  <a:tcPr marL="91425" marR="91425" marT="91425" marB="91425"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66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鼓勵跨領域探究及自主學習</a:t>
                      </a:r>
                      <a:r>
                        <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rPr>
                        <a:t>     </a:t>
                      </a:r>
                      <a:r>
                        <a:rPr kumimoji="0" lang="en-US" sz="2000" b="1" i="0" u="none" strike="noStrike" cap="none" normalizeH="0" baseline="0" dirty="0" err="1">
                          <a:ln>
                            <a:noFill/>
                          </a:ln>
                          <a:solidFill>
                            <a:srgbClr val="FF0000"/>
                          </a:solidFill>
                          <a:effectLst/>
                          <a:latin typeface="標楷體" pitchFamily="65" charset="-120"/>
                          <a:ea typeface="標楷體" pitchFamily="65" charset="-120"/>
                          <a:sym typeface="Arial Black" pitchFamily="34" charset="0"/>
                        </a:rPr>
                        <a:t>鼓勵適性學習的發展</a:t>
                      </a:r>
                      <a:endParaRPr kumimoji="0" lang="en-US" sz="2000" b="1" i="0" u="none" strike="noStrike" cap="none" normalizeH="0" baseline="0" dirty="0">
                        <a:ln>
                          <a:noFill/>
                        </a:ln>
                        <a:solidFill>
                          <a:srgbClr val="FF0000"/>
                        </a:solidFill>
                        <a:effectLst/>
                        <a:latin typeface="標楷體" pitchFamily="65" charset="-120"/>
                        <a:ea typeface="標楷體" pitchFamily="65" charset="-120"/>
                        <a:sym typeface="Arial Black" pitchFamily="34" charset="0"/>
                      </a:endParaRPr>
                    </a:p>
                  </a:txBody>
                  <a:tcPr marL="91425" marR="91425" marT="91425" marB="91425"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 xmlns:a16="http://schemas.microsoft.com/office/drawing/2014/main" val="10005"/>
                  </a:ext>
                </a:extLst>
              </a:tr>
            </a:tbl>
          </a:graphicData>
        </a:graphic>
      </p:graphicFrame>
      <p:graphicFrame>
        <p:nvGraphicFramePr>
          <p:cNvPr id="7" name="表格 6"/>
          <p:cNvGraphicFramePr>
            <a:graphicFrameLocks noGrp="1"/>
          </p:cNvGraphicFramePr>
          <p:nvPr/>
        </p:nvGraphicFramePr>
        <p:xfrm>
          <a:off x="5314950" y="6505575"/>
          <a:ext cx="2857520" cy="255270"/>
        </p:xfrm>
        <a:graphic>
          <a:graphicData uri="http://schemas.openxmlformats.org/drawingml/2006/table">
            <a:tbl>
              <a:tblPr/>
              <a:tblGrid>
                <a:gridCol w="285752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chemeClr val="tx1"/>
                          </a:solidFill>
                          <a:latin typeface="微軟正黑體" pitchFamily="34" charset="-120"/>
                          <a:ea typeface="微軟正黑體" pitchFamily="34" charset="-120"/>
                        </a:rPr>
                        <a:t>圖片來源：宜蘭縣內城中小學。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hape 612"/>
          <p:cNvSpPr>
            <a:spLocks noGrp="1"/>
          </p:cNvSpPr>
          <p:nvPr>
            <p:ph type="title"/>
          </p:nvPr>
        </p:nvSpPr>
        <p:spPr bwMode="auto">
          <a:xfrm>
            <a:off x="311150" y="266700"/>
            <a:ext cx="8521700" cy="885825"/>
          </a:xfrm>
        </p:spPr>
        <p:txBody>
          <a:bodyPr wrap="square" numCol="1" compatLnSpc="1">
            <a:prstTxWarp prst="textNoShape">
              <a:avLst/>
            </a:prstTxWarp>
          </a:bodyPr>
          <a:lstStyle/>
          <a:p>
            <a:pPr eaLnBrk="1" hangingPunct="1">
              <a:spcBef>
                <a:spcPct val="0"/>
              </a:spcBef>
              <a:spcAft>
                <a:spcPct val="0"/>
              </a:spcAft>
              <a:buClr>
                <a:srgbClr val="000000"/>
              </a:buClr>
              <a:buSzPct val="25000"/>
            </a:pPr>
            <a:r>
              <a:rPr lang="zh-TW" altLang="en-US" sz="4000" b="1" dirty="0">
                <a:solidFill>
                  <a:srgbClr val="0000FF"/>
                </a:solidFill>
                <a:latin typeface="標楷體" pitchFamily="65" charset="-120"/>
                <a:ea typeface="標楷體" pitchFamily="65" charset="-120"/>
                <a:cs typeface="Arial" charset="0"/>
                <a:sym typeface="Arial" charset="0"/>
              </a:rPr>
              <a:t>校訂（</a:t>
            </a:r>
            <a:r>
              <a:rPr lang="en-US" sz="4000" b="1" dirty="0" err="1">
                <a:solidFill>
                  <a:srgbClr val="0000FF"/>
                </a:solidFill>
                <a:latin typeface="標楷體" pitchFamily="65" charset="-120"/>
                <a:ea typeface="標楷體" pitchFamily="65" charset="-120"/>
                <a:cs typeface="Arial" charset="0"/>
                <a:sym typeface="Arial" charset="0"/>
              </a:rPr>
              <a:t>彈性學習</a:t>
            </a:r>
            <a:r>
              <a:rPr lang="zh-TW" altLang="en-US" sz="4000" b="1" dirty="0">
                <a:solidFill>
                  <a:srgbClr val="0000FF"/>
                </a:solidFill>
                <a:latin typeface="標楷體" pitchFamily="65" charset="-120"/>
                <a:ea typeface="標楷體" pitchFamily="65" charset="-120"/>
                <a:cs typeface="Arial" charset="0"/>
                <a:sym typeface="Arial" charset="0"/>
              </a:rPr>
              <a:t>）</a:t>
            </a:r>
            <a:r>
              <a:rPr lang="en-US" sz="4000" b="1" dirty="0" err="1">
                <a:solidFill>
                  <a:srgbClr val="0000FF"/>
                </a:solidFill>
                <a:latin typeface="標楷體" pitchFamily="65" charset="-120"/>
                <a:ea typeface="標楷體" pitchFamily="65" charset="-120"/>
                <a:cs typeface="Arial" charset="0"/>
                <a:sym typeface="Arial" charset="0"/>
              </a:rPr>
              <a:t>課程的預期成效</a:t>
            </a:r>
            <a:endParaRPr lang="en-US" sz="4000" b="1" dirty="0">
              <a:solidFill>
                <a:srgbClr val="0000FF"/>
              </a:solidFill>
              <a:latin typeface="標楷體" pitchFamily="65" charset="-120"/>
              <a:ea typeface="標楷體" pitchFamily="65" charset="-120"/>
              <a:cs typeface="Arial" charset="0"/>
              <a:sym typeface="Arial" charset="0"/>
            </a:endParaRPr>
          </a:p>
        </p:txBody>
      </p:sp>
      <p:sp>
        <p:nvSpPr>
          <p:cNvPr id="271362" name="投影片編號版面配置區 7"/>
          <p:cNvSpPr>
            <a:spLocks noGrp="1"/>
          </p:cNvSpPr>
          <p:nvPr>
            <p:ph type="sldNum" sz="quarter" idx="10"/>
          </p:nvPr>
        </p:nvSpPr>
        <p:spPr bwMode="auto">
          <a:noFill/>
          <a:ln>
            <a:miter lim="800000"/>
            <a:headEnd/>
            <a:tailEnd/>
          </a:ln>
        </p:spPr>
        <p:txBody>
          <a:bodyPr/>
          <a:lstStyle/>
          <a:p>
            <a:fld id="{3CB098DE-F628-4F85-B7AD-D5D89A42596C}" type="slidenum">
              <a:rPr lang="en-US" altLang="zh-TW" smtClean="0">
                <a:latin typeface="標楷體" pitchFamily="65" charset="-120"/>
                <a:ea typeface="標楷體" pitchFamily="65" charset="-120"/>
                <a:cs typeface="Calibri" pitchFamily="34" charset="0"/>
              </a:rPr>
              <a:pPr/>
              <a:t>36</a:t>
            </a:fld>
            <a:endParaRPr lang="en-US" altLang="zh-TW">
              <a:latin typeface="標楷體" pitchFamily="65" charset="-120"/>
              <a:ea typeface="標楷體" pitchFamily="65" charset="-120"/>
              <a:cs typeface="Calibri" pitchFamily="34" charset="0"/>
            </a:endParaRPr>
          </a:p>
        </p:txBody>
      </p:sp>
      <p:pic>
        <p:nvPicPr>
          <p:cNvPr id="271363" name="Shape 613"/>
          <p:cNvPicPr preferRelativeResize="0">
            <a:picLocks noChangeAspect="1" noChangeArrowheads="1"/>
          </p:cNvPicPr>
          <p:nvPr/>
        </p:nvPicPr>
        <p:blipFill>
          <a:blip r:embed="rId3" cstate="print"/>
          <a:srcRect t="11424" b="20689"/>
          <a:stretch>
            <a:fillRect/>
          </a:stretch>
        </p:blipFill>
        <p:spPr bwMode="auto">
          <a:xfrm>
            <a:off x="1066800" y="1316038"/>
            <a:ext cx="7069138" cy="4789487"/>
          </a:xfrm>
          <a:prstGeom prst="rect">
            <a:avLst/>
          </a:prstGeom>
          <a:noFill/>
          <a:ln w="9525">
            <a:noFill/>
            <a:miter lim="800000"/>
            <a:headEnd/>
            <a:tailEnd/>
          </a:ln>
        </p:spPr>
      </p:pic>
      <p:sp>
        <p:nvSpPr>
          <p:cNvPr id="271364" name="Shape 614"/>
          <p:cNvSpPr txBox="1">
            <a:spLocks noChangeArrowheads="1"/>
          </p:cNvSpPr>
          <p:nvPr/>
        </p:nvSpPr>
        <p:spPr bwMode="auto">
          <a:xfrm>
            <a:off x="3314700" y="1152525"/>
            <a:ext cx="55563" cy="428625"/>
          </a:xfrm>
          <a:prstGeom prst="rect">
            <a:avLst/>
          </a:prstGeom>
          <a:noFill/>
          <a:ln w="9525">
            <a:noFill/>
            <a:miter lim="800000"/>
            <a:headEnd/>
            <a:tailEnd/>
          </a:ln>
        </p:spPr>
        <p:txBody>
          <a:bodyPr lIns="91425" tIns="91425" rIns="91425" bIns="91425"/>
          <a:lstStyle/>
          <a:p>
            <a:pPr>
              <a:buClr>
                <a:srgbClr val="000000"/>
              </a:buClr>
              <a:buFont typeface="Arial" charset="0"/>
              <a:buNone/>
            </a:pPr>
            <a:endParaRPr lang="zh-TW" altLang="en-US">
              <a:solidFill>
                <a:srgbClr val="000000"/>
              </a:solidFill>
              <a:latin typeface="標楷體" pitchFamily="65" charset="-120"/>
              <a:ea typeface="標楷體" pitchFamily="65" charset="-120"/>
              <a:cs typeface="Arial" charset="0"/>
              <a:sym typeface="Arial" charset="0"/>
            </a:endParaRPr>
          </a:p>
        </p:txBody>
      </p:sp>
      <p:sp>
        <p:nvSpPr>
          <p:cNvPr id="271365" name="Shape 615"/>
          <p:cNvSpPr txBox="1">
            <a:spLocks noChangeArrowheads="1"/>
          </p:cNvSpPr>
          <p:nvPr/>
        </p:nvSpPr>
        <p:spPr bwMode="auto">
          <a:xfrm>
            <a:off x="1514942" y="5646517"/>
            <a:ext cx="2794000" cy="798512"/>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dirty="0" err="1">
                <a:solidFill>
                  <a:srgbClr val="980000"/>
                </a:solidFill>
                <a:latin typeface="標楷體" pitchFamily="65" charset="-120"/>
                <a:ea typeface="標楷體" pitchFamily="65" charset="-120"/>
                <a:cs typeface="Arial" charset="0"/>
                <a:sym typeface="Arial" charset="0"/>
              </a:rPr>
              <a:t>帶動教學活化</a:t>
            </a:r>
            <a:endParaRPr lang="en-US" sz="3000" b="1" dirty="0">
              <a:solidFill>
                <a:srgbClr val="980000"/>
              </a:solidFill>
              <a:latin typeface="標楷體" pitchFamily="65" charset="-120"/>
              <a:ea typeface="標楷體" pitchFamily="65" charset="-120"/>
              <a:cs typeface="Arial" charset="0"/>
              <a:sym typeface="Arial" charset="0"/>
            </a:endParaRPr>
          </a:p>
        </p:txBody>
      </p:sp>
      <p:sp>
        <p:nvSpPr>
          <p:cNvPr id="271366" name="Shape 616"/>
          <p:cNvSpPr txBox="1">
            <a:spLocks noChangeArrowheads="1"/>
          </p:cNvSpPr>
          <p:nvPr/>
        </p:nvSpPr>
        <p:spPr bwMode="auto">
          <a:xfrm>
            <a:off x="4699000" y="5589588"/>
            <a:ext cx="3062288" cy="796925"/>
          </a:xfrm>
          <a:prstGeom prst="rect">
            <a:avLst/>
          </a:prstGeom>
          <a:noFill/>
          <a:ln w="9525">
            <a:noFill/>
            <a:miter lim="800000"/>
            <a:headEnd/>
            <a:tailEnd/>
          </a:ln>
        </p:spPr>
        <p:txBody>
          <a:bodyPr lIns="91425" tIns="91425" rIns="91425" bIns="91425"/>
          <a:lstStyle/>
          <a:p>
            <a:pPr algn="ctr">
              <a:buClr>
                <a:srgbClr val="980000"/>
              </a:buClr>
              <a:buSzPct val="25000"/>
              <a:buFont typeface="Arial" charset="0"/>
              <a:buNone/>
            </a:pPr>
            <a:r>
              <a:rPr lang="en-US" sz="3000" b="1">
                <a:solidFill>
                  <a:srgbClr val="980000"/>
                </a:solidFill>
                <a:latin typeface="標楷體" pitchFamily="65" charset="-120"/>
                <a:ea typeface="標楷體" pitchFamily="65" charset="-120"/>
                <a:cs typeface="Arial" charset="0"/>
                <a:sym typeface="Arial" charset="0"/>
              </a:rPr>
              <a:t>兼顧拔尖與扶弱</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標題 11"/>
          <p:cNvSpPr>
            <a:spLocks noGrp="1"/>
          </p:cNvSpPr>
          <p:nvPr>
            <p:ph type="title"/>
          </p:nvPr>
        </p:nvSpPr>
        <p:spPr>
          <a:xfrm>
            <a:off x="2278740" y="2572974"/>
            <a:ext cx="6172200" cy="2054225"/>
          </a:xfrm>
        </p:spPr>
        <p:txBody>
          <a:bodyPr/>
          <a:lstStyle/>
          <a:p>
            <a:pPr eaLnBrk="1" fontAlgn="auto" hangingPunct="1">
              <a:spcAft>
                <a:spcPts val="0"/>
              </a:spcAft>
              <a:defRPr/>
            </a:pPr>
            <a:r>
              <a:rPr lang="en-US" sz="4000" dirty="0" err="1">
                <a:solidFill>
                  <a:srgbClr val="C00000"/>
                </a:solidFill>
                <a:latin typeface="標楷體" panose="03000509000000000000" pitchFamily="65" charset="-120"/>
                <a:ea typeface="標楷體" panose="03000509000000000000" pitchFamily="65" charset="-120"/>
                <a:cs typeface="Times New Roman"/>
                <a:sym typeface="Times New Roman"/>
              </a:rPr>
              <a:t>肆、政府層級的準備</a:t>
            </a:r>
            <a:endParaRPr lang="zh-TW" altLang="en-US" sz="4000" dirty="0">
              <a:latin typeface="標楷體" panose="03000509000000000000" pitchFamily="65" charset="-120"/>
              <a:ea typeface="標楷體" panose="03000509000000000000" pitchFamily="65" charset="-120"/>
            </a:endParaRPr>
          </a:p>
        </p:txBody>
      </p:sp>
      <p:sp>
        <p:nvSpPr>
          <p:cNvPr id="273411" name="Shape 622"/>
          <p:cNvSpPr>
            <a:spLocks noGrp="1"/>
          </p:cNvSpPr>
          <p:nvPr>
            <p:ph type="body" idx="1"/>
          </p:nvPr>
        </p:nvSpPr>
        <p:spPr/>
        <p:txBody>
          <a:bodyPr lIns="91425" tIns="45700" rIns="91425" bIns="45700"/>
          <a:lstStyle/>
          <a:p>
            <a:pPr marL="268288" indent="-268288" eaLnBrk="1" hangingPunct="1">
              <a:spcBef>
                <a:spcPct val="0"/>
              </a:spcBef>
              <a:buClr>
                <a:srgbClr val="000000"/>
              </a:buClr>
              <a:buSzPct val="25000"/>
              <a:buFont typeface="Arial" charset="0"/>
              <a:buNone/>
            </a:pPr>
            <a:endParaRPr lang="zh-TW" altLang="en-US" sz="3200" b="0" dirty="0">
              <a:solidFill>
                <a:srgbClr val="000000"/>
              </a:solidFill>
              <a:latin typeface="標楷體" pitchFamily="65" charset="-120"/>
              <a:ea typeface="標楷體" pitchFamily="65" charset="-120"/>
              <a:cs typeface="Calibri" pitchFamily="34" charset="0"/>
              <a:sym typeface="Calibri" pitchFamily="34" charset="0"/>
            </a:endParaRPr>
          </a:p>
          <a:p>
            <a:pPr marL="457200" lvl="1" indent="0" eaLnBrk="1" hangingPunct="1">
              <a:spcBef>
                <a:spcPts val="563"/>
              </a:spcBef>
              <a:buClr>
                <a:srgbClr val="000000"/>
              </a:buClr>
              <a:buSzPct val="25000"/>
              <a:buFont typeface="Arial" charset="0"/>
              <a:buNone/>
            </a:pPr>
            <a:endParaRPr lang="zh-TW" altLang="en-US" sz="2800" dirty="0">
              <a:solidFill>
                <a:srgbClr val="000000"/>
              </a:solidFill>
              <a:latin typeface="標楷體" pitchFamily="65" charset="-120"/>
              <a:ea typeface="標楷體" pitchFamily="65" charset="-120"/>
              <a:cs typeface="Calibri" pitchFamily="34" charset="0"/>
              <a:sym typeface="Calibri" pitchFamily="34" charset="0"/>
            </a:endParaRPr>
          </a:p>
        </p:txBody>
      </p:sp>
      <p:sp>
        <p:nvSpPr>
          <p:cNvPr id="273412" name="投影片編號版面配置區 10"/>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632DB1B3-6556-4F38-AF91-C3DB3B46D30A}" type="slidenum">
              <a:rPr lang="zh-TW" altLang="en-US" smtClean="0">
                <a:latin typeface="標楷體" pitchFamily="65" charset="-120"/>
                <a:ea typeface="標楷體" pitchFamily="65" charset="-120"/>
              </a:rPr>
              <a:pPr/>
              <a:t>37</a:t>
            </a:fld>
            <a:endParaRPr lang="en-US" altLang="zh-TW">
              <a:latin typeface="標楷體" pitchFamily="65" charset="-120"/>
              <a:ea typeface="標楷體" pitchFamily="65" charset="-120"/>
            </a:endParaRPr>
          </a:p>
        </p:txBody>
      </p:sp>
      <p:sp>
        <p:nvSpPr>
          <p:cNvPr id="273418" name="Shape 630"/>
          <p:cNvSpPr txBox="1">
            <a:spLocks noChangeArrowheads="1"/>
          </p:cNvSpPr>
          <p:nvPr/>
        </p:nvSpPr>
        <p:spPr bwMode="auto">
          <a:xfrm>
            <a:off x="3635896" y="5474978"/>
            <a:ext cx="4762614" cy="690326"/>
          </a:xfrm>
          <a:prstGeom prst="rect">
            <a:avLst/>
          </a:prstGeom>
          <a:noFill/>
          <a:ln w="9525">
            <a:noFill/>
            <a:miter lim="800000"/>
            <a:headEnd/>
            <a:tailEnd/>
          </a:ln>
        </p:spPr>
        <p:txBody>
          <a:bodyPr lIns="91425" tIns="45700" rIns="91425" bIns="45700"/>
          <a:lstStyle/>
          <a:p>
            <a:pPr>
              <a:buSzPct val="25000"/>
            </a:pPr>
            <a:r>
              <a:rPr lang="en-US" sz="1200" b="1" dirty="0" err="1">
                <a:solidFill>
                  <a:srgbClr val="FF6600"/>
                </a:solidFill>
                <a:latin typeface="+mj-ea"/>
                <a:ea typeface="+mj-ea"/>
                <a:cs typeface="Calibri" pitchFamily="34" charset="0"/>
                <a:sym typeface="Calibri" pitchFamily="34" charset="0"/>
              </a:rPr>
              <a:t>圖片來源</a:t>
            </a:r>
            <a:r>
              <a:rPr lang="en-US" sz="1200" b="1" dirty="0">
                <a:solidFill>
                  <a:srgbClr val="FF6600"/>
                </a:solidFill>
                <a:latin typeface="+mj-ea"/>
                <a:ea typeface="+mj-ea"/>
                <a:cs typeface="Calibri" pitchFamily="34" charset="0"/>
                <a:sym typeface="Calibri" pitchFamily="34" charset="0"/>
              </a:rPr>
              <a:t>：</a:t>
            </a:r>
            <a:r>
              <a:rPr lang="zh-TW" altLang="en-US" sz="1200" b="1" dirty="0">
                <a:solidFill>
                  <a:srgbClr val="FF6600"/>
                </a:solidFill>
                <a:latin typeface="+mj-ea"/>
                <a:ea typeface="+mj-ea"/>
                <a:cs typeface="Calibri" pitchFamily="34" charset="0"/>
                <a:sym typeface="Calibri" pitchFamily="34" charset="0"/>
              </a:rPr>
              <a:t>屏東縣長榮百合國民小學   彰化縣螺陽國民小學</a:t>
            </a:r>
            <a:endParaRPr lang="en-US" altLang="zh-TW" sz="1200" b="1" dirty="0">
              <a:solidFill>
                <a:srgbClr val="FF6600"/>
              </a:solidFill>
              <a:latin typeface="+mj-ea"/>
              <a:ea typeface="+mj-ea"/>
              <a:cs typeface="Calibri" pitchFamily="34" charset="0"/>
              <a:sym typeface="Calibri" pitchFamily="34" charset="0"/>
            </a:endParaRPr>
          </a:p>
          <a:p>
            <a:pPr>
              <a:buSzPct val="25000"/>
            </a:pPr>
            <a:r>
              <a:rPr lang="zh-TW" altLang="en-US" sz="1200" b="1" dirty="0">
                <a:solidFill>
                  <a:srgbClr val="FF6600"/>
                </a:solidFill>
                <a:latin typeface="+mj-ea"/>
                <a:ea typeface="+mj-ea"/>
                <a:cs typeface="Calibri" pitchFamily="34" charset="0"/>
                <a:sym typeface="Calibri" pitchFamily="34" charset="0"/>
              </a:rPr>
              <a:t>                    雲林縣華南國民小學          臺南市新泰國民小學</a:t>
            </a:r>
            <a:endParaRPr lang="en-US" sz="1200" b="1" dirty="0">
              <a:solidFill>
                <a:srgbClr val="FF6600"/>
              </a:solidFill>
              <a:latin typeface="+mj-ea"/>
              <a:ea typeface="+mj-ea"/>
              <a:cs typeface="Calibri" pitchFamily="34" charset="0"/>
              <a:sym typeface="Calibri" pitchFamily="34" charset="0"/>
            </a:endParaRPr>
          </a:p>
        </p:txBody>
      </p:sp>
      <p:pic>
        <p:nvPicPr>
          <p:cNvPr id="3" name="圖片 2"/>
          <p:cNvPicPr>
            <a:picLocks noChangeAspect="1"/>
          </p:cNvPicPr>
          <p:nvPr/>
        </p:nvPicPr>
        <p:blipFill>
          <a:blip r:embed="rId3" cstate="print"/>
          <a:stretch>
            <a:fillRect/>
          </a:stretch>
        </p:blipFill>
        <p:spPr>
          <a:xfrm>
            <a:off x="3059832" y="548680"/>
            <a:ext cx="2664296" cy="1440160"/>
          </a:xfrm>
          <a:prstGeom prst="rect">
            <a:avLst/>
          </a:prstGeom>
        </p:spPr>
      </p:pic>
      <p:pic>
        <p:nvPicPr>
          <p:cNvPr id="4" name="圖片 3"/>
          <p:cNvPicPr>
            <a:picLocks noChangeAspect="1"/>
          </p:cNvPicPr>
          <p:nvPr/>
        </p:nvPicPr>
        <p:blipFill>
          <a:blip r:embed="rId4" cstate="print"/>
          <a:stretch>
            <a:fillRect/>
          </a:stretch>
        </p:blipFill>
        <p:spPr>
          <a:xfrm>
            <a:off x="5808454" y="550184"/>
            <a:ext cx="2590056" cy="1438656"/>
          </a:xfrm>
          <a:prstGeom prst="rect">
            <a:avLst/>
          </a:prstGeom>
        </p:spPr>
      </p:pic>
      <p:pic>
        <p:nvPicPr>
          <p:cNvPr id="6" name="圖片 5"/>
          <p:cNvPicPr>
            <a:picLocks noChangeAspect="1"/>
          </p:cNvPicPr>
          <p:nvPr/>
        </p:nvPicPr>
        <p:blipFill>
          <a:blip r:embed="rId5" cstate="print"/>
          <a:stretch>
            <a:fillRect/>
          </a:stretch>
        </p:blipFill>
        <p:spPr>
          <a:xfrm>
            <a:off x="3059832" y="2015911"/>
            <a:ext cx="2664296" cy="1557105"/>
          </a:xfrm>
          <a:prstGeom prst="rect">
            <a:avLst/>
          </a:prstGeom>
        </p:spPr>
      </p:pic>
      <p:pic>
        <p:nvPicPr>
          <p:cNvPr id="7" name="圖片 6"/>
          <p:cNvPicPr>
            <a:picLocks noChangeAspect="1"/>
          </p:cNvPicPr>
          <p:nvPr/>
        </p:nvPicPr>
        <p:blipFill>
          <a:blip r:embed="rId6" cstate="print"/>
          <a:stretch>
            <a:fillRect/>
          </a:stretch>
        </p:blipFill>
        <p:spPr>
          <a:xfrm>
            <a:off x="5808454" y="2060758"/>
            <a:ext cx="2590056" cy="1512258"/>
          </a:xfrm>
          <a:prstGeom prst="rect">
            <a:avLst/>
          </a:prstGeom>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7" name="Shape 636"/>
          <p:cNvGrpSpPr>
            <a:grpSpLocks/>
          </p:cNvGrpSpPr>
          <p:nvPr/>
        </p:nvGrpSpPr>
        <p:grpSpPr bwMode="auto">
          <a:xfrm>
            <a:off x="2344738" y="1052513"/>
            <a:ext cx="5705475" cy="4729163"/>
            <a:chOff x="1243160" y="1316490"/>
            <a:chExt cx="7608653" cy="4729181"/>
          </a:xfrm>
        </p:grpSpPr>
        <p:sp>
          <p:nvSpPr>
            <p:cNvPr id="637" name="Shape 637"/>
            <p:cNvSpPr txBox="1"/>
            <p:nvPr/>
          </p:nvSpPr>
          <p:spPr>
            <a:xfrm>
              <a:off x="1243160" y="1316490"/>
              <a:ext cx="7608653" cy="4729181"/>
            </a:xfrm>
            <a:prstGeom prst="rect">
              <a:avLst/>
            </a:prstGeom>
            <a:noFill/>
            <a:ln>
              <a:noFill/>
            </a:ln>
          </p:spPr>
          <p:txBody>
            <a:bodyPr lIns="91425" tIns="45700" rIns="91425" bIns="45700"/>
            <a:lstStyle/>
            <a:p>
              <a:pPr algn="ctr">
                <a:lnSpc>
                  <a:spcPct val="150000"/>
                </a:lnSpc>
                <a:spcBef>
                  <a:spcPts val="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理念課程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2"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正式課程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4" algn="ctr">
                <a:lnSpc>
                  <a:spcPct val="150000"/>
                </a:lnSpc>
                <a:spcBef>
                  <a:spcPts val="1800"/>
                </a:spcBef>
                <a:spcAft>
                  <a:spcPts val="0"/>
                </a:spcAft>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知覺課程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6"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運作課程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a:p>
              <a:pPr lvl="8" algn="ctr">
                <a:lnSpc>
                  <a:spcPct val="150000"/>
                </a:lnSpc>
                <a:spcBef>
                  <a:spcPts val="1800"/>
                </a:spcBef>
                <a:buClr>
                  <a:srgbClr val="262626"/>
                </a:buClr>
                <a:buSzPct val="100000"/>
                <a:buFont typeface="Arial"/>
                <a:buChar char="•"/>
                <a:defRPr/>
              </a:pPr>
              <a:r>
                <a:rPr lang="en-US" sz="3200" b="1" dirty="0" err="1">
                  <a:solidFill>
                    <a:srgbClr val="262626"/>
                  </a:solidFill>
                  <a:latin typeface="標楷體" panose="03000509000000000000" pitchFamily="65" charset="-120"/>
                  <a:ea typeface="標楷體" panose="03000509000000000000" pitchFamily="65" charset="-120"/>
                  <a:cs typeface="Arial"/>
                  <a:sym typeface="Arial"/>
                </a:rPr>
                <a:t>經驗課程</a:t>
              </a:r>
              <a:endParaRPr lang="en-US" sz="3200" b="1" dirty="0">
                <a:solidFill>
                  <a:srgbClr val="262626"/>
                </a:solidFill>
                <a:latin typeface="標楷體" panose="03000509000000000000" pitchFamily="65" charset="-120"/>
                <a:ea typeface="標楷體" panose="03000509000000000000" pitchFamily="65" charset="-120"/>
                <a:cs typeface="Arial"/>
                <a:sym typeface="Arial"/>
              </a:endParaRPr>
            </a:p>
          </p:txBody>
        </p:sp>
        <p:grpSp>
          <p:nvGrpSpPr>
            <p:cNvPr id="275462" name="Shape 638"/>
            <p:cNvGrpSpPr>
              <a:grpSpLocks/>
            </p:cNvGrpSpPr>
            <p:nvPr/>
          </p:nvGrpSpPr>
          <p:grpSpPr bwMode="auto">
            <a:xfrm rot="253044">
              <a:off x="2375771" y="2504577"/>
              <a:ext cx="2242567" cy="2662890"/>
              <a:chOff x="1473386" y="2473186"/>
              <a:chExt cx="1681925" cy="2662890"/>
            </a:xfrm>
          </p:grpSpPr>
          <p:sp>
            <p:nvSpPr>
              <p:cNvPr id="275463" name="Shape 639"/>
              <p:cNvSpPr>
                <a:spLocks noChangeArrowheads="1"/>
              </p:cNvSpPr>
              <p:nvPr/>
            </p:nvSpPr>
            <p:spPr bwMode="auto">
              <a:xfrm rot="5683826">
                <a:off x="1153460" y="2939823"/>
                <a:ext cx="2266582" cy="1444731"/>
              </a:xfrm>
              <a:custGeom>
                <a:avLst/>
                <a:gdLst>
                  <a:gd name="T0" fmla="*/ 0 w 120000"/>
                  <a:gd name="T1" fmla="*/ 0 h 120000"/>
                  <a:gd name="T2" fmla="*/ 120000 w 120000"/>
                  <a:gd name="T3" fmla="*/ 120000 h 120000"/>
                </a:gdLst>
                <a:ahLst/>
                <a:cxnLst/>
                <a:rect l="T0" t="T1" r="T2" b="T3"/>
                <a:pathLst>
                  <a:path w="120000" h="120000" extrusionOk="0">
                    <a:moveTo>
                      <a:pt x="5936" y="120000"/>
                    </a:moveTo>
                    <a:cubicBezTo>
                      <a:pt x="4664" y="120000"/>
                      <a:pt x="2968" y="119340"/>
                      <a:pt x="2120" y="118021"/>
                    </a:cubicBezTo>
                    <a:cubicBezTo>
                      <a:pt x="0" y="114725"/>
                      <a:pt x="0" y="110109"/>
                      <a:pt x="2120" y="107472"/>
                    </a:cubicBezTo>
                    <a:cubicBezTo>
                      <a:pt x="59363" y="30329"/>
                      <a:pt x="59363" y="30329"/>
                      <a:pt x="59363" y="30329"/>
                    </a:cubicBezTo>
                    <a:cubicBezTo>
                      <a:pt x="60636" y="28351"/>
                      <a:pt x="63180" y="27692"/>
                      <a:pt x="65300" y="29010"/>
                    </a:cubicBezTo>
                    <a:cubicBezTo>
                      <a:pt x="67420" y="30329"/>
                      <a:pt x="68692" y="32967"/>
                      <a:pt x="68692" y="35604"/>
                    </a:cubicBezTo>
                    <a:cubicBezTo>
                      <a:pt x="68692" y="58021"/>
                      <a:pt x="68692" y="58021"/>
                      <a:pt x="68692" y="58021"/>
                    </a:cubicBezTo>
                    <a:cubicBezTo>
                      <a:pt x="109823" y="3296"/>
                      <a:pt x="109823" y="3296"/>
                      <a:pt x="109823" y="3296"/>
                    </a:cubicBezTo>
                    <a:cubicBezTo>
                      <a:pt x="111943" y="0"/>
                      <a:pt x="115759" y="0"/>
                      <a:pt x="117879" y="3296"/>
                    </a:cubicBezTo>
                    <a:cubicBezTo>
                      <a:pt x="120000" y="5934"/>
                      <a:pt x="120000" y="10549"/>
                      <a:pt x="117879" y="13186"/>
                    </a:cubicBezTo>
                    <a:cubicBezTo>
                      <a:pt x="66996" y="81098"/>
                      <a:pt x="66996" y="81098"/>
                      <a:pt x="66996" y="81098"/>
                    </a:cubicBezTo>
                    <a:cubicBezTo>
                      <a:pt x="65300" y="83076"/>
                      <a:pt x="63180" y="83736"/>
                      <a:pt x="61060" y="82417"/>
                    </a:cubicBezTo>
                    <a:cubicBezTo>
                      <a:pt x="58939" y="81758"/>
                      <a:pt x="57667" y="79120"/>
                      <a:pt x="57667" y="75824"/>
                    </a:cubicBezTo>
                    <a:cubicBezTo>
                      <a:pt x="57667" y="54065"/>
                      <a:pt x="57667" y="54065"/>
                      <a:pt x="57667" y="54065"/>
                    </a:cubicBezTo>
                    <a:cubicBezTo>
                      <a:pt x="9752" y="118021"/>
                      <a:pt x="9752" y="118021"/>
                      <a:pt x="9752" y="118021"/>
                    </a:cubicBezTo>
                    <a:cubicBezTo>
                      <a:pt x="8904" y="119340"/>
                      <a:pt x="7208" y="120000"/>
                      <a:pt x="5936" y="120000"/>
                    </a:cubicBez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sp>
            <p:nvSpPr>
              <p:cNvPr id="275464" name="Shape 640"/>
              <p:cNvSpPr>
                <a:spLocks noChangeArrowheads="1"/>
              </p:cNvSpPr>
              <p:nvPr/>
            </p:nvSpPr>
            <p:spPr bwMode="auto">
              <a:xfrm rot="6061516">
                <a:off x="2510104" y="4499809"/>
                <a:ext cx="632419" cy="547149"/>
              </a:xfrm>
              <a:custGeom>
                <a:avLst/>
                <a:gdLst>
                  <a:gd name="T0" fmla="*/ 0 w 120000"/>
                  <a:gd name="T1" fmla="*/ 0 h 120000"/>
                  <a:gd name="T2" fmla="*/ 120000 w 120000"/>
                  <a:gd name="T3" fmla="*/ 120000 h 120000"/>
                </a:gdLst>
                <a:ahLst/>
                <a:cxnLst/>
                <a:rect l="T0" t="T1" r="T2" b="T3"/>
                <a:pathLst>
                  <a:path w="120000" h="120000" extrusionOk="0">
                    <a:moveTo>
                      <a:pt x="88314" y="120000"/>
                    </a:moveTo>
                    <a:lnTo>
                      <a:pt x="120000" y="0"/>
                    </a:lnTo>
                    <a:lnTo>
                      <a:pt x="0" y="33506"/>
                    </a:lnTo>
                    <a:lnTo>
                      <a:pt x="88314" y="120000"/>
                    </a:lnTo>
                    <a:close/>
                  </a:path>
                </a:pathLst>
              </a:custGeom>
              <a:solidFill>
                <a:srgbClr val="FF9900"/>
              </a:solidFill>
              <a:ln w="9525">
                <a:noFill/>
                <a:miter lim="800000"/>
                <a:headEnd/>
                <a:tailEnd/>
              </a:ln>
            </p:spPr>
            <p:txBody>
              <a:bodyPr rot="10800000" vert="eaVert" lIns="91425" tIns="45700" rIns="91425" bIns="45700"/>
              <a:lstStyle/>
              <a:p>
                <a:endParaRPr lang="zh-TW" altLang="en-US" b="1">
                  <a:solidFill>
                    <a:srgbClr val="262626"/>
                  </a:solidFill>
                  <a:latin typeface="標楷體" pitchFamily="65" charset="-120"/>
                  <a:ea typeface="標楷體" pitchFamily="65" charset="-120"/>
                  <a:cs typeface="Arial" charset="0"/>
                  <a:sym typeface="Arial" charset="0"/>
                </a:endParaRPr>
              </a:p>
            </p:txBody>
          </p:sp>
        </p:grpSp>
      </p:grpSp>
      <p:sp>
        <p:nvSpPr>
          <p:cNvPr id="275458" name="Shape 641"/>
          <p:cNvSpPr txBox="1">
            <a:spLocks noChangeArrowheads="1"/>
          </p:cNvSpPr>
          <p:nvPr/>
        </p:nvSpPr>
        <p:spPr bwMode="auto">
          <a:xfrm>
            <a:off x="1357313" y="428625"/>
            <a:ext cx="6429375" cy="623888"/>
          </a:xfrm>
          <a:prstGeom prst="rect">
            <a:avLst/>
          </a:prstGeom>
          <a:noFill/>
          <a:ln w="9525">
            <a:noFill/>
            <a:miter lim="800000"/>
            <a:headEnd/>
            <a:tailEnd/>
          </a:ln>
        </p:spPr>
        <p:txBody>
          <a:bodyPr lIns="91425" tIns="45700" rIns="91425" bIns="45700" anchor="ctr"/>
          <a:lstStyle/>
          <a:p>
            <a:pPr algn="ctr">
              <a:buSzPct val="25000"/>
            </a:pPr>
            <a:r>
              <a:rPr lang="en-US" sz="4400" b="1">
                <a:solidFill>
                  <a:srgbClr val="0000FF"/>
                </a:solidFill>
                <a:latin typeface="標楷體" pitchFamily="65" charset="-120"/>
                <a:ea typeface="標楷體" pitchFamily="65" charset="-120"/>
                <a:cs typeface="Arial" charset="0"/>
                <a:sym typeface="Arial" charset="0"/>
              </a:rPr>
              <a:t>課綱轉化與實施</a:t>
            </a:r>
          </a:p>
        </p:txBody>
      </p:sp>
      <p:sp>
        <p:nvSpPr>
          <p:cNvPr id="275459" name="投影片編號版面配置區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6E0EF9F-57B3-4830-B785-E0EE00CBBE44}" type="slidenum">
              <a:rPr lang="zh-TW" altLang="en-US" smtClean="0">
                <a:latin typeface="Arial" charset="0"/>
                <a:ea typeface="新細明體" charset="-120"/>
              </a:rPr>
              <a:pPr/>
              <a:t>38</a:t>
            </a:fld>
            <a:endParaRPr lang="en-US" altLang="zh-TW">
              <a:latin typeface="Arial" charset="0"/>
              <a:ea typeface="新細明體" charset="-120"/>
            </a:endParaRPr>
          </a:p>
        </p:txBody>
      </p:sp>
      <p:sp>
        <p:nvSpPr>
          <p:cNvPr id="275460" name="矩形 1"/>
          <p:cNvSpPr>
            <a:spLocks noChangeArrowheads="1"/>
          </p:cNvSpPr>
          <p:nvPr/>
        </p:nvSpPr>
        <p:spPr bwMode="auto">
          <a:xfrm>
            <a:off x="5794375" y="6008688"/>
            <a:ext cx="2255838" cy="369887"/>
          </a:xfrm>
          <a:prstGeom prst="rect">
            <a:avLst/>
          </a:prstGeom>
          <a:noFill/>
          <a:ln w="9525">
            <a:noFill/>
            <a:miter lim="800000"/>
            <a:headEnd/>
            <a:tailEnd/>
          </a:ln>
        </p:spPr>
        <p:txBody>
          <a:bodyPr wrap="none">
            <a:spAutoFit/>
          </a:bodyPr>
          <a:lstStyle/>
          <a:p>
            <a:pPr algn="ctr">
              <a:buSzPct val="25000"/>
            </a:pPr>
            <a:r>
              <a:rPr lang="en-US" altLang="zh-TW" b="1">
                <a:solidFill>
                  <a:srgbClr val="0000FF"/>
                </a:solidFill>
                <a:latin typeface="Times New Roman" pitchFamily="18" charset="0"/>
                <a:ea typeface="標楷體" pitchFamily="65" charset="-120"/>
                <a:cs typeface="Times New Roman" pitchFamily="18" charset="0"/>
                <a:sym typeface="Arial" charset="0"/>
              </a:rPr>
              <a:t>(Goodlad,J.I.</a:t>
            </a:r>
            <a:r>
              <a:rPr lang="zh-TW" altLang="en-US" b="1">
                <a:solidFill>
                  <a:srgbClr val="0000FF"/>
                </a:solidFill>
                <a:latin typeface="Times New Roman" pitchFamily="18" charset="0"/>
                <a:ea typeface="標楷體" pitchFamily="65" charset="-120"/>
                <a:cs typeface="Times New Roman" pitchFamily="18" charset="0"/>
                <a:sym typeface="Arial" charset="0"/>
              </a:rPr>
              <a:t>，</a:t>
            </a:r>
            <a:r>
              <a:rPr lang="en-US" altLang="zh-TW" b="1">
                <a:solidFill>
                  <a:srgbClr val="0000FF"/>
                </a:solidFill>
                <a:latin typeface="Times New Roman" pitchFamily="18" charset="0"/>
                <a:ea typeface="標楷體" pitchFamily="65" charset="-120"/>
                <a:cs typeface="Times New Roman" pitchFamily="18" charset="0"/>
                <a:sym typeface="Arial" charset="0"/>
              </a:rPr>
              <a:t>1979)</a:t>
            </a:r>
          </a:p>
        </p:txBody>
      </p:sp>
      <p:graphicFrame>
        <p:nvGraphicFramePr>
          <p:cNvPr id="2" name="資料庫圖表 1"/>
          <p:cNvGraphicFramePr/>
          <p:nvPr>
            <p:extLst>
              <p:ext uri="{D42A27DB-BD31-4B8C-83A1-F6EECF244321}">
                <p14:modId xmlns:p14="http://schemas.microsoft.com/office/powerpoint/2010/main" val="2753218176"/>
              </p:ext>
            </p:extLst>
          </p:nvPr>
        </p:nvGraphicFramePr>
        <p:xfrm>
          <a:off x="-1274859" y="139594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圓形箭號 14"/>
          <p:cNvSpPr/>
          <p:nvPr/>
        </p:nvSpPr>
        <p:spPr>
          <a:xfrm rot="936106">
            <a:off x="1374570" y="3287308"/>
            <a:ext cx="1875995" cy="1956409"/>
          </a:xfrm>
          <a:prstGeom prst="circularArrow">
            <a:avLst>
              <a:gd name="adj1" fmla="val 10980"/>
              <a:gd name="adj2" fmla="val 669444"/>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文字方塊 2"/>
          <p:cNvSpPr txBox="1"/>
          <p:nvPr/>
        </p:nvSpPr>
        <p:spPr>
          <a:xfrm>
            <a:off x="1084015" y="5092791"/>
            <a:ext cx="1210588" cy="584775"/>
          </a:xfrm>
          <a:prstGeom prst="rect">
            <a:avLst/>
          </a:prstGeom>
          <a:noFill/>
        </p:spPr>
        <p:txBody>
          <a:bodyPr wrap="none" rtlCol="0">
            <a:spAutoFit/>
          </a:bodyPr>
          <a:lstStyle/>
          <a:p>
            <a:r>
              <a:rPr lang="zh-TW" altLang="en-US" sz="3200" dirty="0">
                <a:latin typeface="標楷體" panose="03000509000000000000" pitchFamily="65" charset="-120"/>
                <a:ea typeface="標楷體" panose="03000509000000000000" pitchFamily="65" charset="-120"/>
              </a:rPr>
              <a:t> 教室</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標題 1"/>
          <p:cNvSpPr>
            <a:spLocks noGrp="1"/>
          </p:cNvSpPr>
          <p:nvPr>
            <p:ph type="title"/>
          </p:nvPr>
        </p:nvSpPr>
        <p:spPr bwMode="auto">
          <a:xfrm>
            <a:off x="2286000" y="2895600"/>
            <a:ext cx="6172200" cy="2054225"/>
          </a:xfrm>
        </p:spPr>
        <p:txBody>
          <a:bodyPr wrap="square" numCol="1" anchorCtr="0" compatLnSpc="1">
            <a:prstTxWarp prst="textNoShape">
              <a:avLst/>
            </a:prstTxWarp>
            <a:noAutofit/>
          </a:bodyPr>
          <a:lstStyle/>
          <a:p>
            <a:pPr marL="90488" eaLnBrk="1" fontAlgn="auto" hangingPunct="1">
              <a:spcAft>
                <a:spcPts val="0"/>
              </a:spcAft>
              <a:defRPr/>
            </a:pPr>
            <a:r>
              <a:rPr lang="zh-TW" altLang="en-US" sz="44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壹、新課綱的研修背景</a:t>
            </a:r>
          </a:p>
        </p:txBody>
      </p:sp>
      <p:sp>
        <p:nvSpPr>
          <p:cNvPr id="202755" name="文字版面配置區 7"/>
          <p:cNvSpPr>
            <a:spLocks noGrp="1"/>
          </p:cNvSpPr>
          <p:nvPr>
            <p:ph type="body" idx="1"/>
          </p:nvPr>
        </p:nvSpPr>
        <p:spPr/>
        <p:txBody>
          <a:bodyPr/>
          <a:lstStyle/>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做一件事，了解為什麼是重要的。</a:t>
            </a:r>
            <a:endParaRPr lang="en-US" altLang="zh-TW" dirty="0">
              <a:solidFill>
                <a:srgbClr val="FF9900"/>
              </a:solidFill>
              <a:latin typeface="標楷體" panose="03000509000000000000" pitchFamily="65" charset="-120"/>
              <a:ea typeface="標楷體" panose="03000509000000000000" pitchFamily="65" charset="-120"/>
              <a:cs typeface="Times New Roman" pitchFamily="18" charset="0"/>
            </a:endParaRPr>
          </a:p>
          <a:p>
            <a:pPr algn="r" eaLnBrk="1" hangingPunct="1"/>
            <a:r>
              <a:rPr lang="zh-TW" altLang="en-US" dirty="0">
                <a:solidFill>
                  <a:srgbClr val="FF9900"/>
                </a:solidFill>
                <a:latin typeface="標楷體" panose="03000509000000000000" pitchFamily="65" charset="-120"/>
                <a:ea typeface="標楷體" panose="03000509000000000000" pitchFamily="65" charset="-120"/>
                <a:cs typeface="Times New Roman" pitchFamily="18" charset="0"/>
              </a:rPr>
              <a:t>如果不知道為何而做，就無法掌握我們該做什麼</a:t>
            </a:r>
          </a:p>
        </p:txBody>
      </p:sp>
      <p:sp>
        <p:nvSpPr>
          <p:cNvPr id="202756" name="投影片編號版面配置區 9"/>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8AC3D70-7710-4480-87A4-B44E8949900C}" type="slidenum">
              <a:rPr lang="zh-TW" altLang="en-US" smtClean="0">
                <a:latin typeface="Arial" charset="0"/>
                <a:ea typeface="新細明體" charset="-120"/>
              </a:rPr>
              <a:pPr/>
              <a:t>3</a:t>
            </a:fld>
            <a:endParaRPr lang="en-US" altLang="zh-TW">
              <a:latin typeface="Arial" charset="0"/>
              <a:ea typeface="新細明體" charset="-120"/>
            </a:endParaRPr>
          </a:p>
        </p:txBody>
      </p:sp>
      <p:pic>
        <p:nvPicPr>
          <p:cNvPr id="6" name="內容版面配置區 9" descr="p3905745a753462243.jpg"/>
          <p:cNvPicPr>
            <a:picLocks noGrp="1" noChangeAspect="1"/>
          </p:cNvPicPr>
          <p:nvPr>
            <p:ph sz="quarter" idx="4294967295"/>
          </p:nvPr>
        </p:nvPicPr>
        <p:blipFill>
          <a:blip r:embed="rId3" cstate="print"/>
          <a:srcRect b="9609"/>
          <a:stretch>
            <a:fillRect/>
          </a:stretch>
        </p:blipFill>
        <p:spPr>
          <a:xfrm>
            <a:off x="3095625" y="142875"/>
            <a:ext cx="6048375" cy="3643313"/>
          </a:xfrm>
          <a:effectLst>
            <a:softEdge rad="112500"/>
          </a:effectLst>
        </p:spPr>
      </p:pic>
      <p:sp>
        <p:nvSpPr>
          <p:cNvPr id="202758" name="矩形 6"/>
          <p:cNvSpPr>
            <a:spLocks noChangeArrowheads="1"/>
          </p:cNvSpPr>
          <p:nvPr/>
        </p:nvSpPr>
        <p:spPr bwMode="auto">
          <a:xfrm>
            <a:off x="3500438" y="3357563"/>
            <a:ext cx="5357812" cy="276225"/>
          </a:xfrm>
          <a:prstGeom prst="rect">
            <a:avLst/>
          </a:prstGeom>
          <a:noFill/>
          <a:ln w="9525">
            <a:noFill/>
            <a:miter lim="800000"/>
            <a:headEnd/>
            <a:tailEnd/>
          </a:ln>
        </p:spPr>
        <p:txBody>
          <a:bodyPr>
            <a:spAutoFit/>
          </a:bodyPr>
          <a:lstStyle/>
          <a:p>
            <a:pPr algn="r"/>
            <a:r>
              <a:rPr lang="zh-TW" altLang="en-US" sz="1200" b="1">
                <a:latin typeface="Times New Roman" pitchFamily="18" charset="0"/>
                <a:ea typeface="標楷體" pitchFamily="65" charset="-120"/>
                <a:cs typeface="Times New Roman" pitchFamily="18" charset="0"/>
              </a:rPr>
              <a:t>圖片來源：</a:t>
            </a:r>
            <a:r>
              <a:rPr lang="en-US" altLang="zh-TW" sz="1200" b="1">
                <a:latin typeface="Times New Roman" pitchFamily="18" charset="0"/>
                <a:ea typeface="標楷體" pitchFamily="65" charset="-120"/>
                <a:cs typeface="Times New Roman" pitchFamily="18" charset="0"/>
              </a:rPr>
              <a:t>http://www.ntdtv.com/xtr/b5/2013/09/28/a974649.html</a:t>
            </a:r>
            <a:endParaRPr lang="zh-TW" altLang="en-US" sz="1200" b="1">
              <a:latin typeface="Times New Roman" pitchFamily="18" charset="0"/>
              <a:ea typeface="標楷體" pitchFamily="65" charset="-120"/>
              <a:cs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文字方塊 42"/>
          <p:cNvSpPr txBox="1">
            <a:spLocks noChangeArrowheads="1"/>
          </p:cNvSpPr>
          <p:nvPr/>
        </p:nvSpPr>
        <p:spPr bwMode="auto">
          <a:xfrm>
            <a:off x="714375" y="214313"/>
            <a:ext cx="8015288" cy="646112"/>
          </a:xfrm>
          <a:prstGeom prst="rect">
            <a:avLst/>
          </a:prstGeom>
          <a:noFill/>
          <a:ln w="9525">
            <a:noFill/>
            <a:miter lim="800000"/>
            <a:headEnd/>
            <a:tailEnd/>
          </a:ln>
        </p:spPr>
        <p:txBody>
          <a:bodyPr>
            <a:spAutoFit/>
          </a:bodyPr>
          <a:lstStyle/>
          <a:p>
            <a:pPr algn="ctr"/>
            <a:r>
              <a:rPr lang="zh-TW" altLang="en-US" sz="3600" b="1" dirty="0">
                <a:solidFill>
                  <a:srgbClr val="0000FF"/>
                </a:solidFill>
                <a:latin typeface="標楷體" pitchFamily="65" charset="-120"/>
                <a:ea typeface="標楷體" pitchFamily="65" charset="-120"/>
                <a:cs typeface="Times New Roman" pitchFamily="18" charset="0"/>
              </a:rPr>
              <a:t>國家課程研發、審議及協作機制</a:t>
            </a:r>
          </a:p>
        </p:txBody>
      </p:sp>
      <p:grpSp>
        <p:nvGrpSpPr>
          <p:cNvPr id="277506" name="群組 35"/>
          <p:cNvGrpSpPr>
            <a:grpSpLocks/>
          </p:cNvGrpSpPr>
          <p:nvPr/>
        </p:nvGrpSpPr>
        <p:grpSpPr bwMode="auto">
          <a:xfrm>
            <a:off x="285750" y="912813"/>
            <a:ext cx="8429625" cy="5735637"/>
            <a:chOff x="135783" y="428604"/>
            <a:chExt cx="8874897" cy="6092849"/>
          </a:xfrm>
        </p:grpSpPr>
        <p:sp>
          <p:nvSpPr>
            <p:cNvPr id="43" name="矩形 42"/>
            <p:cNvSpPr/>
            <p:nvPr/>
          </p:nvSpPr>
          <p:spPr>
            <a:xfrm>
              <a:off x="6500304" y="428604"/>
              <a:ext cx="2510376"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cxnSp>
          <p:nvCxnSpPr>
            <p:cNvPr id="44" name="直線接點 43"/>
            <p:cNvCxnSpPr>
              <a:stCxn id="73" idx="3"/>
            </p:cNvCxnSpPr>
            <p:nvPr/>
          </p:nvCxnSpPr>
          <p:spPr>
            <a:xfrm>
              <a:off x="2096283" y="3870482"/>
              <a:ext cx="2690882" cy="1298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rot="5400000">
              <a:off x="1893985" y="3892412"/>
              <a:ext cx="2642540" cy="1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56402" y="428604"/>
              <a:ext cx="5716035" cy="2143374"/>
            </a:xfrm>
            <a:prstGeom prst="rect">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itchFamily="18" charset="0"/>
                <a:ea typeface="標楷體" pitchFamily="65" charset="-120"/>
                <a:cs typeface="Times New Roman" pitchFamily="18" charset="0"/>
              </a:endParaRPr>
            </a:p>
          </p:txBody>
        </p:sp>
        <p:sp>
          <p:nvSpPr>
            <p:cNvPr id="54" name="矩形 53"/>
            <p:cNvSpPr/>
            <p:nvPr/>
          </p:nvSpPr>
          <p:spPr bwMode="auto">
            <a:xfrm>
              <a:off x="538970" y="1320692"/>
              <a:ext cx="2155627" cy="1146731"/>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b="1" dirty="0">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zh-TW" sz="1700" b="1" dirty="0">
                  <a:solidFill>
                    <a:srgbClr val="C00000"/>
                  </a:solidFill>
                  <a:latin typeface="Times New Roman" pitchFamily="18" charset="0"/>
                  <a:ea typeface="標楷體" pitchFamily="65" charset="-120"/>
                  <a:cs typeface="Times New Roman" pitchFamily="18" charset="0"/>
                </a:rPr>
                <a:t>國教院</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700" b="1" dirty="0">
                  <a:solidFill>
                    <a:srgbClr val="C00000"/>
                  </a:solidFill>
                  <a:latin typeface="Times New Roman" pitchFamily="18" charset="0"/>
                  <a:ea typeface="標楷體" pitchFamily="65" charset="-120"/>
                  <a:cs typeface="Times New Roman" pitchFamily="18" charset="0"/>
                </a:rPr>
                <a:t>技職司</a:t>
              </a:r>
              <a:endParaRPr lang="en-US" altLang="zh-TW" sz="1700" b="1" dirty="0">
                <a:solidFill>
                  <a:srgbClr val="C00000"/>
                </a:solidFill>
                <a:latin typeface="Times New Roman" pitchFamily="18" charset="0"/>
                <a:ea typeface="標楷體" pitchFamily="65" charset="-120"/>
                <a:cs typeface="Times New Roman" pitchFamily="18" charset="0"/>
              </a:endParaRPr>
            </a:p>
            <a:p>
              <a:pPr algn="ctr">
                <a:defRPr/>
              </a:pPr>
              <a:r>
                <a:rPr lang="zh-TW" altLang="en-US" sz="1600" b="1" dirty="0">
                  <a:latin typeface="Times New Roman" pitchFamily="18" charset="0"/>
                  <a:ea typeface="標楷體" pitchFamily="65" charset="-120"/>
                  <a:cs typeface="Times New Roman" pitchFamily="18" charset="0"/>
                </a:rPr>
                <a:t>結合學者專家及教師</a:t>
              </a:r>
              <a:endParaRPr lang="en-US" altLang="zh-TW" sz="1600" b="1" dirty="0">
                <a:latin typeface="Times New Roman" pitchFamily="18" charset="0"/>
                <a:ea typeface="標楷體" pitchFamily="65" charset="-120"/>
                <a:cs typeface="Times New Roman" pitchFamily="18" charset="0"/>
              </a:endParaRPr>
            </a:p>
            <a:p>
              <a:pPr algn="ctr">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endParaRPr lang="zh-TW" altLang="zh-TW" sz="1700"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sp>
          <p:nvSpPr>
            <p:cNvPr id="55" name="矩形 54"/>
            <p:cNvSpPr/>
            <p:nvPr/>
          </p:nvSpPr>
          <p:spPr bwMode="auto">
            <a:xfrm>
              <a:off x="3643836" y="1366225"/>
              <a:ext cx="2214359" cy="1025312"/>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lnSpc>
                  <a:spcPts val="2160"/>
                </a:lnSpc>
                <a:defRPr/>
              </a:pPr>
              <a:endParaRPr lang="en-US" altLang="zh-TW" sz="1600" b="1" dirty="0">
                <a:latin typeface="Times New Roman" pitchFamily="18" charset="0"/>
                <a:ea typeface="標楷體" pitchFamily="65" charset="-120"/>
                <a:cs typeface="Times New Roman" pitchFamily="18" charset="0"/>
              </a:endParaRPr>
            </a:p>
            <a:p>
              <a:pPr algn="ctr">
                <a:lnSpc>
                  <a:spcPts val="2160"/>
                </a:lnSpc>
                <a:defRPr/>
              </a:pPr>
              <a:r>
                <a:rPr lang="zh-TW" altLang="zh-TW" sz="1600" b="1" dirty="0">
                  <a:solidFill>
                    <a:srgbClr val="C00000"/>
                  </a:solidFill>
                  <a:latin typeface="Times New Roman" pitchFamily="18" charset="0"/>
                  <a:ea typeface="標楷體" pitchFamily="65" charset="-120"/>
                  <a:cs typeface="Times New Roman" pitchFamily="18" charset="0"/>
                </a:rPr>
                <a:t>國教院</a:t>
              </a:r>
              <a:r>
                <a:rPr lang="zh-TW" altLang="en-US" sz="1600" b="1" dirty="0">
                  <a:solidFill>
                    <a:srgbClr val="C00000"/>
                  </a:solidFill>
                  <a:latin typeface="Times New Roman" pitchFamily="18" charset="0"/>
                  <a:ea typeface="標楷體" pitchFamily="65" charset="-120"/>
                  <a:cs typeface="Times New Roman" pitchFamily="18" charset="0"/>
                </a:rPr>
                <a:t>  </a:t>
              </a:r>
              <a:endParaRPr lang="zh-TW" altLang="zh-TW" sz="1600" b="1" dirty="0">
                <a:solidFill>
                  <a:srgbClr val="C00000"/>
                </a:solidFill>
                <a:latin typeface="Times New Roman" pitchFamily="18" charset="0"/>
                <a:ea typeface="標楷體" pitchFamily="65" charset="-120"/>
                <a:cs typeface="Times New Roman" pitchFamily="18" charset="0"/>
              </a:endParaRPr>
            </a:p>
            <a:p>
              <a:pPr algn="ctr">
                <a:lnSpc>
                  <a:spcPts val="2160"/>
                </a:lnSpc>
                <a:defRPr/>
              </a:pPr>
              <a:r>
                <a:rPr lang="zh-TW" altLang="zh-TW" sz="1600" b="1" dirty="0">
                  <a:latin typeface="Times New Roman" pitchFamily="18" charset="0"/>
                  <a:ea typeface="標楷體" pitchFamily="65" charset="-120"/>
                  <a:cs typeface="Times New Roman" pitchFamily="18" charset="0"/>
                </a:rPr>
                <a:t>十二年國民基本教育課程研究發展會</a:t>
              </a:r>
            </a:p>
            <a:p>
              <a:pPr algn="ctr">
                <a:defRPr/>
              </a:pPr>
              <a:endParaRPr lang="zh-TW" altLang="en-US" sz="1600" b="1" dirty="0">
                <a:latin typeface="Times New Roman" pitchFamily="18" charset="0"/>
                <a:ea typeface="標楷體" pitchFamily="65" charset="-120"/>
                <a:cs typeface="Times New Roman" pitchFamily="18" charset="0"/>
              </a:endParaRPr>
            </a:p>
          </p:txBody>
        </p:sp>
        <p:sp>
          <p:nvSpPr>
            <p:cNvPr id="56" name="矩形 55"/>
            <p:cNvSpPr/>
            <p:nvPr/>
          </p:nvSpPr>
          <p:spPr bwMode="auto">
            <a:xfrm>
              <a:off x="6715910" y="1342616"/>
              <a:ext cx="2104236" cy="935934"/>
            </a:xfrm>
            <a:prstGeom prst="rect">
              <a:avLst/>
            </a:prstGeom>
            <a:ln w="28575">
              <a:solidFill>
                <a:schemeClr val="tx1"/>
              </a:solidFill>
              <a:prstDash val="solid"/>
            </a:ln>
          </p:spPr>
          <p:style>
            <a:lnRef idx="2">
              <a:schemeClr val="accent2"/>
            </a:lnRef>
            <a:fillRef idx="1">
              <a:schemeClr val="lt1"/>
            </a:fillRef>
            <a:effectRef idx="0">
              <a:schemeClr val="accent2"/>
            </a:effectRef>
            <a:fontRef idx="minor">
              <a:schemeClr val="dk1"/>
            </a:fontRef>
          </p:style>
          <p:txBody>
            <a:bodyPr anchor="ctr"/>
            <a:lstStyle/>
            <a:p>
              <a:pPr algn="ctr">
                <a:lnSpc>
                  <a:spcPts val="2160"/>
                </a:lnSpc>
                <a:defRPr/>
              </a:pPr>
              <a:endParaRPr lang="en-US" altLang="zh-TW" sz="1400" b="1" dirty="0">
                <a:latin typeface="Times New Roman" pitchFamily="18" charset="0"/>
                <a:ea typeface="標楷體" pitchFamily="65" charset="-120"/>
                <a:cs typeface="Times New Roman" pitchFamily="18" charset="0"/>
              </a:endParaRPr>
            </a:p>
            <a:p>
              <a:pPr algn="ctr">
                <a:lnSpc>
                  <a:spcPts val="2160"/>
                </a:lnSpc>
                <a:defRPr/>
              </a:pPr>
              <a:r>
                <a:rPr lang="zh-TW" altLang="zh-TW" sz="1400" b="1" dirty="0">
                  <a:solidFill>
                    <a:srgbClr val="C00000"/>
                  </a:solidFill>
                  <a:latin typeface="Times New Roman" pitchFamily="18" charset="0"/>
                  <a:ea typeface="標楷體" pitchFamily="65" charset="-120"/>
                  <a:cs typeface="Times New Roman" pitchFamily="18" charset="0"/>
                </a:rPr>
                <a:t>教育部</a:t>
              </a:r>
              <a:r>
                <a:rPr lang="zh-TW" altLang="en-US" sz="1400" b="1" dirty="0">
                  <a:solidFill>
                    <a:srgbClr val="C00000"/>
                  </a:solidFill>
                  <a:latin typeface="Times New Roman" pitchFamily="18" charset="0"/>
                  <a:ea typeface="標楷體" pitchFamily="65" charset="-120"/>
                  <a:cs typeface="Times New Roman" pitchFamily="18" charset="0"/>
                </a:rPr>
                <a:t>  </a:t>
              </a:r>
              <a:endParaRPr lang="zh-TW" altLang="zh-TW" sz="1400" b="1" dirty="0">
                <a:solidFill>
                  <a:srgbClr val="009900"/>
                </a:solidFill>
                <a:latin typeface="Times New Roman" pitchFamily="18" charset="0"/>
                <a:ea typeface="標楷體" pitchFamily="65" charset="-120"/>
                <a:cs typeface="Times New Roman" pitchFamily="18" charset="0"/>
              </a:endParaRPr>
            </a:p>
            <a:p>
              <a:pPr algn="ctr">
                <a:lnSpc>
                  <a:spcPts val="2160"/>
                </a:lnSpc>
                <a:defRPr/>
              </a:pPr>
              <a:r>
                <a:rPr lang="zh-TW" altLang="en-US" sz="1400" b="1" dirty="0">
                  <a:latin typeface="Times New Roman" pitchFamily="18" charset="0"/>
                  <a:ea typeface="標楷體" pitchFamily="65" charset="-120"/>
                  <a:cs typeface="Times New Roman" pitchFamily="18" charset="0"/>
                </a:rPr>
                <a:t>高級中等以下學校</a:t>
              </a:r>
              <a:r>
                <a:rPr lang="zh-TW" altLang="zh-TW" sz="1400" b="1" dirty="0">
                  <a:latin typeface="Times New Roman" pitchFamily="18" charset="0"/>
                  <a:ea typeface="標楷體" pitchFamily="65" charset="-120"/>
                  <a:cs typeface="Times New Roman" pitchFamily="18" charset="0"/>
                </a:rPr>
                <a:t>教育課程審議會</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57" name="矩形 56"/>
            <p:cNvSpPr/>
            <p:nvPr/>
          </p:nvSpPr>
          <p:spPr bwMode="auto">
            <a:xfrm>
              <a:off x="570335" y="836705"/>
              <a:ext cx="2144349"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課程研究與發展</a:t>
              </a:r>
            </a:p>
          </p:txBody>
        </p:sp>
        <p:sp>
          <p:nvSpPr>
            <p:cNvPr id="58" name="矩形 57"/>
            <p:cNvSpPr/>
            <p:nvPr/>
          </p:nvSpPr>
          <p:spPr bwMode="auto">
            <a:xfrm>
              <a:off x="3607189" y="860314"/>
              <a:ext cx="2385016" cy="462065"/>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課綱研</a:t>
              </a:r>
              <a:r>
                <a:rPr lang="zh-TW" altLang="zh-TW" sz="1600" b="1" dirty="0">
                  <a:latin typeface="Times New Roman" pitchFamily="18" charset="0"/>
                  <a:ea typeface="標楷體" pitchFamily="65" charset="-120"/>
                  <a:cs typeface="Times New Roman" pitchFamily="18" charset="0"/>
                </a:rPr>
                <a:t>議、規劃</a:t>
              </a:r>
              <a:r>
                <a:rPr lang="zh-TW" altLang="en-US" sz="1600" b="1" dirty="0">
                  <a:latin typeface="Times New Roman" pitchFamily="18" charset="0"/>
                  <a:ea typeface="標楷體" pitchFamily="65" charset="-120"/>
                  <a:cs typeface="Times New Roman" pitchFamily="18" charset="0"/>
                </a:rPr>
                <a:t>與</a:t>
              </a:r>
              <a:r>
                <a:rPr lang="zh-TW" altLang="zh-TW" sz="1600" b="1" dirty="0">
                  <a:latin typeface="Times New Roman" pitchFamily="18" charset="0"/>
                  <a:ea typeface="標楷體" pitchFamily="65" charset="-120"/>
                  <a:cs typeface="Times New Roman" pitchFamily="18" charset="0"/>
                </a:rPr>
                <a:t>統籌</a:t>
              </a:r>
            </a:p>
          </p:txBody>
        </p:sp>
        <p:sp>
          <p:nvSpPr>
            <p:cNvPr id="59" name="矩形 58"/>
            <p:cNvSpPr/>
            <p:nvPr/>
          </p:nvSpPr>
          <p:spPr bwMode="auto">
            <a:xfrm>
              <a:off x="6715910" y="836705"/>
              <a:ext cx="2070809" cy="377747"/>
            </a:xfrm>
            <a:prstGeom prst="rect">
              <a:avLst/>
            </a:prstGeom>
            <a:solidFill>
              <a:schemeClr val="bg1">
                <a:lumMod val="85000"/>
              </a:schemeClr>
            </a:solidFill>
            <a:ln>
              <a:solidFill>
                <a:srgbClr val="F8F8F8"/>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latin typeface="Times New Roman" pitchFamily="18" charset="0"/>
                  <a:ea typeface="標楷體" pitchFamily="65" charset="-120"/>
                  <a:cs typeface="Times New Roman" pitchFamily="18" charset="0"/>
                </a:rPr>
                <a:t>課程</a:t>
              </a:r>
              <a:r>
                <a:rPr lang="zh-TW" altLang="zh-TW" sz="1600" b="1" dirty="0">
                  <a:latin typeface="Times New Roman" pitchFamily="18" charset="0"/>
                  <a:ea typeface="標楷體" pitchFamily="65" charset="-120"/>
                  <a:cs typeface="Times New Roman" pitchFamily="18" charset="0"/>
                </a:rPr>
                <a:t>審議</a:t>
              </a:r>
            </a:p>
          </p:txBody>
        </p:sp>
        <p:cxnSp>
          <p:nvCxnSpPr>
            <p:cNvPr id="60" name="直線單箭頭接點 59"/>
            <p:cNvCxnSpPr/>
            <p:nvPr/>
          </p:nvCxnSpPr>
          <p:spPr bwMode="auto">
            <a:xfrm flipH="1">
              <a:off x="2828337" y="1696753"/>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bwMode="auto">
            <a:xfrm>
              <a:off x="2828337" y="1897430"/>
              <a:ext cx="80726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3" name="直線單箭頭接點 62"/>
            <p:cNvCxnSpPr/>
            <p:nvPr/>
          </p:nvCxnSpPr>
          <p:spPr bwMode="auto">
            <a:xfrm flipH="1">
              <a:off x="5855161" y="1764208"/>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p:cNvCxnSpPr/>
            <p:nvPr/>
          </p:nvCxnSpPr>
          <p:spPr bwMode="auto">
            <a:xfrm>
              <a:off x="5855161" y="1961512"/>
              <a:ext cx="807265"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67" name="矩形 66"/>
            <p:cNvSpPr/>
            <p:nvPr/>
          </p:nvSpPr>
          <p:spPr bwMode="auto">
            <a:xfrm>
              <a:off x="2896862" y="883924"/>
              <a:ext cx="670214" cy="708275"/>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ltLang="zh-TW" sz="1400" b="1" dirty="0">
                <a:latin typeface="Times New Roman" pitchFamily="18" charset="0"/>
                <a:ea typeface="標楷體" pitchFamily="65" charset="-120"/>
                <a:cs typeface="Times New Roman" pitchFamily="18" charset="0"/>
              </a:endParaRPr>
            </a:p>
            <a:p>
              <a:pPr algn="ctr">
                <a:defRPr/>
              </a:pPr>
              <a:r>
                <a:rPr lang="zh-TW" altLang="zh-TW" sz="1400" b="1" dirty="0">
                  <a:latin typeface="Times New Roman" pitchFamily="18" charset="0"/>
                  <a:ea typeface="標楷體" pitchFamily="65" charset="-120"/>
                  <a:cs typeface="Times New Roman" pitchFamily="18" charset="0"/>
                </a:rPr>
                <a:t>回饋修正</a:t>
              </a: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277529" name="矩形 47"/>
            <p:cNvSpPr>
              <a:spLocks noChangeArrowheads="1"/>
            </p:cNvSpPr>
            <p:nvPr/>
          </p:nvSpPr>
          <p:spPr bwMode="auto">
            <a:xfrm>
              <a:off x="2716213" y="1857872"/>
              <a:ext cx="941388" cy="78466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提交課程</a:t>
              </a:r>
              <a:r>
                <a:rPr lang="zh-TW" altLang="en-US" sz="1400" b="1">
                  <a:latin typeface="Times New Roman" pitchFamily="18" charset="0"/>
                  <a:ea typeface="標楷體" pitchFamily="65" charset="-120"/>
                  <a:cs typeface="Times New Roman" pitchFamily="18" charset="0"/>
                </a:rPr>
                <a:t>文件</a:t>
              </a:r>
              <a:endParaRPr lang="zh-TW" altLang="zh-TW" sz="1400" b="1">
                <a:latin typeface="Times New Roman" pitchFamily="18" charset="0"/>
                <a:ea typeface="標楷體" pitchFamily="65" charset="-120"/>
                <a:cs typeface="Times New Roman" pitchFamily="18" charset="0"/>
              </a:endParaRPr>
            </a:p>
          </p:txBody>
        </p:sp>
        <p:sp>
          <p:nvSpPr>
            <p:cNvPr id="277530" name="矩形 48"/>
            <p:cNvSpPr>
              <a:spLocks noChangeArrowheads="1"/>
            </p:cNvSpPr>
            <p:nvPr/>
          </p:nvSpPr>
          <p:spPr bwMode="auto">
            <a:xfrm>
              <a:off x="6013052" y="2162609"/>
              <a:ext cx="724919" cy="326945"/>
            </a:xfrm>
            <a:prstGeom prst="rect">
              <a:avLst/>
            </a:prstGeom>
            <a:noFill/>
            <a:ln w="9525">
              <a:noFill/>
              <a:miter lim="800000"/>
              <a:headEnd/>
              <a:tailEnd/>
            </a:ln>
          </p:spPr>
          <p:txBody>
            <a:bodyPr wrap="none">
              <a:spAutoFit/>
            </a:bodyPr>
            <a:lstStyle/>
            <a:p>
              <a:r>
                <a:rPr lang="zh-TW" altLang="zh-TW" sz="1400" b="1" dirty="0">
                  <a:latin typeface="Times New Roman" pitchFamily="18" charset="0"/>
                  <a:ea typeface="標楷體" pitchFamily="65" charset="-120"/>
                  <a:cs typeface="Times New Roman" pitchFamily="18" charset="0"/>
                </a:rPr>
                <a:t>送審</a:t>
              </a:r>
            </a:p>
          </p:txBody>
        </p:sp>
        <p:sp>
          <p:nvSpPr>
            <p:cNvPr id="277531" name="矩形 49"/>
            <p:cNvSpPr>
              <a:spLocks noChangeArrowheads="1"/>
            </p:cNvSpPr>
            <p:nvPr/>
          </p:nvSpPr>
          <p:spPr bwMode="auto">
            <a:xfrm>
              <a:off x="6012293" y="668256"/>
              <a:ext cx="637867" cy="1013528"/>
            </a:xfrm>
            <a:prstGeom prst="rect">
              <a:avLst/>
            </a:prstGeom>
            <a:noFill/>
            <a:ln w="9525">
              <a:noFill/>
              <a:miter lim="800000"/>
              <a:headEnd/>
              <a:tailEnd/>
            </a:ln>
          </p:spPr>
          <p:txBody>
            <a:bodyPr>
              <a:spAutoFit/>
            </a:bodyPr>
            <a:lstStyle/>
            <a:p>
              <a:r>
                <a:rPr lang="zh-TW" altLang="zh-TW" sz="1400" b="1">
                  <a:latin typeface="Times New Roman" pitchFamily="18" charset="0"/>
                  <a:ea typeface="標楷體" pitchFamily="65" charset="-120"/>
                  <a:cs typeface="Times New Roman" pitchFamily="18" charset="0"/>
                </a:rPr>
                <a:t>審議回饋</a:t>
              </a:r>
            </a:p>
          </p:txBody>
        </p:sp>
        <p:sp>
          <p:nvSpPr>
            <p:cNvPr id="73" name="矩形 72"/>
            <p:cNvSpPr/>
            <p:nvPr/>
          </p:nvSpPr>
          <p:spPr bwMode="auto">
            <a:xfrm>
              <a:off x="135783" y="3101498"/>
              <a:ext cx="1960500" cy="1537968"/>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師資培用與教師專業發展系統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師培聯盟、教學輔導</a:t>
              </a:r>
              <a:r>
                <a:rPr lang="zh-TW" altLang="en-US" sz="1400" b="1" dirty="0" smtClean="0">
                  <a:solidFill>
                    <a:schemeClr val="bg1"/>
                  </a:solidFill>
                  <a:latin typeface="Times New Roman" pitchFamily="18" charset="0"/>
                  <a:ea typeface="標楷體" pitchFamily="65" charset="-120"/>
                  <a:cs typeface="Times New Roman" pitchFamily="18" charset="0"/>
                </a:rPr>
                <a:t>教師</a:t>
              </a:r>
              <a:r>
                <a:rPr lang="en-US" altLang="zh-TW" sz="1400" b="1" dirty="0" smtClean="0">
                  <a:solidFill>
                    <a:schemeClr val="bg1"/>
                  </a:solidFill>
                  <a:latin typeface="Times New Roman" pitchFamily="18" charset="0"/>
                  <a:ea typeface="標楷體" pitchFamily="65" charset="-120"/>
                  <a:cs typeface="Times New Roman" pitchFamily="18" charset="0"/>
                </a:rPr>
                <a:t>…)</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endParaRPr lang="zh-TW" altLang="en-US" sz="1400" b="1" dirty="0">
                <a:latin typeface="Times New Roman" pitchFamily="18" charset="0"/>
                <a:ea typeface="標楷體" pitchFamily="65" charset="-120"/>
                <a:cs typeface="Times New Roman" pitchFamily="18" charset="0"/>
              </a:endParaRPr>
            </a:p>
          </p:txBody>
        </p:sp>
        <p:sp>
          <p:nvSpPr>
            <p:cNvPr id="74" name="矩形 73"/>
            <p:cNvSpPr/>
            <p:nvPr/>
          </p:nvSpPr>
          <p:spPr bwMode="auto">
            <a:xfrm>
              <a:off x="2358686" y="5214518"/>
              <a:ext cx="2151035" cy="929189"/>
            </a:xfrm>
            <a:prstGeom prst="rect">
              <a:avLst/>
            </a:prstGeom>
            <a:solidFill>
              <a:srgbClr val="00206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en-US" sz="1700" b="1" dirty="0">
                  <a:solidFill>
                    <a:schemeClr val="bg1"/>
                  </a:solidFill>
                  <a:latin typeface="Times New Roman" pitchFamily="18" charset="0"/>
                  <a:ea typeface="標楷體" pitchFamily="65" charset="-120"/>
                  <a:cs typeface="Times New Roman" pitchFamily="18" charset="0"/>
                </a:rPr>
                <a:t>評量與評鑑</a:t>
              </a:r>
              <a:endParaRPr lang="en-US" altLang="zh-TW" sz="17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學生學力、入學考試、課程評鑑</a:t>
              </a:r>
              <a:r>
                <a:rPr lang="en-US" altLang="zh-TW" sz="1400" b="1" dirty="0">
                  <a:solidFill>
                    <a:schemeClr val="bg1"/>
                  </a:solidFill>
                  <a:latin typeface="Times New Roman" pitchFamily="18" charset="0"/>
                  <a:ea typeface="標楷體" pitchFamily="65" charset="-120"/>
                  <a:cs typeface="Times New Roman" pitchFamily="18" charset="0"/>
                </a:rPr>
                <a:t>…)</a:t>
              </a:r>
              <a:endParaRPr lang="zh-TW" altLang="en-US" sz="1400" b="1" dirty="0">
                <a:solidFill>
                  <a:schemeClr val="bg1"/>
                </a:solidFill>
                <a:latin typeface="Times New Roman" pitchFamily="18" charset="0"/>
                <a:ea typeface="標楷體" pitchFamily="65" charset="-120"/>
                <a:cs typeface="Times New Roman" pitchFamily="18" charset="0"/>
              </a:endParaRPr>
            </a:p>
          </p:txBody>
        </p:sp>
        <p:sp>
          <p:nvSpPr>
            <p:cNvPr id="277534" name="文字方塊 75"/>
            <p:cNvSpPr txBox="1">
              <a:spLocks noChangeArrowheads="1"/>
            </p:cNvSpPr>
            <p:nvPr/>
          </p:nvSpPr>
          <p:spPr bwMode="auto">
            <a:xfrm>
              <a:off x="1768376" y="428604"/>
              <a:ext cx="2471206" cy="359639"/>
            </a:xfrm>
            <a:prstGeom prst="rect">
              <a:avLst/>
            </a:prstGeom>
            <a:solidFill>
              <a:srgbClr val="002060"/>
            </a:solidFill>
            <a:ln w="9525">
              <a:noFill/>
              <a:miter lim="800000"/>
              <a:headEnd/>
              <a:tailEnd/>
            </a:ln>
          </p:spPr>
          <p:txBody>
            <a:bodyPr>
              <a:spAutoFit/>
            </a:bodyPr>
            <a:lstStyle/>
            <a:p>
              <a:r>
                <a:rPr lang="zh-TW" altLang="en-US" sz="1600" b="1" dirty="0">
                  <a:solidFill>
                    <a:schemeClr val="bg1"/>
                  </a:solidFill>
                  <a:latin typeface="Times New Roman" pitchFamily="18" charset="0"/>
                  <a:ea typeface="標楷體" pitchFamily="65" charset="-120"/>
                  <a:cs typeface="Times New Roman" pitchFamily="18" charset="0"/>
                </a:rPr>
                <a:t>課程教學研發系統</a:t>
              </a:r>
            </a:p>
          </p:txBody>
        </p:sp>
        <p:grpSp>
          <p:nvGrpSpPr>
            <p:cNvPr id="277535" name="群組 49"/>
            <p:cNvGrpSpPr>
              <a:grpSpLocks/>
            </p:cNvGrpSpPr>
            <p:nvPr/>
          </p:nvGrpSpPr>
          <p:grpSpPr bwMode="auto">
            <a:xfrm>
              <a:off x="4772004" y="3178053"/>
              <a:ext cx="1785950" cy="1751485"/>
              <a:chOff x="5214942" y="3286124"/>
              <a:chExt cx="1785950" cy="1751485"/>
            </a:xfrm>
          </p:grpSpPr>
          <p:sp>
            <p:nvSpPr>
              <p:cNvPr id="86" name="矩形 85"/>
              <p:cNvSpPr/>
              <p:nvPr/>
            </p:nvSpPr>
            <p:spPr bwMode="auto">
              <a:xfrm>
                <a:off x="5215061" y="3285456"/>
                <a:ext cx="1785008" cy="1357526"/>
              </a:xfrm>
              <a:prstGeom prst="rect">
                <a:avLst/>
              </a:prstGeom>
              <a:solidFill>
                <a:srgbClr val="002060"/>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zh-TW" altLang="zh-TW" sz="1400" b="1" dirty="0">
                    <a:solidFill>
                      <a:schemeClr val="bg1"/>
                    </a:solidFill>
                    <a:latin typeface="Times New Roman" pitchFamily="18" charset="0"/>
                    <a:ea typeface="標楷體" pitchFamily="65" charset="-120"/>
                    <a:cs typeface="Times New Roman" pitchFamily="18" charset="0"/>
                  </a:rPr>
                  <a:t>課程推動與</a:t>
                </a:r>
                <a:r>
                  <a:rPr lang="zh-TW" altLang="en-US" sz="1400" b="1" dirty="0">
                    <a:solidFill>
                      <a:schemeClr val="bg1"/>
                    </a:solidFill>
                    <a:latin typeface="Times New Roman" pitchFamily="18" charset="0"/>
                    <a:ea typeface="標楷體" pitchFamily="65" charset="-120"/>
                    <a:cs typeface="Times New Roman" pitchFamily="18" charset="0"/>
                  </a:rPr>
                  <a:t>教學</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zh-TW" altLang="zh-TW" sz="1400" b="1" dirty="0">
                    <a:solidFill>
                      <a:schemeClr val="bg1"/>
                    </a:solidFill>
                    <a:latin typeface="Times New Roman" pitchFamily="18" charset="0"/>
                    <a:ea typeface="標楷體" pitchFamily="65" charset="-120"/>
                    <a:cs typeface="Times New Roman" pitchFamily="18" charset="0"/>
                  </a:rPr>
                  <a:t>支持系統</a:t>
                </a:r>
                <a:endParaRPr lang="en-US" altLang="zh-TW" sz="1400" b="1" dirty="0">
                  <a:solidFill>
                    <a:schemeClr val="bg1"/>
                  </a:solidFill>
                  <a:latin typeface="Times New Roman" pitchFamily="18" charset="0"/>
                  <a:ea typeface="標楷體" pitchFamily="65" charset="-120"/>
                  <a:cs typeface="Times New Roman" pitchFamily="18" charset="0"/>
                </a:endParaRPr>
              </a:p>
              <a:p>
                <a:pPr algn="ctr">
                  <a:defRPr/>
                </a:pP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中央團</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學科中心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群科中心</a:t>
                </a:r>
                <a:r>
                  <a:rPr lang="en-US" altLang="zh-TW" sz="1400" b="1" dirty="0">
                    <a:solidFill>
                      <a:schemeClr val="bg1"/>
                    </a:solidFill>
                    <a:latin typeface="Times New Roman" pitchFamily="18" charset="0"/>
                    <a:ea typeface="標楷體" pitchFamily="65" charset="-120"/>
                    <a:cs typeface="Times New Roman" pitchFamily="18" charset="0"/>
                  </a:rPr>
                  <a:t>..)</a:t>
                </a:r>
                <a:r>
                  <a:rPr lang="zh-TW" altLang="en-US" sz="1400" b="1" dirty="0">
                    <a:solidFill>
                      <a:schemeClr val="bg1"/>
                    </a:solidFill>
                    <a:latin typeface="Times New Roman" pitchFamily="18" charset="0"/>
                    <a:ea typeface="標楷體" pitchFamily="65" charset="-120"/>
                    <a:cs typeface="Times New Roman" pitchFamily="18" charset="0"/>
                  </a:rPr>
                  <a:t>    </a:t>
                </a:r>
                <a:endParaRPr lang="zh-TW" altLang="en-US" sz="1400" b="1" dirty="0">
                  <a:solidFill>
                    <a:srgbClr val="FF6600"/>
                  </a:solidFill>
                  <a:latin typeface="Times New Roman" pitchFamily="18" charset="0"/>
                  <a:ea typeface="標楷體" pitchFamily="65" charset="-120"/>
                  <a:cs typeface="Times New Roman" pitchFamily="18" charset="0"/>
                </a:endParaRPr>
              </a:p>
            </p:txBody>
          </p:sp>
          <p:sp>
            <p:nvSpPr>
              <p:cNvPr id="87" name="矩形 86"/>
              <p:cNvSpPr/>
              <p:nvPr/>
            </p:nvSpPr>
            <p:spPr bwMode="auto">
              <a:xfrm>
                <a:off x="5230104" y="4659845"/>
                <a:ext cx="1769965" cy="37774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國教署</a:t>
                </a:r>
                <a:endParaRPr lang="zh-TW" altLang="zh-TW" sz="1600" b="1" dirty="0">
                  <a:solidFill>
                    <a:srgbClr val="C00000"/>
                  </a:solidFill>
                  <a:latin typeface="Times New Roman" pitchFamily="18" charset="0"/>
                  <a:ea typeface="標楷體" pitchFamily="65" charset="-120"/>
                  <a:cs typeface="Times New Roman" pitchFamily="18" charset="0"/>
                </a:endParaRPr>
              </a:p>
            </p:txBody>
          </p:sp>
        </p:grpSp>
        <p:sp>
          <p:nvSpPr>
            <p:cNvPr id="79" name="矩形 78"/>
            <p:cNvSpPr/>
            <p:nvPr/>
          </p:nvSpPr>
          <p:spPr bwMode="auto">
            <a:xfrm>
              <a:off x="2367043" y="6111666"/>
              <a:ext cx="2134320" cy="409787"/>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相關單位</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80" name="橢圓 79"/>
            <p:cNvSpPr/>
            <p:nvPr/>
          </p:nvSpPr>
          <p:spPr>
            <a:xfrm>
              <a:off x="2201578" y="3000315"/>
              <a:ext cx="2446864" cy="1929206"/>
            </a:xfrm>
            <a:prstGeom prst="ellipse">
              <a:avLst/>
            </a:prstGeom>
            <a:solidFill>
              <a:srgbClr val="42522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latin typeface="Times New Roman" pitchFamily="18" charset="0"/>
                  <a:ea typeface="標楷體" pitchFamily="65" charset="-120"/>
                  <a:cs typeface="Times New Roman" pitchFamily="18" charset="0"/>
                </a:rPr>
                <a:t>教育部 </a:t>
              </a:r>
              <a:endParaRPr lang="en-US" altLang="zh-TW" b="1" dirty="0">
                <a:solidFill>
                  <a:srgbClr val="800080"/>
                </a:solidFill>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en-US" altLang="zh-TW" b="1" dirty="0">
                <a:latin typeface="Times New Roman" pitchFamily="18" charset="0"/>
                <a:ea typeface="標楷體" pitchFamily="65" charset="-120"/>
                <a:cs typeface="Times New Roman" pitchFamily="18" charset="0"/>
              </a:endParaRPr>
            </a:p>
            <a:p>
              <a:pPr algn="ctr">
                <a:defRPr/>
              </a:pPr>
              <a:endParaRPr lang="zh-TW" altLang="en-US" b="1" dirty="0">
                <a:latin typeface="Times New Roman" pitchFamily="18" charset="0"/>
                <a:ea typeface="標楷體" pitchFamily="65" charset="-120"/>
                <a:cs typeface="Times New Roman" pitchFamily="18" charset="0"/>
              </a:endParaRPr>
            </a:p>
          </p:txBody>
        </p:sp>
        <p:cxnSp>
          <p:nvCxnSpPr>
            <p:cNvPr id="81" name="直線接點 80"/>
            <p:cNvCxnSpPr>
              <a:stCxn id="52" idx="2"/>
              <a:endCxn id="73" idx="0"/>
            </p:cNvCxnSpPr>
            <p:nvPr/>
          </p:nvCxnSpPr>
          <p:spPr>
            <a:xfrm flipH="1">
              <a:off x="1115197" y="2571978"/>
              <a:ext cx="2099222" cy="529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a:stCxn id="52" idx="2"/>
              <a:endCxn id="86" idx="0"/>
            </p:cNvCxnSpPr>
            <p:nvPr/>
          </p:nvCxnSpPr>
          <p:spPr>
            <a:xfrm rot="16200000" flipH="1">
              <a:off x="4136820" y="1649578"/>
              <a:ext cx="605407" cy="24502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a:endCxn id="74" idx="1"/>
            </p:cNvCxnSpPr>
            <p:nvPr/>
          </p:nvCxnSpPr>
          <p:spPr>
            <a:xfrm>
              <a:off x="1178709" y="4674880"/>
              <a:ext cx="1179977" cy="10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a:stCxn id="87" idx="2"/>
              <a:endCxn id="74" idx="3"/>
            </p:cNvCxnSpPr>
            <p:nvPr/>
          </p:nvCxnSpPr>
          <p:spPr>
            <a:xfrm rot="5400000">
              <a:off x="4716135" y="4723107"/>
              <a:ext cx="750435" cy="1163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542" name="文字方塊 84"/>
            <p:cNvSpPr txBox="1">
              <a:spLocks noChangeArrowheads="1"/>
            </p:cNvSpPr>
            <p:nvPr/>
          </p:nvSpPr>
          <p:spPr bwMode="auto">
            <a:xfrm>
              <a:off x="7000893" y="428604"/>
              <a:ext cx="1714512" cy="359639"/>
            </a:xfrm>
            <a:prstGeom prst="rect">
              <a:avLst/>
            </a:prstGeom>
            <a:solidFill>
              <a:srgbClr val="002060"/>
            </a:solidFill>
            <a:ln w="9525">
              <a:noFill/>
              <a:miter lim="800000"/>
              <a:headEnd/>
              <a:tailEnd/>
            </a:ln>
          </p:spPr>
          <p:txBody>
            <a:bodyPr>
              <a:spAutoFit/>
            </a:bodyPr>
            <a:lstStyle/>
            <a:p>
              <a:r>
                <a:rPr lang="zh-TW" altLang="en-US" sz="1600" b="1">
                  <a:solidFill>
                    <a:schemeClr val="bg1"/>
                  </a:solidFill>
                  <a:latin typeface="Times New Roman" pitchFamily="18" charset="0"/>
                  <a:ea typeface="標楷體" pitchFamily="65" charset="-120"/>
                  <a:cs typeface="Times New Roman" pitchFamily="18" charset="0"/>
                </a:rPr>
                <a:t>     課程審議</a:t>
              </a:r>
            </a:p>
          </p:txBody>
        </p:sp>
      </p:grpSp>
      <p:sp>
        <p:nvSpPr>
          <p:cNvPr id="123" name="矩形 122"/>
          <p:cNvSpPr/>
          <p:nvPr/>
        </p:nvSpPr>
        <p:spPr bwMode="auto">
          <a:xfrm>
            <a:off x="285750" y="4498975"/>
            <a:ext cx="1862138" cy="377825"/>
          </a:xfrm>
          <a:prstGeom prst="rect">
            <a:avLst/>
          </a:prstGeom>
          <a:solidFill>
            <a:schemeClr val="bg1">
              <a:lumMod val="8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zh-TW" altLang="en-US" sz="1600" b="1" dirty="0">
                <a:solidFill>
                  <a:srgbClr val="C00000"/>
                </a:solidFill>
                <a:latin typeface="Times New Roman" pitchFamily="18" charset="0"/>
                <a:ea typeface="標楷體" pitchFamily="65" charset="-120"/>
                <a:cs typeface="Times New Roman" pitchFamily="18" charset="0"/>
              </a:rPr>
              <a:t>師資藝教司</a:t>
            </a:r>
            <a:endParaRPr lang="zh-TW" altLang="zh-TW" sz="1600" b="1" dirty="0">
              <a:solidFill>
                <a:srgbClr val="C00000"/>
              </a:solidFill>
              <a:latin typeface="Times New Roman" pitchFamily="18" charset="0"/>
              <a:ea typeface="標楷體" pitchFamily="65" charset="-120"/>
              <a:cs typeface="Times New Roman" pitchFamily="18" charset="0"/>
            </a:endParaRPr>
          </a:p>
        </p:txBody>
      </p:sp>
      <p:sp>
        <p:nvSpPr>
          <p:cNvPr id="37" name="圓角矩形 36"/>
          <p:cNvSpPr/>
          <p:nvPr/>
        </p:nvSpPr>
        <p:spPr>
          <a:xfrm>
            <a:off x="2375917" y="4076699"/>
            <a:ext cx="2124075" cy="576263"/>
          </a:xfrm>
          <a:prstGeom prst="roundRect">
            <a:avLst/>
          </a:prstGeom>
          <a:solidFill>
            <a:srgbClr val="425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中小學師資、課程、教學與評量</a:t>
            </a:r>
            <a:endParaRPr lang="en-US" altLang="zh-TW" b="1" dirty="0">
              <a:latin typeface="Times New Roman" pitchFamily="18" charset="0"/>
              <a:ea typeface="標楷體" pitchFamily="65" charset="-120"/>
              <a:cs typeface="Times New Roman" pitchFamily="18" charset="0"/>
            </a:endParaRPr>
          </a:p>
          <a:p>
            <a:pPr algn="ctr">
              <a:defRPr/>
            </a:pPr>
            <a:r>
              <a:rPr lang="zh-TW" altLang="en-US" b="1" dirty="0">
                <a:latin typeface="Times New Roman" pitchFamily="18" charset="0"/>
                <a:ea typeface="標楷體" pitchFamily="65" charset="-120"/>
                <a:cs typeface="Times New Roman" pitchFamily="18" charset="0"/>
              </a:rPr>
              <a:t>協作中心 </a:t>
            </a:r>
          </a:p>
          <a:p>
            <a:pPr algn="r">
              <a:defRPr/>
            </a:pPr>
            <a:endParaRPr lang="zh-TW" altLang="en-US" dirty="0">
              <a:latin typeface="Times New Roman" pitchFamily="18" charset="0"/>
              <a:ea typeface="標楷體" pitchFamily="65" charset="-120"/>
              <a:cs typeface="Times New Roman" pitchFamily="18" charset="0"/>
            </a:endParaRPr>
          </a:p>
        </p:txBody>
      </p:sp>
      <p:sp>
        <p:nvSpPr>
          <p:cNvPr id="277509" name="投影片編號版面配置區 38"/>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8B50E78-B890-485A-A6EA-550E6C902C33}" type="slidenum">
              <a:rPr lang="zh-TW" altLang="en-US" smtClean="0">
                <a:latin typeface="Arial" charset="0"/>
                <a:ea typeface="新細明體" charset="-120"/>
              </a:rPr>
              <a:pPr/>
              <a:t>39</a:t>
            </a:fld>
            <a:endParaRPr lang="en-US" altLang="zh-TW">
              <a:latin typeface="Arial" charset="0"/>
              <a:ea typeface="新細明體" charset="-120"/>
            </a:endParaRPr>
          </a:p>
        </p:txBody>
      </p:sp>
      <p:sp>
        <p:nvSpPr>
          <p:cNvPr id="277546" name="文字方塊 42"/>
          <p:cNvSpPr txBox="1">
            <a:spLocks noChangeArrowheads="1"/>
          </p:cNvSpPr>
          <p:nvPr/>
        </p:nvSpPr>
        <p:spPr bwMode="auto">
          <a:xfrm>
            <a:off x="4932363" y="5373688"/>
            <a:ext cx="3559175" cy="762000"/>
          </a:xfrm>
          <a:prstGeom prst="rect">
            <a:avLst/>
          </a:prstGeom>
          <a:noFill/>
          <a:ln w="9525">
            <a:noFill/>
            <a:miter lim="800000"/>
            <a:headEnd/>
            <a:tailEnd/>
          </a:ln>
        </p:spPr>
        <p:txBody>
          <a:bodyPr>
            <a:spAutoFit/>
          </a:bodyPr>
          <a:lstStyle/>
          <a:p>
            <a:pPr marL="609600" indent="-609600" algn="ctr">
              <a:spcBef>
                <a:spcPct val="20000"/>
              </a:spcBef>
            </a:pPr>
            <a:r>
              <a:rPr lang="zh-TW" altLang="en-US" sz="2000" dirty="0">
                <a:latin typeface="標楷體" pitchFamily="65" charset="-120"/>
                <a:ea typeface="標楷體" pitchFamily="65" charset="-120"/>
              </a:rPr>
              <a:t>教育部透過協作中心，</a:t>
            </a:r>
            <a:endParaRPr lang="en-US" altLang="zh-TW" sz="2000" dirty="0">
              <a:latin typeface="標楷體" pitchFamily="65" charset="-120"/>
              <a:ea typeface="標楷體" pitchFamily="65" charset="-120"/>
            </a:endParaRPr>
          </a:p>
          <a:p>
            <a:pPr marL="609600" indent="-609600" algn="ctr">
              <a:spcBef>
                <a:spcPct val="20000"/>
              </a:spcBef>
            </a:pPr>
            <a:r>
              <a:rPr lang="zh-TW" altLang="en-US" sz="2000" dirty="0">
                <a:latin typeface="標楷體" pitchFamily="65" charset="-120"/>
                <a:ea typeface="標楷體" pitchFamily="65" charset="-120"/>
              </a:rPr>
              <a:t>建置並落實完善配套措施</a:t>
            </a:r>
            <a:endParaRPr lang="zh-TW" altLang="en-US" sz="2000" dirty="0">
              <a:latin typeface="標楷體" pitchFamily="65" charset="-120"/>
              <a:ea typeface="標楷體" pitchFamily="65" charset="-12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827584" y="1714706"/>
            <a:ext cx="864096" cy="47386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0" y="-194560"/>
            <a:ext cx="8892480" cy="2031178"/>
          </a:xfrm>
        </p:spPr>
        <p:txBody>
          <a:bodyPr wrap="square" lIns="91440" tIns="45720" rIns="91440" bIns="45720" numCol="1" anchorCtr="0" compatLnSpc="1">
            <a:prstTxWarp prst="textNoShape">
              <a:avLst/>
            </a:prstTxWarp>
            <a:normAutofit/>
          </a:bodyPr>
          <a:lstStyle/>
          <a:p>
            <a:pPr algn="ctr" eaLnBrk="1" hangingPunct="1">
              <a:tabLst>
                <a:tab pos="2422525" algn="l"/>
              </a:tabLst>
            </a:pPr>
            <a:r>
              <a:rPr lang="zh-TW" altLang="en-US" sz="3200" b="1" cap="none" dirty="0">
                <a:solidFill>
                  <a:srgbClr val="0000FF"/>
                </a:solidFill>
                <a:latin typeface="標楷體" pitchFamily="65" charset="-120"/>
                <a:ea typeface="標楷體" pitchFamily="65" charset="-120"/>
              </a:rPr>
              <a:t>  教育部國民及學前教育署面對新課綱的作為</a:t>
            </a:r>
            <a:r>
              <a:rPr lang="en-US" altLang="zh-TW" sz="3600" b="1" cap="none" dirty="0">
                <a:solidFill>
                  <a:srgbClr val="0000FF"/>
                </a:solidFill>
                <a:latin typeface="標楷體" pitchFamily="65" charset="-120"/>
                <a:ea typeface="標楷體" pitchFamily="65" charset="-120"/>
              </a:rPr>
              <a:t>-1</a:t>
            </a:r>
            <a:br>
              <a:rPr lang="en-US" altLang="zh-TW" sz="3600" b="1" cap="none" dirty="0">
                <a:solidFill>
                  <a:srgbClr val="0000FF"/>
                </a:solidFill>
                <a:latin typeface="標楷體" pitchFamily="65" charset="-120"/>
                <a:ea typeface="標楷體" pitchFamily="65" charset="-120"/>
              </a:rPr>
            </a:br>
            <a:r>
              <a:rPr lang="en-US" altLang="zh-TW" sz="3600" b="1" cap="none" dirty="0">
                <a:solidFill>
                  <a:srgbClr val="0000FF"/>
                </a:solidFill>
                <a:latin typeface="標楷體" pitchFamily="65" charset="-120"/>
                <a:ea typeface="標楷體" pitchFamily="65" charset="-120"/>
              </a:rPr>
              <a:t>---</a:t>
            </a:r>
            <a:r>
              <a:rPr lang="zh-TW" altLang="en-US" sz="3600" b="1" cap="none" dirty="0">
                <a:solidFill>
                  <a:srgbClr val="C00000"/>
                </a:solidFill>
                <a:latin typeface="標楷體" panose="03000509000000000000" pitchFamily="65" charset="-120"/>
                <a:ea typeface="標楷體" panose="03000509000000000000" pitchFamily="65" charset="-120"/>
              </a:rPr>
              <a:t>制度、法令與行政的整備</a:t>
            </a:r>
            <a:r>
              <a:rPr lang="en-US" altLang="zh-TW" sz="3600" b="1" cap="none" dirty="0">
                <a:solidFill>
                  <a:srgbClr val="0000FF"/>
                </a:solidFill>
                <a:latin typeface="標楷體" pitchFamily="65" charset="-120"/>
                <a:ea typeface="標楷體" pitchFamily="65" charset="-120"/>
              </a:rPr>
              <a:t/>
            </a:r>
            <a:br>
              <a:rPr lang="en-US" altLang="zh-TW" sz="3600" b="1" cap="none" dirty="0">
                <a:solidFill>
                  <a:srgbClr val="0000FF"/>
                </a:solidFill>
                <a:latin typeface="標楷體" pitchFamily="65" charset="-120"/>
                <a:ea typeface="標楷體" pitchFamily="65" charset="-120"/>
              </a:rPr>
            </a:br>
            <a:endParaRPr lang="zh-TW" altLang="en-US" sz="3600" b="1" cap="none" dirty="0">
              <a:solidFill>
                <a:srgbClr val="0000FF"/>
              </a:solidFill>
              <a:latin typeface="標楷體" pitchFamily="65" charset="-120"/>
              <a:ea typeface="標楷體" pitchFamily="65" charset="-120"/>
            </a:endParaRPr>
          </a:p>
        </p:txBody>
      </p:sp>
      <p:sp>
        <p:nvSpPr>
          <p:cNvPr id="281602"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60FCE03-25CC-4C21-B37F-DBAA335BA8E5}" type="slidenum">
              <a:rPr lang="zh-TW" altLang="en-US" smtClean="0">
                <a:latin typeface="Arial" charset="0"/>
                <a:ea typeface="新細明體" charset="-120"/>
              </a:rPr>
              <a:pPr/>
              <a:t>40</a:t>
            </a:fld>
            <a:endParaRPr lang="en-US" altLang="zh-TW">
              <a:latin typeface="Arial" charset="0"/>
              <a:ea typeface="新細明體" charset="-120"/>
            </a:endParaRPr>
          </a:p>
        </p:txBody>
      </p:sp>
      <p:sp>
        <p:nvSpPr>
          <p:cNvPr id="281610" name="Rectangle 10"/>
          <p:cNvSpPr>
            <a:spLocks noChangeArrowheads="1"/>
          </p:cNvSpPr>
          <p:nvPr/>
        </p:nvSpPr>
        <p:spPr bwMode="auto">
          <a:xfrm>
            <a:off x="971550" y="1916113"/>
            <a:ext cx="431800" cy="4358116"/>
          </a:xfrm>
          <a:prstGeom prst="rect">
            <a:avLst/>
          </a:prstGeom>
          <a:noFill/>
          <a:ln w="9525">
            <a:noFill/>
            <a:miter lim="800000"/>
            <a:headEnd/>
            <a:tailEnd/>
          </a:ln>
          <a:effectLst/>
        </p:spPr>
        <p:txBody>
          <a:bodyPr>
            <a:spAutoFit/>
          </a:bodyPr>
          <a:lstStyle/>
          <a:p>
            <a:pPr>
              <a:lnSpc>
                <a:spcPct val="90000"/>
              </a:lnSpc>
              <a:spcAft>
                <a:spcPct val="35000"/>
              </a:spcAft>
            </a:pPr>
            <a:r>
              <a:rPr lang="zh-TW" altLang="en-US" sz="2200" b="1" dirty="0">
                <a:solidFill>
                  <a:srgbClr val="17375E"/>
                </a:solidFill>
                <a:latin typeface="標楷體" panose="03000509000000000000" pitchFamily="65" charset="-120"/>
                <a:ea typeface="標楷體" panose="03000509000000000000" pitchFamily="65" charset="-120"/>
              </a:rPr>
              <a:t>設立專責組織運作配套工作小組</a:t>
            </a:r>
          </a:p>
        </p:txBody>
      </p:sp>
      <p:sp>
        <p:nvSpPr>
          <p:cNvPr id="4" name="圓角矩形 3"/>
          <p:cNvSpPr/>
          <p:nvPr/>
        </p:nvSpPr>
        <p:spPr>
          <a:xfrm>
            <a:off x="2220007" y="1628081"/>
            <a:ext cx="5400600" cy="57606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435100" lvl="0" indent="-1435100" defTabSz="1422400">
              <a:lnSpc>
                <a:spcPct val="90000"/>
              </a:lnSpc>
              <a:spcAft>
                <a:spcPct val="35000"/>
              </a:spcAft>
              <a:tabLst>
                <a:tab pos="1524000" algn="l"/>
              </a:tabLst>
              <a:defRPr/>
            </a:pPr>
            <a:r>
              <a:rPr lang="zh-TW" altLang="zh-TW" sz="2400" b="1" dirty="0">
                <a:solidFill>
                  <a:prstClr val="black"/>
                </a:solidFill>
                <a:latin typeface="標楷體" pitchFamily="65" charset="-120"/>
                <a:ea typeface="標楷體" pitchFamily="65" charset="-120"/>
              </a:rPr>
              <a:t>籌劃課程計畫發展與實施輔導措施</a:t>
            </a:r>
            <a:endParaRPr lang="zh-TW" altLang="en-US" sz="2400" b="1" kern="0" dirty="0">
              <a:solidFill>
                <a:srgbClr val="1F497D">
                  <a:lumMod val="75000"/>
                </a:srgbClr>
              </a:solidFill>
              <a:latin typeface="標楷體" pitchFamily="65" charset="-120"/>
              <a:ea typeface="標楷體" pitchFamily="65" charset="-120"/>
            </a:endParaRPr>
          </a:p>
        </p:txBody>
      </p:sp>
      <p:sp>
        <p:nvSpPr>
          <p:cNvPr id="5" name="圓角矩形 4"/>
          <p:cNvSpPr/>
          <p:nvPr/>
        </p:nvSpPr>
        <p:spPr>
          <a:xfrm>
            <a:off x="2217154" y="2351416"/>
            <a:ext cx="5400600" cy="627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建立十二年國教課程評鑑機制</a:t>
            </a:r>
          </a:p>
        </p:txBody>
      </p:sp>
      <p:sp>
        <p:nvSpPr>
          <p:cNvPr id="6" name="圓角矩形 5"/>
          <p:cNvSpPr/>
          <p:nvPr/>
        </p:nvSpPr>
        <p:spPr>
          <a:xfrm>
            <a:off x="2205641" y="3106173"/>
            <a:ext cx="5400600" cy="554732"/>
          </a:xfrm>
          <a:prstGeom prst="roundRect">
            <a:avLst/>
          </a:prstGeom>
          <a:solidFill>
            <a:srgbClr val="66FF33"/>
          </a:solidFill>
        </p:spPr>
        <p:style>
          <a:lnRef idx="1">
            <a:schemeClr val="accent4"/>
          </a:lnRef>
          <a:fillRef idx="2">
            <a:schemeClr val="accent4"/>
          </a:fillRef>
          <a:effectRef idx="1">
            <a:schemeClr val="accent4"/>
          </a:effectRef>
          <a:fontRef idx="minor">
            <a:schemeClr val="dk1"/>
          </a:fontRef>
        </p:style>
        <p:txBody>
          <a:bodyPr rtlCol="0" anchor="ctr"/>
          <a:lstStyle/>
          <a:p>
            <a:r>
              <a:rPr lang="zh-TW" altLang="en-US" kern="0" dirty="0">
                <a:solidFill>
                  <a:srgbClr val="1F497D">
                    <a:lumMod val="75000"/>
                  </a:srgbClr>
                </a:solidFill>
                <a:latin typeface="標楷體" panose="03000509000000000000" pitchFamily="65" charset="-120"/>
                <a:ea typeface="標楷體" panose="03000509000000000000" pitchFamily="65" charset="-120"/>
              </a:rPr>
              <a:t> </a:t>
            </a:r>
            <a:r>
              <a:rPr lang="zh-TW" altLang="en-US" sz="2400" b="1" kern="0" dirty="0">
                <a:solidFill>
                  <a:schemeClr val="tx1"/>
                </a:solidFill>
                <a:latin typeface="標楷體" panose="03000509000000000000" pitchFamily="65" charset="-120"/>
                <a:ea typeface="標楷體" panose="03000509000000000000" pitchFamily="65" charset="-120"/>
              </a:rPr>
              <a:t>修訂教科書審定辦法</a:t>
            </a:r>
            <a:endParaRPr lang="zh-TW" altLang="en-US" sz="2400" b="1" dirty="0">
              <a:solidFill>
                <a:schemeClr val="tx1"/>
              </a:solidFill>
            </a:endParaRPr>
          </a:p>
        </p:txBody>
      </p:sp>
      <p:sp>
        <p:nvSpPr>
          <p:cNvPr id="7" name="圓角矩形 6"/>
          <p:cNvSpPr/>
          <p:nvPr/>
        </p:nvSpPr>
        <p:spPr>
          <a:xfrm>
            <a:off x="2245159" y="3786488"/>
            <a:ext cx="5400600" cy="6987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研議輔導團隊組織定位與功能</a:t>
            </a:r>
          </a:p>
        </p:txBody>
      </p:sp>
      <p:sp>
        <p:nvSpPr>
          <p:cNvPr id="8" name="圓角矩形 7"/>
          <p:cNvSpPr/>
          <p:nvPr/>
        </p:nvSpPr>
        <p:spPr>
          <a:xfrm>
            <a:off x="2260925" y="4638026"/>
            <a:ext cx="5400600" cy="620479"/>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itchFamily="65" charset="-120"/>
                <a:ea typeface="標楷體" pitchFamily="65" charset="-120"/>
              </a:rPr>
              <a:t>修訂國民中小學生成績評量準則</a:t>
            </a:r>
          </a:p>
        </p:txBody>
      </p:sp>
      <p:sp>
        <p:nvSpPr>
          <p:cNvPr id="9" name="圓角矩形 8"/>
          <p:cNvSpPr/>
          <p:nvPr/>
        </p:nvSpPr>
        <p:spPr>
          <a:xfrm>
            <a:off x="2220007" y="6160765"/>
            <a:ext cx="5400600" cy="61742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建置整合課程與教學資源平臺</a:t>
            </a:r>
          </a:p>
        </p:txBody>
      </p:sp>
      <p:cxnSp>
        <p:nvCxnSpPr>
          <p:cNvPr id="11" name="直線接點 10"/>
          <p:cNvCxnSpPr>
            <a:endCxn id="4" idx="1"/>
          </p:cNvCxnSpPr>
          <p:nvPr/>
        </p:nvCxnSpPr>
        <p:spPr>
          <a:xfrm>
            <a:off x="1989385" y="1916113"/>
            <a:ext cx="230622" cy="0"/>
          </a:xfrm>
          <a:prstGeom prst="line">
            <a:avLst/>
          </a:prstGeom>
        </p:spPr>
        <p:style>
          <a:lnRef idx="2">
            <a:schemeClr val="dk1"/>
          </a:lnRef>
          <a:fillRef idx="0">
            <a:schemeClr val="dk1"/>
          </a:fillRef>
          <a:effectRef idx="1">
            <a:schemeClr val="dk1"/>
          </a:effectRef>
          <a:fontRef idx="minor">
            <a:schemeClr val="tx1"/>
          </a:fontRef>
        </p:style>
      </p:cxnSp>
      <p:cxnSp>
        <p:nvCxnSpPr>
          <p:cNvPr id="15" name="直線接點 14"/>
          <p:cNvCxnSpPr/>
          <p:nvPr/>
        </p:nvCxnSpPr>
        <p:spPr>
          <a:xfrm>
            <a:off x="1979712" y="1916113"/>
            <a:ext cx="0" cy="4537222"/>
          </a:xfrm>
          <a:prstGeom prst="line">
            <a:avLst/>
          </a:prstGeom>
        </p:spPr>
        <p:style>
          <a:lnRef idx="2">
            <a:schemeClr val="dk1"/>
          </a:lnRef>
          <a:fillRef idx="0">
            <a:schemeClr val="dk1"/>
          </a:fillRef>
          <a:effectRef idx="1">
            <a:schemeClr val="dk1"/>
          </a:effectRef>
          <a:fontRef idx="minor">
            <a:schemeClr val="tx1"/>
          </a:fontRef>
        </p:style>
      </p:cxnSp>
      <p:cxnSp>
        <p:nvCxnSpPr>
          <p:cNvPr id="17" name="直線接點 16"/>
          <p:cNvCxnSpPr>
            <a:endCxn id="9" idx="1"/>
          </p:cNvCxnSpPr>
          <p:nvPr/>
        </p:nvCxnSpPr>
        <p:spPr>
          <a:xfrm>
            <a:off x="1984692" y="6455070"/>
            <a:ext cx="235315" cy="14409"/>
          </a:xfrm>
          <a:prstGeom prst="line">
            <a:avLst/>
          </a:prstGeom>
        </p:spPr>
        <p:style>
          <a:lnRef idx="2">
            <a:schemeClr val="dk1"/>
          </a:lnRef>
          <a:fillRef idx="0">
            <a:schemeClr val="dk1"/>
          </a:fillRef>
          <a:effectRef idx="1">
            <a:schemeClr val="dk1"/>
          </a:effectRef>
          <a:fontRef idx="minor">
            <a:schemeClr val="tx1"/>
          </a:fontRef>
        </p:style>
      </p:cxnSp>
      <p:cxnSp>
        <p:nvCxnSpPr>
          <p:cNvPr id="19" name="直線單箭頭接點 18"/>
          <p:cNvCxnSpPr/>
          <p:nvPr/>
        </p:nvCxnSpPr>
        <p:spPr>
          <a:xfrm>
            <a:off x="1691680" y="393233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圓角矩形 20"/>
          <p:cNvSpPr/>
          <p:nvPr/>
        </p:nvSpPr>
        <p:spPr>
          <a:xfrm>
            <a:off x="2260925" y="5411296"/>
            <a:ext cx="5345316" cy="60151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1422400">
              <a:lnSpc>
                <a:spcPct val="90000"/>
              </a:lnSpc>
              <a:spcAft>
                <a:spcPct val="35000"/>
              </a:spcAft>
              <a:defRPr/>
            </a:pPr>
            <a:r>
              <a:rPr lang="zh-TW" altLang="en-US" sz="2400" b="1" kern="0" dirty="0">
                <a:solidFill>
                  <a:schemeClr val="tx1"/>
                </a:solidFill>
                <a:latin typeface="標楷體" panose="03000509000000000000" pitchFamily="65" charset="-120"/>
                <a:ea typeface="標楷體" panose="03000509000000000000" pitchFamily="65" charset="-120"/>
              </a:rPr>
              <a:t>研議區域共聘師資措施</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2" cstate="print"/>
          <a:stretch>
            <a:fillRect/>
          </a:stretch>
        </p:blipFill>
        <p:spPr>
          <a:xfrm>
            <a:off x="1032919" y="5882055"/>
            <a:ext cx="6096528" cy="786452"/>
          </a:xfrm>
          <a:prstGeom prst="rect">
            <a:avLst/>
          </a:prstGeom>
        </p:spPr>
      </p:pic>
      <p:pic>
        <p:nvPicPr>
          <p:cNvPr id="16" name="圖片 15"/>
          <p:cNvPicPr>
            <a:picLocks noChangeAspect="1"/>
          </p:cNvPicPr>
          <p:nvPr/>
        </p:nvPicPr>
        <p:blipFill>
          <a:blip r:embed="rId2" cstate="print"/>
          <a:stretch>
            <a:fillRect/>
          </a:stretch>
        </p:blipFill>
        <p:spPr>
          <a:xfrm>
            <a:off x="1032919" y="4820278"/>
            <a:ext cx="6096528" cy="786452"/>
          </a:xfrm>
          <a:prstGeom prst="rect">
            <a:avLst/>
          </a:prstGeom>
        </p:spPr>
      </p:pic>
      <p:pic>
        <p:nvPicPr>
          <p:cNvPr id="15" name="圖片 14"/>
          <p:cNvPicPr>
            <a:picLocks noChangeAspect="1"/>
          </p:cNvPicPr>
          <p:nvPr/>
        </p:nvPicPr>
        <p:blipFill>
          <a:blip r:embed="rId2" cstate="print"/>
          <a:stretch>
            <a:fillRect/>
          </a:stretch>
        </p:blipFill>
        <p:spPr>
          <a:xfrm>
            <a:off x="1032919" y="3758501"/>
            <a:ext cx="6096528" cy="786452"/>
          </a:xfrm>
          <a:prstGeom prst="rect">
            <a:avLst/>
          </a:prstGeom>
        </p:spPr>
      </p:pic>
      <p:pic>
        <p:nvPicPr>
          <p:cNvPr id="14" name="圖片 13"/>
          <p:cNvPicPr>
            <a:picLocks noChangeAspect="1"/>
          </p:cNvPicPr>
          <p:nvPr/>
        </p:nvPicPr>
        <p:blipFill>
          <a:blip r:embed="rId2" cstate="print"/>
          <a:stretch>
            <a:fillRect/>
          </a:stretch>
        </p:blipFill>
        <p:spPr>
          <a:xfrm>
            <a:off x="995813" y="2723908"/>
            <a:ext cx="6096528" cy="786452"/>
          </a:xfrm>
          <a:prstGeom prst="rect">
            <a:avLst/>
          </a:prstGeom>
        </p:spPr>
      </p:pic>
      <p:pic>
        <p:nvPicPr>
          <p:cNvPr id="5" name="圖片 4"/>
          <p:cNvPicPr>
            <a:picLocks noChangeAspect="1"/>
          </p:cNvPicPr>
          <p:nvPr/>
        </p:nvPicPr>
        <p:blipFill>
          <a:blip r:embed="rId3" cstate="print"/>
          <a:stretch>
            <a:fillRect/>
          </a:stretch>
        </p:blipFill>
        <p:spPr>
          <a:xfrm>
            <a:off x="971600" y="1705083"/>
            <a:ext cx="6096528" cy="786452"/>
          </a:xfrm>
          <a:prstGeom prst="rect">
            <a:avLst/>
          </a:prstGeom>
        </p:spPr>
      </p:pic>
      <p:sp>
        <p:nvSpPr>
          <p:cNvPr id="2" name="標題 1"/>
          <p:cNvSpPr>
            <a:spLocks noGrp="1"/>
          </p:cNvSpPr>
          <p:nvPr>
            <p:ph type="title"/>
          </p:nvPr>
        </p:nvSpPr>
        <p:spPr>
          <a:xfrm>
            <a:off x="388280" y="260648"/>
            <a:ext cx="8315846" cy="1074847"/>
          </a:xfrm>
        </p:spPr>
        <p:txBody>
          <a:bodyPr>
            <a:noAutofit/>
          </a:bodyPr>
          <a:lstStyle/>
          <a:p>
            <a:pPr algn="ctr" eaLnBrk="1" fontAlgn="auto" hangingPunct="1">
              <a:spcAft>
                <a:spcPts val="0"/>
              </a:spcAft>
              <a:defRPr/>
            </a:pPr>
            <a:r>
              <a:rPr lang="zh-TW" altLang="en-US" sz="2900" b="1" cap="none" dirty="0">
                <a:solidFill>
                  <a:srgbClr val="0000FF"/>
                </a:solidFill>
                <a:latin typeface="標楷體" pitchFamily="65" charset="-120"/>
                <a:ea typeface="標楷體" pitchFamily="65" charset="-120"/>
              </a:rPr>
              <a:t>教育部國民及學前教育署面對新課綱的作為</a:t>
            </a:r>
            <a:r>
              <a:rPr lang="en-US" altLang="zh-TW" sz="3200" b="1" cap="none" dirty="0">
                <a:solidFill>
                  <a:srgbClr val="0000FF"/>
                </a:solidFill>
                <a:latin typeface="標楷體" pitchFamily="65" charset="-120"/>
                <a:ea typeface="標楷體" pitchFamily="65" charset="-120"/>
              </a:rPr>
              <a:t>-2</a:t>
            </a:r>
            <a:r>
              <a:rPr lang="zh-TW" altLang="en-US" sz="3200" b="1" dirty="0">
                <a:solidFill>
                  <a:srgbClr val="0000FF"/>
                </a:solidFill>
                <a:latin typeface="標楷體" panose="03000509000000000000" pitchFamily="65" charset="-120"/>
                <a:ea typeface="標楷體" panose="03000509000000000000" pitchFamily="65" charset="-120"/>
              </a:rPr>
              <a:t/>
            </a:r>
            <a:br>
              <a:rPr lang="zh-TW" altLang="en-US" sz="3200" b="1" dirty="0">
                <a:solidFill>
                  <a:srgbClr val="0000FF"/>
                </a:solidFill>
                <a:latin typeface="標楷體" panose="03000509000000000000" pitchFamily="65" charset="-120"/>
                <a:ea typeface="標楷體" panose="03000509000000000000" pitchFamily="65" charset="-120"/>
              </a:rPr>
            </a:br>
            <a:r>
              <a:rPr lang="en-US" altLang="zh-TW" sz="3200" b="1" dirty="0">
                <a:solidFill>
                  <a:srgbClr val="0000FF"/>
                </a:solidFill>
                <a:latin typeface="標楷體" panose="03000509000000000000" pitchFamily="65" charset="-120"/>
                <a:ea typeface="標楷體" panose="03000509000000000000" pitchFamily="65" charset="-120"/>
              </a:rPr>
              <a:t>---</a:t>
            </a:r>
            <a:r>
              <a:rPr lang="zh-TW" altLang="en-US" sz="3200" b="1" dirty="0">
                <a:solidFill>
                  <a:srgbClr val="C00000"/>
                </a:solidFill>
                <a:latin typeface="標楷體" panose="03000509000000000000" pitchFamily="65" charset="-120"/>
                <a:ea typeface="標楷體" panose="03000509000000000000" pitchFamily="65" charset="-120"/>
              </a:rPr>
              <a:t>研議現場教師關心的配套</a:t>
            </a:r>
          </a:p>
        </p:txBody>
      </p:sp>
      <p:sp>
        <p:nvSpPr>
          <p:cNvPr id="282626" name="投影片編號版面配置區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CA6BE31-2D86-499A-82CE-55ADA844D9BF}" type="slidenum">
              <a:rPr lang="zh-TW" altLang="en-US" smtClean="0">
                <a:latin typeface="Arial" charset="0"/>
                <a:ea typeface="新細明體" charset="-120"/>
              </a:rPr>
              <a:pPr/>
              <a:t>41</a:t>
            </a:fld>
            <a:endParaRPr lang="en-US" altLang="zh-TW">
              <a:latin typeface="Arial" charset="0"/>
              <a:ea typeface="新細明體" charset="-120"/>
            </a:endParaRPr>
          </a:p>
        </p:txBody>
      </p:sp>
      <p:grpSp>
        <p:nvGrpSpPr>
          <p:cNvPr id="7" name="群組 6"/>
          <p:cNvGrpSpPr/>
          <p:nvPr/>
        </p:nvGrpSpPr>
        <p:grpSpPr>
          <a:xfrm>
            <a:off x="1128702" y="1617749"/>
            <a:ext cx="4267200" cy="915120"/>
            <a:chOff x="304800" y="1412619"/>
            <a:chExt cx="4267200" cy="915120"/>
          </a:xfrm>
        </p:grpSpPr>
        <p:sp>
          <p:nvSpPr>
            <p:cNvPr id="8" name="圓角矩形 7"/>
            <p:cNvSpPr/>
            <p:nvPr/>
          </p:nvSpPr>
          <p:spPr>
            <a:xfrm>
              <a:off x="304800" y="1412619"/>
              <a:ext cx="4267200" cy="9151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圓角矩形 4"/>
            <p:cNvSpPr/>
            <p:nvPr/>
          </p:nvSpPr>
          <p:spPr>
            <a:xfrm>
              <a:off x="349472" y="1457291"/>
              <a:ext cx="417785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endParaRPr lang="zh-TW" altLang="en-US" sz="3100" kern="1200"/>
            </a:p>
          </p:txBody>
        </p:sp>
      </p:grpSp>
      <p:pic>
        <p:nvPicPr>
          <p:cNvPr id="10" name="圖片 9"/>
          <p:cNvPicPr>
            <a:picLocks noChangeAspect="1"/>
          </p:cNvPicPr>
          <p:nvPr/>
        </p:nvPicPr>
        <p:blipFill>
          <a:blip r:embed="rId4" cstate="print"/>
          <a:stretch>
            <a:fillRect/>
          </a:stretch>
        </p:blipFill>
        <p:spPr>
          <a:xfrm>
            <a:off x="1155610" y="2627079"/>
            <a:ext cx="4291956" cy="938865"/>
          </a:xfrm>
          <a:prstGeom prst="rect">
            <a:avLst/>
          </a:prstGeom>
        </p:spPr>
      </p:pic>
      <p:pic>
        <p:nvPicPr>
          <p:cNvPr id="11" name="圖片 10"/>
          <p:cNvPicPr>
            <a:picLocks noChangeAspect="1"/>
          </p:cNvPicPr>
          <p:nvPr/>
        </p:nvPicPr>
        <p:blipFill>
          <a:blip r:embed="rId4" cstate="print"/>
          <a:stretch>
            <a:fillRect/>
          </a:stretch>
        </p:blipFill>
        <p:spPr>
          <a:xfrm>
            <a:off x="1193504" y="3729000"/>
            <a:ext cx="4291956" cy="938865"/>
          </a:xfrm>
          <a:prstGeom prst="rect">
            <a:avLst/>
          </a:prstGeom>
        </p:spPr>
      </p:pic>
      <p:pic>
        <p:nvPicPr>
          <p:cNvPr id="12" name="圖片 11"/>
          <p:cNvPicPr>
            <a:picLocks noChangeAspect="1"/>
          </p:cNvPicPr>
          <p:nvPr/>
        </p:nvPicPr>
        <p:blipFill>
          <a:blip r:embed="rId4" cstate="print"/>
          <a:stretch>
            <a:fillRect/>
          </a:stretch>
        </p:blipFill>
        <p:spPr>
          <a:xfrm>
            <a:off x="1205882" y="4729321"/>
            <a:ext cx="4291956" cy="938865"/>
          </a:xfrm>
          <a:prstGeom prst="rect">
            <a:avLst/>
          </a:prstGeom>
        </p:spPr>
      </p:pic>
      <p:pic>
        <p:nvPicPr>
          <p:cNvPr id="13" name="圖片 12"/>
          <p:cNvPicPr>
            <a:picLocks noChangeAspect="1"/>
          </p:cNvPicPr>
          <p:nvPr/>
        </p:nvPicPr>
        <p:blipFill>
          <a:blip r:embed="rId4" cstate="print"/>
          <a:stretch>
            <a:fillRect/>
          </a:stretch>
        </p:blipFill>
        <p:spPr>
          <a:xfrm>
            <a:off x="1250554" y="5805848"/>
            <a:ext cx="4291956" cy="938865"/>
          </a:xfrm>
          <a:prstGeom prst="rect">
            <a:avLst/>
          </a:prstGeom>
        </p:spPr>
      </p:pic>
      <p:sp>
        <p:nvSpPr>
          <p:cNvPr id="18" name="矩形 17"/>
          <p:cNvSpPr/>
          <p:nvPr/>
        </p:nvSpPr>
        <p:spPr>
          <a:xfrm>
            <a:off x="1260822" y="1629557"/>
            <a:ext cx="3724096"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kern="0" dirty="0">
                <a:solidFill>
                  <a:srgbClr val="1F497D">
                    <a:lumMod val="75000"/>
                  </a:srgbClr>
                </a:solidFill>
                <a:latin typeface="+mj-ea"/>
                <a:ea typeface="+mj-ea"/>
              </a:rPr>
              <a:t> </a:t>
            </a: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研議跨領域之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協同教學教師授課節數</a:t>
            </a:r>
          </a:p>
        </p:txBody>
      </p:sp>
      <p:sp>
        <p:nvSpPr>
          <p:cNvPr id="19" name="矩形 18"/>
          <p:cNvSpPr/>
          <p:nvPr/>
        </p:nvSpPr>
        <p:spPr>
          <a:xfrm>
            <a:off x="1283770" y="2687736"/>
            <a:ext cx="3683109" cy="886397"/>
          </a:xfrm>
          <a:prstGeom prst="rect">
            <a:avLst/>
          </a:prstGeom>
        </p:spPr>
        <p:txBody>
          <a:bodyPr wrap="square">
            <a:spAutoFit/>
          </a:bodyPr>
          <a:lstStyle/>
          <a:p>
            <a:pPr marL="342900" indent="-342900" defTabSz="1422400">
              <a:lnSpc>
                <a:spcPct val="90000"/>
              </a:lnSpc>
              <a:spcAft>
                <a:spcPct val="35000"/>
              </a:spcAft>
              <a:buFont typeface="Arial" panose="020B0604020202020204" pitchFamily="34" charset="0"/>
              <a:buChar char="•"/>
              <a:defRPr/>
            </a:pPr>
            <a:r>
              <a:rPr lang="zh-TW" altLang="zh-TW" sz="2400" b="1" dirty="0">
                <a:solidFill>
                  <a:srgbClr val="002060"/>
                </a:solidFill>
                <a:latin typeface="標楷體" panose="03000509000000000000" pitchFamily="65" charset="-120"/>
                <a:ea typeface="標楷體" panose="03000509000000000000" pitchFamily="65" charset="-120"/>
              </a:rPr>
              <a:t>研擬校長及教師</a:t>
            </a:r>
            <a:endParaRPr lang="en-US" altLang="zh-TW" sz="2400" b="1" dirty="0">
              <a:solidFill>
                <a:srgbClr val="002060"/>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dirty="0">
                <a:solidFill>
                  <a:srgbClr val="002060"/>
                </a:solidFill>
                <a:latin typeface="標楷體" panose="03000509000000000000" pitchFamily="65" charset="-120"/>
                <a:ea typeface="標楷體" panose="03000509000000000000" pitchFamily="65" charset="-120"/>
              </a:rPr>
              <a:t>  </a:t>
            </a:r>
            <a:r>
              <a:rPr lang="zh-TW" altLang="zh-TW" sz="2400" b="1" dirty="0">
                <a:solidFill>
                  <a:srgbClr val="002060"/>
                </a:solidFill>
                <a:latin typeface="標楷體" panose="03000509000000000000" pitchFamily="65" charset="-120"/>
                <a:ea typeface="標楷體" panose="03000509000000000000" pitchFamily="65" charset="-120"/>
              </a:rPr>
              <a:t>公開授課相關實施規範</a:t>
            </a:r>
            <a:endParaRPr lang="zh-TW" altLang="en-US" sz="2400" b="1" kern="0" dirty="0">
              <a:solidFill>
                <a:srgbClr val="002060"/>
              </a:solidFill>
              <a:latin typeface="標楷體" panose="03000509000000000000" pitchFamily="65" charset="-120"/>
              <a:ea typeface="標楷體" panose="03000509000000000000" pitchFamily="65" charset="-120"/>
            </a:endParaRPr>
          </a:p>
        </p:txBody>
      </p:sp>
      <p:sp>
        <p:nvSpPr>
          <p:cNvPr id="20" name="矩形 19"/>
          <p:cNvSpPr/>
          <p:nvPr/>
        </p:nvSpPr>
        <p:spPr>
          <a:xfrm>
            <a:off x="1283771" y="3765062"/>
            <a:ext cx="2993127"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研議彈性學習課程</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實施相關事宜  </a:t>
            </a:r>
          </a:p>
        </p:txBody>
      </p:sp>
      <p:sp>
        <p:nvSpPr>
          <p:cNvPr id="21" name="矩形 20"/>
          <p:cNvSpPr/>
          <p:nvPr/>
        </p:nvSpPr>
        <p:spPr>
          <a:xfrm>
            <a:off x="1283771" y="4804254"/>
            <a:ext cx="3262432"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研擬各項議題融入</a:t>
            </a:r>
            <a:endParaRPr lang="en-US" altLang="zh-TW" sz="2400" b="1" kern="0" dirty="0">
              <a:solidFill>
                <a:srgbClr val="1F497D">
                  <a:lumMod val="75000"/>
                </a:srgbClr>
              </a:solidFill>
              <a:latin typeface="標楷體" panose="03000509000000000000" pitchFamily="65" charset="-120"/>
              <a:ea typeface="標楷體" panose="03000509000000000000"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anose="03000509000000000000" pitchFamily="65" charset="-120"/>
                <a:ea typeface="標楷體" panose="03000509000000000000" pitchFamily="65" charset="-120"/>
              </a:rPr>
              <a:t>  各領域課綱相關事宜</a:t>
            </a:r>
          </a:p>
        </p:txBody>
      </p:sp>
      <p:sp>
        <p:nvSpPr>
          <p:cNvPr id="22" name="矩形 21"/>
          <p:cNvSpPr/>
          <p:nvPr/>
        </p:nvSpPr>
        <p:spPr>
          <a:xfrm>
            <a:off x="1283771" y="5882055"/>
            <a:ext cx="2954655" cy="886397"/>
          </a:xfrm>
          <a:prstGeom prst="rect">
            <a:avLst/>
          </a:prstGeom>
        </p:spPr>
        <p:txBody>
          <a:bodyPr wrap="none">
            <a:spAutoFit/>
          </a:bodyPr>
          <a:lstStyle/>
          <a:p>
            <a:pPr marL="342900" indent="-342900" defTabSz="1422400">
              <a:lnSpc>
                <a:spcPct val="90000"/>
              </a:lnSpc>
              <a:spcAft>
                <a:spcPct val="35000"/>
              </a:spcAft>
              <a:buFont typeface="Arial" panose="020B0604020202020204" pitchFamily="34" charset="0"/>
              <a:buChar char="•"/>
              <a:defRPr/>
            </a:pPr>
            <a:r>
              <a:rPr lang="zh-TW" altLang="en-US" sz="2400" b="1" kern="0" dirty="0">
                <a:solidFill>
                  <a:srgbClr val="1F497D">
                    <a:lumMod val="75000"/>
                  </a:srgbClr>
                </a:solidFill>
                <a:latin typeface="標楷體" pitchFamily="65" charset="-120"/>
                <a:ea typeface="標楷體" pitchFamily="65" charset="-120"/>
              </a:rPr>
              <a:t>發展核心素養</a:t>
            </a:r>
            <a:endParaRPr lang="en-US" altLang="zh-TW" sz="2400" b="1" kern="0" dirty="0">
              <a:solidFill>
                <a:srgbClr val="1F497D">
                  <a:lumMod val="75000"/>
                </a:srgbClr>
              </a:solidFill>
              <a:latin typeface="標楷體" pitchFamily="65" charset="-120"/>
              <a:ea typeface="標楷體" pitchFamily="65" charset="-120"/>
            </a:endParaRPr>
          </a:p>
          <a:p>
            <a:pPr defTabSz="1422400">
              <a:lnSpc>
                <a:spcPct val="90000"/>
              </a:lnSpc>
              <a:spcAft>
                <a:spcPct val="35000"/>
              </a:spcAft>
              <a:defRPr/>
            </a:pPr>
            <a:r>
              <a:rPr lang="zh-TW" altLang="en-US" sz="2400" b="1" kern="0" dirty="0">
                <a:solidFill>
                  <a:srgbClr val="1F497D">
                    <a:lumMod val="75000"/>
                  </a:srgbClr>
                </a:solidFill>
                <a:latin typeface="標楷體" pitchFamily="65" charset="-120"/>
                <a:ea typeface="標楷體" pitchFamily="65" charset="-120"/>
              </a:rPr>
              <a:t>  學習表現評量內涵</a:t>
            </a:r>
          </a:p>
        </p:txBody>
      </p:sp>
      <p:sp>
        <p:nvSpPr>
          <p:cNvPr id="23" name="弧形箭號 (左彎) 22"/>
          <p:cNvSpPr/>
          <p:nvPr/>
        </p:nvSpPr>
        <p:spPr>
          <a:xfrm>
            <a:off x="5447566" y="1831024"/>
            <a:ext cx="829690" cy="12861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弧形箭號 (左彎) 23"/>
          <p:cNvSpPr/>
          <p:nvPr/>
        </p:nvSpPr>
        <p:spPr>
          <a:xfrm>
            <a:off x="5447566" y="3241718"/>
            <a:ext cx="726155" cy="1312130"/>
          </a:xfrm>
          <a:prstGeom prst="curved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25" name="弧形箭號 (左彎) 24"/>
          <p:cNvSpPr/>
          <p:nvPr/>
        </p:nvSpPr>
        <p:spPr>
          <a:xfrm>
            <a:off x="5511712" y="4961002"/>
            <a:ext cx="701398" cy="14143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1475656" y="1710536"/>
            <a:ext cx="5904656" cy="44644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234072" y="692696"/>
            <a:ext cx="8568952" cy="940966"/>
          </a:xfrm>
        </p:spPr>
        <p:txBody>
          <a:bodyPr>
            <a:normAutofit fontScale="90000"/>
          </a:bodyPr>
          <a:lstStyle/>
          <a:p>
            <a:pPr algn="ctr"/>
            <a:r>
              <a:rPr lang="zh-TW" altLang="en-US" sz="3600" b="1" dirty="0">
                <a:solidFill>
                  <a:srgbClr val="0000FF"/>
                </a:solidFill>
                <a:latin typeface="標楷體" panose="03000509000000000000" pitchFamily="65" charset="-120"/>
                <a:ea typeface="標楷體" panose="03000509000000000000" pitchFamily="65" charset="-120"/>
              </a:rPr>
              <a:t>教育部國民及學前教育署面對新課綱的作為</a:t>
            </a:r>
            <a:r>
              <a:rPr lang="en-US" altLang="zh-TW" sz="3600" b="1" dirty="0">
                <a:solidFill>
                  <a:srgbClr val="0000FF"/>
                </a:solidFill>
                <a:latin typeface="標楷體" panose="03000509000000000000" pitchFamily="65" charset="-120"/>
                <a:ea typeface="標楷體" panose="03000509000000000000" pitchFamily="65" charset="-120"/>
              </a:rPr>
              <a:t>-3</a:t>
            </a:r>
            <a:r>
              <a:rPr lang="zh-TW" altLang="en-US" sz="3600" b="1" dirty="0">
                <a:solidFill>
                  <a:srgbClr val="0000FF"/>
                </a:solidFill>
                <a:latin typeface="標楷體" panose="03000509000000000000" pitchFamily="65" charset="-120"/>
                <a:ea typeface="標楷體" panose="03000509000000000000" pitchFamily="65" charset="-120"/>
              </a:rPr>
              <a:t/>
            </a:r>
            <a:br>
              <a:rPr lang="zh-TW" altLang="en-US" sz="3600" b="1" dirty="0">
                <a:solidFill>
                  <a:srgbClr val="0000FF"/>
                </a:solidFill>
                <a:latin typeface="標楷體" panose="03000509000000000000" pitchFamily="65" charset="-120"/>
                <a:ea typeface="標楷體" panose="03000509000000000000" pitchFamily="65" charset="-120"/>
              </a:rPr>
            </a:br>
            <a:r>
              <a:rPr lang="en-US" altLang="zh-TW" sz="3600" b="1" dirty="0">
                <a:solidFill>
                  <a:srgbClr val="0000FF"/>
                </a:solidFill>
                <a:latin typeface="標楷體" panose="03000509000000000000" pitchFamily="65" charset="-120"/>
                <a:ea typeface="標楷體" panose="03000509000000000000" pitchFamily="65" charset="-120"/>
              </a:rPr>
              <a:t>---</a:t>
            </a:r>
            <a:r>
              <a:rPr lang="zh-TW" altLang="en-US" sz="3600" b="1" dirty="0">
                <a:solidFill>
                  <a:srgbClr val="C00000"/>
                </a:solidFill>
                <a:latin typeface="標楷體" panose="03000509000000000000" pitchFamily="65" charset="-120"/>
                <a:ea typeface="標楷體" panose="03000509000000000000" pitchFamily="65" charset="-120"/>
              </a:rPr>
              <a:t>前導型學校、宣講及推廣</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1"/>
          </p:nvPr>
        </p:nvSpPr>
        <p:spPr/>
        <p:txBody>
          <a:bodyPr/>
          <a:lstStyle/>
          <a:p>
            <a:pPr>
              <a:defRPr/>
            </a:pPr>
            <a:fld id="{3C50BACE-D518-4C29-AD20-3F19A418CFD1}" type="slidenum">
              <a:rPr lang="zh-TW" altLang="en-US" smtClean="0"/>
              <a:pPr>
                <a:defRPr/>
              </a:pPr>
              <a:t>42</a:t>
            </a:fld>
            <a:endParaRPr lang="zh-TW" altLang="en-US"/>
          </a:p>
        </p:txBody>
      </p:sp>
      <p:graphicFrame>
        <p:nvGraphicFramePr>
          <p:cNvPr id="6" name="資料庫圖表 5"/>
          <p:cNvGraphicFramePr/>
          <p:nvPr>
            <p:extLst>
              <p:ext uri="{D42A27DB-BD31-4B8C-83A1-F6EECF244321}">
                <p14:modId xmlns:p14="http://schemas.microsoft.com/office/powerpoint/2010/main" val="2598809575"/>
              </p:ext>
            </p:extLst>
          </p:nvPr>
        </p:nvGraphicFramePr>
        <p:xfrm>
          <a:off x="1475656" y="1930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949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Autofit/>
          </a:bodyPr>
          <a:lstStyle/>
          <a:p>
            <a:r>
              <a:rPr lang="zh-TW" altLang="en-US" sz="36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3600" b="1" dirty="0">
                <a:solidFill>
                  <a:srgbClr val="0000FF"/>
                </a:solidFill>
                <a:latin typeface="標楷體" panose="03000509000000000000" pitchFamily="65" charset="-120"/>
                <a:ea typeface="標楷體" panose="03000509000000000000" pitchFamily="65" charset="-120"/>
              </a:rPr>
              <a:t>-1</a:t>
            </a:r>
            <a:br>
              <a:rPr lang="en-US" altLang="zh-TW" sz="3600" b="1" dirty="0">
                <a:solidFill>
                  <a:srgbClr val="0000FF"/>
                </a:solidFill>
                <a:latin typeface="標楷體" panose="03000509000000000000" pitchFamily="65" charset="-120"/>
                <a:ea typeface="標楷體" panose="03000509000000000000" pitchFamily="65" charset="-120"/>
              </a:rPr>
            </a:br>
            <a:endParaRPr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198436"/>
            <a:ext cx="8003232" cy="5056314"/>
          </a:xfrm>
        </p:spPr>
        <p:txBody>
          <a:bodyPr/>
          <a:lstStyle/>
          <a:p>
            <a:pPr marL="0" indent="0">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43</a:t>
            </a:fld>
            <a:endParaRPr lang="zh-TW" altLang="en-US"/>
          </a:p>
        </p:txBody>
      </p:sp>
      <p:graphicFrame>
        <p:nvGraphicFramePr>
          <p:cNvPr id="5" name="資料庫圖表 4"/>
          <p:cNvGraphicFramePr/>
          <p:nvPr>
            <p:extLst>
              <p:ext uri="{D42A27DB-BD31-4B8C-83A1-F6EECF244321}">
                <p14:modId xmlns:p14="http://schemas.microsoft.com/office/powerpoint/2010/main" val="3434360025"/>
              </p:ext>
            </p:extLst>
          </p:nvPr>
        </p:nvGraphicFramePr>
        <p:xfrm>
          <a:off x="827584" y="1670050"/>
          <a:ext cx="68407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6639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672388" cy="1143000"/>
          </a:xfrm>
        </p:spPr>
        <p:txBody>
          <a:bodyPr>
            <a:normAutofit fontScale="90000"/>
          </a:bodyPr>
          <a:lstStyle/>
          <a:p>
            <a:r>
              <a:rPr lang="zh-TW" altLang="en-US" sz="4000" b="1" dirty="0">
                <a:solidFill>
                  <a:srgbClr val="0000FF"/>
                </a:solidFill>
                <a:latin typeface="標楷體" panose="03000509000000000000" pitchFamily="65" charset="-120"/>
                <a:ea typeface="標楷體" panose="03000509000000000000" pitchFamily="65" charset="-120"/>
              </a:rPr>
              <a:t>地方政府面對新課綱的因應與準備</a:t>
            </a:r>
            <a:r>
              <a:rPr lang="en-US" altLang="zh-TW" sz="4000" b="1" dirty="0">
                <a:solidFill>
                  <a:srgbClr val="0000FF"/>
                </a:solidFill>
                <a:latin typeface="標楷體" panose="03000509000000000000" pitchFamily="65" charset="-120"/>
                <a:ea typeface="標楷體" panose="03000509000000000000" pitchFamily="65" charset="-120"/>
              </a:rPr>
              <a:t>-2</a:t>
            </a:r>
            <a:r>
              <a:rPr lang="en-US" altLang="zh-TW" b="1" dirty="0">
                <a:latin typeface="標楷體" panose="03000509000000000000" pitchFamily="65" charset="-120"/>
                <a:ea typeface="標楷體" panose="03000509000000000000" pitchFamily="65" charset="-120"/>
              </a:rPr>
              <a:t/>
            </a:r>
            <a:br>
              <a:rPr lang="en-US" altLang="zh-TW" b="1" dirty="0">
                <a:latin typeface="標楷體" panose="03000509000000000000" pitchFamily="65" charset="-120"/>
                <a:ea typeface="標楷體" panose="03000509000000000000" pitchFamily="65" charset="-120"/>
              </a:rPr>
            </a:b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a:xfrm>
            <a:off x="457200" y="1600200"/>
            <a:ext cx="7672388" cy="4873752"/>
          </a:xfrm>
        </p:spPr>
        <p:txBody>
          <a:bodyPr/>
          <a:lstStyle/>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pPr marL="0" lvl="0" indent="0">
              <a:buClr>
                <a:srgbClr val="FE8637"/>
              </a:buClr>
              <a:buNone/>
            </a:pPr>
            <a:endParaRPr lang="en-US" altLang="zh-TW" sz="3200" dirty="0">
              <a:solidFill>
                <a:srgbClr val="C0000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44</a:t>
            </a:fld>
            <a:endParaRPr lang="zh-TW" altLang="en-US"/>
          </a:p>
        </p:txBody>
      </p:sp>
      <p:graphicFrame>
        <p:nvGraphicFramePr>
          <p:cNvPr id="5" name="資料庫圖表 4"/>
          <p:cNvGraphicFramePr/>
          <p:nvPr>
            <p:extLst>
              <p:ext uri="{D42A27DB-BD31-4B8C-83A1-F6EECF244321}">
                <p14:modId xmlns:p14="http://schemas.microsoft.com/office/powerpoint/2010/main" val="1687649327"/>
              </p:ext>
            </p:extLst>
          </p:nvPr>
        </p:nvGraphicFramePr>
        <p:xfrm>
          <a:off x="1187624" y="1417638"/>
          <a:ext cx="6552728" cy="4795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5662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Shape 725"/>
          <p:cNvPicPr preferRelativeResize="0">
            <a:picLocks noGrp="1"/>
          </p:cNvPicPr>
          <p:nvPr>
            <p:ph sz="quarter" idx="1"/>
          </p:nvPr>
        </p:nvPicPr>
        <p:blipFill rotWithShape="1">
          <a:blip r:embed="rId3" cstate="print"/>
          <a:srcRect l="10160" t="10178" r="7280" b="5500"/>
          <a:stretch/>
        </p:blipFill>
        <p:spPr>
          <a:xfrm>
            <a:off x="539552" y="809625"/>
            <a:ext cx="7590036" cy="5445125"/>
          </a:xfrm>
          <a:solidFill>
            <a:srgbClr val="ECECEC"/>
          </a:solidFill>
          <a:ln w="88900" cap="sq">
            <a:solidFill>
              <a:srgbClr val="FFFFFF"/>
            </a:solidFill>
            <a:headEnd type="none" w="med" len="med"/>
            <a:tailEnd type="none" w="med" len="med"/>
          </a:ln>
        </p:spPr>
      </p:pic>
      <p:sp>
        <p:nvSpPr>
          <p:cNvPr id="293890"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E714FC2-E7C3-4D22-BDD0-EF24F3534AE9}" type="slidenum">
              <a:rPr lang="zh-TW" altLang="en-US" smtClean="0">
                <a:latin typeface="標楷體" pitchFamily="65" charset="-120"/>
                <a:ea typeface="標楷體" pitchFamily="65" charset="-120"/>
              </a:rPr>
              <a:pPr/>
              <a:t>45</a:t>
            </a:fld>
            <a:endParaRPr lang="en-US" altLang="zh-TW">
              <a:latin typeface="標楷體" pitchFamily="65" charset="-120"/>
              <a:ea typeface="標楷體" pitchFamily="65" charset="-120"/>
            </a:endParaRPr>
          </a:p>
        </p:txBody>
      </p:sp>
      <p:sp>
        <p:nvSpPr>
          <p:cNvPr id="293891" name="Shape 726"/>
          <p:cNvSpPr txBox="1">
            <a:spLocks noChangeArrowheads="1"/>
          </p:cNvSpPr>
          <p:nvPr/>
        </p:nvSpPr>
        <p:spPr bwMode="auto">
          <a:xfrm>
            <a:off x="-108520" y="188640"/>
            <a:ext cx="9144000" cy="461962"/>
          </a:xfrm>
          <a:prstGeom prst="rect">
            <a:avLst/>
          </a:prstGeom>
          <a:noFill/>
          <a:ln w="9525">
            <a:noFill/>
            <a:miter lim="800000"/>
            <a:headEnd/>
            <a:tailEnd/>
          </a:ln>
        </p:spPr>
        <p:txBody>
          <a:bodyPr lIns="91425" tIns="45700" rIns="91425" bIns="45700"/>
          <a:lstStyle/>
          <a:p>
            <a:pPr algn="ctr">
              <a:buSzPct val="25000"/>
            </a:pPr>
            <a:r>
              <a:rPr lang="en-US" sz="2400" b="1" dirty="0">
                <a:solidFill>
                  <a:srgbClr val="0000FF"/>
                </a:solidFill>
                <a:latin typeface="標楷體" pitchFamily="65" charset="-120"/>
                <a:ea typeface="標楷體" pitchFamily="65" charset="-120"/>
                <a:cs typeface="Arial" charset="0"/>
                <a:sym typeface="Arial" charset="0"/>
              </a:rPr>
              <a:t>國</a:t>
            </a:r>
            <a:r>
              <a:rPr lang="zh-TW" altLang="en-US" sz="2400" b="1" dirty="0">
                <a:solidFill>
                  <a:srgbClr val="0000FF"/>
                </a:solidFill>
                <a:latin typeface="標楷體" pitchFamily="65" charset="-120"/>
                <a:ea typeface="標楷體" pitchFamily="65" charset="-120"/>
                <a:cs typeface="Arial" charset="0"/>
                <a:sym typeface="Arial" charset="0"/>
              </a:rPr>
              <a:t>教</a:t>
            </a:r>
            <a:r>
              <a:rPr lang="en-US" sz="2400" b="1" dirty="0" err="1">
                <a:solidFill>
                  <a:srgbClr val="0000FF"/>
                </a:solidFill>
                <a:latin typeface="標楷體" pitchFamily="65" charset="-120"/>
                <a:ea typeface="標楷體" pitchFamily="65" charset="-120"/>
                <a:cs typeface="Arial" charset="0"/>
                <a:sym typeface="Arial" charset="0"/>
              </a:rPr>
              <a:t>院備有總綱導讀、宣導影片、專書、案例等資料，可供下載</a:t>
            </a:r>
            <a:endParaRPr lang="en-US" sz="2400" b="1" dirty="0">
              <a:solidFill>
                <a:srgbClr val="0000FF"/>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Shape 731"/>
          <p:cNvPicPr preferRelativeResize="0">
            <a:picLocks noChangeAspect="1" noChangeArrowheads="1"/>
          </p:cNvPicPr>
          <p:nvPr/>
        </p:nvPicPr>
        <p:blipFill rotWithShape="1">
          <a:blip r:embed="rId3" cstate="print"/>
          <a:srcRect l="12846" t="15492" r="14468" b="10430"/>
          <a:stretch/>
        </p:blipFill>
        <p:spPr bwMode="auto">
          <a:xfrm>
            <a:off x="168275" y="1041401"/>
            <a:ext cx="8436173" cy="4835871"/>
          </a:xfrm>
          <a:prstGeom prst="rect">
            <a:avLst/>
          </a:prstGeom>
          <a:noFill/>
          <a:ln w="9525">
            <a:noFill/>
            <a:miter lim="800000"/>
            <a:headEnd/>
            <a:tailEnd/>
          </a:ln>
        </p:spPr>
      </p:pic>
      <p:sp>
        <p:nvSpPr>
          <p:cNvPr id="732" name="Shape 732"/>
          <p:cNvSpPr>
            <a:spLocks noChangeArrowheads="1"/>
          </p:cNvSpPr>
          <p:nvPr/>
        </p:nvSpPr>
        <p:spPr bwMode="auto">
          <a:xfrm>
            <a:off x="339725" y="1817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dirty="0">
                <a:solidFill>
                  <a:srgbClr val="0000FF"/>
                </a:solidFill>
                <a:latin typeface="標楷體" pitchFamily="65" charset="-120"/>
                <a:ea typeface="標楷體" pitchFamily="65" charset="-120"/>
                <a:cs typeface="Arial" charset="0"/>
                <a:sym typeface="Arial" charset="0"/>
              </a:rPr>
              <a:t>影片</a:t>
            </a:r>
            <a:r>
              <a:rPr lang="en-US" sz="2800" b="1" dirty="0">
                <a:solidFill>
                  <a:srgbClr val="000000"/>
                </a:solidFill>
                <a:latin typeface="標楷體" pitchFamily="65" charset="-120"/>
                <a:ea typeface="標楷體" pitchFamily="65" charset="-120"/>
                <a:cs typeface="Arial" charset="0"/>
                <a:sym typeface="Arial" charset="0"/>
              </a:rPr>
              <a:t>：完整版、</a:t>
            </a:r>
            <a:r>
              <a:rPr lang="en-US" altLang="zh-TW" sz="2800" b="1" dirty="0">
                <a:solidFill>
                  <a:srgbClr val="000000"/>
                </a:solidFill>
                <a:latin typeface="標楷體" pitchFamily="65" charset="-120"/>
                <a:ea typeface="標楷體" pitchFamily="65" charset="-120"/>
                <a:cs typeface="Arial" charset="0"/>
                <a:sym typeface="Arial" charset="0"/>
              </a:rPr>
              <a:t>8</a:t>
            </a:r>
            <a:r>
              <a:rPr lang="en-US" sz="2800" b="1" dirty="0">
                <a:solidFill>
                  <a:srgbClr val="000000"/>
                </a:solidFill>
                <a:latin typeface="標楷體" pitchFamily="65" charset="-120"/>
                <a:ea typeface="標楷體" pitchFamily="65" charset="-120"/>
                <a:cs typeface="Arial" charset="0"/>
                <a:sym typeface="Arial" charset="0"/>
              </a:rPr>
              <a:t>分鐘版、</a:t>
            </a:r>
            <a:r>
              <a:rPr lang="en-US" altLang="zh-TW" sz="2800" b="1" dirty="0">
                <a:solidFill>
                  <a:srgbClr val="000000"/>
                </a:solidFill>
                <a:latin typeface="標楷體" pitchFamily="65" charset="-120"/>
                <a:ea typeface="標楷體" pitchFamily="65" charset="-120"/>
                <a:cs typeface="Arial" charset="0"/>
                <a:sym typeface="Arial" charset="0"/>
              </a:rPr>
              <a:t>2</a:t>
            </a:r>
            <a:r>
              <a:rPr lang="en-US" sz="2800" b="1" dirty="0">
                <a:solidFill>
                  <a:srgbClr val="000000"/>
                </a:solidFill>
                <a:latin typeface="標楷體" pitchFamily="65" charset="-120"/>
                <a:ea typeface="標楷體" pitchFamily="65" charset="-120"/>
                <a:cs typeface="Arial" charset="0"/>
                <a:sym typeface="Arial" charset="0"/>
              </a:rPr>
              <a:t>分鐘版的總綱介紹</a:t>
            </a:r>
          </a:p>
        </p:txBody>
      </p:sp>
      <p:sp>
        <p:nvSpPr>
          <p:cNvPr id="733" name="Shape 733"/>
          <p:cNvSpPr>
            <a:spLocks noChangeArrowheads="1"/>
          </p:cNvSpPr>
          <p:nvPr/>
        </p:nvSpPr>
        <p:spPr bwMode="auto">
          <a:xfrm>
            <a:off x="339725" y="3354388"/>
            <a:ext cx="8439150" cy="849312"/>
          </a:xfrm>
          <a:prstGeom prst="roundRect">
            <a:avLst>
              <a:gd name="adj" fmla="val 16667"/>
            </a:avLst>
          </a:prstGeom>
          <a:solidFill>
            <a:schemeClr val="bg1"/>
          </a:solidFill>
          <a:ln w="9525">
            <a:solidFill>
              <a:srgbClr val="45A9C4"/>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動畫</a:t>
            </a:r>
            <a:r>
              <a:rPr lang="en-US" sz="2800" b="1">
                <a:solidFill>
                  <a:srgbClr val="000000"/>
                </a:solidFill>
                <a:latin typeface="標楷體" pitchFamily="65" charset="-120"/>
                <a:ea typeface="標楷體" pitchFamily="65" charset="-120"/>
                <a:cs typeface="Arial" charset="0"/>
                <a:sym typeface="Arial" charset="0"/>
              </a:rPr>
              <a:t>：中</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英文字幕版</a:t>
            </a:r>
          </a:p>
        </p:txBody>
      </p:sp>
      <p:sp>
        <p:nvSpPr>
          <p:cNvPr id="734" name="Shape 734"/>
          <p:cNvSpPr>
            <a:spLocks noChangeArrowheads="1"/>
          </p:cNvSpPr>
          <p:nvPr/>
        </p:nvSpPr>
        <p:spPr bwMode="auto">
          <a:xfrm>
            <a:off x="339725" y="4265613"/>
            <a:ext cx="8439150" cy="812800"/>
          </a:xfrm>
          <a:prstGeom prst="roundRect">
            <a:avLst>
              <a:gd name="adj" fmla="val 16667"/>
            </a:avLst>
          </a:prstGeom>
          <a:solidFill>
            <a:schemeClr val="bg1"/>
          </a:solidFill>
          <a:ln w="9525">
            <a:solidFill>
              <a:srgbClr val="BD4B48"/>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專書</a:t>
            </a:r>
            <a:r>
              <a:rPr lang="en-US" sz="2800" b="1">
                <a:solidFill>
                  <a:srgbClr val="000000"/>
                </a:solidFill>
                <a:latin typeface="標楷體" pitchFamily="65" charset="-120"/>
                <a:ea typeface="標楷體" pitchFamily="65" charset="-120"/>
                <a:cs typeface="Arial" charset="0"/>
                <a:sym typeface="Arial" charset="0"/>
              </a:rPr>
              <a:t>：</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同行</a:t>
            </a:r>
            <a:r>
              <a:rPr lang="en-US" altLang="zh-TW" sz="2800" b="1">
                <a:solidFill>
                  <a:srgbClr val="000000"/>
                </a:solidFill>
                <a:latin typeface="標楷體" pitchFamily="65" charset="-120"/>
                <a:ea typeface="標楷體" pitchFamily="65" charset="-120"/>
                <a:cs typeface="Arial" charset="0"/>
                <a:sym typeface="Arial" charset="0"/>
              </a:rPr>
              <a:t>》</a:t>
            </a:r>
            <a:r>
              <a:rPr lang="en-US" sz="2800" b="1">
                <a:solidFill>
                  <a:srgbClr val="000000"/>
                </a:solidFill>
                <a:latin typeface="標楷體" pitchFamily="65" charset="-120"/>
                <a:ea typeface="標楷體" pitchFamily="65" charset="-120"/>
                <a:cs typeface="Arial" charset="0"/>
                <a:sym typeface="Arial" charset="0"/>
              </a:rPr>
              <a:t>、摺頁</a:t>
            </a:r>
            <a:r>
              <a:rPr lang="en-US" sz="2800" b="1">
                <a:solidFill>
                  <a:srgbClr val="7F7F7F"/>
                </a:solidFill>
                <a:latin typeface="標楷體" pitchFamily="65" charset="-120"/>
                <a:ea typeface="標楷體" pitchFamily="65" charset="-120"/>
                <a:cs typeface="Arial" charset="0"/>
                <a:sym typeface="Arial" charset="0"/>
              </a:rPr>
              <a:t>、領綱課程手冊</a:t>
            </a:r>
          </a:p>
        </p:txBody>
      </p:sp>
      <p:sp>
        <p:nvSpPr>
          <p:cNvPr id="735" name="Shape 735"/>
          <p:cNvSpPr>
            <a:spLocks noChangeArrowheads="1"/>
          </p:cNvSpPr>
          <p:nvPr/>
        </p:nvSpPr>
        <p:spPr bwMode="auto">
          <a:xfrm>
            <a:off x="357188" y="5143500"/>
            <a:ext cx="8439150" cy="719138"/>
          </a:xfrm>
          <a:prstGeom prst="roundRect">
            <a:avLst>
              <a:gd name="adj" fmla="val 16667"/>
            </a:avLst>
          </a:prstGeom>
          <a:solidFill>
            <a:schemeClr val="bg1"/>
          </a:solidFill>
          <a:ln w="9525">
            <a:solidFill>
              <a:srgbClr val="97B853"/>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研究</a:t>
            </a:r>
            <a:r>
              <a:rPr lang="en-US" sz="2800" b="1">
                <a:solidFill>
                  <a:srgbClr val="000000"/>
                </a:solidFill>
                <a:latin typeface="標楷體" pitchFamily="65" charset="-120"/>
                <a:ea typeface="標楷體" pitchFamily="65" charset="-120"/>
                <a:cs typeface="Arial" charset="0"/>
                <a:sym typeface="Arial" charset="0"/>
              </a:rPr>
              <a:t>：</a:t>
            </a:r>
            <a:r>
              <a:rPr lang="en-US" sz="2600" b="1">
                <a:solidFill>
                  <a:srgbClr val="000000"/>
                </a:solidFill>
                <a:latin typeface="標楷體" pitchFamily="65" charset="-120"/>
                <a:ea typeface="標楷體" pitchFamily="65" charset="-120"/>
                <a:cs typeface="Arial" charset="0"/>
                <a:sym typeface="Arial" charset="0"/>
              </a:rPr>
              <a:t>基礎性研究、課程發展建議書、課程發展指引</a:t>
            </a:r>
          </a:p>
        </p:txBody>
      </p:sp>
      <p:sp>
        <p:nvSpPr>
          <p:cNvPr id="737" name="Shape 737"/>
          <p:cNvSpPr>
            <a:spLocks noChangeArrowheads="1"/>
          </p:cNvSpPr>
          <p:nvPr/>
        </p:nvSpPr>
        <p:spPr bwMode="auto">
          <a:xfrm>
            <a:off x="1785938" y="2635250"/>
            <a:ext cx="6992937" cy="719138"/>
          </a:xfrm>
          <a:prstGeom prst="roundRect">
            <a:avLst>
              <a:gd name="adj" fmla="val 16667"/>
            </a:avLst>
          </a:prstGeom>
          <a:solidFill>
            <a:srgbClr val="FF6600"/>
          </a:solidFill>
          <a:ln w="9525">
            <a:solidFill>
              <a:srgbClr val="F5913F"/>
            </a:solidFill>
            <a:round/>
            <a:headEnd/>
            <a:tailEnd/>
          </a:ln>
        </p:spPr>
        <p:txBody>
          <a:bodyPr lIns="91425" tIns="45700" rIns="91425" bIns="45700" anchor="ctr"/>
          <a:lstStyle/>
          <a:p>
            <a:pPr>
              <a:buSzPct val="25000"/>
            </a:pPr>
            <a:r>
              <a:rPr lang="en-US" sz="2800" b="1" dirty="0" err="1">
                <a:solidFill>
                  <a:srgbClr val="FFFFFF"/>
                </a:solidFill>
                <a:latin typeface="標楷體" pitchFamily="65" charset="-120"/>
                <a:ea typeface="標楷體" pitchFamily="65" charset="-120"/>
                <a:cs typeface="Arial" charset="0"/>
                <a:sym typeface="Arial" charset="0"/>
              </a:rPr>
              <a:t>案例及影片：邁向新課綱的第一哩路</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736" name="Shape 736"/>
          <p:cNvSpPr>
            <a:spLocks noChangeArrowheads="1"/>
          </p:cNvSpPr>
          <p:nvPr/>
        </p:nvSpPr>
        <p:spPr bwMode="auto">
          <a:xfrm>
            <a:off x="-85861" y="2512588"/>
            <a:ext cx="2088232" cy="1041825"/>
          </a:xfrm>
          <a:prstGeom prst="irregularSeal1">
            <a:avLst/>
          </a:prstGeom>
          <a:solidFill>
            <a:srgbClr val="FF0000"/>
          </a:solidFill>
          <a:ln w="25400">
            <a:solidFill>
              <a:srgbClr val="395E89"/>
            </a:solidFill>
            <a:round/>
            <a:headEnd/>
            <a:tailEnd/>
          </a:ln>
        </p:spPr>
        <p:txBody>
          <a:bodyPr lIns="91425" tIns="45700" rIns="91425" bIns="45700" anchor="ctr"/>
          <a:lstStyle/>
          <a:p>
            <a:pPr algn="ctr">
              <a:buSzPct val="25000"/>
            </a:pPr>
            <a:r>
              <a:rPr lang="en-US" altLang="zh-TW" b="1" dirty="0">
                <a:solidFill>
                  <a:srgbClr val="FFFFFF"/>
                </a:solidFill>
                <a:latin typeface="標楷體" pitchFamily="65" charset="-120"/>
                <a:ea typeface="標楷體" pitchFamily="65" charset="-120"/>
                <a:cs typeface="Arial" charset="0"/>
                <a:sym typeface="Arial" charset="0"/>
              </a:rPr>
              <a:t>(</a:t>
            </a:r>
            <a:r>
              <a:rPr lang="en-US" b="1" dirty="0" err="1">
                <a:solidFill>
                  <a:srgbClr val="FFFFFF"/>
                </a:solidFill>
                <a:latin typeface="標楷體" pitchFamily="65" charset="-120"/>
                <a:ea typeface="標楷體" pitchFamily="65" charset="-120"/>
                <a:cs typeface="Arial" charset="0"/>
                <a:sym typeface="Arial" charset="0"/>
              </a:rPr>
              <a:t>熱騰騰</a:t>
            </a:r>
            <a:r>
              <a:rPr lang="en-US" altLang="zh-TW" b="1" dirty="0">
                <a:solidFill>
                  <a:srgbClr val="FFFFFF"/>
                </a:solidFill>
                <a:latin typeface="標楷體" pitchFamily="65" charset="-120"/>
                <a:ea typeface="標楷體" pitchFamily="65" charset="-120"/>
                <a:cs typeface="Arial" charset="0"/>
                <a:sym typeface="Arial" charset="0"/>
              </a:rPr>
              <a:t>)</a:t>
            </a:r>
          </a:p>
        </p:txBody>
      </p:sp>
      <p:sp>
        <p:nvSpPr>
          <p:cNvPr id="295944" name="Shape 738"/>
          <p:cNvSpPr txBox="1">
            <a:spLocks noChangeArrowheads="1"/>
          </p:cNvSpPr>
          <p:nvPr/>
        </p:nvSpPr>
        <p:spPr bwMode="auto">
          <a:xfrm>
            <a:off x="214313" y="1214438"/>
            <a:ext cx="8501062" cy="369887"/>
          </a:xfrm>
          <a:prstGeom prst="rect">
            <a:avLst/>
          </a:prstGeom>
          <a:solidFill>
            <a:schemeClr val="bg1"/>
          </a:solidFill>
          <a:ln w="9525">
            <a:noFill/>
            <a:miter lim="800000"/>
            <a:headEnd/>
            <a:tailEnd/>
          </a:ln>
        </p:spPr>
        <p:txBody>
          <a:bodyPr lIns="91425" tIns="45700" rIns="91425" bIns="45700"/>
          <a:lstStyle/>
          <a:p>
            <a:endParaRPr lang="zh-TW" altLang="en-US">
              <a:solidFill>
                <a:srgbClr val="000000"/>
              </a:solidFill>
              <a:latin typeface="標楷體" pitchFamily="65" charset="-120"/>
              <a:ea typeface="標楷體" pitchFamily="65" charset="-120"/>
              <a:cs typeface="Arial" charset="0"/>
              <a:sym typeface="Arial" charset="0"/>
            </a:endParaRPr>
          </a:p>
        </p:txBody>
      </p:sp>
      <p:sp>
        <p:nvSpPr>
          <p:cNvPr id="739" name="Shape 739"/>
          <p:cNvSpPr>
            <a:spLocks noChangeArrowheads="1"/>
          </p:cNvSpPr>
          <p:nvPr/>
        </p:nvSpPr>
        <p:spPr bwMode="auto">
          <a:xfrm>
            <a:off x="357188" y="928688"/>
            <a:ext cx="8439150" cy="796925"/>
          </a:xfrm>
          <a:prstGeom prst="roundRect">
            <a:avLst>
              <a:gd name="adj" fmla="val 16667"/>
            </a:avLst>
          </a:prstGeom>
          <a:solidFill>
            <a:schemeClr val="bg1"/>
          </a:solidFill>
          <a:ln w="9525">
            <a:solidFill>
              <a:srgbClr val="7C5F9F"/>
            </a:solidFill>
            <a:round/>
            <a:headEnd/>
            <a:tailEnd/>
          </a:ln>
        </p:spPr>
        <p:txBody>
          <a:bodyPr lIns="91425" tIns="45700" rIns="91425" bIns="45700" anchor="ctr"/>
          <a:lstStyle/>
          <a:p>
            <a:pPr>
              <a:buSzPct val="25000"/>
            </a:pPr>
            <a:r>
              <a:rPr lang="en-US" sz="3600" b="1">
                <a:solidFill>
                  <a:srgbClr val="0000FF"/>
                </a:solidFill>
                <a:latin typeface="標楷體" pitchFamily="65" charset="-120"/>
                <a:ea typeface="標楷體" pitchFamily="65" charset="-120"/>
                <a:cs typeface="Arial" charset="0"/>
                <a:sym typeface="Arial" charset="0"/>
              </a:rPr>
              <a:t>課綱</a:t>
            </a:r>
            <a:r>
              <a:rPr lang="en-US" sz="2800" b="1">
                <a:solidFill>
                  <a:srgbClr val="000000"/>
                </a:solidFill>
                <a:latin typeface="標楷體" pitchFamily="65" charset="-120"/>
                <a:ea typeface="標楷體" pitchFamily="65" charset="-120"/>
                <a:cs typeface="Arial" charset="0"/>
                <a:sym typeface="Arial" charset="0"/>
              </a:rPr>
              <a:t>：總綱、總綱</a:t>
            </a:r>
            <a:r>
              <a:rPr lang="en-US" altLang="zh-TW" sz="2800" b="1">
                <a:solidFill>
                  <a:srgbClr val="000000"/>
                </a:solidFill>
                <a:latin typeface="標楷體" pitchFamily="65" charset="-120"/>
                <a:ea typeface="標楷體" pitchFamily="65" charset="-120"/>
                <a:cs typeface="Arial" charset="0"/>
                <a:sym typeface="Arial" charset="0"/>
              </a:rPr>
              <a:t>Q&amp;A</a:t>
            </a:r>
            <a:r>
              <a:rPr lang="en-US" sz="2800" b="1">
                <a:solidFill>
                  <a:srgbClr val="7F7F7F"/>
                </a:solidFill>
                <a:latin typeface="標楷體" pitchFamily="65" charset="-120"/>
                <a:ea typeface="標楷體" pitchFamily="65" charset="-120"/>
                <a:cs typeface="Arial" charset="0"/>
                <a:sym typeface="Arial" charset="0"/>
              </a:rPr>
              <a:t>、領綱、領綱</a:t>
            </a:r>
            <a:r>
              <a:rPr lang="en-US" altLang="zh-TW" sz="2800" b="1">
                <a:solidFill>
                  <a:srgbClr val="7F7F7F"/>
                </a:solidFill>
                <a:latin typeface="標楷體" pitchFamily="65" charset="-120"/>
                <a:ea typeface="標楷體" pitchFamily="65" charset="-120"/>
                <a:cs typeface="Arial" charset="0"/>
                <a:sym typeface="Arial" charset="0"/>
              </a:rPr>
              <a:t>Q&amp;A</a:t>
            </a:r>
          </a:p>
        </p:txBody>
      </p:sp>
      <p:sp>
        <p:nvSpPr>
          <p:cNvPr id="295946" name="Shape 740"/>
          <p:cNvSpPr txBox="1">
            <a:spLocks noChangeArrowheads="1"/>
          </p:cNvSpPr>
          <p:nvPr/>
        </p:nvSpPr>
        <p:spPr bwMode="auto">
          <a:xfrm>
            <a:off x="428624" y="285750"/>
            <a:ext cx="7095703" cy="523875"/>
          </a:xfrm>
          <a:prstGeom prst="rect">
            <a:avLst/>
          </a:prstGeom>
          <a:noFill/>
          <a:ln w="9525">
            <a:noFill/>
            <a:miter lim="800000"/>
            <a:headEnd/>
            <a:tailEnd/>
          </a:ln>
        </p:spPr>
        <p:txBody>
          <a:bodyPr lIns="91425" tIns="45700" rIns="91425" bIns="45700"/>
          <a:lstStyle/>
          <a:p>
            <a:pPr>
              <a:buSzPct val="25000"/>
            </a:pPr>
            <a:r>
              <a:rPr lang="zh-TW" altLang="en-US" sz="3600" b="1" dirty="0">
                <a:solidFill>
                  <a:srgbClr val="0000FF"/>
                </a:solidFill>
                <a:latin typeface="標楷體" pitchFamily="65" charset="-120"/>
                <a:ea typeface="標楷體" pitchFamily="65" charset="-120"/>
                <a:cs typeface="Arial" charset="0"/>
                <a:sym typeface="Arial" charset="0"/>
              </a:rPr>
              <a:t>了解新課綱</a:t>
            </a:r>
            <a:r>
              <a:rPr lang="en-US" altLang="zh-TW" sz="3600" b="1" dirty="0">
                <a:solidFill>
                  <a:srgbClr val="0000FF"/>
                </a:solidFill>
                <a:latin typeface="標楷體" pitchFamily="65" charset="-120"/>
                <a:ea typeface="標楷體" pitchFamily="65" charset="-120"/>
                <a:cs typeface="Arial" charset="0"/>
                <a:sym typeface="Arial" charset="0"/>
              </a:rPr>
              <a:t>--</a:t>
            </a:r>
            <a:r>
              <a:rPr lang="en-US" sz="3600" b="1" dirty="0" err="1" smtClean="0">
                <a:solidFill>
                  <a:srgbClr val="0000FF"/>
                </a:solidFill>
                <a:latin typeface="標楷體" pitchFamily="65" charset="-120"/>
                <a:ea typeface="標楷體" pitchFamily="65" charset="-120"/>
                <a:cs typeface="Arial" charset="0"/>
                <a:sym typeface="Arial" charset="0"/>
              </a:rPr>
              <a:t>可參考及運用</a:t>
            </a:r>
            <a:r>
              <a:rPr lang="zh-TW" altLang="en-US" sz="3600" b="1" dirty="0" smtClean="0">
                <a:solidFill>
                  <a:srgbClr val="0000FF"/>
                </a:solidFill>
                <a:latin typeface="標楷體" pitchFamily="65" charset="-120"/>
                <a:ea typeface="標楷體" pitchFamily="65" charset="-120"/>
                <a:cs typeface="Arial" charset="0"/>
                <a:sym typeface="Arial" charset="0"/>
              </a:rPr>
              <a:t>的</a:t>
            </a:r>
            <a:r>
              <a:rPr lang="en-US" sz="3600" b="1" dirty="0" err="1" smtClean="0">
                <a:solidFill>
                  <a:srgbClr val="0000FF"/>
                </a:solidFill>
                <a:latin typeface="標楷體" pitchFamily="65" charset="-120"/>
                <a:ea typeface="標楷體" pitchFamily="65" charset="-120"/>
                <a:cs typeface="Arial" charset="0"/>
                <a:sym typeface="Arial" charset="0"/>
              </a:rPr>
              <a:t>資源</a:t>
            </a:r>
            <a:endParaRPr lang="en-US" sz="3600" b="1" dirty="0">
              <a:solidFill>
                <a:srgbClr val="0000FF"/>
              </a:solidFill>
              <a:latin typeface="標楷體" pitchFamily="65" charset="-120"/>
              <a:ea typeface="標楷體" pitchFamily="65" charset="-120"/>
              <a:cs typeface="Arial" charset="0"/>
              <a:sym typeface="Arial" charset="0"/>
            </a:endParaRPr>
          </a:p>
        </p:txBody>
      </p:sp>
      <p:sp>
        <p:nvSpPr>
          <p:cNvPr id="295947" name="投影片編號版面配置區 12"/>
          <p:cNvSpPr>
            <a:spLocks noGrp="1"/>
          </p:cNvSpPr>
          <p:nvPr>
            <p:ph type="sldNum" sz="quarter" idx="11"/>
          </p:nvPr>
        </p:nvSpPr>
        <p:spPr bwMode="auto">
          <a:xfrm>
            <a:off x="8105775" y="5789959"/>
            <a:ext cx="609600" cy="520700"/>
          </a:xfrm>
          <a:noFill/>
          <a:ln>
            <a:miter lim="800000"/>
            <a:headEnd/>
            <a:tailEnd/>
          </a:ln>
        </p:spPr>
        <p:txBody>
          <a:bodyPr wrap="square" lIns="91440" tIns="45720" rIns="91440" bIns="45720" numCol="1" anchorCtr="0" compatLnSpc="1">
            <a:prstTxWarp prst="textNoShape">
              <a:avLst/>
            </a:prstTxWarp>
          </a:bodyPr>
          <a:lstStyle/>
          <a:p>
            <a:fld id="{6F54BF94-E4A3-4358-8CC5-413ED9149C45}" type="slidenum">
              <a:rPr lang="zh-TW" altLang="en-US" smtClean="0">
                <a:latin typeface="標楷體" pitchFamily="65" charset="-120"/>
                <a:ea typeface="標楷體" pitchFamily="65" charset="-120"/>
              </a:rPr>
              <a:pPr/>
              <a:t>46</a:t>
            </a:fld>
            <a:endParaRPr lang="en-US" altLang="zh-TW" dirty="0">
              <a:latin typeface="標楷體" pitchFamily="65" charset="-120"/>
              <a:ea typeface="標楷體" pitchFamily="65" charset="-12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 calcmode="lin" valueType="num">
                                      <p:cBhvr additive="base">
                                        <p:cTn id="7" dur="500"/>
                                        <p:tgtEl>
                                          <p:spTgt spid="73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33"/>
                                        </p:tgtEl>
                                        <p:attrNameLst>
                                          <p:attrName>style.visibility</p:attrName>
                                        </p:attrNameLst>
                                      </p:cBhvr>
                                      <p:to>
                                        <p:strVal val="visible"/>
                                      </p:to>
                                    </p:set>
                                    <p:anim calcmode="lin" valueType="num">
                                      <p:cBhvr additive="base">
                                        <p:cTn id="12" dur="500"/>
                                        <p:tgtEl>
                                          <p:spTgt spid="73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34"/>
                                        </p:tgtEl>
                                        <p:attrNameLst>
                                          <p:attrName>style.visibility</p:attrName>
                                        </p:attrNameLst>
                                      </p:cBhvr>
                                      <p:to>
                                        <p:strVal val="visible"/>
                                      </p:to>
                                    </p:set>
                                    <p:anim calcmode="lin" valueType="num">
                                      <p:cBhvr additive="base">
                                        <p:cTn id="17" dur="500"/>
                                        <p:tgtEl>
                                          <p:spTgt spid="73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6"/>
                                        </p:tgtEl>
                                        <p:attrNameLst>
                                          <p:attrName>style.visibility</p:attrName>
                                        </p:attrNameLst>
                                      </p:cBhvr>
                                      <p:to>
                                        <p:strVal val="visible"/>
                                      </p:to>
                                    </p:set>
                                    <p:animEffect transition="in" filter="fade">
                                      <p:cBhvr>
                                        <p:cTn id="27" dur="683"/>
                                        <p:tgtEl>
                                          <p:spTgt spid="7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37"/>
                                        </p:tgtEl>
                                        <p:attrNameLst>
                                          <p:attrName>style.visibility</p:attrName>
                                        </p:attrNameLst>
                                      </p:cBhvr>
                                      <p:to>
                                        <p:strVal val="visible"/>
                                      </p:to>
                                    </p:set>
                                    <p:anim calcmode="lin" valueType="num">
                                      <p:cBhvr additive="base">
                                        <p:cTn id="32" dur="500"/>
                                        <p:tgtEl>
                                          <p:spTgt spid="73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39"/>
                                        </p:tgtEl>
                                        <p:attrNameLst>
                                          <p:attrName>style.visibility</p:attrName>
                                        </p:attrNameLst>
                                      </p:cBhvr>
                                      <p:to>
                                        <p:strVal val="visible"/>
                                      </p:to>
                                    </p:set>
                                    <p:anim calcmode="lin" valueType="num">
                                      <p:cBhvr additive="base">
                                        <p:cTn id="37" dur="500"/>
                                        <p:tgtEl>
                                          <p:spTgt spid="7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標題 8"/>
          <p:cNvSpPr>
            <a:spLocks noGrp="1"/>
          </p:cNvSpPr>
          <p:nvPr>
            <p:ph type="title"/>
          </p:nvPr>
        </p:nvSpPr>
        <p:spPr>
          <a:xfrm>
            <a:off x="2286000" y="2895600"/>
            <a:ext cx="6858000" cy="2054225"/>
          </a:xfrm>
        </p:spPr>
        <p:txBody>
          <a:bodyPr/>
          <a:lstStyle/>
          <a:p>
            <a:pPr eaLnBrk="1" fontAlgn="auto" hangingPunct="1">
              <a:spcAft>
                <a:spcPts val="0"/>
              </a:spcAft>
              <a:defRPr/>
            </a:pP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伍、學校邁向107課綱的準備</a:t>
            </a:r>
            <a:br>
              <a:rPr lang="en-US" sz="4000" cap="none" dirty="0">
                <a:solidFill>
                  <a:srgbClr val="C00000"/>
                </a:solidFill>
                <a:latin typeface="標楷體" panose="03000509000000000000" pitchFamily="65" charset="-120"/>
                <a:ea typeface="標楷體" panose="03000509000000000000" pitchFamily="65" charset="-120"/>
                <a:cs typeface="Calibri"/>
                <a:sym typeface="Calibri"/>
              </a:rPr>
            </a:br>
            <a:r>
              <a:rPr lang="en-US" sz="4000" cap="none" dirty="0">
                <a:solidFill>
                  <a:srgbClr val="C00000"/>
                </a:solidFill>
                <a:latin typeface="標楷體" panose="03000509000000000000" pitchFamily="65" charset="-120"/>
                <a:ea typeface="標楷體" panose="03000509000000000000" pitchFamily="65" charset="-120"/>
                <a:cs typeface="Calibri"/>
                <a:sym typeface="Calibri"/>
              </a:rPr>
              <a:t> </a:t>
            </a:r>
            <a:endParaRPr lang="zh-TW" altLang="en-US" sz="4000" dirty="0">
              <a:latin typeface="標楷體" panose="03000509000000000000" pitchFamily="65" charset="-120"/>
              <a:ea typeface="標楷體" panose="03000509000000000000" pitchFamily="65" charset="-120"/>
            </a:endParaRPr>
          </a:p>
        </p:txBody>
      </p:sp>
      <p:sp>
        <p:nvSpPr>
          <p:cNvPr id="297987" name="文字版面配置區 7"/>
          <p:cNvSpPr>
            <a:spLocks noGrp="1"/>
          </p:cNvSpPr>
          <p:nvPr>
            <p:ph type="body" idx="1"/>
          </p:nvPr>
        </p:nvSpPr>
        <p:spPr>
          <a:xfrm>
            <a:off x="2471738" y="4429125"/>
            <a:ext cx="6172200" cy="1371600"/>
          </a:xfrm>
        </p:spPr>
        <p:txBody>
          <a:bodyPr/>
          <a:lstStyle/>
          <a:p>
            <a:pPr eaLnBrk="1" hangingPunct="1">
              <a:lnSpc>
                <a:spcPct val="150000"/>
              </a:lnSpc>
            </a:pP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素養導向教學</a:t>
            </a:r>
            <a:br>
              <a:rPr lang="en-US" sz="2800">
                <a:solidFill>
                  <a:srgbClr val="0000FF"/>
                </a:solidFill>
                <a:latin typeface="標楷體" pitchFamily="65" charset="-120"/>
                <a:ea typeface="標楷體" pitchFamily="65" charset="-120"/>
                <a:cs typeface="Calibri" pitchFamily="34" charset="0"/>
                <a:sym typeface="Calibri" pitchFamily="34" charset="0"/>
              </a:rPr>
            </a:br>
            <a:r>
              <a:rPr lang="en-US" altLang="zh-TW" sz="2800">
                <a:solidFill>
                  <a:srgbClr val="0000FF"/>
                </a:solidFill>
                <a:latin typeface="標楷體" pitchFamily="65" charset="-120"/>
                <a:ea typeface="標楷體" pitchFamily="65" charset="-120"/>
                <a:cs typeface="Calibri" pitchFamily="34" charset="0"/>
                <a:sym typeface="Calibri" pitchFamily="34" charset="0"/>
              </a:rPr>
              <a:t>‧</a:t>
            </a:r>
            <a:r>
              <a:rPr lang="en-US" sz="2800">
                <a:solidFill>
                  <a:srgbClr val="0000FF"/>
                </a:solidFill>
                <a:latin typeface="標楷體" pitchFamily="65" charset="-120"/>
                <a:ea typeface="標楷體" pitchFamily="65" charset="-120"/>
                <a:cs typeface="Calibri" pitchFamily="34" charset="0"/>
                <a:sym typeface="Calibri" pitchFamily="34" charset="0"/>
              </a:rPr>
              <a:t>學校本位課程</a:t>
            </a:r>
            <a:endParaRPr lang="zh-TW" altLang="en-US" sz="2800">
              <a:solidFill>
                <a:srgbClr val="0000FF"/>
              </a:solidFill>
              <a:latin typeface="標楷體" pitchFamily="65" charset="-120"/>
              <a:ea typeface="標楷體" pitchFamily="65" charset="-120"/>
              <a:cs typeface="Calibri" pitchFamily="34" charset="0"/>
            </a:endParaRPr>
          </a:p>
        </p:txBody>
      </p:sp>
      <p:sp>
        <p:nvSpPr>
          <p:cNvPr id="297988" name="投影片編號版面配置區 6"/>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1DA4B0DB-62A9-4343-BA59-81F94249F6B9}" type="slidenum">
              <a:rPr lang="zh-TW" altLang="en-US" smtClean="0">
                <a:latin typeface="標楷體" pitchFamily="65" charset="-120"/>
                <a:ea typeface="標楷體" pitchFamily="65" charset="-120"/>
              </a:rPr>
              <a:pPr/>
              <a:t>47</a:t>
            </a:fld>
            <a:endParaRPr lang="en-US" altLang="zh-TW">
              <a:latin typeface="標楷體" pitchFamily="65" charset="-120"/>
              <a:ea typeface="標楷體" pitchFamily="65" charset="-120"/>
            </a:endParaRPr>
          </a:p>
        </p:txBody>
      </p:sp>
      <p:pic>
        <p:nvPicPr>
          <p:cNvPr id="297989" name="Shape 748"/>
          <p:cNvPicPr preferRelativeResize="0">
            <a:picLocks noGrp="1"/>
          </p:cNvPicPr>
          <p:nvPr>
            <p:ph sz="quarter" idx="4294967295"/>
          </p:nvPr>
        </p:nvPicPr>
        <p:blipFill>
          <a:blip r:embed="rId3" cstate="print"/>
          <a:srcRect/>
          <a:stretch>
            <a:fillRect/>
          </a:stretch>
        </p:blipFill>
        <p:spPr>
          <a:xfrm>
            <a:off x="6306344" y="285750"/>
            <a:ext cx="2411412" cy="2071688"/>
          </a:xfrm>
          <a:blipFill dpi="0" rotWithShape="1">
            <a:blip r:embed="rId4" cstate="print"/>
            <a:srcRect/>
            <a:stretch>
              <a:fillRect/>
            </a:stretch>
          </a:blipFill>
        </p:spPr>
      </p:pic>
      <p:sp>
        <p:nvSpPr>
          <p:cNvPr id="297990" name="Shape 749"/>
          <p:cNvSpPr txBox="1">
            <a:spLocks noChangeArrowheads="1"/>
          </p:cNvSpPr>
          <p:nvPr/>
        </p:nvSpPr>
        <p:spPr bwMode="auto">
          <a:xfrm>
            <a:off x="6357938" y="2500313"/>
            <a:ext cx="2308225" cy="285750"/>
          </a:xfrm>
          <a:prstGeom prst="rect">
            <a:avLst/>
          </a:prstGeom>
          <a:noFill/>
          <a:ln w="9525">
            <a:noFill/>
            <a:miter lim="800000"/>
            <a:headEnd/>
            <a:tailEnd/>
          </a:ln>
        </p:spPr>
        <p:txBody>
          <a:bodyPr lIns="91425" tIns="45700" rIns="91425" bIns="45700"/>
          <a:lstStyle/>
          <a:p>
            <a:pPr>
              <a:buSzPct val="25000"/>
            </a:pPr>
            <a:r>
              <a:rPr lang="en-US" sz="1500" b="1">
                <a:solidFill>
                  <a:srgbClr val="FF6600"/>
                </a:solidFill>
                <a:latin typeface="標楷體" pitchFamily="65" charset="-120"/>
                <a:ea typeface="標楷體" pitchFamily="65" charset="-120"/>
                <a:cs typeface="Calibri" pitchFamily="34" charset="0"/>
                <a:sym typeface="Calibri" pitchFamily="34" charset="0"/>
              </a:rPr>
              <a:t>圖片來源：長榮百合國小</a:t>
            </a:r>
          </a:p>
        </p:txBody>
      </p:sp>
      <p:pic>
        <p:nvPicPr>
          <p:cNvPr id="297991" name="Shape 750"/>
          <p:cNvPicPr preferRelativeResize="0">
            <a:picLocks noChangeAspect="1" noChangeArrowheads="1"/>
          </p:cNvPicPr>
          <p:nvPr/>
        </p:nvPicPr>
        <p:blipFill>
          <a:blip r:embed="rId5" cstate="print"/>
          <a:srcRect/>
          <a:stretch>
            <a:fillRect/>
          </a:stretch>
        </p:blipFill>
        <p:spPr bwMode="auto">
          <a:xfrm>
            <a:off x="2714625" y="285750"/>
            <a:ext cx="3429000" cy="2071688"/>
          </a:xfrm>
          <a:prstGeom prst="rect">
            <a:avLst/>
          </a:prstGeom>
          <a:noFill/>
          <a:ln w="9525">
            <a:noFill/>
            <a:miter lim="800000"/>
            <a:headEnd/>
            <a:tailEnd/>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投影片編號版面配置區 12"/>
          <p:cNvSpPr>
            <a:spLocks noGrp="1"/>
          </p:cNvSpPr>
          <p:nvPr>
            <p:ph type="sldNum" sz="quarter" idx="12"/>
          </p:nvPr>
        </p:nvSpPr>
        <p:spPr bwMode="auto">
          <a:xfrm>
            <a:off x="8093075" y="5738404"/>
            <a:ext cx="609600" cy="520700"/>
          </a:xfrm>
          <a:noFill/>
          <a:ln>
            <a:miter lim="800000"/>
            <a:headEnd/>
            <a:tailEnd/>
          </a:ln>
        </p:spPr>
        <p:txBody>
          <a:bodyPr wrap="square" lIns="91440" tIns="45720" rIns="91440" bIns="45720" numCol="1" anchorCtr="0" compatLnSpc="1">
            <a:prstTxWarp prst="textNoShape">
              <a:avLst/>
            </a:prstTxWarp>
          </a:bodyPr>
          <a:lstStyle/>
          <a:p>
            <a:fld id="{6CD5B9DC-D937-4413-9DB0-5F2896628142}" type="slidenum">
              <a:rPr lang="zh-TW" altLang="en-US" smtClean="0">
                <a:latin typeface="標楷體" pitchFamily="65" charset="-120"/>
                <a:ea typeface="標楷體" pitchFamily="65" charset="-120"/>
              </a:rPr>
              <a:pPr/>
              <a:t>48</a:t>
            </a:fld>
            <a:endParaRPr lang="en-US" altLang="zh-TW">
              <a:latin typeface="標楷體" pitchFamily="65" charset="-120"/>
              <a:ea typeface="標楷體" pitchFamily="65" charset="-120"/>
            </a:endParaRPr>
          </a:p>
        </p:txBody>
      </p:sp>
      <p:sp>
        <p:nvSpPr>
          <p:cNvPr id="300034" name="Shape 756"/>
          <p:cNvSpPr>
            <a:spLocks noGrp="1"/>
          </p:cNvSpPr>
          <p:nvPr>
            <p:ph type="title" idx="4294967295"/>
          </p:nvPr>
        </p:nvSpPr>
        <p:spPr bwMode="auto">
          <a:xfrm>
            <a:off x="0" y="165100"/>
            <a:ext cx="8569325" cy="777875"/>
          </a:xfrm>
          <a:noFill/>
        </p:spPr>
        <p:txBody>
          <a:bodyPr wrap="square" lIns="91425" tIns="45700" rIns="91425" bIns="45700" numCol="1" anchor="ctr" anchorCtr="0" compatLnSpc="1">
            <a:prstTxWarp prst="textNoShape">
              <a:avLst/>
            </a:prstTxWarp>
          </a:bodyPr>
          <a:lstStyle/>
          <a:p>
            <a:pPr algn="ctr" eaLnBrk="1" hangingPunct="1">
              <a:buSzPct val="25000"/>
            </a:pPr>
            <a:r>
              <a:rPr lang="zh-TW" altLang="en-US" sz="4000" b="1" cap="none" dirty="0">
                <a:solidFill>
                  <a:srgbClr val="0000FF"/>
                </a:solidFill>
                <a:latin typeface="標楷體" pitchFamily="65" charset="-120"/>
                <a:ea typeface="標楷體" pitchFamily="65" charset="-120"/>
                <a:cs typeface="Arial" charset="0"/>
                <a:sym typeface="Arial" charset="0"/>
              </a:rPr>
              <a:t>國民中小學面對新課綱</a:t>
            </a:r>
            <a:r>
              <a:rPr lang="en-US" sz="4000" b="1" cap="none" dirty="0" err="1">
                <a:solidFill>
                  <a:srgbClr val="0000FF"/>
                </a:solidFill>
                <a:latin typeface="標楷體" pitchFamily="65" charset="-120"/>
                <a:ea typeface="標楷體" pitchFamily="65" charset="-120"/>
                <a:cs typeface="Arial" charset="0"/>
                <a:sym typeface="Arial" charset="0"/>
              </a:rPr>
              <a:t>的因應</a:t>
            </a:r>
            <a:endParaRPr lang="en-US" sz="4000" b="1" cap="none" dirty="0">
              <a:solidFill>
                <a:srgbClr val="0000FF"/>
              </a:solidFill>
              <a:latin typeface="標楷體" pitchFamily="65" charset="-120"/>
              <a:ea typeface="標楷體" pitchFamily="65" charset="-120"/>
              <a:cs typeface="Arial" charset="0"/>
              <a:sym typeface="Arial" charset="0"/>
            </a:endParaRPr>
          </a:p>
        </p:txBody>
      </p:sp>
      <p:pic>
        <p:nvPicPr>
          <p:cNvPr id="300036" name="Shape 758"/>
          <p:cNvPicPr preferRelativeResize="0">
            <a:picLocks noChangeAspect="1" noChangeArrowheads="1"/>
          </p:cNvPicPr>
          <p:nvPr/>
        </p:nvPicPr>
        <p:blipFill>
          <a:blip r:embed="rId3" cstate="print"/>
          <a:srcRect/>
          <a:stretch>
            <a:fillRect/>
          </a:stretch>
        </p:blipFill>
        <p:spPr bwMode="auto">
          <a:xfrm>
            <a:off x="3581400" y="2133600"/>
            <a:ext cx="2143125" cy="2735263"/>
          </a:xfrm>
          <a:prstGeom prst="rect">
            <a:avLst/>
          </a:prstGeom>
          <a:noFill/>
          <a:ln w="9525">
            <a:noFill/>
            <a:miter lim="800000"/>
            <a:headEnd/>
            <a:tailEnd/>
          </a:ln>
        </p:spPr>
      </p:pic>
      <p:sp>
        <p:nvSpPr>
          <p:cNvPr id="300037" name="Shape 759"/>
          <p:cNvSpPr>
            <a:spLocks noChangeArrowheads="1"/>
          </p:cNvSpPr>
          <p:nvPr/>
        </p:nvSpPr>
        <p:spPr bwMode="auto">
          <a:xfrm rot="1351809">
            <a:off x="1225782" y="1204798"/>
            <a:ext cx="2575955"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素養導向教學</a:t>
            </a:r>
          </a:p>
        </p:txBody>
      </p:sp>
      <p:sp>
        <p:nvSpPr>
          <p:cNvPr id="300038" name="Shape 760"/>
          <p:cNvSpPr>
            <a:spLocks noChangeArrowheads="1"/>
          </p:cNvSpPr>
          <p:nvPr/>
        </p:nvSpPr>
        <p:spPr bwMode="auto">
          <a:xfrm rot="-1441414">
            <a:off x="806450" y="4221163"/>
            <a:ext cx="2376488" cy="1295400"/>
          </a:xfrm>
          <a:prstGeom prst="rightArrow">
            <a:avLst>
              <a:gd name="adj1" fmla="val 68380"/>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自主學習</a:t>
            </a:r>
          </a:p>
        </p:txBody>
      </p:sp>
      <p:sp>
        <p:nvSpPr>
          <p:cNvPr id="300039" name="Shape 761"/>
          <p:cNvSpPr>
            <a:spLocks noChangeArrowheads="1"/>
          </p:cNvSpPr>
          <p:nvPr/>
        </p:nvSpPr>
        <p:spPr bwMode="auto">
          <a:xfrm rot="850633">
            <a:off x="806450" y="2638425"/>
            <a:ext cx="2376488" cy="1295400"/>
          </a:xfrm>
          <a:prstGeom prst="rightArrow">
            <a:avLst>
              <a:gd name="adj1" fmla="val 72046"/>
              <a:gd name="adj2" fmla="val 5514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專題探究</a:t>
            </a:r>
          </a:p>
        </p:txBody>
      </p:sp>
      <p:sp>
        <p:nvSpPr>
          <p:cNvPr id="300040" name="Shape 762"/>
          <p:cNvSpPr>
            <a:spLocks noChangeArrowheads="1"/>
          </p:cNvSpPr>
          <p:nvPr/>
        </p:nvSpPr>
        <p:spPr bwMode="auto">
          <a:xfrm>
            <a:off x="6000541" y="3019425"/>
            <a:ext cx="2532272"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zh-TW" altLang="en-US" sz="2400" b="1">
                <a:solidFill>
                  <a:srgbClr val="000000"/>
                </a:solidFill>
                <a:latin typeface="標楷體" pitchFamily="65" charset="-120"/>
                <a:ea typeface="標楷體" pitchFamily="65" charset="-120"/>
                <a:cs typeface="Arial" charset="0"/>
                <a:sym typeface="Arial" charset="0"/>
              </a:rPr>
              <a:t>落實多元評量</a:t>
            </a:r>
            <a:endParaRPr lang="en-US" sz="2400" b="1">
              <a:solidFill>
                <a:srgbClr val="000000"/>
              </a:solidFill>
              <a:latin typeface="標楷體" pitchFamily="65" charset="-120"/>
              <a:ea typeface="標楷體" pitchFamily="65" charset="-120"/>
              <a:cs typeface="Arial" charset="0"/>
              <a:sym typeface="Arial" charset="0"/>
            </a:endParaRPr>
          </a:p>
        </p:txBody>
      </p:sp>
      <p:sp>
        <p:nvSpPr>
          <p:cNvPr id="300041" name="Shape 763"/>
          <p:cNvSpPr>
            <a:spLocks noChangeArrowheads="1"/>
          </p:cNvSpPr>
          <p:nvPr/>
        </p:nvSpPr>
        <p:spPr bwMode="auto">
          <a:xfrm rot="-1681932">
            <a:off x="5511059" y="1170089"/>
            <a:ext cx="2686825" cy="1295400"/>
          </a:xfrm>
          <a:prstGeom prst="leftArrow">
            <a:avLst>
              <a:gd name="adj1" fmla="val 70833"/>
              <a:gd name="adj2" fmla="val 50527"/>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學校本位課程</a:t>
            </a:r>
          </a:p>
        </p:txBody>
      </p:sp>
      <p:sp>
        <p:nvSpPr>
          <p:cNvPr id="300042" name="Shape 764"/>
          <p:cNvSpPr>
            <a:spLocks noChangeArrowheads="1"/>
          </p:cNvSpPr>
          <p:nvPr/>
        </p:nvSpPr>
        <p:spPr bwMode="auto">
          <a:xfrm rot="1578148">
            <a:off x="5015381" y="4930776"/>
            <a:ext cx="2733675" cy="1295400"/>
          </a:xfrm>
          <a:prstGeom prst="leftArrow">
            <a:avLst>
              <a:gd name="adj1" fmla="val 70833"/>
              <a:gd name="adj2" fmla="val 50520"/>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課程彈性組合</a:t>
            </a:r>
          </a:p>
        </p:txBody>
      </p:sp>
      <p:sp>
        <p:nvSpPr>
          <p:cNvPr id="300043" name="Shape 765"/>
          <p:cNvSpPr>
            <a:spLocks noChangeArrowheads="1"/>
          </p:cNvSpPr>
          <p:nvPr/>
        </p:nvSpPr>
        <p:spPr bwMode="auto">
          <a:xfrm rot="-2303050">
            <a:off x="2136880" y="5090704"/>
            <a:ext cx="2613025" cy="1295400"/>
          </a:xfrm>
          <a:prstGeom prst="rightArrow">
            <a:avLst>
              <a:gd name="adj1" fmla="val 68380"/>
              <a:gd name="adj2" fmla="val 55145"/>
            </a:avLst>
          </a:prstGeom>
          <a:solidFill>
            <a:srgbClr val="FFFF99"/>
          </a:solidFill>
          <a:ln w="9525">
            <a:solidFill>
              <a:schemeClr val="tx1"/>
            </a:solidFill>
            <a:miter lim="800000"/>
            <a:headEnd/>
            <a:tailEnd/>
          </a:ln>
        </p:spPr>
        <p:txBody>
          <a:bodyPr lIns="91425" tIns="45700" rIns="91425" bIns="45700" anchor="ctr"/>
          <a:lstStyle/>
          <a:p>
            <a:pPr algn="ctr">
              <a:buSzPct val="25000"/>
            </a:pPr>
            <a:r>
              <a:rPr lang="en-US" sz="2400" b="1">
                <a:solidFill>
                  <a:srgbClr val="000000"/>
                </a:solidFill>
                <a:latin typeface="標楷體" pitchFamily="65" charset="-120"/>
                <a:ea typeface="標楷體" pitchFamily="65" charset="-120"/>
                <a:cs typeface="Arial" charset="0"/>
                <a:sym typeface="Arial" charset="0"/>
              </a:rPr>
              <a:t>教師專業學習</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資料庫圖表 33"/>
          <p:cNvGraphicFramePr/>
          <p:nvPr/>
        </p:nvGraphicFramePr>
        <p:xfrm>
          <a:off x="255557" y="6327"/>
          <a:ext cx="8429684" cy="6357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02" name="文字方塊 10"/>
          <p:cNvSpPr txBox="1">
            <a:spLocks noChangeArrowheads="1"/>
          </p:cNvSpPr>
          <p:nvPr/>
        </p:nvSpPr>
        <p:spPr bwMode="auto">
          <a:xfrm>
            <a:off x="2786063" y="1571625"/>
            <a:ext cx="571500" cy="307975"/>
          </a:xfrm>
          <a:prstGeom prst="rect">
            <a:avLst/>
          </a:prstGeom>
          <a:noFill/>
          <a:ln w="9525">
            <a:noFill/>
            <a:miter lim="800000"/>
            <a:headEnd/>
            <a:tailEnd/>
          </a:ln>
        </p:spPr>
        <p:txBody>
          <a:bodyPr>
            <a:spAutoFit/>
          </a:bodyPr>
          <a:lstStyle/>
          <a:p>
            <a:endParaRPr lang="zh-TW" altLang="en-US" sz="1400">
              <a:latin typeface="Calibri" pitchFamily="34" charset="0"/>
              <a:ea typeface="微軟正黑體"/>
              <a:cs typeface="微軟正黑體"/>
            </a:endParaRPr>
          </a:p>
        </p:txBody>
      </p:sp>
      <p:sp>
        <p:nvSpPr>
          <p:cNvPr id="60420" name="文字方塊 15"/>
          <p:cNvSpPr txBox="1">
            <a:spLocks noChangeArrowheads="1"/>
          </p:cNvSpPr>
          <p:nvPr/>
        </p:nvSpPr>
        <p:spPr bwMode="auto">
          <a:xfrm>
            <a:off x="2627313" y="4221163"/>
            <a:ext cx="1136650" cy="830262"/>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調整</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心情</a:t>
            </a:r>
            <a:endParaRPr lang="en-US" altLang="zh-TW" sz="2400" b="1">
              <a:latin typeface="標楷體" pitchFamily="65" charset="-120"/>
              <a:ea typeface="標楷體" pitchFamily="65" charset="-120"/>
            </a:endParaRPr>
          </a:p>
        </p:txBody>
      </p:sp>
      <p:sp>
        <p:nvSpPr>
          <p:cNvPr id="60421" name="文字方塊 16"/>
          <p:cNvSpPr txBox="1">
            <a:spLocks noChangeArrowheads="1"/>
          </p:cNvSpPr>
          <p:nvPr/>
        </p:nvSpPr>
        <p:spPr bwMode="auto">
          <a:xfrm>
            <a:off x="4572000" y="3429000"/>
            <a:ext cx="1081088" cy="830263"/>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增能</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研習</a:t>
            </a:r>
          </a:p>
        </p:txBody>
      </p:sp>
      <p:sp>
        <p:nvSpPr>
          <p:cNvPr id="60422" name="文字方塊 17"/>
          <p:cNvSpPr txBox="1">
            <a:spLocks noChangeArrowheads="1"/>
          </p:cNvSpPr>
          <p:nvPr/>
        </p:nvSpPr>
        <p:spPr bwMode="auto">
          <a:xfrm>
            <a:off x="6300788" y="3013075"/>
            <a:ext cx="1025525" cy="831850"/>
          </a:xfrm>
          <a:prstGeom prst="rect">
            <a:avLst/>
          </a:prstGeom>
          <a:noFill/>
          <a:ln w="9525">
            <a:noFill/>
            <a:prstDash val="sysDot"/>
            <a:miter lim="800000"/>
            <a:headEnd/>
            <a:tailEnd/>
          </a:ln>
        </p:spPr>
        <p:txBody>
          <a:bodyPr>
            <a:spAutoFit/>
          </a:bodyPr>
          <a:lstStyle/>
          <a:p>
            <a:r>
              <a:rPr lang="zh-TW" altLang="en-US" sz="2400" b="1">
                <a:latin typeface="標楷體" pitchFamily="65" charset="-120"/>
                <a:ea typeface="標楷體" pitchFamily="65" charset="-120"/>
              </a:rPr>
              <a:t>改變</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教學</a:t>
            </a:r>
            <a:endParaRPr lang="en-US" altLang="zh-TW" sz="2400" b="1">
              <a:latin typeface="標楷體" pitchFamily="65" charset="-120"/>
              <a:ea typeface="標楷體" pitchFamily="65" charset="-120"/>
            </a:endParaRPr>
          </a:p>
        </p:txBody>
      </p:sp>
      <p:sp>
        <p:nvSpPr>
          <p:cNvPr id="204806" name="文字方塊 7"/>
          <p:cNvSpPr txBox="1">
            <a:spLocks noChangeArrowheads="1"/>
          </p:cNvSpPr>
          <p:nvPr/>
        </p:nvSpPr>
        <p:spPr bwMode="auto">
          <a:xfrm>
            <a:off x="688975" y="1352550"/>
            <a:ext cx="3878263" cy="584200"/>
          </a:xfrm>
          <a:prstGeom prst="rect">
            <a:avLst/>
          </a:prstGeom>
          <a:noFill/>
          <a:ln w="9525">
            <a:noFill/>
            <a:miter lim="800000"/>
            <a:headEnd/>
            <a:tailEnd/>
          </a:ln>
        </p:spPr>
        <p:txBody>
          <a:bodyPr wrap="none">
            <a:spAutoFit/>
          </a:bodyPr>
          <a:lstStyle/>
          <a:p>
            <a:r>
              <a:rPr lang="zh-TW" altLang="en-US" sz="3200" b="1">
                <a:latin typeface="標楷體" pitchFamily="65" charset="-120"/>
                <a:ea typeface="標楷體" pitchFamily="65" charset="-120"/>
              </a:rPr>
              <a:t>九年一貫課程的省思</a:t>
            </a:r>
          </a:p>
        </p:txBody>
      </p:sp>
      <p:sp>
        <p:nvSpPr>
          <p:cNvPr id="10" name="向右箭號 9"/>
          <p:cNvSpPr/>
          <p:nvPr/>
        </p:nvSpPr>
        <p:spPr>
          <a:xfrm>
            <a:off x="755650" y="2133600"/>
            <a:ext cx="720725" cy="2873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4808" name="文字方塊 11"/>
          <p:cNvSpPr txBox="1">
            <a:spLocks noChangeArrowheads="1"/>
          </p:cNvSpPr>
          <p:nvPr/>
        </p:nvSpPr>
        <p:spPr bwMode="auto">
          <a:xfrm>
            <a:off x="1476375" y="1989138"/>
            <a:ext cx="2673350" cy="519112"/>
          </a:xfrm>
          <a:prstGeom prst="rect">
            <a:avLst/>
          </a:prstGeom>
          <a:noFill/>
          <a:ln w="9525">
            <a:noFill/>
            <a:miter lim="800000"/>
            <a:headEnd/>
            <a:tailEnd/>
          </a:ln>
        </p:spPr>
        <p:txBody>
          <a:bodyPr wrap="none">
            <a:spAutoFit/>
          </a:bodyPr>
          <a:lstStyle/>
          <a:p>
            <a:r>
              <a:rPr lang="zh-TW" altLang="en-US" sz="2800" b="1">
                <a:latin typeface="標楷體" pitchFamily="65" charset="-120"/>
                <a:ea typeface="標楷體" pitchFamily="65" charset="-120"/>
              </a:rPr>
              <a:t>基層教師的心聲</a:t>
            </a:r>
          </a:p>
        </p:txBody>
      </p:sp>
      <p:sp>
        <p:nvSpPr>
          <p:cNvPr id="13" name="文字方塊 12"/>
          <p:cNvSpPr txBox="1">
            <a:spLocks noChangeArrowheads="1"/>
          </p:cNvSpPr>
          <p:nvPr/>
        </p:nvSpPr>
        <p:spPr bwMode="auto">
          <a:xfrm>
            <a:off x="1116013" y="5229225"/>
            <a:ext cx="800100" cy="830263"/>
          </a:xfrm>
          <a:prstGeom prst="rect">
            <a:avLst/>
          </a:prstGeom>
          <a:noFill/>
          <a:ln w="9525">
            <a:noFill/>
            <a:miter lim="800000"/>
            <a:headEnd/>
            <a:tailEnd/>
          </a:ln>
        </p:spPr>
        <p:txBody>
          <a:bodyPr wrap="none">
            <a:spAutoFit/>
          </a:bodyPr>
          <a:lstStyle/>
          <a:p>
            <a:r>
              <a:rPr lang="zh-TW" altLang="en-US" sz="2400" b="1">
                <a:latin typeface="標楷體" pitchFamily="65" charset="-120"/>
                <a:ea typeface="標楷體" pitchFamily="65" charset="-120"/>
              </a:rPr>
              <a:t>焦慮</a:t>
            </a:r>
            <a:endParaRPr lang="en-US" altLang="zh-TW" sz="2400" b="1">
              <a:latin typeface="標楷體" pitchFamily="65" charset="-120"/>
              <a:ea typeface="標楷體" pitchFamily="65" charset="-120"/>
            </a:endParaRPr>
          </a:p>
          <a:p>
            <a:r>
              <a:rPr lang="zh-TW" altLang="en-US" sz="2400" b="1">
                <a:latin typeface="標楷體" pitchFamily="65" charset="-120"/>
                <a:ea typeface="標楷體" pitchFamily="65" charset="-120"/>
              </a:rPr>
              <a:t>不安</a:t>
            </a:r>
          </a:p>
        </p:txBody>
      </p:sp>
      <p:sp>
        <p:nvSpPr>
          <p:cNvPr id="14" name="雲朵形圖說文字 13"/>
          <p:cNvSpPr/>
          <p:nvPr/>
        </p:nvSpPr>
        <p:spPr>
          <a:xfrm>
            <a:off x="3995738" y="4652963"/>
            <a:ext cx="4176712" cy="1800225"/>
          </a:xfrm>
          <a:prstGeom prst="cloudCallout">
            <a:avLst>
              <a:gd name="adj1" fmla="val 64844"/>
              <a:gd name="adj2" fmla="val -1653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文字方塊 14"/>
          <p:cNvSpPr txBox="1">
            <a:spLocks noChangeArrowheads="1"/>
          </p:cNvSpPr>
          <p:nvPr/>
        </p:nvSpPr>
        <p:spPr bwMode="auto">
          <a:xfrm>
            <a:off x="4643438" y="4797425"/>
            <a:ext cx="3705225" cy="1384995"/>
          </a:xfrm>
          <a:prstGeom prst="rect">
            <a:avLst/>
          </a:prstGeom>
          <a:noFill/>
          <a:ln w="9525">
            <a:noFill/>
            <a:miter lim="800000"/>
            <a:headEnd/>
            <a:tailEnd/>
          </a:ln>
        </p:spPr>
        <p:txBody>
          <a:bodyPr>
            <a:spAutoFit/>
          </a:bodyPr>
          <a:lstStyle/>
          <a:p>
            <a:r>
              <a:rPr lang="zh-TW" altLang="en-US" sz="2800" b="1" dirty="0">
                <a:solidFill>
                  <a:srgbClr val="002060"/>
                </a:solidFill>
                <a:latin typeface="標楷體" pitchFamily="65" charset="-120"/>
                <a:ea typeface="標楷體" pitchFamily="65" charset="-120"/>
              </a:rPr>
              <a:t>終於看到一線曙光，</a:t>
            </a:r>
            <a:endParaRPr lang="en-US" altLang="zh-TW" sz="2800" b="1" dirty="0">
              <a:solidFill>
                <a:srgbClr val="00206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          </a:t>
            </a:r>
            <a:r>
              <a:rPr lang="zh-TW" altLang="en-US" sz="2800" b="1" dirty="0">
                <a:solidFill>
                  <a:srgbClr val="C00000"/>
                </a:solidFill>
                <a:latin typeface="標楷體" pitchFamily="65" charset="-120"/>
                <a:ea typeface="標楷體" pitchFamily="65" charset="-120"/>
              </a:rPr>
              <a:t>但是</a:t>
            </a:r>
            <a:endParaRPr lang="en-US" altLang="zh-TW" sz="2800" b="1" dirty="0">
              <a:solidFill>
                <a:srgbClr val="C00000"/>
              </a:solidFill>
              <a:latin typeface="標楷體" pitchFamily="65" charset="-120"/>
              <a:ea typeface="標楷體" pitchFamily="65" charset="-120"/>
            </a:endParaRPr>
          </a:p>
          <a:p>
            <a:r>
              <a:rPr lang="zh-TW" altLang="en-US" sz="2800" b="1" dirty="0">
                <a:solidFill>
                  <a:srgbClr val="002060"/>
                </a:solidFill>
                <a:latin typeface="標楷體" pitchFamily="65" charset="-120"/>
                <a:ea typeface="標楷體" pitchFamily="65" charset="-120"/>
              </a:rPr>
              <a:t>這樣就夠了嗎</a:t>
            </a:r>
            <a:r>
              <a:rPr lang="en-US" altLang="zh-TW" sz="2800" b="1" dirty="0">
                <a:solidFill>
                  <a:srgbClr val="002060"/>
                </a:solidFill>
                <a:latin typeface="標楷體" pitchFamily="65" charset="-120"/>
                <a:ea typeface="標楷體" pitchFamily="65" charset="-120"/>
              </a:rPr>
              <a:t>?</a:t>
            </a:r>
            <a:endParaRPr lang="zh-TW" altLang="en-US" sz="2800" b="1" dirty="0">
              <a:solidFill>
                <a:srgbClr val="002060"/>
              </a:solidFill>
              <a:latin typeface="標楷體" pitchFamily="65" charset="-120"/>
              <a:ea typeface="標楷體" pitchFamily="65" charset="-120"/>
            </a:endParaRPr>
          </a:p>
        </p:txBody>
      </p:sp>
      <p:sp>
        <p:nvSpPr>
          <p:cNvPr id="204812"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586D065-134D-464D-A1AE-B4D1629E2C90}" type="slidenum">
              <a:rPr lang="zh-TW" altLang="en-US" smtClean="0"/>
              <a:pPr/>
              <a:t>4</a:t>
            </a:fld>
            <a:endParaRPr lang="en-US" altLang="zh-TW"/>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randombar(horizontal)">
                                      <p:cBhvr>
                                        <p:cTn id="19" dur="500"/>
                                        <p:tgtEl>
                                          <p:spTgt spid="604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randombar(horizontal)">
                                      <p:cBhvr>
                                        <p:cTn id="23" dur="500"/>
                                        <p:tgtEl>
                                          <p:spTgt spid="60421"/>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randombar(horizontal)">
                                      <p:cBhvr>
                                        <p:cTn id="27" dur="500"/>
                                        <p:tgtEl>
                                          <p:spTgt spid="60422"/>
                                        </p:tgtEl>
                                      </p:cBhvr>
                                    </p:animEffect>
                                  </p:childTnLst>
                                </p:cTn>
                              </p:par>
                            </p:childTnLst>
                          </p:cTn>
                        </p:par>
                        <p:par>
                          <p:cTn id="28" fill="hold">
                            <p:stCondLst>
                              <p:cond delay="30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 calcmode="lin" valueType="num">
                                      <p:cBhvr additive="base">
                                        <p:cTn id="3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 calcmode="lin" valueType="num">
                                      <p:cBhvr additive="base">
                                        <p:cTn id="4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P spid="60420" grpId="0"/>
      <p:bldP spid="60421" grpId="0"/>
      <p:bldP spid="60422" grpId="0"/>
      <p:bldP spid="13" grpId="0"/>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771"/>
          <p:cNvSpPr>
            <a:spLocks noGrp="1"/>
          </p:cNvSpPr>
          <p:nvPr>
            <p:ph sz="quarter" idx="1"/>
          </p:nvPr>
        </p:nvSpPr>
        <p:spPr>
          <a:xfrm>
            <a:off x="701674" y="4437112"/>
            <a:ext cx="8143875" cy="1214438"/>
          </a:xfrm>
        </p:spPr>
        <p:txBody>
          <a:bodyPr lIns="91425" tIns="45700" rIns="91425" bIns="45700"/>
          <a:lstStyle/>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因應課綱的改變</a:t>
            </a:r>
          </a:p>
          <a:p>
            <a:pPr marL="342900" indent="-342900" algn="ctr" eaLnBrk="1" hangingPunct="1">
              <a:spcBef>
                <a:spcPct val="0"/>
              </a:spcBef>
              <a:buClr>
                <a:srgbClr val="000000"/>
              </a:buClr>
              <a:buSzPct val="25000"/>
              <a:buFont typeface="Arial" charset="0"/>
              <a:buNone/>
            </a:pPr>
            <a:r>
              <a:rPr lang="zh-TW" altLang="en-US" sz="3200" b="1" dirty="0">
                <a:solidFill>
                  <a:srgbClr val="0000FF"/>
                </a:solidFill>
                <a:latin typeface="標楷體" pitchFamily="65" charset="-120"/>
                <a:ea typeface="標楷體" pitchFamily="65" charset="-120"/>
                <a:cs typeface="Arial" charset="0"/>
                <a:sym typeface="Arial" charset="0"/>
              </a:rPr>
              <a:t>若干領域</a:t>
            </a:r>
            <a:r>
              <a:rPr lang="en-US" altLang="zh-TW"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科目的</a:t>
            </a:r>
            <a:r>
              <a:rPr lang="en-US" sz="3200" b="1" dirty="0" err="1">
                <a:solidFill>
                  <a:srgbClr val="C00000"/>
                </a:solidFill>
                <a:latin typeface="標楷體" pitchFamily="65" charset="-120"/>
                <a:ea typeface="標楷體" pitchFamily="65" charset="-120"/>
                <a:cs typeface="Arial" charset="0"/>
                <a:sym typeface="Arial" charset="0"/>
              </a:rPr>
              <a:t>師資需求</a:t>
            </a:r>
            <a:r>
              <a:rPr lang="en-US" sz="3200" b="1" dirty="0" err="1">
                <a:solidFill>
                  <a:srgbClr val="0000FF"/>
                </a:solidFill>
                <a:latin typeface="標楷體" pitchFamily="65" charset="-120"/>
                <a:ea typeface="標楷體" pitchFamily="65" charset="-120"/>
                <a:cs typeface="Arial" charset="0"/>
                <a:sym typeface="Arial" charset="0"/>
              </a:rPr>
              <a:t>將增多</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2082"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E8740B0-1C00-40E8-AB7E-FFF4815DEDE1}" type="slidenum">
              <a:rPr lang="zh-TW" altLang="en-US" smtClean="0">
                <a:latin typeface="標楷體" pitchFamily="65" charset="-120"/>
                <a:ea typeface="標楷體" pitchFamily="65" charset="-120"/>
              </a:rPr>
              <a:pPr/>
              <a:t>49</a:t>
            </a:fld>
            <a:endParaRPr lang="en-US" altLang="zh-TW">
              <a:latin typeface="標楷體" pitchFamily="65" charset="-120"/>
              <a:ea typeface="標楷體" pitchFamily="65" charset="-120"/>
            </a:endParaRPr>
          </a:p>
        </p:txBody>
      </p:sp>
      <p:grpSp>
        <p:nvGrpSpPr>
          <p:cNvPr id="302083" name="Shape 773"/>
          <p:cNvGrpSpPr>
            <a:grpSpLocks/>
          </p:cNvGrpSpPr>
          <p:nvPr/>
        </p:nvGrpSpPr>
        <p:grpSpPr bwMode="auto">
          <a:xfrm>
            <a:off x="501650" y="1484784"/>
            <a:ext cx="8069263" cy="2373313"/>
            <a:chOff x="2363" y="778108"/>
            <a:chExt cx="8067764" cy="2372870"/>
          </a:xfrm>
        </p:grpSpPr>
        <p:sp>
          <p:nvSpPr>
            <p:cNvPr id="302084" name="Shape 774"/>
            <p:cNvSpPr>
              <a:spLocks noChangeArrowheads="1"/>
            </p:cNvSpPr>
            <p:nvPr/>
          </p:nvSpPr>
          <p:spPr bwMode="auto">
            <a:xfrm>
              <a:off x="2363" y="778108"/>
              <a:ext cx="2372870" cy="2372870"/>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5" name="Shape 775"/>
            <p:cNvSpPr txBox="1">
              <a:spLocks noChangeArrowheads="1"/>
            </p:cNvSpPr>
            <p:nvPr/>
          </p:nvSpPr>
          <p:spPr bwMode="auto">
            <a:xfrm>
              <a:off x="349862"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本土</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語文</a:t>
              </a:r>
            </a:p>
          </p:txBody>
        </p:sp>
        <p:sp>
          <p:nvSpPr>
            <p:cNvPr id="302086" name="Shape 776"/>
            <p:cNvSpPr>
              <a:spLocks noChangeArrowheads="1"/>
            </p:cNvSpPr>
            <p:nvPr/>
          </p:nvSpPr>
          <p:spPr bwMode="auto">
            <a:xfrm>
              <a:off x="1900661" y="778108"/>
              <a:ext cx="2372870" cy="2372870"/>
            </a:xfrm>
            <a:prstGeom prst="ellipse">
              <a:avLst/>
            </a:prstGeom>
            <a:solidFill>
              <a:srgbClr val="BC8250">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7" name="Shape 777"/>
            <p:cNvSpPr txBox="1">
              <a:spLocks noChangeArrowheads="1"/>
            </p:cNvSpPr>
            <p:nvPr/>
          </p:nvSpPr>
          <p:spPr bwMode="auto">
            <a:xfrm>
              <a:off x="2248160"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新住民語文</a:t>
              </a:r>
            </a:p>
          </p:txBody>
        </p:sp>
        <p:sp>
          <p:nvSpPr>
            <p:cNvPr id="302088" name="Shape 778"/>
            <p:cNvSpPr>
              <a:spLocks noChangeArrowheads="1"/>
            </p:cNvSpPr>
            <p:nvPr/>
          </p:nvSpPr>
          <p:spPr bwMode="auto">
            <a:xfrm>
              <a:off x="3798958" y="778108"/>
              <a:ext cx="2372870" cy="2372870"/>
            </a:xfrm>
            <a:prstGeom prst="ellipse">
              <a:avLst/>
            </a:prstGeom>
            <a:solidFill>
              <a:srgbClr val="BBB054">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89" name="Shape 779"/>
            <p:cNvSpPr txBox="1">
              <a:spLocks noChangeArrowheads="1"/>
            </p:cNvSpPr>
            <p:nvPr/>
          </p:nvSpPr>
          <p:spPr bwMode="auto">
            <a:xfrm>
              <a:off x="4146457"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科技</a:t>
              </a:r>
            </a:p>
            <a:p>
              <a:pPr algn="ctr">
                <a:lnSpc>
                  <a:spcPct val="90000"/>
                </a:lnSpc>
                <a:spcBef>
                  <a:spcPts val="1300"/>
                </a:spcBef>
                <a:buSzPct val="25000"/>
              </a:pPr>
              <a:r>
                <a:rPr lang="en-US" sz="3700" b="1">
                  <a:solidFill>
                    <a:srgbClr val="000000"/>
                  </a:solidFill>
                  <a:latin typeface="標楷體" pitchFamily="65" charset="-120"/>
                  <a:ea typeface="標楷體" pitchFamily="65" charset="-120"/>
                  <a:cs typeface="Arial" charset="0"/>
                  <a:sym typeface="Arial" charset="0"/>
                </a:rPr>
                <a:t>領域</a:t>
              </a:r>
            </a:p>
          </p:txBody>
        </p:sp>
        <p:sp>
          <p:nvSpPr>
            <p:cNvPr id="302090" name="Shape 780"/>
            <p:cNvSpPr>
              <a:spLocks noChangeArrowheads="1"/>
            </p:cNvSpPr>
            <p:nvPr/>
          </p:nvSpPr>
          <p:spPr bwMode="auto">
            <a:xfrm>
              <a:off x="5697257" y="778108"/>
              <a:ext cx="2372870" cy="2372870"/>
            </a:xfrm>
            <a:prstGeom prst="ellipse">
              <a:avLst/>
            </a:prstGeom>
            <a:solidFill>
              <a:srgbClr val="99B95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2091" name="Shape 781"/>
            <p:cNvSpPr txBox="1">
              <a:spLocks noChangeArrowheads="1"/>
            </p:cNvSpPr>
            <p:nvPr/>
          </p:nvSpPr>
          <p:spPr bwMode="auto">
            <a:xfrm>
              <a:off x="6044755" y="1125608"/>
              <a:ext cx="1677873" cy="1677873"/>
            </a:xfrm>
            <a:prstGeom prst="rect">
              <a:avLst/>
            </a:prstGeom>
            <a:noFill/>
            <a:ln w="9525">
              <a:noFill/>
              <a:miter lim="800000"/>
              <a:headEnd/>
              <a:tailEnd/>
            </a:ln>
          </p:spPr>
          <p:txBody>
            <a:bodyPr lIns="130575" tIns="46975" rIns="130575" bIns="46975" anchor="ctr"/>
            <a:lstStyle/>
            <a:p>
              <a:pPr algn="ctr">
                <a:lnSpc>
                  <a:spcPct val="90000"/>
                </a:lnSpc>
                <a:buSzPct val="25000"/>
              </a:pPr>
              <a:r>
                <a:rPr lang="en-US" sz="3700" b="1">
                  <a:solidFill>
                    <a:srgbClr val="000000"/>
                  </a:solidFill>
                  <a:latin typeface="標楷體" pitchFamily="65" charset="-120"/>
                  <a:ea typeface="標楷體" pitchFamily="65" charset="-120"/>
                  <a:cs typeface="Arial" charset="0"/>
                  <a:sym typeface="Arial" charset="0"/>
                </a:rPr>
                <a:t>第二外國語文</a:t>
              </a:r>
            </a:p>
          </p:txBody>
        </p:sp>
      </p:grpSp>
      <p:sp>
        <p:nvSpPr>
          <p:cNvPr id="2" name="文字方塊 1"/>
          <p:cNvSpPr txBox="1"/>
          <p:nvPr/>
        </p:nvSpPr>
        <p:spPr>
          <a:xfrm>
            <a:off x="2332300" y="404664"/>
            <a:ext cx="4349013"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鼓勵教師專業進修</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hape 811"/>
          <p:cNvSpPr>
            <a:spLocks noGrp="1"/>
          </p:cNvSpPr>
          <p:nvPr>
            <p:ph sz="quarter" idx="1"/>
          </p:nvPr>
        </p:nvSpPr>
        <p:spPr>
          <a:xfrm>
            <a:off x="1222473" y="1112550"/>
            <a:ext cx="6480720" cy="1000125"/>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健全學校課程發展</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8226" name="投影片編號版面配置區 1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F4EFF76-2F16-4D5A-B2EB-023C8CED1FE8}" type="slidenum">
              <a:rPr lang="zh-TW" altLang="en-US" smtClean="0">
                <a:latin typeface="標楷體" pitchFamily="65" charset="-120"/>
                <a:ea typeface="標楷體" pitchFamily="65" charset="-120"/>
              </a:rPr>
              <a:pPr/>
              <a:t>50</a:t>
            </a:fld>
            <a:endParaRPr lang="en-US" altLang="zh-TW">
              <a:latin typeface="標楷體" pitchFamily="65" charset="-120"/>
              <a:ea typeface="標楷體" pitchFamily="65" charset="-120"/>
            </a:endParaRPr>
          </a:p>
        </p:txBody>
      </p:sp>
      <p:grpSp>
        <p:nvGrpSpPr>
          <p:cNvPr id="308227" name="Shape 813"/>
          <p:cNvGrpSpPr>
            <a:grpSpLocks/>
          </p:cNvGrpSpPr>
          <p:nvPr/>
        </p:nvGrpSpPr>
        <p:grpSpPr bwMode="auto">
          <a:xfrm>
            <a:off x="72602" y="2290429"/>
            <a:ext cx="8780462" cy="2071688"/>
            <a:chOff x="2859" y="1071575"/>
            <a:chExt cx="8781122" cy="2071691"/>
          </a:xfrm>
        </p:grpSpPr>
        <p:sp>
          <p:nvSpPr>
            <p:cNvPr id="814" name="Shape 814"/>
            <p:cNvSpPr/>
            <p:nvPr/>
          </p:nvSpPr>
          <p:spPr>
            <a:xfrm>
              <a:off x="2859" y="1082688"/>
              <a:ext cx="2051204" cy="2049465"/>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8229" name="Shape 815"/>
            <p:cNvSpPr txBox="1">
              <a:spLocks noChangeArrowheads="1"/>
            </p:cNvSpPr>
            <p:nvPr/>
          </p:nvSpPr>
          <p:spPr bwMode="auto">
            <a:xfrm>
              <a:off x="303196" y="1382341"/>
              <a:ext cx="1450159" cy="1450159"/>
            </a:xfrm>
            <a:prstGeom prst="rect">
              <a:avLst/>
            </a:prstGeom>
            <a:noFill/>
            <a:ln w="9525">
              <a:noFill/>
              <a:miter lim="800000"/>
              <a:headEnd/>
              <a:tailEnd/>
            </a:ln>
          </p:spPr>
          <p:txBody>
            <a:bodyPr lIns="112850" tIns="38100" rIns="112850" bIns="38100" anchor="ctr"/>
            <a:lstStyle/>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學校</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課發會</a:t>
              </a:r>
              <a:endParaRPr lang="en-US" sz="30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3000" b="1" dirty="0" err="1">
                  <a:solidFill>
                    <a:srgbClr val="000000"/>
                  </a:solidFill>
                  <a:latin typeface="標楷體" pitchFamily="65" charset="-120"/>
                  <a:ea typeface="標楷體" pitchFamily="65" charset="-120"/>
                  <a:cs typeface="Arial" charset="0"/>
                  <a:sym typeface="Arial" charset="0"/>
                </a:rPr>
                <a:t>運作</a:t>
              </a:r>
              <a:endParaRPr lang="en-US" sz="3000" b="1" dirty="0">
                <a:solidFill>
                  <a:srgbClr val="000000"/>
                </a:solidFill>
                <a:latin typeface="標楷體" pitchFamily="65" charset="-120"/>
                <a:ea typeface="標楷體" pitchFamily="65" charset="-120"/>
                <a:cs typeface="Arial" charset="0"/>
                <a:sym typeface="Arial" charset="0"/>
              </a:endParaRPr>
            </a:p>
          </p:txBody>
        </p:sp>
        <p:sp>
          <p:nvSpPr>
            <p:cNvPr id="308230" name="Shape 816"/>
            <p:cNvSpPr>
              <a:spLocks noChangeArrowheads="1"/>
            </p:cNvSpPr>
            <p:nvPr/>
          </p:nvSpPr>
          <p:spPr bwMode="auto">
            <a:xfrm>
              <a:off x="1643527" y="1082003"/>
              <a:ext cx="1965924" cy="2050835"/>
            </a:xfrm>
            <a:prstGeom prst="ellipse">
              <a:avLst/>
            </a:prstGeom>
            <a:solidFill>
              <a:srgbClr val="5AB463">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1" name="Shape 817"/>
            <p:cNvSpPr txBox="1">
              <a:spLocks noChangeArrowheads="1"/>
            </p:cNvSpPr>
            <p:nvPr/>
          </p:nvSpPr>
          <p:spPr bwMode="auto">
            <a:xfrm>
              <a:off x="1825341" y="1371535"/>
              <a:ext cx="1568681"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學校</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計畫</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2" name="Shape 818"/>
            <p:cNvSpPr>
              <a:spLocks noChangeArrowheads="1"/>
            </p:cNvSpPr>
            <p:nvPr/>
          </p:nvSpPr>
          <p:spPr bwMode="auto">
            <a:xfrm>
              <a:off x="3190048" y="1071575"/>
              <a:ext cx="2108623" cy="2050835"/>
            </a:xfrm>
            <a:prstGeom prst="ellipse">
              <a:avLst/>
            </a:prstGeom>
            <a:solidFill>
              <a:srgbClr val="5DAEA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3" name="Shape 819"/>
            <p:cNvSpPr txBox="1">
              <a:spLocks noChangeArrowheads="1"/>
            </p:cNvSpPr>
            <p:nvPr/>
          </p:nvSpPr>
          <p:spPr bwMode="auto">
            <a:xfrm>
              <a:off x="3284854" y="1521893"/>
              <a:ext cx="191900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課程領導與學習</a:t>
              </a:r>
              <a:endParaRPr 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社群</a:t>
              </a:r>
              <a:endParaRPr lang="en-US" sz="3200" b="1" dirty="0">
                <a:solidFill>
                  <a:srgbClr val="000000"/>
                </a:solidFill>
                <a:latin typeface="標楷體" pitchFamily="65" charset="-120"/>
                <a:ea typeface="標楷體" pitchFamily="65" charset="-120"/>
                <a:cs typeface="Arial" charset="0"/>
                <a:sym typeface="Arial" charset="0"/>
              </a:endParaRPr>
            </a:p>
          </p:txBody>
        </p:sp>
        <p:sp>
          <p:nvSpPr>
            <p:cNvPr id="308234" name="Shape 820"/>
            <p:cNvSpPr>
              <a:spLocks noChangeArrowheads="1"/>
            </p:cNvSpPr>
            <p:nvPr/>
          </p:nvSpPr>
          <p:spPr bwMode="auto">
            <a:xfrm>
              <a:off x="5092478" y="1071575"/>
              <a:ext cx="2050835" cy="2071691"/>
            </a:xfrm>
            <a:prstGeom prst="ellipse">
              <a:avLst/>
            </a:prstGeom>
            <a:solidFill>
              <a:srgbClr val="6078A8">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5" name="Shape 821"/>
            <p:cNvSpPr txBox="1">
              <a:spLocks noChangeArrowheads="1"/>
            </p:cNvSpPr>
            <p:nvPr/>
          </p:nvSpPr>
          <p:spPr bwMode="auto">
            <a:xfrm>
              <a:off x="5392816" y="1374966"/>
              <a:ext cx="1450159" cy="1464908"/>
            </a:xfrm>
            <a:prstGeom prst="rect">
              <a:avLst/>
            </a:prstGeom>
            <a:noFill/>
            <a:ln w="9525">
              <a:noFill/>
              <a:miter lim="800000"/>
              <a:headEnd/>
              <a:tailEnd/>
            </a:ln>
          </p:spPr>
          <p:txBody>
            <a:bodyPr lIns="112850" tIns="40625" rIns="112850" bIns="40625" anchor="ctr"/>
            <a:lstStyle/>
            <a:p>
              <a:pPr algn="ctr">
                <a:buClr>
                  <a:srgbClr val="000000"/>
                </a:buClr>
                <a:buFont typeface="Arial" charset="0"/>
                <a:buNone/>
              </a:pPr>
              <a:endParaRPr lang="zh-TW" altLang="en-US" sz="3200" b="1" dirty="0">
                <a:solidFill>
                  <a:srgbClr val="000000"/>
                </a:solidFill>
                <a:latin typeface="標楷體" pitchFamily="65" charset="-120"/>
                <a:ea typeface="標楷體" pitchFamily="65" charset="-120"/>
                <a:cs typeface="Arial" charset="0"/>
                <a:sym typeface="Arial" charset="0"/>
              </a:endParaRPr>
            </a:p>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教學研究與公開授課</a:t>
              </a:r>
              <a:endParaRPr lang="en-US" sz="3200" b="1" dirty="0">
                <a:solidFill>
                  <a:srgbClr val="000000"/>
                </a:solidFill>
                <a:latin typeface="標楷體" pitchFamily="65" charset="-120"/>
                <a:ea typeface="標楷體" pitchFamily="65" charset="-120"/>
                <a:cs typeface="Arial" charset="0"/>
                <a:sym typeface="Arial" charset="0"/>
              </a:endParaRPr>
            </a:p>
            <a:p>
              <a:pPr algn="ctr"/>
              <a:endParaRPr lang="zh-TW" altLang="en-US" sz="2800" b="1" dirty="0">
                <a:solidFill>
                  <a:srgbClr val="000000"/>
                </a:solidFill>
                <a:latin typeface="標楷體" pitchFamily="65" charset="-120"/>
                <a:ea typeface="標楷體" pitchFamily="65" charset="-120"/>
                <a:cs typeface="Arial" charset="0"/>
                <a:sym typeface="Arial" charset="0"/>
              </a:endParaRPr>
            </a:p>
          </p:txBody>
        </p:sp>
        <p:sp>
          <p:nvSpPr>
            <p:cNvPr id="308236" name="Shape 822"/>
            <p:cNvSpPr>
              <a:spLocks noChangeArrowheads="1"/>
            </p:cNvSpPr>
            <p:nvPr/>
          </p:nvSpPr>
          <p:spPr bwMode="auto">
            <a:xfrm>
              <a:off x="6733146" y="1082003"/>
              <a:ext cx="2050835" cy="2050835"/>
            </a:xfrm>
            <a:prstGeom prst="ellipse">
              <a:avLst/>
            </a:prstGeom>
            <a:solidFill>
              <a:srgbClr val="7F63A1">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8237" name="Shape 823"/>
            <p:cNvSpPr txBox="1">
              <a:spLocks noChangeArrowheads="1"/>
            </p:cNvSpPr>
            <p:nvPr/>
          </p:nvSpPr>
          <p:spPr bwMode="auto">
            <a:xfrm>
              <a:off x="7033485" y="1382341"/>
              <a:ext cx="1450159" cy="1450159"/>
            </a:xfrm>
            <a:prstGeom prst="rect">
              <a:avLst/>
            </a:prstGeom>
            <a:noFill/>
            <a:ln w="9525">
              <a:noFill/>
              <a:miter lim="800000"/>
              <a:headEnd/>
              <a:tailEnd/>
            </a:ln>
          </p:spPr>
          <p:txBody>
            <a:bodyPr lIns="112850" tIns="40625" rIns="112850" bIns="40625" anchor="ctr"/>
            <a:lstStyle/>
            <a:p>
              <a:pPr algn="ctr">
                <a:buClr>
                  <a:srgbClr val="000000"/>
                </a:buClr>
                <a:buSzPct val="25000"/>
                <a:buFont typeface="Arial" charset="0"/>
                <a:buNone/>
              </a:pPr>
              <a:r>
                <a:rPr lang="en-US" sz="3200" b="1" dirty="0" err="1">
                  <a:solidFill>
                    <a:srgbClr val="000000"/>
                  </a:solidFill>
                  <a:latin typeface="標楷體" pitchFamily="65" charset="-120"/>
                  <a:ea typeface="標楷體" pitchFamily="65" charset="-120"/>
                  <a:cs typeface="Arial" charset="0"/>
                  <a:sym typeface="Arial" charset="0"/>
                </a:rPr>
                <a:t>家長參與及社區協作</a:t>
              </a:r>
              <a:endParaRPr lang="en-US" sz="3200" b="1" dirty="0">
                <a:solidFill>
                  <a:srgbClr val="000000"/>
                </a:solidFill>
                <a:latin typeface="標楷體" pitchFamily="65" charset="-120"/>
                <a:ea typeface="標楷體" pitchFamily="65" charset="-120"/>
                <a:cs typeface="Arial" charset="0"/>
                <a:sym typeface="Arial" charset="0"/>
              </a:endParaRPr>
            </a:p>
          </p:txBody>
        </p:sp>
      </p:grpSp>
      <p:sp>
        <p:nvSpPr>
          <p:cNvPr id="15" name="文字方塊 14"/>
          <p:cNvSpPr txBox="1"/>
          <p:nvPr/>
        </p:nvSpPr>
        <p:spPr>
          <a:xfrm>
            <a:off x="1822966" y="404664"/>
            <a:ext cx="5773370"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學校整體端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hape 857"/>
          <p:cNvSpPr>
            <a:spLocks noGrp="1"/>
          </p:cNvSpPr>
          <p:nvPr>
            <p:ph type="title"/>
          </p:nvPr>
        </p:nvSpPr>
        <p:spPr bwMode="auto">
          <a:xfrm>
            <a:off x="142875" y="571500"/>
            <a:ext cx="8786813" cy="857250"/>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000" b="1" cap="none">
                <a:solidFill>
                  <a:srgbClr val="0000FF"/>
                </a:solidFill>
                <a:latin typeface="標楷體" pitchFamily="65" charset="-120"/>
                <a:ea typeface="標楷體" pitchFamily="65" charset="-120"/>
                <a:cs typeface="Arial" charset="0"/>
                <a:sym typeface="Arial" charset="0"/>
              </a:rPr>
              <a:t>總綱鼓勵從學校本位課程觀點</a:t>
            </a:r>
            <a:br>
              <a:rPr lang="en-US" sz="4000" b="1" cap="none">
                <a:solidFill>
                  <a:srgbClr val="0000FF"/>
                </a:solidFill>
                <a:latin typeface="標楷體" pitchFamily="65" charset="-120"/>
                <a:ea typeface="標楷體" pitchFamily="65" charset="-120"/>
                <a:cs typeface="Arial" charset="0"/>
                <a:sym typeface="Arial" charset="0"/>
              </a:rPr>
            </a:br>
            <a:r>
              <a:rPr lang="en-US" sz="4000" b="1" cap="none">
                <a:solidFill>
                  <a:srgbClr val="0000FF"/>
                </a:solidFill>
                <a:latin typeface="標楷體" pitchFamily="65" charset="-120"/>
                <a:ea typeface="標楷體" pitchFamily="65" charset="-120"/>
                <a:cs typeface="Arial" charset="0"/>
                <a:sym typeface="Arial" charset="0"/>
              </a:rPr>
              <a:t>整合部定課程及校訂課程</a:t>
            </a:r>
          </a:p>
        </p:txBody>
      </p:sp>
      <p:pic>
        <p:nvPicPr>
          <p:cNvPr id="314370" name="Shape 856"/>
          <p:cNvPicPr preferRelativeResize="0">
            <a:picLocks noGrp="1"/>
          </p:cNvPicPr>
          <p:nvPr>
            <p:ph sz="quarter" idx="1"/>
          </p:nvPr>
        </p:nvPicPr>
        <p:blipFill>
          <a:blip r:embed="rId3" cstate="print"/>
          <a:srcRect/>
          <a:stretch>
            <a:fillRect/>
          </a:stretch>
        </p:blipFill>
        <p:spPr>
          <a:xfrm>
            <a:off x="1858615" y="1412776"/>
            <a:ext cx="4873625" cy="5257800"/>
          </a:xfrm>
        </p:spPr>
      </p:pic>
      <p:sp>
        <p:nvSpPr>
          <p:cNvPr id="314371"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086EA78-D64A-4A7D-833F-CC0194122690}" type="slidenum">
              <a:rPr lang="zh-TW" altLang="en-US" smtClean="0">
                <a:latin typeface="標楷體" pitchFamily="65" charset="-120"/>
                <a:ea typeface="標楷體" pitchFamily="65" charset="-120"/>
              </a:rPr>
              <a:pPr/>
              <a:t>51</a:t>
            </a:fld>
            <a:endParaRPr lang="en-US" altLang="zh-TW">
              <a:latin typeface="標楷體" pitchFamily="65" charset="-120"/>
              <a:ea typeface="標楷體" pitchFamily="65" charset="-120"/>
            </a:endParaRPr>
          </a:p>
        </p:txBody>
      </p:sp>
      <p:sp>
        <p:nvSpPr>
          <p:cNvPr id="314372" name="Shape 858"/>
          <p:cNvSpPr>
            <a:spLocks noChangeArrowheads="1"/>
          </p:cNvSpPr>
          <p:nvPr/>
        </p:nvSpPr>
        <p:spPr bwMode="auto">
          <a:xfrm>
            <a:off x="142875" y="6365875"/>
            <a:ext cx="6143625" cy="492125"/>
          </a:xfrm>
          <a:prstGeom prst="rect">
            <a:avLst/>
          </a:prstGeom>
          <a:noFill/>
          <a:ln w="9525">
            <a:noFill/>
            <a:miter lim="800000"/>
            <a:headEnd/>
            <a:tailEnd/>
          </a:ln>
        </p:spPr>
        <p:txBody>
          <a:bodyPr lIns="91425" tIns="45700" rIns="91425" bIns="45700"/>
          <a:lstStyle/>
          <a:p>
            <a:pPr>
              <a:buSzPct val="25000"/>
            </a:pPr>
            <a:r>
              <a:rPr lang="zh-TW" altLang="en-US" sz="1400" b="1" dirty="0">
                <a:solidFill>
                  <a:srgbClr val="FF6600"/>
                </a:solidFill>
                <a:latin typeface="標楷體" pitchFamily="65" charset="-120"/>
                <a:ea typeface="標楷體" pitchFamily="65" charset="-120"/>
                <a:cs typeface="Arial" charset="0"/>
                <a:sym typeface="Arial" charset="0"/>
              </a:rPr>
              <a:t>圖片來源</a:t>
            </a:r>
            <a:r>
              <a:rPr lang="en-US" altLang="zh-TW" sz="1400" b="1" dirty="0">
                <a:solidFill>
                  <a:srgbClr val="FF6600"/>
                </a:solidFill>
                <a:latin typeface="標楷體" pitchFamily="65" charset="-120"/>
                <a:ea typeface="標楷體" pitchFamily="65" charset="-120"/>
                <a:cs typeface="Arial" charset="0"/>
                <a:sym typeface="Arial" charset="0"/>
              </a:rPr>
              <a:t>:</a:t>
            </a:r>
            <a:r>
              <a:rPr lang="zh-TW" altLang="en-US" sz="1400" b="1" dirty="0">
                <a:solidFill>
                  <a:srgbClr val="FF6600"/>
                </a:solidFill>
                <a:latin typeface="標楷體" pitchFamily="65" charset="-120"/>
                <a:ea typeface="標楷體" pitchFamily="65" charset="-120"/>
                <a:cs typeface="Arial" charset="0"/>
                <a:sym typeface="Arial" charset="0"/>
              </a:rPr>
              <a:t> </a:t>
            </a:r>
            <a:r>
              <a:rPr lang="en-US" altLang="zh-TW" sz="1400" b="1" dirty="0">
                <a:solidFill>
                  <a:srgbClr val="FF6600"/>
                </a:solidFill>
                <a:latin typeface="標楷體" pitchFamily="65" charset="-120"/>
                <a:ea typeface="標楷體" pitchFamily="65" charset="-120"/>
                <a:cs typeface="Arial" charset="0"/>
                <a:sym typeface="Arial" charset="0"/>
              </a:rPr>
              <a:t>http://www.nipic.com/show/4/79/5437409k2418f424.html</a:t>
            </a:r>
          </a:p>
        </p:txBody>
      </p:sp>
      <p:sp>
        <p:nvSpPr>
          <p:cNvPr id="314373" name="Shape 859"/>
          <p:cNvSpPr txBox="1">
            <a:spLocks noChangeArrowheads="1"/>
          </p:cNvSpPr>
          <p:nvPr/>
        </p:nvSpPr>
        <p:spPr bwMode="auto">
          <a:xfrm>
            <a:off x="2987675" y="2852936"/>
            <a:ext cx="1071563"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部定</a:t>
            </a:r>
            <a:endParaRPr lang="en-US" sz="3200" b="1" dirty="0">
              <a:solidFill>
                <a:srgbClr val="820000"/>
              </a:solidFill>
              <a:latin typeface="標楷體" pitchFamily="65" charset="-120"/>
              <a:ea typeface="標楷體" pitchFamily="65" charset="-120"/>
              <a:cs typeface="Arial" charset="0"/>
              <a:sym typeface="Arial" charset="0"/>
            </a:endParaRPr>
          </a:p>
          <a:p>
            <a:pPr>
              <a:buSzPct val="25000"/>
            </a:pPr>
            <a:r>
              <a:rPr lang="en-US" sz="3200" b="1" dirty="0" err="1">
                <a:solidFill>
                  <a:srgbClr val="820000"/>
                </a:solidFill>
                <a:latin typeface="標楷體" pitchFamily="65" charset="-120"/>
                <a:ea typeface="標楷體" pitchFamily="65" charset="-120"/>
                <a:cs typeface="Arial" charset="0"/>
                <a:sym typeface="Arial" charset="0"/>
              </a:rPr>
              <a:t>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4" name="Shape 860"/>
          <p:cNvSpPr txBox="1">
            <a:spLocks noChangeArrowheads="1"/>
          </p:cNvSpPr>
          <p:nvPr/>
        </p:nvSpPr>
        <p:spPr bwMode="auto">
          <a:xfrm>
            <a:off x="4868590" y="3791247"/>
            <a:ext cx="1071562" cy="1077913"/>
          </a:xfrm>
          <a:prstGeom prst="rect">
            <a:avLst/>
          </a:prstGeom>
          <a:noFill/>
          <a:ln w="9525">
            <a:noFill/>
            <a:miter lim="800000"/>
            <a:headEnd/>
            <a:tailEnd/>
          </a:ln>
        </p:spPr>
        <p:txBody>
          <a:bodyPr lIns="91425" tIns="45700" rIns="91425" bIns="45700"/>
          <a:lstStyle/>
          <a:p>
            <a:pPr>
              <a:buSzPct val="25000"/>
            </a:pPr>
            <a:r>
              <a:rPr lang="en-US" sz="3200" b="1" dirty="0" err="1">
                <a:solidFill>
                  <a:srgbClr val="820000"/>
                </a:solidFill>
                <a:latin typeface="標楷體" pitchFamily="65" charset="-120"/>
                <a:ea typeface="標楷體" pitchFamily="65" charset="-120"/>
                <a:cs typeface="Arial" charset="0"/>
                <a:sym typeface="Arial" charset="0"/>
              </a:rPr>
              <a:t>校訂課程</a:t>
            </a:r>
            <a:endParaRPr lang="en-US" sz="3200" b="1" dirty="0">
              <a:solidFill>
                <a:srgbClr val="820000"/>
              </a:solidFill>
              <a:latin typeface="標楷體" pitchFamily="65" charset="-120"/>
              <a:ea typeface="標楷體" pitchFamily="65" charset="-120"/>
              <a:cs typeface="Arial" charset="0"/>
              <a:sym typeface="Arial" charset="0"/>
            </a:endParaRPr>
          </a:p>
        </p:txBody>
      </p:sp>
      <p:sp>
        <p:nvSpPr>
          <p:cNvPr id="314375" name="Shape 861"/>
          <p:cNvSpPr txBox="1">
            <a:spLocks noChangeArrowheads="1"/>
          </p:cNvSpPr>
          <p:nvPr/>
        </p:nvSpPr>
        <p:spPr bwMode="auto">
          <a:xfrm>
            <a:off x="285750" y="1957388"/>
            <a:ext cx="2143125" cy="2308225"/>
          </a:xfrm>
          <a:prstGeom prst="rect">
            <a:avLst/>
          </a:prstGeom>
          <a:no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部定課程</a:t>
            </a:r>
            <a:r>
              <a:rPr lang="en-US" sz="2400" b="1" dirty="0">
                <a:solidFill>
                  <a:srgbClr val="0C0C0C"/>
                </a:solidFill>
                <a:latin typeface="標楷體" pitchFamily="65" charset="-120"/>
                <a:ea typeface="標楷體" pitchFamily="65" charset="-120"/>
                <a:cs typeface="Arial" charset="0"/>
                <a:sym typeface="Arial" charset="0"/>
              </a:rPr>
              <a:t>：</a:t>
            </a:r>
          </a:p>
          <a:p>
            <a:pPr>
              <a:buSzPct val="25000"/>
            </a:pPr>
            <a:r>
              <a:rPr lang="en-US" sz="2400" b="1" dirty="0" err="1">
                <a:solidFill>
                  <a:srgbClr val="0C0C0C"/>
                </a:solidFill>
                <a:latin typeface="標楷體" pitchFamily="65" charset="-120"/>
                <a:ea typeface="標楷體" pitchFamily="65" charset="-120"/>
                <a:cs typeface="Arial" charset="0"/>
                <a:sym typeface="Arial" charset="0"/>
              </a:rPr>
              <a:t>由國家統一規劃，以養成學生的基本學力，並奠定適性發展的基礎</a:t>
            </a:r>
            <a:r>
              <a:rPr lang="en-US" sz="2400" b="1" dirty="0">
                <a:solidFill>
                  <a:srgbClr val="0C0C0C"/>
                </a:solidFill>
                <a:latin typeface="標楷體" pitchFamily="65" charset="-120"/>
                <a:ea typeface="標楷體" pitchFamily="65" charset="-120"/>
                <a:cs typeface="Arial" charset="0"/>
                <a:sym typeface="Arial" charset="0"/>
              </a:rPr>
              <a:t>。</a:t>
            </a:r>
          </a:p>
        </p:txBody>
      </p:sp>
      <p:sp>
        <p:nvSpPr>
          <p:cNvPr id="314376" name="Shape 862"/>
          <p:cNvSpPr txBox="1">
            <a:spLocks noChangeArrowheads="1"/>
          </p:cNvSpPr>
          <p:nvPr/>
        </p:nvSpPr>
        <p:spPr bwMode="auto">
          <a:xfrm>
            <a:off x="6286500" y="3700611"/>
            <a:ext cx="2340396" cy="2016671"/>
          </a:xfrm>
          <a:prstGeom prst="rect">
            <a:avLst/>
          </a:prstGeom>
          <a:solidFill>
            <a:schemeClr val="bg1"/>
          </a:solidFill>
          <a:ln w="9525">
            <a:noFill/>
            <a:miter lim="800000"/>
            <a:headEnd/>
            <a:tailEnd/>
          </a:ln>
        </p:spPr>
        <p:txBody>
          <a:bodyPr lIns="91425" tIns="45700" rIns="91425" bIns="45700"/>
          <a:lstStyle/>
          <a:p>
            <a:pPr>
              <a:buSzPct val="25000"/>
            </a:pPr>
            <a:r>
              <a:rPr lang="en-US" sz="2400" b="1" dirty="0" err="1">
                <a:solidFill>
                  <a:srgbClr val="0C0C0C"/>
                </a:solidFill>
                <a:latin typeface="標楷體" pitchFamily="65" charset="-120"/>
                <a:ea typeface="標楷體" pitchFamily="65" charset="-120"/>
                <a:cs typeface="Arial" charset="0"/>
                <a:sym typeface="Arial" charset="0"/>
              </a:rPr>
              <a:t>校訂課程</a:t>
            </a:r>
            <a:r>
              <a:rPr lang="en-US" sz="2400" b="1" dirty="0">
                <a:solidFill>
                  <a:srgbClr val="0C0C0C"/>
                </a:solidFill>
                <a:latin typeface="標楷體" pitchFamily="65" charset="-120"/>
                <a:ea typeface="標楷體" pitchFamily="65" charset="-120"/>
                <a:cs typeface="Arial" charset="0"/>
                <a:sym typeface="Arial" charset="0"/>
              </a:rPr>
              <a:t>：</a:t>
            </a:r>
            <a:endParaRPr lang="en-US" altLang="zh-TW" sz="2400" b="1" dirty="0">
              <a:solidFill>
                <a:srgbClr val="0C0C0C"/>
              </a:solidFill>
              <a:latin typeface="標楷體" pitchFamily="65" charset="-120"/>
              <a:ea typeface="標楷體" pitchFamily="65" charset="-120"/>
              <a:cs typeface="Arial" charset="0"/>
              <a:sym typeface="Arial" charset="0"/>
            </a:endParaRPr>
          </a:p>
          <a:p>
            <a:pPr>
              <a:buSzPct val="25000"/>
            </a:pPr>
            <a:r>
              <a:rPr lang="en-US" sz="2400" b="1" dirty="0" err="1">
                <a:solidFill>
                  <a:srgbClr val="0C0C0C"/>
                </a:solidFill>
                <a:latin typeface="標楷體" pitchFamily="65" charset="-120"/>
                <a:ea typeface="標楷體" pitchFamily="65" charset="-120"/>
                <a:cs typeface="Arial" charset="0"/>
                <a:sym typeface="Arial" charset="0"/>
              </a:rPr>
              <a:t>由學校安排，以形塑學校教育願景及強化學生適性發展</a:t>
            </a:r>
            <a:r>
              <a:rPr lang="en-US" sz="2400" b="1" dirty="0">
                <a:solidFill>
                  <a:srgbClr val="0C0C0C"/>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hape 847"/>
          <p:cNvSpPr>
            <a:spLocks noGrp="1"/>
          </p:cNvSpPr>
          <p:nvPr>
            <p:ph type="title"/>
          </p:nvPr>
        </p:nvSpPr>
        <p:spPr bwMode="auto">
          <a:xfrm>
            <a:off x="457200" y="274638"/>
            <a:ext cx="8229600" cy="849312"/>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dirty="0" err="1">
                <a:solidFill>
                  <a:srgbClr val="663300"/>
                </a:solidFill>
                <a:latin typeface="標楷體" pitchFamily="65" charset="-120"/>
                <a:ea typeface="標楷體" pitchFamily="65" charset="-120"/>
                <a:cs typeface="Arial" charset="0"/>
                <a:sym typeface="Arial" charset="0"/>
              </a:rPr>
              <a:t>校訂</a:t>
            </a:r>
            <a:r>
              <a:rPr lang="en-US" sz="4400" b="1" cap="none" dirty="0">
                <a:solidFill>
                  <a:srgbClr val="663300"/>
                </a:solidFill>
                <a:latin typeface="標楷體" pitchFamily="65" charset="-120"/>
                <a:ea typeface="標楷體" pitchFamily="65" charset="-120"/>
                <a:cs typeface="Arial" charset="0"/>
                <a:sym typeface="Arial" charset="0"/>
              </a:rPr>
              <a:t>(</a:t>
            </a:r>
            <a:r>
              <a:rPr lang="zh-TW" altLang="en-US" sz="4400" b="1" cap="none" dirty="0">
                <a:solidFill>
                  <a:srgbClr val="663300"/>
                </a:solidFill>
                <a:latin typeface="標楷體" pitchFamily="65" charset="-120"/>
                <a:ea typeface="標楷體" pitchFamily="65" charset="-120"/>
                <a:cs typeface="Arial" charset="0"/>
                <a:sym typeface="Arial" charset="0"/>
              </a:rPr>
              <a:t>彈性學習</a:t>
            </a:r>
            <a:r>
              <a:rPr lang="en-US" altLang="zh-TW" sz="4400" b="1" cap="none" dirty="0">
                <a:solidFill>
                  <a:srgbClr val="663300"/>
                </a:solidFill>
                <a:latin typeface="標楷體" pitchFamily="65" charset="-120"/>
                <a:ea typeface="標楷體" pitchFamily="65" charset="-120"/>
                <a:cs typeface="Arial" charset="0"/>
                <a:sym typeface="Arial" charset="0"/>
              </a:rPr>
              <a:t>)</a:t>
            </a:r>
            <a:r>
              <a:rPr lang="en-US" sz="4400" b="1" cap="none" dirty="0" err="1">
                <a:solidFill>
                  <a:srgbClr val="663300"/>
                </a:solidFill>
                <a:latin typeface="標楷體" pitchFamily="65" charset="-120"/>
                <a:ea typeface="標楷體" pitchFamily="65" charset="-120"/>
                <a:cs typeface="Arial" charset="0"/>
                <a:sym typeface="Arial" charset="0"/>
              </a:rPr>
              <a:t>課程</a:t>
            </a:r>
            <a:r>
              <a:rPr lang="en-US" sz="4800" b="1" cap="none" dirty="0">
                <a:solidFill>
                  <a:srgbClr val="FF0000"/>
                </a:solidFill>
                <a:latin typeface="標楷體" pitchFamily="65" charset="-120"/>
                <a:ea typeface="標楷體" pitchFamily="65" charset="-120"/>
                <a:cs typeface="Arial" charset="0"/>
                <a:sym typeface="Arial" charset="0"/>
              </a:rPr>
              <a:t/>
            </a:r>
            <a:br>
              <a:rPr lang="en-US" sz="4800" b="1" cap="none" dirty="0">
                <a:solidFill>
                  <a:srgbClr val="FF0000"/>
                </a:solidFill>
                <a:latin typeface="標楷體" pitchFamily="65" charset="-120"/>
                <a:ea typeface="標楷體" pitchFamily="65" charset="-120"/>
                <a:cs typeface="Arial" charset="0"/>
                <a:sym typeface="Arial" charset="0"/>
              </a:rPr>
            </a:br>
            <a:r>
              <a:rPr lang="en-US" sz="2800" b="1" cap="none" dirty="0">
                <a:solidFill>
                  <a:srgbClr val="0000FF"/>
                </a:solidFill>
                <a:latin typeface="標楷體" pitchFamily="65" charset="-120"/>
                <a:ea typeface="標楷體" pitchFamily="65" charset="-120"/>
                <a:cs typeface="Arial" charset="0"/>
                <a:sym typeface="Arial" charset="0"/>
              </a:rPr>
              <a:t>（</a:t>
            </a:r>
            <a:r>
              <a:rPr lang="en-US" sz="2800" b="1" cap="none" dirty="0" err="1">
                <a:solidFill>
                  <a:srgbClr val="0000FF"/>
                </a:solidFill>
                <a:latin typeface="標楷體" pitchFamily="65" charset="-120"/>
                <a:ea typeface="標楷體" pitchFamily="65" charset="-120"/>
                <a:cs typeface="Arial" charset="0"/>
                <a:sym typeface="Arial" charset="0"/>
              </a:rPr>
              <a:t>我們可以滿足孩子更大的學習需求</a:t>
            </a:r>
            <a:r>
              <a:rPr lang="en-US" sz="2800" b="1" cap="none" dirty="0">
                <a:solidFill>
                  <a:srgbClr val="0000FF"/>
                </a:solidFill>
                <a:latin typeface="標楷體" pitchFamily="65" charset="-120"/>
                <a:ea typeface="標楷體" pitchFamily="65" charset="-120"/>
                <a:cs typeface="Arial" charset="0"/>
                <a:sym typeface="Arial" charset="0"/>
              </a:rPr>
              <a:t>）</a:t>
            </a:r>
          </a:p>
        </p:txBody>
      </p:sp>
      <p:sp>
        <p:nvSpPr>
          <p:cNvPr id="312322"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A20B555-821C-4632-BEBD-4EF9E367C72A}" type="slidenum">
              <a:rPr lang="zh-TW" altLang="en-US" smtClean="0">
                <a:latin typeface="標楷體" pitchFamily="65" charset="-120"/>
                <a:ea typeface="標楷體" pitchFamily="65" charset="-120"/>
              </a:rPr>
              <a:pPr/>
              <a:t>52</a:t>
            </a:fld>
            <a:endParaRPr lang="en-US" altLang="zh-TW">
              <a:latin typeface="標楷體" pitchFamily="65" charset="-120"/>
              <a:ea typeface="標楷體" pitchFamily="65" charset="-120"/>
            </a:endParaRPr>
          </a:p>
        </p:txBody>
      </p:sp>
      <p:pic>
        <p:nvPicPr>
          <p:cNvPr id="312323" name="Shape 850"/>
          <p:cNvPicPr preferRelativeResize="0">
            <a:picLocks noChangeAspect="1" noChangeArrowheads="1"/>
          </p:cNvPicPr>
          <p:nvPr/>
        </p:nvPicPr>
        <p:blipFill rotWithShape="1">
          <a:blip r:embed="rId3" cstate="print"/>
          <a:srcRect l="1182" t="2132" r="727" b="2344"/>
          <a:stretch/>
        </p:blipFill>
        <p:spPr bwMode="auto">
          <a:xfrm>
            <a:off x="107504" y="1916832"/>
            <a:ext cx="8928992" cy="4752528"/>
          </a:xfrm>
          <a:prstGeom prst="rect">
            <a:avLst/>
          </a:prstGeom>
          <a:noFill/>
          <a:ln w="9525">
            <a:noFill/>
            <a:miter lim="800000"/>
            <a:headEnd/>
            <a:tailEnd/>
          </a:ln>
        </p:spPr>
      </p:pic>
      <p:sp>
        <p:nvSpPr>
          <p:cNvPr id="312324" name="Shape 851"/>
          <p:cNvSpPr>
            <a:spLocks noChangeArrowheads="1"/>
          </p:cNvSpPr>
          <p:nvPr/>
        </p:nvSpPr>
        <p:spPr bwMode="auto">
          <a:xfrm>
            <a:off x="2987675" y="1412875"/>
            <a:ext cx="3087688" cy="407988"/>
          </a:xfrm>
          <a:prstGeom prst="roundRect">
            <a:avLst>
              <a:gd name="adj" fmla="val 16667"/>
            </a:avLst>
          </a:prstGeom>
          <a:solidFill>
            <a:srgbClr val="FF0000"/>
          </a:solidFill>
          <a:ln w="9525">
            <a:noFill/>
            <a:round/>
            <a:headEnd/>
            <a:tailEnd/>
          </a:ln>
        </p:spPr>
        <p:txBody>
          <a:bodyPr lIns="91425" tIns="45700" rIns="91425" bIns="45700"/>
          <a:lstStyle/>
          <a:p>
            <a:pPr>
              <a:buSzPct val="25000"/>
            </a:pPr>
            <a:r>
              <a:rPr lang="en-US" b="1">
                <a:solidFill>
                  <a:srgbClr val="FFFF00"/>
                </a:solidFill>
                <a:latin typeface="標楷體" pitchFamily="65" charset="-120"/>
                <a:ea typeface="標楷體" pitchFamily="65" charset="-120"/>
                <a:cs typeface="Arial" charset="0"/>
                <a:sym typeface="Arial" charset="0"/>
              </a:rPr>
              <a:t>跨領域</a:t>
            </a:r>
            <a:r>
              <a:rPr lang="en-US" altLang="zh-TW" b="1">
                <a:solidFill>
                  <a:srgbClr val="FFFF00"/>
                </a:solidFill>
                <a:latin typeface="標楷體" pitchFamily="65" charset="-120"/>
                <a:ea typeface="標楷體" pitchFamily="65" charset="-120"/>
                <a:cs typeface="Arial" charset="0"/>
                <a:sym typeface="Arial" charset="0"/>
              </a:rPr>
              <a:t>/</a:t>
            </a:r>
            <a:r>
              <a:rPr lang="en-US" b="1">
                <a:solidFill>
                  <a:srgbClr val="FFFF00"/>
                </a:solidFill>
                <a:latin typeface="標楷體" pitchFamily="65" charset="-120"/>
                <a:ea typeface="標楷體" pitchFamily="65" charset="-120"/>
                <a:cs typeface="Arial" charset="0"/>
                <a:sym typeface="Arial" charset="0"/>
              </a:rPr>
              <a:t>科目或結合各項議題</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標題 1"/>
          <p:cNvSpPr>
            <a:spLocks noGrp="1"/>
          </p:cNvSpPr>
          <p:nvPr>
            <p:ph type="title"/>
          </p:nvPr>
        </p:nvSpPr>
        <p:spPr bwMode="auto">
          <a:xfrm>
            <a:off x="395288" y="274638"/>
            <a:ext cx="8331200" cy="777875"/>
          </a:xfrm>
        </p:spPr>
        <p:txBody>
          <a:bodyPr wrap="square" lIns="91440" tIns="45720" rIns="91440" bIns="45720" numCol="1" anchorCtr="0" compatLnSpc="1">
            <a:prstTxWarp prst="textNoShape">
              <a:avLst/>
            </a:prstTxWarp>
          </a:bodyPr>
          <a:lstStyle/>
          <a:p>
            <a:pPr eaLnBrk="1" hangingPunct="1"/>
            <a:r>
              <a:rPr lang="en-US" altLang="zh-TW" sz="3500" b="1" cap="none" dirty="0" err="1">
                <a:solidFill>
                  <a:srgbClr val="0000FF"/>
                </a:solidFill>
                <a:latin typeface="標楷體" pitchFamily="65" charset="-120"/>
                <a:ea typeface="標楷體" pitchFamily="65" charset="-120"/>
                <a:cs typeface="Arial" charset="0"/>
                <a:sym typeface="Arial" charset="0"/>
              </a:rPr>
              <a:t>學校課程發展委員會</a:t>
            </a:r>
            <a:r>
              <a:rPr lang="zh-TW" altLang="en-US" sz="3500" b="1" cap="none" dirty="0">
                <a:solidFill>
                  <a:srgbClr val="0000FF"/>
                </a:solidFill>
                <a:latin typeface="標楷體" pitchFamily="65" charset="-120"/>
                <a:ea typeface="標楷體" pitchFamily="65" charset="-120"/>
                <a:cs typeface="Arial" charset="0"/>
                <a:sym typeface="Arial" charset="0"/>
              </a:rPr>
              <a:t>因應新課綱注意事項</a:t>
            </a:r>
            <a:endParaRPr lang="zh-TW" altLang="en-US" sz="3500" cap="none" dirty="0">
              <a:latin typeface="標楷體" panose="03000509000000000000" pitchFamily="65" charset="-120"/>
              <a:ea typeface="標楷體" panose="03000509000000000000" pitchFamily="65" charset="-120"/>
              <a:cs typeface="Arial" charset="0"/>
            </a:endParaRPr>
          </a:p>
        </p:txBody>
      </p:sp>
      <p:sp>
        <p:nvSpPr>
          <p:cNvPr id="310274" name="內容版面配置區 2"/>
          <p:cNvSpPr>
            <a:spLocks noGrp="1"/>
          </p:cNvSpPr>
          <p:nvPr>
            <p:ph sz="quarter" idx="1"/>
          </p:nvPr>
        </p:nvSpPr>
        <p:spPr>
          <a:xfrm>
            <a:off x="1258888" y="1341438"/>
            <a:ext cx="7345560" cy="4873625"/>
          </a:xfrm>
          <a:ln w="28575">
            <a:solidFill>
              <a:srgbClr val="FF9900"/>
            </a:solidFill>
          </a:ln>
        </p:spPr>
        <p:txBody>
          <a:bodyPr/>
          <a:lstStyle/>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課程發展委員會組織要點→學校校務會議通過→成立學校課程發展委員會→設各領域</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群科</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學程</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科目教學研究會檢視學校願景與目標（目標是否符應基本理念ヽ核心素養）</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每節分鐘數是否調整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是否調整</a:t>
            </a:r>
            <a:r>
              <a:rPr lang="en-US" altLang="ja-JP" sz="2800" b="1" dirty="0">
                <a:latin typeface="標楷體" panose="03000509000000000000" pitchFamily="65" charset="-120"/>
                <a:ea typeface="標楷體" panose="03000509000000000000" pitchFamily="65" charset="-120"/>
                <a:cs typeface="Times New Roman" pitchFamily="18" charset="0"/>
              </a:rPr>
              <a:t>/</a:t>
            </a:r>
            <a:r>
              <a:rPr lang="ja-JP" altLang="en-US" sz="2800" b="1" dirty="0">
                <a:latin typeface="標楷體" panose="03000509000000000000" pitchFamily="65" charset="-120"/>
                <a:ea typeface="標楷體" panose="03000509000000000000" pitchFamily="65" charset="-120"/>
                <a:cs typeface="Times New Roman" pitchFamily="18" charset="0"/>
              </a:rPr>
              <a:t>重組領域節數</a:t>
            </a:r>
            <a:r>
              <a:rPr lang="en-US" altLang="ja-JP" sz="2800" b="1" dirty="0">
                <a:latin typeface="標楷體" panose="03000509000000000000" pitchFamily="65" charset="-120"/>
                <a:ea typeface="標楷體" panose="03000509000000000000" pitchFamily="65" charset="-120"/>
                <a:cs typeface="Times New Roman" pitchFamily="18" charset="0"/>
              </a:rPr>
              <a:t>(≦1/5)→</a:t>
            </a:r>
            <a:r>
              <a:rPr lang="ja-JP" altLang="en-US" sz="2800" b="1" dirty="0">
                <a:latin typeface="標楷體" panose="03000509000000000000" pitchFamily="65" charset="-120"/>
                <a:ea typeface="標楷體" panose="03000509000000000000" pitchFamily="65" charset="-120"/>
                <a:cs typeface="Times New Roman" pitchFamily="18" charset="0"/>
              </a:rPr>
              <a:t>各</a:t>
            </a:r>
            <a:r>
              <a:rPr lang="ja-JP" altLang="en-US" sz="2800" b="1" dirty="0" smtClean="0">
                <a:latin typeface="標楷體" panose="03000509000000000000" pitchFamily="65" charset="-120"/>
                <a:ea typeface="標楷體" panose="03000509000000000000" pitchFamily="65" charset="-120"/>
                <a:cs typeface="Times New Roman" pitchFamily="18" charset="0"/>
              </a:rPr>
              <a:t>學習</a:t>
            </a:r>
            <a:r>
              <a:rPr lang="zh-TW" altLang="en-US" sz="2800" b="1" dirty="0" smtClean="0">
                <a:latin typeface="標楷體" panose="03000509000000000000" pitchFamily="65" charset="-120"/>
                <a:ea typeface="標楷體" panose="03000509000000000000" pitchFamily="65" charset="-120"/>
                <a:cs typeface="Times New Roman" pitchFamily="18" charset="0"/>
              </a:rPr>
              <a:t>形</a:t>
            </a:r>
            <a:r>
              <a:rPr lang="ja-JP" altLang="en-US" sz="2800" b="1" dirty="0" smtClean="0">
                <a:latin typeface="標楷體" panose="03000509000000000000" pitchFamily="65" charset="-120"/>
                <a:ea typeface="標楷體" panose="03000509000000000000" pitchFamily="65" charset="-120"/>
                <a:cs typeface="Times New Roman" pitchFamily="18" charset="0"/>
              </a:rPr>
              <a:t>式</a:t>
            </a:r>
            <a:r>
              <a:rPr lang="ja-JP" altLang="en-US" sz="2800" b="1" dirty="0">
                <a:latin typeface="標楷體" panose="03000509000000000000" pitchFamily="65" charset="-120"/>
                <a:ea typeface="標楷體" panose="03000509000000000000" pitchFamily="65" charset="-120"/>
                <a:cs typeface="Times New Roman" pitchFamily="18" charset="0"/>
              </a:rPr>
              <a:t>的跨領域統整課程</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英語文二ヽ三階段是否調整</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第四階段領域是否分科</a:t>
            </a:r>
          </a:p>
          <a:p>
            <a:pPr eaLnBrk="1" hangingPunct="1"/>
            <a:r>
              <a:rPr lang="ja-JP" altLang="en-US" sz="2800" b="1" dirty="0">
                <a:latin typeface="標楷體" panose="03000509000000000000" pitchFamily="65" charset="-120"/>
                <a:ea typeface="標楷體" panose="03000509000000000000" pitchFamily="65" charset="-120"/>
                <a:cs typeface="Times New Roman" pitchFamily="18" charset="0"/>
              </a:rPr>
              <a:t>是否採行協同教學</a:t>
            </a:r>
            <a:endParaRPr lang="zh-TW" altLang="en-US" sz="2800" b="1" dirty="0">
              <a:latin typeface="標楷體" panose="03000509000000000000" pitchFamily="65" charset="-120"/>
              <a:ea typeface="標楷體" panose="03000509000000000000" pitchFamily="65" charset="-120"/>
              <a:cs typeface="Times New Roman" pitchFamily="18" charset="0"/>
            </a:endParaRPr>
          </a:p>
        </p:txBody>
      </p:sp>
      <p:sp>
        <p:nvSpPr>
          <p:cNvPr id="310275" name="投影片編號版面配置區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0B6658DE-DC81-4015-9619-0050DE4D7A7C}" type="slidenum">
              <a:rPr lang="zh-TW" altLang="en-US" smtClean="0">
                <a:latin typeface="Arial" charset="0"/>
                <a:ea typeface="新細明體" charset="-120"/>
              </a:rPr>
              <a:pPr/>
              <a:t>53</a:t>
            </a:fld>
            <a:endParaRPr lang="en-US" altLang="zh-TW">
              <a:latin typeface="Arial" charset="0"/>
              <a:ea typeface="新細明體" charset="-120"/>
            </a:endParaRPr>
          </a:p>
        </p:txBody>
      </p:sp>
      <p:sp>
        <p:nvSpPr>
          <p:cNvPr id="310276" name="Shape 834"/>
          <p:cNvSpPr>
            <a:spLocks noChangeArrowheads="1"/>
          </p:cNvSpPr>
          <p:nvPr/>
        </p:nvSpPr>
        <p:spPr bwMode="auto">
          <a:xfrm>
            <a:off x="395288" y="1341438"/>
            <a:ext cx="936625" cy="4895850"/>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3500" b="1">
                <a:solidFill>
                  <a:srgbClr val="0000FF"/>
                </a:solidFill>
                <a:latin typeface="標楷體" pitchFamily="65" charset="-120"/>
                <a:ea typeface="標楷體" pitchFamily="65" charset="-120"/>
                <a:cs typeface="Arial" charset="0"/>
                <a:sym typeface="Arial" charset="0"/>
              </a:rPr>
              <a:t>領域</a:t>
            </a:r>
          </a:p>
          <a:p>
            <a:pPr algn="ctr">
              <a:buSzPct val="25000"/>
            </a:pPr>
            <a:r>
              <a:rPr lang="en-US" sz="3500" b="1">
                <a:solidFill>
                  <a:srgbClr val="0000FF"/>
                </a:solidFill>
                <a:latin typeface="標楷體" pitchFamily="65" charset="-120"/>
                <a:ea typeface="標楷體" pitchFamily="65" charset="-120"/>
                <a:cs typeface="Arial" charset="0"/>
                <a:sym typeface="Arial" charset="0"/>
              </a:rPr>
              <a:t>學習</a:t>
            </a:r>
          </a:p>
          <a:p>
            <a:pPr algn="ctr">
              <a:buSzPct val="25000"/>
            </a:pPr>
            <a:r>
              <a:rPr lang="en-US" altLang="zh-TW" sz="2000" b="1">
                <a:solidFill>
                  <a:srgbClr val="0000FF"/>
                </a:solidFill>
                <a:latin typeface="標楷體" pitchFamily="65" charset="-120"/>
                <a:ea typeface="標楷體" pitchFamily="65" charset="-120"/>
                <a:cs typeface="Arial" charset="0"/>
                <a:sym typeface="Arial" charset="0"/>
              </a:rPr>
              <a:t>(</a:t>
            </a:r>
            <a:r>
              <a:rPr lang="zh-TW" altLang="en-US" sz="2000" b="1">
                <a:solidFill>
                  <a:srgbClr val="0000FF"/>
                </a:solidFill>
                <a:latin typeface="標楷體" pitchFamily="65" charset="-120"/>
                <a:ea typeface="標楷體" pitchFamily="65" charset="-120"/>
                <a:cs typeface="Arial" charset="0"/>
                <a:sym typeface="Arial" charset="0"/>
              </a:rPr>
              <a:t>部</a:t>
            </a:r>
            <a:r>
              <a:rPr lang="en-US" sz="2000" b="1">
                <a:solidFill>
                  <a:srgbClr val="0000FF"/>
                </a:solidFill>
                <a:latin typeface="標楷體" pitchFamily="65" charset="-120"/>
                <a:ea typeface="標楷體" pitchFamily="65" charset="-120"/>
                <a:cs typeface="Arial" charset="0"/>
                <a:sym typeface="Arial" charset="0"/>
              </a:rPr>
              <a:t>定</a:t>
            </a:r>
            <a:r>
              <a:rPr lang="zh-TW" altLang="en-US" sz="2000" b="1">
                <a:solidFill>
                  <a:srgbClr val="0000FF"/>
                </a:solidFill>
                <a:latin typeface="標楷體" pitchFamily="65" charset="-120"/>
                <a:ea typeface="標楷體" pitchFamily="65" charset="-120"/>
                <a:cs typeface="Arial" charset="0"/>
                <a:sym typeface="Arial" charset="0"/>
              </a:rPr>
              <a:t>課程</a:t>
            </a:r>
            <a:r>
              <a:rPr lang="en-US" altLang="zh-TW" sz="2000" b="1">
                <a:solidFill>
                  <a:srgbClr val="0000FF"/>
                </a:solidFill>
                <a:latin typeface="標楷體" pitchFamily="65" charset="-120"/>
                <a:ea typeface="標楷體" pitchFamily="65" charset="-120"/>
                <a:cs typeface="Arial" charset="0"/>
                <a:sym typeface="Arial"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hape 787"/>
          <p:cNvSpPr>
            <a:spLocks noGrp="1"/>
          </p:cNvSpPr>
          <p:nvPr>
            <p:ph sz="quarter" idx="1"/>
          </p:nvPr>
        </p:nvSpPr>
        <p:spPr>
          <a:xfrm>
            <a:off x="834438" y="1547172"/>
            <a:ext cx="7500937" cy="1214437"/>
          </a:xfrm>
        </p:spPr>
        <p:txBody>
          <a:bodyPr lIns="91425" tIns="45700" rIns="91425" bIns="45700"/>
          <a:lstStyle/>
          <a:p>
            <a:pPr marL="342900" indent="-342900" algn="ctr" eaLnBrk="1" hangingPunct="1">
              <a:spcBef>
                <a:spcPct val="0"/>
              </a:spcBef>
              <a:buClr>
                <a:srgbClr val="000000"/>
              </a:buClr>
              <a:buSzPct val="25000"/>
              <a:buFont typeface="Arial" charset="0"/>
              <a:buNone/>
            </a:pPr>
            <a:r>
              <a:rPr lang="en-US" sz="3200" b="1" dirty="0">
                <a:solidFill>
                  <a:srgbClr val="0000FF"/>
                </a:solidFill>
                <a:latin typeface="標楷體" pitchFamily="65" charset="-120"/>
                <a:ea typeface="標楷體" pitchFamily="65" charset="-120"/>
                <a:cs typeface="Arial" charset="0"/>
                <a:sym typeface="Arial" charset="0"/>
              </a:rPr>
              <a:t>--</a:t>
            </a:r>
            <a:r>
              <a:rPr lang="en-US" sz="3200" b="1" dirty="0" err="1">
                <a:solidFill>
                  <a:srgbClr val="0000FF"/>
                </a:solidFill>
                <a:latin typeface="標楷體" pitchFamily="65" charset="-120"/>
                <a:ea typeface="標楷體" pitchFamily="65" charset="-120"/>
                <a:cs typeface="Arial" charset="0"/>
                <a:sym typeface="Arial" charset="0"/>
              </a:rPr>
              <a:t>朝向素養</a:t>
            </a:r>
            <a:r>
              <a:rPr lang="en-US" sz="3200" b="1" u="sng" dirty="0" err="1">
                <a:solidFill>
                  <a:srgbClr val="C00000"/>
                </a:solidFill>
                <a:latin typeface="標楷體" pitchFamily="65" charset="-120"/>
                <a:ea typeface="標楷體" pitchFamily="65" charset="-120"/>
                <a:cs typeface="Arial" charset="0"/>
                <a:sym typeface="Arial" charset="0"/>
                <a:hlinkClick r:id="rId3" action="ppaction://hlinksldjump"/>
              </a:rPr>
              <a:t>導向</a:t>
            </a:r>
            <a:r>
              <a:rPr lang="en-US" sz="3200" b="1" dirty="0" err="1">
                <a:solidFill>
                  <a:srgbClr val="0000FF"/>
                </a:solidFill>
                <a:latin typeface="標楷體" pitchFamily="65" charset="-120"/>
                <a:ea typeface="標楷體" pitchFamily="65" charset="-120"/>
                <a:cs typeface="Arial" charset="0"/>
                <a:sym typeface="Arial" charset="0"/>
              </a:rPr>
              <a:t>的教學</a:t>
            </a:r>
            <a:endParaRPr lang="en-US" sz="3200" b="1" dirty="0">
              <a:solidFill>
                <a:srgbClr val="0000FF"/>
              </a:solidFill>
              <a:latin typeface="標楷體" pitchFamily="65" charset="-120"/>
              <a:ea typeface="標楷體" pitchFamily="65" charset="-120"/>
              <a:cs typeface="Arial" charset="0"/>
              <a:sym typeface="Arial" charset="0"/>
            </a:endParaRPr>
          </a:p>
        </p:txBody>
      </p:sp>
      <p:sp>
        <p:nvSpPr>
          <p:cNvPr id="304130" name="投影片編號版面配置區 1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E49DB21-C576-47A9-8095-993238CD4FDF}" type="slidenum">
              <a:rPr lang="zh-TW" altLang="en-US" smtClean="0">
                <a:latin typeface="標楷體" pitchFamily="65" charset="-120"/>
                <a:ea typeface="標楷體" pitchFamily="65" charset="-120"/>
              </a:rPr>
              <a:pPr/>
              <a:t>54</a:t>
            </a:fld>
            <a:endParaRPr lang="en-US" altLang="zh-TW" dirty="0">
              <a:latin typeface="標楷體" pitchFamily="65" charset="-120"/>
              <a:ea typeface="標楷體" pitchFamily="65" charset="-120"/>
            </a:endParaRPr>
          </a:p>
        </p:txBody>
      </p:sp>
      <p:grpSp>
        <p:nvGrpSpPr>
          <p:cNvPr id="304131" name="Shape 789"/>
          <p:cNvGrpSpPr>
            <a:grpSpLocks/>
          </p:cNvGrpSpPr>
          <p:nvPr/>
        </p:nvGrpSpPr>
        <p:grpSpPr bwMode="auto">
          <a:xfrm>
            <a:off x="366371" y="2780928"/>
            <a:ext cx="8212137" cy="2624071"/>
            <a:chOff x="2405" y="728508"/>
            <a:chExt cx="8210554" cy="2361545"/>
          </a:xfrm>
        </p:grpSpPr>
        <p:sp>
          <p:nvSpPr>
            <p:cNvPr id="304132" name="Shape 790"/>
            <p:cNvSpPr>
              <a:spLocks noChangeArrowheads="1"/>
            </p:cNvSpPr>
            <p:nvPr/>
          </p:nvSpPr>
          <p:spPr bwMode="auto">
            <a:xfrm>
              <a:off x="2405" y="757111"/>
              <a:ext cx="2414868" cy="2332942"/>
            </a:xfrm>
            <a:prstGeom prst="ellipse">
              <a:avLst/>
            </a:prstGeom>
            <a:solidFill>
              <a:srgbClr val="BF504D">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3" name="Shape 791"/>
            <p:cNvSpPr txBox="1">
              <a:spLocks noChangeArrowheads="1"/>
            </p:cNvSpPr>
            <p:nvPr/>
          </p:nvSpPr>
          <p:spPr bwMode="auto">
            <a:xfrm>
              <a:off x="49767" y="1110757"/>
              <a:ext cx="206121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整合知識</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技能與態度</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2" name="Shape 792"/>
            <p:cNvSpPr/>
            <p:nvPr/>
          </p:nvSpPr>
          <p:spPr>
            <a:xfrm>
              <a:off x="1981383" y="728508"/>
              <a:ext cx="2238744" cy="2231936"/>
            </a:xfrm>
            <a:prstGeom prst="ellipse">
              <a:avLst/>
            </a:prstGeom>
            <a:solidFill>
              <a:schemeClr val="accent3">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5" name="Shape 793"/>
            <p:cNvSpPr txBox="1">
              <a:spLocks noChangeArrowheads="1"/>
            </p:cNvSpPr>
            <p:nvPr/>
          </p:nvSpPr>
          <p:spPr bwMode="auto">
            <a:xfrm>
              <a:off x="2287950"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情境化、脈絡化</a:t>
              </a:r>
              <a:endParaRPr lang="en-US" sz="2800" b="1" dirty="0">
                <a:solidFill>
                  <a:srgbClr val="000000"/>
                </a:solidFill>
                <a:latin typeface="標楷體" pitchFamily="65" charset="-120"/>
                <a:ea typeface="標楷體" pitchFamily="65" charset="-120"/>
                <a:cs typeface="Arial" charset="0"/>
                <a:sym typeface="Arial" charset="0"/>
              </a:endParaRP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的學習</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794" name="Shape 794"/>
            <p:cNvSpPr/>
            <p:nvPr/>
          </p:nvSpPr>
          <p:spPr>
            <a:xfrm>
              <a:off x="3865635" y="757111"/>
              <a:ext cx="2415709" cy="2332942"/>
            </a:xfrm>
            <a:prstGeom prst="ellipse">
              <a:avLst/>
            </a:prstGeom>
            <a:solidFill>
              <a:schemeClr val="accent4">
                <a:alpha val="49803"/>
              </a:schemeClr>
            </a:solidFill>
            <a:ln w="25400" cap="flat" cmpd="sng">
              <a:solidFill>
                <a:schemeClr val="lt1"/>
              </a:solidFill>
              <a:prstDash val="solid"/>
              <a:round/>
              <a:headEnd type="none" w="med" len="med"/>
              <a:tailEnd type="none" w="med" len="med"/>
            </a:ln>
          </p:spPr>
          <p:txBody>
            <a:bodyPr lIns="91425" tIns="91425" rIns="91425" bIns="91425" anchor="ctr"/>
            <a:lstStyle/>
            <a:p>
              <a:pPr>
                <a:spcBef>
                  <a:spcPts val="0"/>
                </a:spcBef>
                <a:defRPr/>
              </a:pPr>
              <a:endParaRPr b="1">
                <a:latin typeface="標楷體" panose="03000509000000000000" pitchFamily="65" charset="-120"/>
                <a:ea typeface="標楷體" panose="03000509000000000000" pitchFamily="65" charset="-120"/>
              </a:endParaRPr>
            </a:p>
          </p:txBody>
        </p:sp>
        <p:sp>
          <p:nvSpPr>
            <p:cNvPr id="304137" name="Shape 795"/>
            <p:cNvSpPr txBox="1">
              <a:spLocks noChangeArrowheads="1"/>
            </p:cNvSpPr>
            <p:nvPr/>
          </p:nvSpPr>
          <p:spPr bwMode="auto">
            <a:xfrm>
              <a:off x="4005297" y="1023645"/>
              <a:ext cx="2061499"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學習歷程</a:t>
              </a:r>
              <a:r>
                <a:rPr lang="en-US" sz="2800" b="1" dirty="0">
                  <a:solidFill>
                    <a:srgbClr val="000000"/>
                  </a:solidFill>
                  <a:latin typeface="標楷體" pitchFamily="65" charset="-120"/>
                  <a:ea typeface="標楷體" pitchFamily="65" charset="-120"/>
                  <a:cs typeface="Arial" charset="0"/>
                  <a:sym typeface="Arial" charset="0"/>
                </a:rPr>
                <a:t>、</a:t>
              </a:r>
            </a:p>
            <a:p>
              <a:pPr algn="ctr">
                <a:lnSpc>
                  <a:spcPct val="90000"/>
                </a:lnSpc>
                <a:buSzPct val="25000"/>
              </a:pPr>
              <a:r>
                <a:rPr lang="en-US" sz="2800" b="1" dirty="0" err="1">
                  <a:solidFill>
                    <a:srgbClr val="000000"/>
                  </a:solidFill>
                  <a:latin typeface="標楷體" pitchFamily="65" charset="-120"/>
                  <a:ea typeface="標楷體" pitchFamily="65" charset="-120"/>
                  <a:cs typeface="Arial" charset="0"/>
                  <a:sym typeface="Arial" charset="0"/>
                </a:rPr>
                <a:t>方法及策略</a:t>
              </a:r>
              <a:endParaRPr lang="en-US" sz="2800" b="1" dirty="0">
                <a:solidFill>
                  <a:srgbClr val="000000"/>
                </a:solidFill>
                <a:latin typeface="標楷體" pitchFamily="65" charset="-120"/>
                <a:ea typeface="標楷體" pitchFamily="65" charset="-120"/>
                <a:cs typeface="Arial" charset="0"/>
                <a:sym typeface="Arial" charset="0"/>
              </a:endParaRPr>
            </a:p>
          </p:txBody>
        </p:sp>
        <p:sp>
          <p:nvSpPr>
            <p:cNvPr id="304138" name="Shape 796"/>
            <p:cNvSpPr>
              <a:spLocks noChangeArrowheads="1"/>
            </p:cNvSpPr>
            <p:nvPr/>
          </p:nvSpPr>
          <p:spPr bwMode="auto">
            <a:xfrm>
              <a:off x="5938169" y="824163"/>
              <a:ext cx="2274790" cy="2265889"/>
            </a:xfrm>
            <a:prstGeom prst="ellipse">
              <a:avLst/>
            </a:prstGeom>
            <a:solidFill>
              <a:srgbClr val="49ACC5">
                <a:alpha val="49803"/>
              </a:srgbClr>
            </a:solidFill>
            <a:ln w="25400">
              <a:solidFill>
                <a:schemeClr val="bg1"/>
              </a:solidFill>
              <a:round/>
              <a:headEnd/>
              <a:tailEnd/>
            </a:ln>
          </p:spPr>
          <p:txBody>
            <a:bodyPr lIns="91425" tIns="91425" rIns="91425" bIns="91425" anchor="ctr"/>
            <a:lstStyle/>
            <a:p>
              <a:endParaRPr lang="zh-TW" altLang="en-US" b="1">
                <a:latin typeface="標楷體" pitchFamily="65" charset="-120"/>
                <a:ea typeface="標楷體" pitchFamily="65" charset="-120"/>
              </a:endParaRPr>
            </a:p>
          </p:txBody>
        </p:sp>
        <p:sp>
          <p:nvSpPr>
            <p:cNvPr id="304139" name="Shape 797"/>
            <p:cNvSpPr txBox="1">
              <a:spLocks noChangeArrowheads="1"/>
            </p:cNvSpPr>
            <p:nvPr/>
          </p:nvSpPr>
          <p:spPr bwMode="auto">
            <a:xfrm>
              <a:off x="6151742" y="1110758"/>
              <a:ext cx="1707570" cy="1707570"/>
            </a:xfrm>
            <a:prstGeom prst="rect">
              <a:avLst/>
            </a:prstGeom>
            <a:noFill/>
            <a:ln w="9525">
              <a:noFill/>
              <a:miter lim="800000"/>
              <a:headEnd/>
              <a:tailEnd/>
            </a:ln>
          </p:spPr>
          <p:txBody>
            <a:bodyPr lIns="132875" tIns="35550" rIns="132875" bIns="35550" anchor="ctr"/>
            <a:lstStyle/>
            <a:p>
              <a:pPr algn="ctr">
                <a:lnSpc>
                  <a:spcPct val="90000"/>
                </a:lnSpc>
                <a:buSzPct val="25000"/>
              </a:pPr>
              <a:r>
                <a:rPr lang="en-US" sz="2800" b="1">
                  <a:solidFill>
                    <a:srgbClr val="000000"/>
                  </a:solidFill>
                  <a:latin typeface="標楷體" pitchFamily="65" charset="-120"/>
                  <a:ea typeface="標楷體" pitchFamily="65" charset="-120"/>
                  <a:cs typeface="Arial" charset="0"/>
                  <a:sym typeface="Arial" charset="0"/>
                </a:rPr>
                <a:t>實踐力行的表現</a:t>
              </a:r>
            </a:p>
          </p:txBody>
        </p:sp>
      </p:grpSp>
      <p:sp>
        <p:nvSpPr>
          <p:cNvPr id="13" name="文字方塊 12"/>
          <p:cNvSpPr txBox="1"/>
          <p:nvPr/>
        </p:nvSpPr>
        <p:spPr>
          <a:xfrm>
            <a:off x="1577788" y="542583"/>
            <a:ext cx="5904656" cy="707886"/>
          </a:xfrm>
          <a:prstGeom prst="rect">
            <a:avLst/>
          </a:prstGeom>
          <a:no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課程的改變</a:t>
            </a:r>
            <a:r>
              <a:rPr lang="en-US" altLang="zh-TW" sz="4000" b="1" dirty="0">
                <a:solidFill>
                  <a:srgbClr val="FF0000"/>
                </a:solidFill>
                <a:latin typeface="標楷體" panose="03000509000000000000" pitchFamily="65" charset="-120"/>
                <a:ea typeface="標楷體" panose="03000509000000000000" pitchFamily="65" charset="-120"/>
              </a:rPr>
              <a:t>(</a:t>
            </a:r>
            <a:r>
              <a:rPr lang="zh-TW" altLang="en-US" sz="4000" b="1" dirty="0">
                <a:solidFill>
                  <a:srgbClr val="FF0000"/>
                </a:solidFill>
                <a:latin typeface="標楷體" panose="03000509000000000000" pitchFamily="65" charset="-120"/>
                <a:ea typeface="標楷體" panose="03000509000000000000" pitchFamily="65" charset="-120"/>
              </a:rPr>
              <a:t>教師教學端</a:t>
            </a:r>
            <a:r>
              <a:rPr lang="en-US" altLang="zh-TW" sz="4000" b="1" dirty="0">
                <a:solidFill>
                  <a:srgbClr val="FF0000"/>
                </a:solidFill>
                <a:latin typeface="標楷體" panose="03000509000000000000" pitchFamily="65" charset="-120"/>
                <a:ea typeface="標楷體" panose="03000509000000000000" pitchFamily="65" charset="-120"/>
              </a:rPr>
              <a:t>)</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683568" y="274638"/>
            <a:ext cx="7241232" cy="922114"/>
          </a:xfrm>
        </p:spPr>
        <p:txBody>
          <a:bodyPr/>
          <a:lstStyle/>
          <a:p>
            <a:r>
              <a:rPr lang="zh-TW" altLang="en-US" sz="4000" b="1" dirty="0">
                <a:solidFill>
                  <a:srgbClr val="FF0000"/>
                </a:solidFill>
                <a:latin typeface="標楷體" pitchFamily="65" charset="-120"/>
                <a:ea typeface="標楷體" pitchFamily="65" charset="-120"/>
              </a:rPr>
              <a:t>建構素養導向教學模式</a:t>
            </a:r>
          </a:p>
        </p:txBody>
      </p:sp>
      <p:sp>
        <p:nvSpPr>
          <p:cNvPr id="28675" name="內容版面配置區 2"/>
          <p:cNvSpPr>
            <a:spLocks noGrp="1"/>
          </p:cNvSpPr>
          <p:nvPr>
            <p:ph idx="1"/>
          </p:nvPr>
        </p:nvSpPr>
        <p:spPr>
          <a:xfrm>
            <a:off x="438390" y="1484784"/>
            <a:ext cx="8136904" cy="4176464"/>
          </a:xfrm>
        </p:spPr>
        <p:txBody>
          <a:bodyPr/>
          <a:lstStyle/>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1.</a:t>
            </a:r>
            <a:r>
              <a:rPr lang="zh-TW" altLang="zh-TW" sz="3200" dirty="0">
                <a:latin typeface="Times New Roman" panose="02020603050405020304" pitchFamily="18" charset="0"/>
                <a:ea typeface="標楷體" pitchFamily="65" charset="-120"/>
                <a:cs typeface="Times New Roman" panose="02020603050405020304" pitchFamily="18" charset="0"/>
              </a:rPr>
              <a:t>強調學習</a:t>
            </a:r>
            <a:r>
              <a:rPr lang="zh-TW" altLang="zh-TW" sz="3200" dirty="0">
                <a:solidFill>
                  <a:srgbClr val="FF0000"/>
                </a:solidFill>
                <a:latin typeface="Times New Roman" panose="02020603050405020304" pitchFamily="18" charset="0"/>
                <a:ea typeface="標楷體" pitchFamily="65" charset="-120"/>
                <a:cs typeface="Times New Roman" panose="02020603050405020304" pitchFamily="18" charset="0"/>
              </a:rPr>
              <a:t>不宜以學科知識及技能為限</a:t>
            </a:r>
            <a:r>
              <a:rPr lang="zh-TW" altLang="zh-TW" sz="3200" dirty="0">
                <a:latin typeface="Times New Roman" panose="02020603050405020304" pitchFamily="18" charset="0"/>
                <a:ea typeface="標楷體" pitchFamily="65" charset="-120"/>
                <a:cs typeface="Times New Roman" panose="02020603050405020304" pitchFamily="18" charset="0"/>
              </a:rPr>
              <a:t>，而應關注學習與生活的結合，透過實踐力行而彰顯學習者的全人發展</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2.</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學生是自主學習的個體、在特定情境中面對複雜任務，思考、行動與反思，不斷增長其素養</a:t>
            </a:r>
            <a:endParaRPr lang="en-US" altLang="zh-TW" sz="3200" dirty="0">
              <a:solidFill>
                <a:srgbClr val="FF0000"/>
              </a:solidFill>
              <a:latin typeface="Times New Roman" panose="02020603050405020304" pitchFamily="18" charset="0"/>
              <a:ea typeface="標楷體" pitchFamily="65" charset="-120"/>
              <a:cs typeface="Times New Roman" panose="02020603050405020304" pitchFamily="18" charset="0"/>
            </a:endParaRPr>
          </a:p>
          <a:p>
            <a:pPr>
              <a:spcAft>
                <a:spcPts val="600"/>
              </a:spcAft>
              <a:buNone/>
            </a:pPr>
            <a:r>
              <a:rPr lang="en-US" altLang="zh-TW" sz="3200" dirty="0">
                <a:latin typeface="Times New Roman" panose="02020603050405020304" pitchFamily="18" charset="0"/>
                <a:ea typeface="標楷體" pitchFamily="65" charset="-120"/>
                <a:cs typeface="Times New Roman" panose="02020603050405020304" pitchFamily="18" charset="0"/>
              </a:rPr>
              <a:t>3.</a:t>
            </a:r>
            <a:r>
              <a:rPr lang="zh-TW" altLang="en-US" sz="3200" dirty="0">
                <a:latin typeface="Times New Roman" panose="02020603050405020304" pitchFamily="18" charset="0"/>
                <a:ea typeface="標楷體" pitchFamily="65" charset="-120"/>
                <a:cs typeface="Times New Roman" panose="02020603050405020304" pitchFamily="18" charset="0"/>
              </a:rPr>
              <a:t>教學與學習活動在促成</a:t>
            </a:r>
            <a:r>
              <a:rPr lang="zh-TW" altLang="en-US" sz="3200" dirty="0">
                <a:solidFill>
                  <a:srgbClr val="FF0000"/>
                </a:solidFill>
                <a:latin typeface="Times New Roman" panose="02020603050405020304" pitchFamily="18" charset="0"/>
                <a:ea typeface="標楷體" pitchFamily="65" charset="-120"/>
                <a:cs typeface="Times New Roman" panose="02020603050405020304" pitchFamily="18" charset="0"/>
              </a:rPr>
              <a:t>素養發展</a:t>
            </a:r>
            <a:r>
              <a:rPr lang="zh-TW" altLang="en-US" sz="3200" dirty="0">
                <a:latin typeface="Times New Roman" panose="02020603050405020304" pitchFamily="18" charset="0"/>
                <a:ea typeface="標楷體" pitchFamily="65" charset="-120"/>
                <a:cs typeface="Times New Roman" panose="02020603050405020304" pitchFamily="18" charset="0"/>
              </a:rPr>
              <a:t>，而非僅看一時一刻的素養表現</a:t>
            </a:r>
            <a:endParaRPr lang="en-US" altLang="zh-TW" sz="3200" dirty="0">
              <a:latin typeface="Times New Roman" panose="02020603050405020304" pitchFamily="18" charset="0"/>
              <a:ea typeface="標楷體" pitchFamily="65" charset="-120"/>
              <a:cs typeface="Times New Roman" panose="02020603050405020304" pitchFamily="18" charset="0"/>
            </a:endParaRPr>
          </a:p>
          <a:p>
            <a:pPr>
              <a:buNone/>
            </a:pPr>
            <a:r>
              <a:rPr lang="zh-TW" altLang="en-US" sz="3200" dirty="0">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en-US" altLang="zh-TW" sz="1600" dirty="0">
              <a:latin typeface="標楷體" pitchFamily="65" charset="-120"/>
              <a:ea typeface="標楷體" pitchFamily="65" charset="-120"/>
            </a:endParaRPr>
          </a:p>
          <a:p>
            <a:pPr>
              <a:buFontTx/>
              <a:buNone/>
            </a:pPr>
            <a:r>
              <a:rPr lang="zh-TW" altLang="en-US" sz="3200" dirty="0">
                <a:solidFill>
                  <a:srgbClr val="FF0000"/>
                </a:solidFill>
                <a:latin typeface="標楷體" pitchFamily="65" charset="-120"/>
                <a:ea typeface="標楷體" pitchFamily="65" charset="-120"/>
              </a:rPr>
              <a:t> </a:t>
            </a:r>
            <a:endParaRPr lang="zh-TW" altLang="en-US" sz="3200" dirty="0">
              <a:latin typeface="標楷體" pitchFamily="65" charset="-120"/>
              <a:ea typeface="標楷體" pitchFamily="65" charset="-120"/>
            </a:endParaRPr>
          </a:p>
        </p:txBody>
      </p:sp>
      <p:sp>
        <p:nvSpPr>
          <p:cNvPr id="2" name="矩形 1"/>
          <p:cNvSpPr/>
          <p:nvPr/>
        </p:nvSpPr>
        <p:spPr>
          <a:xfrm>
            <a:off x="8191856" y="5814992"/>
            <a:ext cx="383438" cy="307777"/>
          </a:xfrm>
          <a:prstGeom prst="rect">
            <a:avLst/>
          </a:prstGeom>
        </p:spPr>
        <p:txBody>
          <a:bodyPr wrap="none">
            <a:spAutoFit/>
          </a:bodyPr>
          <a:lstStyle/>
          <a:p>
            <a:r>
              <a:rPr kumimoji="0" lang="en-US" altLang="zh-TW" sz="1400" b="1" dirty="0">
                <a:solidFill>
                  <a:srgbClr val="FFFFFF"/>
                </a:solidFill>
                <a:latin typeface="Arial" pitchFamily="34" charset="0"/>
                <a:ea typeface="新細明體" pitchFamily="18" charset="-120"/>
              </a:rPr>
              <a:t>55</a:t>
            </a:r>
            <a:endParaRPr kumimoji="0" lang="zh-TW" altLang="en-US" sz="1400" b="1" dirty="0">
              <a:solidFill>
                <a:srgbClr val="FFFFFF"/>
              </a:solidFill>
              <a:latin typeface="Arial" pitchFamily="34" charset="0"/>
              <a:ea typeface="新細明體" pitchFamily="18" charset="-12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1052736"/>
            <a:ext cx="7241232" cy="796950"/>
          </a:xfrm>
        </p:spPr>
        <p:txBody>
          <a:bodyPr>
            <a:normAutofit fontScale="90000"/>
          </a:bodyPr>
          <a:lstStyle/>
          <a:p>
            <a:r>
              <a:rPr lang="zh-TW" altLang="en-US" sz="3600" b="1" dirty="0">
                <a:solidFill>
                  <a:srgbClr val="FF0000"/>
                </a:solidFill>
                <a:latin typeface="標楷體" pitchFamily="65" charset="-120"/>
                <a:ea typeface="標楷體" pitchFamily="65" charset="-120"/>
              </a:rPr>
              <a:t>素養導向教學的基本成分</a:t>
            </a:r>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en-US" altLang="zh-TW" sz="3200" dirty="0">
                <a:solidFill>
                  <a:srgbClr val="FF0000"/>
                </a:solidFill>
                <a:latin typeface="標楷體" panose="03000509000000000000" pitchFamily="65" charset="-120"/>
                <a:ea typeface="標楷體" panose="03000509000000000000" pitchFamily="65" charset="-120"/>
              </a:rPr>
              <a:t/>
            </a:r>
            <a:br>
              <a:rPr lang="en-US" altLang="zh-TW" sz="3200" dirty="0">
                <a:solidFill>
                  <a:srgbClr val="FF0000"/>
                </a:solidFill>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sz="quarter" idx="1"/>
          </p:nvPr>
        </p:nvSpPr>
        <p:spPr/>
        <p:txBody>
          <a:bodyPr/>
          <a:lstStyle/>
          <a:p>
            <a:endParaRPr lang="en-US" altLang="zh-TW" dirty="0">
              <a:latin typeface="標楷體" panose="03000509000000000000" pitchFamily="65" charset="-120"/>
              <a:ea typeface="標楷體" panose="03000509000000000000" pitchFamily="65" charset="-120"/>
            </a:endParaRPr>
          </a:p>
          <a:p>
            <a:pPr>
              <a:buNone/>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56</a:t>
            </a:fld>
            <a:endParaRPr lang="zh-TW" altLang="en-US" dirty="0"/>
          </a:p>
        </p:txBody>
      </p:sp>
      <p:sp>
        <p:nvSpPr>
          <p:cNvPr id="5" name="橢圓 4"/>
          <p:cNvSpPr/>
          <p:nvPr/>
        </p:nvSpPr>
        <p:spPr>
          <a:xfrm>
            <a:off x="611560" y="1196752"/>
            <a:ext cx="1944216"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516216" y="1268760"/>
            <a:ext cx="1800200"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資料庫圖表 6"/>
          <p:cNvGraphicFramePr/>
          <p:nvPr>
            <p:extLst>
              <p:ext uri="{D42A27DB-BD31-4B8C-83A1-F6EECF244321}">
                <p14:modId xmlns:p14="http://schemas.microsoft.com/office/powerpoint/2010/main" val="2471247942"/>
              </p:ext>
            </p:extLst>
          </p:nvPr>
        </p:nvGraphicFramePr>
        <p:xfrm>
          <a:off x="1261318" y="2924944"/>
          <a:ext cx="6768752" cy="216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字方塊 7"/>
          <p:cNvSpPr txBox="1"/>
          <p:nvPr/>
        </p:nvSpPr>
        <p:spPr>
          <a:xfrm>
            <a:off x="899592" y="1700808"/>
            <a:ext cx="1512168" cy="707886"/>
          </a:xfrm>
          <a:prstGeom prst="rect">
            <a:avLst/>
          </a:prstGeom>
          <a:noFill/>
        </p:spPr>
        <p:txBody>
          <a:bodyPr wrap="square" rtlCol="0">
            <a:spAutoFit/>
          </a:bodyPr>
          <a:lstStyle/>
          <a:p>
            <a:r>
              <a:rPr lang="zh-TW" altLang="zh-TW" sz="2000" dirty="0">
                <a:latin typeface="標楷體" pitchFamily="65" charset="-120"/>
                <a:ea typeface="標楷體" pitchFamily="65" charset="-120"/>
              </a:rPr>
              <a:t>學生是自主的學習者</a:t>
            </a:r>
            <a:endParaRPr lang="zh-TW" altLang="en-US" sz="2000" dirty="0">
              <a:latin typeface="標楷體" pitchFamily="65" charset="-120"/>
              <a:ea typeface="標楷體" pitchFamily="65" charset="-120"/>
            </a:endParaRPr>
          </a:p>
        </p:txBody>
      </p:sp>
      <p:sp>
        <p:nvSpPr>
          <p:cNvPr id="10" name="文字方塊 9"/>
          <p:cNvSpPr txBox="1"/>
          <p:nvPr/>
        </p:nvSpPr>
        <p:spPr>
          <a:xfrm>
            <a:off x="6660232" y="1700808"/>
            <a:ext cx="1512168" cy="984885"/>
          </a:xfrm>
          <a:prstGeom prst="rect">
            <a:avLst/>
          </a:prstGeom>
          <a:noFill/>
        </p:spPr>
        <p:txBody>
          <a:bodyPr wrap="square" rtlCol="0">
            <a:spAutoFit/>
          </a:bodyPr>
          <a:lstStyle/>
          <a:p>
            <a:r>
              <a:rPr lang="zh-TW" altLang="en-US" sz="2000" dirty="0">
                <a:latin typeface="標楷體" pitchFamily="65" charset="-120"/>
                <a:ea typeface="標楷體" pitchFamily="65" charset="-120"/>
              </a:rPr>
              <a:t>教</a:t>
            </a:r>
            <a:r>
              <a:rPr lang="zh-TW" altLang="zh-TW" sz="2000" dirty="0">
                <a:latin typeface="標楷體" pitchFamily="65" charset="-120"/>
                <a:ea typeface="標楷體" pitchFamily="65" charset="-120"/>
              </a:rPr>
              <a:t>師是引導者與協助者</a:t>
            </a:r>
          </a:p>
          <a:p>
            <a:endParaRPr lang="zh-TW" altLang="en-US" dirty="0"/>
          </a:p>
        </p:txBody>
      </p:sp>
      <p:sp>
        <p:nvSpPr>
          <p:cNvPr id="11" name="矩形 10"/>
          <p:cNvSpPr/>
          <p:nvPr/>
        </p:nvSpPr>
        <p:spPr>
          <a:xfrm>
            <a:off x="1259632" y="5517232"/>
            <a:ext cx="6336704" cy="738664"/>
          </a:xfrm>
          <a:prstGeom prst="rect">
            <a:avLst/>
          </a:prstGeom>
        </p:spPr>
        <p:txBody>
          <a:bodyPr wrap="squar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以學生為學習主體的教學               </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b="1" dirty="0">
                <a:solidFill>
                  <a:srgbClr val="FF0000"/>
                </a:solidFill>
                <a:latin typeface="標楷體" pitchFamily="65" charset="-120"/>
                <a:ea typeface="標楷體" pitchFamily="65" charset="-120"/>
                <a:cs typeface="Times New Roman" pitchFamily="18" charset="0"/>
              </a:rPr>
              <a:t>                                  </a:t>
            </a:r>
            <a:r>
              <a:rPr lang="en-US" altLang="zh-TW" sz="1600" dirty="0">
                <a:latin typeface="標楷體" pitchFamily="65" charset="-120"/>
                <a:ea typeface="標楷體" pitchFamily="65" charset="-120"/>
                <a:cs typeface="Times New Roman" pitchFamily="18" charset="0"/>
              </a:rPr>
              <a:t>--</a:t>
            </a:r>
            <a:r>
              <a:rPr lang="zh-TW" altLang="en-US" sz="1600" dirty="0">
                <a:latin typeface="標楷體" pitchFamily="65" charset="-120"/>
                <a:ea typeface="標楷體" pitchFamily="65" charset="-120"/>
                <a:cs typeface="Times New Roman" pitchFamily="18" charset="0"/>
              </a:rPr>
              <a:t>引用自吳璧純生活課程</a:t>
            </a:r>
            <a:endParaRPr lang="zh-TW" altLang="en-US" sz="1600" b="1" dirty="0">
              <a:solidFill>
                <a:srgbClr val="FF0000"/>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a:off x="2555776" y="1916832"/>
            <a:ext cx="396044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4572000" y="1916832"/>
            <a:ext cx="0" cy="151216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467544" y="0"/>
            <a:ext cx="7467600" cy="1143000"/>
          </a:xfrm>
        </p:spPr>
        <p:txBody>
          <a:bodyPr/>
          <a:lstStyle/>
          <a:p>
            <a:r>
              <a:rPr lang="zh-TW" altLang="en-US" sz="4000" b="1" dirty="0">
                <a:solidFill>
                  <a:srgbClr val="FF0000"/>
                </a:solidFill>
                <a:latin typeface="標楷體" pitchFamily="65" charset="-120"/>
                <a:ea typeface="標楷體" pitchFamily="65" charset="-120"/>
              </a:rPr>
              <a:t>多樣的素養導向教學面貌</a:t>
            </a:r>
          </a:p>
        </p:txBody>
      </p:sp>
      <p:sp>
        <p:nvSpPr>
          <p:cNvPr id="33795" name="內容版面配置區 2"/>
          <p:cNvSpPr>
            <a:spLocks noGrp="1"/>
          </p:cNvSpPr>
          <p:nvPr>
            <p:ph idx="1"/>
          </p:nvPr>
        </p:nvSpPr>
        <p:spPr>
          <a:xfrm>
            <a:off x="467545" y="1196752"/>
            <a:ext cx="8136904" cy="4911725"/>
          </a:xfrm>
        </p:spPr>
        <p:txBody>
          <a:bodyPr/>
          <a:lstStyle/>
          <a:p>
            <a:r>
              <a:rPr lang="zh-TW" altLang="en-US" sz="2800" dirty="0">
                <a:solidFill>
                  <a:srgbClr val="FF0000"/>
                </a:solidFill>
                <a:latin typeface="標楷體" pitchFamily="65" charset="-120"/>
                <a:ea typeface="標楷體" pitchFamily="65" charset="-120"/>
              </a:rPr>
              <a:t>素養導向教學的類型：</a:t>
            </a:r>
            <a:r>
              <a:rPr lang="zh-TW" altLang="en-US" sz="2800" dirty="0">
                <a:latin typeface="標楷體" pitchFamily="65" charset="-120"/>
                <a:ea typeface="標楷體" pitchFamily="65" charset="-120"/>
              </a:rPr>
              <a:t>超領域主題統整教學、</a:t>
            </a:r>
            <a:r>
              <a:rPr lang="zh-TW" altLang="zh-TW" sz="2800" dirty="0">
                <a:latin typeface="標楷體" pitchFamily="65" charset="-120"/>
                <a:ea typeface="標楷體" pitchFamily="65" charset="-120"/>
              </a:rPr>
              <a:t>跨領域教學統整、領域內學教翻轉、活動課程、非正式課程</a:t>
            </a:r>
            <a:r>
              <a:rPr lang="en-US" altLang="zh-TW" sz="2800" dirty="0">
                <a:latin typeface="標楷體" pitchFamily="65" charset="-120"/>
                <a:ea typeface="標楷體" pitchFamily="65" charset="-120"/>
              </a:rPr>
              <a:t>......</a:t>
            </a:r>
          </a:p>
          <a:p>
            <a:pPr>
              <a:buFontTx/>
              <a:buNone/>
            </a:pPr>
            <a:r>
              <a:rPr lang="zh-TW" altLang="en-US" sz="2800" dirty="0">
                <a:latin typeface="標楷體" pitchFamily="65" charset="-120"/>
                <a:ea typeface="標楷體" pitchFamily="65" charset="-120"/>
              </a:rPr>
              <a:t>   例如：</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◎議題：食品安全、環保筷與免洗筷</a:t>
            </a:r>
            <a:endParaRPr lang="en-US" altLang="zh-TW" sz="2800" dirty="0">
              <a:latin typeface="標楷體" pitchFamily="65" charset="-120"/>
              <a:ea typeface="標楷體" pitchFamily="65" charset="-120"/>
            </a:endParaRPr>
          </a:p>
          <a:p>
            <a:pPr marL="2149475" indent="-1341438">
              <a:buFontTx/>
              <a:buNone/>
            </a:pPr>
            <a:r>
              <a:rPr lang="zh-TW" altLang="en-US" sz="2800" dirty="0">
                <a:latin typeface="標楷體" pitchFamily="65" charset="-120"/>
                <a:ea typeface="標楷體" pitchFamily="65" charset="-120"/>
              </a:rPr>
              <a:t>◎專題：老街踏查</a:t>
            </a:r>
            <a:endParaRPr lang="en-US" altLang="zh-TW" sz="2800" dirty="0">
              <a:latin typeface="標楷體" pitchFamily="65" charset="-120"/>
              <a:ea typeface="標楷體" pitchFamily="65" charset="-120"/>
            </a:endParaRPr>
          </a:p>
          <a:p>
            <a:pPr marL="2238375" indent="-1430338">
              <a:buFontTx/>
              <a:buNone/>
            </a:pPr>
            <a:r>
              <a:rPr lang="zh-TW" altLang="en-US" sz="2800" dirty="0">
                <a:latin typeface="標楷體" pitchFamily="65" charset="-120"/>
                <a:ea typeface="標楷體" pitchFamily="65" charset="-120"/>
              </a:rPr>
              <a:t>◎活動：社團、探索教育、戶外教學、公民行動</a:t>
            </a:r>
            <a:r>
              <a:rPr lang="en-US" altLang="zh-TW" sz="2800" dirty="0">
                <a:latin typeface="標楷體" pitchFamily="65" charset="-120"/>
                <a:ea typeface="標楷體" pitchFamily="65" charset="-120"/>
              </a:rPr>
              <a:t>……</a:t>
            </a:r>
          </a:p>
          <a:p>
            <a:pPr marL="2867025" indent="-2058988">
              <a:buFontTx/>
              <a:buNone/>
            </a:pPr>
            <a:r>
              <a:rPr lang="zh-TW" altLang="en-US" sz="2800" dirty="0">
                <a:latin typeface="標楷體" pitchFamily="65" charset="-120"/>
                <a:ea typeface="標楷體" pitchFamily="65" charset="-120"/>
              </a:rPr>
              <a:t>◎單一領域：</a:t>
            </a:r>
            <a:r>
              <a:rPr lang="zh-TW" altLang="en-US" sz="2800" dirty="0">
                <a:solidFill>
                  <a:srgbClr val="FF0000"/>
                </a:solidFill>
                <a:latin typeface="標楷體" pitchFamily="65" charset="-120"/>
                <a:ea typeface="標楷體" pitchFamily="65" charset="-120"/>
              </a:rPr>
              <a:t>合作學習、學習共同體、學思達、討論、實作</a:t>
            </a:r>
            <a:r>
              <a:rPr lang="en-US" altLang="zh-TW" sz="2800" dirty="0">
                <a:solidFill>
                  <a:srgbClr val="FF0000"/>
                </a:solidFill>
                <a:latin typeface="標楷體" pitchFamily="65" charset="-120"/>
                <a:ea typeface="標楷體" pitchFamily="65" charset="-120"/>
              </a:rPr>
              <a:t>……</a:t>
            </a:r>
          </a:p>
          <a:p>
            <a:pPr marL="2149475" indent="-1341438">
              <a:buNone/>
            </a:pPr>
            <a:r>
              <a:rPr lang="zh-TW" altLang="en-US" sz="2800" dirty="0">
                <a:solidFill>
                  <a:srgbClr val="FF0000"/>
                </a:solidFill>
                <a:latin typeface="標楷體" pitchFamily="65" charset="-120"/>
                <a:ea typeface="標楷體" pitchFamily="65" charset="-120"/>
              </a:rPr>
              <a:t>                         </a:t>
            </a:r>
            <a:r>
              <a:rPr lang="en-US" altLang="zh-TW" sz="1200" dirty="0">
                <a:latin typeface="標楷體" pitchFamily="65" charset="-120"/>
                <a:ea typeface="標楷體" pitchFamily="65" charset="-120"/>
                <a:cs typeface="Times New Roman" pitchFamily="18" charset="0"/>
              </a:rPr>
              <a:t>--</a:t>
            </a:r>
            <a:r>
              <a:rPr lang="zh-TW" altLang="en-US" sz="1200" dirty="0">
                <a:latin typeface="標楷體" pitchFamily="65" charset="-120"/>
                <a:ea typeface="標楷體" pitchFamily="65" charset="-120"/>
                <a:cs typeface="Times New Roman" pitchFamily="18" charset="0"/>
              </a:rPr>
              <a:t>引用自吳璧純生活課程</a:t>
            </a:r>
            <a:endParaRPr lang="en-US" altLang="zh-TW" sz="2800" dirty="0">
              <a:latin typeface="標楷體" pitchFamily="65" charset="-120"/>
              <a:ea typeface="標楷體" pitchFamily="65" charset="-120"/>
            </a:endParaRPr>
          </a:p>
        </p:txBody>
      </p:sp>
      <p:sp>
        <p:nvSpPr>
          <p:cNvPr id="4" name="投影片編號版面配置區 3"/>
          <p:cNvSpPr>
            <a:spLocks noGrp="1"/>
          </p:cNvSpPr>
          <p:nvPr>
            <p:ph type="sldNum" sz="quarter" idx="11"/>
          </p:nvPr>
        </p:nvSpPr>
        <p:spPr>
          <a:xfrm>
            <a:off x="8129588" y="5734050"/>
            <a:ext cx="609600" cy="520700"/>
          </a:xfrm>
        </p:spPr>
        <p:txBody>
          <a:bodyPr/>
          <a:lstStyle/>
          <a:p>
            <a:pPr>
              <a:defRPr/>
            </a:pPr>
            <a:fld id="{D351832B-DA87-4814-9A4A-F7EC84D112C0}" type="slidenum">
              <a:rPr lang="zh-TW" altLang="en-US" smtClean="0"/>
              <a:pPr>
                <a:defRPr/>
              </a:pPr>
              <a:t>57</a:t>
            </a:fld>
            <a:endParaRPr lang="zh-TW" altLang="en-US"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88640"/>
            <a:ext cx="7467600" cy="1143000"/>
          </a:xfrm>
        </p:spPr>
        <p:txBody>
          <a:bodyPr>
            <a:normAutofit/>
          </a:bodyPr>
          <a:lstStyle/>
          <a:p>
            <a:r>
              <a:rPr lang="zh-TW" altLang="en-US" sz="3200" b="1" dirty="0">
                <a:solidFill>
                  <a:srgbClr val="FF0000"/>
                </a:solidFill>
                <a:latin typeface="標楷體" pitchFamily="65" charset="-120"/>
                <a:ea typeface="標楷體" pitchFamily="65" charset="-120"/>
              </a:rPr>
              <a:t>領域案例：自然科學</a:t>
            </a:r>
            <a:r>
              <a:rPr lang="en-US" altLang="zh-TW" sz="3200" dirty="0">
                <a:solidFill>
                  <a:srgbClr val="FF0000"/>
                </a:solidFill>
                <a:latin typeface="標楷體" pitchFamily="65" charset="-120"/>
                <a:ea typeface="標楷體" pitchFamily="65" charset="-120"/>
              </a:rPr>
              <a:t/>
            </a:r>
            <a:br>
              <a:rPr lang="en-US" altLang="zh-TW" sz="3200" dirty="0">
                <a:solidFill>
                  <a:srgbClr val="FF0000"/>
                </a:solidFill>
                <a:latin typeface="標楷體" pitchFamily="65" charset="-120"/>
                <a:ea typeface="標楷體" pitchFamily="65" charset="-120"/>
              </a:rPr>
            </a:br>
            <a:r>
              <a:rPr lang="zh-TW" altLang="en-US" sz="2800" dirty="0">
                <a:solidFill>
                  <a:schemeClr val="tx1"/>
                </a:solidFill>
                <a:latin typeface="標楷體" pitchFamily="65" charset="-120"/>
                <a:ea typeface="標楷體" pitchFamily="65" charset="-120"/>
              </a:rPr>
              <a:t>細胞的構造與功能</a:t>
            </a:r>
            <a:r>
              <a:rPr lang="zh-TW" altLang="en-US" sz="3100" cap="none" dirty="0">
                <a:solidFill>
                  <a:schemeClr val="tx1"/>
                </a:solidFill>
                <a:latin typeface="標楷體" pitchFamily="65" charset="-120"/>
                <a:ea typeface="標楷體" pitchFamily="65" charset="-120"/>
              </a:rPr>
              <a:t>           </a:t>
            </a:r>
            <a:r>
              <a:rPr lang="en-US" altLang="zh-TW" sz="1200" cap="none" dirty="0">
                <a:solidFill>
                  <a:schemeClr val="tx1"/>
                </a:solidFill>
                <a:latin typeface="標楷體" pitchFamily="65" charset="-120"/>
                <a:ea typeface="標楷體" pitchFamily="65" charset="-120"/>
              </a:rPr>
              <a:t>--</a:t>
            </a:r>
            <a:r>
              <a:rPr lang="zh-TW" altLang="en-US" sz="1200" cap="none" dirty="0">
                <a:solidFill>
                  <a:schemeClr val="tx1"/>
                </a:solidFill>
                <a:latin typeface="標楷體" pitchFamily="65" charset="-120"/>
                <a:ea typeface="標楷體" pitchFamily="65" charset="-120"/>
              </a:rPr>
              <a:t>引用自謝祥宏教師</a:t>
            </a:r>
            <a:endParaRPr lang="zh-TW" altLang="en-US" dirty="0">
              <a:latin typeface="標楷體" panose="03000509000000000000" pitchFamily="65" charset="-120"/>
              <a:ea typeface="標楷體" panose="03000509000000000000" pitchFamily="65" charset="-120"/>
            </a:endParaRPr>
          </a:p>
        </p:txBody>
      </p:sp>
      <p:sp>
        <p:nvSpPr>
          <p:cNvPr id="5" name="內容版面配置區 4"/>
          <p:cNvSpPr>
            <a:spLocks noGrp="1"/>
          </p:cNvSpPr>
          <p:nvPr>
            <p:ph sz="quarter" idx="1"/>
          </p:nvPr>
        </p:nvSpPr>
        <p:spPr>
          <a:xfrm>
            <a:off x="323528" y="1556792"/>
            <a:ext cx="3791272" cy="4615408"/>
          </a:xfrm>
        </p:spPr>
        <p:txBody>
          <a:bodyPr/>
          <a:lstStyle/>
          <a:p>
            <a:r>
              <a:rPr lang="zh-TW" altLang="en-US" sz="2000" b="1" dirty="0">
                <a:latin typeface="標楷體" panose="03000509000000000000" pitchFamily="65" charset="-120"/>
                <a:ea typeface="標楷體" panose="03000509000000000000" pitchFamily="65" charset="-120"/>
              </a:rPr>
              <a:t>學生</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7-9</a:t>
            </a:r>
            <a:r>
              <a:rPr lang="zh-TW" altLang="zh-TW" sz="2000" dirty="0">
                <a:latin typeface="標楷體" panose="03000509000000000000" pitchFamily="65" charset="-120"/>
                <a:ea typeface="標楷體" panose="03000509000000000000" pitchFamily="65" charset="-120"/>
              </a:rPr>
              <a:t>年級</a:t>
            </a:r>
          </a:p>
          <a:p>
            <a:r>
              <a:rPr lang="zh-TW" altLang="en-US" sz="2000" b="1" dirty="0">
                <a:latin typeface="標楷體" panose="03000509000000000000" pitchFamily="65" charset="-120"/>
                <a:ea typeface="標楷體" panose="03000509000000000000" pitchFamily="65" charset="-120"/>
              </a:rPr>
              <a:t>對應之學習內容</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生物是由細胞所組成</a:t>
            </a:r>
          </a:p>
          <a:p>
            <a:r>
              <a:rPr lang="zh-TW" altLang="en-US" sz="2000" b="1" dirty="0">
                <a:latin typeface="標楷體" panose="03000509000000000000" pitchFamily="65" charset="-120"/>
                <a:ea typeface="標楷體" panose="03000509000000000000" pitchFamily="65" charset="-120"/>
              </a:rPr>
              <a:t>探究活動主題</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透過水包埋玻片來觀察生物細胞，以認識細胞的基本構造</a:t>
            </a:r>
          </a:p>
          <a:p>
            <a:r>
              <a:rPr lang="zh-TW" altLang="en-US" sz="2000" b="1" dirty="0">
                <a:latin typeface="標楷體" panose="03000509000000000000" pitchFamily="65" charset="-120"/>
                <a:ea typeface="標楷體" panose="03000509000000000000" pitchFamily="65" charset="-120"/>
              </a:rPr>
              <a:t>探究活動說明</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a:buNone/>
            </a:pPr>
            <a:r>
              <a:rPr lang="en-US" altLang="zh-TW" sz="2000" dirty="0">
                <a:latin typeface="標楷體" panose="03000509000000000000" pitchFamily="65" charset="-120"/>
                <a:ea typeface="標楷體" panose="03000509000000000000" pitchFamily="65" charset="-120"/>
              </a:rPr>
              <a:t>1. </a:t>
            </a:r>
            <a:r>
              <a:rPr lang="zh-TW" altLang="zh-TW" sz="2000" dirty="0">
                <a:latin typeface="標楷體" panose="03000509000000000000" pitchFamily="65" charset="-120"/>
                <a:ea typeface="標楷體" panose="03000509000000000000" pitchFamily="65" charset="-120"/>
              </a:rPr>
              <a:t>教師介紹顯微鏡</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或其他放大器材</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的構造與使用方法</a:t>
            </a:r>
          </a:p>
          <a:p>
            <a:pPr>
              <a:buNone/>
            </a:pPr>
            <a:r>
              <a:rPr lang="en-US" altLang="zh-TW" sz="2000" dirty="0">
                <a:latin typeface="標楷體" panose="03000509000000000000" pitchFamily="65" charset="-120"/>
                <a:ea typeface="標楷體" panose="03000509000000000000" pitchFamily="65" charset="-120"/>
              </a:rPr>
              <a:t>2.</a:t>
            </a:r>
            <a:r>
              <a:rPr lang="zh-TW" altLang="zh-TW" sz="2000" dirty="0">
                <a:latin typeface="標楷體" panose="03000509000000000000" pitchFamily="65" charset="-120"/>
                <a:ea typeface="標楷體" panose="03000509000000000000" pitchFamily="65" charset="-120"/>
              </a:rPr>
              <a:t>教師說明並示範水包埋玻片標本的製作</a:t>
            </a:r>
          </a:p>
          <a:p>
            <a:pPr>
              <a:buNone/>
            </a:pPr>
            <a:r>
              <a:rPr lang="en-US" altLang="zh-TW" sz="2000" dirty="0">
                <a:latin typeface="標楷體" panose="03000509000000000000" pitchFamily="65" charset="-120"/>
                <a:ea typeface="標楷體" panose="03000509000000000000" pitchFamily="65" charset="-120"/>
              </a:rPr>
              <a:t>3.</a:t>
            </a:r>
            <a:r>
              <a:rPr lang="zh-TW" altLang="zh-TW" sz="2000" dirty="0">
                <a:latin typeface="標楷體" panose="03000509000000000000" pitchFamily="65" charset="-120"/>
                <a:ea typeface="標楷體" panose="03000509000000000000" pitchFamily="65" charset="-120"/>
              </a:rPr>
              <a:t>引導學生將欲觀察之材料製成</a:t>
            </a:r>
            <a:r>
              <a:rPr lang="zh-TW" altLang="zh-TW" sz="2000" dirty="0" smtClean="0">
                <a:latin typeface="標楷體" panose="03000509000000000000" pitchFamily="65" charset="-120"/>
                <a:ea typeface="標楷體" panose="03000509000000000000" pitchFamily="65" charset="-120"/>
              </a:rPr>
              <a:t>水埋</a:t>
            </a:r>
            <a:r>
              <a:rPr lang="zh-TW" altLang="zh-TW" sz="2000" dirty="0">
                <a:latin typeface="標楷體" panose="03000509000000000000" pitchFamily="65" charset="-120"/>
                <a:ea typeface="標楷體" panose="03000509000000000000" pitchFamily="65" charset="-120"/>
              </a:rPr>
              <a:t>玻片標本。【執行】</a:t>
            </a:r>
          </a:p>
          <a:p>
            <a:pPr marL="714375" indent="-714375">
              <a:buNone/>
            </a:pP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：學生須能完成各種材料的水埋標本</a:t>
            </a:r>
          </a:p>
          <a:p>
            <a:endParaRPr lang="zh-TW"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 </a:t>
            </a:r>
            <a:endParaRPr lang="zh-TW"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 </a:t>
            </a:r>
            <a:endParaRPr lang="zh-TW" altLang="zh-TW" sz="2000"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6" name="內容版面配置區 5"/>
          <p:cNvSpPr>
            <a:spLocks noGrp="1"/>
          </p:cNvSpPr>
          <p:nvPr>
            <p:ph sz="quarter" idx="2"/>
          </p:nvPr>
        </p:nvSpPr>
        <p:spPr>
          <a:xfrm>
            <a:off x="4270248" y="1628800"/>
            <a:ext cx="4046168" cy="4543400"/>
          </a:xfrm>
        </p:spPr>
        <p:txBody>
          <a:bodyPr/>
          <a:lstStyle/>
          <a:p>
            <a:pPr>
              <a:buNone/>
            </a:pPr>
            <a:r>
              <a:rPr lang="en-US" altLang="zh-TW" sz="2000" dirty="0">
                <a:latin typeface="標楷體" panose="03000509000000000000" pitchFamily="65" charset="-120"/>
                <a:ea typeface="標楷體" panose="03000509000000000000" pitchFamily="65" charset="-120"/>
              </a:rPr>
              <a:t>4.</a:t>
            </a:r>
            <a:r>
              <a:rPr lang="zh-TW" altLang="zh-TW" sz="2000" dirty="0">
                <a:latin typeface="標楷體" panose="03000509000000000000" pitchFamily="65" charset="-120"/>
                <a:ea typeface="標楷體" panose="03000509000000000000" pitchFamily="65" charset="-120"/>
              </a:rPr>
              <a:t>以顯微鏡觀察各種不同生物的細胞，利用照相或會同方式記錄細胞的形態，並標註細胞的基本構造。【執行】</a:t>
            </a:r>
          </a:p>
          <a:p>
            <a:pPr marL="895350" indent="-895350">
              <a:buNone/>
            </a:pPr>
            <a:r>
              <a:rPr lang="zh-TW" altLang="en-US" sz="2000" dirty="0">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：學生須能正確的畫出觀察的結果</a:t>
            </a:r>
          </a:p>
          <a:p>
            <a:pPr>
              <a:buNone/>
            </a:pPr>
            <a:r>
              <a:rPr lang="en-US" altLang="zh-TW" sz="2000" dirty="0">
                <a:latin typeface="標楷體" panose="03000509000000000000" pitchFamily="65" charset="-120"/>
                <a:ea typeface="標楷體" panose="03000509000000000000" pitchFamily="65" charset="-120"/>
              </a:rPr>
              <a:t>5.</a:t>
            </a:r>
            <a:r>
              <a:rPr lang="zh-TW" altLang="zh-TW" sz="2000" dirty="0">
                <a:latin typeface="標楷體" panose="03000509000000000000" pitchFamily="65" charset="-120"/>
                <a:ea typeface="標楷體" panose="03000509000000000000" pitchFamily="65" charset="-120"/>
              </a:rPr>
              <a:t>利用實驗觀察結果比較動植物細胞間之異同。【分析與發現】</a:t>
            </a:r>
            <a:endParaRPr lang="en-US" altLang="zh-TW" sz="2000" dirty="0">
              <a:latin typeface="標楷體" panose="03000509000000000000" pitchFamily="65" charset="-120"/>
              <a:ea typeface="標楷體" panose="03000509000000000000" pitchFamily="65" charset="-120"/>
            </a:endParaRPr>
          </a:p>
          <a:p>
            <a:pPr marL="266700" indent="-85725">
              <a:buNone/>
            </a:pPr>
            <a:r>
              <a:rPr lang="zh-TW" altLang="zh-TW" sz="2000" dirty="0">
                <a:latin typeface="標楷體" panose="03000509000000000000" pitchFamily="65" charset="-120"/>
                <a:ea typeface="標楷體" panose="03000509000000000000" pitchFamily="65" charset="-120"/>
              </a:rPr>
              <a:t>【討論與傳達】</a:t>
            </a:r>
          </a:p>
          <a:p>
            <a:pPr marL="895350" indent="-895350">
              <a:buNone/>
            </a:pPr>
            <a:r>
              <a:rPr lang="zh-TW" altLang="en-US" sz="2000" dirty="0">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：學生能正確比較動植物細胞間的差異</a:t>
            </a:r>
          </a:p>
          <a:p>
            <a:pPr>
              <a:buNone/>
            </a:pPr>
            <a:r>
              <a:rPr lang="en-US" altLang="zh-TW" sz="2000" dirty="0">
                <a:latin typeface="標楷體" panose="03000509000000000000" pitchFamily="65" charset="-120"/>
                <a:ea typeface="標楷體" panose="03000509000000000000" pitchFamily="65" charset="-120"/>
              </a:rPr>
              <a:t> 6.</a:t>
            </a:r>
            <a:r>
              <a:rPr lang="zh-TW" altLang="zh-TW" sz="2000" dirty="0">
                <a:latin typeface="標楷體" panose="03000509000000000000" pitchFamily="65" charset="-120"/>
                <a:ea typeface="標楷體" panose="03000509000000000000" pitchFamily="65" charset="-120"/>
              </a:rPr>
              <a:t>各組上台分享組內的觀察結果與討論結論。【討論與傳達】</a:t>
            </a:r>
          </a:p>
          <a:p>
            <a:pPr marL="895350" indent="-895350">
              <a:buNone/>
            </a:pPr>
            <a:r>
              <a:rPr lang="zh-TW" altLang="en-US" sz="2000" dirty="0">
                <a:solidFill>
                  <a:srgbClr val="FF0000"/>
                </a:solidFill>
                <a:latin typeface="標楷體" panose="03000509000000000000" pitchFamily="65" charset="-120"/>
                <a:ea typeface="標楷體" panose="03000509000000000000" pitchFamily="65" charset="-120"/>
              </a:rPr>
              <a:t>  </a:t>
            </a:r>
            <a:r>
              <a:rPr lang="zh-TW" altLang="zh-TW" sz="2000" dirty="0">
                <a:solidFill>
                  <a:srgbClr val="FF0000"/>
                </a:solidFill>
                <a:latin typeface="標楷體" panose="03000509000000000000" pitchFamily="65" charset="-120"/>
                <a:ea typeface="標楷體" panose="03000509000000000000" pitchFamily="65" charset="-120"/>
              </a:rPr>
              <a:t>評量</a:t>
            </a:r>
            <a:r>
              <a:rPr lang="zh-TW" altLang="zh-TW" sz="2000" dirty="0">
                <a:latin typeface="標楷體" panose="03000509000000000000" pitchFamily="65" charset="-120"/>
                <a:ea typeface="標楷體" panose="03000509000000000000" pitchFamily="65" charset="-120"/>
              </a:rPr>
              <a:t>：學生須能正確表達自己的想法</a:t>
            </a:r>
            <a:endParaRPr lang="zh-TW" altLang="en-US" sz="20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58</a:t>
            </a:fld>
            <a:endParaRPr lang="zh-TW" altLang="en-US"/>
          </a:p>
        </p:txBody>
      </p:sp>
    </p:spTree>
    <p:extLst>
      <p:ext uri="{BB962C8B-B14F-4D97-AF65-F5344CB8AC3E}">
        <p14:creationId xmlns:p14="http://schemas.microsoft.com/office/powerpoint/2010/main" val="20134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wrap="square" lIns="91440" tIns="45720" rIns="91440" bIns="45720" numCol="1" anchorCtr="0" compatLnSpc="1">
            <a:prstTxWarp prst="textNoShape">
              <a:avLst/>
            </a:prstTxWarp>
          </a:bodyPr>
          <a:lstStyle/>
          <a:p>
            <a:pPr eaLnBrk="1" hangingPunct="1"/>
            <a:r>
              <a:rPr lang="en-US" altLang="zh-TW" sz="3600" b="1" cap="none" dirty="0">
                <a:solidFill>
                  <a:srgbClr val="0000FF"/>
                </a:solidFill>
                <a:latin typeface="標楷體" panose="03000509000000000000" pitchFamily="65" charset="-120"/>
                <a:ea typeface="標楷體" panose="03000509000000000000" pitchFamily="65" charset="-120"/>
                <a:cs typeface="Times New Roman" pitchFamily="18" charset="0"/>
              </a:rPr>
              <a:t>WHY-1</a:t>
            </a:r>
            <a:r>
              <a:rPr lang="zh-TW" altLang="en-US" sz="3600" b="1" cap="none" dirty="0">
                <a:solidFill>
                  <a:srgbClr val="0000FF"/>
                </a:solidFill>
                <a:latin typeface="標楷體" panose="03000509000000000000" pitchFamily="65" charset="-120"/>
                <a:ea typeface="標楷體" panose="03000509000000000000" pitchFamily="65" charset="-120"/>
                <a:cs typeface="Times New Roman" pitchFamily="18" charset="0"/>
              </a:rPr>
              <a:t>  為何實施十二年國教</a:t>
            </a:r>
          </a:p>
        </p:txBody>
      </p:sp>
      <p:sp>
        <p:nvSpPr>
          <p:cNvPr id="206850" name="內容版面配置區 3"/>
          <p:cNvSpPr>
            <a:spLocks noGrp="1"/>
          </p:cNvSpPr>
          <p:nvPr>
            <p:ph sz="quarter" idx="1"/>
          </p:nvPr>
        </p:nvSpPr>
        <p:spPr>
          <a:xfrm>
            <a:off x="457200" y="1600200"/>
            <a:ext cx="8147050" cy="4873625"/>
          </a:xfrm>
        </p:spPr>
        <p:txBody>
          <a:bodyPr/>
          <a:lstStyle/>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因為在量的實質上，已具備十二年國教的目標。</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隨著社會的變遷教育的目標及內容有必要與時俱進。</a:t>
            </a:r>
            <a:endParaRPr lang="en-US" altLang="zh-TW" sz="3200" b="1" dirty="0">
              <a:latin typeface="標楷體" panose="03000509000000000000" pitchFamily="65" charset="-120"/>
              <a:ea typeface="標楷體" panose="03000509000000000000" pitchFamily="65" charset="-120"/>
              <a:cs typeface="Times New Roman" pitchFamily="18" charset="0"/>
            </a:endParaRPr>
          </a:p>
          <a:p>
            <a:pPr eaLnBrk="1" hangingPunct="1">
              <a:lnSpc>
                <a:spcPct val="150000"/>
              </a:lnSpc>
            </a:pPr>
            <a:r>
              <a:rPr lang="zh-TW" altLang="en-US" sz="3200" b="1" dirty="0">
                <a:latin typeface="標楷體" panose="03000509000000000000" pitchFamily="65" charset="-120"/>
                <a:ea typeface="標楷體" panose="03000509000000000000" pitchFamily="65" charset="-120"/>
                <a:cs typeface="Times New Roman" pitchFamily="18" charset="0"/>
              </a:rPr>
              <a:t>社會大眾對教育改革的期待，督促政府加快腳步。</a:t>
            </a:r>
          </a:p>
        </p:txBody>
      </p:sp>
      <p:sp>
        <p:nvSpPr>
          <p:cNvPr id="206851" name="投影片編號版面配置區 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6FADEB-4B78-4C57-8BB6-A02378F19FF2}" type="slidenum">
              <a:rPr lang="zh-TW" altLang="en-US" smtClean="0">
                <a:latin typeface="Arial" charset="0"/>
                <a:ea typeface="新細明體" charset="-120"/>
              </a:rPr>
              <a:pPr/>
              <a:t>5</a:t>
            </a:fld>
            <a:endParaRPr lang="en-US" altLang="zh-TW">
              <a:latin typeface="Arial" charset="0"/>
              <a:ea typeface="新細明體"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80920" cy="2290266"/>
          </a:xfrm>
        </p:spPr>
        <p:txBody>
          <a:bodyPr>
            <a:noAutofit/>
          </a:bodyPr>
          <a:lstStyle/>
          <a:p>
            <a:pPr lvl="0"/>
            <a:r>
              <a:rPr lang="en-US" altLang="zh-TW" sz="3600" dirty="0">
                <a:solidFill>
                  <a:srgbClr val="FF0000"/>
                </a:solidFill>
                <a:latin typeface="標楷體" pitchFamily="65" charset="-120"/>
                <a:ea typeface="標楷體" pitchFamily="65" charset="-120"/>
              </a:rPr>
              <a:t/>
            </a:r>
            <a:br>
              <a:rPr lang="en-US" altLang="zh-TW" sz="3600" dirty="0">
                <a:solidFill>
                  <a:srgbClr val="FF0000"/>
                </a:solidFill>
                <a:latin typeface="標楷體" pitchFamily="65" charset="-120"/>
                <a:ea typeface="標楷體" pitchFamily="65" charset="-120"/>
              </a:rPr>
            </a:br>
            <a:r>
              <a:rPr lang="zh-TW" altLang="en-US" sz="3600" b="1" dirty="0">
                <a:solidFill>
                  <a:srgbClr val="FF0000"/>
                </a:solidFill>
                <a:latin typeface="標楷體" pitchFamily="65" charset="-120"/>
                <a:ea typeface="標楷體" pitchFamily="65" charset="-120"/>
              </a:rPr>
              <a:t>領域案例：數學         </a:t>
            </a:r>
            <a:r>
              <a:rPr lang="en-US" altLang="zh-TW" sz="1300" b="1" cap="none" dirty="0">
                <a:solidFill>
                  <a:schemeClr val="tx1"/>
                </a:solidFill>
                <a:latin typeface="標楷體" pitchFamily="65" charset="-120"/>
                <a:ea typeface="標楷體" pitchFamily="65" charset="-120"/>
              </a:rPr>
              <a:t>--</a:t>
            </a:r>
            <a:r>
              <a:rPr lang="zh-TW" altLang="en-US" sz="1300" b="1" cap="none" dirty="0">
                <a:solidFill>
                  <a:schemeClr val="tx1"/>
                </a:solidFill>
                <a:latin typeface="標楷體" pitchFamily="65" charset="-120"/>
                <a:ea typeface="標楷體" pitchFamily="65" charset="-120"/>
              </a:rPr>
              <a:t>引用自嘉義市立北興國中莊雅清教師</a:t>
            </a:r>
            <a:r>
              <a:rPr lang="en-US" altLang="zh-TW" sz="3600" b="1" dirty="0">
                <a:solidFill>
                  <a:srgbClr val="FF0000"/>
                </a:solidFill>
                <a:latin typeface="標楷體" pitchFamily="65" charset="-120"/>
                <a:ea typeface="標楷體" pitchFamily="65" charset="-120"/>
              </a:rPr>
              <a:t/>
            </a:r>
            <a:br>
              <a:rPr lang="en-US" altLang="zh-TW" sz="3600" b="1" dirty="0">
                <a:solidFill>
                  <a:srgbClr val="FF0000"/>
                </a:solidFill>
                <a:latin typeface="標楷體" pitchFamily="65" charset="-120"/>
                <a:ea typeface="標楷體" pitchFamily="65" charset="-120"/>
              </a:rPr>
            </a:br>
            <a:r>
              <a:rPr lang="zh-TW" altLang="en-US" sz="2800" dirty="0">
                <a:solidFill>
                  <a:schemeClr val="tx1"/>
                </a:solidFill>
                <a:latin typeface="標楷體" pitchFamily="65" charset="-120"/>
                <a:ea typeface="標楷體" pitchFamily="65" charset="-120"/>
              </a:rPr>
              <a:t>單元</a:t>
            </a:r>
            <a:r>
              <a:rPr lang="en-US" altLang="zh-TW" sz="2800" dirty="0">
                <a:solidFill>
                  <a:schemeClr val="tx1"/>
                </a:solidFill>
                <a:latin typeface="標楷體" pitchFamily="65" charset="-120"/>
                <a:ea typeface="標楷體" pitchFamily="65" charset="-120"/>
              </a:rPr>
              <a:t>:</a:t>
            </a:r>
            <a:r>
              <a:rPr lang="en-US" altLang="zh-TW" sz="2800" cap="none" dirty="0" err="1">
                <a:solidFill>
                  <a:schemeClr val="tx1"/>
                </a:solidFill>
                <a:latin typeface="標楷體" pitchFamily="65" charset="-120"/>
                <a:ea typeface="標楷體" pitchFamily="65" charset="-120"/>
              </a:rPr>
              <a:t>認識函數</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年級</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國中七下</a:t>
            </a:r>
            <a:r>
              <a:rPr lang="en-US" altLang="zh-TW" sz="2800" cap="none" dirty="0">
                <a:solidFill>
                  <a:schemeClr val="tx1"/>
                </a:solidFill>
                <a:latin typeface="標楷體" pitchFamily="65" charset="-120"/>
                <a:ea typeface="標楷體" pitchFamily="65" charset="-120"/>
              </a:rPr>
              <a:t/>
            </a:r>
            <a:br>
              <a:rPr lang="en-US" altLang="zh-TW" sz="2800" cap="none" dirty="0">
                <a:solidFill>
                  <a:schemeClr val="tx1"/>
                </a:solidFill>
                <a:latin typeface="標楷體" pitchFamily="65" charset="-120"/>
                <a:ea typeface="標楷體" pitchFamily="65" charset="-120"/>
              </a:rPr>
            </a:br>
            <a:r>
              <a:rPr lang="zh-TW" altLang="en-US" sz="2800" cap="none" dirty="0">
                <a:solidFill>
                  <a:schemeClr val="tx1"/>
                </a:solidFill>
                <a:latin typeface="標楷體" pitchFamily="65" charset="-120"/>
                <a:ea typeface="標楷體" pitchFamily="65" charset="-120"/>
              </a:rPr>
              <a:t>學習目標</a:t>
            </a:r>
            <a:r>
              <a:rPr lang="en-US" altLang="zh-TW" sz="2800" cap="none" dirty="0">
                <a:solidFill>
                  <a:schemeClr val="tx1"/>
                </a:solidFill>
                <a:latin typeface="標楷體" pitchFamily="65" charset="-120"/>
                <a:ea typeface="標楷體" pitchFamily="65" charset="-120"/>
              </a:rPr>
              <a:t>:</a:t>
            </a:r>
            <a:r>
              <a:rPr lang="zh-TW" altLang="en-US" sz="2800" cap="none" dirty="0">
                <a:solidFill>
                  <a:schemeClr val="tx1"/>
                </a:solidFill>
                <a:latin typeface="標楷體" pitchFamily="65" charset="-120"/>
                <a:ea typeface="標楷體" pitchFamily="65" charset="-120"/>
              </a:rPr>
              <a:t>透過真實情境下的提問引導，讓學生培養數學素養且理解函數的對應關係</a:t>
            </a:r>
            <a:endParaRPr lang="zh-TW" altLang="en-US" sz="2800" dirty="0">
              <a:solidFill>
                <a:srgbClr val="FF0000"/>
              </a:solidFill>
              <a:latin typeface="標楷體" pitchFamily="65" charset="-120"/>
              <a:ea typeface="標楷體" pitchFamily="65" charset="-120"/>
            </a:endParaRPr>
          </a:p>
        </p:txBody>
      </p:sp>
      <p:sp>
        <p:nvSpPr>
          <p:cNvPr id="4" name="投影片編號版面配置區 3"/>
          <p:cNvSpPr>
            <a:spLocks noGrp="1"/>
          </p:cNvSpPr>
          <p:nvPr>
            <p:ph type="sldNum" sz="quarter" idx="11"/>
          </p:nvPr>
        </p:nvSpPr>
        <p:spPr/>
        <p:txBody>
          <a:bodyPr/>
          <a:lstStyle/>
          <a:p>
            <a:pPr>
              <a:defRPr/>
            </a:pPr>
            <a:fld id="{D351832B-DA87-4814-9A4A-F7EC84D112C0}" type="slidenum">
              <a:rPr lang="zh-TW" altLang="en-US" smtClean="0"/>
              <a:pPr>
                <a:defRPr/>
              </a:pPr>
              <a:t>59</a:t>
            </a:fld>
            <a:endParaRPr lang="zh-TW" altLang="en-US"/>
          </a:p>
        </p:txBody>
      </p:sp>
      <p:pic>
        <p:nvPicPr>
          <p:cNvPr id="6" name="Shape 89"/>
          <p:cNvPicPr preferRelativeResize="0">
            <a:picLocks/>
          </p:cNvPicPr>
          <p:nvPr/>
        </p:nvPicPr>
        <p:blipFill rotWithShape="1">
          <a:blip r:embed="rId2" cstate="print">
            <a:alphaModFix/>
            <a:lum bright="20000"/>
          </a:blip>
          <a:srcRect l="7051" t="7980" r="9515" b="7437"/>
          <a:stretch/>
        </p:blipFill>
        <p:spPr>
          <a:xfrm>
            <a:off x="179512" y="2852936"/>
            <a:ext cx="5112568" cy="3816424"/>
          </a:xfrm>
          <a:prstGeom prst="rect">
            <a:avLst/>
          </a:prstGeom>
          <a:noFill/>
          <a:ln>
            <a:noFill/>
          </a:ln>
        </p:spPr>
      </p:pic>
      <p:pic>
        <p:nvPicPr>
          <p:cNvPr id="5" name="Shape 67"/>
          <p:cNvPicPr preferRelativeResize="0">
            <a:picLocks noGrp="1"/>
          </p:cNvPicPr>
          <p:nvPr>
            <p:ph sz="quarter" idx="1"/>
          </p:nvPr>
        </p:nvPicPr>
        <p:blipFill rotWithShape="1">
          <a:blip r:embed="rId3" cstate="print">
            <a:alphaModFix/>
          </a:blip>
          <a:srcRect/>
          <a:stretch/>
        </p:blipFill>
        <p:spPr>
          <a:xfrm>
            <a:off x="5292080" y="3573016"/>
            <a:ext cx="3600400" cy="3052589"/>
          </a:xfrm>
          <a:prstGeom prst="rect">
            <a:avLst/>
          </a:prstGeom>
          <a:noFill/>
          <a:ln>
            <a:noFill/>
          </a:ln>
        </p:spPr>
      </p:pic>
      <p:sp>
        <p:nvSpPr>
          <p:cNvPr id="9" name="向左箭號 8"/>
          <p:cNvSpPr/>
          <p:nvPr/>
        </p:nvSpPr>
        <p:spPr>
          <a:xfrm rot="20751751">
            <a:off x="4577323" y="2031437"/>
            <a:ext cx="4371067" cy="17648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函數的數學素養藏在</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價目表上</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81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18" name="Shape 118"/>
          <p:cNvSpPr txBox="1">
            <a:spLocks noGrp="1"/>
          </p:cNvSpPr>
          <p:nvPr>
            <p:ph type="body" idx="1"/>
          </p:nvPr>
        </p:nvSpPr>
        <p:spPr>
          <a:xfrm>
            <a:off x="251520" y="1916832"/>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(3)如果有一個客人說「來杯25元的！」，</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19" name="Shape 119"/>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0" name="Shape 120"/>
          <p:cNvPicPr preferRelativeResize="0"/>
          <p:nvPr/>
        </p:nvPicPr>
        <p:blipFill rotWithShape="1">
          <a:blip r:embed="rId4" cstate="print">
            <a:alphaModFix/>
            <a:lum bright="10000"/>
          </a:blip>
          <a:srcRect l="42538" t="22335" b="73972"/>
          <a:stretch/>
        </p:blipFill>
        <p:spPr>
          <a:xfrm>
            <a:off x="683568" y="4509120"/>
            <a:ext cx="5137101" cy="586528"/>
          </a:xfrm>
          <a:prstGeom prst="rect">
            <a:avLst/>
          </a:prstGeom>
          <a:noFill/>
          <a:ln>
            <a:noFill/>
          </a:ln>
        </p:spPr>
      </p:pic>
      <p:pic>
        <p:nvPicPr>
          <p:cNvPr id="121" name="Shape 121"/>
          <p:cNvPicPr preferRelativeResize="0"/>
          <p:nvPr/>
        </p:nvPicPr>
        <p:blipFill rotWithShape="1">
          <a:blip r:embed="rId5" cstate="print">
            <a:alphaModFix/>
            <a:lum bright="10000"/>
          </a:blip>
          <a:srcRect l="30065" t="23312" b="65997"/>
          <a:stretch/>
        </p:blipFill>
        <p:spPr>
          <a:xfrm>
            <a:off x="683568" y="5157192"/>
            <a:ext cx="4464496" cy="1368152"/>
          </a:xfrm>
          <a:prstGeom prst="rect">
            <a:avLst/>
          </a:prstGeom>
          <a:noFill/>
          <a:ln>
            <a:noFill/>
          </a:ln>
        </p:spPr>
      </p:pic>
      <p:sp>
        <p:nvSpPr>
          <p:cNvPr id="7" name="橢圓形圖說文字 6"/>
          <p:cNvSpPr/>
          <p:nvPr/>
        </p:nvSpPr>
        <p:spPr>
          <a:xfrm>
            <a:off x="4067944" y="4553744"/>
            <a:ext cx="5076056" cy="2304256"/>
          </a:xfrm>
          <a:prstGeom prst="wedgeEllipseCallout">
            <a:avLst>
              <a:gd name="adj1" fmla="val -58222"/>
              <a:gd name="adj2" fmla="val 8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請問是哪一個</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因為</a:t>
            </a:r>
            <a:r>
              <a:rPr lang="en-US" altLang="zh-TW" sz="2200" dirty="0">
                <a:latin typeface="標楷體" panose="03000509000000000000" pitchFamily="65" charset="-120"/>
                <a:ea typeface="標楷體" panose="03000509000000000000" pitchFamily="65" charset="-120"/>
              </a:rPr>
              <a:t>25</a:t>
            </a:r>
            <a:r>
              <a:rPr lang="zh-TW" altLang="en-US" sz="2200" dirty="0">
                <a:latin typeface="標楷體" panose="03000509000000000000" pitchFamily="65" charset="-120"/>
                <a:ea typeface="標楷體" panose="03000509000000000000" pitchFamily="65" charset="-120"/>
              </a:rPr>
              <a:t>元的對應找不到</a:t>
            </a: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唯一一個</a:t>
            </a:r>
            <a:r>
              <a:rPr lang="zh-TW" altLang="en-US" sz="2200" dirty="0">
                <a:latin typeface="標楷體" panose="03000509000000000000" pitchFamily="65" charset="-120"/>
                <a:ea typeface="標楷體" panose="03000509000000000000" pitchFamily="65" charset="-120"/>
              </a:rPr>
              <a:t>，</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多，</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en-US" altLang="zh-TW" sz="24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dirty="0">
                <a:latin typeface="標楷體" panose="03000509000000000000" pitchFamily="65" charset="-120"/>
                <a:ea typeface="標楷體" panose="03000509000000000000" pitchFamily="65" charset="-120"/>
              </a:rPr>
              <a:t>WHY?</a:t>
            </a:r>
          </a:p>
          <a:p>
            <a:pPr algn="ctr"/>
            <a:endParaRPr lang="en-US" altLang="zh-TW" sz="2200" dirty="0">
              <a:latin typeface="標楷體" panose="03000509000000000000" pitchFamily="65" charset="-120"/>
              <a:ea typeface="標楷體" panose="03000509000000000000" pitchFamily="65" charset="-120"/>
            </a:endParaRPr>
          </a:p>
          <a:p>
            <a:pPr algn="ctr"/>
            <a:r>
              <a:rPr lang="zh-TW" altLang="en-US" sz="2200" dirty="0" smtClean="0">
                <a:latin typeface="標楷體" panose="03000509000000000000" pitchFamily="65" charset="-120"/>
                <a:ea typeface="標楷體" panose="03000509000000000000" pitchFamily="65" charset="-120"/>
              </a:rPr>
              <a:t>不唸會</a:t>
            </a:r>
            <a:r>
              <a:rPr lang="zh-TW" altLang="en-US" sz="2200" dirty="0">
                <a:latin typeface="標楷體" panose="03000509000000000000" pitchFamily="65" charset="-120"/>
                <a:ea typeface="標楷體" panose="03000509000000000000" pitchFamily="65" charset="-120"/>
              </a:rPr>
              <a:t>發生什麼事</a:t>
            </a:r>
            <a:r>
              <a:rPr lang="en-US" altLang="zh-TW" sz="2200" dirty="0">
                <a:latin typeface="標楷體" panose="03000509000000000000" pitchFamily="65" charset="-120"/>
                <a:ea typeface="標楷體" panose="03000509000000000000" pitchFamily="65" charset="-120"/>
              </a:rPr>
              <a:t>?</a:t>
            </a:r>
            <a:endParaRPr lang="zh-TW" altLang="en-US" sz="2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97667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2000"/>
                                        <p:tgtEl>
                                          <p:spTgt spid="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000"/>
                                        <p:tgtEl>
                                          <p:spTgt spid="120"/>
                                        </p:tgtEl>
                                      </p:cBhvr>
                                    </p:animEffect>
                                  </p:childTnLst>
                                </p:cTn>
                              </p:par>
                              <p:par>
                                <p:cTn id="13" presetID="10" presetClass="entr" presetSubtype="0"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2000"/>
                                        <p:tgtEl>
                                          <p:spTgt spid="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2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2000"/>
                                        <p:tgtEl>
                                          <p:spTgt spid="7">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2000"/>
                                        <p:tgtEl>
                                          <p:spTgt spid="7">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2000"/>
                                        <p:tgtEl>
                                          <p:spTgt spid="7">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2000"/>
                                        <p:tgtEl>
                                          <p:spTgt spid="7">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build="allAtOnce"/>
      <p:bldP spid="7" grpId="0" build="allAtOnce"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892969" y="446484"/>
            <a:ext cx="7358063" cy="1482328"/>
          </a:xfrm>
          <a:prstGeom prst="rect">
            <a:avLst/>
          </a:prstGeom>
          <a:noFill/>
          <a:ln>
            <a:noFill/>
          </a:ln>
        </p:spPr>
        <p:txBody>
          <a:bodyPr lIns="35717" tIns="35717" rIns="35717" bIns="35717" anchor="ctr" anchorCtr="0">
            <a:noAutofit/>
          </a:bodyPr>
          <a:lstStyle/>
          <a:p>
            <a:pPr>
              <a:buSzPct val="25000"/>
            </a:pPr>
            <a:endParaRPr dirty="0">
              <a:latin typeface="標楷體" panose="03000509000000000000" pitchFamily="65" charset="-120"/>
              <a:ea typeface="標楷體" panose="03000509000000000000" pitchFamily="65" charset="-120"/>
            </a:endParaRPr>
          </a:p>
        </p:txBody>
      </p:sp>
      <p:sp>
        <p:nvSpPr>
          <p:cNvPr id="127" name="Shape 127"/>
          <p:cNvSpPr txBox="1">
            <a:spLocks noGrp="1"/>
          </p:cNvSpPr>
          <p:nvPr>
            <p:ph type="body" idx="1"/>
          </p:nvPr>
        </p:nvSpPr>
        <p:spPr>
          <a:xfrm>
            <a:off x="212265" y="1966424"/>
            <a:ext cx="7358063" cy="4107656"/>
          </a:xfrm>
          <a:prstGeom prst="rect">
            <a:avLst/>
          </a:prstGeom>
          <a:noFill/>
          <a:ln>
            <a:noFill/>
          </a:ln>
        </p:spPr>
        <p:txBody>
          <a:bodyPr lIns="35717" tIns="35717" rIns="35717" bIns="35717" anchor="ctr" anchorCtr="0">
            <a:noAutofit/>
          </a:bodyPr>
          <a:lstStyle/>
          <a:p>
            <a:pPr indent="-330387">
              <a:spcBef>
                <a:spcPts val="0"/>
              </a:spcBef>
              <a:buFont typeface="PMingLiu"/>
              <a:buChar char="•"/>
            </a:pPr>
            <a:r>
              <a:rPr lang="en-US" dirty="0">
                <a:latin typeface="標楷體" panose="03000509000000000000" pitchFamily="65" charset="-120"/>
                <a:ea typeface="標楷體" panose="03000509000000000000" pitchFamily="65" charset="-120"/>
                <a:cs typeface="PMingLiu"/>
                <a:sym typeface="PMingLiu"/>
              </a:rPr>
              <a:t>(4)如果有一個客人說「我要8號！」，</a:t>
            </a:r>
            <a:r>
              <a:rPr lang="en-US" dirty="0" err="1">
                <a:latin typeface="標楷體" panose="03000509000000000000" pitchFamily="65" charset="-120"/>
                <a:ea typeface="標楷體" panose="03000509000000000000" pitchFamily="65" charset="-120"/>
                <a:cs typeface="PMingLiu"/>
                <a:sym typeface="PMingLiu"/>
              </a:rPr>
              <a:t>如果你是老闆，你會怎麼回答</a:t>
            </a:r>
            <a:r>
              <a:rPr lang="en-US" dirty="0">
                <a:latin typeface="標楷體" panose="03000509000000000000" pitchFamily="65" charset="-120"/>
                <a:ea typeface="標楷體" panose="03000509000000000000" pitchFamily="65" charset="-120"/>
                <a:cs typeface="PMingLiu"/>
                <a:sym typeface="PMingLiu"/>
              </a:rPr>
              <a:t>？</a:t>
            </a:r>
            <a:r>
              <a:rPr lang="en-US" dirty="0" err="1">
                <a:latin typeface="標楷體" panose="03000509000000000000" pitchFamily="65" charset="-120"/>
                <a:ea typeface="標楷體" panose="03000509000000000000" pitchFamily="65" charset="-120"/>
                <a:cs typeface="PMingLiu"/>
                <a:sym typeface="PMingLiu"/>
              </a:rPr>
              <a:t>為什麼</a:t>
            </a:r>
            <a:r>
              <a:rPr lang="en-US" dirty="0">
                <a:latin typeface="標楷體" panose="03000509000000000000" pitchFamily="65" charset="-120"/>
                <a:ea typeface="標楷體" panose="03000509000000000000" pitchFamily="65" charset="-120"/>
                <a:cs typeface="PMingLiu"/>
                <a:sym typeface="PMingLiu"/>
              </a:rPr>
              <a:t>？</a:t>
            </a:r>
          </a:p>
        </p:txBody>
      </p:sp>
      <p:pic>
        <p:nvPicPr>
          <p:cNvPr id="128" name="Shape 128"/>
          <p:cNvPicPr preferRelativeResize="0"/>
          <p:nvPr/>
        </p:nvPicPr>
        <p:blipFill rotWithShape="1">
          <a:blip r:embed="rId3" cstate="print">
            <a:alphaModFix/>
            <a:lum bright="20000"/>
          </a:blip>
          <a:srcRect l="28640" t="20576" r="23846" b="55649"/>
          <a:stretch/>
        </p:blipFill>
        <p:spPr>
          <a:xfrm>
            <a:off x="251520" y="548680"/>
            <a:ext cx="7133906" cy="2677218"/>
          </a:xfrm>
          <a:prstGeom prst="rect">
            <a:avLst/>
          </a:prstGeom>
          <a:noFill/>
          <a:ln>
            <a:noFill/>
          </a:ln>
        </p:spPr>
      </p:pic>
      <p:pic>
        <p:nvPicPr>
          <p:cNvPr id="129" name="Shape 129"/>
          <p:cNvPicPr preferRelativeResize="0"/>
          <p:nvPr/>
        </p:nvPicPr>
        <p:blipFill rotWithShape="1">
          <a:blip r:embed="rId4" cstate="print">
            <a:alphaModFix/>
            <a:lum bright="10000"/>
          </a:blip>
          <a:srcRect l="32514" t="34144" b="59934"/>
          <a:stretch/>
        </p:blipFill>
        <p:spPr>
          <a:xfrm>
            <a:off x="539552" y="4582119"/>
            <a:ext cx="5498085" cy="857250"/>
          </a:xfrm>
          <a:prstGeom prst="rect">
            <a:avLst/>
          </a:prstGeom>
          <a:noFill/>
          <a:ln>
            <a:noFill/>
          </a:ln>
        </p:spPr>
      </p:pic>
      <p:pic>
        <p:nvPicPr>
          <p:cNvPr id="130" name="Shape 130"/>
          <p:cNvPicPr preferRelativeResize="0"/>
          <p:nvPr/>
        </p:nvPicPr>
        <p:blipFill rotWithShape="1">
          <a:blip r:embed="rId5" cstate="print">
            <a:alphaModFix/>
            <a:lum bright="10000"/>
          </a:blip>
          <a:srcRect l="8322" t="34802" r="11964" b="59934"/>
          <a:stretch/>
        </p:blipFill>
        <p:spPr>
          <a:xfrm>
            <a:off x="539552" y="5589240"/>
            <a:ext cx="6537164" cy="767022"/>
          </a:xfrm>
          <a:prstGeom prst="rect">
            <a:avLst/>
          </a:prstGeom>
          <a:noFill/>
          <a:ln>
            <a:noFill/>
          </a:ln>
        </p:spPr>
      </p:pic>
      <p:sp>
        <p:nvSpPr>
          <p:cNvPr id="7" name="橢圓形圖說文字 6"/>
          <p:cNvSpPr/>
          <p:nvPr/>
        </p:nvSpPr>
        <p:spPr>
          <a:xfrm>
            <a:off x="4139952" y="4365104"/>
            <a:ext cx="5004048" cy="2276872"/>
          </a:xfrm>
          <a:prstGeom prst="wedgeEllipseCallout">
            <a:avLst>
              <a:gd name="adj1" fmla="val -65332"/>
              <a:gd name="adj2" fmla="val 7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dirty="0">
                <a:latin typeface="標楷體" panose="03000509000000000000" pitchFamily="65" charset="-120"/>
                <a:ea typeface="標楷體" panose="03000509000000000000" pitchFamily="65" charset="-120"/>
              </a:rPr>
              <a:t>沒這東西</a:t>
            </a:r>
            <a:r>
              <a:rPr lang="en-US" altLang="zh-TW" sz="2200" dirty="0">
                <a:latin typeface="標楷體" panose="03000509000000000000" pitchFamily="65" charset="-120"/>
                <a:ea typeface="標楷體" panose="03000509000000000000" pitchFamily="65" charset="-120"/>
              </a:rPr>
              <a:t>!</a:t>
            </a:r>
          </a:p>
          <a:p>
            <a:pPr algn="ctr"/>
            <a:r>
              <a:rPr lang="zh-TW" altLang="en-US" sz="2200" dirty="0">
                <a:latin typeface="標楷體" panose="03000509000000000000" pitchFamily="65" charset="-120"/>
                <a:ea typeface="標楷體" panose="03000509000000000000" pitchFamily="65" charset="-120"/>
              </a:rPr>
              <a:t>表示對應得不到結果，</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即為</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無</a:t>
            </a:r>
            <a:endParaRPr lang="en-US" altLang="zh-TW" sz="2200" dirty="0">
              <a:latin typeface="標楷體" panose="03000509000000000000" pitchFamily="65" charset="-120"/>
              <a:ea typeface="標楷體" panose="03000509000000000000" pitchFamily="65" charset="-120"/>
            </a:endParaRPr>
          </a:p>
          <a:p>
            <a:pPr algn="ctr"/>
            <a:r>
              <a:rPr lang="zh-TW" altLang="en-US" sz="2200" dirty="0">
                <a:latin typeface="標楷體" panose="03000509000000000000" pitchFamily="65" charset="-120"/>
                <a:ea typeface="標楷體" panose="03000509000000000000" pitchFamily="65" charset="-120"/>
              </a:rPr>
              <a:t>數學上此對應不是函數關係</a:t>
            </a:r>
            <a:endParaRPr lang="en-US" altLang="zh-TW" sz="2200" dirty="0">
              <a:latin typeface="標楷體" panose="03000509000000000000" pitchFamily="65" charset="-120"/>
              <a:ea typeface="標楷體" panose="03000509000000000000" pitchFamily="65" charset="-120"/>
            </a:endParaRPr>
          </a:p>
          <a:p>
            <a:pPr algn="ctr"/>
            <a:endParaRPr lang="zh-TW" altLang="en-US" sz="2400" dirty="0">
              <a:latin typeface="標楷體" panose="03000509000000000000" pitchFamily="65" charset="-120"/>
              <a:ea typeface="標楷體" panose="03000509000000000000" pitchFamily="65" charset="-120"/>
            </a:endParaRPr>
          </a:p>
        </p:txBody>
      </p:sp>
      <p:sp>
        <p:nvSpPr>
          <p:cNvPr id="8" name="向左箭號 7"/>
          <p:cNvSpPr/>
          <p:nvPr/>
        </p:nvSpPr>
        <p:spPr>
          <a:xfrm>
            <a:off x="7207050" y="196781"/>
            <a:ext cx="1763688" cy="3452502"/>
          </a:xfrm>
          <a:prstGeom prst="leftArrow">
            <a:avLst>
              <a:gd name="adj1" fmla="val 68236"/>
              <a:gd name="adj2" fmla="val 50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latin typeface="標楷體" panose="03000509000000000000" pitchFamily="65" charset="-120"/>
                <a:ea typeface="標楷體" panose="03000509000000000000" pitchFamily="65" charset="-120"/>
              </a:rPr>
              <a:t>編號</a:t>
            </a:r>
            <a:r>
              <a:rPr lang="zh-TW" altLang="en-US" sz="2000" dirty="0" smtClean="0">
                <a:latin typeface="標楷體" panose="03000509000000000000" pitchFamily="65" charset="-120"/>
                <a:ea typeface="標楷體" panose="03000509000000000000" pitchFamily="65" charset="-120"/>
              </a:rPr>
              <a:t>照著唸就</a:t>
            </a:r>
            <a:r>
              <a:rPr lang="zh-TW" altLang="en-US" sz="2000" dirty="0">
                <a:latin typeface="標楷體" panose="03000509000000000000" pitchFamily="65" charset="-120"/>
                <a:ea typeface="標楷體" panose="03000509000000000000" pitchFamily="65" charset="-120"/>
              </a:rPr>
              <a:t>沒事了嗎</a:t>
            </a:r>
            <a:r>
              <a:rPr lang="en-US" altLang="zh-TW" sz="2000" dirty="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82215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xEl>
                                              <p:pRg st="0" end="0"/>
                                            </p:txEl>
                                          </p:spTgt>
                                        </p:tgtEl>
                                        <p:attrNameLst>
                                          <p:attrName>style.visibility</p:attrName>
                                        </p:attrNameLst>
                                      </p:cBhvr>
                                      <p:to>
                                        <p:strVal val="visible"/>
                                      </p:to>
                                    </p:set>
                                    <p:animEffect transition="in" filter="fade">
                                      <p:cBhvr>
                                        <p:cTn id="7" dur="2000"/>
                                        <p:tgtEl>
                                          <p:spTgt spid="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2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2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fade">
                                      <p:cBhvr>
                                        <p:cTn id="22" dur="2000"/>
                                        <p:tgtEl>
                                          <p:spTgt spid="7">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2000"/>
                                        <p:tgtEl>
                                          <p:spTgt spid="7">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2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2000"/>
                                        <p:tgtEl>
                                          <p:spTgt spid="7">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uild="p"/>
      <p:bldP spid="7" grpId="0" build="allAtOnce"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323528" y="332656"/>
            <a:ext cx="8013700" cy="782638"/>
          </a:xfrm>
        </p:spPr>
        <p:txBody>
          <a:bodyPr>
            <a:normAutofit fontScale="90000"/>
          </a:bodyPr>
          <a:lstStyle/>
          <a:p>
            <a:pPr eaLnBrk="1" hangingPunct="1"/>
            <a:r>
              <a:rPr lang="zh-TW" altLang="en-US" sz="3200" b="1" dirty="0">
                <a:solidFill>
                  <a:srgbClr val="FF0000"/>
                </a:solidFill>
                <a:latin typeface="標楷體" pitchFamily="65" charset="-120"/>
                <a:ea typeface="標楷體" pitchFamily="65" charset="-120"/>
              </a:rPr>
              <a:t>領域案例：社會</a:t>
            </a:r>
            <a:r>
              <a:rPr lang="en-US" altLang="zh-TW" sz="3200" b="1" dirty="0">
                <a:solidFill>
                  <a:srgbClr val="FF0000"/>
                </a:solidFill>
                <a:latin typeface="標楷體" pitchFamily="65" charset="-120"/>
                <a:ea typeface="標楷體" pitchFamily="65" charset="-120"/>
              </a:rPr>
              <a:t/>
            </a:r>
            <a:br>
              <a:rPr lang="en-US" altLang="zh-TW" sz="3200" b="1" dirty="0">
                <a:solidFill>
                  <a:srgbClr val="FF0000"/>
                </a:solidFill>
                <a:latin typeface="標楷體" pitchFamily="65" charset="-120"/>
                <a:ea typeface="標楷體" pitchFamily="65" charset="-120"/>
              </a:rPr>
            </a:br>
            <a:r>
              <a:rPr lang="zh-TW" altLang="en-US" sz="2700" b="1" dirty="0">
                <a:solidFill>
                  <a:schemeClr val="tx1"/>
                </a:solidFill>
                <a:latin typeface="標楷體" pitchFamily="65" charset="-120"/>
                <a:ea typeface="標楷體" pitchFamily="65" charset="-120"/>
                <a:cs typeface="Times New Roman" pitchFamily="18" charset="0"/>
              </a:rPr>
              <a:t>全球議題：貧富差距大</a:t>
            </a:r>
            <a:r>
              <a:rPr lang="zh-TW" altLang="en-US" sz="3200" b="1" dirty="0">
                <a:solidFill>
                  <a:schemeClr val="tx1"/>
                </a:solidFill>
                <a:latin typeface="標楷體" pitchFamily="65" charset="-120"/>
                <a:ea typeface="標楷體" pitchFamily="65" charset="-120"/>
                <a:cs typeface="Times New Roman" pitchFamily="18" charset="0"/>
              </a:rPr>
              <a:t>           </a:t>
            </a:r>
            <a:r>
              <a:rPr lang="en-US" altLang="zh-TW" sz="1300" b="1" dirty="0">
                <a:solidFill>
                  <a:schemeClr val="tx1"/>
                </a:solidFill>
                <a:latin typeface="標楷體" pitchFamily="65" charset="-120"/>
                <a:ea typeface="標楷體" pitchFamily="65" charset="-120"/>
                <a:cs typeface="Times New Roman" pitchFamily="18" charset="0"/>
              </a:rPr>
              <a:t>--</a:t>
            </a:r>
            <a:r>
              <a:rPr lang="zh-TW" altLang="en-US" sz="1300" b="1" dirty="0">
                <a:solidFill>
                  <a:schemeClr val="tx1"/>
                </a:solidFill>
                <a:latin typeface="標楷體" pitchFamily="65" charset="-120"/>
                <a:ea typeface="標楷體" pitchFamily="65" charset="-120"/>
                <a:cs typeface="Times New Roman" pitchFamily="18" charset="0"/>
              </a:rPr>
              <a:t>引用自臺北市立金華國小</a:t>
            </a:r>
            <a:r>
              <a:rPr lang="zh-TW" altLang="en-US" sz="1300" b="1" dirty="0" smtClean="0">
                <a:solidFill>
                  <a:schemeClr val="tx1"/>
                </a:solidFill>
                <a:latin typeface="標楷體" pitchFamily="65" charset="-120"/>
                <a:ea typeface="標楷體" pitchFamily="65" charset="-120"/>
                <a:cs typeface="Times New Roman" pitchFamily="18" charset="0"/>
              </a:rPr>
              <a:t>洪夢華教師</a:t>
            </a:r>
            <a:endParaRPr lang="en-US" altLang="zh-TW" sz="3200" b="1" dirty="0">
              <a:solidFill>
                <a:schemeClr val="tx1"/>
              </a:solidFill>
              <a:latin typeface="標楷體" pitchFamily="65" charset="-120"/>
              <a:ea typeface="標楷體" pitchFamily="65" charset="-120"/>
            </a:endParaRPr>
          </a:p>
        </p:txBody>
      </p:sp>
      <p:sp>
        <p:nvSpPr>
          <p:cNvPr id="212995" name="Freeform 3"/>
          <p:cNvSpPr>
            <a:spLocks/>
          </p:cNvSpPr>
          <p:nvPr/>
        </p:nvSpPr>
        <p:spPr bwMode="gray">
          <a:xfrm rot="10800000" flipV="1">
            <a:off x="4494213" y="1447800"/>
            <a:ext cx="4248150"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accent2"/>
              </a:gs>
              <a:gs pos="100000">
                <a:schemeClr val="accent2">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212996" name="Freeform 4"/>
          <p:cNvSpPr>
            <a:spLocks/>
          </p:cNvSpPr>
          <p:nvPr/>
        </p:nvSpPr>
        <p:spPr bwMode="gray">
          <a:xfrm>
            <a:off x="388938" y="1447800"/>
            <a:ext cx="4105275" cy="5040313"/>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rotWithShape="1">
            <a:gsLst>
              <a:gs pos="0">
                <a:schemeClr val="hlink"/>
              </a:gs>
              <a:gs pos="100000">
                <a:schemeClr val="hlink">
                  <a:gamma/>
                  <a:shade val="46275"/>
                  <a:invGamma/>
                </a:schemeClr>
              </a:gs>
            </a:gsLst>
            <a:lin ang="5400000" scaled="1"/>
          </a:gradFill>
          <a:ln w="9525">
            <a:noFill/>
            <a:round/>
            <a:headEnd/>
            <a:tailEnd/>
          </a:ln>
          <a:effectLst>
            <a:outerShdw dist="35921" dir="2700000" algn="ctr" rotWithShape="0">
              <a:schemeClr val="bg2"/>
            </a:outerShdw>
          </a:effectLst>
        </p:spPr>
        <p:txBody>
          <a:bodyPr/>
          <a:lstStyle/>
          <a:p>
            <a:pPr>
              <a:defRPr/>
            </a:pPr>
            <a:endParaRPr lang="zh-TW" altLang="en-US" i="0">
              <a:solidFill>
                <a:srgbClr val="000000"/>
              </a:solidFill>
              <a:latin typeface="Arial" pitchFamily="34" charset="0"/>
            </a:endParaRPr>
          </a:p>
        </p:txBody>
      </p:sp>
      <p:sp>
        <p:nvSpPr>
          <p:cNvPr id="32773" name="Rectangle 6"/>
          <p:cNvSpPr>
            <a:spLocks noChangeArrowheads="1"/>
          </p:cNvSpPr>
          <p:nvPr/>
        </p:nvSpPr>
        <p:spPr bwMode="gray">
          <a:xfrm>
            <a:off x="492125" y="3335338"/>
            <a:ext cx="41322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74" name="Text Box 12"/>
          <p:cNvSpPr txBox="1">
            <a:spLocks noChangeArrowheads="1"/>
          </p:cNvSpPr>
          <p:nvPr/>
        </p:nvSpPr>
        <p:spPr bwMode="auto">
          <a:xfrm>
            <a:off x="1625600" y="1241425"/>
            <a:ext cx="5892800" cy="1939925"/>
          </a:xfrm>
          <a:prstGeom prst="rect">
            <a:avLst/>
          </a:prstGeom>
          <a:noFill/>
          <a:ln w="9525">
            <a:noFill/>
            <a:miter lim="800000"/>
            <a:headEnd/>
            <a:tailEnd/>
          </a:ln>
        </p:spPr>
        <p:txBody>
          <a:bodyPr>
            <a:spAutoFit/>
          </a:bodyPr>
          <a:lstStyle/>
          <a:p>
            <a:pPr marL="342900" indent="-342900">
              <a:buFontTx/>
              <a:buChar char="•"/>
            </a:pPr>
            <a:r>
              <a:rPr lang="zh-TW" altLang="en-US" sz="2400" i="0" dirty="0">
                <a:latin typeface="標楷體" pitchFamily="65" charset="-120"/>
                <a:ea typeface="標楷體" pitchFamily="65" charset="-120"/>
              </a:rPr>
              <a:t>教學對象：</a:t>
            </a:r>
            <a:r>
              <a:rPr lang="en-US" altLang="zh-TW" sz="2400" i="0" dirty="0">
                <a:latin typeface="標楷體" pitchFamily="65" charset="-120"/>
                <a:ea typeface="標楷體" pitchFamily="65" charset="-120"/>
              </a:rPr>
              <a:t>103</a:t>
            </a:r>
            <a:r>
              <a:rPr lang="zh-TW" altLang="en-US" sz="2400" i="0" dirty="0">
                <a:latin typeface="標楷體" pitchFamily="65" charset="-120"/>
                <a:ea typeface="標楷體" pitchFamily="65" charset="-120"/>
              </a:rPr>
              <a:t>學年度下學期臺北市金華國小六年</a:t>
            </a:r>
            <a:r>
              <a:rPr lang="en-US" altLang="zh-TW" sz="2400" i="0" dirty="0">
                <a:latin typeface="標楷體" pitchFamily="65" charset="-120"/>
                <a:ea typeface="標楷體" pitchFamily="65" charset="-120"/>
              </a:rPr>
              <a:t>6</a:t>
            </a:r>
            <a:r>
              <a:rPr lang="zh-TW" altLang="en-US" sz="2400" i="0" dirty="0">
                <a:latin typeface="標楷體" pitchFamily="65" charset="-120"/>
                <a:ea typeface="標楷體" pitchFamily="65" charset="-120"/>
              </a:rPr>
              <a:t>班學生</a:t>
            </a:r>
            <a:r>
              <a:rPr lang="en-US" altLang="zh-TW" sz="2400" i="0" dirty="0">
                <a:latin typeface="標楷體" pitchFamily="65" charset="-120"/>
                <a:ea typeface="標楷體" pitchFamily="65" charset="-120"/>
              </a:rPr>
              <a:t>30</a:t>
            </a:r>
            <a:r>
              <a:rPr lang="zh-TW" altLang="en-US" sz="2400" i="0" dirty="0">
                <a:latin typeface="標楷體" pitchFamily="65" charset="-120"/>
                <a:ea typeface="標楷體" pitchFamily="65" charset="-120"/>
              </a:rPr>
              <a:t>位。</a:t>
            </a:r>
          </a:p>
          <a:p>
            <a:pPr marL="342900" indent="-342900">
              <a:buFontTx/>
              <a:buChar char="•"/>
            </a:pPr>
            <a:r>
              <a:rPr lang="zh-TW" altLang="en-US" sz="2400" i="0" dirty="0">
                <a:latin typeface="標楷體" pitchFamily="65" charset="-120"/>
                <a:ea typeface="標楷體" pitchFamily="65" charset="-120"/>
              </a:rPr>
              <a:t>適用教材：六下第四單元第</a:t>
            </a:r>
            <a:r>
              <a:rPr lang="en-US" altLang="zh-TW" sz="2400" i="0" dirty="0">
                <a:latin typeface="標楷體" pitchFamily="65" charset="-120"/>
                <a:ea typeface="標楷體" pitchFamily="65" charset="-120"/>
              </a:rPr>
              <a:t>2</a:t>
            </a:r>
            <a:r>
              <a:rPr lang="zh-TW" altLang="en-US" sz="2400" i="0" dirty="0">
                <a:latin typeface="標楷體" pitchFamily="65" charset="-120"/>
                <a:ea typeface="標楷體" pitchFamily="65" charset="-120"/>
              </a:rPr>
              <a:t>課「地球村的議題」。 </a:t>
            </a:r>
            <a:endParaRPr lang="en-US" altLang="zh-TW" sz="2400" i="0" dirty="0">
              <a:latin typeface="標楷體" pitchFamily="65" charset="-120"/>
              <a:ea typeface="標楷體" pitchFamily="65" charset="-120"/>
            </a:endParaRPr>
          </a:p>
          <a:p>
            <a:pPr marL="342900" indent="-342900">
              <a:buFontTx/>
              <a:buChar char="•"/>
            </a:pPr>
            <a:r>
              <a:rPr lang="zh-TW" altLang="en-US" sz="2400" i="0" dirty="0">
                <a:latin typeface="標楷體" pitchFamily="65" charset="-120"/>
                <a:ea typeface="標楷體" pitchFamily="65" charset="-120"/>
              </a:rPr>
              <a:t>學習內容</a:t>
            </a:r>
            <a:r>
              <a:rPr lang="zh-TW" altLang="en-US" sz="2400" i="0" dirty="0">
                <a:latin typeface="新細明體" charset="-120"/>
                <a:ea typeface="新細明體" charset="-120"/>
              </a:rPr>
              <a:t>：</a:t>
            </a:r>
            <a:r>
              <a:rPr lang="en-US" altLang="zh-TW" sz="2400" i="0" dirty="0">
                <a:latin typeface="標楷體" pitchFamily="65" charset="-120"/>
                <a:ea typeface="標楷體" pitchFamily="65" charset="-120"/>
              </a:rPr>
              <a:t>4-1</a:t>
            </a:r>
            <a:r>
              <a:rPr lang="zh-TW" altLang="en-US" sz="2400" i="0" dirty="0">
                <a:latin typeface="標楷體" pitchFamily="65" charset="-120"/>
                <a:ea typeface="標楷體" pitchFamily="65" charset="-120"/>
              </a:rPr>
              <a:t>已知悉全球化</a:t>
            </a:r>
            <a:r>
              <a:rPr lang="zh-TW" altLang="en-US" sz="2400" i="0" dirty="0">
                <a:latin typeface="標楷體" pitchFamily="65" charset="-120"/>
                <a:ea typeface="標楷體" pitchFamily="65" charset="-120"/>
                <a:hlinkClick r:id="rId2" action="ppaction://hlinkfile"/>
              </a:rPr>
              <a:t>範圍與影響</a:t>
            </a:r>
            <a:endParaRPr lang="zh-TW" altLang="en-US" sz="2400" i="0" dirty="0">
              <a:latin typeface="標楷體" pitchFamily="65" charset="-120"/>
              <a:ea typeface="標楷體" pitchFamily="65" charset="-120"/>
            </a:endParaRPr>
          </a:p>
        </p:txBody>
      </p:sp>
      <p:grpSp>
        <p:nvGrpSpPr>
          <p:cNvPr id="2" name="Group 32"/>
          <p:cNvGrpSpPr>
            <a:grpSpLocks/>
          </p:cNvGrpSpPr>
          <p:nvPr/>
        </p:nvGrpSpPr>
        <p:grpSpPr bwMode="auto">
          <a:xfrm>
            <a:off x="387350" y="1509713"/>
            <a:ext cx="1238250" cy="1265237"/>
            <a:chOff x="1851" y="624"/>
            <a:chExt cx="812" cy="830"/>
          </a:xfrm>
        </p:grpSpPr>
        <p:sp>
          <p:nvSpPr>
            <p:cNvPr id="32784" name="Oval 33"/>
            <p:cNvSpPr>
              <a:spLocks noChangeArrowheads="1"/>
            </p:cNvSpPr>
            <p:nvPr/>
          </p:nvSpPr>
          <p:spPr bwMode="ltGray">
            <a:xfrm>
              <a:off x="1851" y="652"/>
              <a:ext cx="812" cy="802"/>
            </a:xfrm>
            <a:prstGeom prst="ellipse">
              <a:avLst/>
            </a:prstGeom>
            <a:solidFill>
              <a:schemeClr val="accent2"/>
            </a:solidFill>
            <a:ln w="63500" algn="ctr">
              <a:solidFill>
                <a:srgbClr val="F8F8F8">
                  <a:alpha val="70195"/>
                </a:srgbClr>
              </a:solidFill>
              <a:round/>
              <a:headEnd/>
              <a:tailEnd/>
            </a:ln>
          </p:spPr>
          <p:txBody>
            <a:bodyPr wrap="none" anchor="ctr"/>
            <a:lstStyle/>
            <a:p>
              <a:endParaRPr lang="zh-TW" altLang="en-US" i="0">
                <a:solidFill>
                  <a:srgbClr val="000000"/>
                </a:solidFill>
                <a:ea typeface="新細明體" charset="-120"/>
              </a:endParaRPr>
            </a:p>
          </p:txBody>
        </p:sp>
        <p:pic>
          <p:nvPicPr>
            <p:cNvPr id="32785" name="Picture 34" descr="cir_lighteffect0"/>
            <p:cNvPicPr>
              <a:picLocks noChangeAspect="1" noChangeArrowheads="1"/>
            </p:cNvPicPr>
            <p:nvPr/>
          </p:nvPicPr>
          <p:blipFill>
            <a:blip r:embed="rId3" cstate="print">
              <a:lum bright="18000" contrast="-12000"/>
            </a:blip>
            <a:srcRect/>
            <a:stretch>
              <a:fillRect/>
            </a:stretch>
          </p:blipFill>
          <p:spPr bwMode="ltGray">
            <a:xfrm>
              <a:off x="1920" y="624"/>
              <a:ext cx="670" cy="670"/>
            </a:xfrm>
            <a:prstGeom prst="rect">
              <a:avLst/>
            </a:prstGeom>
            <a:noFill/>
            <a:ln w="9525">
              <a:noFill/>
              <a:miter lim="800000"/>
              <a:headEnd/>
              <a:tailEnd/>
            </a:ln>
          </p:spPr>
        </p:pic>
      </p:grpSp>
      <p:sp>
        <p:nvSpPr>
          <p:cNvPr id="32776" name="Text Box 35"/>
          <p:cNvSpPr txBox="1">
            <a:spLocks noChangeArrowheads="1"/>
          </p:cNvSpPr>
          <p:nvPr/>
        </p:nvSpPr>
        <p:spPr bwMode="auto">
          <a:xfrm>
            <a:off x="461963" y="1663700"/>
            <a:ext cx="1081087" cy="954088"/>
          </a:xfrm>
          <a:prstGeom prst="rect">
            <a:avLst/>
          </a:prstGeom>
          <a:noFill/>
          <a:ln w="9525">
            <a:noFill/>
            <a:miter lim="800000"/>
            <a:headEnd/>
            <a:tailEnd/>
          </a:ln>
        </p:spPr>
        <p:txBody>
          <a:bodyPr>
            <a:spAutoFit/>
          </a:bodyPr>
          <a:lstStyle/>
          <a:p>
            <a:pPr algn="ctr"/>
            <a:r>
              <a:rPr lang="zh-TW" altLang="en-US" sz="2800" b="1" i="0" dirty="0">
                <a:solidFill>
                  <a:srgbClr val="FCFCFC"/>
                </a:solidFill>
                <a:latin typeface="標楷體" panose="03000509000000000000" pitchFamily="65" charset="-120"/>
                <a:ea typeface="標楷體" panose="03000509000000000000" pitchFamily="65" charset="-120"/>
              </a:rPr>
              <a:t>人際互動</a:t>
            </a:r>
          </a:p>
        </p:txBody>
      </p:sp>
      <p:grpSp>
        <p:nvGrpSpPr>
          <p:cNvPr id="3" name="Group 36"/>
          <p:cNvGrpSpPr>
            <a:grpSpLocks/>
          </p:cNvGrpSpPr>
          <p:nvPr/>
        </p:nvGrpSpPr>
        <p:grpSpPr bwMode="auto">
          <a:xfrm>
            <a:off x="7518400" y="1519238"/>
            <a:ext cx="1236663" cy="1265237"/>
            <a:chOff x="1851" y="624"/>
            <a:chExt cx="812" cy="830"/>
          </a:xfrm>
        </p:grpSpPr>
        <p:sp>
          <p:nvSpPr>
            <p:cNvPr id="32782" name="Oval 37"/>
            <p:cNvSpPr>
              <a:spLocks noChangeArrowheads="1"/>
            </p:cNvSpPr>
            <p:nvPr/>
          </p:nvSpPr>
          <p:spPr bwMode="gray">
            <a:xfrm>
              <a:off x="1851" y="652"/>
              <a:ext cx="812" cy="802"/>
            </a:xfrm>
            <a:prstGeom prst="ellipse">
              <a:avLst/>
            </a:prstGeom>
            <a:solidFill>
              <a:schemeClr val="hlink"/>
            </a:solidFill>
            <a:ln w="63500" algn="ctr">
              <a:solidFill>
                <a:srgbClr val="F8F8F8">
                  <a:alpha val="70195"/>
                </a:srgbClr>
              </a:solidFill>
              <a:round/>
              <a:headEnd/>
              <a:tailEnd/>
            </a:ln>
          </p:spPr>
          <p:txBody>
            <a:bodyPr wrap="none" anchor="ctr"/>
            <a:lstStyle/>
            <a:p>
              <a:endParaRPr lang="zh-TW" altLang="en-US" i="0">
                <a:solidFill>
                  <a:srgbClr val="000000"/>
                </a:solidFill>
                <a:latin typeface="標楷體" panose="03000509000000000000" pitchFamily="65" charset="-120"/>
                <a:ea typeface="標楷體" panose="03000509000000000000" pitchFamily="65" charset="-120"/>
              </a:endParaRPr>
            </a:p>
          </p:txBody>
        </p:sp>
        <p:pic>
          <p:nvPicPr>
            <p:cNvPr id="32783" name="Picture 38" descr="cir_lighteffect0"/>
            <p:cNvPicPr>
              <a:picLocks noChangeAspect="1" noChangeArrowheads="1"/>
            </p:cNvPicPr>
            <p:nvPr/>
          </p:nvPicPr>
          <p:blipFill>
            <a:blip r:embed="rId3" cstate="print">
              <a:lum bright="18000" contrast="-12000"/>
            </a:blip>
            <a:srcRect/>
            <a:stretch>
              <a:fillRect/>
            </a:stretch>
          </p:blipFill>
          <p:spPr bwMode="gray">
            <a:xfrm>
              <a:off x="1920" y="624"/>
              <a:ext cx="670" cy="670"/>
            </a:xfrm>
            <a:prstGeom prst="rect">
              <a:avLst/>
            </a:prstGeom>
            <a:noFill/>
            <a:ln w="9525">
              <a:noFill/>
              <a:miter lim="800000"/>
              <a:headEnd/>
              <a:tailEnd/>
            </a:ln>
          </p:spPr>
        </p:pic>
      </p:grpSp>
      <p:sp>
        <p:nvSpPr>
          <p:cNvPr id="32778" name="Text Box 39"/>
          <p:cNvSpPr txBox="1">
            <a:spLocks noChangeArrowheads="1"/>
          </p:cNvSpPr>
          <p:nvPr/>
        </p:nvSpPr>
        <p:spPr bwMode="auto">
          <a:xfrm>
            <a:off x="7661275" y="1735138"/>
            <a:ext cx="1081088" cy="954087"/>
          </a:xfrm>
          <a:prstGeom prst="rect">
            <a:avLst/>
          </a:prstGeom>
          <a:noFill/>
          <a:ln w="9525">
            <a:noFill/>
            <a:miter lim="800000"/>
            <a:headEnd/>
            <a:tailEnd/>
          </a:ln>
        </p:spPr>
        <p:txBody>
          <a:bodyPr>
            <a:spAutoFit/>
          </a:bodyPr>
          <a:lstStyle/>
          <a:p>
            <a:r>
              <a:rPr lang="zh-TW" altLang="en-US" sz="2800" b="1" i="0">
                <a:solidFill>
                  <a:srgbClr val="FFFFFF"/>
                </a:solidFill>
                <a:ea typeface="新細明體" charset="-120"/>
              </a:rPr>
              <a:t>學習方法</a:t>
            </a:r>
          </a:p>
        </p:txBody>
      </p:sp>
      <p:sp>
        <p:nvSpPr>
          <p:cNvPr id="32779" name="Rectangle 6"/>
          <p:cNvSpPr>
            <a:spLocks noChangeArrowheads="1"/>
          </p:cNvSpPr>
          <p:nvPr/>
        </p:nvSpPr>
        <p:spPr bwMode="gray">
          <a:xfrm>
            <a:off x="4673600" y="3335338"/>
            <a:ext cx="4068763" cy="2936875"/>
          </a:xfrm>
          <a:prstGeom prst="rect">
            <a:avLst/>
          </a:prstGeom>
          <a:gradFill rotWithShape="1">
            <a:gsLst>
              <a:gs pos="0">
                <a:srgbClr val="FFFFFF"/>
              </a:gs>
              <a:gs pos="100000">
                <a:srgbClr val="DAE9FA"/>
              </a:gs>
            </a:gsLst>
            <a:lin ang="5400000" scaled="1"/>
          </a:gradFill>
          <a:ln w="9525">
            <a:solidFill>
              <a:schemeClr val="tx1"/>
            </a:solidFill>
            <a:miter lim="800000"/>
            <a:headEnd/>
            <a:tailEnd/>
          </a:ln>
          <a:effectLst>
            <a:outerShdw dist="35921" dir="2700000" algn="ctr" rotWithShape="0">
              <a:srgbClr val="080808">
                <a:alpha val="50000"/>
              </a:srgbClr>
            </a:outerShdw>
          </a:effectLst>
        </p:spPr>
        <p:txBody>
          <a:bodyPr wrap="none" anchor="ctr"/>
          <a:lstStyle/>
          <a:p>
            <a:endParaRPr lang="zh-TW" altLang="en-US" i="0">
              <a:solidFill>
                <a:srgbClr val="000000"/>
              </a:solidFill>
              <a:ea typeface="新細明體" charset="-120"/>
            </a:endParaRPr>
          </a:p>
        </p:txBody>
      </p:sp>
      <p:sp>
        <p:nvSpPr>
          <p:cNvPr id="32780" name="Rectangle 16"/>
          <p:cNvSpPr>
            <a:spLocks noChangeArrowheads="1"/>
          </p:cNvSpPr>
          <p:nvPr/>
        </p:nvSpPr>
        <p:spPr bwMode="gray">
          <a:xfrm>
            <a:off x="547688" y="3335338"/>
            <a:ext cx="4076700" cy="2963862"/>
          </a:xfrm>
          <a:prstGeom prst="rect">
            <a:avLst/>
          </a:prstGeom>
          <a:noFill/>
          <a:ln w="9525">
            <a:noFill/>
            <a:miter lim="800000"/>
            <a:headEnd/>
            <a:tailEnd/>
          </a:ln>
        </p:spPr>
        <p:txBody>
          <a:bodyPr>
            <a:spAutoFit/>
          </a:bodyPr>
          <a:lstStyle/>
          <a:p>
            <a:pPr>
              <a:lnSpc>
                <a:spcPts val="3200"/>
              </a:lnSpc>
            </a:pPr>
            <a:r>
              <a:rPr lang="zh-TW" altLang="en-US" sz="2400" i="0" dirty="0">
                <a:solidFill>
                  <a:srgbClr val="000000"/>
                </a:solidFill>
                <a:latin typeface="標楷體" pitchFamily="65" charset="-120"/>
                <a:ea typeface="標楷體" pitchFamily="65" charset="-120"/>
              </a:rPr>
              <a:t>課堂上採取異質分組，常提供學生</a:t>
            </a:r>
            <a:r>
              <a:rPr lang="zh-TW" altLang="en-US" sz="2400" i="0" dirty="0">
                <a:solidFill>
                  <a:srgbClr val="FF5050"/>
                </a:solidFill>
                <a:latin typeface="標楷體" pitchFamily="65" charset="-120"/>
                <a:ea typeface="標楷體" pitchFamily="65" charset="-120"/>
              </a:rPr>
              <a:t>配對分享</a:t>
            </a:r>
            <a:r>
              <a:rPr lang="zh-TW" altLang="en-US" sz="2400" i="0" dirty="0">
                <a:solidFill>
                  <a:srgbClr val="000000"/>
                </a:solidFill>
                <a:latin typeface="標楷體" pitchFamily="65" charset="-120"/>
                <a:ea typeface="標楷體" pitchFamily="65" charset="-120"/>
              </a:rPr>
              <a:t>、</a:t>
            </a:r>
            <a:r>
              <a:rPr lang="zh-TW" altLang="en-US" sz="2400" i="0" dirty="0">
                <a:solidFill>
                  <a:srgbClr val="FF5050"/>
                </a:solidFill>
                <a:latin typeface="標楷體" pitchFamily="65" charset="-120"/>
                <a:ea typeface="標楷體" pitchFamily="65" charset="-120"/>
              </a:rPr>
              <a:t>小組討論</a:t>
            </a:r>
            <a:r>
              <a:rPr lang="zh-TW" altLang="en-US" sz="2400" i="0" dirty="0">
                <a:solidFill>
                  <a:srgbClr val="000000"/>
                </a:solidFill>
                <a:latin typeface="標楷體" pitchFamily="65" charset="-120"/>
                <a:ea typeface="標楷體" pitchFamily="65" charset="-120"/>
              </a:rPr>
              <a:t>、同儕相</a:t>
            </a:r>
            <a:r>
              <a:rPr lang="zh-TW" altLang="en-US" sz="2400" i="0" dirty="0">
                <a:solidFill>
                  <a:srgbClr val="FF5050"/>
                </a:solidFill>
                <a:latin typeface="標楷體" pitchFamily="65" charset="-120"/>
                <a:ea typeface="標楷體" pitchFamily="65" charset="-120"/>
              </a:rPr>
              <a:t>互學</a:t>
            </a:r>
            <a:r>
              <a:rPr lang="zh-TW" altLang="en-US" sz="2400" i="0" dirty="0">
                <a:solidFill>
                  <a:srgbClr val="000000"/>
                </a:solidFill>
                <a:latin typeface="標楷體" pitchFamily="65" charset="-120"/>
                <a:ea typeface="標楷體" pitchFamily="65" charset="-120"/>
              </a:rPr>
              <a:t>習、共同學習法、合作學習</a:t>
            </a:r>
            <a:r>
              <a:rPr lang="zh-TW" altLang="en-US" sz="2400" i="0" dirty="0">
                <a:solidFill>
                  <a:srgbClr val="FF5050"/>
                </a:solidFill>
                <a:latin typeface="標楷體" pitchFamily="65" charset="-120"/>
                <a:ea typeface="標楷體" pitchFamily="65" charset="-120"/>
              </a:rPr>
              <a:t>拼圖法</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第二代</a:t>
            </a:r>
            <a:r>
              <a:rPr lang="en-US" altLang="zh-TW" sz="2400" i="0" dirty="0">
                <a:solidFill>
                  <a:srgbClr val="000000"/>
                </a:solidFill>
                <a:latin typeface="標楷體" pitchFamily="65" charset="-120"/>
                <a:ea typeface="標楷體" pitchFamily="65" charset="-120"/>
              </a:rPr>
              <a:t>)</a:t>
            </a:r>
            <a:r>
              <a:rPr lang="zh-TW" altLang="en-US" sz="2400" i="0" dirty="0">
                <a:solidFill>
                  <a:srgbClr val="000000"/>
                </a:solidFill>
                <a:latin typeface="標楷體" pitchFamily="65" charset="-120"/>
                <a:ea typeface="標楷體" pitchFamily="65" charset="-120"/>
              </a:rPr>
              <a:t>等機會，</a:t>
            </a:r>
            <a:r>
              <a:rPr lang="zh-TW" altLang="en-US" sz="2400" i="0" dirty="0">
                <a:solidFill>
                  <a:srgbClr val="FF0000"/>
                </a:solidFill>
                <a:latin typeface="標楷體" pitchFamily="65" charset="-120"/>
                <a:ea typeface="標楷體" pitchFamily="65" charset="-120"/>
              </a:rPr>
              <a:t>學生已熟悉分享看法、分組討論、上台發表、自學與共學等方式與流程</a:t>
            </a:r>
            <a:r>
              <a:rPr lang="zh-TW" altLang="en-US" sz="2400" i="0" dirty="0">
                <a:solidFill>
                  <a:srgbClr val="000000"/>
                </a:solidFill>
                <a:latin typeface="標楷體" pitchFamily="65" charset="-120"/>
                <a:ea typeface="標楷體" pitchFamily="65" charset="-120"/>
              </a:rPr>
              <a:t>。</a:t>
            </a:r>
            <a:r>
              <a:rPr lang="zh-TW" altLang="en-US" sz="2400" dirty="0">
                <a:solidFill>
                  <a:srgbClr val="000000"/>
                </a:solidFill>
                <a:latin typeface="標楷體" pitchFamily="65" charset="-120"/>
                <a:ea typeface="標楷體" pitchFamily="65" charset="-120"/>
              </a:rPr>
              <a:t> </a:t>
            </a:r>
            <a:endParaRPr lang="en-US" altLang="zh-TW" sz="2400" dirty="0">
              <a:solidFill>
                <a:srgbClr val="000000"/>
              </a:solidFill>
              <a:latin typeface="標楷體" pitchFamily="65" charset="-120"/>
              <a:ea typeface="標楷體" pitchFamily="65" charset="-120"/>
            </a:endParaRPr>
          </a:p>
        </p:txBody>
      </p:sp>
      <p:sp>
        <p:nvSpPr>
          <p:cNvPr id="32781" name="Rectangle 16"/>
          <p:cNvSpPr>
            <a:spLocks noChangeArrowheads="1"/>
          </p:cNvSpPr>
          <p:nvPr/>
        </p:nvSpPr>
        <p:spPr bwMode="gray">
          <a:xfrm>
            <a:off x="4783138" y="3389313"/>
            <a:ext cx="3959225" cy="2806700"/>
          </a:xfrm>
          <a:prstGeom prst="rect">
            <a:avLst/>
          </a:prstGeom>
          <a:noFill/>
          <a:ln w="9525">
            <a:noFill/>
            <a:miter lim="800000"/>
            <a:headEnd/>
            <a:tailEnd/>
          </a:ln>
        </p:spPr>
        <p:txBody>
          <a:bodyPr>
            <a:spAutoFit/>
          </a:bodyPr>
          <a:lstStyle/>
          <a:p>
            <a:pPr>
              <a:lnSpc>
                <a:spcPct val="105000"/>
              </a:lnSpc>
            </a:pPr>
            <a:r>
              <a:rPr lang="zh-TW" altLang="en-US" sz="2400" i="0" dirty="0">
                <a:latin typeface="標楷體" pitchFamily="65" charset="-120"/>
                <a:ea typeface="標楷體" pitchFamily="65" charset="-120"/>
              </a:rPr>
              <a:t>學生從五上開始進行分散式的學習，已具備</a:t>
            </a:r>
            <a:r>
              <a:rPr lang="zh-TW" altLang="en-US" sz="2400" i="0" dirty="0">
                <a:solidFill>
                  <a:srgbClr val="FF0000"/>
                </a:solidFill>
                <a:latin typeface="標楷體" pitchFamily="65" charset="-120"/>
                <a:ea typeface="標楷體" pitchFamily="65" charset="-120"/>
              </a:rPr>
              <a:t>預習課文</a:t>
            </a:r>
            <a:r>
              <a:rPr lang="zh-TW" altLang="en-US" sz="2400" i="0" dirty="0">
                <a:latin typeface="標楷體" pitchFamily="65" charset="-120"/>
                <a:ea typeface="標楷體" pitchFamily="65" charset="-120"/>
              </a:rPr>
              <a:t>、查檢、</a:t>
            </a:r>
            <a:r>
              <a:rPr lang="zh-TW" altLang="en-US" sz="2400" i="0" dirty="0">
                <a:solidFill>
                  <a:srgbClr val="FF0000"/>
                </a:solidFill>
                <a:latin typeface="標楷體" pitchFamily="65" charset="-120"/>
                <a:ea typeface="標楷體" pitchFamily="65" charset="-120"/>
              </a:rPr>
              <a:t>閱讀與分析資料</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應用多元摘要法</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約</a:t>
            </a:r>
            <a:r>
              <a:rPr lang="en-US" altLang="zh-TW" sz="2400" i="0" dirty="0">
                <a:latin typeface="標楷體" pitchFamily="65" charset="-120"/>
                <a:ea typeface="標楷體" pitchFamily="65" charset="-120"/>
              </a:rPr>
              <a:t>20</a:t>
            </a:r>
            <a:r>
              <a:rPr lang="zh-TW" altLang="en-US" sz="2400" i="0" dirty="0">
                <a:latin typeface="標楷體" pitchFamily="65" charset="-120"/>
                <a:ea typeface="標楷體" pitchFamily="65" charset="-120"/>
              </a:rPr>
              <a:t>多種</a:t>
            </a:r>
            <a:r>
              <a:rPr lang="en-US" altLang="zh-TW"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做筆記</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與本活動</a:t>
            </a:r>
            <a:r>
              <a:rPr lang="zh-TW" altLang="en-US" sz="2400" i="0" dirty="0" smtClean="0">
                <a:latin typeface="標楷體" pitchFamily="65" charset="-120"/>
                <a:ea typeface="標楷體" pitchFamily="65" charset="-120"/>
              </a:rPr>
              <a:t>有關</a:t>
            </a:r>
            <a:r>
              <a:rPr lang="zh-TW" altLang="en-US" sz="2400" dirty="0">
                <a:latin typeface="新細明體" charset="-120"/>
              </a:rPr>
              <a:t>，</a:t>
            </a:r>
            <a:r>
              <a:rPr lang="zh-TW" altLang="en-US" sz="2400" i="0" dirty="0" smtClean="0">
                <a:latin typeface="標楷體" pitchFamily="65" charset="-120"/>
                <a:ea typeface="標楷體" pitchFamily="65" charset="-120"/>
              </a:rPr>
              <a:t>如時序</a:t>
            </a:r>
            <a:r>
              <a:rPr lang="zh-TW" altLang="en-US" sz="2400" i="0" dirty="0">
                <a:latin typeface="標楷體" pitchFamily="65" charset="-120"/>
                <a:ea typeface="標楷體" pitchFamily="65" charset="-120"/>
              </a:rPr>
              <a:t>組織圖、流程圖等</a:t>
            </a:r>
            <a:r>
              <a:rPr lang="en-US" altLang="zh-TW" sz="2400" i="0" dirty="0">
                <a:latin typeface="標楷體" pitchFamily="65" charset="-120"/>
                <a:ea typeface="標楷體" pitchFamily="65" charset="-120"/>
              </a:rPr>
              <a:t>)</a:t>
            </a:r>
            <a:r>
              <a:rPr lang="zh-TW" altLang="en-US" sz="2400" i="0" dirty="0">
                <a:latin typeface="標楷體" pitchFamily="65" charset="-120"/>
                <a:ea typeface="標楷體" pitchFamily="65" charset="-120"/>
              </a:rPr>
              <a:t>、</a:t>
            </a:r>
            <a:r>
              <a:rPr lang="zh-TW" altLang="en-US" sz="2400" i="0" dirty="0">
                <a:solidFill>
                  <a:srgbClr val="FF0000"/>
                </a:solidFill>
                <a:latin typeface="標楷體" pitchFamily="65" charset="-120"/>
                <a:ea typeface="標楷體" pitchFamily="65" charset="-120"/>
              </a:rPr>
              <a:t>口頭說明重要內容</a:t>
            </a:r>
            <a:r>
              <a:rPr lang="zh-TW" altLang="en-US" sz="2400" i="0" dirty="0">
                <a:latin typeface="標楷體" pitchFamily="65" charset="-120"/>
                <a:ea typeface="標楷體" pitchFamily="65" charset="-120"/>
              </a:rPr>
              <a:t>等學習經驗。</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txBox="1">
            <a:spLocks noGrp="1" noChangeArrowheads="1"/>
          </p:cNvSpPr>
          <p:nvPr/>
        </p:nvSpPr>
        <p:spPr bwMode="gray">
          <a:xfrm>
            <a:off x="6516216" y="5857328"/>
            <a:ext cx="2133600" cy="476250"/>
          </a:xfrm>
          <a:prstGeom prst="rect">
            <a:avLst/>
          </a:prstGeom>
          <a:noFill/>
          <a:ln w="9525">
            <a:noFill/>
            <a:miter lim="800000"/>
            <a:headEnd/>
            <a:tailEnd/>
          </a:ln>
        </p:spPr>
        <p:txBody>
          <a:bodyPr/>
          <a:lstStyle/>
          <a:p>
            <a:pPr algn="r"/>
            <a:fld id="{C9A4A962-72FA-47E7-A242-0C1C6DF2028A}" type="slidenum">
              <a:rPr lang="zh-TW" altLang="en-US" sz="1400">
                <a:solidFill>
                  <a:srgbClr val="000000"/>
                </a:solidFill>
                <a:ea typeface="新細明體" charset="-120"/>
              </a:rPr>
              <a:pPr algn="r"/>
              <a:t>63</a:t>
            </a:fld>
            <a:endParaRPr lang="en-US" altLang="zh-TW" sz="1400" dirty="0">
              <a:solidFill>
                <a:srgbClr val="000000"/>
              </a:solidFill>
              <a:ea typeface="新細明體" charset="-120"/>
            </a:endParaRPr>
          </a:p>
        </p:txBody>
      </p:sp>
      <p:sp>
        <p:nvSpPr>
          <p:cNvPr id="35843" name="Rectangle 2"/>
          <p:cNvSpPr>
            <a:spLocks noGrp="1" noChangeArrowheads="1"/>
          </p:cNvSpPr>
          <p:nvPr>
            <p:ph type="title" idx="4294967295"/>
          </p:nvPr>
        </p:nvSpPr>
        <p:spPr>
          <a:xfrm>
            <a:off x="755650" y="260649"/>
            <a:ext cx="7632700" cy="792088"/>
          </a:xfrm>
        </p:spPr>
        <p:txBody>
          <a:bodyPr/>
          <a:lstStyle/>
          <a:p>
            <a:r>
              <a:rPr lang="zh-TW" altLang="en-US" sz="3600" dirty="0">
                <a:solidFill>
                  <a:srgbClr val="FF0000"/>
                </a:solidFill>
                <a:latin typeface="標楷體" pitchFamily="65" charset="-120"/>
                <a:ea typeface="標楷體" pitchFamily="65" charset="-120"/>
              </a:rPr>
              <a:t>本案例希望能達成的學習目標</a:t>
            </a:r>
            <a:endParaRPr lang="en-US" altLang="zh-TW" sz="3600" dirty="0">
              <a:solidFill>
                <a:srgbClr val="FF0000"/>
              </a:solidFill>
              <a:latin typeface="標楷體" pitchFamily="65" charset="-120"/>
              <a:ea typeface="標楷體" pitchFamily="65" charset="-120"/>
            </a:endParaRPr>
          </a:p>
        </p:txBody>
      </p:sp>
      <p:sp>
        <p:nvSpPr>
          <p:cNvPr id="35844" name="Rectangle 3"/>
          <p:cNvSpPr>
            <a:spLocks noChangeArrowheads="1"/>
          </p:cNvSpPr>
          <p:nvPr/>
        </p:nvSpPr>
        <p:spPr bwMode="gray">
          <a:xfrm>
            <a:off x="467544" y="1412875"/>
            <a:ext cx="7704782" cy="4752429"/>
          </a:xfrm>
          <a:prstGeom prst="rect">
            <a:avLst/>
          </a:prstGeom>
          <a:gradFill rotWithShape="1">
            <a:gsLst>
              <a:gs pos="0">
                <a:srgbClr val="FFFFFF"/>
              </a:gs>
              <a:gs pos="100000">
                <a:srgbClr val="DAE9FA"/>
              </a:gs>
            </a:gsLst>
            <a:lin ang="5400000" scaled="1"/>
          </a:gradFill>
          <a:ln w="28575">
            <a:solidFill>
              <a:schemeClr val="bg2"/>
            </a:solidFill>
            <a:miter lim="800000"/>
            <a:headEnd/>
            <a:tailEnd/>
          </a:ln>
          <a:effectLst>
            <a:outerShdw dist="35921" dir="2700000" algn="ctr" rotWithShape="0">
              <a:srgbClr val="080808">
                <a:alpha val="50000"/>
              </a:srgbClr>
            </a:outerShdw>
          </a:effectLst>
        </p:spPr>
        <p:txBody>
          <a:bodyPr/>
          <a:lstStyle/>
          <a:p>
            <a:pPr marL="342900" indent="-342900" eaLnBrk="0" hangingPunct="0">
              <a:lnSpc>
                <a:spcPct val="90000"/>
              </a:lnSpc>
              <a:spcBef>
                <a:spcPct val="20000"/>
              </a:spcBef>
            </a:pPr>
            <a:endParaRPr lang="zh-TW" altLang="en-US" sz="2800">
              <a:solidFill>
                <a:srgbClr val="000000"/>
              </a:solidFill>
              <a:latin typeface="新細明體" charset="-120"/>
              <a:ea typeface="新細明體" charset="-120"/>
            </a:endParaRPr>
          </a:p>
        </p:txBody>
      </p:sp>
      <p:sp>
        <p:nvSpPr>
          <p:cNvPr id="141316" name="Rectangle 4"/>
          <p:cNvSpPr>
            <a:spLocks noGrp="1" noChangeArrowheads="1"/>
          </p:cNvSpPr>
          <p:nvPr>
            <p:ph type="body" idx="4294967295"/>
          </p:nvPr>
        </p:nvSpPr>
        <p:spPr>
          <a:xfrm>
            <a:off x="467544" y="1330697"/>
            <a:ext cx="7864747" cy="4832350"/>
          </a:xfrm>
          <a:noFill/>
        </p:spPr>
        <p:txBody>
          <a:bodyPr/>
          <a:lstStyle/>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覺察</a:t>
            </a:r>
            <a:r>
              <a:rPr lang="zh-TW" altLang="en-US" sz="2800" dirty="0">
                <a:latin typeface="標楷體" pitchFamily="65" charset="-120"/>
                <a:ea typeface="標楷體" pitchFamily="65" charset="-120"/>
              </a:rPr>
              <a:t>全球出現</a:t>
            </a:r>
            <a:r>
              <a:rPr lang="zh-TW" altLang="en-US" sz="2800" dirty="0">
                <a:solidFill>
                  <a:srgbClr val="0000CC"/>
                </a:solidFill>
                <a:latin typeface="標楷體" pitchFamily="65" charset="-120"/>
                <a:ea typeface="標楷體" pitchFamily="65" charset="-120"/>
              </a:rPr>
              <a:t>貧富差距現象</a:t>
            </a:r>
            <a:r>
              <a:rPr lang="zh-TW" altLang="en-US" sz="2800" dirty="0">
                <a:latin typeface="標楷體" pitchFamily="65" charset="-120"/>
                <a:ea typeface="標楷體" pitchFamily="65" charset="-120"/>
              </a:rPr>
              <a:t>，說出</a:t>
            </a:r>
            <a:r>
              <a:rPr lang="zh-TW" altLang="en-US" sz="2800" dirty="0">
                <a:solidFill>
                  <a:srgbClr val="0000CC"/>
                </a:solidFill>
                <a:latin typeface="標楷體" pitchFamily="65" charset="-120"/>
                <a:ea typeface="標楷體" pitchFamily="65" charset="-120"/>
              </a:rPr>
              <a:t>貧富差距大帶來的問題</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具備探索問題的動機</a:t>
            </a:r>
            <a:r>
              <a:rPr lang="en-US" altLang="zh-TW" sz="2800" dirty="0">
                <a:solidFill>
                  <a:srgbClr val="FF0000"/>
                </a:solidFill>
                <a:latin typeface="標楷體" pitchFamily="65" charset="-120"/>
                <a:ea typeface="標楷體" pitchFamily="65" charset="-120"/>
              </a:rPr>
              <a:t>)</a:t>
            </a:r>
            <a:endParaRPr lang="zh-TW" altLang="en-US" sz="2800" dirty="0">
              <a:solidFill>
                <a:srgbClr val="FF000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思考並說明為什麼要關注</a:t>
            </a:r>
            <a:r>
              <a:rPr lang="zh-TW" altLang="en-US" sz="2800" dirty="0">
                <a:latin typeface="標楷體" pitchFamily="65" charset="-120"/>
                <a:ea typeface="標楷體" pitchFamily="65" charset="-120"/>
              </a:rPr>
              <a:t>全球貧富差距大的議題。</a:t>
            </a:r>
            <a:r>
              <a:rPr lang="en-US" altLang="zh-TW" sz="2800" dirty="0">
                <a:latin typeface="標楷體" pitchFamily="65" charset="-120"/>
                <a:ea typeface="標楷體" pitchFamily="65" charset="-120"/>
              </a:rPr>
              <a:t> </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具備思考與關懷問題的能力和態度</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自行閱讀資料</a:t>
            </a:r>
            <a:r>
              <a:rPr lang="zh-TW" altLang="en-US" sz="2800" dirty="0">
                <a:latin typeface="標楷體" pitchFamily="65" charset="-120"/>
                <a:ea typeface="標楷體" pitchFamily="65" charset="-120"/>
              </a:rPr>
              <a:t>，分析造成貧富差距的可能原因。</a:t>
            </a:r>
            <a:r>
              <a:rPr lang="en-US" altLang="zh-TW" sz="2800" dirty="0">
                <a:solidFill>
                  <a:srgbClr val="FF5050"/>
                </a:solidFill>
                <a:latin typeface="標楷體" pitchFamily="65" charset="-120"/>
                <a:ea typeface="標楷體" pitchFamily="65" charset="-120"/>
              </a:rPr>
              <a:t>(</a:t>
            </a:r>
            <a:r>
              <a:rPr lang="zh-TW" altLang="en-US" sz="2800" dirty="0">
                <a:solidFill>
                  <a:srgbClr val="FF5050"/>
                </a:solidFill>
                <a:latin typeface="標楷體" pitchFamily="65" charset="-120"/>
                <a:ea typeface="標楷體" pitchFamily="65" charset="-120"/>
              </a:rPr>
              <a:t>具備閱讀分析與探究的能力</a:t>
            </a:r>
            <a:r>
              <a:rPr lang="en-US" altLang="zh-TW" sz="2800" dirty="0">
                <a:solidFill>
                  <a:srgbClr val="FF5050"/>
                </a:solidFill>
                <a:latin typeface="標楷體" pitchFamily="65" charset="-120"/>
                <a:ea typeface="標楷體" pitchFamily="65" charset="-120"/>
              </a:rPr>
              <a:t>)</a:t>
            </a:r>
            <a:endParaRPr lang="zh-TW" altLang="en-US" sz="2800" dirty="0">
              <a:solidFill>
                <a:srgbClr val="FF5050"/>
              </a:solidFill>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a:t>
            </a:r>
            <a:r>
              <a:rPr lang="zh-TW" altLang="en-US" sz="2800" dirty="0">
                <a:solidFill>
                  <a:srgbClr val="0000CC"/>
                </a:solidFill>
                <a:latin typeface="標楷體" pitchFamily="65" charset="-120"/>
                <a:ea typeface="標楷體" pitchFamily="65" charset="-120"/>
              </a:rPr>
              <a:t>應用</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問題解決</a:t>
            </a:r>
            <a:r>
              <a:rPr lang="en-US" altLang="zh-TW" sz="2800" dirty="0">
                <a:solidFill>
                  <a:srgbClr val="0000CC"/>
                </a:solidFill>
                <a:latin typeface="標楷體" pitchFamily="65" charset="-120"/>
                <a:ea typeface="標楷體" pitchFamily="65" charset="-120"/>
              </a:rPr>
              <a:t>】</a:t>
            </a:r>
            <a:r>
              <a:rPr lang="zh-TW" altLang="en-US" sz="2800" dirty="0">
                <a:solidFill>
                  <a:srgbClr val="0000CC"/>
                </a:solidFill>
                <a:latin typeface="標楷體" pitchFamily="65" charset="-120"/>
                <a:ea typeface="標楷體" pitchFamily="65" charset="-120"/>
              </a:rPr>
              <a:t>流程與策略</a:t>
            </a:r>
            <a:r>
              <a:rPr lang="zh-TW" altLang="en-US" sz="2800" dirty="0">
                <a:latin typeface="標楷體" pitchFamily="65" charset="-120"/>
                <a:ea typeface="標楷體" pitchFamily="65" charset="-120"/>
              </a:rPr>
              <a:t>，提出改善貧富差距的可能策略。</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學習探究問題的方法</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514350" indent="-514350">
              <a:buFontTx/>
              <a:buAutoNum type="arabicPeriod"/>
            </a:pPr>
            <a:r>
              <a:rPr lang="zh-TW" altLang="en-US" sz="2800" dirty="0">
                <a:latin typeface="標楷體" pitchFamily="65" charset="-120"/>
                <a:ea typeface="標楷體" pitchFamily="65" charset="-120"/>
              </a:rPr>
              <a:t>能透過小組討論評估與</a:t>
            </a:r>
            <a:r>
              <a:rPr lang="zh-TW" altLang="en-US" sz="2800" dirty="0">
                <a:solidFill>
                  <a:srgbClr val="0000CC"/>
                </a:solidFill>
                <a:latin typeface="標楷體" pitchFamily="65" charset="-120"/>
                <a:ea typeface="標楷體" pitchFamily="65" charset="-120"/>
              </a:rPr>
              <a:t>選擇合宜的解決策略</a:t>
            </a:r>
            <a:r>
              <a:rPr lang="zh-TW" altLang="en-US" sz="2800" dirty="0">
                <a:latin typeface="標楷體" pitchFamily="65" charset="-120"/>
                <a:ea typeface="標楷體" pitchFamily="65" charset="-120"/>
              </a:rPr>
              <a:t>，並</a:t>
            </a:r>
            <a:r>
              <a:rPr lang="zh-TW" altLang="en-US" sz="2800" dirty="0">
                <a:solidFill>
                  <a:srgbClr val="0000CC"/>
                </a:solidFill>
                <a:latin typeface="標楷體" pitchFamily="65" charset="-120"/>
                <a:ea typeface="標楷體" pitchFamily="65" charset="-120"/>
              </a:rPr>
              <a:t>擬定</a:t>
            </a:r>
            <a:r>
              <a:rPr lang="zh-TW" altLang="en-US" sz="2800" dirty="0">
                <a:latin typeface="標楷體" pitchFamily="65" charset="-120"/>
                <a:ea typeface="標楷體" pitchFamily="65" charset="-120"/>
              </a:rPr>
              <a:t>可行的</a:t>
            </a:r>
            <a:r>
              <a:rPr lang="zh-TW" altLang="en-US" sz="2800" dirty="0">
                <a:solidFill>
                  <a:srgbClr val="0000CC"/>
                </a:solidFill>
                <a:latin typeface="標楷體" pitchFamily="65" charset="-120"/>
                <a:ea typeface="標楷體" pitchFamily="65" charset="-120"/>
              </a:rPr>
              <a:t>具體行動</a:t>
            </a:r>
            <a:r>
              <a:rPr lang="zh-TW" altLang="en-US" sz="2800" dirty="0">
                <a:latin typeface="標楷體" pitchFamily="65" charset="-120"/>
                <a:ea typeface="標楷體" pitchFamily="65" charset="-120"/>
              </a:rPr>
              <a:t>。</a:t>
            </a:r>
            <a:r>
              <a:rPr lang="en-US" altLang="zh-TW" sz="2800" dirty="0">
                <a:solidFill>
                  <a:srgbClr val="FF0000"/>
                </a:solidFill>
                <a:latin typeface="標楷體" pitchFamily="65" charset="-120"/>
                <a:ea typeface="標楷體" pitchFamily="65" charset="-120"/>
              </a:rPr>
              <a:t>(</a:t>
            </a:r>
            <a:r>
              <a:rPr lang="zh-TW" altLang="en-US" sz="2800" dirty="0">
                <a:solidFill>
                  <a:srgbClr val="FF0000"/>
                </a:solidFill>
                <a:latin typeface="標楷體" pitchFamily="65" charset="-120"/>
                <a:ea typeface="標楷體" pitchFamily="65" charset="-120"/>
              </a:rPr>
              <a:t>實踐力行的規劃</a:t>
            </a:r>
            <a:r>
              <a:rPr lang="en-US" altLang="zh-TW" sz="2800" dirty="0">
                <a:solidFill>
                  <a:srgbClr val="FF0000"/>
                </a:solidFill>
                <a:latin typeface="標楷體" pitchFamily="65" charset="-120"/>
                <a:ea typeface="標楷體" pitchFamily="65" charset="-120"/>
              </a:rPr>
              <a:t>)</a:t>
            </a:r>
            <a:endParaRPr lang="zh-TW" altLang="en-US" sz="2800" dirty="0">
              <a:latin typeface="標楷體" pitchFamily="65" charset="-120"/>
              <a:ea typeface="標楷體" pitchFamily="65" charset="-120"/>
            </a:endParaRPr>
          </a:p>
          <a:p>
            <a:pPr marL="0" indent="0">
              <a:buNone/>
            </a:pPr>
            <a:endParaRPr lang="zh-TW" altLang="en-US" sz="28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 calcmode="lin" valueType="num">
                                      <p:cBhvr additive="base">
                                        <p:cTn id="7" dur="500" fill="hold"/>
                                        <p:tgtEl>
                                          <p:spTgt spid="1413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13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316">
                                            <p:txEl>
                                              <p:pRg st="1" end="1"/>
                                            </p:txEl>
                                          </p:spTgt>
                                        </p:tgtEl>
                                        <p:attrNameLst>
                                          <p:attrName>style.visibility</p:attrName>
                                        </p:attrNameLst>
                                      </p:cBhvr>
                                      <p:to>
                                        <p:strVal val="visible"/>
                                      </p:to>
                                    </p:set>
                                    <p:anim calcmode="lin" valueType="num">
                                      <p:cBhvr additive="base">
                                        <p:cTn id="13" dur="500" fill="hold"/>
                                        <p:tgtEl>
                                          <p:spTgt spid="1413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1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316">
                                            <p:txEl>
                                              <p:pRg st="2" end="2"/>
                                            </p:txEl>
                                          </p:spTgt>
                                        </p:tgtEl>
                                        <p:attrNameLst>
                                          <p:attrName>style.visibility</p:attrName>
                                        </p:attrNameLst>
                                      </p:cBhvr>
                                      <p:to>
                                        <p:strVal val="visible"/>
                                      </p:to>
                                    </p:set>
                                    <p:anim calcmode="lin" valueType="num">
                                      <p:cBhvr additive="base">
                                        <p:cTn id="19" dur="500" fill="hold"/>
                                        <p:tgtEl>
                                          <p:spTgt spid="1413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1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316">
                                            <p:txEl>
                                              <p:pRg st="3" end="3"/>
                                            </p:txEl>
                                          </p:spTgt>
                                        </p:tgtEl>
                                        <p:attrNameLst>
                                          <p:attrName>style.visibility</p:attrName>
                                        </p:attrNameLst>
                                      </p:cBhvr>
                                      <p:to>
                                        <p:strVal val="visible"/>
                                      </p:to>
                                    </p:set>
                                    <p:anim calcmode="lin" valueType="num">
                                      <p:cBhvr additive="base">
                                        <p:cTn id="25" dur="500" fill="hold"/>
                                        <p:tgtEl>
                                          <p:spTgt spid="1413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1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316">
                                            <p:txEl>
                                              <p:pRg st="4" end="4"/>
                                            </p:txEl>
                                          </p:spTgt>
                                        </p:tgtEl>
                                        <p:attrNameLst>
                                          <p:attrName>style.visibility</p:attrName>
                                        </p:attrNameLst>
                                      </p:cBhvr>
                                      <p:to>
                                        <p:strVal val="visible"/>
                                      </p:to>
                                    </p:set>
                                    <p:anim calcmode="lin" valueType="num">
                                      <p:cBhvr additive="base">
                                        <p:cTn id="31" dur="500" fill="hold"/>
                                        <p:tgtEl>
                                          <p:spTgt spid="1413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13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57200" y="325438"/>
            <a:ext cx="8229600" cy="800100"/>
          </a:xfrm>
        </p:spPr>
        <p:txBody>
          <a:bodyPr/>
          <a:lstStyle/>
          <a:p>
            <a:r>
              <a:rPr lang="zh-TW" altLang="en-US" sz="3600" dirty="0">
                <a:solidFill>
                  <a:srgbClr val="FF0000"/>
                </a:solidFill>
                <a:latin typeface="標楷體" pitchFamily="65" charset="-120"/>
                <a:ea typeface="標楷體" pitchFamily="65" charset="-120"/>
              </a:rPr>
              <a:t>教學架構圖  </a:t>
            </a:r>
            <a:r>
              <a:rPr lang="en-US" altLang="zh-TW" dirty="0">
                <a:solidFill>
                  <a:schemeClr val="tx1"/>
                </a:solidFill>
                <a:latin typeface="標楷體" pitchFamily="65" charset="-120"/>
                <a:ea typeface="標楷體" pitchFamily="65" charset="-120"/>
              </a:rPr>
              <a:t>(</a:t>
            </a:r>
            <a:r>
              <a:rPr lang="zh-TW" altLang="en-US" dirty="0">
                <a:solidFill>
                  <a:schemeClr val="tx1"/>
                </a:solidFill>
                <a:latin typeface="標楷體" pitchFamily="65" charset="-120"/>
                <a:ea typeface="標楷體" pitchFamily="65" charset="-120"/>
              </a:rPr>
              <a:t>貧富差距大</a:t>
            </a:r>
            <a:r>
              <a:rPr lang="en-US" altLang="zh-TW" dirty="0">
                <a:solidFill>
                  <a:schemeClr val="tx1"/>
                </a:solidFill>
                <a:latin typeface="標楷體" pitchFamily="65" charset="-120"/>
                <a:ea typeface="標楷體" pitchFamily="65" charset="-120"/>
              </a:rPr>
              <a:t>)</a:t>
            </a:r>
            <a:endParaRPr lang="zh-TW" altLang="en-US" dirty="0">
              <a:solidFill>
                <a:schemeClr val="tx1"/>
              </a:solidFill>
              <a:latin typeface="標楷體" pitchFamily="65" charset="-120"/>
              <a:ea typeface="標楷體" pitchFamily="65" charset="-120"/>
            </a:endParaRPr>
          </a:p>
        </p:txBody>
      </p:sp>
      <p:pic>
        <p:nvPicPr>
          <p:cNvPr id="38916" name="Picture 4"/>
          <p:cNvPicPr>
            <a:picLocks noChangeAspect="1" noChangeArrowheads="1"/>
          </p:cNvPicPr>
          <p:nvPr/>
        </p:nvPicPr>
        <p:blipFill>
          <a:blip r:embed="rId2" cstate="print"/>
          <a:srcRect l="20071" t="24979" r="29457" b="2779"/>
          <a:stretch>
            <a:fillRect/>
          </a:stretch>
        </p:blipFill>
        <p:spPr bwMode="auto">
          <a:xfrm>
            <a:off x="611560" y="1196975"/>
            <a:ext cx="7632700" cy="538956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075240" cy="692696"/>
          </a:xfrm>
        </p:spPr>
        <p:txBody>
          <a:bodyPr>
            <a:normAutofit fontScale="90000"/>
          </a:bodyPr>
          <a:lstStyle/>
          <a:p>
            <a:pPr algn="ctr"/>
            <a:r>
              <a:rPr lang="zh-TW" altLang="en-US" sz="4000" b="1" dirty="0">
                <a:solidFill>
                  <a:srgbClr val="FF0000"/>
                </a:solidFill>
                <a:latin typeface="標楷體" pitchFamily="65" charset="-120"/>
                <a:ea typeface="標楷體" pitchFamily="65" charset="-120"/>
                <a:cs typeface="Times New Roman" panose="02020603050405020304" pitchFamily="18" charset="0"/>
              </a:rPr>
              <a:t>素養導向教學：</a:t>
            </a:r>
            <a:r>
              <a:rPr lang="zh-TW" altLang="en-US" sz="40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教師與學生角色</a:t>
            </a:r>
          </a:p>
        </p:txBody>
      </p:sp>
      <p:sp>
        <p:nvSpPr>
          <p:cNvPr id="3" name="內容版面配置區 2"/>
          <p:cNvSpPr>
            <a:spLocks noGrp="1"/>
          </p:cNvSpPr>
          <p:nvPr>
            <p:ph sz="quarter" idx="2"/>
          </p:nvPr>
        </p:nvSpPr>
        <p:spPr>
          <a:xfrm>
            <a:off x="457200" y="1420865"/>
            <a:ext cx="3657600" cy="5437135"/>
          </a:xfrm>
          <a:solidFill>
            <a:srgbClr val="CCFF33"/>
          </a:solidFill>
        </p:spPr>
        <p:txBody>
          <a:bodyPr/>
          <a:lstStyle/>
          <a:p>
            <a:r>
              <a:rPr lang="zh-TW" altLang="en-US" sz="2500" dirty="0">
                <a:latin typeface="標楷體" panose="03000509000000000000" pitchFamily="65" charset="-120"/>
                <a:ea typeface="標楷體" panose="03000509000000000000" pitchFamily="65" charset="-120"/>
              </a:rPr>
              <a:t>著重扮演「助學者」的角色，以培養學生適應未來社會生活和解決問題的統整能力。</a:t>
            </a:r>
            <a:endParaRPr lang="en-US" altLang="zh-TW" sz="2500" dirty="0">
              <a:latin typeface="標楷體" panose="03000509000000000000" pitchFamily="65" charset="-120"/>
              <a:ea typeface="標楷體" panose="03000509000000000000" pitchFamily="65" charset="-120"/>
            </a:endParaRPr>
          </a:p>
          <a:p>
            <a:r>
              <a:rPr lang="zh-TW" altLang="en-US" sz="2500" dirty="0">
                <a:latin typeface="標楷體" panose="03000509000000000000" pitchFamily="65" charset="-120"/>
                <a:ea typeface="標楷體" panose="03000509000000000000" pitchFamily="65" charset="-120"/>
              </a:rPr>
              <a:t>可透過提問、討論、欣賞、展演、操作、情境體驗等有效的教學活動與策略，引導學生創造與省思，提供學生更多參與互動及力行實踐的機會，以強化學生主動學習的角色。</a:t>
            </a:r>
          </a:p>
          <a:p>
            <a:endParaRPr lang="zh-TW" altLang="en-US"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sz="quarter" idx="4"/>
          </p:nvPr>
        </p:nvSpPr>
        <p:spPr>
          <a:xfrm>
            <a:off x="4395754" y="1466518"/>
            <a:ext cx="3657600" cy="5391482"/>
          </a:xfrm>
          <a:solidFill>
            <a:schemeClr val="accent5">
              <a:lumMod val="60000"/>
              <a:lumOff val="40000"/>
            </a:schemeClr>
          </a:solidFill>
        </p:spPr>
        <p:txBody>
          <a:bodyPr/>
          <a:lstStyle/>
          <a:p>
            <a:r>
              <a:rPr lang="zh-TW" altLang="en-US" dirty="0">
                <a:latin typeface="標楷體" panose="03000509000000000000" pitchFamily="65" charset="-120"/>
                <a:ea typeface="標楷體" panose="03000509000000000000" pitchFamily="65" charset="-120"/>
              </a:rPr>
              <a:t>對周遭環境保持好奇心，並能進行主動地探索、體驗、試驗、尋求答案與合作學習。</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積極正向的參與家庭、學校、社會生活，並能主動地與周遭人、事、物及環境的互動中觀察現象，尋求關係，解決問題。</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關注將所學內容轉化為實踐性的知識，落實於生活中，以開放心胸來適應及參與社會生活。</a:t>
            </a:r>
          </a:p>
          <a:p>
            <a:endParaRPr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
          </p:nvPr>
        </p:nvSpPr>
        <p:spPr>
          <a:xfrm>
            <a:off x="457200" y="762497"/>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教師教學</a:t>
            </a:r>
          </a:p>
        </p:txBody>
      </p:sp>
      <p:sp>
        <p:nvSpPr>
          <p:cNvPr id="6" name="文字版面配置區 5"/>
          <p:cNvSpPr>
            <a:spLocks noGrp="1"/>
          </p:cNvSpPr>
          <p:nvPr>
            <p:ph type="body" sz="quarter" idx="3"/>
          </p:nvPr>
        </p:nvSpPr>
        <p:spPr>
          <a:xfrm>
            <a:off x="4375538" y="808150"/>
            <a:ext cx="3657600" cy="658368"/>
          </a:xfrm>
        </p:spPr>
        <p:txBody>
          <a:bodyPr/>
          <a:lstStyle/>
          <a:p>
            <a:pPr algn="ctr"/>
            <a:r>
              <a:rPr lang="zh-TW" altLang="en-US" sz="2400" dirty="0">
                <a:latin typeface="標楷體" panose="03000509000000000000" pitchFamily="65" charset="-120"/>
                <a:ea typeface="標楷體" panose="03000509000000000000" pitchFamily="65" charset="-120"/>
              </a:rPr>
              <a:t>學生學習</a:t>
            </a:r>
          </a:p>
        </p:txBody>
      </p:sp>
      <p:sp>
        <p:nvSpPr>
          <p:cNvPr id="4" name="投影片編號版面配置區 3"/>
          <p:cNvSpPr>
            <a:spLocks noGrp="1"/>
          </p:cNvSpPr>
          <p:nvPr>
            <p:ph type="sldNum" sz="quarter" idx="12"/>
          </p:nvPr>
        </p:nvSpPr>
        <p:spPr/>
        <p:txBody>
          <a:bodyPr/>
          <a:lstStyle/>
          <a:p>
            <a:pPr>
              <a:defRPr/>
            </a:pPr>
            <a:fld id="{D351832B-DA87-4814-9A4A-F7EC84D112C0}" type="slidenum">
              <a:rPr lang="zh-TW" altLang="en-US" smtClean="0"/>
              <a:pPr>
                <a:defRPr/>
              </a:pPr>
              <a:t>65</a:t>
            </a:fld>
            <a:endParaRPr lang="zh-TW" altLang="en-US"/>
          </a:p>
        </p:txBody>
      </p:sp>
    </p:spTree>
    <p:extLst>
      <p:ext uri="{BB962C8B-B14F-4D97-AF65-F5344CB8AC3E}">
        <p14:creationId xmlns:p14="http://schemas.microsoft.com/office/powerpoint/2010/main" val="3552125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p:cNvSpPr>
            <a:spLocks noGrp="1"/>
          </p:cNvSpPr>
          <p:nvPr>
            <p:ph type="title"/>
          </p:nvPr>
        </p:nvSpPr>
        <p:spPr/>
        <p:txBody>
          <a:bodyPr>
            <a:normAutofit/>
          </a:bodyPr>
          <a:lstStyle/>
          <a:p>
            <a:pPr algn="ctr"/>
            <a:r>
              <a:rPr lang="zh-TW" altLang="en-US" sz="3600" b="1" dirty="0">
                <a:solidFill>
                  <a:srgbClr val="FF0000"/>
                </a:solidFill>
                <a:latin typeface="標楷體" pitchFamily="65" charset="-120"/>
                <a:ea typeface="標楷體" pitchFamily="65" charset="-120"/>
              </a:rPr>
              <a:t>建構學校素養導向課程與教學案例</a:t>
            </a:r>
          </a:p>
        </p:txBody>
      </p:sp>
      <p:sp>
        <p:nvSpPr>
          <p:cNvPr id="9" name="內容版面配置區 8"/>
          <p:cNvSpPr>
            <a:spLocks noGrp="1"/>
          </p:cNvSpPr>
          <p:nvPr>
            <p:ph sz="quarter" idx="1"/>
          </p:nvPr>
        </p:nvSpPr>
        <p:spPr>
          <a:xfrm>
            <a:off x="395536" y="1844824"/>
            <a:ext cx="8424936" cy="3240360"/>
          </a:xfrm>
        </p:spPr>
        <p:txBody>
          <a:bodyPr/>
          <a:lstStyle/>
          <a:p>
            <a:r>
              <a:rPr lang="zh-TW" altLang="en-US" sz="3600" dirty="0">
                <a:latin typeface="標楷體" pitchFamily="65" charset="-120"/>
                <a:ea typeface="標楷體" pitchFamily="65" charset="-120"/>
                <a:hlinkClick r:id="rId2" action="ppaction://hlinksldjump"/>
              </a:rPr>
              <a:t>案例一：華南國小「幸福方程式」</a:t>
            </a:r>
            <a:endParaRPr lang="en-US" altLang="zh-TW" sz="3600" dirty="0">
              <a:latin typeface="標楷體" pitchFamily="65" charset="-120"/>
              <a:ea typeface="標楷體" pitchFamily="65" charset="-120"/>
            </a:endParaRPr>
          </a:p>
          <a:p>
            <a:endParaRPr lang="en-US" altLang="zh-TW" sz="3600" dirty="0">
              <a:latin typeface="標楷體" pitchFamily="65" charset="-120"/>
              <a:ea typeface="標楷體" pitchFamily="65" charset="-120"/>
            </a:endParaRPr>
          </a:p>
          <a:p>
            <a:r>
              <a:rPr lang="zh-TW" altLang="en-US" sz="3400" dirty="0">
                <a:latin typeface="標楷體" pitchFamily="65" charset="-120"/>
                <a:ea typeface="標楷體" pitchFamily="65" charset="-120"/>
                <a:hlinkClick r:id="rId3" action="ppaction://hlinksldjump"/>
              </a:rPr>
              <a:t>案例二：桃子腳國中小「課程發展圖像」</a:t>
            </a:r>
            <a:endParaRPr lang="zh-TW" altLang="en-US" sz="3400" dirty="0">
              <a:latin typeface="標楷體" pitchFamily="65" charset="-120"/>
              <a:ea typeface="標楷體" pitchFamily="65" charset="-120"/>
            </a:endParaRPr>
          </a:p>
        </p:txBody>
      </p:sp>
      <p:sp>
        <p:nvSpPr>
          <p:cNvPr id="7" name="投影片編號版面配置區 6"/>
          <p:cNvSpPr>
            <a:spLocks noGrp="1"/>
          </p:cNvSpPr>
          <p:nvPr>
            <p:ph type="sldNum" sz="quarter" idx="11"/>
          </p:nvPr>
        </p:nvSpPr>
        <p:spPr/>
        <p:txBody>
          <a:bodyPr/>
          <a:lstStyle/>
          <a:p>
            <a:pPr>
              <a:defRPr/>
            </a:pPr>
            <a:fld id="{FE58CDA8-895A-4C3B-B7F5-E2CB08F5FD92}" type="slidenum">
              <a:rPr lang="zh-TW" altLang="en-US" smtClean="0"/>
              <a:pPr>
                <a:defRPr/>
              </a:pPr>
              <a:t>66</a:t>
            </a:fld>
            <a:endParaRPr lang="zh-TW"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Shape 868"/>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6418" name="Shape 869"/>
          <p:cNvSpPr txBox="1">
            <a:spLocks noChangeArrowheads="1"/>
          </p:cNvSpPr>
          <p:nvPr/>
        </p:nvSpPr>
        <p:spPr bwMode="auto">
          <a:xfrm>
            <a:off x="2335213" y="4860925"/>
            <a:ext cx="6353175" cy="584200"/>
          </a:xfrm>
          <a:prstGeom prst="rect">
            <a:avLst/>
          </a:prstGeom>
          <a:gradFill rotWithShape="0">
            <a:gsLst>
              <a:gs pos="0">
                <a:srgbClr val="759336"/>
              </a:gs>
              <a:gs pos="80000">
                <a:srgbClr val="99C247"/>
              </a:gs>
              <a:gs pos="100000">
                <a:srgbClr val="9BC545"/>
              </a:gs>
            </a:gsLst>
            <a:lin ang="16200000"/>
          </a:gradFill>
          <a:ln w="9525">
            <a:noFill/>
            <a:miter lim="800000"/>
            <a:headEnd/>
            <a:tailEnd/>
          </a:ln>
        </p:spPr>
        <p:txBody>
          <a:bodyPr lIns="91425" tIns="45700" rIns="91425" bIns="45700"/>
          <a:lstStyle/>
          <a:p>
            <a:endParaRPr lang="zh-TW" altLang="en-US" sz="3200" b="1">
              <a:solidFill>
                <a:srgbClr val="FFFFFF"/>
              </a:solidFill>
              <a:latin typeface="標楷體" pitchFamily="65" charset="-120"/>
              <a:ea typeface="標楷體" pitchFamily="65" charset="-120"/>
              <a:cs typeface="Arial" charset="0"/>
              <a:sym typeface="Arial" charset="0"/>
            </a:endParaRPr>
          </a:p>
        </p:txBody>
      </p:sp>
      <p:grpSp>
        <p:nvGrpSpPr>
          <p:cNvPr id="316419" name="Shape 870"/>
          <p:cNvGrpSpPr>
            <a:grpSpLocks/>
          </p:cNvGrpSpPr>
          <p:nvPr/>
        </p:nvGrpSpPr>
        <p:grpSpPr bwMode="auto">
          <a:xfrm>
            <a:off x="1308100" y="985838"/>
            <a:ext cx="7313613" cy="4320540"/>
            <a:chOff x="825" y="2494"/>
            <a:chExt cx="9825" cy="6805"/>
          </a:xfrm>
        </p:grpSpPr>
        <p:grpSp>
          <p:nvGrpSpPr>
            <p:cNvPr id="316435" name="Shape 871"/>
            <p:cNvGrpSpPr>
              <a:grpSpLocks/>
            </p:cNvGrpSpPr>
            <p:nvPr/>
          </p:nvGrpSpPr>
          <p:grpSpPr bwMode="auto">
            <a:xfrm>
              <a:off x="855" y="8654"/>
              <a:ext cx="9795" cy="645"/>
              <a:chOff x="855" y="14133"/>
              <a:chExt cx="9795" cy="645"/>
            </a:xfrm>
          </p:grpSpPr>
          <p:sp>
            <p:nvSpPr>
              <p:cNvPr id="316458" name="Shape 872"/>
              <p:cNvSpPr>
                <a:spLocks noChangeArrowheads="1"/>
              </p:cNvSpPr>
              <p:nvPr/>
            </p:nvSpPr>
            <p:spPr bwMode="auto">
              <a:xfrm>
                <a:off x="2384" y="14224"/>
                <a:ext cx="1966" cy="554"/>
              </a:xfrm>
              <a:prstGeom prst="rect">
                <a:avLst/>
              </a:prstGeom>
              <a:solidFill>
                <a:srgbClr val="FFFFFF"/>
              </a:solidFill>
              <a:ln w="31750">
                <a:solidFill>
                  <a:srgbClr val="8CB3E3"/>
                </a:solidFill>
                <a:miter lim="800000"/>
                <a:headEnd/>
                <a:tailEnd/>
              </a:ln>
            </p:spPr>
            <p:txBody>
              <a:bodyPr lIns="91425" tIns="45700" rIns="91425" bIns="45700" anchor="ctr"/>
              <a:lstStyle/>
              <a:p>
                <a:pPr algn="ctr">
                  <a:buClr>
                    <a:srgbClr val="000000"/>
                  </a:buClr>
                  <a:buSzPct val="25000"/>
                  <a:buFont typeface="Arial" charset="0"/>
                  <a:buNone/>
                </a:pPr>
                <a:r>
                  <a:rPr lang="en-US" sz="1400" b="1">
                    <a:solidFill>
                      <a:srgbClr val="000000"/>
                    </a:solidFill>
                    <a:latin typeface="標楷體" pitchFamily="65" charset="-120"/>
                    <a:ea typeface="標楷體" pitchFamily="65" charset="-120"/>
                    <a:cs typeface="Arial" charset="0"/>
                    <a:sym typeface="Arial" charset="0"/>
                  </a:rPr>
                  <a:t>春：原鄉踏查</a:t>
                </a:r>
              </a:p>
            </p:txBody>
          </p:sp>
          <p:sp>
            <p:nvSpPr>
              <p:cNvPr id="316459" name="Shape 873"/>
              <p:cNvSpPr>
                <a:spLocks noChangeArrowheads="1"/>
              </p:cNvSpPr>
              <p:nvPr/>
            </p:nvSpPr>
            <p:spPr bwMode="auto">
              <a:xfrm>
                <a:off x="4484" y="14224"/>
                <a:ext cx="1966" cy="554"/>
              </a:xfrm>
              <a:prstGeom prst="rect">
                <a:avLst/>
              </a:prstGeom>
              <a:solidFill>
                <a:srgbClr val="FFFFFF"/>
              </a:solidFill>
              <a:ln w="31750">
                <a:solidFill>
                  <a:srgbClr val="C2D59B"/>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夏：自主服務旅行</a:t>
                </a:r>
              </a:p>
            </p:txBody>
          </p:sp>
          <p:sp>
            <p:nvSpPr>
              <p:cNvPr id="316460" name="Shape 874"/>
              <p:cNvSpPr>
                <a:spLocks noChangeArrowheads="1"/>
              </p:cNvSpPr>
              <p:nvPr/>
            </p:nvSpPr>
            <p:spPr bwMode="auto">
              <a:xfrm>
                <a:off x="6630" y="14224"/>
                <a:ext cx="1964" cy="554"/>
              </a:xfrm>
              <a:prstGeom prst="rect">
                <a:avLst/>
              </a:prstGeom>
              <a:solidFill>
                <a:srgbClr val="FFFFFF"/>
              </a:solidFill>
              <a:ln w="31750">
                <a:solidFill>
                  <a:srgbClr val="CCC0D9"/>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秋：百岳溯溪登頂</a:t>
                </a:r>
              </a:p>
            </p:txBody>
          </p:sp>
          <p:sp>
            <p:nvSpPr>
              <p:cNvPr id="316461" name="Shape 875"/>
              <p:cNvSpPr>
                <a:spLocks noChangeArrowheads="1"/>
              </p:cNvSpPr>
              <p:nvPr/>
            </p:nvSpPr>
            <p:spPr bwMode="auto">
              <a:xfrm>
                <a:off x="8686" y="14224"/>
                <a:ext cx="1964" cy="554"/>
              </a:xfrm>
              <a:prstGeom prst="rect">
                <a:avLst/>
              </a:prstGeom>
              <a:solidFill>
                <a:srgbClr val="FFFFFF"/>
              </a:solidFill>
              <a:ln w="31750">
                <a:solidFill>
                  <a:srgbClr val="FBD4B4"/>
                </a:solidFill>
                <a:miter lim="800000"/>
                <a:headEnd/>
                <a:tailEnd/>
              </a:ln>
            </p:spPr>
            <p:txBody>
              <a:bodyPr lIns="91425" tIns="45700" rIns="91425" bIns="45700" anchor="ctr"/>
              <a:lstStyle/>
              <a:p>
                <a:pPr algn="ctr">
                  <a:buClr>
                    <a:srgbClr val="000000"/>
                  </a:buClr>
                  <a:buSzPct val="25000"/>
                  <a:buFont typeface="Arial" charset="0"/>
                  <a:buNone/>
                </a:pPr>
                <a:r>
                  <a:rPr lang="en-US" sz="1200" b="1">
                    <a:solidFill>
                      <a:srgbClr val="000000"/>
                    </a:solidFill>
                    <a:latin typeface="標楷體" pitchFamily="65" charset="-120"/>
                    <a:ea typeface="標楷體" pitchFamily="65" charset="-120"/>
                    <a:cs typeface="Arial" charset="0"/>
                    <a:sym typeface="Arial" charset="0"/>
                  </a:rPr>
                  <a:t>冬：單車走讀</a:t>
                </a:r>
              </a:p>
            </p:txBody>
          </p:sp>
          <p:sp>
            <p:nvSpPr>
              <p:cNvPr id="316462" name="Shape 876"/>
              <p:cNvSpPr>
                <a:spLocks noChangeArrowheads="1"/>
              </p:cNvSpPr>
              <p:nvPr/>
            </p:nvSpPr>
            <p:spPr bwMode="auto">
              <a:xfrm>
                <a:off x="855" y="14133"/>
                <a:ext cx="1218" cy="64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高峰課程</a:t>
                </a:r>
              </a:p>
            </p:txBody>
          </p:sp>
        </p:grpSp>
        <p:grpSp>
          <p:nvGrpSpPr>
            <p:cNvPr id="316436" name="Shape 877"/>
            <p:cNvGrpSpPr>
              <a:grpSpLocks/>
            </p:cNvGrpSpPr>
            <p:nvPr/>
          </p:nvGrpSpPr>
          <p:grpSpPr bwMode="auto">
            <a:xfrm>
              <a:off x="825" y="2494"/>
              <a:ext cx="9563" cy="5713"/>
              <a:chOff x="825" y="2494"/>
              <a:chExt cx="9563" cy="5713"/>
            </a:xfrm>
          </p:grpSpPr>
          <p:sp>
            <p:nvSpPr>
              <p:cNvPr id="316437" name="Shape 878"/>
              <p:cNvSpPr>
                <a:spLocks noChangeArrowheads="1"/>
              </p:cNvSpPr>
              <p:nvPr/>
            </p:nvSpPr>
            <p:spPr bwMode="auto">
              <a:xfrm>
                <a:off x="2420" y="7166"/>
                <a:ext cx="1966" cy="79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啡你不可</a:t>
                </a:r>
              </a:p>
            </p:txBody>
          </p:sp>
          <p:sp>
            <p:nvSpPr>
              <p:cNvPr id="316438" name="Shape 879"/>
              <p:cNvSpPr>
                <a:spLocks noChangeArrowheads="1"/>
              </p:cNvSpPr>
              <p:nvPr/>
            </p:nvSpPr>
            <p:spPr bwMode="auto">
              <a:xfrm>
                <a:off x="4484" y="7166"/>
                <a:ext cx="1933" cy="79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啡嚐生態</a:t>
                </a:r>
              </a:p>
            </p:txBody>
          </p:sp>
          <p:sp>
            <p:nvSpPr>
              <p:cNvPr id="316439" name="Shape 880"/>
              <p:cNvSpPr>
                <a:spLocks noChangeArrowheads="1"/>
              </p:cNvSpPr>
              <p:nvPr/>
            </p:nvSpPr>
            <p:spPr bwMode="auto">
              <a:xfrm>
                <a:off x="6516" y="7187"/>
                <a:ext cx="1860" cy="795"/>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p:txBody>
          </p:sp>
          <p:sp>
            <p:nvSpPr>
              <p:cNvPr id="316440" name="Shape 881"/>
              <p:cNvSpPr>
                <a:spLocks noChangeArrowheads="1"/>
              </p:cNvSpPr>
              <p:nvPr/>
            </p:nvSpPr>
            <p:spPr bwMode="auto">
              <a:xfrm>
                <a:off x="8469" y="7187"/>
                <a:ext cx="1919" cy="795"/>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b="1">
                    <a:solidFill>
                      <a:srgbClr val="000000"/>
                    </a:solidFill>
                    <a:latin typeface="標楷體" pitchFamily="65" charset="-120"/>
                    <a:ea typeface="標楷體" pitchFamily="65" charset="-120"/>
                    <a:cs typeface="Arial" charset="0"/>
                    <a:sym typeface="Arial" charset="0"/>
                  </a:rPr>
                  <a:t>藝術啡凡</a:t>
                </a:r>
              </a:p>
            </p:txBody>
          </p:sp>
          <p:sp>
            <p:nvSpPr>
              <p:cNvPr id="316441" name="Shape 882"/>
              <p:cNvSpPr>
                <a:spLocks noChangeArrowheads="1"/>
              </p:cNvSpPr>
              <p:nvPr/>
            </p:nvSpPr>
            <p:spPr bwMode="auto">
              <a:xfrm>
                <a:off x="825" y="7563"/>
                <a:ext cx="125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a:solidFill>
                      <a:srgbClr val="000000"/>
                    </a:solidFill>
                    <a:latin typeface="標楷體" pitchFamily="65" charset="-120"/>
                    <a:ea typeface="標楷體" pitchFamily="65" charset="-120"/>
                    <a:cs typeface="Arial" charset="0"/>
                    <a:sym typeface="Arial" charset="0"/>
                  </a:rPr>
                  <a:t>產業課程</a:t>
                </a:r>
              </a:p>
            </p:txBody>
          </p:sp>
          <p:grpSp>
            <p:nvGrpSpPr>
              <p:cNvPr id="316442" name="Shape 883"/>
              <p:cNvGrpSpPr>
                <a:grpSpLocks/>
              </p:cNvGrpSpPr>
              <p:nvPr/>
            </p:nvGrpSpPr>
            <p:grpSpPr bwMode="auto">
              <a:xfrm>
                <a:off x="848" y="2494"/>
                <a:ext cx="9465" cy="4221"/>
                <a:chOff x="848" y="2494"/>
                <a:chExt cx="9465" cy="4221"/>
              </a:xfrm>
            </p:grpSpPr>
            <p:sp>
              <p:nvSpPr>
                <p:cNvPr id="316443" name="Shape 884"/>
                <p:cNvSpPr>
                  <a:spLocks noChangeArrowheads="1"/>
                </p:cNvSpPr>
                <p:nvPr/>
              </p:nvSpPr>
              <p:spPr bwMode="auto">
                <a:xfrm>
                  <a:off x="2452" y="5725"/>
                  <a:ext cx="7856" cy="99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800" b="1" dirty="0" err="1">
                      <a:solidFill>
                        <a:srgbClr val="FFFFFF"/>
                      </a:solidFill>
                      <a:latin typeface="標楷體" pitchFamily="65" charset="-120"/>
                      <a:ea typeface="標楷體" pitchFamily="65" charset="-120"/>
                      <a:cs typeface="Arial" charset="0"/>
                      <a:sym typeface="Arial" charset="0"/>
                    </a:rPr>
                    <a:t>自發、互動、共好</a:t>
                  </a:r>
                  <a:endParaRPr lang="en-US" sz="2800" b="1" dirty="0">
                    <a:solidFill>
                      <a:srgbClr val="FFFFFF"/>
                    </a:solidFill>
                    <a:latin typeface="標楷體" pitchFamily="65" charset="-120"/>
                    <a:ea typeface="標楷體" pitchFamily="65" charset="-120"/>
                    <a:cs typeface="Arial" charset="0"/>
                    <a:sym typeface="Arial" charset="0"/>
                  </a:endParaRPr>
                </a:p>
              </p:txBody>
            </p:sp>
            <p:sp>
              <p:nvSpPr>
                <p:cNvPr id="316444" name="Shape 885"/>
                <p:cNvSpPr>
                  <a:spLocks noChangeArrowheads="1"/>
                </p:cNvSpPr>
                <p:nvPr/>
              </p:nvSpPr>
              <p:spPr bwMode="auto">
                <a:xfrm>
                  <a:off x="855" y="6100"/>
                  <a:ext cx="1218" cy="48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300" b="1" dirty="0" err="1">
                      <a:solidFill>
                        <a:srgbClr val="000000"/>
                      </a:solidFill>
                      <a:latin typeface="標楷體" pitchFamily="65" charset="-120"/>
                      <a:ea typeface="標楷體" pitchFamily="65" charset="-120"/>
                      <a:cs typeface="Arial" charset="0"/>
                      <a:sym typeface="Arial" charset="0"/>
                    </a:rPr>
                    <a:t>核心理念</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45" name="Shape 886"/>
                <p:cNvSpPr>
                  <a:spLocks noChangeArrowheads="1"/>
                </p:cNvSpPr>
                <p:nvPr/>
              </p:nvSpPr>
              <p:spPr bwMode="auto">
                <a:xfrm>
                  <a:off x="2385" y="4504"/>
                  <a:ext cx="7928" cy="558"/>
                </a:xfrm>
                <a:prstGeom prst="roundRect">
                  <a:avLst>
                    <a:gd name="adj" fmla="val 16667"/>
                  </a:avLst>
                </a:prstGeom>
                <a:solidFill>
                  <a:srgbClr val="4BACC6"/>
                </a:solidFill>
                <a:ln w="127000" cmpd="dbl">
                  <a:solidFill>
                    <a:srgbClr val="4BACC6"/>
                  </a:solidFill>
                  <a:round/>
                  <a:headEnd/>
                  <a:tailEnd/>
                </a:ln>
              </p:spPr>
              <p:txBody>
                <a:bodyPr lIns="91425" tIns="45700" rIns="91425" bIns="45700"/>
                <a:lstStyle/>
                <a:p>
                  <a:pPr algn="ctr">
                    <a:buSzPct val="25000"/>
                  </a:pPr>
                  <a:r>
                    <a:rPr lang="en-US" b="1">
                      <a:solidFill>
                        <a:srgbClr val="FFFFFF"/>
                      </a:solidFill>
                      <a:latin typeface="標楷體" pitchFamily="65" charset="-120"/>
                      <a:ea typeface="標楷體" pitchFamily="65" charset="-120"/>
                      <a:cs typeface="Arial" charset="0"/>
                      <a:sym typeface="Arial" charset="0"/>
                    </a:rPr>
                    <a:t>課程圖像、模組教學與教師專業提升、跨校策略聯盟</a:t>
                  </a:r>
                </a:p>
              </p:txBody>
            </p:sp>
            <p:sp>
              <p:nvSpPr>
                <p:cNvPr id="316446" name="Shape 887"/>
                <p:cNvSpPr>
                  <a:spLocks noChangeArrowheads="1"/>
                </p:cNvSpPr>
                <p:nvPr/>
              </p:nvSpPr>
              <p:spPr bwMode="auto">
                <a:xfrm>
                  <a:off x="5925" y="5320"/>
                  <a:ext cx="540" cy="330"/>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47" name="Shape 888"/>
                <p:cNvGrpSpPr>
                  <a:grpSpLocks/>
                </p:cNvGrpSpPr>
                <p:nvPr/>
              </p:nvGrpSpPr>
              <p:grpSpPr bwMode="auto">
                <a:xfrm>
                  <a:off x="848" y="2494"/>
                  <a:ext cx="9465" cy="1813"/>
                  <a:chOff x="848" y="2494"/>
                  <a:chExt cx="9465" cy="1813"/>
                </a:xfrm>
              </p:grpSpPr>
              <p:sp>
                <p:nvSpPr>
                  <p:cNvPr id="316448" name="Shape 889"/>
                  <p:cNvSpPr>
                    <a:spLocks noChangeArrowheads="1"/>
                  </p:cNvSpPr>
                  <p:nvPr/>
                </p:nvSpPr>
                <p:spPr bwMode="auto">
                  <a:xfrm>
                    <a:off x="5013" y="3243"/>
                    <a:ext cx="267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buSzPct val="25000"/>
                    </a:pPr>
                    <a:r>
                      <a:rPr lang="en-US" sz="1200" b="1">
                        <a:solidFill>
                          <a:srgbClr val="000000"/>
                        </a:solidFill>
                        <a:latin typeface="標楷體" pitchFamily="65" charset="-120"/>
                        <a:ea typeface="標楷體" pitchFamily="65" charset="-120"/>
                        <a:cs typeface="Arial" charset="0"/>
                        <a:sym typeface="Arial" charset="0"/>
                      </a:rPr>
                      <a:t>　</a:t>
                    </a:r>
                    <a:r>
                      <a:rPr lang="en-US" sz="1400" b="1">
                        <a:solidFill>
                          <a:srgbClr val="000000"/>
                        </a:solidFill>
                        <a:latin typeface="標楷體" pitchFamily="65" charset="-120"/>
                        <a:ea typeface="標楷體" pitchFamily="65" charset="-120"/>
                        <a:cs typeface="Arial" charset="0"/>
                        <a:sym typeface="Arial" charset="0"/>
                      </a:rPr>
                      <a:t>學生多元能力的建構</a:t>
                    </a:r>
                  </a:p>
                </p:txBody>
              </p:sp>
              <p:sp>
                <p:nvSpPr>
                  <p:cNvPr id="316449" name="Shape 890"/>
                  <p:cNvSpPr>
                    <a:spLocks noChangeArrowheads="1"/>
                  </p:cNvSpPr>
                  <p:nvPr/>
                </p:nvSpPr>
                <p:spPr bwMode="auto">
                  <a:xfrm>
                    <a:off x="2596" y="3243"/>
                    <a:ext cx="2173" cy="489"/>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lstStyle/>
                  <a:p>
                    <a:pPr algn="ctr">
                      <a:buSzPct val="25000"/>
                    </a:pPr>
                    <a:r>
                      <a:rPr lang="en-US" sz="1200" b="1" dirty="0" err="1">
                        <a:solidFill>
                          <a:srgbClr val="000000"/>
                        </a:solidFill>
                        <a:latin typeface="標楷體" pitchFamily="65" charset="-120"/>
                        <a:ea typeface="標楷體" pitchFamily="65" charset="-120"/>
                        <a:cs typeface="Arial" charset="0"/>
                        <a:sym typeface="Arial" charset="0"/>
                      </a:rPr>
                      <a:t>課程活化與教師增能</a:t>
                    </a:r>
                    <a:endParaRPr lang="en-US" sz="1200" b="1" dirty="0">
                      <a:solidFill>
                        <a:srgbClr val="000000"/>
                      </a:solidFill>
                      <a:latin typeface="標楷體" pitchFamily="65" charset="-120"/>
                      <a:ea typeface="標楷體" pitchFamily="65" charset="-120"/>
                      <a:cs typeface="Arial" charset="0"/>
                      <a:sym typeface="Arial" charset="0"/>
                    </a:endParaRPr>
                  </a:p>
                  <a:p>
                    <a:endParaRPr lang="zh-TW" altLang="en-US" b="1" dirty="0">
                      <a:solidFill>
                        <a:srgbClr val="000000"/>
                      </a:solidFill>
                      <a:latin typeface="標楷體" pitchFamily="65" charset="-120"/>
                      <a:ea typeface="標楷體" pitchFamily="65" charset="-120"/>
                      <a:cs typeface="Arial" charset="0"/>
                      <a:sym typeface="Arial" charset="0"/>
                    </a:endParaRPr>
                  </a:p>
                </p:txBody>
              </p:sp>
              <p:sp>
                <p:nvSpPr>
                  <p:cNvPr id="316450" name="Shape 891"/>
                  <p:cNvSpPr>
                    <a:spLocks noChangeArrowheads="1"/>
                  </p:cNvSpPr>
                  <p:nvPr/>
                </p:nvSpPr>
                <p:spPr bwMode="auto">
                  <a:xfrm>
                    <a:off x="7993" y="3243"/>
                    <a:ext cx="2320" cy="542"/>
                  </a:xfrm>
                  <a:prstGeom prst="roundRect">
                    <a:avLst>
                      <a:gd name="adj" fmla="val 16667"/>
                    </a:avLst>
                  </a:prstGeom>
                  <a:gradFill rotWithShape="0">
                    <a:gsLst>
                      <a:gs pos="0">
                        <a:srgbClr val="FFFFFF"/>
                      </a:gs>
                      <a:gs pos="100000">
                        <a:srgbClr val="B8CCE4"/>
                      </a:gs>
                    </a:gsLst>
                    <a:lin ang="5400000"/>
                  </a:gradFill>
                  <a:ln w="12700">
                    <a:solidFill>
                      <a:srgbClr val="95B3D7"/>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合作與跨校資源共享</a:t>
                    </a:r>
                  </a:p>
                </p:txBody>
              </p:sp>
              <p:sp>
                <p:nvSpPr>
                  <p:cNvPr id="316451" name="Shape 892"/>
                  <p:cNvSpPr>
                    <a:spLocks noChangeArrowheads="1"/>
                  </p:cNvSpPr>
                  <p:nvPr/>
                </p:nvSpPr>
                <p:spPr bwMode="auto">
                  <a:xfrm>
                    <a:off x="855" y="3210"/>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發展</a:t>
                    </a:r>
                    <a:r>
                      <a:rPr lang="en-US" sz="1300" b="1" dirty="0" err="1">
                        <a:solidFill>
                          <a:srgbClr val="000000"/>
                        </a:solidFill>
                        <a:latin typeface="標楷體" pitchFamily="65" charset="-120"/>
                        <a:ea typeface="標楷體" pitchFamily="65" charset="-120"/>
                        <a:cs typeface="Arial" charset="0"/>
                        <a:sym typeface="Arial" charset="0"/>
                      </a:rPr>
                      <a:t>目標</a:t>
                    </a:r>
                    <a:endParaRPr lang="en-US" sz="1300" b="1" dirty="0">
                      <a:solidFill>
                        <a:srgbClr val="000000"/>
                      </a:solidFill>
                      <a:latin typeface="標楷體" pitchFamily="65" charset="-120"/>
                      <a:ea typeface="標楷體" pitchFamily="65" charset="-120"/>
                      <a:cs typeface="Arial" charset="0"/>
                      <a:sym typeface="Arial" charset="0"/>
                    </a:endParaRPr>
                  </a:p>
                </p:txBody>
              </p:sp>
              <p:sp>
                <p:nvSpPr>
                  <p:cNvPr id="316452" name="Shape 893"/>
                  <p:cNvSpPr>
                    <a:spLocks noChangeArrowheads="1"/>
                  </p:cNvSpPr>
                  <p:nvPr/>
                </p:nvSpPr>
                <p:spPr bwMode="auto">
                  <a:xfrm>
                    <a:off x="5918" y="3979"/>
                    <a:ext cx="540" cy="328"/>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Arial" charset="0"/>
                      <a:sym typeface="Arial" charset="0"/>
                    </a:endParaRPr>
                  </a:p>
                </p:txBody>
              </p:sp>
              <p:grpSp>
                <p:nvGrpSpPr>
                  <p:cNvPr id="316453" name="Shape 894"/>
                  <p:cNvGrpSpPr>
                    <a:grpSpLocks/>
                  </p:cNvGrpSpPr>
                  <p:nvPr/>
                </p:nvGrpSpPr>
                <p:grpSpPr bwMode="auto">
                  <a:xfrm>
                    <a:off x="848" y="2494"/>
                    <a:ext cx="9459" cy="524"/>
                    <a:chOff x="848" y="2494"/>
                    <a:chExt cx="9459" cy="524"/>
                  </a:xfrm>
                </p:grpSpPr>
                <p:sp>
                  <p:nvSpPr>
                    <p:cNvPr id="316454" name="Shape 895"/>
                    <p:cNvSpPr>
                      <a:spLocks noChangeArrowheads="1"/>
                    </p:cNvSpPr>
                    <p:nvPr/>
                  </p:nvSpPr>
                  <p:spPr bwMode="auto">
                    <a:xfrm>
                      <a:off x="2654"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少子化與偏鄉</a:t>
                      </a:r>
                    </a:p>
                  </p:txBody>
                </p:sp>
                <p:sp>
                  <p:nvSpPr>
                    <p:cNvPr id="316455" name="Shape 896"/>
                    <p:cNvSpPr>
                      <a:spLocks noChangeArrowheads="1"/>
                    </p:cNvSpPr>
                    <p:nvPr/>
                  </p:nvSpPr>
                  <p:spPr bwMode="auto">
                    <a:xfrm>
                      <a:off x="5140" y="2494"/>
                      <a:ext cx="2115"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學習落差</a:t>
                      </a:r>
                    </a:p>
                  </p:txBody>
                </p:sp>
                <p:sp>
                  <p:nvSpPr>
                    <p:cNvPr id="316456" name="Shape 897"/>
                    <p:cNvSpPr>
                      <a:spLocks noChangeArrowheads="1"/>
                    </p:cNvSpPr>
                    <p:nvPr/>
                  </p:nvSpPr>
                  <p:spPr bwMode="auto">
                    <a:xfrm>
                      <a:off x="7590" y="2494"/>
                      <a:ext cx="2717" cy="524"/>
                    </a:xfrm>
                    <a:prstGeom prst="rect">
                      <a:avLst/>
                    </a:prstGeom>
                    <a:solidFill>
                      <a:srgbClr val="FFFFFF"/>
                    </a:solidFill>
                    <a:ln w="31750">
                      <a:solidFill>
                        <a:srgbClr val="C0504D"/>
                      </a:solidFill>
                      <a:miter lim="800000"/>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小校裁併與師資不穩定</a:t>
                      </a:r>
                    </a:p>
                  </p:txBody>
                </p:sp>
                <p:sp>
                  <p:nvSpPr>
                    <p:cNvPr id="316457" name="Shape 898"/>
                    <p:cNvSpPr>
                      <a:spLocks noChangeArrowheads="1"/>
                    </p:cNvSpPr>
                    <p:nvPr/>
                  </p:nvSpPr>
                  <p:spPr bwMode="auto">
                    <a:xfrm>
                      <a:off x="848" y="2494"/>
                      <a:ext cx="1230" cy="524"/>
                    </a:xfrm>
                    <a:prstGeom prst="roundRect">
                      <a:avLst>
                        <a:gd name="adj" fmla="val 16667"/>
                      </a:avLst>
                    </a:prstGeom>
                    <a:solidFill>
                      <a:srgbClr val="FFFFFF"/>
                    </a:solidFill>
                    <a:ln w="9525">
                      <a:solidFill>
                        <a:srgbClr val="000000"/>
                      </a:solidFill>
                      <a:round/>
                      <a:headEnd/>
                      <a:tailEnd/>
                    </a:ln>
                  </p:spPr>
                  <p:txBody>
                    <a:bodyPr lIns="91425" tIns="45700" rIns="91425" bIns="45700" anchor="ctr"/>
                    <a:lstStyle/>
                    <a:p>
                      <a:pPr algn="ctr">
                        <a:buSzPct val="25000"/>
                      </a:pPr>
                      <a:r>
                        <a:rPr lang="en-US" sz="1300" b="1">
                          <a:solidFill>
                            <a:srgbClr val="000000"/>
                          </a:solidFill>
                          <a:latin typeface="標楷體" pitchFamily="65" charset="-120"/>
                          <a:ea typeface="標楷體" pitchFamily="65" charset="-120"/>
                          <a:cs typeface="Arial" charset="0"/>
                          <a:sym typeface="Arial" charset="0"/>
                        </a:rPr>
                        <a:t>學校困境</a:t>
                      </a:r>
                    </a:p>
                  </p:txBody>
                </p:sp>
              </p:grpSp>
            </p:grpSp>
          </p:grpSp>
        </p:grpSp>
      </p:grpSp>
      <p:sp>
        <p:nvSpPr>
          <p:cNvPr id="316420" name="Shape 899"/>
          <p:cNvSpPr txBox="1">
            <a:spLocks noChangeArrowheads="1"/>
          </p:cNvSpPr>
          <p:nvPr/>
        </p:nvSpPr>
        <p:spPr bwMode="auto">
          <a:xfrm>
            <a:off x="2786063" y="285750"/>
            <a:ext cx="5214937" cy="523875"/>
          </a:xfrm>
          <a:prstGeom prst="rect">
            <a:avLst/>
          </a:prstGeom>
          <a:solidFill>
            <a:schemeClr val="bg1"/>
          </a:solidFill>
          <a:ln w="25400">
            <a:solidFill>
              <a:schemeClr val="accent1"/>
            </a:solidFill>
            <a:round/>
            <a:headEnd/>
            <a:tailEnd/>
          </a:ln>
        </p:spPr>
        <p:txBody>
          <a:bodyPr lIns="91425" tIns="45700" rIns="91425" bIns="45700"/>
          <a:lstStyle/>
          <a:p>
            <a:pPr algn="ctr">
              <a:buSzPct val="25000"/>
            </a:pPr>
            <a:r>
              <a:rPr lang="en-US" sz="2800" b="1">
                <a:solidFill>
                  <a:srgbClr val="0F243E"/>
                </a:solidFill>
                <a:latin typeface="標楷體" pitchFamily="65" charset="-120"/>
                <a:ea typeface="標楷體" pitchFamily="65" charset="-120"/>
                <a:cs typeface="Arial" charset="0"/>
                <a:sym typeface="Arial" charset="0"/>
              </a:rPr>
              <a:t>華南國小：幸福方程式課程架構</a:t>
            </a:r>
          </a:p>
        </p:txBody>
      </p:sp>
      <p:sp>
        <p:nvSpPr>
          <p:cNvPr id="316421" name="Shape 900"/>
          <p:cNvSpPr>
            <a:spLocks noChangeArrowheads="1"/>
          </p:cNvSpPr>
          <p:nvPr/>
        </p:nvSpPr>
        <p:spPr bwMode="auto">
          <a:xfrm>
            <a:off x="3829050" y="5611813"/>
            <a:ext cx="3025775" cy="6286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自主的產出</a:t>
            </a:r>
          </a:p>
        </p:txBody>
      </p:sp>
      <p:grpSp>
        <p:nvGrpSpPr>
          <p:cNvPr id="316422" name="Shape 901"/>
          <p:cNvGrpSpPr>
            <a:grpSpLocks/>
          </p:cNvGrpSpPr>
          <p:nvPr/>
        </p:nvGrpSpPr>
        <p:grpSpPr bwMode="auto">
          <a:xfrm>
            <a:off x="34925" y="6511925"/>
            <a:ext cx="7489825" cy="304800"/>
            <a:chOff x="35317" y="6512394"/>
            <a:chExt cx="7486592" cy="305883"/>
          </a:xfrm>
        </p:grpSpPr>
        <p:sp>
          <p:nvSpPr>
            <p:cNvPr id="316426" name="Shape 902"/>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6427" name="Shape 903"/>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6428" name="Shape 904"/>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6429" name="Shape 905"/>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6430" name="Shape 906"/>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6431" name="Shape 907"/>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6432" name="Shape 908"/>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6433" name="Shape 909"/>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6434" name="Shape 910"/>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912" name="Shape 912"/>
          <p:cNvSpPr/>
          <p:nvPr/>
        </p:nvSpPr>
        <p:spPr>
          <a:xfrm>
            <a:off x="5132388" y="4429125"/>
            <a:ext cx="412750" cy="427038"/>
          </a:xfrm>
          <a:prstGeom prst="mathPlus">
            <a:avLst>
              <a:gd name="adj1" fmla="val 2352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lt1"/>
              </a:solidFill>
              <a:latin typeface="標楷體" panose="03000509000000000000" pitchFamily="65" charset="-120"/>
              <a:ea typeface="標楷體" panose="03000509000000000000" pitchFamily="65" charset="-120"/>
              <a:cs typeface="Arial"/>
              <a:sym typeface="Arial"/>
            </a:endParaRPr>
          </a:p>
        </p:txBody>
      </p:sp>
      <p:sp>
        <p:nvSpPr>
          <p:cNvPr id="913" name="Shape 913"/>
          <p:cNvSpPr/>
          <p:nvPr/>
        </p:nvSpPr>
        <p:spPr>
          <a:xfrm rot="-5400000">
            <a:off x="5185569" y="5249069"/>
            <a:ext cx="328612" cy="488950"/>
          </a:xfrm>
          <a:prstGeom prst="mathEqual">
            <a:avLst>
              <a:gd name="adj1" fmla="val 23520"/>
              <a:gd name="adj2" fmla="val 11760"/>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pic>
        <p:nvPicPr>
          <p:cNvPr id="316425" name="Shape 914"/>
          <p:cNvPicPr preferRelativeResize="0">
            <a:picLocks noChangeAspect="1" noChangeArrowheads="1"/>
          </p:cNvPicPr>
          <p:nvPr/>
        </p:nvPicPr>
        <p:blipFill>
          <a:blip r:embed="rId4" cstate="print"/>
          <a:srcRect/>
          <a:stretch>
            <a:fillRect/>
          </a:stretch>
        </p:blipFill>
        <p:spPr bwMode="auto">
          <a:xfrm>
            <a:off x="4981575" y="3695700"/>
            <a:ext cx="639763" cy="249238"/>
          </a:xfrm>
          <a:prstGeom prst="rect">
            <a:avLst/>
          </a:prstGeom>
          <a:noFill/>
          <a:ln w="9525">
            <a:noFill/>
            <a:miter lim="800000"/>
            <a:headEnd/>
            <a:tailEnd/>
          </a:ln>
        </p:spPr>
      </p:pic>
      <p:sp>
        <p:nvSpPr>
          <p:cNvPr id="48" name="Shape 892"/>
          <p:cNvSpPr>
            <a:spLocks noChangeArrowheads="1"/>
          </p:cNvSpPr>
          <p:nvPr/>
        </p:nvSpPr>
        <p:spPr bwMode="auto">
          <a:xfrm>
            <a:off x="1325965" y="2303043"/>
            <a:ext cx="915597" cy="332691"/>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zh-TW" altLang="en-US" sz="1300" b="1" dirty="0">
                <a:solidFill>
                  <a:srgbClr val="000000"/>
                </a:solidFill>
                <a:latin typeface="標楷體" pitchFamily="65" charset="-120"/>
                <a:ea typeface="標楷體" pitchFamily="65" charset="-120"/>
                <a:cs typeface="Arial" charset="0"/>
                <a:sym typeface="Arial" charset="0"/>
              </a:rPr>
              <a:t>主要策略</a:t>
            </a:r>
            <a:endParaRPr lang="en-US" sz="13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Shape 920"/>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8466" name="Shape 921"/>
          <p:cNvSpPr>
            <a:spLocks noChangeArrowheads="1"/>
          </p:cNvSpPr>
          <p:nvPr/>
        </p:nvSpPr>
        <p:spPr bwMode="auto">
          <a:xfrm>
            <a:off x="2633663" y="5200650"/>
            <a:ext cx="1446212" cy="276225"/>
          </a:xfrm>
          <a:prstGeom prst="rect">
            <a:avLst/>
          </a:prstGeom>
          <a:solidFill>
            <a:srgbClr val="FFFFFF"/>
          </a:solidFill>
          <a:ln w="31750">
            <a:solidFill>
              <a:srgbClr val="4BACC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語文領域、彈性</a:t>
            </a:r>
          </a:p>
          <a:p>
            <a:pPr algn="ctr"/>
            <a:endParaRPr lang="zh-TW" altLang="en-US" b="1">
              <a:solidFill>
                <a:srgbClr val="000000"/>
              </a:solidFill>
              <a:latin typeface="標楷體" pitchFamily="65" charset="-120"/>
              <a:ea typeface="標楷體" pitchFamily="65" charset="-120"/>
              <a:cs typeface="Arial" charset="0"/>
              <a:sym typeface="Arial" charset="0"/>
            </a:endParaRPr>
          </a:p>
        </p:txBody>
      </p:sp>
      <p:sp>
        <p:nvSpPr>
          <p:cNvPr id="318467" name="Shape 922"/>
          <p:cNvSpPr>
            <a:spLocks noChangeArrowheads="1"/>
          </p:cNvSpPr>
          <p:nvPr/>
        </p:nvSpPr>
        <p:spPr bwMode="auto">
          <a:xfrm>
            <a:off x="4178300" y="5205413"/>
            <a:ext cx="1446213" cy="271462"/>
          </a:xfrm>
          <a:prstGeom prst="rect">
            <a:avLst/>
          </a:prstGeom>
          <a:solidFill>
            <a:srgbClr val="FFFFFF"/>
          </a:solidFill>
          <a:ln w="31750">
            <a:solidFill>
              <a:srgbClr val="9BBB59"/>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生活、自然</a:t>
            </a:r>
          </a:p>
        </p:txBody>
      </p:sp>
      <p:sp>
        <p:nvSpPr>
          <p:cNvPr id="318468" name="Shape 923"/>
          <p:cNvSpPr>
            <a:spLocks noChangeArrowheads="1"/>
          </p:cNvSpPr>
          <p:nvPr/>
        </p:nvSpPr>
        <p:spPr bwMode="auto">
          <a:xfrm>
            <a:off x="5757863" y="5195888"/>
            <a:ext cx="1446212" cy="280987"/>
          </a:xfrm>
          <a:prstGeom prst="rect">
            <a:avLst/>
          </a:prstGeom>
          <a:solidFill>
            <a:srgbClr val="FFFFFF"/>
          </a:solidFill>
          <a:ln w="31750">
            <a:solidFill>
              <a:srgbClr val="8064A2"/>
            </a:solidFill>
            <a:miter lim="800000"/>
            <a:headEnd/>
            <a:tailEnd/>
          </a:ln>
        </p:spPr>
        <p:txBody>
          <a:bodyPr lIns="91425" tIns="45700" rIns="91425" bIns="45700"/>
          <a:lstStyle/>
          <a:p>
            <a:pPr algn="ctr">
              <a:buSzPct val="25000"/>
            </a:pPr>
            <a:r>
              <a:rPr lang="en-US" sz="1200" b="1" dirty="0" err="1">
                <a:solidFill>
                  <a:srgbClr val="000000"/>
                </a:solidFill>
                <a:latin typeface="標楷體" pitchFamily="65" charset="-120"/>
                <a:ea typeface="標楷體" pitchFamily="65" charset="-120"/>
                <a:cs typeface="Calibri" pitchFamily="34" charset="0"/>
                <a:sym typeface="Calibri" pitchFamily="34" charset="0"/>
              </a:rPr>
              <a:t>社會領域、綜合</a:t>
            </a:r>
            <a:endParaRPr lang="en-US" sz="1200" b="1" dirty="0">
              <a:solidFill>
                <a:srgbClr val="000000"/>
              </a:solidFill>
              <a:latin typeface="標楷體" pitchFamily="65" charset="-120"/>
              <a:ea typeface="標楷體" pitchFamily="65" charset="-120"/>
              <a:cs typeface="Calibri" pitchFamily="34" charset="0"/>
              <a:sym typeface="Calibri" pitchFamily="34" charset="0"/>
            </a:endParaRPr>
          </a:p>
        </p:txBody>
      </p:sp>
      <p:sp>
        <p:nvSpPr>
          <p:cNvPr id="318469" name="Shape 924"/>
          <p:cNvSpPr>
            <a:spLocks noChangeArrowheads="1"/>
          </p:cNvSpPr>
          <p:nvPr/>
        </p:nvSpPr>
        <p:spPr bwMode="auto">
          <a:xfrm>
            <a:off x="7302500" y="5205413"/>
            <a:ext cx="1446213" cy="271462"/>
          </a:xfrm>
          <a:prstGeom prst="rect">
            <a:avLst/>
          </a:prstGeom>
          <a:solidFill>
            <a:srgbClr val="FFFFFF"/>
          </a:solidFill>
          <a:ln w="31750">
            <a:solidFill>
              <a:srgbClr val="F79646"/>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生活、藝文領域</a:t>
            </a:r>
          </a:p>
        </p:txBody>
      </p:sp>
      <p:sp>
        <p:nvSpPr>
          <p:cNvPr id="318470" name="Shape 925"/>
          <p:cNvSpPr>
            <a:spLocks noChangeArrowheads="1"/>
          </p:cNvSpPr>
          <p:nvPr/>
        </p:nvSpPr>
        <p:spPr bwMode="auto">
          <a:xfrm>
            <a:off x="4157663" y="4811713"/>
            <a:ext cx="1444625" cy="32861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家鄉小天使</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1" name="Shape 926"/>
          <p:cNvSpPr>
            <a:spLocks noChangeArrowheads="1"/>
          </p:cNvSpPr>
          <p:nvPr/>
        </p:nvSpPr>
        <p:spPr bwMode="auto">
          <a:xfrm>
            <a:off x="5743575" y="4818063"/>
            <a:ext cx="1444625" cy="32861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跟著候鳥去旅行</a:t>
            </a:r>
            <a:r>
              <a:rPr lang="en-US" altLang="zh-TW" sz="900" b="1">
                <a:solidFill>
                  <a:srgbClr val="000000"/>
                </a:solidFill>
                <a:latin typeface="標楷體" pitchFamily="65" charset="-120"/>
                <a:ea typeface="標楷體" pitchFamily="65" charset="-120"/>
                <a:cs typeface="Calibri" pitchFamily="34" charset="0"/>
                <a:sym typeface="Calibri" pitchFamily="34" charset="0"/>
              </a:rPr>
              <a:t>( 5</a:t>
            </a:r>
            <a:r>
              <a:rPr lang="en-US" sz="900" b="1">
                <a:solidFill>
                  <a:srgbClr val="000000"/>
                </a:solidFill>
                <a:latin typeface="標楷體" pitchFamily="65" charset="-120"/>
                <a:ea typeface="標楷體" pitchFamily="65" charset="-120"/>
                <a:cs typeface="Calibri" pitchFamily="34" charset="0"/>
                <a:sym typeface="Calibri" pitchFamily="34" charset="0"/>
              </a:rPr>
              <a:t>天</a:t>
            </a:r>
            <a:r>
              <a:rPr lang="en-US" altLang="zh-TW" sz="900" b="1">
                <a:solidFill>
                  <a:srgbClr val="000000"/>
                </a:solidFill>
                <a:latin typeface="標楷體" pitchFamily="65" charset="-120"/>
                <a:ea typeface="標楷體" pitchFamily="65" charset="-120"/>
                <a:cs typeface="Calibri" pitchFamily="34" charset="0"/>
                <a:sym typeface="Calibri" pitchFamily="34" charset="0"/>
              </a:rPr>
              <a:t>7</a:t>
            </a:r>
            <a:r>
              <a:rPr lang="en-US" sz="900" b="1">
                <a:solidFill>
                  <a:srgbClr val="000000"/>
                </a:solidFill>
                <a:latin typeface="標楷體" pitchFamily="65" charset="-120"/>
                <a:ea typeface="標楷體" pitchFamily="65" charset="-120"/>
                <a:cs typeface="Calibri" pitchFamily="34" charset="0"/>
                <a:sym typeface="Calibri" pitchFamily="34" charset="0"/>
              </a:rPr>
              <a:t>節</a:t>
            </a:r>
            <a:r>
              <a:rPr lang="en-US" altLang="zh-TW" sz="9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2" name="Shape 927"/>
          <p:cNvSpPr>
            <a:spLocks noChangeArrowheads="1"/>
          </p:cNvSpPr>
          <p:nvPr/>
        </p:nvSpPr>
        <p:spPr bwMode="auto">
          <a:xfrm>
            <a:off x="7288213" y="4819650"/>
            <a:ext cx="1446212" cy="328613"/>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美麗的印記</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3" name="Shape 928"/>
          <p:cNvSpPr>
            <a:spLocks noChangeArrowheads="1"/>
          </p:cNvSpPr>
          <p:nvPr/>
        </p:nvSpPr>
        <p:spPr bwMode="auto">
          <a:xfrm>
            <a:off x="2619375" y="4819650"/>
            <a:ext cx="1446213" cy="328613"/>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最後的夏天</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4" name="Shape 929"/>
          <p:cNvSpPr>
            <a:spLocks noChangeArrowheads="1"/>
          </p:cNvSpPr>
          <p:nvPr/>
        </p:nvSpPr>
        <p:spPr bwMode="auto">
          <a:xfrm>
            <a:off x="2033588" y="481965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六年級</a:t>
            </a:r>
          </a:p>
        </p:txBody>
      </p:sp>
      <p:sp>
        <p:nvSpPr>
          <p:cNvPr id="318475" name="Shape 930"/>
          <p:cNvSpPr>
            <a:spLocks noChangeArrowheads="1"/>
          </p:cNvSpPr>
          <p:nvPr/>
        </p:nvSpPr>
        <p:spPr bwMode="auto">
          <a:xfrm>
            <a:off x="1677988" y="5140325"/>
            <a:ext cx="817562" cy="336550"/>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buSzPct val="25000"/>
            </a:pPr>
            <a:r>
              <a:rPr lang="en-US" sz="1100" b="1">
                <a:solidFill>
                  <a:srgbClr val="000000"/>
                </a:solidFill>
                <a:latin typeface="標楷體" pitchFamily="65" charset="-120"/>
                <a:ea typeface="標楷體" pitchFamily="65" charset="-120"/>
                <a:cs typeface="Arial" charset="0"/>
                <a:sym typeface="Arial" charset="0"/>
              </a:rPr>
              <a:t>融入領域</a:t>
            </a:r>
          </a:p>
        </p:txBody>
      </p:sp>
      <p:sp>
        <p:nvSpPr>
          <p:cNvPr id="318476" name="Shape 931"/>
          <p:cNvSpPr>
            <a:spLocks noChangeArrowheads="1"/>
          </p:cNvSpPr>
          <p:nvPr/>
        </p:nvSpPr>
        <p:spPr bwMode="auto">
          <a:xfrm>
            <a:off x="4164013" y="4445000"/>
            <a:ext cx="1446212" cy="311150"/>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山河大地</a:t>
            </a:r>
            <a:r>
              <a:rPr lang="en-US" altLang="zh-TW" sz="1200" b="1">
                <a:solidFill>
                  <a:srgbClr val="000000"/>
                </a:solidFill>
                <a:latin typeface="標楷體" pitchFamily="65" charset="-120"/>
                <a:ea typeface="標楷體" pitchFamily="65" charset="-120"/>
                <a:cs typeface="Calibri" pitchFamily="34" charset="0"/>
                <a:sym typeface="Calibri" pitchFamily="34" charset="0"/>
              </a:rPr>
              <a:t>(16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7" name="Shape 932"/>
          <p:cNvSpPr>
            <a:spLocks noChangeArrowheads="1"/>
          </p:cNvSpPr>
          <p:nvPr/>
        </p:nvSpPr>
        <p:spPr bwMode="auto">
          <a:xfrm>
            <a:off x="5735638" y="4445000"/>
            <a:ext cx="1446212" cy="311150"/>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台灣業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(11</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8" name="Shape 933"/>
          <p:cNvSpPr>
            <a:spLocks noChangeArrowheads="1"/>
          </p:cNvSpPr>
          <p:nvPr/>
        </p:nvSpPr>
        <p:spPr bwMode="auto">
          <a:xfrm>
            <a:off x="7288213" y="4445000"/>
            <a:ext cx="1446212" cy="311150"/>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創意包裝</a:t>
            </a:r>
            <a:r>
              <a:rPr lang="en-US" altLang="zh-TW" sz="1200" b="1">
                <a:solidFill>
                  <a:srgbClr val="000000"/>
                </a:solidFill>
                <a:latin typeface="標楷體" pitchFamily="65" charset="-120"/>
                <a:ea typeface="標楷體" pitchFamily="65" charset="-120"/>
                <a:cs typeface="Calibri" pitchFamily="34" charset="0"/>
                <a:sym typeface="Calibri" pitchFamily="34" charset="0"/>
              </a:rPr>
              <a:t>(11</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79" name="Shape 934"/>
          <p:cNvSpPr>
            <a:spLocks noChangeArrowheads="1"/>
          </p:cNvSpPr>
          <p:nvPr/>
        </p:nvSpPr>
        <p:spPr bwMode="auto">
          <a:xfrm>
            <a:off x="2619375" y="4445000"/>
            <a:ext cx="1446213" cy="311150"/>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我是小記者</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0" name="Shape 935"/>
          <p:cNvSpPr>
            <a:spLocks noChangeArrowheads="1"/>
          </p:cNvSpPr>
          <p:nvPr/>
        </p:nvSpPr>
        <p:spPr bwMode="auto">
          <a:xfrm>
            <a:off x="2033588" y="4454525"/>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五年級</a:t>
            </a:r>
          </a:p>
        </p:txBody>
      </p:sp>
      <p:sp>
        <p:nvSpPr>
          <p:cNvPr id="318481" name="Shape 936"/>
          <p:cNvSpPr>
            <a:spLocks noChangeArrowheads="1"/>
          </p:cNvSpPr>
          <p:nvPr/>
        </p:nvSpPr>
        <p:spPr bwMode="auto">
          <a:xfrm>
            <a:off x="4164013" y="4052888"/>
            <a:ext cx="1446212" cy="309562"/>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小水滴的旅行</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2" name="Shape 937"/>
          <p:cNvSpPr>
            <a:spLocks noChangeArrowheads="1"/>
          </p:cNvSpPr>
          <p:nvPr/>
        </p:nvSpPr>
        <p:spPr bwMode="auto">
          <a:xfrm>
            <a:off x="5676900" y="4052888"/>
            <a:ext cx="1514475" cy="309562"/>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Times New Roman" pitchFamily="18" charset="0"/>
                <a:sym typeface="Times New Roman" pitchFamily="18" charset="0"/>
              </a:rPr>
              <a:t>家鄉的自然環境</a:t>
            </a:r>
            <a:r>
              <a:rPr lang="en-US" altLang="zh-TW" sz="1100" b="1">
                <a:solidFill>
                  <a:srgbClr val="000000"/>
                </a:solidFill>
                <a:latin typeface="標楷體" pitchFamily="65" charset="-120"/>
                <a:ea typeface="標楷體" pitchFamily="65" charset="-120"/>
                <a:cs typeface="Calibri" pitchFamily="34" charset="0"/>
                <a:sym typeface="Calibri" pitchFamily="34" charset="0"/>
              </a:rPr>
              <a:t>(3</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3" name="Shape 938"/>
          <p:cNvSpPr>
            <a:spLocks noChangeArrowheads="1"/>
          </p:cNvSpPr>
          <p:nvPr/>
        </p:nvSpPr>
        <p:spPr bwMode="auto">
          <a:xfrm>
            <a:off x="7288213" y="4052888"/>
            <a:ext cx="1446212" cy="309562"/>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咖啡香頌陶笛樂</a:t>
            </a:r>
            <a:r>
              <a:rPr lang="en-US" altLang="zh-TW" sz="1200" b="1">
                <a:solidFill>
                  <a:srgbClr val="000000"/>
                </a:solidFill>
                <a:latin typeface="標楷體" pitchFamily="65" charset="-120"/>
                <a:ea typeface="標楷體" pitchFamily="65" charset="-120"/>
                <a:cs typeface="Calibri" pitchFamily="34" charset="0"/>
                <a:sym typeface="Calibri" pitchFamily="34" charset="0"/>
              </a:rPr>
              <a:t>(3</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4" name="Shape 939"/>
          <p:cNvSpPr>
            <a:spLocks noChangeArrowheads="1"/>
          </p:cNvSpPr>
          <p:nvPr/>
        </p:nvSpPr>
        <p:spPr bwMode="auto">
          <a:xfrm>
            <a:off x="2619375" y="4052888"/>
            <a:ext cx="1446213" cy="309562"/>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100" b="1">
                <a:solidFill>
                  <a:srgbClr val="000000"/>
                </a:solidFill>
                <a:latin typeface="標楷體" pitchFamily="65" charset="-120"/>
                <a:ea typeface="標楷體" pitchFamily="65" charset="-120"/>
                <a:cs typeface="Calibri" pitchFamily="34" charset="0"/>
                <a:sym typeface="Calibri" pitchFamily="34" charset="0"/>
              </a:rPr>
              <a:t>紅果</a:t>
            </a:r>
            <a:r>
              <a:rPr lang="en-US" altLang="zh-TW" sz="1100" b="1">
                <a:solidFill>
                  <a:srgbClr val="000000"/>
                </a:solidFill>
                <a:latin typeface="標楷體" pitchFamily="65" charset="-120"/>
                <a:ea typeface="標楷體" pitchFamily="65" charset="-120"/>
                <a:cs typeface="Calibri" pitchFamily="34" charset="0"/>
                <a:sym typeface="Calibri" pitchFamily="34" charset="0"/>
              </a:rPr>
              <a:t>MODLE(6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5" name="Shape 940"/>
          <p:cNvSpPr>
            <a:spLocks noChangeArrowheads="1"/>
          </p:cNvSpPr>
          <p:nvPr/>
        </p:nvSpPr>
        <p:spPr bwMode="auto">
          <a:xfrm>
            <a:off x="2033588" y="4062413"/>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四年級</a:t>
            </a:r>
          </a:p>
        </p:txBody>
      </p:sp>
      <p:sp>
        <p:nvSpPr>
          <p:cNvPr id="318486" name="Shape 941"/>
          <p:cNvSpPr>
            <a:spLocks noChangeArrowheads="1"/>
          </p:cNvSpPr>
          <p:nvPr/>
        </p:nvSpPr>
        <p:spPr bwMode="auto">
          <a:xfrm>
            <a:off x="4164013" y="3632200"/>
            <a:ext cx="1460500" cy="32067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名偵探小柯南</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7" name="Shape 942"/>
          <p:cNvSpPr>
            <a:spLocks noChangeArrowheads="1"/>
          </p:cNvSpPr>
          <p:nvPr/>
        </p:nvSpPr>
        <p:spPr bwMode="auto">
          <a:xfrm>
            <a:off x="5743575" y="3632200"/>
            <a:ext cx="1444625" cy="32067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社區生活地圖</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8" name="Shape 943"/>
          <p:cNvSpPr>
            <a:spLocks noChangeArrowheads="1"/>
          </p:cNvSpPr>
          <p:nvPr/>
        </p:nvSpPr>
        <p:spPr bwMode="auto">
          <a:xfrm>
            <a:off x="7288213" y="3632200"/>
            <a:ext cx="1446212" cy="32067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自然中的藝術</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89" name="Shape 944"/>
          <p:cNvSpPr>
            <a:spLocks noChangeArrowheads="1"/>
          </p:cNvSpPr>
          <p:nvPr/>
        </p:nvSpPr>
        <p:spPr bwMode="auto">
          <a:xfrm>
            <a:off x="2619375" y="3632200"/>
            <a:ext cx="1446213" cy="320675"/>
          </a:xfrm>
          <a:prstGeom prst="rect">
            <a:avLst/>
          </a:prstGeom>
          <a:solidFill>
            <a:srgbClr val="C6D9F1"/>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社區的行業</a:t>
            </a:r>
            <a:r>
              <a:rPr lang="en-US" altLang="zh-TW" sz="1100" b="1">
                <a:solidFill>
                  <a:srgbClr val="000000"/>
                </a:solidFill>
                <a:latin typeface="標楷體" pitchFamily="65" charset="-120"/>
                <a:ea typeface="標楷體" pitchFamily="65" charset="-120"/>
                <a:cs typeface="Calibri" pitchFamily="34" charset="0"/>
                <a:sym typeface="Calibri" pitchFamily="34" charset="0"/>
              </a:rPr>
              <a:t>(6</a:t>
            </a:r>
            <a:r>
              <a:rPr lang="en-US" sz="1100" b="1">
                <a:solidFill>
                  <a:srgbClr val="000000"/>
                </a:solidFill>
                <a:latin typeface="標楷體" pitchFamily="65" charset="-120"/>
                <a:ea typeface="標楷體" pitchFamily="65" charset="-120"/>
                <a:cs typeface="Calibri" pitchFamily="34" charset="0"/>
                <a:sym typeface="Calibri" pitchFamily="34" charset="0"/>
              </a:rPr>
              <a:t>節</a:t>
            </a:r>
            <a:r>
              <a:rPr lang="en-US" altLang="zh-TW" sz="11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0" name="Shape 945"/>
          <p:cNvSpPr>
            <a:spLocks noChangeArrowheads="1"/>
          </p:cNvSpPr>
          <p:nvPr/>
        </p:nvSpPr>
        <p:spPr bwMode="auto">
          <a:xfrm>
            <a:off x="2033588" y="3632200"/>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三年級</a:t>
            </a:r>
          </a:p>
        </p:txBody>
      </p:sp>
      <p:sp>
        <p:nvSpPr>
          <p:cNvPr id="318491" name="Shape 946"/>
          <p:cNvSpPr>
            <a:spLocks noChangeArrowheads="1"/>
          </p:cNvSpPr>
          <p:nvPr/>
        </p:nvSpPr>
        <p:spPr bwMode="auto">
          <a:xfrm>
            <a:off x="4164013" y="3249613"/>
            <a:ext cx="1446212"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眉啡色舞</a:t>
            </a:r>
            <a:r>
              <a:rPr lang="en-US" altLang="zh-TW" sz="1200" b="1">
                <a:solidFill>
                  <a:srgbClr val="000000"/>
                </a:solidFill>
                <a:latin typeface="標楷體" pitchFamily="65" charset="-120"/>
                <a:ea typeface="標楷體" pitchFamily="65" charset="-120"/>
                <a:cs typeface="Calibri" pitchFamily="34" charset="0"/>
                <a:sym typeface="Calibri" pitchFamily="34" charset="0"/>
              </a:rPr>
              <a:t>(5</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2" name="Shape 947"/>
          <p:cNvSpPr>
            <a:spLocks noChangeArrowheads="1"/>
          </p:cNvSpPr>
          <p:nvPr/>
        </p:nvSpPr>
        <p:spPr bwMode="auto">
          <a:xfrm>
            <a:off x="5743575" y="3249613"/>
            <a:ext cx="1444625" cy="301625"/>
          </a:xfrm>
          <a:prstGeom prst="rect">
            <a:avLst/>
          </a:prstGeom>
          <a:solidFill>
            <a:srgbClr val="CCC0D9"/>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實畫實說</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p>
        </p:txBody>
      </p:sp>
      <p:sp>
        <p:nvSpPr>
          <p:cNvPr id="318493" name="Shape 948"/>
          <p:cNvSpPr>
            <a:spLocks noChangeArrowheads="1"/>
          </p:cNvSpPr>
          <p:nvPr/>
        </p:nvSpPr>
        <p:spPr bwMode="auto">
          <a:xfrm>
            <a:off x="7288213" y="3249613"/>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最佳杯具</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4" name="Shape 949"/>
          <p:cNvSpPr>
            <a:spLocks noChangeArrowheads="1"/>
          </p:cNvSpPr>
          <p:nvPr/>
        </p:nvSpPr>
        <p:spPr bwMode="auto">
          <a:xfrm>
            <a:off x="2619375" y="3249613"/>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咖啡細語</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5" name="Shape 950"/>
          <p:cNvSpPr>
            <a:spLocks noChangeArrowheads="1"/>
          </p:cNvSpPr>
          <p:nvPr/>
        </p:nvSpPr>
        <p:spPr bwMode="auto">
          <a:xfrm>
            <a:off x="2033588" y="3259138"/>
            <a:ext cx="530225"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二年級</a:t>
            </a:r>
          </a:p>
        </p:txBody>
      </p:sp>
      <p:sp>
        <p:nvSpPr>
          <p:cNvPr id="318496" name="Shape 951"/>
          <p:cNvSpPr>
            <a:spLocks noChangeArrowheads="1"/>
          </p:cNvSpPr>
          <p:nvPr/>
        </p:nvSpPr>
        <p:spPr bwMode="auto">
          <a:xfrm>
            <a:off x="4164013" y="2884488"/>
            <a:ext cx="1479550" cy="301625"/>
          </a:xfrm>
          <a:prstGeom prst="rect">
            <a:avLst/>
          </a:prstGeom>
          <a:solidFill>
            <a:srgbClr val="D6E3BC"/>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魔豆成長日誌 </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7" name="Shape 952"/>
          <p:cNvSpPr>
            <a:spLocks noChangeArrowheads="1"/>
          </p:cNvSpPr>
          <p:nvPr/>
        </p:nvSpPr>
        <p:spPr bwMode="auto">
          <a:xfrm>
            <a:off x="5743575" y="2884488"/>
            <a:ext cx="1444625" cy="301625"/>
          </a:xfrm>
          <a:prstGeom prst="rect">
            <a:avLst/>
          </a:prstGeom>
          <a:solidFill>
            <a:srgbClr val="CCC0D9"/>
          </a:solidFill>
          <a:ln w="9525">
            <a:solidFill>
              <a:srgbClr val="000000"/>
            </a:solidFill>
            <a:miter lim="800000"/>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魔豆的故事</a:t>
            </a:r>
            <a:r>
              <a:rPr lang="en-US" altLang="zh-TW" sz="1200" b="1">
                <a:solidFill>
                  <a:srgbClr val="000000"/>
                </a:solidFill>
                <a:latin typeface="標楷體" pitchFamily="65" charset="-120"/>
                <a:ea typeface="標楷體" pitchFamily="65" charset="-120"/>
                <a:cs typeface="Calibri" pitchFamily="34" charset="0"/>
                <a:sym typeface="Calibri" pitchFamily="34" charset="0"/>
              </a:rPr>
              <a:t>(7</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8" name="Shape 953"/>
          <p:cNvSpPr>
            <a:spLocks noChangeArrowheads="1"/>
          </p:cNvSpPr>
          <p:nvPr/>
        </p:nvSpPr>
        <p:spPr bwMode="auto">
          <a:xfrm>
            <a:off x="7288213" y="2884488"/>
            <a:ext cx="1446212" cy="301625"/>
          </a:xfrm>
          <a:prstGeom prst="rect">
            <a:avLst/>
          </a:prstGeom>
          <a:solidFill>
            <a:srgbClr val="FABF8F"/>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美麗的家園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(8</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499" name="Shape 954"/>
          <p:cNvSpPr>
            <a:spLocks noChangeArrowheads="1"/>
          </p:cNvSpPr>
          <p:nvPr/>
        </p:nvSpPr>
        <p:spPr bwMode="auto">
          <a:xfrm>
            <a:off x="2619375" y="2884488"/>
            <a:ext cx="1446213" cy="301625"/>
          </a:xfrm>
          <a:prstGeom prst="rect">
            <a:avLst/>
          </a:prstGeom>
          <a:solidFill>
            <a:srgbClr val="C6D9F1"/>
          </a:solidFill>
          <a:ln w="9525">
            <a:solidFill>
              <a:srgbClr val="000000"/>
            </a:solidFill>
            <a:miter lim="800000"/>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Calibri" pitchFamily="34" charset="0"/>
                <a:sym typeface="Calibri" pitchFamily="34" charset="0"/>
              </a:rPr>
              <a:t>開心農園</a:t>
            </a:r>
            <a:r>
              <a:rPr lang="en-US" altLang="zh-TW" sz="1200" b="1">
                <a:solidFill>
                  <a:srgbClr val="000000"/>
                </a:solidFill>
                <a:latin typeface="標楷體" pitchFamily="65" charset="-120"/>
                <a:ea typeface="標楷體" pitchFamily="65" charset="-120"/>
                <a:cs typeface="Calibri" pitchFamily="34" charset="0"/>
                <a:sym typeface="Calibri" pitchFamily="34" charset="0"/>
              </a:rPr>
              <a:t>(6</a:t>
            </a:r>
            <a:r>
              <a:rPr lang="en-US" sz="1200" b="1">
                <a:solidFill>
                  <a:srgbClr val="000000"/>
                </a:solidFill>
                <a:latin typeface="標楷體" pitchFamily="65" charset="-120"/>
                <a:ea typeface="標楷體" pitchFamily="65" charset="-120"/>
                <a:cs typeface="Calibri" pitchFamily="34" charset="0"/>
                <a:sym typeface="Calibri" pitchFamily="34" charset="0"/>
              </a:rPr>
              <a:t>節</a:t>
            </a:r>
            <a:r>
              <a:rPr lang="en-US" altLang="zh-TW" sz="1200" b="1">
                <a:solidFill>
                  <a:srgbClr val="000000"/>
                </a:solidFill>
                <a:latin typeface="標楷體" pitchFamily="65" charset="-120"/>
                <a:ea typeface="標楷體" pitchFamily="65" charset="-120"/>
                <a:cs typeface="Calibri" pitchFamily="34" charset="0"/>
                <a:sym typeface="Calibri" pitchFamily="34" charset="0"/>
              </a:rPr>
              <a:t>)</a:t>
            </a:r>
          </a:p>
        </p:txBody>
      </p:sp>
      <p:sp>
        <p:nvSpPr>
          <p:cNvPr id="318500" name="Shape 955"/>
          <p:cNvSpPr>
            <a:spLocks noChangeArrowheads="1"/>
          </p:cNvSpPr>
          <p:nvPr/>
        </p:nvSpPr>
        <p:spPr bwMode="auto">
          <a:xfrm>
            <a:off x="2033588" y="2884488"/>
            <a:ext cx="530225"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一年級</a:t>
            </a:r>
          </a:p>
        </p:txBody>
      </p:sp>
      <p:grpSp>
        <p:nvGrpSpPr>
          <p:cNvPr id="318501" name="Shape 956"/>
          <p:cNvGrpSpPr>
            <a:grpSpLocks/>
          </p:cNvGrpSpPr>
          <p:nvPr/>
        </p:nvGrpSpPr>
        <p:grpSpPr bwMode="auto">
          <a:xfrm>
            <a:off x="1133475" y="1133475"/>
            <a:ext cx="7588250" cy="1679575"/>
            <a:chOff x="384" y="7241"/>
            <a:chExt cx="10310" cy="2759"/>
          </a:xfrm>
        </p:grpSpPr>
        <p:sp>
          <p:nvSpPr>
            <p:cNvPr id="318527" name="Shape 957"/>
            <p:cNvSpPr>
              <a:spLocks noChangeArrowheads="1"/>
            </p:cNvSpPr>
            <p:nvPr/>
          </p:nvSpPr>
          <p:spPr bwMode="auto">
            <a:xfrm>
              <a:off x="2387" y="8463"/>
              <a:ext cx="1964" cy="1537"/>
            </a:xfrm>
            <a:prstGeom prst="rect">
              <a:avLst/>
            </a:prstGeom>
            <a:gradFill rotWithShape="0">
              <a:gsLst>
                <a:gs pos="0">
                  <a:srgbClr val="FFFFFF"/>
                </a:gs>
                <a:gs pos="100000">
                  <a:srgbClr val="B8CCE4"/>
                </a:gs>
              </a:gsLst>
              <a:lin ang="5400000"/>
            </a:gradFill>
            <a:ln w="12700">
              <a:solidFill>
                <a:srgbClr val="95B3D7"/>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鍛鍊孩子觀察、體驗、理解、表達、創作能力，成為稱職的記者。</a:t>
              </a:r>
            </a:p>
          </p:txBody>
        </p:sp>
        <p:sp>
          <p:nvSpPr>
            <p:cNvPr id="318528" name="Shape 958"/>
            <p:cNvSpPr>
              <a:spLocks noChangeArrowheads="1"/>
            </p:cNvSpPr>
            <p:nvPr/>
          </p:nvSpPr>
          <p:spPr bwMode="auto">
            <a:xfrm>
              <a:off x="4484" y="8463"/>
              <a:ext cx="2075" cy="1510"/>
            </a:xfrm>
            <a:prstGeom prst="rect">
              <a:avLst/>
            </a:prstGeom>
            <a:gradFill rotWithShape="0">
              <a:gsLst>
                <a:gs pos="0">
                  <a:srgbClr val="FFFFFF"/>
                </a:gs>
                <a:gs pos="100000">
                  <a:srgbClr val="D6E3BC"/>
                </a:gs>
              </a:gsLst>
              <a:lin ang="5400000"/>
            </a:gradFill>
            <a:ln w="12700">
              <a:solidFill>
                <a:srgbClr val="C2D69B"/>
              </a:solidFill>
              <a:miter lim="800000"/>
              <a:headEnd/>
              <a:tailEnd/>
            </a:ln>
          </p:spPr>
          <p:txBody>
            <a:bodyPr lIns="91425" tIns="45700" rIns="91425" bIns="45700"/>
            <a:lstStyle/>
            <a:p>
              <a:pPr>
                <a:buSzPct val="25000"/>
              </a:pPr>
              <a:r>
                <a:rPr lang="en-US" sz="1300" b="1">
                  <a:solidFill>
                    <a:srgbClr val="000000"/>
                  </a:solidFill>
                  <a:latin typeface="標楷體" pitchFamily="65" charset="-120"/>
                  <a:ea typeface="標楷體" pitchFamily="65" charset="-120"/>
                  <a:cs typeface="Arial" charset="0"/>
                  <a:sym typeface="Arial" charset="0"/>
                </a:rPr>
                <a:t>鍛練孩子體驗、探索、操作與解決問題的能力，成為一個實務的行動者。</a:t>
              </a:r>
            </a:p>
          </p:txBody>
        </p:sp>
        <p:sp>
          <p:nvSpPr>
            <p:cNvPr id="318529" name="Shape 959"/>
            <p:cNvSpPr>
              <a:spLocks noChangeArrowheads="1"/>
            </p:cNvSpPr>
            <p:nvPr/>
          </p:nvSpPr>
          <p:spPr bwMode="auto">
            <a:xfrm>
              <a:off x="6630" y="8463"/>
              <a:ext cx="1962" cy="1458"/>
            </a:xfrm>
            <a:prstGeom prst="rect">
              <a:avLst/>
            </a:prstGeom>
            <a:gradFill rotWithShape="0">
              <a:gsLst>
                <a:gs pos="0">
                  <a:srgbClr val="FFFFFF"/>
                </a:gs>
                <a:gs pos="100000">
                  <a:srgbClr val="CCC0D9"/>
                </a:gs>
              </a:gsLst>
              <a:lin ang="5400000"/>
            </a:gradFill>
            <a:ln w="12700">
              <a:solidFill>
                <a:srgbClr val="B2A1C7"/>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透過走讀、討論，厚實對人、對家庭、對社區、對土地的愛與關懷。</a:t>
              </a:r>
            </a:p>
          </p:txBody>
        </p:sp>
        <p:sp>
          <p:nvSpPr>
            <p:cNvPr id="318530" name="Shape 960"/>
            <p:cNvSpPr>
              <a:spLocks noChangeArrowheads="1"/>
            </p:cNvSpPr>
            <p:nvPr/>
          </p:nvSpPr>
          <p:spPr bwMode="auto">
            <a:xfrm>
              <a:off x="8730" y="8463"/>
              <a:ext cx="1964" cy="1409"/>
            </a:xfrm>
            <a:prstGeom prst="rect">
              <a:avLst/>
            </a:prstGeom>
            <a:gradFill rotWithShape="0">
              <a:gsLst>
                <a:gs pos="0">
                  <a:srgbClr val="FFFFFF"/>
                </a:gs>
                <a:gs pos="100000">
                  <a:srgbClr val="FBD4B4"/>
                </a:gs>
              </a:gsLst>
              <a:lin ang="5400000"/>
            </a:gradFill>
            <a:ln w="12700">
              <a:solidFill>
                <a:srgbClr val="FABF8F"/>
              </a:solidFill>
              <a:miter lim="800000"/>
              <a:headEnd/>
              <a:tailEnd/>
            </a:ln>
          </p:spPr>
          <p:txBody>
            <a:bodyPr lIns="91425" tIns="45700" rIns="91425" bIns="45700"/>
            <a:lstStyle/>
            <a:p>
              <a:pPr>
                <a:buSzPct val="25000"/>
              </a:pPr>
              <a:r>
                <a:rPr lang="en-US" sz="1200" b="1">
                  <a:solidFill>
                    <a:srgbClr val="000000"/>
                  </a:solidFill>
                  <a:latin typeface="標楷體" pitchFamily="65" charset="-120"/>
                  <a:ea typeface="標楷體" pitchFamily="65" charset="-120"/>
                  <a:cs typeface="Arial" charset="0"/>
                  <a:sym typeface="Arial" charset="0"/>
                </a:rPr>
                <a:t>培養藝術知能，啟發藝術潛能、讓孩子成為一個美的鑑賞者。</a:t>
              </a:r>
            </a:p>
          </p:txBody>
        </p:sp>
        <p:sp>
          <p:nvSpPr>
            <p:cNvPr id="318531" name="Shape 961"/>
            <p:cNvSpPr>
              <a:spLocks noChangeArrowheads="1"/>
            </p:cNvSpPr>
            <p:nvPr/>
          </p:nvSpPr>
          <p:spPr bwMode="auto">
            <a:xfrm>
              <a:off x="384" y="8884"/>
              <a:ext cx="885" cy="91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教學</a:t>
              </a:r>
            </a:p>
            <a:p>
              <a:pPr algn="ctr">
                <a:buSzPct val="25000"/>
              </a:pPr>
              <a:r>
                <a:rPr lang="en-US" sz="1200" b="1">
                  <a:solidFill>
                    <a:srgbClr val="000000"/>
                  </a:solidFill>
                  <a:latin typeface="標楷體" pitchFamily="65" charset="-120"/>
                  <a:ea typeface="標楷體" pitchFamily="65" charset="-120"/>
                  <a:cs typeface="Arial" charset="0"/>
                  <a:sym typeface="Arial" charset="0"/>
                </a:rPr>
                <a:t>目標</a:t>
              </a:r>
            </a:p>
          </p:txBody>
        </p:sp>
        <p:grpSp>
          <p:nvGrpSpPr>
            <p:cNvPr id="318532" name="Shape 962"/>
            <p:cNvGrpSpPr>
              <a:grpSpLocks/>
            </p:cNvGrpSpPr>
            <p:nvPr/>
          </p:nvGrpSpPr>
          <p:grpSpPr bwMode="auto">
            <a:xfrm>
              <a:off x="975" y="7241"/>
              <a:ext cx="9675" cy="1043"/>
              <a:chOff x="975" y="7241"/>
              <a:chExt cx="9675" cy="1043"/>
            </a:xfrm>
          </p:grpSpPr>
          <p:sp>
            <p:nvSpPr>
              <p:cNvPr id="318533" name="Shape 963"/>
              <p:cNvSpPr>
                <a:spLocks noChangeArrowheads="1"/>
              </p:cNvSpPr>
              <p:nvPr/>
            </p:nvSpPr>
            <p:spPr bwMode="auto">
              <a:xfrm>
                <a:off x="2388" y="7369"/>
                <a:ext cx="1962" cy="915"/>
              </a:xfrm>
              <a:prstGeom prst="roundRect">
                <a:avLst>
                  <a:gd name="adj" fmla="val 16667"/>
                </a:avLst>
              </a:prstGeom>
              <a:gradFill rotWithShape="0">
                <a:gsLst>
                  <a:gs pos="0">
                    <a:srgbClr val="FFFFFF"/>
                  </a:gs>
                  <a:gs pos="100000">
                    <a:srgbClr val="B6DDE8"/>
                  </a:gs>
                </a:gsLst>
                <a:lin ang="5400000"/>
              </a:gradFill>
              <a:ln w="12700">
                <a:solidFill>
                  <a:srgbClr val="92CDDC"/>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啡你不可</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(40</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4" name="Shape 964"/>
              <p:cNvSpPr>
                <a:spLocks noChangeArrowheads="1"/>
              </p:cNvSpPr>
              <p:nvPr/>
            </p:nvSpPr>
            <p:spPr bwMode="auto">
              <a:xfrm>
                <a:off x="4484" y="7369"/>
                <a:ext cx="1935" cy="915"/>
              </a:xfrm>
              <a:prstGeom prst="roundRect">
                <a:avLst>
                  <a:gd name="adj" fmla="val 16667"/>
                </a:avLst>
              </a:prstGeom>
              <a:gradFill rotWithShape="0">
                <a:gsLst>
                  <a:gs pos="0">
                    <a:srgbClr val="FFFFFF"/>
                  </a:gs>
                  <a:gs pos="100000">
                    <a:srgbClr val="D6E3BC"/>
                  </a:gs>
                </a:gsLst>
                <a:lin ang="5400000"/>
              </a:gradFill>
              <a:ln w="12700">
                <a:solidFill>
                  <a:srgbClr val="C2D69B"/>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啡嚐生態</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(47</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5" name="Shape 965"/>
              <p:cNvSpPr>
                <a:spLocks noChangeArrowheads="1"/>
              </p:cNvSpPr>
              <p:nvPr/>
            </p:nvSpPr>
            <p:spPr bwMode="auto">
              <a:xfrm>
                <a:off x="6629" y="7241"/>
                <a:ext cx="1861" cy="1043"/>
              </a:xfrm>
              <a:prstGeom prst="roundRect">
                <a:avLst>
                  <a:gd name="adj" fmla="val 16667"/>
                </a:avLst>
              </a:prstGeom>
              <a:gradFill rotWithShape="0">
                <a:gsLst>
                  <a:gs pos="0">
                    <a:srgbClr val="FFFFFF"/>
                  </a:gs>
                  <a:gs pos="100000">
                    <a:srgbClr val="CCC0D9"/>
                  </a:gs>
                </a:gsLst>
                <a:lin ang="5400000"/>
              </a:gradFill>
              <a:ln w="12700">
                <a:solidFill>
                  <a:srgbClr val="B2A1C7"/>
                </a:solidFill>
                <a:round/>
                <a:headEnd/>
                <a:tailEnd/>
              </a:ln>
            </p:spPr>
            <p:txBody>
              <a:bodyPr lIns="91425" tIns="45700" rIns="91425" bIns="45700" anchor="ctr"/>
              <a:lstStyle/>
              <a:p>
                <a:pPr algn="ctr">
                  <a:buSzPct val="25000"/>
                </a:pPr>
                <a:r>
                  <a:rPr lang="en-US" sz="1400" b="1">
                    <a:solidFill>
                      <a:srgbClr val="000000"/>
                    </a:solidFill>
                    <a:latin typeface="標楷體" pitchFamily="65" charset="-120"/>
                    <a:ea typeface="標楷體" pitchFamily="65" charset="-120"/>
                    <a:cs typeface="Arial" charset="0"/>
                    <a:sym typeface="Arial" charset="0"/>
                  </a:rPr>
                  <a:t>細說原鄉</a:t>
                </a:r>
              </a:p>
              <a:p>
                <a:pPr algn="ctr">
                  <a:buSzPct val="25000"/>
                </a:pPr>
                <a:r>
                  <a:rPr lang="en-US" sz="1400" b="1">
                    <a:solidFill>
                      <a:srgbClr val="000000"/>
                    </a:solidFill>
                    <a:latin typeface="標楷體" pitchFamily="65" charset="-120"/>
                    <a:ea typeface="標楷體" pitchFamily="65" charset="-120"/>
                    <a:cs typeface="Arial" charset="0"/>
                    <a:sym typeface="Arial" charset="0"/>
                  </a:rPr>
                  <a:t>啡躍國際</a:t>
                </a:r>
              </a:p>
              <a:p>
                <a:pPr algn="ctr">
                  <a:buSzPct val="25000"/>
                </a:pPr>
                <a:r>
                  <a:rPr lang="en-US" altLang="zh-TW" sz="1400" b="1">
                    <a:solidFill>
                      <a:srgbClr val="000000"/>
                    </a:solidFill>
                    <a:latin typeface="標楷體" pitchFamily="65" charset="-120"/>
                    <a:ea typeface="標楷體" pitchFamily="65" charset="-120"/>
                    <a:cs typeface="Arial" charset="0"/>
                    <a:sym typeface="Arial" charset="0"/>
                  </a:rPr>
                  <a:t>(46</a:t>
                </a:r>
                <a:r>
                  <a:rPr lang="en-US" sz="1400" b="1">
                    <a:solidFill>
                      <a:srgbClr val="000000"/>
                    </a:solidFill>
                    <a:latin typeface="標楷體" pitchFamily="65" charset="-120"/>
                    <a:ea typeface="標楷體" pitchFamily="65" charset="-120"/>
                    <a:cs typeface="Arial" charset="0"/>
                    <a:sym typeface="Arial" charset="0"/>
                  </a:rPr>
                  <a:t>節</a:t>
                </a:r>
                <a:r>
                  <a:rPr lang="en-US" altLang="zh-TW" sz="1400" b="1">
                    <a:solidFill>
                      <a:srgbClr val="000000"/>
                    </a:solidFill>
                    <a:latin typeface="標楷體" pitchFamily="65" charset="-120"/>
                    <a:ea typeface="標楷體" pitchFamily="65" charset="-120"/>
                    <a:cs typeface="Arial" charset="0"/>
                    <a:sym typeface="Arial" charset="0"/>
                  </a:rPr>
                  <a:t>)</a:t>
                </a:r>
              </a:p>
            </p:txBody>
          </p:sp>
          <p:sp>
            <p:nvSpPr>
              <p:cNvPr id="318536" name="Shape 966"/>
              <p:cNvSpPr>
                <a:spLocks noChangeArrowheads="1"/>
              </p:cNvSpPr>
              <p:nvPr/>
            </p:nvSpPr>
            <p:spPr bwMode="auto">
              <a:xfrm>
                <a:off x="8730" y="7241"/>
                <a:ext cx="1919" cy="1043"/>
              </a:xfrm>
              <a:prstGeom prst="roundRect">
                <a:avLst>
                  <a:gd name="adj" fmla="val 16667"/>
                </a:avLst>
              </a:prstGeom>
              <a:gradFill rotWithShape="0">
                <a:gsLst>
                  <a:gs pos="0">
                    <a:srgbClr val="FFFFFF"/>
                  </a:gs>
                  <a:gs pos="100000">
                    <a:srgbClr val="FBD4B4"/>
                  </a:gs>
                </a:gsLst>
                <a:lin ang="5400000"/>
              </a:gradFill>
              <a:ln w="12700">
                <a:solidFill>
                  <a:srgbClr val="FABF8F"/>
                </a:solidFill>
                <a:round/>
                <a:headEnd/>
                <a:tailEnd/>
              </a:ln>
            </p:spPr>
            <p:txBody>
              <a:bodyPr lIns="91425" tIns="45700" rIns="91425" bIns="45700" anchor="ctr"/>
              <a:lstStyle/>
              <a:p>
                <a:pPr algn="ctr">
                  <a:buSzPct val="25000"/>
                </a:pPr>
                <a:r>
                  <a:rPr lang="en-US" sz="1600" b="1">
                    <a:solidFill>
                      <a:srgbClr val="000000"/>
                    </a:solidFill>
                    <a:latin typeface="標楷體" pitchFamily="65" charset="-120"/>
                    <a:ea typeface="標楷體" pitchFamily="65" charset="-120"/>
                    <a:cs typeface="Arial" charset="0"/>
                    <a:sym typeface="Arial" charset="0"/>
                  </a:rPr>
                  <a:t>藝術啡凡</a:t>
                </a:r>
              </a:p>
              <a:p>
                <a:pPr algn="ctr">
                  <a:buSzPct val="25000"/>
                </a:pPr>
                <a:r>
                  <a:rPr lang="en-US" altLang="zh-TW" sz="1600" b="1">
                    <a:solidFill>
                      <a:srgbClr val="000000"/>
                    </a:solidFill>
                    <a:latin typeface="標楷體" pitchFamily="65" charset="-120"/>
                    <a:ea typeface="標楷體" pitchFamily="65" charset="-120"/>
                    <a:cs typeface="Arial" charset="0"/>
                    <a:sym typeface="Arial" charset="0"/>
                  </a:rPr>
                  <a:t>(41</a:t>
                </a:r>
                <a:r>
                  <a:rPr lang="en-US" sz="1600" b="1">
                    <a:solidFill>
                      <a:srgbClr val="000000"/>
                    </a:solidFill>
                    <a:latin typeface="標楷體" pitchFamily="65" charset="-120"/>
                    <a:ea typeface="標楷體" pitchFamily="65" charset="-120"/>
                    <a:cs typeface="Arial" charset="0"/>
                    <a:sym typeface="Arial" charset="0"/>
                  </a:rPr>
                  <a:t>節</a:t>
                </a:r>
                <a:r>
                  <a:rPr lang="en-US" altLang="zh-TW" sz="1600" b="1">
                    <a:solidFill>
                      <a:srgbClr val="000000"/>
                    </a:solidFill>
                    <a:latin typeface="標楷體" pitchFamily="65" charset="-120"/>
                    <a:ea typeface="標楷體" pitchFamily="65" charset="-120"/>
                    <a:cs typeface="Arial" charset="0"/>
                    <a:sym typeface="Arial" charset="0"/>
                  </a:rPr>
                  <a:t>)</a:t>
                </a:r>
              </a:p>
            </p:txBody>
          </p:sp>
          <p:sp>
            <p:nvSpPr>
              <p:cNvPr id="318537" name="Shape 967"/>
              <p:cNvSpPr>
                <a:spLocks noChangeArrowheads="1"/>
              </p:cNvSpPr>
              <p:nvPr/>
            </p:nvSpPr>
            <p:spPr bwMode="auto">
              <a:xfrm>
                <a:off x="975" y="7563"/>
                <a:ext cx="1109" cy="644"/>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主題軸</a:t>
                </a:r>
              </a:p>
            </p:txBody>
          </p:sp>
        </p:grpSp>
      </p:grpSp>
      <p:sp>
        <p:nvSpPr>
          <p:cNvPr id="318502" name="Shape 968"/>
          <p:cNvSpPr>
            <a:spLocks noChangeArrowheads="1"/>
          </p:cNvSpPr>
          <p:nvPr/>
        </p:nvSpPr>
        <p:spPr bwMode="auto">
          <a:xfrm>
            <a:off x="1065213" y="3565525"/>
            <a:ext cx="396875" cy="547688"/>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單元</a:t>
            </a:r>
          </a:p>
        </p:txBody>
      </p:sp>
      <p:sp>
        <p:nvSpPr>
          <p:cNvPr id="318503" name="Shape 969"/>
          <p:cNvSpPr>
            <a:spLocks noChangeArrowheads="1"/>
          </p:cNvSpPr>
          <p:nvPr/>
        </p:nvSpPr>
        <p:spPr bwMode="auto">
          <a:xfrm>
            <a:off x="3927475" y="369888"/>
            <a:ext cx="2990850" cy="603250"/>
          </a:xfrm>
          <a:prstGeom prst="cube">
            <a:avLst>
              <a:gd name="adj" fmla="val 25000"/>
            </a:avLst>
          </a:prstGeom>
          <a:solidFill>
            <a:srgbClr val="943634"/>
          </a:solidFill>
          <a:ln w="9525">
            <a:solidFill>
              <a:srgbClr val="FFFFFF"/>
            </a:solidFill>
            <a:miter lim="800000"/>
            <a:headEnd/>
            <a:tailEnd/>
          </a:ln>
        </p:spPr>
        <p:txBody>
          <a:bodyPr lIns="91425" tIns="45700" rIns="91425" bIns="45700"/>
          <a:lstStyle/>
          <a:p>
            <a:pPr algn="ctr">
              <a:buSzPct val="25000"/>
            </a:pPr>
            <a:r>
              <a:rPr lang="en-US" sz="2400" b="1">
                <a:solidFill>
                  <a:srgbClr val="FFFFFF"/>
                </a:solidFill>
                <a:latin typeface="標楷體" pitchFamily="65" charset="-120"/>
                <a:ea typeface="標楷體" pitchFamily="65" charset="-120"/>
                <a:cs typeface="Arial" charset="0"/>
                <a:sym typeface="Arial" charset="0"/>
              </a:rPr>
              <a:t>幸福方程式</a:t>
            </a:r>
          </a:p>
        </p:txBody>
      </p:sp>
      <p:sp>
        <p:nvSpPr>
          <p:cNvPr id="318504" name="Shape 970"/>
          <p:cNvSpPr>
            <a:spLocks noChangeArrowheads="1"/>
          </p:cNvSpPr>
          <p:nvPr/>
        </p:nvSpPr>
        <p:spPr bwMode="auto">
          <a:xfrm>
            <a:off x="2735263" y="600075"/>
            <a:ext cx="1192212" cy="301625"/>
          </a:xfrm>
          <a:prstGeom prst="roundRect">
            <a:avLst>
              <a:gd name="adj" fmla="val 16667"/>
            </a:avLst>
          </a:prstGeom>
          <a:solidFill>
            <a:srgbClr val="FFFFFF"/>
          </a:solidFill>
          <a:ln w="9525">
            <a:solidFill>
              <a:srgbClr val="000000"/>
            </a:solidFill>
            <a:round/>
            <a:headEnd/>
            <a:tailEnd/>
          </a:ln>
        </p:spPr>
        <p:txBody>
          <a:bodyPr lIns="91425" tIns="45700" rIns="91425" bIns="45700"/>
          <a:lstStyle/>
          <a:p>
            <a:pPr algn="ctr">
              <a:buSzPct val="25000"/>
            </a:pPr>
            <a:r>
              <a:rPr lang="en-US" sz="1200" b="1">
                <a:solidFill>
                  <a:srgbClr val="000000"/>
                </a:solidFill>
                <a:latin typeface="標楷體" pitchFamily="65" charset="-120"/>
                <a:ea typeface="標楷體" pitchFamily="65" charset="-120"/>
                <a:cs typeface="Arial" charset="0"/>
                <a:sym typeface="Arial" charset="0"/>
              </a:rPr>
              <a:t>核心課程</a:t>
            </a:r>
          </a:p>
        </p:txBody>
      </p:sp>
      <p:sp>
        <p:nvSpPr>
          <p:cNvPr id="318505" name="Shape 971"/>
          <p:cNvSpPr>
            <a:spLocks noChangeArrowheads="1"/>
          </p:cNvSpPr>
          <p:nvPr/>
        </p:nvSpPr>
        <p:spPr bwMode="auto">
          <a:xfrm>
            <a:off x="5184775" y="1069975"/>
            <a:ext cx="398463" cy="155575"/>
          </a:xfrm>
          <a:prstGeom prst="downArrow">
            <a:avLst>
              <a:gd name="adj1" fmla="val 50000"/>
              <a:gd name="adj2" fmla="val 25000"/>
            </a:avLst>
          </a:prstGeom>
          <a:solidFill>
            <a:srgbClr val="FFFFFF"/>
          </a:solidFill>
          <a:ln w="31750">
            <a:solidFill>
              <a:srgbClr val="C0504D"/>
            </a:solidFill>
            <a:miter lim="800000"/>
            <a:headEnd/>
            <a:tailEnd/>
          </a:ln>
        </p:spPr>
        <p:txBody>
          <a:bodyPr lIns="91425" tIns="45700" rIns="91425" bIns="45700"/>
          <a:lstStyle/>
          <a:p>
            <a:endParaRPr lang="zh-TW" altLang="en-US" b="1">
              <a:solidFill>
                <a:srgbClr val="000000"/>
              </a:solidFill>
              <a:latin typeface="標楷體" pitchFamily="65" charset="-120"/>
              <a:ea typeface="標楷體" pitchFamily="65" charset="-120"/>
              <a:cs typeface="Calibri" pitchFamily="34" charset="0"/>
              <a:sym typeface="Calibri" pitchFamily="34" charset="0"/>
            </a:endParaRPr>
          </a:p>
        </p:txBody>
      </p:sp>
      <p:sp>
        <p:nvSpPr>
          <p:cNvPr id="318506" name="Shape 972"/>
          <p:cNvSpPr>
            <a:spLocks noChangeArrowheads="1"/>
          </p:cNvSpPr>
          <p:nvPr/>
        </p:nvSpPr>
        <p:spPr bwMode="auto">
          <a:xfrm>
            <a:off x="2619375" y="5629275"/>
            <a:ext cx="6115050" cy="274638"/>
          </a:xfrm>
          <a:prstGeom prst="rect">
            <a:avLst/>
          </a:prstGeom>
          <a:gradFill rotWithShape="0">
            <a:gsLst>
              <a:gs pos="0">
                <a:srgbClr val="DAFEA4"/>
              </a:gs>
              <a:gs pos="35001">
                <a:srgbClr val="E3FEBF"/>
              </a:gs>
              <a:gs pos="100000">
                <a:srgbClr val="F4FEE6"/>
              </a:gs>
            </a:gsLst>
            <a:lin ang="16200000"/>
          </a:gradFill>
          <a:ln w="9525">
            <a:solidFill>
              <a:srgbClr val="97B853"/>
            </a:solidFill>
            <a:round/>
            <a:headEnd/>
            <a:tailEnd/>
          </a:ln>
        </p:spPr>
        <p:txBody>
          <a:bodyPr lIns="91425" tIns="45700" rIns="91425" bIns="45700" anchor="ctr"/>
          <a:lstStyle/>
          <a:p>
            <a:pPr algn="ctr">
              <a:buSzPct val="25000"/>
            </a:pPr>
            <a:r>
              <a:rPr lang="en-US" sz="1200" b="1">
                <a:solidFill>
                  <a:srgbClr val="000000"/>
                </a:solidFill>
                <a:latin typeface="標楷體" pitchFamily="65" charset="-120"/>
                <a:ea typeface="標楷體" pitchFamily="65" charset="-120"/>
                <a:cs typeface="Arial" charset="0"/>
                <a:sym typeface="Arial" charset="0"/>
              </a:rPr>
              <a:t>原鄉踏查紀錄片、走讀台灣新視野、百岳淬鍊溯溪遊、服務學習自主行</a:t>
            </a:r>
          </a:p>
        </p:txBody>
      </p:sp>
      <p:sp>
        <p:nvSpPr>
          <p:cNvPr id="318507" name="Shape 973"/>
          <p:cNvSpPr>
            <a:spLocks noChangeArrowheads="1"/>
          </p:cNvSpPr>
          <p:nvPr/>
        </p:nvSpPr>
        <p:spPr bwMode="auto">
          <a:xfrm>
            <a:off x="1535113" y="5629275"/>
            <a:ext cx="9842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buSzPct val="25000"/>
            </a:pPr>
            <a:r>
              <a:rPr lang="en-US" sz="1000" b="1">
                <a:solidFill>
                  <a:srgbClr val="000000"/>
                </a:solidFill>
                <a:latin typeface="標楷體" pitchFamily="65" charset="-120"/>
                <a:ea typeface="標楷體" pitchFamily="65" charset="-120"/>
                <a:cs typeface="Arial" charset="0"/>
                <a:sym typeface="Arial" charset="0"/>
              </a:rPr>
              <a:t>高峰課程展演</a:t>
            </a:r>
          </a:p>
        </p:txBody>
      </p:sp>
      <p:sp>
        <p:nvSpPr>
          <p:cNvPr id="318508" name="Shape 974"/>
          <p:cNvSpPr>
            <a:spLocks noChangeArrowheads="1"/>
          </p:cNvSpPr>
          <p:nvPr/>
        </p:nvSpPr>
        <p:spPr bwMode="auto">
          <a:xfrm>
            <a:off x="1581150" y="2887663"/>
            <a:ext cx="457200" cy="300037"/>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體驗</a:t>
            </a:r>
          </a:p>
        </p:txBody>
      </p:sp>
      <p:sp>
        <p:nvSpPr>
          <p:cNvPr id="318509" name="Shape 975"/>
          <p:cNvSpPr>
            <a:spLocks noChangeArrowheads="1"/>
          </p:cNvSpPr>
          <p:nvPr/>
        </p:nvSpPr>
        <p:spPr bwMode="auto">
          <a:xfrm>
            <a:off x="1581150" y="3265488"/>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探索</a:t>
            </a:r>
          </a:p>
        </p:txBody>
      </p:sp>
      <p:sp>
        <p:nvSpPr>
          <p:cNvPr id="318510" name="Shape 976"/>
          <p:cNvSpPr>
            <a:spLocks noChangeArrowheads="1"/>
          </p:cNvSpPr>
          <p:nvPr/>
        </p:nvSpPr>
        <p:spPr bwMode="auto">
          <a:xfrm>
            <a:off x="1581150" y="3641725"/>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學習</a:t>
            </a:r>
          </a:p>
        </p:txBody>
      </p:sp>
      <p:sp>
        <p:nvSpPr>
          <p:cNvPr id="318511" name="Shape 977"/>
          <p:cNvSpPr>
            <a:spLocks noChangeArrowheads="1"/>
          </p:cNvSpPr>
          <p:nvPr/>
        </p:nvSpPr>
        <p:spPr bwMode="auto">
          <a:xfrm>
            <a:off x="1581150" y="4067175"/>
            <a:ext cx="446088" cy="300038"/>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禮讚</a:t>
            </a:r>
          </a:p>
        </p:txBody>
      </p:sp>
      <p:sp>
        <p:nvSpPr>
          <p:cNvPr id="318512" name="Shape 978"/>
          <p:cNvSpPr>
            <a:spLocks noChangeArrowheads="1"/>
          </p:cNvSpPr>
          <p:nvPr/>
        </p:nvSpPr>
        <p:spPr bwMode="auto">
          <a:xfrm>
            <a:off x="1581150" y="4449763"/>
            <a:ext cx="45720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Arial" charset="0"/>
                <a:sym typeface="Arial" charset="0"/>
              </a:rPr>
              <a:t>旅行</a:t>
            </a:r>
          </a:p>
        </p:txBody>
      </p:sp>
      <p:sp>
        <p:nvSpPr>
          <p:cNvPr id="318513" name="Shape 979"/>
          <p:cNvSpPr>
            <a:spLocks noChangeArrowheads="1"/>
          </p:cNvSpPr>
          <p:nvPr/>
        </p:nvSpPr>
        <p:spPr bwMode="auto">
          <a:xfrm>
            <a:off x="1581150" y="4819650"/>
            <a:ext cx="450850" cy="301625"/>
          </a:xfrm>
          <a:prstGeom prst="rect">
            <a:avLst/>
          </a:prstGeom>
          <a:solidFill>
            <a:srgbClr val="FFFFFF"/>
          </a:solidFill>
          <a:ln w="12700">
            <a:solidFill>
              <a:srgbClr val="4BACC6"/>
            </a:solidFill>
            <a:prstDash val="dash"/>
            <a:miter lim="800000"/>
            <a:headEnd/>
            <a:tailEnd/>
          </a:ln>
        </p:spPr>
        <p:txBody>
          <a:bodyPr lIns="91425" tIns="45700" rIns="91425" bIns="45700" anchor="ctr"/>
          <a:lstStyle/>
          <a:p>
            <a:pPr algn="ctr">
              <a:buSzPct val="25000"/>
            </a:pPr>
            <a:r>
              <a:rPr lang="en-US" sz="900" b="1">
                <a:solidFill>
                  <a:srgbClr val="000000"/>
                </a:solidFill>
                <a:latin typeface="標楷體" pitchFamily="65" charset="-120"/>
                <a:ea typeface="標楷體" pitchFamily="65" charset="-120"/>
                <a:cs typeface="Calibri" pitchFamily="34" charset="0"/>
                <a:sym typeface="Calibri" pitchFamily="34" charset="0"/>
              </a:rPr>
              <a:t>關懷</a:t>
            </a:r>
          </a:p>
        </p:txBody>
      </p:sp>
      <p:sp>
        <p:nvSpPr>
          <p:cNvPr id="980" name="Shape 980"/>
          <p:cNvSpPr/>
          <p:nvPr/>
        </p:nvSpPr>
        <p:spPr>
          <a:xfrm>
            <a:off x="5438775" y="5367338"/>
            <a:ext cx="504825" cy="285750"/>
          </a:xfrm>
          <a:prstGeom prst="mathPlus">
            <a:avLst>
              <a:gd name="adj1" fmla="val 23520"/>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chemeClr val="dk1"/>
              </a:solidFill>
              <a:latin typeface="標楷體" panose="03000509000000000000" pitchFamily="65" charset="-120"/>
              <a:ea typeface="標楷體" panose="03000509000000000000" pitchFamily="65" charset="-120"/>
              <a:cs typeface="Arial"/>
              <a:sym typeface="Arial"/>
            </a:endParaRPr>
          </a:p>
        </p:txBody>
      </p:sp>
      <p:sp>
        <p:nvSpPr>
          <p:cNvPr id="318515" name="Shape 981"/>
          <p:cNvSpPr>
            <a:spLocks noChangeArrowheads="1"/>
          </p:cNvSpPr>
          <p:nvPr/>
        </p:nvSpPr>
        <p:spPr bwMode="auto">
          <a:xfrm>
            <a:off x="3225800" y="6021388"/>
            <a:ext cx="4392613" cy="280987"/>
          </a:xfrm>
          <a:prstGeom prst="rect">
            <a:avLst/>
          </a:prstGeom>
          <a:gradFill rotWithShape="0">
            <a:gsLst>
              <a:gs pos="0">
                <a:srgbClr val="FFA09D"/>
              </a:gs>
              <a:gs pos="35001">
                <a:srgbClr val="FFBCBC"/>
              </a:gs>
              <a:gs pos="100000">
                <a:srgbClr val="FFE2E2"/>
              </a:gs>
            </a:gsLst>
            <a:lin ang="16200000"/>
          </a:gradFill>
          <a:ln w="9525">
            <a:solidFill>
              <a:srgbClr val="BD4B48"/>
            </a:solidFill>
            <a:round/>
            <a:headEnd/>
            <a:tailEnd/>
          </a:ln>
        </p:spPr>
        <p:txBody>
          <a:bodyPr lIns="91425" tIns="45700" rIns="91425" bIns="45700" anchor="ctr"/>
          <a:lstStyle/>
          <a:p>
            <a:pPr algn="ctr">
              <a:buSzPct val="25000"/>
            </a:pPr>
            <a:r>
              <a:rPr lang="en-US" sz="1600" b="1">
                <a:solidFill>
                  <a:srgbClr val="E36C09"/>
                </a:solidFill>
                <a:latin typeface="標楷體" pitchFamily="65" charset="-120"/>
                <a:ea typeface="標楷體" pitchFamily="65" charset="-120"/>
                <a:cs typeface="Arial" charset="0"/>
                <a:sym typeface="Arial" charset="0"/>
              </a:rPr>
              <a:t>實踐以學生為主體的的自主性學習</a:t>
            </a:r>
          </a:p>
        </p:txBody>
      </p:sp>
      <p:grpSp>
        <p:nvGrpSpPr>
          <p:cNvPr id="318516" name="Shape 982"/>
          <p:cNvGrpSpPr>
            <a:grpSpLocks/>
          </p:cNvGrpSpPr>
          <p:nvPr/>
        </p:nvGrpSpPr>
        <p:grpSpPr bwMode="auto">
          <a:xfrm>
            <a:off x="34925" y="6511925"/>
            <a:ext cx="7489825" cy="304800"/>
            <a:chOff x="35317" y="6512394"/>
            <a:chExt cx="7486592" cy="305883"/>
          </a:xfrm>
        </p:grpSpPr>
        <p:sp>
          <p:nvSpPr>
            <p:cNvPr id="318518" name="Shape 983"/>
            <p:cNvSpPr>
              <a:spLocks noChangeArrowheads="1"/>
            </p:cNvSpPr>
            <p:nvPr/>
          </p:nvSpPr>
          <p:spPr bwMode="auto">
            <a:xfrm>
              <a:off x="35317" y="6520328"/>
              <a:ext cx="11345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方案背景</a:t>
              </a:r>
            </a:p>
          </p:txBody>
        </p:sp>
        <p:sp>
          <p:nvSpPr>
            <p:cNvPr id="318519" name="Shape 984"/>
            <p:cNvSpPr>
              <a:spLocks noChangeArrowheads="1"/>
            </p:cNvSpPr>
            <p:nvPr/>
          </p:nvSpPr>
          <p:spPr bwMode="auto">
            <a:xfrm>
              <a:off x="917586" y="651239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學校介紹</a:t>
              </a:r>
            </a:p>
          </p:txBody>
        </p:sp>
        <p:sp>
          <p:nvSpPr>
            <p:cNvPr id="318520" name="Shape 985"/>
            <p:cNvSpPr>
              <a:spLocks noChangeArrowheads="1"/>
            </p:cNvSpPr>
            <p:nvPr/>
          </p:nvSpPr>
          <p:spPr bwMode="auto">
            <a:xfrm>
              <a:off x="1709407" y="6525101"/>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方案理念</a:t>
              </a:r>
            </a:p>
          </p:txBody>
        </p:sp>
        <p:sp>
          <p:nvSpPr>
            <p:cNvPr id="318521" name="Shape 986"/>
            <p:cNvSpPr>
              <a:spLocks noChangeArrowheads="1"/>
            </p:cNvSpPr>
            <p:nvPr/>
          </p:nvSpPr>
          <p:spPr bwMode="auto">
            <a:xfrm>
              <a:off x="2496467" y="6537814"/>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發展歷程</a:t>
              </a:r>
            </a:p>
          </p:txBody>
        </p:sp>
        <p:sp>
          <p:nvSpPr>
            <p:cNvPr id="318522" name="Shape 987"/>
            <p:cNvSpPr>
              <a:spLocks noChangeArrowheads="1"/>
            </p:cNvSpPr>
            <p:nvPr/>
          </p:nvSpPr>
          <p:spPr bwMode="auto">
            <a:xfrm>
              <a:off x="3261311" y="6540987"/>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方案目標</a:t>
              </a:r>
            </a:p>
          </p:txBody>
        </p:sp>
        <p:sp>
          <p:nvSpPr>
            <p:cNvPr id="318523" name="Shape 988"/>
            <p:cNvSpPr>
              <a:spLocks noChangeArrowheads="1"/>
            </p:cNvSpPr>
            <p:nvPr/>
          </p:nvSpPr>
          <p:spPr bwMode="auto">
            <a:xfrm>
              <a:off x="4107094" y="6530928"/>
              <a:ext cx="1133872" cy="277290"/>
            </a:xfrm>
            <a:prstGeom prst="rect">
              <a:avLst/>
            </a:prstGeom>
            <a:noFill/>
            <a:ln w="9525">
              <a:noFill/>
              <a:miter lim="800000"/>
              <a:headEnd/>
              <a:tailEnd/>
            </a:ln>
          </p:spPr>
          <p:txBody>
            <a:bodyPr lIns="91425" tIns="45700" rIns="91425" bIns="45700"/>
            <a:lstStyle/>
            <a:p>
              <a:pPr algn="ctr">
                <a:buSzPct val="25000"/>
              </a:pPr>
              <a:r>
                <a:rPr lang="en-US" sz="1200" b="1">
                  <a:solidFill>
                    <a:srgbClr val="FF0000"/>
                  </a:solidFill>
                  <a:latin typeface="標楷體" pitchFamily="65" charset="-120"/>
                  <a:ea typeface="標楷體" pitchFamily="65" charset="-120"/>
                  <a:cs typeface="Arial" charset="0"/>
                  <a:sym typeface="Arial" charset="0"/>
                </a:rPr>
                <a:t>方案內容</a:t>
              </a:r>
            </a:p>
          </p:txBody>
        </p:sp>
        <p:sp>
          <p:nvSpPr>
            <p:cNvPr id="318524" name="Shape 989"/>
            <p:cNvSpPr>
              <a:spLocks noChangeArrowheads="1"/>
            </p:cNvSpPr>
            <p:nvPr/>
          </p:nvSpPr>
          <p:spPr bwMode="auto">
            <a:xfrm>
              <a:off x="4876689" y="6525096"/>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方案策略</a:t>
              </a:r>
            </a:p>
          </p:txBody>
        </p:sp>
        <p:sp>
          <p:nvSpPr>
            <p:cNvPr id="318525" name="Shape 990"/>
            <p:cNvSpPr>
              <a:spLocks noChangeArrowheads="1"/>
            </p:cNvSpPr>
            <p:nvPr/>
          </p:nvSpPr>
          <p:spPr bwMode="auto">
            <a:xfrm>
              <a:off x="5668510" y="6520328"/>
              <a:ext cx="1132986"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方案成效</a:t>
              </a:r>
            </a:p>
          </p:txBody>
        </p:sp>
        <p:sp>
          <p:nvSpPr>
            <p:cNvPr id="318526" name="Shape 991"/>
            <p:cNvSpPr>
              <a:spLocks noChangeArrowheads="1"/>
            </p:cNvSpPr>
            <p:nvPr/>
          </p:nvSpPr>
          <p:spPr bwMode="auto">
            <a:xfrm>
              <a:off x="6387337" y="6520328"/>
              <a:ext cx="1134571" cy="277290"/>
            </a:xfrm>
            <a:prstGeom prst="rect">
              <a:avLst/>
            </a:prstGeom>
            <a:noFill/>
            <a:ln w="9525">
              <a:noFill/>
              <a:miter lim="800000"/>
              <a:headEnd/>
              <a:tailEnd/>
            </a:ln>
          </p:spPr>
          <p:txBody>
            <a:bodyPr lIns="91425" tIns="45700" rIns="91425" bIns="45700"/>
            <a:lstStyle/>
            <a:p>
              <a:pPr algn="ctr">
                <a:buSzPct val="25000"/>
              </a:pPr>
              <a:r>
                <a:rPr lang="en-US" sz="1200" b="1">
                  <a:solidFill>
                    <a:srgbClr val="7F7F7F"/>
                  </a:solidFill>
                  <a:latin typeface="標楷體" pitchFamily="65" charset="-120"/>
                  <a:ea typeface="標楷體" pitchFamily="65" charset="-120"/>
                  <a:cs typeface="Arial" charset="0"/>
                  <a:sym typeface="Arial" charset="0"/>
                </a:rPr>
                <a:t>故事流傳</a:t>
              </a:r>
            </a:p>
          </p:txBody>
        </p:sp>
      </p:grpSp>
      <p:sp>
        <p:nvSpPr>
          <p:cNvPr id="318517" name="投影片編號版面配置區 74"/>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A047B33-7802-4778-922D-4503ABD8F655}" type="slidenum">
              <a:rPr lang="zh-TW" altLang="en-US" smtClean="0">
                <a:latin typeface="標楷體" pitchFamily="65" charset="-120"/>
                <a:ea typeface="標楷體" pitchFamily="65" charset="-120"/>
              </a:rPr>
              <a:pPr/>
              <a:t>68</a:t>
            </a:fld>
            <a:endParaRPr lang="en-US" altLang="zh-TW">
              <a:latin typeface="標楷體" pitchFamily="65" charset="-120"/>
              <a:ea typeface="標楷體" pitchFamily="65" charset="-120"/>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sz="quarter" idx="1"/>
            <p:extLst>
              <p:ext uri="{D42A27DB-BD31-4B8C-83A1-F6EECF244321}">
                <p14:modId xmlns:p14="http://schemas.microsoft.com/office/powerpoint/2010/main" val="311099037"/>
              </p:ext>
            </p:extLst>
          </p:nvPr>
        </p:nvGraphicFramePr>
        <p:xfrm>
          <a:off x="492125" y="1892300"/>
          <a:ext cx="8229600" cy="3074671"/>
        </p:xfrm>
        <a:graphic>
          <a:graphicData uri="http://schemas.openxmlformats.org/drawingml/2006/table">
            <a:tbl>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890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        </a:t>
                      </a: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階段別</a:t>
                      </a:r>
                      <a:endParaRPr kumimoji="0" lang="en-US" altLang="zh-TW"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FFFFFF"/>
                          </a:solidFill>
                          <a:effectLst/>
                          <a:latin typeface="Times New Roman" pitchFamily="18" charset="0"/>
                          <a:ea typeface="標楷體" pitchFamily="65" charset="-120"/>
                          <a:cs typeface="Times New Roman" pitchFamily="18" charset="0"/>
                        </a:rPr>
                        <a:t>學年度</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國中生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高中生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FFFFFF"/>
                          </a:solidFill>
                          <a:effectLst/>
                          <a:latin typeface="Times New Roman" pitchFamily="18" charset="0"/>
                          <a:ea typeface="標楷體" pitchFamily="65" charset="-120"/>
                          <a:cs typeface="Times New Roman" pitchFamily="18" charset="0"/>
                        </a:rPr>
                        <a:t>高職生</a:t>
                      </a: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69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100</a:t>
                      </a:r>
                      <a:endParaRPr kumimoji="0" lang="zh-TW" altLang="en-US"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97.67%</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94.67 %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81.91 %</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1"/>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101</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99.15 %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94.75 %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83.51 %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2"/>
                  </a:ext>
                </a:extLst>
              </a:tr>
              <a:tr h="554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102</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99.39 %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95.50 %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81.10 %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extLst>
                  <a:ext uri="{0D108BD9-81ED-4DB2-BD59-A6C34878D82A}">
                    <a16:rowId xmlns="" xmlns:a16="http://schemas.microsoft.com/office/drawing/2014/main" val="10003"/>
                  </a:ext>
                </a:extLst>
              </a:tr>
              <a:tr h="500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103</a:t>
                      </a:r>
                      <a:endParaRPr kumimoji="0" lang="zh-TW" altLang="en-US"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endParaRP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99.52 %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a:ln>
                            <a:noFill/>
                          </a:ln>
                          <a:solidFill>
                            <a:srgbClr val="000000"/>
                          </a:solidFill>
                          <a:effectLst/>
                          <a:latin typeface="Times New Roman" pitchFamily="18" charset="0"/>
                          <a:ea typeface="標楷體" pitchFamily="65" charset="-120"/>
                          <a:cs typeface="Times New Roman" pitchFamily="18" charset="0"/>
                        </a:rPr>
                        <a:t>95.70 %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8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81.01 %</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EDE8"/>
                    </a:solidFill>
                  </a:tcPr>
                </a:tc>
                <a:extLst>
                  <a:ext uri="{0D108BD9-81ED-4DB2-BD59-A6C34878D82A}">
                    <a16:rowId xmlns="" xmlns:a16="http://schemas.microsoft.com/office/drawing/2014/main" val="10004"/>
                  </a:ext>
                </a:extLst>
              </a:tr>
            </a:tbl>
          </a:graphicData>
        </a:graphic>
      </p:graphicFrame>
      <p:sp>
        <p:nvSpPr>
          <p:cNvPr id="208930" name="投影片編號版面配置區 6"/>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BC5B16C-43BB-4475-82B5-F406BE28CBFB}" type="slidenum">
              <a:rPr lang="zh-TW" altLang="en-US" smtClean="0">
                <a:latin typeface="Arial" charset="0"/>
                <a:ea typeface="新細明體" charset="-120"/>
              </a:rPr>
              <a:pPr/>
              <a:t>6</a:t>
            </a:fld>
            <a:endParaRPr lang="en-US" altLang="zh-TW">
              <a:latin typeface="Arial" charset="0"/>
              <a:ea typeface="新細明體" charset="-120"/>
            </a:endParaRPr>
          </a:p>
        </p:txBody>
      </p:sp>
      <p:sp>
        <p:nvSpPr>
          <p:cNvPr id="208931" name="標題 2"/>
          <p:cNvSpPr txBox="1">
            <a:spLocks/>
          </p:cNvSpPr>
          <p:nvPr/>
        </p:nvSpPr>
        <p:spPr bwMode="auto">
          <a:xfrm>
            <a:off x="349250" y="692150"/>
            <a:ext cx="8229600" cy="865188"/>
          </a:xfrm>
          <a:prstGeom prst="rect">
            <a:avLst/>
          </a:prstGeom>
          <a:noFill/>
          <a:ln w="9525">
            <a:noFill/>
            <a:miter lim="800000"/>
            <a:headEnd/>
            <a:tailEnd/>
          </a:ln>
        </p:spPr>
        <p:txBody>
          <a:bodyPr anchor="ctr"/>
          <a:lstStyle/>
          <a:p>
            <a:pPr algn="ctr"/>
            <a:r>
              <a:rPr kumimoji="0" lang="zh-TW" altLang="en-US" sz="3600" b="1">
                <a:solidFill>
                  <a:srgbClr val="0000FF"/>
                </a:solidFill>
                <a:latin typeface="Times New Roman" pitchFamily="18" charset="0"/>
                <a:ea typeface="標楷體" pitchFamily="65" charset="-120"/>
                <a:cs typeface="Times New Roman" pitchFamily="18" charset="0"/>
              </a:rPr>
              <a:t>高級中等教育已具備國民教育性質</a:t>
            </a:r>
          </a:p>
        </p:txBody>
      </p:sp>
      <p:sp>
        <p:nvSpPr>
          <p:cNvPr id="208932" name="文字方塊 2"/>
          <p:cNvSpPr txBox="1">
            <a:spLocks noChangeArrowheads="1"/>
          </p:cNvSpPr>
          <p:nvPr/>
        </p:nvSpPr>
        <p:spPr bwMode="auto">
          <a:xfrm>
            <a:off x="611188" y="6065838"/>
            <a:ext cx="2808287" cy="369887"/>
          </a:xfrm>
          <a:prstGeom prst="rect">
            <a:avLst/>
          </a:prstGeom>
          <a:noFill/>
          <a:ln w="9525">
            <a:noFill/>
            <a:miter lim="800000"/>
            <a:headEnd/>
            <a:tailEnd/>
          </a:ln>
        </p:spPr>
        <p:txBody>
          <a:bodyPr>
            <a:spAutoFit/>
          </a:bodyPr>
          <a:lstStyle/>
          <a:p>
            <a:r>
              <a:rPr lang="zh-TW" altLang="en-US" b="1">
                <a:solidFill>
                  <a:srgbClr val="FF9900"/>
                </a:solidFill>
                <a:latin typeface="Times New Roman" pitchFamily="18" charset="0"/>
                <a:ea typeface="標楷體" pitchFamily="65" charset="-120"/>
                <a:cs typeface="Times New Roman" pitchFamily="18" charset="0"/>
              </a:rPr>
              <a:t>資料來源：教育部統計處</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997"/>
          <p:cNvSpPr>
            <a:spLocks noGrp="1"/>
          </p:cNvSpPr>
          <p:nvPr>
            <p:ph type="title"/>
          </p:nvPr>
        </p:nvSpPr>
        <p:spPr bwMode="auto">
          <a:xfrm>
            <a:off x="457200" y="274638"/>
            <a:ext cx="8229600" cy="725487"/>
          </a:xfrm>
        </p:spPr>
        <p:txBody>
          <a:bodyPr wrap="square" lIns="91425" tIns="45700" rIns="91425" bIns="45700" numCol="1" anchor="ctr" anchorCtr="0" compatLnSpc="1">
            <a:prstTxWarp prst="textNoShape">
              <a:avLst/>
            </a:prstTxWarp>
            <a:normAutofit fontScale="90000"/>
          </a:bodyPr>
          <a:lstStyle/>
          <a:p>
            <a:pPr algn="ctr" eaLnBrk="1" hangingPunct="1">
              <a:buSzPct val="25000"/>
            </a:pPr>
            <a:r>
              <a:rPr lang="en-US" sz="4400" b="1" cap="none">
                <a:solidFill>
                  <a:srgbClr val="A50021"/>
                </a:solidFill>
                <a:latin typeface="標楷體" pitchFamily="65" charset="-120"/>
                <a:ea typeface="標楷體" pitchFamily="65" charset="-120"/>
                <a:cs typeface="Calibri" pitchFamily="34" charset="0"/>
                <a:sym typeface="Calibri" pitchFamily="34" charset="0"/>
              </a:rPr>
              <a:t>桃子腳國中小</a:t>
            </a:r>
            <a:r>
              <a:rPr lang="en-US" sz="3200" b="1" u="sng" cap="none">
                <a:solidFill>
                  <a:schemeClr val="hlink"/>
                </a:solidFill>
                <a:latin typeface="標楷體" pitchFamily="65" charset="-120"/>
                <a:ea typeface="標楷體" pitchFamily="65" charset="-120"/>
                <a:cs typeface="Calibri" pitchFamily="34" charset="0"/>
                <a:sym typeface="Calibri" pitchFamily="34" charset="0"/>
                <a:hlinkClick r:id="rId3"/>
              </a:rPr>
              <a:t>：</a:t>
            </a:r>
            <a:r>
              <a:rPr lang="en-US" sz="3200" b="1" cap="none">
                <a:solidFill>
                  <a:srgbClr val="A50021"/>
                </a:solidFill>
                <a:latin typeface="標楷體" pitchFamily="65" charset="-120"/>
                <a:ea typeface="標楷體" pitchFamily="65" charset="-120"/>
                <a:cs typeface="Calibri" pitchFamily="34" charset="0"/>
                <a:sym typeface="Calibri" pitchFamily="34" charset="0"/>
              </a:rPr>
              <a:t>不改而改、不行而行</a:t>
            </a:r>
          </a:p>
        </p:txBody>
      </p:sp>
      <p:pic>
        <p:nvPicPr>
          <p:cNvPr id="320514" name="Shape 1000"/>
          <p:cNvPicPr preferRelativeResize="0">
            <a:picLocks noGrp="1"/>
          </p:cNvPicPr>
          <p:nvPr>
            <p:ph sz="quarter" idx="1"/>
          </p:nvPr>
        </p:nvPicPr>
        <p:blipFill>
          <a:blip r:embed="rId4" cstate="print"/>
          <a:srcRect/>
          <a:stretch>
            <a:fillRect/>
          </a:stretch>
        </p:blipFill>
        <p:spPr>
          <a:xfrm>
            <a:off x="214313" y="1412875"/>
            <a:ext cx="4786312" cy="4730750"/>
          </a:xfrm>
        </p:spPr>
      </p:pic>
      <p:sp>
        <p:nvSpPr>
          <p:cNvPr id="320515"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76D6334-8153-49F1-87BB-36CF105911E3}" type="slidenum">
              <a:rPr lang="zh-TW" altLang="en-US" smtClean="0">
                <a:latin typeface="標楷體" pitchFamily="65" charset="-120"/>
                <a:ea typeface="標楷體" pitchFamily="65" charset="-120"/>
              </a:rPr>
              <a:pPr/>
              <a:t>69</a:t>
            </a:fld>
            <a:endParaRPr lang="en-US" altLang="zh-TW">
              <a:latin typeface="標楷體" pitchFamily="65" charset="-120"/>
              <a:ea typeface="標楷體" pitchFamily="65" charset="-120"/>
            </a:endParaRPr>
          </a:p>
        </p:txBody>
      </p:sp>
      <p:sp>
        <p:nvSpPr>
          <p:cNvPr id="320516" name="Shape 999"/>
          <p:cNvSpPr txBox="1">
            <a:spLocks noChangeArrowheads="1"/>
          </p:cNvSpPr>
          <p:nvPr/>
        </p:nvSpPr>
        <p:spPr bwMode="auto">
          <a:xfrm>
            <a:off x="5000625" y="1357313"/>
            <a:ext cx="3857625" cy="4740275"/>
          </a:xfrm>
          <a:prstGeom prst="rect">
            <a:avLst/>
          </a:prstGeom>
          <a:noFill/>
          <a:ln w="9525">
            <a:noFill/>
            <a:miter lim="800000"/>
            <a:headEnd/>
            <a:tailEnd/>
          </a:ln>
        </p:spPr>
        <p:txBody>
          <a:bodyPr lIns="91425" tIns="45700" rIns="91425" bIns="45700"/>
          <a:lstStyle/>
          <a:p>
            <a:pPr>
              <a:buSzPct val="25000"/>
            </a:pPr>
            <a:r>
              <a:rPr lang="en-US" altLang="zh-TW" sz="2400" b="1" dirty="0">
                <a:solidFill>
                  <a:srgbClr val="FF6600"/>
                </a:solidFill>
                <a:latin typeface="標楷體" pitchFamily="65" charset="-120"/>
                <a:ea typeface="標楷體" pitchFamily="65" charset="-120"/>
                <a:cs typeface="Arial" charset="0"/>
                <a:sym typeface="Arial" charset="0"/>
              </a:rPr>
              <a:t>1.</a:t>
            </a:r>
            <a:r>
              <a:rPr lang="en-US" sz="2400" b="1" dirty="0">
                <a:solidFill>
                  <a:srgbClr val="FF6600"/>
                </a:solidFill>
                <a:latin typeface="標楷體" pitchFamily="65" charset="-120"/>
                <a:ea typeface="標楷體" pitchFamily="65" charset="-120"/>
                <a:cs typeface="Arial" charset="0"/>
                <a:sym typeface="Arial" charset="0"/>
              </a:rPr>
              <a:t>發展校訂課程：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以現行「校本課程地圖」為本，賡續發展校訂課程方案</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2.</a:t>
            </a:r>
            <a:r>
              <a:rPr lang="en-US" sz="2400" b="1" dirty="0">
                <a:solidFill>
                  <a:srgbClr val="FF6600"/>
                </a:solidFill>
                <a:latin typeface="標楷體" pitchFamily="65" charset="-120"/>
                <a:ea typeface="標楷體" pitchFamily="65" charset="-120"/>
                <a:cs typeface="Arial" charset="0"/>
                <a:sym typeface="Arial" charset="0"/>
              </a:rPr>
              <a:t>實踐部定課程：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以「校訂課程」融入、詮釋、轉化與實踐「部定課程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3.</a:t>
            </a:r>
            <a:r>
              <a:rPr lang="en-US" sz="2400" b="1" dirty="0">
                <a:solidFill>
                  <a:srgbClr val="FF6600"/>
                </a:solidFill>
                <a:latin typeface="標楷體" pitchFamily="65" charset="-120"/>
                <a:ea typeface="標楷體" pitchFamily="65" charset="-120"/>
                <a:cs typeface="Arial" charset="0"/>
                <a:sym typeface="Arial" charset="0"/>
              </a:rPr>
              <a:t>建構校本課程：</a:t>
            </a:r>
          </a:p>
          <a:p>
            <a:pPr>
              <a:buSzPct val="25000"/>
            </a:pPr>
            <a:r>
              <a:rPr lang="en-US" sz="2200" b="1" dirty="0" err="1">
                <a:solidFill>
                  <a:srgbClr val="262626"/>
                </a:solidFill>
                <a:latin typeface="標楷體" pitchFamily="65" charset="-120"/>
                <a:ea typeface="標楷體" pitchFamily="65" charset="-120"/>
                <a:cs typeface="Arial" charset="0"/>
                <a:sym typeface="Arial" charset="0"/>
              </a:rPr>
              <a:t>統整「部定」與「校訂」課程，建構獨特「校本課程</a:t>
            </a:r>
            <a:r>
              <a:rPr lang="en-US" sz="2200" b="1" dirty="0">
                <a:solidFill>
                  <a:srgbClr val="262626"/>
                </a:solidFill>
                <a:latin typeface="標楷體" pitchFamily="65" charset="-120"/>
                <a:ea typeface="標楷體" pitchFamily="65" charset="-120"/>
                <a:cs typeface="Arial" charset="0"/>
                <a:sym typeface="Arial" charset="0"/>
              </a:rPr>
              <a:t>」。</a:t>
            </a:r>
          </a:p>
          <a:p>
            <a:pPr>
              <a:spcBef>
                <a:spcPts val="1200"/>
              </a:spcBef>
              <a:buSzPct val="25000"/>
            </a:pPr>
            <a:r>
              <a:rPr lang="en-US" altLang="zh-TW" sz="2400" b="1" dirty="0">
                <a:solidFill>
                  <a:srgbClr val="FF6600"/>
                </a:solidFill>
                <a:latin typeface="標楷體" pitchFamily="65" charset="-120"/>
                <a:ea typeface="標楷體" pitchFamily="65" charset="-120"/>
                <a:cs typeface="Arial" charset="0"/>
                <a:sym typeface="Arial" charset="0"/>
              </a:rPr>
              <a:t>4.</a:t>
            </a:r>
            <a:r>
              <a:rPr lang="en-US" sz="2400" b="1" dirty="0">
                <a:solidFill>
                  <a:srgbClr val="FF6600"/>
                </a:solidFill>
                <a:latin typeface="標楷體" pitchFamily="65" charset="-120"/>
                <a:ea typeface="標楷體" pitchFamily="65" charset="-120"/>
                <a:cs typeface="Arial" charset="0"/>
                <a:sym typeface="Arial" charset="0"/>
              </a:rPr>
              <a:t>型塑獨特臉譜：</a:t>
            </a:r>
          </a:p>
          <a:p>
            <a:pPr>
              <a:buSzPct val="25000"/>
            </a:pPr>
            <a:r>
              <a:rPr lang="en-US" sz="2200" b="1" dirty="0" err="1">
                <a:solidFill>
                  <a:srgbClr val="262626"/>
                </a:solidFill>
                <a:latin typeface="標楷體" pitchFamily="65" charset="-120"/>
                <a:ea typeface="標楷體" pitchFamily="65" charset="-120"/>
                <a:cs typeface="Arial" charset="0"/>
                <a:sym typeface="Arial" charset="0"/>
              </a:rPr>
              <a:t>以「課程發展」帶動「學校發展</a:t>
            </a:r>
            <a:r>
              <a:rPr lang="en-US" sz="2200" b="1" dirty="0">
                <a:solidFill>
                  <a:srgbClr val="262626"/>
                </a:solidFill>
                <a:latin typeface="標楷體" pitchFamily="65" charset="-120"/>
                <a:ea typeface="標楷體" pitchFamily="65" charset="-120"/>
                <a:cs typeface="Arial" charset="0"/>
                <a:sym typeface="Arial" charset="0"/>
              </a:rPr>
              <a:t>」，</a:t>
            </a:r>
            <a:r>
              <a:rPr lang="en-US" sz="2200" b="1" dirty="0" err="1">
                <a:solidFill>
                  <a:srgbClr val="262626"/>
                </a:solidFill>
                <a:latin typeface="標楷體" pitchFamily="65" charset="-120"/>
                <a:ea typeface="標楷體" pitchFamily="65" charset="-120"/>
                <a:cs typeface="Arial" charset="0"/>
                <a:sym typeface="Arial" charset="0"/>
              </a:rPr>
              <a:t>型塑學校獨特臉譜</a:t>
            </a:r>
            <a:r>
              <a:rPr lang="en-US" sz="2200" b="1" dirty="0">
                <a:solidFill>
                  <a:srgbClr val="262626"/>
                </a:solidFill>
                <a:latin typeface="標楷體" pitchFamily="65" charset="-120"/>
                <a:ea typeface="標楷體" pitchFamily="65" charset="-120"/>
                <a:cs typeface="Arial" charset="0"/>
                <a:sym typeface="Arial" charset="0"/>
              </a:rPr>
              <a:t>。</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hape 1007"/>
          <p:cNvSpPr>
            <a:spLocks noGrp="1"/>
          </p:cNvSpPr>
          <p:nvPr>
            <p:ph sz="quarter" idx="1"/>
          </p:nvPr>
        </p:nvSpPr>
        <p:spPr>
          <a:xfrm>
            <a:off x="611188" y="214313"/>
            <a:ext cx="8229600" cy="749300"/>
          </a:xfrm>
        </p:spPr>
        <p:txBody>
          <a:bodyPr lIns="91425" tIns="45700" rIns="91425" bIns="45700"/>
          <a:lstStyle/>
          <a:p>
            <a:pPr marL="342900" indent="-342900" eaLnBrk="1" hangingPunct="1">
              <a:spcBef>
                <a:spcPct val="0"/>
              </a:spcBef>
              <a:buClr>
                <a:srgbClr val="A50021"/>
              </a:buClr>
              <a:buSzPct val="100000"/>
              <a:buFont typeface="Noto Sans Symbols"/>
              <a:buChar char="■"/>
            </a:pPr>
            <a:r>
              <a:rPr lang="en-US" sz="3200" b="1" u="sng">
                <a:solidFill>
                  <a:srgbClr val="0000FF"/>
                </a:solidFill>
                <a:latin typeface="標楷體" pitchFamily="65" charset="-120"/>
                <a:ea typeface="標楷體" pitchFamily="65" charset="-120"/>
                <a:cs typeface="Arial" charset="0"/>
                <a:sym typeface="Calibri" pitchFamily="34" charset="0"/>
                <a:hlinkClick r:id="rId3"/>
              </a:rPr>
              <a:t>桃子腳國中小課程發展圖像</a:t>
            </a:r>
          </a:p>
          <a:p>
            <a:pPr marL="342900" indent="-342900" eaLnBrk="1" hangingPunct="1">
              <a:spcBef>
                <a:spcPts val="638"/>
              </a:spcBef>
              <a:buClr>
                <a:srgbClr val="000000"/>
              </a:buClr>
              <a:buSzPct val="100000"/>
              <a:buFont typeface="Noto Sans Symbols"/>
              <a:buNone/>
            </a:pPr>
            <a:endParaRPr lang="zh-TW" altLang="en-US" sz="3200" b="1" u="sng">
              <a:solidFill>
                <a:srgbClr val="0000FF"/>
              </a:solidFill>
              <a:latin typeface="標楷體" pitchFamily="65" charset="-120"/>
              <a:ea typeface="標楷體" pitchFamily="65" charset="-120"/>
              <a:cs typeface="Arial" charset="0"/>
              <a:sym typeface="Calibri" pitchFamily="34" charset="0"/>
              <a:hlinkClick r:id="rId3"/>
            </a:endParaRPr>
          </a:p>
        </p:txBody>
      </p:sp>
      <p:sp>
        <p:nvSpPr>
          <p:cNvPr id="322562" name="投影片編號版面配置區 5"/>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F5F25161-F089-4996-9AE3-A945E6EF8FB2}" type="slidenum">
              <a:rPr lang="zh-TW" altLang="en-US" smtClean="0">
                <a:latin typeface="Arial" charset="0"/>
                <a:ea typeface="新細明體" charset="-120"/>
              </a:rPr>
              <a:pPr/>
              <a:t>70</a:t>
            </a:fld>
            <a:endParaRPr lang="en-US" altLang="zh-TW">
              <a:latin typeface="Arial" charset="0"/>
              <a:ea typeface="新細明體" charset="-120"/>
            </a:endParaRPr>
          </a:p>
        </p:txBody>
      </p:sp>
      <p:pic>
        <p:nvPicPr>
          <p:cNvPr id="322563" name="Shape 1009"/>
          <p:cNvPicPr preferRelativeResize="0">
            <a:picLocks noChangeAspect="1" noChangeArrowheads="1"/>
          </p:cNvPicPr>
          <p:nvPr/>
        </p:nvPicPr>
        <p:blipFill>
          <a:blip r:embed="rId4" cstate="print"/>
          <a:srcRect/>
          <a:stretch>
            <a:fillRect/>
          </a:stretch>
        </p:blipFill>
        <p:spPr bwMode="auto">
          <a:xfrm>
            <a:off x="2051050" y="785813"/>
            <a:ext cx="5761038" cy="5661025"/>
          </a:xfrm>
          <a:prstGeom prst="rect">
            <a:avLst/>
          </a:prstGeom>
          <a:noFill/>
          <a:ln w="9525">
            <a:noFill/>
            <a:miter lim="800000"/>
            <a:headEnd/>
            <a:tailEnd/>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247650" y="1177924"/>
            <a:ext cx="8500814" cy="5131395"/>
          </a:xfrm>
          <a:prstGeom prst="snip2DiagRect">
            <a:avLst>
              <a:gd name="adj1" fmla="val 0"/>
              <a:gd name="adj2" fmla="val 16667"/>
            </a:avLst>
          </a:prstGeom>
          <a:solidFill>
            <a:schemeClr val="lt1"/>
          </a:solidFill>
          <a:ln w="19050" cap="flat" cmpd="sng">
            <a:solidFill>
              <a:srgbClr val="953734"/>
            </a:solidFill>
            <a:prstDash val="solid"/>
            <a:round/>
            <a:headEnd type="none" w="med" len="med"/>
            <a:tailEnd type="none" w="med" len="med"/>
          </a:ln>
        </p:spPr>
        <p:txBody>
          <a:bodyPr lIns="91425" tIns="45700" rIns="91425" bIns="45700" anchor="ctr"/>
          <a:lstStyle/>
          <a:p>
            <a:pPr algn="ctr">
              <a:spcBef>
                <a:spcPts val="0"/>
              </a:spcBef>
              <a:spcAft>
                <a:spcPts val="0"/>
              </a:spcAft>
              <a:defRPr/>
            </a:pPr>
            <a:endParaRPr b="1">
              <a:solidFill>
                <a:srgbClr val="FFFFFF"/>
              </a:solidFill>
              <a:latin typeface="標楷體" panose="03000509000000000000" pitchFamily="65" charset="-120"/>
              <a:ea typeface="標楷體" panose="03000509000000000000" pitchFamily="65" charset="-120"/>
              <a:cs typeface="Arial"/>
              <a:sym typeface="Arial"/>
            </a:endParaRPr>
          </a:p>
        </p:txBody>
      </p:sp>
      <p:grpSp>
        <p:nvGrpSpPr>
          <p:cNvPr id="324610" name="Shape 1016"/>
          <p:cNvGrpSpPr>
            <a:grpSpLocks/>
          </p:cNvGrpSpPr>
          <p:nvPr/>
        </p:nvGrpSpPr>
        <p:grpSpPr bwMode="auto">
          <a:xfrm>
            <a:off x="160338" y="993775"/>
            <a:ext cx="6505575" cy="606425"/>
            <a:chOff x="863909" y="1329195"/>
            <a:chExt cx="5498377" cy="443792"/>
          </a:xfrm>
        </p:grpSpPr>
        <p:sp>
          <p:nvSpPr>
            <p:cNvPr id="324636" name="Shape 1017"/>
            <p:cNvSpPr>
              <a:spLocks noChangeArrowheads="1"/>
            </p:cNvSpPr>
            <p:nvPr/>
          </p:nvSpPr>
          <p:spPr bwMode="auto">
            <a:xfrm>
              <a:off x="863909" y="1341455"/>
              <a:ext cx="1401513" cy="402138"/>
            </a:xfrm>
            <a:prstGeom prst="rect">
              <a:avLst/>
            </a:prstGeom>
            <a:solidFill>
              <a:srgbClr val="E36C09"/>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7" name="Shape 1018"/>
            <p:cNvSpPr>
              <a:spLocks noChangeArrowheads="1"/>
            </p:cNvSpPr>
            <p:nvPr/>
          </p:nvSpPr>
          <p:spPr bwMode="auto">
            <a:xfrm>
              <a:off x="2267008" y="1340890"/>
              <a:ext cx="3854114" cy="406112"/>
            </a:xfrm>
            <a:prstGeom prst="rect">
              <a:avLst/>
            </a:prstGeom>
            <a:solidFill>
              <a:srgbClr val="F0644D"/>
            </a:solidFill>
            <a:ln w="9525">
              <a:noFill/>
              <a:miter lim="800000"/>
              <a:headEnd/>
              <a:tailEnd/>
            </a:ln>
          </p:spPr>
          <p:txBody>
            <a:bodyPr lIns="91425" tIns="45700" rIns="91425" bIns="45700" anchor="ctr"/>
            <a:lstStyle/>
            <a:p>
              <a:pPr algn="ctr"/>
              <a:endParaRPr lang="zh-TW" altLang="en-US" sz="1100" b="1">
                <a:solidFill>
                  <a:srgbClr val="FFFFFF"/>
                </a:solidFill>
                <a:latin typeface="標楷體" pitchFamily="65" charset="-120"/>
                <a:ea typeface="標楷體" pitchFamily="65" charset="-120"/>
                <a:cs typeface="Arial" charset="0"/>
                <a:sym typeface="Arial" charset="0"/>
              </a:endParaRPr>
            </a:p>
          </p:txBody>
        </p:sp>
        <p:sp>
          <p:nvSpPr>
            <p:cNvPr id="324638" name="Shape 1019"/>
            <p:cNvSpPr txBox="1">
              <a:spLocks noChangeArrowheads="1"/>
            </p:cNvSpPr>
            <p:nvPr/>
          </p:nvSpPr>
          <p:spPr bwMode="auto">
            <a:xfrm>
              <a:off x="2346049" y="1329195"/>
              <a:ext cx="4016238" cy="443792"/>
            </a:xfrm>
            <a:prstGeom prst="rect">
              <a:avLst/>
            </a:prstGeom>
            <a:noFill/>
            <a:ln w="9525">
              <a:noFill/>
              <a:miter lim="800000"/>
              <a:headEnd/>
              <a:tailEnd/>
            </a:ln>
          </p:spPr>
          <p:txBody>
            <a:bodyPr lIns="91425" tIns="45700" rIns="91425" bIns="45700"/>
            <a:lstStyle/>
            <a:p>
              <a:pPr>
                <a:buClr>
                  <a:srgbClr val="FFFFFF"/>
                </a:buClr>
                <a:buSzPct val="25000"/>
                <a:buFont typeface="Arial" charset="0"/>
                <a:buNone/>
              </a:pPr>
              <a:r>
                <a:rPr lang="en-US" altLang="zh-TW" sz="2400" b="1">
                  <a:solidFill>
                    <a:srgbClr val="FFFFFF"/>
                  </a:solidFill>
                  <a:latin typeface="標楷體" pitchFamily="65" charset="-120"/>
                  <a:ea typeface="標楷體" pitchFamily="65" charset="-120"/>
                  <a:cs typeface="Arial" charset="0"/>
                  <a:sym typeface="Arial" charset="0"/>
                </a:rPr>
                <a:t>   </a:t>
              </a:r>
            </a:p>
          </p:txBody>
        </p:sp>
      </p:grpSp>
      <p:sp>
        <p:nvSpPr>
          <p:cNvPr id="324611" name="Shape 1020"/>
          <p:cNvSpPr txBox="1">
            <a:spLocks noChangeArrowheads="1"/>
          </p:cNvSpPr>
          <p:nvPr/>
        </p:nvSpPr>
        <p:spPr bwMode="auto">
          <a:xfrm>
            <a:off x="130175" y="314325"/>
            <a:ext cx="8186738" cy="584200"/>
          </a:xfrm>
          <a:prstGeom prst="rect">
            <a:avLst/>
          </a:prstGeom>
          <a:noFill/>
          <a:ln w="9525">
            <a:noFill/>
            <a:miter lim="800000"/>
            <a:headEnd/>
            <a:tailEnd/>
          </a:ln>
        </p:spPr>
        <p:txBody>
          <a:bodyPr lIns="91425" tIns="45700" rIns="91425" bIns="45700"/>
          <a:lstStyle/>
          <a:p>
            <a:pPr>
              <a:buSzPct val="25000"/>
            </a:pPr>
            <a:r>
              <a:rPr lang="en-US" altLang="zh-TW" sz="3200" b="1">
                <a:solidFill>
                  <a:srgbClr val="C00000"/>
                </a:solidFill>
                <a:latin typeface="標楷體" pitchFamily="65" charset="-120"/>
                <a:ea typeface="標楷體" pitchFamily="65" charset="-120"/>
                <a:cs typeface="Arial" charset="0"/>
                <a:sym typeface="Arial" charset="0"/>
              </a:rPr>
              <a:t>2016</a:t>
            </a:r>
            <a:r>
              <a:rPr lang="en-US" sz="3200" b="1">
                <a:solidFill>
                  <a:srgbClr val="C00000"/>
                </a:solidFill>
                <a:latin typeface="標楷體" pitchFamily="65" charset="-120"/>
                <a:ea typeface="標楷體" pitchFamily="65" charset="-120"/>
                <a:cs typeface="Arial" charset="0"/>
                <a:sym typeface="Arial" charset="0"/>
              </a:rPr>
              <a:t>準備階段</a:t>
            </a:r>
            <a:r>
              <a:rPr lang="en-US" altLang="zh-TW" sz="3200" b="1">
                <a:solidFill>
                  <a:srgbClr val="000000"/>
                </a:solidFill>
                <a:latin typeface="標楷體" pitchFamily="65" charset="-120"/>
                <a:ea typeface="標楷體" pitchFamily="65" charset="-120"/>
                <a:cs typeface="Arial" charset="0"/>
                <a:sym typeface="Arial" charset="0"/>
              </a:rPr>
              <a:t>--</a:t>
            </a:r>
            <a:r>
              <a:rPr lang="en-US" sz="3200" b="1">
                <a:solidFill>
                  <a:srgbClr val="000000"/>
                </a:solidFill>
                <a:latin typeface="標楷體" pitchFamily="65" charset="-120"/>
                <a:ea typeface="標楷體" pitchFamily="65" charset="-120"/>
                <a:cs typeface="Arial" charset="0"/>
                <a:sym typeface="Arial" charset="0"/>
              </a:rPr>
              <a:t>邁向新課綱轉化第一哩路</a:t>
            </a:r>
          </a:p>
        </p:txBody>
      </p:sp>
      <p:sp>
        <p:nvSpPr>
          <p:cNvPr id="324612" name="Shape 1021"/>
          <p:cNvSpPr>
            <a:spLocks noChangeArrowheads="1"/>
          </p:cNvSpPr>
          <p:nvPr/>
        </p:nvSpPr>
        <p:spPr bwMode="auto">
          <a:xfrm>
            <a:off x="0" y="314325"/>
            <a:ext cx="130175" cy="522288"/>
          </a:xfrm>
          <a:prstGeom prst="rect">
            <a:avLst/>
          </a:prstGeom>
          <a:solidFill>
            <a:srgbClr val="953734"/>
          </a:solidFill>
          <a:ln w="9525">
            <a:noFill/>
            <a:miter lim="800000"/>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13" name="Shape 1022"/>
          <p:cNvSpPr txBox="1">
            <a:spLocks noChangeArrowheads="1"/>
          </p:cNvSpPr>
          <p:nvPr/>
        </p:nvSpPr>
        <p:spPr bwMode="auto">
          <a:xfrm>
            <a:off x="1671638" y="5300663"/>
            <a:ext cx="1654175" cy="400050"/>
          </a:xfrm>
          <a:prstGeom prst="rect">
            <a:avLst/>
          </a:prstGeom>
          <a:noFill/>
          <a:ln w="9525">
            <a:noFill/>
            <a:miter lim="800000"/>
            <a:headEnd/>
            <a:tailEnd/>
          </a:ln>
        </p:spPr>
        <p:txBody>
          <a:bodyPr lIns="91425" tIns="45700" rIns="91425" bIns="45700"/>
          <a:lstStyle/>
          <a:p>
            <a:pPr>
              <a:buSzPct val="25000"/>
            </a:pPr>
            <a:r>
              <a:rPr lang="en-US" altLang="zh-TW" sz="2000" b="1">
                <a:solidFill>
                  <a:srgbClr val="FFFFFF"/>
                </a:solidFill>
                <a:latin typeface="標楷體" pitchFamily="65" charset="-120"/>
                <a:ea typeface="標楷體" pitchFamily="65" charset="-120"/>
                <a:cs typeface="Arial" charset="0"/>
                <a:sym typeface="Arial" charset="0"/>
              </a:rPr>
              <a:t>YOUR TEXT</a:t>
            </a:r>
          </a:p>
        </p:txBody>
      </p:sp>
      <p:cxnSp>
        <p:nvCxnSpPr>
          <p:cNvPr id="324614" name="Shape 1023"/>
          <p:cNvCxnSpPr>
            <a:cxnSpLocks noChangeShapeType="1"/>
          </p:cNvCxnSpPr>
          <p:nvPr/>
        </p:nvCxnSpPr>
        <p:spPr bwMode="auto">
          <a:xfrm rot="5400000" flipH="1">
            <a:off x="3199606" y="2443957"/>
            <a:ext cx="246063" cy="787400"/>
          </a:xfrm>
          <a:prstGeom prst="straightConnector1">
            <a:avLst/>
          </a:prstGeom>
          <a:noFill/>
          <a:ln w="28575">
            <a:solidFill>
              <a:schemeClr val="tx1"/>
            </a:solidFill>
            <a:prstDash val="dash"/>
            <a:round/>
            <a:headEnd type="oval" w="med" len="med"/>
            <a:tailEnd type="none" w="lg" len="lg"/>
          </a:ln>
        </p:spPr>
      </p:cxnSp>
      <p:cxnSp>
        <p:nvCxnSpPr>
          <p:cNvPr id="324615" name="Shape 1024"/>
          <p:cNvCxnSpPr>
            <a:cxnSpLocks noChangeShapeType="1"/>
          </p:cNvCxnSpPr>
          <p:nvPr/>
        </p:nvCxnSpPr>
        <p:spPr bwMode="auto">
          <a:xfrm rot="16200000" flipH="1">
            <a:off x="4706144" y="3937794"/>
            <a:ext cx="371475" cy="211137"/>
          </a:xfrm>
          <a:prstGeom prst="straightConnector1">
            <a:avLst/>
          </a:prstGeom>
          <a:noFill/>
          <a:ln w="28575">
            <a:solidFill>
              <a:schemeClr val="tx1"/>
            </a:solidFill>
            <a:prstDash val="dash"/>
            <a:round/>
            <a:headEnd type="oval" w="med" len="med"/>
            <a:tailEnd type="none" w="lg" len="lg"/>
          </a:ln>
        </p:spPr>
      </p:cxnSp>
      <p:sp>
        <p:nvSpPr>
          <p:cNvPr id="324616" name="Shape 1025"/>
          <p:cNvSpPr>
            <a:spLocks noChangeArrowheads="1"/>
          </p:cNvSpPr>
          <p:nvPr/>
        </p:nvSpPr>
        <p:spPr bwMode="auto">
          <a:xfrm>
            <a:off x="3857625" y="4143375"/>
            <a:ext cx="198438" cy="263525"/>
          </a:xfrm>
          <a:prstGeom prst="ellipse">
            <a:avLst/>
          </a:prstGeom>
          <a:solidFill>
            <a:srgbClr val="F0644D"/>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7" name="Shape 1026"/>
          <p:cNvSpPr>
            <a:spLocks noChangeArrowheads="1"/>
          </p:cNvSpPr>
          <p:nvPr/>
        </p:nvSpPr>
        <p:spPr bwMode="auto">
          <a:xfrm>
            <a:off x="2786063" y="2571750"/>
            <a:ext cx="198437" cy="263525"/>
          </a:xfrm>
          <a:prstGeom prst="ellipse">
            <a:avLst/>
          </a:prstGeom>
          <a:solidFill>
            <a:srgbClr val="0070C0"/>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8" name="Shape 1027"/>
          <p:cNvSpPr>
            <a:spLocks noChangeArrowheads="1"/>
          </p:cNvSpPr>
          <p:nvPr/>
        </p:nvSpPr>
        <p:spPr bwMode="auto">
          <a:xfrm>
            <a:off x="4929188" y="4214813"/>
            <a:ext cx="198437" cy="263525"/>
          </a:xfrm>
          <a:prstGeom prst="ellipse">
            <a:avLst/>
          </a:prstGeom>
          <a:solidFill>
            <a:srgbClr val="FDE9D8"/>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19" name="Shape 1028"/>
          <p:cNvSpPr txBox="1">
            <a:spLocks noChangeArrowheads="1"/>
          </p:cNvSpPr>
          <p:nvPr/>
        </p:nvSpPr>
        <p:spPr bwMode="auto">
          <a:xfrm>
            <a:off x="4643438" y="4830763"/>
            <a:ext cx="2714625"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確認課綱轉化目標、重點</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20" name="Shape 1029"/>
          <p:cNvSpPr txBox="1">
            <a:spLocks noChangeArrowheads="1"/>
          </p:cNvSpPr>
          <p:nvPr/>
        </p:nvSpPr>
        <p:spPr bwMode="auto">
          <a:xfrm>
            <a:off x="428625" y="2473325"/>
            <a:ext cx="2286000" cy="954088"/>
          </a:xfrm>
          <a:prstGeom prst="rect">
            <a:avLst/>
          </a:prstGeom>
          <a:noFill/>
          <a:ln w="9525">
            <a:noFill/>
            <a:miter lim="800000"/>
            <a:headEnd/>
            <a:tailEnd/>
          </a:ln>
        </p:spPr>
        <p:txBody>
          <a:bodyPr lIns="91425" tIns="45700" rIns="91425" bIns="45700"/>
          <a:lstStyle/>
          <a:p>
            <a:pPr marL="271463" indent="-271463">
              <a:buClr>
                <a:srgbClr val="FF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建立課綱轉化核心團隊</a:t>
            </a:r>
          </a:p>
        </p:txBody>
      </p:sp>
      <p:sp>
        <p:nvSpPr>
          <p:cNvPr id="324621" name="Shape 1030"/>
          <p:cNvSpPr txBox="1">
            <a:spLocks noChangeArrowheads="1"/>
          </p:cNvSpPr>
          <p:nvPr/>
        </p:nvSpPr>
        <p:spPr bwMode="auto">
          <a:xfrm>
            <a:off x="714375" y="3759200"/>
            <a:ext cx="2428875" cy="954088"/>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a:solidFill>
                  <a:srgbClr val="000000"/>
                </a:solidFill>
                <a:latin typeface="標楷體" pitchFamily="65" charset="-120"/>
                <a:ea typeface="標楷體" pitchFamily="65" charset="-120"/>
                <a:cs typeface="Arial" charset="0"/>
                <a:sym typeface="Arial" charset="0"/>
              </a:rPr>
              <a:t>掌握及理解新課綱</a:t>
            </a:r>
          </a:p>
        </p:txBody>
      </p:sp>
      <p:sp>
        <p:nvSpPr>
          <p:cNvPr id="1031" name="Shape 1031"/>
          <p:cNvSpPr/>
          <p:nvPr/>
        </p:nvSpPr>
        <p:spPr>
          <a:xfrm rot="5400000">
            <a:off x="3420269" y="1918494"/>
            <a:ext cx="2268538" cy="1701800"/>
          </a:xfrm>
          <a:prstGeom prst="arc">
            <a:avLst>
              <a:gd name="adj1" fmla="val 16970181"/>
              <a:gd name="adj2" fmla="val 4629581"/>
            </a:avLst>
          </a:prstGeom>
          <a:noFill/>
          <a:ln w="31750" cap="flat" cmpd="sng">
            <a:solidFill>
              <a:schemeClr val="dk1"/>
            </a:solidFill>
            <a:prstDash val="dash"/>
            <a:round/>
            <a:headEnd type="none" w="med" len="med"/>
            <a:tailEnd type="none" w="med" len="med"/>
          </a:ln>
        </p:spPr>
        <p:txBody>
          <a:bodyPr lIns="91425" tIns="45700" rIns="91425" bIns="45700" anchor="ctr"/>
          <a:lstStyle/>
          <a:p>
            <a:pPr algn="ctr">
              <a:spcBef>
                <a:spcPts val="0"/>
              </a:spcBef>
              <a:spcAft>
                <a:spcPts val="0"/>
              </a:spcAft>
              <a:defRPr/>
            </a:pPr>
            <a:endParaRPr b="1">
              <a:solidFill>
                <a:srgbClr val="000000"/>
              </a:solidFill>
              <a:latin typeface="標楷體" panose="03000509000000000000" pitchFamily="65" charset="-120"/>
              <a:ea typeface="標楷體" panose="03000509000000000000" pitchFamily="65" charset="-120"/>
              <a:cs typeface="Arial"/>
              <a:sym typeface="Arial"/>
            </a:endParaRPr>
          </a:p>
        </p:txBody>
      </p:sp>
      <p:sp>
        <p:nvSpPr>
          <p:cNvPr id="324623" name="Shape 1032"/>
          <p:cNvSpPr>
            <a:spLocks noChangeArrowheads="1"/>
          </p:cNvSpPr>
          <p:nvPr/>
        </p:nvSpPr>
        <p:spPr bwMode="auto">
          <a:xfrm>
            <a:off x="3871913" y="1997075"/>
            <a:ext cx="1360487" cy="1758950"/>
          </a:xfrm>
          <a:prstGeom prst="ellipse">
            <a:avLst/>
          </a:prstGeom>
          <a:solidFill>
            <a:schemeClr val="bg1"/>
          </a:solidFill>
          <a:ln w="76200">
            <a:solidFill>
              <a:srgbClr val="0C0C0C"/>
            </a:solidFill>
            <a:round/>
            <a:headEnd/>
            <a:tailEnd/>
          </a:ln>
        </p:spPr>
        <p:txBody>
          <a:bodyPr lIns="91425" tIns="45700" rIns="91425" bIns="45700" anchor="ctr"/>
          <a:lstStyle/>
          <a:p>
            <a:pPr algn="ctr"/>
            <a:endParaRPr lang="zh-TW" altLang="en-US" b="1">
              <a:solidFill>
                <a:srgbClr val="FFFFFF"/>
              </a:solidFill>
              <a:latin typeface="標楷體" pitchFamily="65" charset="-120"/>
              <a:ea typeface="標楷體" pitchFamily="65" charset="-120"/>
              <a:cs typeface="Arial" charset="0"/>
              <a:sym typeface="Arial" charset="0"/>
            </a:endParaRPr>
          </a:p>
        </p:txBody>
      </p:sp>
      <p:sp>
        <p:nvSpPr>
          <p:cNvPr id="324624" name="Shape 1033"/>
          <p:cNvSpPr txBox="1">
            <a:spLocks noChangeArrowheads="1"/>
          </p:cNvSpPr>
          <p:nvPr/>
        </p:nvSpPr>
        <p:spPr bwMode="auto">
          <a:xfrm>
            <a:off x="4000500" y="2357438"/>
            <a:ext cx="1071563" cy="1077912"/>
          </a:xfrm>
          <a:prstGeom prst="rect">
            <a:avLst/>
          </a:prstGeom>
          <a:noFill/>
          <a:ln w="9525">
            <a:noFill/>
            <a:miter lim="800000"/>
            <a:headEnd/>
            <a:tailEnd/>
          </a:ln>
        </p:spPr>
        <p:txBody>
          <a:bodyPr lIns="91425" tIns="45700" rIns="91425" bIns="45700"/>
          <a:lstStyle/>
          <a:p>
            <a:pPr algn="ctr">
              <a:buSzPct val="25000"/>
            </a:pPr>
            <a:r>
              <a:rPr lang="en-US" sz="3200" b="1">
                <a:solidFill>
                  <a:srgbClr val="953734"/>
                </a:solidFill>
                <a:latin typeface="標楷體" pitchFamily="65" charset="-120"/>
                <a:ea typeface="標楷體" pitchFamily="65" charset="-120"/>
                <a:cs typeface="Arial" charset="0"/>
                <a:sym typeface="Arial" charset="0"/>
              </a:rPr>
              <a:t>整裝待發</a:t>
            </a:r>
          </a:p>
        </p:txBody>
      </p:sp>
      <p:cxnSp>
        <p:nvCxnSpPr>
          <p:cNvPr id="324625" name="Shape 1034"/>
          <p:cNvCxnSpPr>
            <a:cxnSpLocks noChangeShapeType="1"/>
          </p:cNvCxnSpPr>
          <p:nvPr/>
        </p:nvCxnSpPr>
        <p:spPr bwMode="auto">
          <a:xfrm rot="10800000" flipH="1">
            <a:off x="5411788" y="2643188"/>
            <a:ext cx="803275" cy="301625"/>
          </a:xfrm>
          <a:prstGeom prst="straightConnector1">
            <a:avLst/>
          </a:prstGeom>
          <a:noFill/>
          <a:ln w="28575">
            <a:solidFill>
              <a:schemeClr val="tx1"/>
            </a:solidFill>
            <a:prstDash val="dash"/>
            <a:round/>
            <a:headEnd type="oval" w="med" len="med"/>
            <a:tailEnd type="none" w="lg" len="lg"/>
          </a:ln>
        </p:spPr>
      </p:cxnSp>
      <p:sp>
        <p:nvSpPr>
          <p:cNvPr id="324626" name="Shape 1035"/>
          <p:cNvSpPr>
            <a:spLocks noChangeArrowheads="1"/>
          </p:cNvSpPr>
          <p:nvPr/>
        </p:nvSpPr>
        <p:spPr bwMode="auto">
          <a:xfrm>
            <a:off x="6143625" y="2500313"/>
            <a:ext cx="198438" cy="263525"/>
          </a:xfrm>
          <a:prstGeom prst="ellipse">
            <a:avLst/>
          </a:prstGeom>
          <a:solidFill>
            <a:srgbClr val="91D101"/>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27" name="Shape 1036"/>
          <p:cNvCxnSpPr>
            <a:cxnSpLocks noChangeShapeType="1"/>
          </p:cNvCxnSpPr>
          <p:nvPr/>
        </p:nvCxnSpPr>
        <p:spPr bwMode="auto">
          <a:xfrm flipH="1">
            <a:off x="3357563" y="3429000"/>
            <a:ext cx="481012" cy="285750"/>
          </a:xfrm>
          <a:prstGeom prst="straightConnector1">
            <a:avLst/>
          </a:prstGeom>
          <a:noFill/>
          <a:ln w="28575">
            <a:solidFill>
              <a:schemeClr val="tx1"/>
            </a:solidFill>
            <a:prstDash val="dash"/>
            <a:round/>
            <a:headEnd type="oval" w="med" len="med"/>
            <a:tailEnd type="none" w="lg" len="lg"/>
          </a:ln>
        </p:spPr>
      </p:cxnSp>
      <p:sp>
        <p:nvSpPr>
          <p:cNvPr id="324628" name="Shape 1037"/>
          <p:cNvSpPr>
            <a:spLocks noChangeArrowheads="1"/>
          </p:cNvSpPr>
          <p:nvPr/>
        </p:nvSpPr>
        <p:spPr bwMode="auto">
          <a:xfrm>
            <a:off x="785813" y="1031875"/>
            <a:ext cx="5638800" cy="460375"/>
          </a:xfrm>
          <a:prstGeom prst="rect">
            <a:avLst/>
          </a:prstGeom>
          <a:noFill/>
          <a:ln w="9525">
            <a:noFill/>
            <a:miter lim="800000"/>
            <a:headEnd/>
            <a:tailEnd/>
          </a:ln>
        </p:spPr>
        <p:txBody>
          <a:bodyPr lIns="91425" tIns="45700" rIns="91425" bIns="45700"/>
          <a:lstStyle/>
          <a:p>
            <a:pPr>
              <a:buSzPct val="25000"/>
            </a:pPr>
            <a:r>
              <a:rPr lang="en-US" sz="2400" b="1">
                <a:solidFill>
                  <a:srgbClr val="FFFFFF"/>
                </a:solidFill>
                <a:latin typeface="標楷體" pitchFamily="65" charset="-120"/>
                <a:ea typeface="標楷體" pitchFamily="65" charset="-120"/>
                <a:cs typeface="Arial" charset="0"/>
                <a:sym typeface="Arial" charset="0"/>
              </a:rPr>
              <a:t>學校及教師可著手準備：</a:t>
            </a:r>
          </a:p>
        </p:txBody>
      </p:sp>
      <p:cxnSp>
        <p:nvCxnSpPr>
          <p:cNvPr id="324629" name="Shape 1038"/>
          <p:cNvCxnSpPr>
            <a:cxnSpLocks noChangeShapeType="1"/>
          </p:cNvCxnSpPr>
          <p:nvPr/>
        </p:nvCxnSpPr>
        <p:spPr bwMode="auto">
          <a:xfrm rot="5400000">
            <a:off x="3961606" y="3906044"/>
            <a:ext cx="282575" cy="185738"/>
          </a:xfrm>
          <a:prstGeom prst="straightConnector1">
            <a:avLst/>
          </a:prstGeom>
          <a:noFill/>
          <a:ln w="28575">
            <a:solidFill>
              <a:schemeClr val="tx1"/>
            </a:solidFill>
            <a:prstDash val="dash"/>
            <a:round/>
            <a:headEnd type="oval" w="med" len="med"/>
            <a:tailEnd type="none" w="lg" len="lg"/>
          </a:ln>
        </p:spPr>
      </p:cxnSp>
      <p:sp>
        <p:nvSpPr>
          <p:cNvPr id="324630" name="Shape 1039"/>
          <p:cNvSpPr>
            <a:spLocks noChangeArrowheads="1"/>
          </p:cNvSpPr>
          <p:nvPr/>
        </p:nvSpPr>
        <p:spPr bwMode="auto">
          <a:xfrm>
            <a:off x="3214688" y="3571875"/>
            <a:ext cx="198437" cy="263525"/>
          </a:xfrm>
          <a:prstGeom prst="ellipse">
            <a:avLst/>
          </a:prstGeom>
          <a:solidFill>
            <a:srgbClr val="8CB3E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sp>
        <p:nvSpPr>
          <p:cNvPr id="324631" name="Shape 1040"/>
          <p:cNvSpPr txBox="1">
            <a:spLocks noChangeArrowheads="1"/>
          </p:cNvSpPr>
          <p:nvPr/>
        </p:nvSpPr>
        <p:spPr bwMode="auto">
          <a:xfrm>
            <a:off x="1643063" y="4687888"/>
            <a:ext cx="2500312" cy="1384300"/>
          </a:xfrm>
          <a:prstGeom prst="rect">
            <a:avLst/>
          </a:prstGeom>
          <a:noFill/>
          <a:ln w="9525">
            <a:noFill/>
            <a:miter lim="800000"/>
            <a:headEnd/>
            <a:tailEnd/>
          </a:ln>
        </p:spPr>
        <p:txBody>
          <a:bodyPr lIns="91425" tIns="45700" rIns="91425" bIns="45700"/>
          <a:lstStyle/>
          <a:p>
            <a:pPr marL="361950" indent="-361950">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盤整學校課程現況、亮點及問題</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2" name="Shape 1041"/>
          <p:cNvSpPr>
            <a:spLocks noChangeArrowheads="1"/>
          </p:cNvSpPr>
          <p:nvPr/>
        </p:nvSpPr>
        <p:spPr bwMode="auto">
          <a:xfrm>
            <a:off x="5786438" y="3500438"/>
            <a:ext cx="198437" cy="263525"/>
          </a:xfrm>
          <a:prstGeom prst="ellipse">
            <a:avLst/>
          </a:prstGeom>
          <a:solidFill>
            <a:srgbClr val="FFA013"/>
          </a:solidFill>
          <a:ln w="25400">
            <a:solidFill>
              <a:schemeClr val="tx1"/>
            </a:solidFill>
            <a:round/>
            <a:headEnd/>
            <a:tailEnd/>
          </a:ln>
        </p:spPr>
        <p:txBody>
          <a:bodyPr lIns="91425" tIns="45700" rIns="91425" bIns="45700" anchor="ctr"/>
          <a:lstStyle/>
          <a:p>
            <a:pPr algn="ctr"/>
            <a:endParaRPr lang="zh-TW" altLang="en-US" b="1">
              <a:solidFill>
                <a:srgbClr val="953734"/>
              </a:solidFill>
              <a:latin typeface="標楷體" pitchFamily="65" charset="-120"/>
              <a:ea typeface="標楷體" pitchFamily="65" charset="-120"/>
              <a:cs typeface="Arial" charset="0"/>
              <a:sym typeface="Arial" charset="0"/>
            </a:endParaRPr>
          </a:p>
        </p:txBody>
      </p:sp>
      <p:cxnSp>
        <p:nvCxnSpPr>
          <p:cNvPr id="324633" name="Shape 1042"/>
          <p:cNvCxnSpPr>
            <a:cxnSpLocks noChangeShapeType="1"/>
            <a:endCxn id="324632" idx="1"/>
          </p:cNvCxnSpPr>
          <p:nvPr/>
        </p:nvCxnSpPr>
        <p:spPr bwMode="auto">
          <a:xfrm>
            <a:off x="5305425" y="3376613"/>
            <a:ext cx="509588" cy="161925"/>
          </a:xfrm>
          <a:prstGeom prst="straightConnector1">
            <a:avLst/>
          </a:prstGeom>
          <a:noFill/>
          <a:ln w="28575">
            <a:solidFill>
              <a:schemeClr val="tx1"/>
            </a:solidFill>
            <a:prstDash val="dash"/>
            <a:round/>
            <a:headEnd type="oval" w="med" len="med"/>
            <a:tailEnd type="none" w="lg" len="lg"/>
          </a:ln>
        </p:spPr>
      </p:cxnSp>
      <p:sp>
        <p:nvSpPr>
          <p:cNvPr id="324634" name="Shape 1043"/>
          <p:cNvSpPr txBox="1">
            <a:spLocks noChangeArrowheads="1"/>
          </p:cNvSpPr>
          <p:nvPr/>
        </p:nvSpPr>
        <p:spPr bwMode="auto">
          <a:xfrm>
            <a:off x="5929313" y="3402013"/>
            <a:ext cx="2928937" cy="1384300"/>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發展課綱轉化計畫、策略與進程規劃</a:t>
            </a:r>
            <a:endParaRPr lang="en-US" sz="2400" b="1" dirty="0">
              <a:solidFill>
                <a:srgbClr val="000000"/>
              </a:solidFill>
              <a:latin typeface="標楷體" pitchFamily="65" charset="-120"/>
              <a:ea typeface="標楷體" pitchFamily="65" charset="-120"/>
              <a:cs typeface="Arial" charset="0"/>
              <a:sym typeface="Arial" charset="0"/>
            </a:endParaRPr>
          </a:p>
        </p:txBody>
      </p:sp>
      <p:sp>
        <p:nvSpPr>
          <p:cNvPr id="324635" name="Shape 1044"/>
          <p:cNvSpPr txBox="1">
            <a:spLocks noChangeArrowheads="1"/>
          </p:cNvSpPr>
          <p:nvPr/>
        </p:nvSpPr>
        <p:spPr bwMode="auto">
          <a:xfrm>
            <a:off x="6357938" y="2401888"/>
            <a:ext cx="2500312" cy="954087"/>
          </a:xfrm>
          <a:prstGeom prst="rect">
            <a:avLst/>
          </a:prstGeom>
          <a:noFill/>
          <a:ln w="9525">
            <a:noFill/>
            <a:miter lim="800000"/>
            <a:headEnd/>
            <a:tailEnd/>
          </a:ln>
        </p:spPr>
        <p:txBody>
          <a:bodyPr lIns="91425" tIns="45700" rIns="91425" bIns="45700"/>
          <a:lstStyle/>
          <a:p>
            <a:pPr marL="271463" indent="-271463">
              <a:buClr>
                <a:srgbClr val="C00000"/>
              </a:buClr>
              <a:buSzPct val="100000"/>
              <a:buFont typeface="Noto Sans Symbols"/>
              <a:buChar char="✓"/>
            </a:pPr>
            <a:r>
              <a:rPr lang="en-US" sz="2400" b="1" dirty="0" err="1">
                <a:solidFill>
                  <a:srgbClr val="000000"/>
                </a:solidFill>
                <a:latin typeface="標楷體" pitchFamily="65" charset="-120"/>
                <a:ea typeface="標楷體" pitchFamily="65" charset="-120"/>
                <a:cs typeface="Arial" charset="0"/>
                <a:sym typeface="Arial" charset="0"/>
              </a:rPr>
              <a:t>課綱轉化相關輔助工具</a:t>
            </a:r>
            <a:endParaRPr lang="en-US" sz="2400" b="1" dirty="0">
              <a:solidFill>
                <a:srgbClr val="000000"/>
              </a:solidFill>
              <a:latin typeface="標楷體" pitchFamily="65" charset="-120"/>
              <a:ea typeface="標楷體" pitchFamily="65" charset="-120"/>
              <a:cs typeface="Arial" charset="0"/>
              <a:sym typeface="Arial" charset="0"/>
            </a:endParaRP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1075" y="-243408"/>
            <a:ext cx="7467600" cy="1143000"/>
          </a:xfrm>
        </p:spPr>
        <p:txBody>
          <a:bodyPr>
            <a:normAutofit/>
          </a:bodyPr>
          <a:lstStyle/>
          <a:p>
            <a:pPr eaLnBrk="1" fontAlgn="auto" hangingPunct="1">
              <a:spcAft>
                <a:spcPts val="0"/>
              </a:spcAft>
              <a:defRPr/>
            </a:pPr>
            <a:r>
              <a:rPr lang="zh-TW" altLang="en-US" sz="4000" b="1" dirty="0">
                <a:solidFill>
                  <a:srgbClr val="0000FF"/>
                </a:solidFill>
                <a:latin typeface="標楷體" panose="03000509000000000000" pitchFamily="65" charset="-120"/>
                <a:ea typeface="標楷體" panose="03000509000000000000" pitchFamily="65" charset="-120"/>
              </a:rPr>
              <a:t>結語</a:t>
            </a:r>
          </a:p>
        </p:txBody>
      </p:sp>
      <p:sp>
        <p:nvSpPr>
          <p:cNvPr id="326658" name="內容版面配置區 2"/>
          <p:cNvSpPr>
            <a:spLocks noGrp="1"/>
          </p:cNvSpPr>
          <p:nvPr>
            <p:ph sz="quarter" idx="1"/>
          </p:nvPr>
        </p:nvSpPr>
        <p:spPr>
          <a:xfrm>
            <a:off x="323528" y="908720"/>
            <a:ext cx="7983016" cy="5017641"/>
          </a:xfrm>
        </p:spPr>
        <p:txBody>
          <a:bodyPr/>
          <a:lstStyle/>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成就每一個孩子是我們共同的希望，也就是新課綱彰顯「</a:t>
            </a:r>
            <a:r>
              <a:rPr lang="zh-TW" altLang="en-US" sz="3200" b="1" dirty="0">
                <a:solidFill>
                  <a:srgbClr val="0000FF"/>
                </a:solidFill>
                <a:latin typeface="標楷體" panose="03000509000000000000" pitchFamily="65" charset="-120"/>
                <a:ea typeface="標楷體" panose="03000509000000000000" pitchFamily="65" charset="-120"/>
              </a:rPr>
              <a:t>學習主體</a:t>
            </a:r>
            <a:r>
              <a:rPr lang="zh-TW" altLang="en-US" sz="3200" b="1" dirty="0">
                <a:solidFill>
                  <a:srgbClr val="663300"/>
                </a:solidFill>
                <a:latin typeface="標楷體" panose="03000509000000000000" pitchFamily="65" charset="-120"/>
                <a:ea typeface="標楷體" panose="03000509000000000000" pitchFamily="65" charset="-120"/>
              </a:rPr>
              <a:t>」、「</a:t>
            </a:r>
            <a:r>
              <a:rPr lang="zh-TW" altLang="en-US" sz="3200" b="1" dirty="0">
                <a:solidFill>
                  <a:srgbClr val="0000FF"/>
                </a:solidFill>
                <a:latin typeface="標楷體" panose="03000509000000000000" pitchFamily="65" charset="-120"/>
                <a:ea typeface="標楷體" panose="03000509000000000000" pitchFamily="65" charset="-120"/>
              </a:rPr>
              <a:t>致用實踐力</a:t>
            </a:r>
            <a:r>
              <a:rPr lang="zh-TW" altLang="en-US" sz="3200" b="1" dirty="0">
                <a:solidFill>
                  <a:srgbClr val="663300"/>
                </a:solidFill>
                <a:latin typeface="標楷體" panose="03000509000000000000" pitchFamily="65" charset="-120"/>
                <a:ea typeface="標楷體" panose="03000509000000000000" pitchFamily="65" charset="-120"/>
              </a:rPr>
              <a:t>」的核心理念。</a:t>
            </a: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spcAft>
                <a:spcPts val="600"/>
              </a:spcAft>
            </a:pPr>
            <a:r>
              <a:rPr lang="zh-TW" altLang="en-US" sz="3200" b="1" dirty="0">
                <a:solidFill>
                  <a:srgbClr val="663300"/>
                </a:solidFill>
                <a:latin typeface="標楷體" panose="03000509000000000000" pitchFamily="65" charset="-120"/>
                <a:ea typeface="標楷體" panose="03000509000000000000" pitchFamily="65" charset="-120"/>
              </a:rPr>
              <a:t>新課綱正在中央、地方及學校準備下展開，需要「</a:t>
            </a:r>
            <a:r>
              <a:rPr lang="zh-TW" altLang="en-US" sz="3200" b="1" dirty="0">
                <a:solidFill>
                  <a:srgbClr val="0000FF"/>
                </a:solidFill>
                <a:latin typeface="標楷體" panose="03000509000000000000" pitchFamily="65" charset="-120"/>
                <a:ea typeface="標楷體" panose="03000509000000000000" pitchFamily="65" charset="-120"/>
              </a:rPr>
              <a:t>行政、研究、配套</a:t>
            </a:r>
            <a:r>
              <a:rPr lang="zh-TW" altLang="en-US" sz="3200" b="1" dirty="0">
                <a:solidFill>
                  <a:srgbClr val="663300"/>
                </a:solidFill>
                <a:latin typeface="標楷體" panose="03000509000000000000" pitchFamily="65" charset="-120"/>
                <a:ea typeface="標楷體" panose="03000509000000000000" pitchFamily="65" charset="-120"/>
              </a:rPr>
              <a:t>」三合一支持。</a:t>
            </a:r>
            <a:endParaRPr lang="en-US" altLang="zh-TW" sz="3200" b="1" dirty="0">
              <a:solidFill>
                <a:srgbClr val="663300"/>
              </a:solidFill>
              <a:latin typeface="標楷體" panose="03000509000000000000" pitchFamily="65" charset="-120"/>
              <a:ea typeface="標楷體" panose="03000509000000000000" pitchFamily="65" charset="-120"/>
            </a:endParaRPr>
          </a:p>
          <a:p>
            <a:pPr marL="0" eaLnBrk="1" hangingPunct="1">
              <a:spcAft>
                <a:spcPts val="0"/>
              </a:spcAft>
            </a:pPr>
            <a:r>
              <a:rPr lang="zh-TW" altLang="en-US" sz="3200" b="1" dirty="0">
                <a:solidFill>
                  <a:srgbClr val="663300"/>
                </a:solidFill>
                <a:latin typeface="標楷體" panose="03000509000000000000" pitchFamily="65" charset="-120"/>
                <a:ea typeface="標楷體" panose="03000509000000000000" pitchFamily="65" charset="-120"/>
              </a:rPr>
              <a:t>新課綱的實踐，需要「學校、教師、學生」</a:t>
            </a:r>
            <a:endParaRPr lang="en-US" altLang="zh-TW" sz="3200" b="1" dirty="0">
              <a:solidFill>
                <a:srgbClr val="663300"/>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一起來參與</a:t>
            </a:r>
            <a:r>
              <a:rPr lang="en-US" altLang="zh-TW" sz="3200" b="1" dirty="0">
                <a:solidFill>
                  <a:srgbClr val="663300"/>
                </a:solidFill>
                <a:latin typeface="標楷體" panose="03000509000000000000" pitchFamily="65" charset="-120"/>
                <a:ea typeface="標楷體" panose="03000509000000000000" pitchFamily="65" charset="-120"/>
              </a:rPr>
              <a:t>〜</a:t>
            </a: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學校－</a:t>
            </a:r>
            <a:r>
              <a:rPr lang="zh-TW" altLang="en-US" sz="3200" b="1" dirty="0">
                <a:solidFill>
                  <a:srgbClr val="0000FF"/>
                </a:solidFill>
                <a:latin typeface="標楷體" panose="03000509000000000000" pitchFamily="65" charset="-120"/>
                <a:ea typeface="標楷體" panose="03000509000000000000" pitchFamily="65" charset="-120"/>
              </a:rPr>
              <a:t>形成討論對話的專業氛圍</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教師－</a:t>
            </a:r>
            <a:r>
              <a:rPr lang="zh-TW" altLang="en-US" sz="3200" b="1" dirty="0">
                <a:solidFill>
                  <a:srgbClr val="0000FF"/>
                </a:solidFill>
                <a:latin typeface="標楷體" panose="03000509000000000000" pitchFamily="65" charset="-120"/>
                <a:ea typeface="標楷體" panose="03000509000000000000" pitchFamily="65" charset="-120"/>
              </a:rPr>
              <a:t>成長專業多元並活化教學</a:t>
            </a:r>
            <a:endParaRPr lang="en-US" altLang="zh-TW" sz="3200" b="1" dirty="0">
              <a:solidFill>
                <a:srgbClr val="0000FF"/>
              </a:solidFill>
              <a:latin typeface="標楷體" panose="03000509000000000000" pitchFamily="65" charset="-120"/>
              <a:ea typeface="標楷體" panose="03000509000000000000" pitchFamily="65" charset="-120"/>
            </a:endParaRPr>
          </a:p>
          <a:p>
            <a:pPr marL="0" indent="0" eaLnBrk="1" hangingPunct="1">
              <a:spcAft>
                <a:spcPts val="0"/>
              </a:spcAft>
              <a:buNone/>
            </a:pPr>
            <a:r>
              <a:rPr lang="zh-TW" altLang="en-US" sz="3200" b="1" dirty="0">
                <a:solidFill>
                  <a:srgbClr val="663300"/>
                </a:solidFill>
                <a:latin typeface="標楷體" panose="03000509000000000000" pitchFamily="65" charset="-120"/>
                <a:ea typeface="標楷體" panose="03000509000000000000" pitchFamily="65" charset="-120"/>
              </a:rPr>
              <a:t>      學生－</a:t>
            </a:r>
            <a:r>
              <a:rPr lang="zh-TW" altLang="en-US" sz="3200" b="1" dirty="0">
                <a:solidFill>
                  <a:srgbClr val="0000FF"/>
                </a:solidFill>
                <a:latin typeface="標楷體" panose="03000509000000000000" pitchFamily="65" charset="-120"/>
                <a:ea typeface="標楷體" panose="03000509000000000000" pitchFamily="65" charset="-120"/>
              </a:rPr>
              <a:t>願意並自主學習深化所學</a:t>
            </a:r>
            <a:endParaRPr lang="en-US" altLang="zh-TW" sz="3200" b="1" dirty="0">
              <a:solidFill>
                <a:srgbClr val="0000FF"/>
              </a:solidFill>
              <a:latin typeface="標楷體" panose="03000509000000000000" pitchFamily="65" charset="-120"/>
              <a:ea typeface="標楷體" panose="03000509000000000000" pitchFamily="65" charset="-120"/>
            </a:endParaRPr>
          </a:p>
          <a:p>
            <a:pPr eaLnBrk="1" hangingPunct="1">
              <a:spcAft>
                <a:spcPts val="600"/>
              </a:spcAft>
            </a:pPr>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sz="3200" b="1" dirty="0">
              <a:solidFill>
                <a:srgbClr val="663300"/>
              </a:solidFill>
              <a:latin typeface="標楷體" panose="03000509000000000000" pitchFamily="65" charset="-120"/>
              <a:ea typeface="標楷體" panose="03000509000000000000" pitchFamily="65" charset="-120"/>
            </a:endParaRPr>
          </a:p>
          <a:p>
            <a:pPr eaLnBrk="1" hangingPunct="1"/>
            <a:endParaRPr lang="en-US" altLang="zh-TW" dirty="0">
              <a:latin typeface="標楷體" panose="03000509000000000000" pitchFamily="65" charset="-120"/>
              <a:ea typeface="標楷體" panose="03000509000000000000" pitchFamily="65" charset="-120"/>
            </a:endParaRPr>
          </a:p>
          <a:p>
            <a:pPr eaLnBrk="1" hangingPunct="1"/>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2286000" y="3124200"/>
            <a:ext cx="6172200" cy="1893888"/>
          </a:xfrm>
        </p:spPr>
        <p:txBody>
          <a:bodyPr/>
          <a:lstStyle/>
          <a:p>
            <a:pPr eaLnBrk="1" fontAlgn="auto" hangingPunct="1">
              <a:spcAft>
                <a:spcPts val="0"/>
              </a:spcAft>
              <a:defRPr/>
            </a:pPr>
            <a:r>
              <a:rPr lang="zh-TW" altLang="en-US" sz="4800" dirty="0">
                <a:solidFill>
                  <a:srgbClr val="0000FF"/>
                </a:solidFill>
                <a:latin typeface="標楷體" panose="03000509000000000000" pitchFamily="65" charset="-120"/>
                <a:ea typeface="標楷體" panose="03000509000000000000" pitchFamily="65" charset="-120"/>
              </a:rPr>
              <a:t>簡報結束 </a:t>
            </a:r>
            <a:r>
              <a:rPr lang="en-US" altLang="zh-TW" sz="4800" dirty="0">
                <a:solidFill>
                  <a:srgbClr val="0000FF"/>
                </a:solidFill>
                <a:latin typeface="標楷體" panose="03000509000000000000" pitchFamily="65" charset="-120"/>
                <a:ea typeface="標楷體" panose="03000509000000000000" pitchFamily="65" charset="-120"/>
              </a:rPr>
              <a:t/>
            </a:r>
            <a:br>
              <a:rPr lang="en-US" altLang="zh-TW" sz="4800" dirty="0">
                <a:solidFill>
                  <a:srgbClr val="0000FF"/>
                </a:solidFill>
                <a:latin typeface="標楷體" panose="03000509000000000000" pitchFamily="65" charset="-120"/>
                <a:ea typeface="標楷體" panose="03000509000000000000" pitchFamily="65" charset="-120"/>
              </a:rPr>
            </a:br>
            <a:r>
              <a:rPr lang="en-US" altLang="zh-TW" sz="4800" dirty="0">
                <a:solidFill>
                  <a:srgbClr val="0000FF"/>
                </a:solidFill>
                <a:latin typeface="標楷體" panose="03000509000000000000" pitchFamily="65" charset="-120"/>
                <a:ea typeface="標楷體" panose="03000509000000000000" pitchFamily="65" charset="-120"/>
              </a:rPr>
              <a:t>Q</a:t>
            </a:r>
            <a:r>
              <a:rPr lang="zh-TW" altLang="en-US" sz="4800" dirty="0">
                <a:solidFill>
                  <a:srgbClr val="0000FF"/>
                </a:solidFill>
                <a:latin typeface="標楷體" panose="03000509000000000000" pitchFamily="65" charset="-120"/>
                <a:ea typeface="標楷體" panose="03000509000000000000" pitchFamily="65" charset="-120"/>
              </a:rPr>
              <a:t>與</a:t>
            </a:r>
            <a:r>
              <a:rPr lang="en-US" altLang="zh-TW" sz="4800" dirty="0">
                <a:solidFill>
                  <a:srgbClr val="0000FF"/>
                </a:solidFill>
                <a:latin typeface="標楷體" panose="03000509000000000000" pitchFamily="65" charset="-120"/>
                <a:ea typeface="標楷體" panose="03000509000000000000" pitchFamily="65" charset="-120"/>
              </a:rPr>
              <a:t>A</a:t>
            </a:r>
            <a:endParaRPr lang="zh-TW" altLang="en-US" sz="4800" dirty="0">
              <a:solidFill>
                <a:srgbClr val="0000FF"/>
              </a:solidFill>
              <a:latin typeface="標楷體" panose="03000509000000000000" pitchFamily="65" charset="-120"/>
              <a:ea typeface="標楷體" panose="03000509000000000000" pitchFamily="65" charset="-120"/>
            </a:endParaRPr>
          </a:p>
        </p:txBody>
      </p:sp>
      <p:sp>
        <p:nvSpPr>
          <p:cNvPr id="327682" name="副標題 5"/>
          <p:cNvSpPr>
            <a:spLocks noGrp="1"/>
          </p:cNvSpPr>
          <p:nvPr>
            <p:ph type="subTitle" idx="1"/>
          </p:nvPr>
        </p:nvSpPr>
        <p:spPr>
          <a:xfrm>
            <a:off x="2286000" y="5003800"/>
            <a:ext cx="6172200" cy="1371600"/>
          </a:xfrm>
        </p:spPr>
        <p:txBody>
          <a:bodyPr/>
          <a:lstStyle/>
          <a:p>
            <a:pPr eaLnBrk="1" hangingPunct="1"/>
            <a:endParaRPr lang="zh-TW" altLang="en-US">
              <a:latin typeface="標楷體" pitchFamily="65" charset="-120"/>
              <a:ea typeface="標楷體" pitchFamily="65" charset="-120"/>
            </a:endParaRPr>
          </a:p>
        </p:txBody>
      </p:sp>
      <p:sp>
        <p:nvSpPr>
          <p:cNvPr id="327683" name="投影片編號版面配置區 3"/>
          <p:cNvSpPr>
            <a:spLocks noGrp="1"/>
          </p:cNvSpPr>
          <p:nvPr>
            <p:ph type="sldNum" sz="quarter" idx="12"/>
          </p:nvPr>
        </p:nvSpPr>
        <p:spPr>
          <a:noFill/>
          <a:ln>
            <a:miter lim="800000"/>
            <a:headEnd/>
            <a:tailEnd/>
          </a:ln>
        </p:spPr>
        <p:txBody>
          <a:bodyPr wrap="square" lIns="91440" tIns="45720" rIns="91440" bIns="45720" numCol="1" anchorCtr="0" compatLnSpc="1">
            <a:prstTxWarp prst="textNoShape">
              <a:avLst/>
            </a:prstTxWarp>
          </a:bodyPr>
          <a:lstStyle/>
          <a:p>
            <a:fld id="{C492A836-C49D-4C79-9811-88D0997AAF51}" type="slidenum">
              <a:rPr lang="zh-TW" altLang="en-US" smtClean="0">
                <a:latin typeface="標楷體" pitchFamily="65" charset="-120"/>
                <a:ea typeface="標楷體" pitchFamily="65" charset="-120"/>
              </a:rPr>
              <a:pPr/>
              <a:t>73</a:t>
            </a:fld>
            <a:endParaRPr lang="en-US" altLang="zh-TW">
              <a:latin typeface="標楷體" pitchFamily="65" charset="-120"/>
              <a:ea typeface="標楷體" pitchFamily="65"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hape 1049"/>
          <p:cNvSpPr>
            <a:spLocks noGrp="1"/>
          </p:cNvSpPr>
          <p:nvPr>
            <p:ph sz="quarter" idx="1"/>
          </p:nvPr>
        </p:nvSpPr>
        <p:spPr>
          <a:xfrm>
            <a:off x="285750" y="214313"/>
            <a:ext cx="8643938" cy="5911850"/>
          </a:xfrm>
        </p:spPr>
        <p:txBody>
          <a:bodyPr lIns="91425" tIns="45700" rIns="91425" bIns="45700"/>
          <a:lstStyle/>
          <a:p>
            <a:pPr marL="342900" indent="-342900" eaLnBrk="1" hangingPunct="1">
              <a:lnSpc>
                <a:spcPct val="150000"/>
              </a:lnSpc>
              <a:spcBef>
                <a:spcPct val="0"/>
              </a:spcBef>
              <a:buClr>
                <a:srgbClr val="002060"/>
              </a:buClr>
              <a:buSzPct val="25000"/>
              <a:buFont typeface="Arial" charset="0"/>
              <a:buNone/>
            </a:pPr>
            <a:r>
              <a:rPr lang="en-US" sz="3200" b="1" dirty="0">
                <a:solidFill>
                  <a:srgbClr val="002060"/>
                </a:solidFill>
                <a:latin typeface="標楷體" pitchFamily="65" charset="-120"/>
                <a:ea typeface="標楷體" pitchFamily="65" charset="-120"/>
                <a:cs typeface="Arial" charset="0"/>
                <a:sym typeface="Arial" charset="0"/>
              </a:rPr>
              <a:t>討論與實作議題-</a:t>
            </a:r>
            <a:r>
              <a:rPr lang="en-US" altLang="zh-TW" sz="3200" b="1" dirty="0">
                <a:solidFill>
                  <a:srgbClr val="002060"/>
                </a:solidFill>
                <a:latin typeface="標楷體" pitchFamily="65" charset="-120"/>
                <a:ea typeface="標楷體" pitchFamily="65" charset="-120"/>
                <a:cs typeface="Arial" charset="0"/>
                <a:sym typeface="Arial" charset="0"/>
              </a:rPr>
              <a:t>1</a:t>
            </a:r>
          </a:p>
          <a:p>
            <a:pPr marL="342900" indent="-342900" eaLnBrk="1" hangingPunct="1">
              <a:lnSpc>
                <a:spcPct val="150000"/>
              </a:lnSpc>
              <a:spcBef>
                <a:spcPts val="725"/>
              </a:spcBef>
              <a:buClr>
                <a:srgbClr val="000000"/>
              </a:buClr>
              <a:buSzPct val="25000"/>
              <a:buFont typeface="Wingdings" pitchFamily="2" charset="2"/>
              <a:buChar char="p"/>
            </a:pPr>
            <a:r>
              <a:rPr lang="en-US" sz="2800" b="1" dirty="0" err="1">
                <a:solidFill>
                  <a:srgbClr val="000000"/>
                </a:solidFill>
                <a:latin typeface="標楷體" pitchFamily="65" charset="-120"/>
                <a:ea typeface="標楷體" pitchFamily="65" charset="-120"/>
                <a:cs typeface="Arial" charset="0"/>
                <a:sym typeface="Arial" charset="0"/>
              </a:rPr>
              <a:t>從學校既有的基礎與利基出發</a:t>
            </a:r>
            <a:r>
              <a:rPr lang="en-US" sz="2800" b="1" dirty="0">
                <a:solidFill>
                  <a:srgbClr val="000000"/>
                </a:solidFill>
                <a:latin typeface="標楷體" pitchFamily="65" charset="-120"/>
                <a:ea typeface="標楷體" pitchFamily="65" charset="-120"/>
                <a:cs typeface="Arial" charset="0"/>
                <a:sym typeface="Arial" charset="0"/>
              </a:rPr>
              <a:t>，</a:t>
            </a:r>
          </a:p>
          <a:p>
            <a:pPr marL="342900" indent="-342900" eaLnBrk="1" hangingPunct="1">
              <a:lnSpc>
                <a:spcPct val="150000"/>
              </a:lnSpc>
              <a:spcBef>
                <a:spcPts val="725"/>
              </a:spcBef>
              <a:buClr>
                <a:srgbClr val="000000"/>
              </a:buClr>
              <a:buSzPct val="25000"/>
              <a:buFont typeface="Wingdings" pitchFamily="2" charset="2"/>
              <a:buChar char="p"/>
            </a:pPr>
            <a:r>
              <a:rPr lang="en-US" altLang="zh-TW" sz="2800" b="1" dirty="0">
                <a:solidFill>
                  <a:srgbClr val="000000"/>
                </a:solidFill>
                <a:latin typeface="標楷體" pitchFamily="65" charset="-120"/>
                <a:ea typeface="標楷體" pitchFamily="65" charset="-120"/>
                <a:cs typeface="Arial" charset="0"/>
                <a:sym typeface="Arial" charset="0"/>
              </a:rPr>
              <a:t>107</a:t>
            </a:r>
            <a:r>
              <a:rPr lang="en-US" sz="2800" b="1" dirty="0">
                <a:solidFill>
                  <a:srgbClr val="000000"/>
                </a:solidFill>
                <a:latin typeface="標楷體" pitchFamily="65" charset="-120"/>
                <a:ea typeface="標楷體" pitchFamily="65" charset="-120"/>
                <a:cs typeface="Arial" charset="0"/>
                <a:sym typeface="Arial" charset="0"/>
              </a:rPr>
              <a:t>新課綱有哪些可以運用或轉化的空間，讓它更可以實踐我們對教育的想望？</a:t>
            </a:r>
          </a:p>
          <a:p>
            <a:pPr marL="342900" indent="-342900" eaLnBrk="1" hangingPunct="1">
              <a:lnSpc>
                <a:spcPct val="150000"/>
              </a:lnSpc>
              <a:spcBef>
                <a:spcPts val="725"/>
              </a:spcBef>
              <a:buClr>
                <a:srgbClr val="000000"/>
              </a:buClr>
              <a:buSzPct val="25000"/>
              <a:buFont typeface="Wingdings" pitchFamily="2" charset="2"/>
              <a:buChar char="p"/>
            </a:pPr>
            <a:r>
              <a:rPr lang="en-US" sz="2800" b="1" dirty="0">
                <a:solidFill>
                  <a:srgbClr val="000000"/>
                </a:solidFill>
                <a:latin typeface="標楷體" pitchFamily="65" charset="-120"/>
                <a:ea typeface="標楷體" pitchFamily="65" charset="-120"/>
                <a:cs typeface="Arial" charset="0"/>
                <a:sym typeface="Arial" charset="0"/>
              </a:rPr>
              <a:t>面對</a:t>
            </a:r>
            <a:r>
              <a:rPr lang="en-US" altLang="zh-TW" sz="2800" b="1" dirty="0" smtClean="0">
                <a:solidFill>
                  <a:srgbClr val="000000"/>
                </a:solidFill>
                <a:latin typeface="標楷體" pitchFamily="65" charset="-120"/>
                <a:ea typeface="標楷體" pitchFamily="65" charset="-120"/>
                <a:cs typeface="Arial" charset="0"/>
                <a:sym typeface="Arial" charset="0"/>
              </a:rPr>
              <a:t>107</a:t>
            </a:r>
            <a:r>
              <a:rPr lang="zh-TW" altLang="en-US" sz="2800" b="1" dirty="0" smtClean="0">
                <a:solidFill>
                  <a:srgbClr val="000000"/>
                </a:solidFill>
                <a:latin typeface="標楷體" pitchFamily="65" charset="-120"/>
                <a:ea typeface="標楷體" pitchFamily="65" charset="-120"/>
                <a:cs typeface="Arial" charset="0"/>
                <a:sym typeface="Arial" charset="0"/>
              </a:rPr>
              <a:t>新</a:t>
            </a:r>
            <a:r>
              <a:rPr lang="en-US" sz="2800" b="1" dirty="0" err="1" smtClean="0">
                <a:solidFill>
                  <a:srgbClr val="000000"/>
                </a:solidFill>
                <a:latin typeface="標楷體" pitchFamily="65" charset="-120"/>
                <a:ea typeface="標楷體" pitchFamily="65" charset="-120"/>
                <a:cs typeface="Arial" charset="0"/>
                <a:sym typeface="Arial" charset="0"/>
              </a:rPr>
              <a:t>課綱</a:t>
            </a:r>
            <a:r>
              <a:rPr lang="en-US" sz="2800" b="1" dirty="0" err="1">
                <a:solidFill>
                  <a:srgbClr val="000000"/>
                </a:solidFill>
                <a:latin typeface="標楷體" pitchFamily="65" charset="-120"/>
                <a:ea typeface="標楷體" pitchFamily="65" charset="-120"/>
                <a:cs typeface="Arial" charset="0"/>
                <a:sym typeface="Arial" charset="0"/>
              </a:rPr>
              <a:t>，學校課程及教學可能造成的影響是什麼？得做哪些調整與因應</a:t>
            </a:r>
            <a:r>
              <a:rPr lang="en-US" sz="2800" b="1" dirty="0">
                <a:solidFill>
                  <a:srgbClr val="000000"/>
                </a:solidFill>
                <a:latin typeface="標楷體" pitchFamily="65" charset="-120"/>
                <a:ea typeface="標楷體" pitchFamily="65" charset="-120"/>
                <a:cs typeface="Arial" charset="0"/>
                <a:sym typeface="Arial" charset="0"/>
              </a:rPr>
              <a:t>？</a:t>
            </a:r>
          </a:p>
        </p:txBody>
      </p:sp>
      <p:sp>
        <p:nvSpPr>
          <p:cNvPr id="329730" name="投影片編號版面配置區 9"/>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5F7EE6-1F46-4D90-91BE-3005380B9F72}" type="slidenum">
              <a:rPr lang="zh-TW" altLang="en-US" smtClean="0">
                <a:latin typeface="標楷體" pitchFamily="65" charset="-120"/>
                <a:ea typeface="標楷體" pitchFamily="65" charset="-120"/>
              </a:rPr>
              <a:pPr/>
              <a:t>74</a:t>
            </a:fld>
            <a:endParaRPr lang="en-US" altLang="zh-TW">
              <a:latin typeface="標楷體" pitchFamily="65" charset="-120"/>
              <a:ea typeface="標楷體" pitchFamily="65" charset="-120"/>
            </a:endParaRPr>
          </a:p>
        </p:txBody>
      </p:sp>
      <p:sp>
        <p:nvSpPr>
          <p:cNvPr id="329731" name="Shape 1051"/>
          <p:cNvSpPr>
            <a:spLocks noChangeArrowheads="1"/>
          </p:cNvSpPr>
          <p:nvPr/>
        </p:nvSpPr>
        <p:spPr bwMode="auto">
          <a:xfrm>
            <a:off x="500063" y="4786313"/>
            <a:ext cx="2571750" cy="714375"/>
          </a:xfrm>
          <a:prstGeom prst="rect">
            <a:avLst/>
          </a:prstGeom>
          <a:solidFill>
            <a:schemeClr val="accent1"/>
          </a:solidFill>
          <a:ln w="25400">
            <a:solidFill>
              <a:srgbClr val="395E89"/>
            </a:solidFill>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領域學習</a:t>
            </a:r>
          </a:p>
        </p:txBody>
      </p:sp>
      <p:sp>
        <p:nvSpPr>
          <p:cNvPr id="329732" name="Shape 1052"/>
          <p:cNvSpPr>
            <a:spLocks noChangeArrowheads="1"/>
          </p:cNvSpPr>
          <p:nvPr/>
        </p:nvSpPr>
        <p:spPr bwMode="auto">
          <a:xfrm>
            <a:off x="3286125" y="4786313"/>
            <a:ext cx="2571750" cy="785812"/>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dirty="0" err="1">
                <a:solidFill>
                  <a:srgbClr val="FFFFFF"/>
                </a:solidFill>
                <a:latin typeface="標楷體" pitchFamily="65" charset="-120"/>
                <a:ea typeface="標楷體" pitchFamily="65" charset="-120"/>
                <a:cs typeface="Arial" charset="0"/>
                <a:sym typeface="Arial" charset="0"/>
              </a:rPr>
              <a:t>統整性主題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專題</a:t>
            </a:r>
            <a:r>
              <a:rPr lang="en-US" altLang="zh-TW" sz="2000" b="1" dirty="0">
                <a:solidFill>
                  <a:srgbClr val="FFFFFF"/>
                </a:solidFill>
                <a:latin typeface="標楷體" pitchFamily="65" charset="-120"/>
                <a:ea typeface="標楷體" pitchFamily="65" charset="-120"/>
                <a:cs typeface="Arial" charset="0"/>
                <a:sym typeface="Arial" charset="0"/>
              </a:rPr>
              <a:t>/</a:t>
            </a:r>
            <a:r>
              <a:rPr lang="en-US" sz="2000" b="1" dirty="0" err="1">
                <a:solidFill>
                  <a:srgbClr val="FFFFFF"/>
                </a:solidFill>
                <a:latin typeface="標楷體" pitchFamily="65" charset="-120"/>
                <a:ea typeface="標楷體" pitchFamily="65" charset="-120"/>
                <a:cs typeface="Arial" charset="0"/>
                <a:sym typeface="Arial" charset="0"/>
              </a:rPr>
              <a:t>議題探究課程</a:t>
            </a:r>
            <a:endParaRPr lang="en-US" sz="2000" b="1" dirty="0">
              <a:solidFill>
                <a:srgbClr val="FFFFFF"/>
              </a:solidFill>
              <a:latin typeface="標楷體" pitchFamily="65" charset="-120"/>
              <a:ea typeface="標楷體" pitchFamily="65" charset="-120"/>
              <a:cs typeface="Arial" charset="0"/>
              <a:sym typeface="Arial" charset="0"/>
            </a:endParaRPr>
          </a:p>
        </p:txBody>
      </p:sp>
      <p:sp>
        <p:nvSpPr>
          <p:cNvPr id="329733" name="Shape 1053"/>
          <p:cNvSpPr>
            <a:spLocks noChangeArrowheads="1"/>
          </p:cNvSpPr>
          <p:nvPr/>
        </p:nvSpPr>
        <p:spPr bwMode="auto">
          <a:xfrm>
            <a:off x="500063" y="5786438"/>
            <a:ext cx="2571750" cy="642937"/>
          </a:xfrm>
          <a:prstGeom prst="rect">
            <a:avLst/>
          </a:prstGeom>
          <a:solidFill>
            <a:srgbClr val="B2A0C7"/>
          </a:solidFill>
          <a:ln w="25400">
            <a:solidFill>
              <a:srgbClr val="395E89"/>
            </a:solidFill>
            <a:prstDash val="dash"/>
            <a:round/>
            <a:headEnd/>
            <a:tailEnd/>
          </a:ln>
        </p:spPr>
        <p:txBody>
          <a:bodyPr lIns="91425" tIns="45700" rIns="91425" bIns="45700" anchor="ctr"/>
          <a:lstStyle/>
          <a:p>
            <a:pPr algn="ctr">
              <a:buSzPct val="25000"/>
            </a:pPr>
            <a:r>
              <a:rPr lang="en-US" sz="2000" b="1">
                <a:solidFill>
                  <a:srgbClr val="FFFF00"/>
                </a:solidFill>
                <a:latin typeface="標楷體" pitchFamily="65" charset="-120"/>
                <a:ea typeface="標楷體" pitchFamily="65" charset="-120"/>
                <a:cs typeface="Arial" charset="0"/>
                <a:sym typeface="Arial" charset="0"/>
              </a:rPr>
              <a:t>跨領域</a:t>
            </a:r>
            <a:r>
              <a:rPr lang="en-US" altLang="zh-TW" sz="2000" b="1">
                <a:solidFill>
                  <a:srgbClr val="FFFF00"/>
                </a:solidFill>
                <a:latin typeface="標楷體" pitchFamily="65" charset="-120"/>
                <a:ea typeface="標楷體" pitchFamily="65" charset="-120"/>
                <a:cs typeface="Arial" charset="0"/>
                <a:sym typeface="Arial" charset="0"/>
              </a:rPr>
              <a:t>/</a:t>
            </a:r>
            <a:r>
              <a:rPr lang="en-US" sz="2000" b="1">
                <a:solidFill>
                  <a:srgbClr val="FFFF00"/>
                </a:solidFill>
                <a:latin typeface="標楷體" pitchFamily="65" charset="-120"/>
                <a:ea typeface="標楷體" pitchFamily="65" charset="-120"/>
                <a:cs typeface="Arial" charset="0"/>
                <a:sym typeface="Arial" charset="0"/>
              </a:rPr>
              <a:t>科目課程</a:t>
            </a:r>
          </a:p>
        </p:txBody>
      </p:sp>
      <p:sp>
        <p:nvSpPr>
          <p:cNvPr id="329734" name="Shape 1054"/>
          <p:cNvSpPr>
            <a:spLocks noChangeArrowheads="1"/>
          </p:cNvSpPr>
          <p:nvPr/>
        </p:nvSpPr>
        <p:spPr bwMode="auto">
          <a:xfrm>
            <a:off x="32861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社團活動與技藝課程</a:t>
            </a:r>
          </a:p>
        </p:txBody>
      </p:sp>
      <p:sp>
        <p:nvSpPr>
          <p:cNvPr id="329735" name="Shape 1055"/>
          <p:cNvSpPr>
            <a:spLocks noChangeArrowheads="1"/>
          </p:cNvSpPr>
          <p:nvPr/>
        </p:nvSpPr>
        <p:spPr bwMode="auto">
          <a:xfrm>
            <a:off x="6143625" y="5786438"/>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b="1" dirty="0" err="1">
                <a:solidFill>
                  <a:srgbClr val="FFFFFF"/>
                </a:solidFill>
                <a:latin typeface="標楷體" pitchFamily="65" charset="-120"/>
                <a:ea typeface="標楷體" pitchFamily="65" charset="-120"/>
                <a:cs typeface="Arial" charset="0"/>
                <a:sym typeface="Arial" charset="0"/>
              </a:rPr>
              <a:t>其他類課程</a:t>
            </a:r>
            <a:r>
              <a:rPr lang="en-US" b="1" smtClean="0">
                <a:solidFill>
                  <a:schemeClr val="bg1"/>
                </a:solidFill>
                <a:latin typeface="標楷體" pitchFamily="65" charset="-120"/>
                <a:ea typeface="標楷體" pitchFamily="65" charset="-120"/>
                <a:cs typeface="Arial" charset="0"/>
                <a:sym typeface="Arial" charset="0"/>
              </a:rPr>
              <a:t>：</a:t>
            </a:r>
            <a:endParaRPr lang="en-US" b="1" dirty="0">
              <a:solidFill>
                <a:schemeClr val="bg1"/>
              </a:solidFill>
              <a:latin typeface="標楷體" pitchFamily="65" charset="-120"/>
              <a:ea typeface="標楷體" pitchFamily="65" charset="-120"/>
              <a:cs typeface="Arial" charset="0"/>
              <a:sym typeface="Arial" charset="0"/>
            </a:endParaRPr>
          </a:p>
        </p:txBody>
      </p:sp>
      <p:sp>
        <p:nvSpPr>
          <p:cNvPr id="329736" name="Shape 1056"/>
          <p:cNvSpPr>
            <a:spLocks noChangeArrowheads="1"/>
          </p:cNvSpPr>
          <p:nvPr/>
        </p:nvSpPr>
        <p:spPr bwMode="auto">
          <a:xfrm>
            <a:off x="6143625" y="4786313"/>
            <a:ext cx="2571750" cy="714375"/>
          </a:xfrm>
          <a:prstGeom prst="rect">
            <a:avLst/>
          </a:prstGeom>
          <a:solidFill>
            <a:schemeClr val="accent2"/>
          </a:solidFill>
          <a:ln w="25400">
            <a:solidFill>
              <a:srgbClr val="8C3A38"/>
            </a:solidFill>
            <a:round/>
            <a:headEnd/>
            <a:tailEnd/>
          </a:ln>
        </p:spPr>
        <p:txBody>
          <a:bodyPr lIns="91425" tIns="45700" rIns="91425" bIns="45700" anchor="ctr"/>
          <a:lstStyle/>
          <a:p>
            <a:pPr>
              <a:buSzPct val="25000"/>
            </a:pPr>
            <a:r>
              <a:rPr lang="en-US" sz="2000" b="1">
                <a:solidFill>
                  <a:srgbClr val="FFFFFF"/>
                </a:solidFill>
                <a:latin typeface="標楷體" pitchFamily="65" charset="-120"/>
                <a:ea typeface="標楷體" pitchFamily="65" charset="-120"/>
                <a:cs typeface="Arial" charset="0"/>
                <a:sym typeface="Arial" charset="0"/>
              </a:rPr>
              <a:t>特殊需求領域課程</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sz="quarter" idx="1"/>
          </p:nvPr>
        </p:nvSpPr>
        <p:spPr>
          <a:xfrm>
            <a:off x="285719" y="214289"/>
            <a:ext cx="8643997" cy="591187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E36C09"/>
              </a:buClr>
              <a:buSzPct val="25000"/>
              <a:buFont typeface="Arial"/>
              <a:buNone/>
            </a:pPr>
            <a:r>
              <a:rPr lang="en-US" sz="3200" b="1" i="0" u="none" strike="noStrike" cap="none" dirty="0">
                <a:solidFill>
                  <a:srgbClr val="002060"/>
                </a:solidFill>
                <a:latin typeface="標楷體" panose="03000509000000000000" pitchFamily="65" charset="-120"/>
                <a:ea typeface="標楷體" panose="03000509000000000000" pitchFamily="65" charset="-120"/>
                <a:cs typeface="Arial"/>
                <a:sym typeface="Arial"/>
              </a:rPr>
              <a:t>討論與實作議題-2</a:t>
            </a:r>
          </a:p>
          <a:p>
            <a:pPr marL="0" marR="0" lvl="0" indent="0" algn="l" rtl="0">
              <a:lnSpc>
                <a:spcPct val="150000"/>
              </a:lnSpc>
              <a:spcBef>
                <a:spcPts val="600"/>
              </a:spcBef>
              <a:spcAft>
                <a:spcPts val="0"/>
              </a:spcAft>
              <a:buClr>
                <a:srgbClr val="E36C09"/>
              </a:buClr>
              <a:buSzPct val="25000"/>
              <a:buFont typeface="Arial"/>
              <a:buNone/>
            </a:pPr>
            <a:r>
              <a:rPr lang="en-US" sz="26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運用107新課綱的課程類型，結合學校既有的基礎與利基</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怎樣將它們組合</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彼此的關係或層次</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節數安排及重點內涵</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a:p>
            <a:pPr marL="361950" marR="0" lvl="0" indent="-361950" algn="l" rtl="0">
              <a:lnSpc>
                <a:spcPct val="150000"/>
              </a:lnSpc>
              <a:spcBef>
                <a:spcPts val="600"/>
              </a:spcBef>
              <a:spcAft>
                <a:spcPts val="0"/>
              </a:spcAft>
              <a:buClr>
                <a:srgbClr val="E36C09"/>
              </a:buClr>
              <a:buSzPct val="100000"/>
              <a:buFont typeface="Noto Sans Symbols"/>
              <a:buChar char="✓"/>
            </a:pPr>
            <a:r>
              <a:rPr lang="en-US" sz="2800" b="1" i="0" u="none" strike="noStrike" cap="none" dirty="0" err="1">
                <a:solidFill>
                  <a:schemeClr val="dk1"/>
                </a:solidFill>
                <a:latin typeface="標楷體" panose="03000509000000000000" pitchFamily="65" charset="-120"/>
                <a:ea typeface="標楷體" panose="03000509000000000000" pitchFamily="65" charset="-120"/>
                <a:cs typeface="Arial"/>
                <a:sym typeface="Arial"/>
              </a:rPr>
              <a:t>透過這樣安排，想達成什麼</a:t>
            </a:r>
            <a:r>
              <a:rPr lang="en-US" sz="2800" b="1" i="0" u="none" strike="noStrike" cap="none" dirty="0">
                <a:solidFill>
                  <a:schemeClr val="dk1"/>
                </a:solidFill>
                <a:latin typeface="標楷體" panose="03000509000000000000" pitchFamily="65" charset="-120"/>
                <a:ea typeface="標楷體" panose="03000509000000000000" pitchFamily="65" charset="-120"/>
                <a:cs typeface="Arial"/>
                <a:sym typeface="Arial"/>
              </a:rPr>
              <a:t>？</a:t>
            </a:r>
          </a:p>
        </p:txBody>
      </p:sp>
      <p:sp>
        <p:nvSpPr>
          <p:cNvPr id="17" name="投影片編號版面配置區 16"/>
          <p:cNvSpPr>
            <a:spLocks noGrp="1"/>
          </p:cNvSpPr>
          <p:nvPr>
            <p:ph type="sldNum" sz="quarter" idx="4294967295"/>
          </p:nvPr>
        </p:nvSpPr>
        <p:spPr>
          <a:xfrm>
            <a:off x="8129016" y="5734050"/>
            <a:ext cx="609600" cy="521208"/>
          </a:xfrm>
          <a:prstGeom prst="rect">
            <a:avLst/>
          </a:prstGeom>
        </p:spPr>
        <p:txBody>
          <a:bodyPr/>
          <a:lstStyle/>
          <a:p>
            <a:pPr>
              <a:defRPr/>
            </a:pPr>
            <a:fld id="{9C43862D-E695-4545-88C2-9979944A62DB}" type="slidenum">
              <a:rPr lang="zh-TW" altLang="en-US" smtClean="0">
                <a:latin typeface="標楷體" panose="03000509000000000000" pitchFamily="65" charset="-120"/>
                <a:ea typeface="標楷體" panose="03000509000000000000" pitchFamily="65" charset="-120"/>
              </a:rPr>
              <a:pPr>
                <a:defRPr/>
              </a:pPr>
              <a:t>75</a:t>
            </a:fld>
            <a:endParaRPr lang="zh-TW" altLang="en-US">
              <a:latin typeface="標楷體" panose="03000509000000000000" pitchFamily="65" charset="-120"/>
              <a:ea typeface="標楷體" panose="03000509000000000000" pitchFamily="65" charset="-120"/>
            </a:endParaRPr>
          </a:p>
        </p:txBody>
      </p:sp>
      <p:sp>
        <p:nvSpPr>
          <p:cNvPr id="1063" name="Shape 1063"/>
          <p:cNvSpPr/>
          <p:nvPr/>
        </p:nvSpPr>
        <p:spPr>
          <a:xfrm>
            <a:off x="500033" y="4143380"/>
            <a:ext cx="2571767" cy="714379"/>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領域學習</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4" name="Shape 1064"/>
          <p:cNvSpPr/>
          <p:nvPr/>
        </p:nvSpPr>
        <p:spPr>
          <a:xfrm>
            <a:off x="3286116"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統整性主題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專題</a:t>
            </a:r>
            <a:r>
              <a:rPr lang="en-US" sz="2000" b="1" dirty="0">
                <a:solidFill>
                  <a:srgbClr val="FFFFFF"/>
                </a:solidFill>
                <a:latin typeface="標楷體" panose="03000509000000000000" pitchFamily="65" charset="-120"/>
                <a:ea typeface="標楷體" panose="03000509000000000000" pitchFamily="65" charset="-120"/>
                <a:cs typeface="Arial"/>
                <a:sym typeface="Arial"/>
              </a:rPr>
              <a:t>/</a:t>
            </a:r>
            <a:r>
              <a:rPr lang="en-US" sz="2000" b="1" dirty="0" err="1">
                <a:solidFill>
                  <a:srgbClr val="FFFFFF"/>
                </a:solidFill>
                <a:latin typeface="標楷體" panose="03000509000000000000" pitchFamily="65" charset="-120"/>
                <a:ea typeface="標楷體" panose="03000509000000000000" pitchFamily="65" charset="-120"/>
                <a:cs typeface="Arial"/>
                <a:sym typeface="Arial"/>
              </a:rPr>
              <a:t>議題探究課程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5" name="Shape 1065"/>
          <p:cNvSpPr/>
          <p:nvPr/>
        </p:nvSpPr>
        <p:spPr>
          <a:xfrm>
            <a:off x="500033" y="5000635"/>
            <a:ext cx="2571767" cy="642941"/>
          </a:xfrm>
          <a:prstGeom prst="rect">
            <a:avLst/>
          </a:prstGeom>
          <a:solidFill>
            <a:schemeClr val="accent1"/>
          </a:solidFill>
          <a:ln w="25400" cap="flat" cmpd="sng">
            <a:solidFill>
              <a:srgbClr val="395E89"/>
            </a:solidFill>
            <a:prstDash val="dash"/>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00"/>
                </a:solidFill>
                <a:latin typeface="標楷體" panose="03000509000000000000" pitchFamily="65" charset="-120"/>
                <a:ea typeface="標楷體" panose="03000509000000000000" pitchFamily="65" charset="-120"/>
                <a:cs typeface="Arial"/>
                <a:sym typeface="Arial"/>
              </a:rPr>
              <a:t>跨領域</a:t>
            </a:r>
            <a:r>
              <a:rPr lang="en-US" sz="2000" b="1" dirty="0">
                <a:solidFill>
                  <a:srgbClr val="FFFF00"/>
                </a:solidFill>
                <a:latin typeface="標楷體" panose="03000509000000000000" pitchFamily="65" charset="-120"/>
                <a:ea typeface="標楷體" panose="03000509000000000000" pitchFamily="65" charset="-120"/>
                <a:cs typeface="Arial"/>
                <a:sym typeface="Arial"/>
              </a:rPr>
              <a:t>/</a:t>
            </a:r>
            <a:r>
              <a:rPr lang="en-US" sz="2000" b="1" dirty="0" err="1">
                <a:solidFill>
                  <a:srgbClr val="FFFF00"/>
                </a:solidFill>
                <a:latin typeface="標楷體" panose="03000509000000000000" pitchFamily="65" charset="-120"/>
                <a:ea typeface="標楷體" panose="03000509000000000000" pitchFamily="65" charset="-120"/>
                <a:cs typeface="Arial"/>
                <a:sym typeface="Arial"/>
              </a:rPr>
              <a:t>科目課程</a:t>
            </a:r>
            <a:endParaRPr lang="en-US" sz="2000" b="1" dirty="0">
              <a:solidFill>
                <a:srgbClr val="FFFF00"/>
              </a:solidFill>
              <a:latin typeface="標楷體" panose="03000509000000000000" pitchFamily="65" charset="-120"/>
              <a:ea typeface="標楷體" panose="03000509000000000000" pitchFamily="65" charset="-120"/>
              <a:cs typeface="Arial"/>
              <a:sym typeface="Arial"/>
            </a:endParaRPr>
          </a:p>
        </p:txBody>
      </p:sp>
      <p:sp>
        <p:nvSpPr>
          <p:cNvPr id="1066" name="Shape 1066"/>
          <p:cNvSpPr/>
          <p:nvPr/>
        </p:nvSpPr>
        <p:spPr>
          <a:xfrm>
            <a:off x="3286116"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社團活動與技藝課程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7" name="Shape 1067"/>
          <p:cNvSpPr/>
          <p:nvPr/>
        </p:nvSpPr>
        <p:spPr>
          <a:xfrm>
            <a:off x="6143635" y="5000635"/>
            <a:ext cx="2571767" cy="642941"/>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800" b="1" dirty="0" err="1">
                <a:solidFill>
                  <a:srgbClr val="FFFFFF"/>
                </a:solidFill>
                <a:latin typeface="標楷體" panose="03000509000000000000" pitchFamily="65" charset="-120"/>
                <a:ea typeface="標楷體" panose="03000509000000000000" pitchFamily="65" charset="-120"/>
                <a:cs typeface="Arial"/>
                <a:sym typeface="Arial"/>
              </a:rPr>
              <a:t>其他類課程</a:t>
            </a:r>
            <a:endParaRPr lang="en-US" sz="18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8" name="Shape 1068"/>
          <p:cNvSpPr/>
          <p:nvPr/>
        </p:nvSpPr>
        <p:spPr>
          <a:xfrm>
            <a:off x="6143635" y="4143380"/>
            <a:ext cx="2571767" cy="714379"/>
          </a:xfrm>
          <a:prstGeom prst="rect">
            <a:avLst/>
          </a:prstGeom>
          <a:solidFill>
            <a:schemeClr val="accent2"/>
          </a:solidFill>
          <a:ln w="25400" cap="flat" cmpd="sng">
            <a:solidFill>
              <a:srgbClr val="8C3A38"/>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特殊需求領域課程</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69" name="Shape 1069"/>
          <p:cNvSpPr/>
          <p:nvPr/>
        </p:nvSpPr>
        <p:spPr>
          <a:xfrm>
            <a:off x="1857356" y="5786453"/>
            <a:ext cx="1500197" cy="642941"/>
          </a:xfrm>
          <a:prstGeom prst="roundRect">
            <a:avLst>
              <a:gd name="adj" fmla="val 16667"/>
            </a:avLst>
          </a:prstGeom>
          <a:solidFill>
            <a:srgbClr val="974806"/>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校訂必修</a:t>
            </a:r>
          </a:p>
        </p:txBody>
      </p:sp>
      <p:sp>
        <p:nvSpPr>
          <p:cNvPr id="1070" name="Shape 1070"/>
          <p:cNvSpPr/>
          <p:nvPr/>
        </p:nvSpPr>
        <p:spPr>
          <a:xfrm>
            <a:off x="500033" y="5786453"/>
            <a:ext cx="1285883" cy="714355"/>
          </a:xfrm>
          <a:prstGeom prst="roundRect">
            <a:avLst>
              <a:gd name="adj" fmla="val 16667"/>
            </a:avLst>
          </a:prstGeom>
          <a:solidFill>
            <a:srgbClr val="FB5837"/>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dirty="0" err="1">
                <a:solidFill>
                  <a:srgbClr val="FFFFFF"/>
                </a:solidFill>
                <a:latin typeface="標楷體" panose="03000509000000000000" pitchFamily="65" charset="-120"/>
                <a:ea typeface="標楷體" panose="03000509000000000000" pitchFamily="65" charset="-120"/>
                <a:cs typeface="Arial"/>
                <a:sym typeface="Arial"/>
              </a:rPr>
              <a:t>部定必修</a:t>
            </a:r>
            <a:endParaRPr lang="en-US" sz="2000" b="1" dirty="0">
              <a:solidFill>
                <a:srgbClr val="FFFFFF"/>
              </a:solidFill>
              <a:latin typeface="標楷體" panose="03000509000000000000" pitchFamily="65" charset="-120"/>
              <a:ea typeface="標楷體" panose="03000509000000000000" pitchFamily="65" charset="-120"/>
              <a:cs typeface="Arial"/>
              <a:sym typeface="Arial"/>
            </a:endParaRPr>
          </a:p>
        </p:txBody>
      </p:sp>
      <p:sp>
        <p:nvSpPr>
          <p:cNvPr id="1071" name="Shape 1071"/>
          <p:cNvSpPr/>
          <p:nvPr/>
        </p:nvSpPr>
        <p:spPr>
          <a:xfrm>
            <a:off x="3500430" y="5786453"/>
            <a:ext cx="1285883" cy="923924"/>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000" b="1">
                <a:solidFill>
                  <a:srgbClr val="FFFFFF"/>
                </a:solidFill>
                <a:latin typeface="標楷體" panose="03000509000000000000" pitchFamily="65" charset="-120"/>
                <a:ea typeface="標楷體" panose="03000509000000000000" pitchFamily="65" charset="-120"/>
                <a:cs typeface="Arial"/>
                <a:sym typeface="Arial"/>
              </a:rPr>
              <a:t>加深加廣選修</a:t>
            </a:r>
          </a:p>
        </p:txBody>
      </p:sp>
      <p:sp>
        <p:nvSpPr>
          <p:cNvPr id="1072" name="Shape 1072"/>
          <p:cNvSpPr/>
          <p:nvPr/>
        </p:nvSpPr>
        <p:spPr>
          <a:xfrm>
            <a:off x="4857751" y="5786453"/>
            <a:ext cx="1000148" cy="697803"/>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多元</a:t>
            </a:r>
          </a:p>
          <a:p>
            <a:pPr marL="0" marR="0" lvl="0" indent="0" algn="ctr" rtl="0">
              <a:spcBef>
                <a:spcPts val="0"/>
              </a:spcBef>
              <a:spcAft>
                <a:spcPts val="0"/>
              </a:spcAft>
              <a:buSzPct val="25000"/>
              <a:buNone/>
            </a:pPr>
            <a:r>
              <a:rPr lang="en-US" sz="1800" b="1">
                <a:solidFill>
                  <a:srgbClr val="FFFFFF"/>
                </a:solidFill>
                <a:latin typeface="標楷體" panose="03000509000000000000" pitchFamily="65" charset="-120"/>
                <a:ea typeface="標楷體" panose="03000509000000000000" pitchFamily="65" charset="-120"/>
                <a:cs typeface="Arial"/>
                <a:sym typeface="Arial"/>
              </a:rPr>
              <a:t>選修</a:t>
            </a:r>
          </a:p>
        </p:txBody>
      </p:sp>
      <p:sp>
        <p:nvSpPr>
          <p:cNvPr id="1073" name="Shape 1073"/>
          <p:cNvSpPr/>
          <p:nvPr/>
        </p:nvSpPr>
        <p:spPr>
          <a:xfrm>
            <a:off x="8001024" y="5786453"/>
            <a:ext cx="738466" cy="908049"/>
          </a:xfrm>
          <a:prstGeom prst="roundRect">
            <a:avLst>
              <a:gd name="adj" fmla="val 16667"/>
            </a:avLst>
          </a:prstGeom>
          <a:solidFill>
            <a:srgbClr val="17365D"/>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彈性學習</a:t>
            </a:r>
          </a:p>
        </p:txBody>
      </p:sp>
      <p:sp>
        <p:nvSpPr>
          <p:cNvPr id="1074" name="Shape 1074"/>
          <p:cNvSpPr/>
          <p:nvPr/>
        </p:nvSpPr>
        <p:spPr>
          <a:xfrm>
            <a:off x="7072329" y="5786453"/>
            <a:ext cx="809904" cy="908049"/>
          </a:xfrm>
          <a:prstGeom prst="roundRect">
            <a:avLst>
              <a:gd name="adj" fmla="val 16667"/>
            </a:avLst>
          </a:prstGeom>
          <a:solidFill>
            <a:srgbClr val="5F497A"/>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團體活動</a:t>
            </a:r>
          </a:p>
        </p:txBody>
      </p:sp>
      <p:sp>
        <p:nvSpPr>
          <p:cNvPr id="1075" name="Shape 1075"/>
          <p:cNvSpPr/>
          <p:nvPr/>
        </p:nvSpPr>
        <p:spPr>
          <a:xfrm>
            <a:off x="6072198" y="5786453"/>
            <a:ext cx="878984" cy="930275"/>
          </a:xfrm>
          <a:prstGeom prst="roundRect">
            <a:avLst>
              <a:gd name="adj" fmla="val 16667"/>
            </a:avLst>
          </a:prstGeom>
          <a:solidFill>
            <a:srgbClr val="08A810"/>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補強性</a:t>
            </a:r>
          </a:p>
          <a:p>
            <a:pPr marL="0" marR="0" lvl="0" indent="0" algn="ctr" rtl="0">
              <a:spcBef>
                <a:spcPts val="0"/>
              </a:spcBef>
              <a:spcAft>
                <a:spcPts val="0"/>
              </a:spcAft>
              <a:buSzPct val="25000"/>
              <a:buNone/>
            </a:pPr>
            <a:r>
              <a:rPr lang="en-US" sz="1600" b="1">
                <a:solidFill>
                  <a:srgbClr val="FFFFFF"/>
                </a:solidFill>
                <a:latin typeface="標楷體" panose="03000509000000000000" pitchFamily="65" charset="-120"/>
                <a:ea typeface="標楷體" panose="03000509000000000000" pitchFamily="65" charset="-120"/>
                <a:cs typeface="Arial"/>
                <a:sym typeface="Arial"/>
              </a:rPr>
              <a:t>選修</a:t>
            </a:r>
          </a:p>
        </p:txBody>
      </p:sp>
    </p:spTree>
    <p:extLst>
      <p:ext uri="{BB962C8B-B14F-4D97-AF65-F5344CB8AC3E}">
        <p14:creationId xmlns:p14="http://schemas.microsoft.com/office/powerpoint/2010/main" val="32184286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874635" y="188912"/>
            <a:ext cx="5103813" cy="720725"/>
          </a:xfrm>
          <a:prstGeom prst="rect">
            <a:avLst/>
          </a:prstGeom>
        </p:spPr>
        <p:txBody>
          <a:bodyPr/>
          <a:lstStyle/>
          <a:p>
            <a:pPr algn="ctr"/>
            <a:r>
              <a:rPr lang="zh-TW" altLang="en-US" sz="3200" b="1" dirty="0">
                <a:solidFill>
                  <a:srgbClr val="0000FF"/>
                </a:solidFill>
                <a:effectLst>
                  <a:outerShdw blurRad="38100" dist="38100" dir="2700000" algn="tl">
                    <a:srgbClr val="C0C0C0"/>
                  </a:outerShdw>
                </a:effectLst>
                <a:latin typeface="標楷體" pitchFamily="65" charset="-120"/>
                <a:ea typeface="標楷體" pitchFamily="65" charset="-120"/>
                <a:cs typeface="Times New Roman" pitchFamily="18" charset="0"/>
              </a:rPr>
              <a:t>社會及世界正在急遽改變中</a:t>
            </a:r>
          </a:p>
        </p:txBody>
      </p:sp>
      <p:sp>
        <p:nvSpPr>
          <p:cNvPr id="5" name="矩形 4"/>
          <p:cNvSpPr/>
          <p:nvPr/>
        </p:nvSpPr>
        <p:spPr>
          <a:xfrm rot="807284">
            <a:off x="3146425" y="5200650"/>
            <a:ext cx="3067050" cy="100806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chemeClr val="tx1"/>
                </a:solidFill>
                <a:latin typeface="Times New Roman" pitchFamily="18" charset="0"/>
                <a:ea typeface="標楷體" pitchFamily="65" charset="-120"/>
                <a:cs typeface="Times New Roman" pitchFamily="18" charset="0"/>
              </a:rPr>
              <a:t>未來的工作，有</a:t>
            </a:r>
            <a:r>
              <a:rPr lang="en-US" altLang="zh-TW" sz="3200" b="1" dirty="0">
                <a:solidFill>
                  <a:schemeClr val="tx1"/>
                </a:solidFill>
                <a:latin typeface="Times New Roman" pitchFamily="18" charset="0"/>
                <a:ea typeface="標楷體" pitchFamily="65" charset="-120"/>
                <a:cs typeface="Times New Roman" pitchFamily="18" charset="0"/>
              </a:rPr>
              <a:t>6</a:t>
            </a:r>
            <a:r>
              <a:rPr lang="zh-TW" altLang="en-US" sz="3200" b="1" dirty="0">
                <a:solidFill>
                  <a:schemeClr val="tx1"/>
                </a:solidFill>
                <a:latin typeface="Times New Roman" pitchFamily="18" charset="0"/>
                <a:ea typeface="標楷體" pitchFamily="65" charset="-120"/>
                <a:cs typeface="Times New Roman" pitchFamily="18" charset="0"/>
              </a:rPr>
              <a:t>成</a:t>
            </a:r>
            <a:r>
              <a:rPr lang="zh-TW" altLang="en-US" sz="2400" dirty="0">
                <a:solidFill>
                  <a:schemeClr val="tx1"/>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279400" y="3621088"/>
            <a:ext cx="2986088" cy="13652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7" name="矩形 6"/>
          <p:cNvSpPr>
            <a:spLocks noChangeArrowheads="1"/>
          </p:cNvSpPr>
          <p:nvPr/>
        </p:nvSpPr>
        <p:spPr bwMode="auto">
          <a:xfrm rot="21014687">
            <a:off x="287338" y="5180013"/>
            <a:ext cx="3052762"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2800" b="1" dirty="0">
                <a:solidFill>
                  <a:srgbClr val="800080"/>
                </a:solidFill>
                <a:latin typeface="Times New Roman" pitchFamily="18" charset="0"/>
                <a:ea typeface="標楷體" pitchFamily="65" charset="-120"/>
                <a:cs typeface="Times New Roman" pitchFamily="18" charset="0"/>
              </a:rPr>
              <a:t>免試入學</a:t>
            </a:r>
            <a:r>
              <a:rPr lang="zh-TW" altLang="en-US" sz="2000" dirty="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8" name="矩形 7"/>
          <p:cNvSpPr/>
          <p:nvPr/>
        </p:nvSpPr>
        <p:spPr>
          <a:xfrm>
            <a:off x="6011863" y="3716338"/>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800" dirty="0">
                <a:solidFill>
                  <a:srgbClr val="C00000"/>
                </a:solidFill>
                <a:latin typeface="Times New Roman" pitchFamily="18" charset="0"/>
                <a:ea typeface="標楷體" pitchFamily="65" charset="-120"/>
                <a:cs typeface="Times New Roman" pitchFamily="18" charset="0"/>
              </a:rPr>
              <a:t>Web2.0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1087346">
            <a:off x="689941" y="912789"/>
            <a:ext cx="2452687" cy="100806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0000FF"/>
                </a:solidFill>
                <a:latin typeface="Times New Roman" pitchFamily="18" charset="0"/>
                <a:ea typeface="標楷體" pitchFamily="65" charset="-120"/>
                <a:cs typeface="Times New Roman" pitchFamily="18" charset="0"/>
              </a:rPr>
              <a:t>教育的</a:t>
            </a:r>
            <a:r>
              <a:rPr lang="zh-TW" altLang="en-US" sz="2400" b="1" dirty="0">
                <a:solidFill>
                  <a:srgbClr val="0000FF"/>
                </a:solidFill>
                <a:latin typeface="Times New Roman" pitchFamily="18" charset="0"/>
                <a:ea typeface="標楷體" pitchFamily="65" charset="-120"/>
                <a:cs typeface="Times New Roman" pitchFamily="18" charset="0"/>
              </a:rPr>
              <a:t>全球化</a:t>
            </a:r>
            <a:r>
              <a:rPr lang="zh-TW" altLang="en-US" sz="2000" dirty="0">
                <a:solidFill>
                  <a:srgbClr val="0000FF"/>
                </a:solidFill>
                <a:latin typeface="Times New Roman" pitchFamily="18" charset="0"/>
                <a:ea typeface="標楷體" pitchFamily="65" charset="-120"/>
                <a:cs typeface="Times New Roman" pitchFamily="18" charset="0"/>
              </a:rPr>
              <a:t>、</a:t>
            </a:r>
            <a:r>
              <a:rPr lang="zh-TW" altLang="en-US" sz="2800" b="1" dirty="0">
                <a:solidFill>
                  <a:srgbClr val="0000FF"/>
                </a:solidFill>
                <a:latin typeface="Times New Roman" pitchFamily="18" charset="0"/>
                <a:ea typeface="標楷體" pitchFamily="65" charset="-120"/>
                <a:cs typeface="Times New Roman" pitchFamily="18" charset="0"/>
              </a:rPr>
              <a:t>本土化</a:t>
            </a:r>
            <a:r>
              <a:rPr lang="zh-TW" altLang="en-US" sz="2000" dirty="0">
                <a:solidFill>
                  <a:srgbClr val="0000FF"/>
                </a:solidFill>
                <a:latin typeface="Times New Roman" pitchFamily="18" charset="0"/>
                <a:ea typeface="標楷體" pitchFamily="65" charset="-120"/>
                <a:cs typeface="Times New Roman" pitchFamily="18" charset="0"/>
              </a:rPr>
              <a:t>與</a:t>
            </a:r>
            <a:r>
              <a:rPr lang="zh-TW" altLang="en-US" sz="2400" b="1" dirty="0">
                <a:solidFill>
                  <a:srgbClr val="0000FF"/>
                </a:solidFill>
                <a:latin typeface="Times New Roman" pitchFamily="18" charset="0"/>
                <a:ea typeface="標楷體" pitchFamily="65" charset="-120"/>
                <a:cs typeface="Times New Roman" pitchFamily="18" charset="0"/>
              </a:rPr>
              <a:t>個別化</a:t>
            </a:r>
          </a:p>
        </p:txBody>
      </p:sp>
      <p:sp>
        <p:nvSpPr>
          <p:cNvPr id="10" name="矩形 9"/>
          <p:cNvSpPr/>
          <p:nvPr/>
        </p:nvSpPr>
        <p:spPr>
          <a:xfrm rot="368643">
            <a:off x="442913" y="2392363"/>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1" name="矩形 10"/>
          <p:cNvSpPr/>
          <p:nvPr/>
        </p:nvSpPr>
        <p:spPr>
          <a:xfrm rot="666893">
            <a:off x="3236913" y="3375025"/>
            <a:ext cx="2487612"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2" name="矩形 11"/>
          <p:cNvSpPr>
            <a:spLocks noChangeArrowheads="1"/>
          </p:cNvSpPr>
          <p:nvPr/>
        </p:nvSpPr>
        <p:spPr bwMode="auto">
          <a:xfrm rot="21254895">
            <a:off x="4921250" y="2492375"/>
            <a:ext cx="3195638" cy="9302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zh-TW" sz="2800" b="1" dirty="0">
                <a:latin typeface="Times New Roman" pitchFamily="18" charset="0"/>
                <a:ea typeface="標楷體" pitchFamily="65" charset="-120"/>
                <a:cs typeface="Times New Roman" pitchFamily="18" charset="0"/>
              </a:rPr>
              <a:t>新住民</a:t>
            </a:r>
            <a:r>
              <a:rPr lang="zh-TW" altLang="zh-TW" sz="2200" dirty="0">
                <a:latin typeface="Times New Roman" pitchFamily="18" charset="0"/>
                <a:ea typeface="標楷體" pitchFamily="65" charset="-120"/>
                <a:cs typeface="Times New Roman" pitchFamily="18" charset="0"/>
              </a:rPr>
              <a:t>學生目前佔</a:t>
            </a:r>
            <a:endParaRPr lang="en-US" altLang="zh-TW" sz="2200" dirty="0">
              <a:latin typeface="Times New Roman" pitchFamily="18" charset="0"/>
              <a:ea typeface="標楷體" pitchFamily="65" charset="-120"/>
              <a:cs typeface="Times New Roman" pitchFamily="18" charset="0"/>
            </a:endParaRPr>
          </a:p>
          <a:p>
            <a:pPr algn="ctr">
              <a:defRPr/>
            </a:pPr>
            <a:r>
              <a:rPr lang="zh-TW" altLang="zh-TW" sz="2200" dirty="0">
                <a:latin typeface="Times New Roman" pitchFamily="18" charset="0"/>
                <a:ea typeface="標楷體" pitchFamily="65" charset="-120"/>
                <a:cs typeface="Times New Roman" pitchFamily="18" charset="0"/>
              </a:rPr>
              <a:t>國中小就學人數約</a:t>
            </a:r>
            <a:r>
              <a:rPr lang="en-US" altLang="zh-TW" sz="2200" dirty="0">
                <a:latin typeface="Times New Roman" pitchFamily="18" charset="0"/>
                <a:ea typeface="標楷體" pitchFamily="65" charset="-120"/>
                <a:cs typeface="Times New Roman" pitchFamily="18" charset="0"/>
              </a:rPr>
              <a:t>10.3%</a:t>
            </a:r>
            <a:endParaRPr lang="zh-TW" altLang="en-US" sz="2200" dirty="0">
              <a:latin typeface="Times New Roman" pitchFamily="18" charset="0"/>
              <a:ea typeface="標楷體" pitchFamily="65" charset="-120"/>
              <a:cs typeface="Times New Roman" pitchFamily="18" charset="0"/>
            </a:endParaRPr>
          </a:p>
        </p:txBody>
      </p:sp>
      <p:sp>
        <p:nvSpPr>
          <p:cNvPr id="13" name="矩形 15"/>
          <p:cNvSpPr>
            <a:spLocks noChangeArrowheads="1"/>
          </p:cNvSpPr>
          <p:nvPr/>
        </p:nvSpPr>
        <p:spPr bwMode="auto">
          <a:xfrm rot="298058">
            <a:off x="3103563" y="4203700"/>
            <a:ext cx="3078162"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9"/>
              </a:srgbClr>
            </a:outerShdw>
          </a:effectLst>
        </p:spPr>
        <p:txBody>
          <a:bodyPr anchor="ctr"/>
          <a:lstStyle/>
          <a:p>
            <a:pPr algn="ctr">
              <a:defRPr/>
            </a:pPr>
            <a:r>
              <a:rPr lang="zh-TW" altLang="en-US" sz="3200" dirty="0">
                <a:solidFill>
                  <a:srgbClr val="CC6600"/>
                </a:solidFill>
                <a:latin typeface="Times New Roman" pitchFamily="18" charset="0"/>
                <a:ea typeface="標楷體" pitchFamily="65" charset="-120"/>
                <a:cs typeface="Times New Roman" pitchFamily="18" charset="0"/>
              </a:rPr>
              <a:t>學習共同體</a:t>
            </a:r>
            <a:r>
              <a:rPr lang="zh-TW" altLang="en-US" sz="2000" dirty="0">
                <a:solidFill>
                  <a:srgbClr val="CC6600"/>
                </a:solidFill>
                <a:latin typeface="Times New Roman" pitchFamily="18" charset="0"/>
                <a:ea typeface="標楷體" pitchFamily="65" charset="-120"/>
                <a:cs typeface="Times New Roman" pitchFamily="18" charset="0"/>
              </a:rPr>
              <a:t>的革命</a:t>
            </a:r>
          </a:p>
        </p:txBody>
      </p:sp>
      <p:sp>
        <p:nvSpPr>
          <p:cNvPr id="14" name="矩形 15"/>
          <p:cNvSpPr/>
          <p:nvPr/>
        </p:nvSpPr>
        <p:spPr>
          <a:xfrm rot="21287229">
            <a:off x="2967831" y="1870518"/>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400" dirty="0">
                <a:solidFill>
                  <a:srgbClr val="CC6600"/>
                </a:solidFill>
                <a:latin typeface="Times New Roman" pitchFamily="18" charset="0"/>
                <a:ea typeface="標楷體" pitchFamily="65" charset="-120"/>
                <a:cs typeface="Times New Roman" pitchFamily="18" charset="0"/>
              </a:rPr>
              <a:t>真正的教育是所有人</a:t>
            </a:r>
            <a:r>
              <a:rPr lang="zh-TW" altLang="en-US" sz="2800" b="1" dirty="0">
                <a:solidFill>
                  <a:srgbClr val="CC6600"/>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5624342" y="965176"/>
            <a:ext cx="3136900" cy="903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6115050" y="4572000"/>
            <a:ext cx="2981325" cy="11255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zh-TW" altLang="en-US" sz="2800" b="1" dirty="0">
                <a:solidFill>
                  <a:srgbClr val="003300"/>
                </a:solidFill>
                <a:latin typeface="Times New Roman" pitchFamily="18" charset="0"/>
                <a:ea typeface="標楷體" pitchFamily="65" charset="-120"/>
                <a:cs typeface="Times New Roman" pitchFamily="18" charset="0"/>
              </a:rPr>
              <a:t>世界是平的</a:t>
            </a:r>
            <a:r>
              <a:rPr lang="en-US" altLang="zh-TW" sz="2000" dirty="0">
                <a:solidFill>
                  <a:srgbClr val="003300"/>
                </a:solidFill>
                <a:latin typeface="Times New Roman" pitchFamily="18" charset="0"/>
                <a:ea typeface="標楷體" pitchFamily="65" charset="-120"/>
                <a:cs typeface="Times New Roman" pitchFamily="18" charset="0"/>
              </a:rPr>
              <a:t>--</a:t>
            </a:r>
            <a:r>
              <a:rPr lang="zh-TW" altLang="zh-TW" sz="2000" dirty="0">
                <a:solidFill>
                  <a:srgbClr val="003300"/>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srgbClr val="003300"/>
                </a:solidFill>
                <a:latin typeface="Times New Roman" pitchFamily="18" charset="0"/>
                <a:ea typeface="標楷體" pitchFamily="65" charset="-120"/>
                <a:cs typeface="Times New Roman" pitchFamily="18" charset="0"/>
              </a:rPr>
              <a:t>。</a:t>
            </a:r>
          </a:p>
        </p:txBody>
      </p:sp>
      <p:sp>
        <p:nvSpPr>
          <p:cNvPr id="210959" name="投影片編號版面配置區 17"/>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9D4A6EC-09F3-4ED6-913A-1D8492ADA7EB}" type="slidenum">
              <a:rPr lang="zh-TW" altLang="en-US" smtClean="0">
                <a:latin typeface="Arial" charset="0"/>
                <a:ea typeface="新細明體" charset="-120"/>
              </a:rPr>
              <a:pPr/>
              <a:t>7</a:t>
            </a:fld>
            <a:endParaRPr lang="en-US" altLang="zh-TW">
              <a:latin typeface="Arial" charset="0"/>
              <a:ea typeface="新細明體"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5"/>
          <p:cNvGraphicFramePr>
            <a:graphicFrameLocks/>
          </p:cNvGraphicFramePr>
          <p:nvPr/>
        </p:nvGraphicFramePr>
        <p:xfrm>
          <a:off x="928918" y="1143597"/>
          <a:ext cx="7522702" cy="4800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表格 3"/>
          <p:cNvGraphicFramePr>
            <a:graphicFrameLocks noGrp="1"/>
          </p:cNvGraphicFramePr>
          <p:nvPr/>
        </p:nvGraphicFramePr>
        <p:xfrm>
          <a:off x="771525" y="404813"/>
          <a:ext cx="7600950" cy="500063"/>
        </p:xfrm>
        <a:graphic>
          <a:graphicData uri="http://schemas.openxmlformats.org/drawingml/2006/table">
            <a:tbl>
              <a:tblPr/>
              <a:tblGrid>
                <a:gridCol w="7600950">
                  <a:extLst>
                    <a:ext uri="{9D8B030D-6E8A-4147-A177-3AD203B41FA5}">
                      <a16:colId xmlns="" xmlns:a16="http://schemas.microsoft.com/office/drawing/2014/main" val="20000"/>
                    </a:ext>
                  </a:extLst>
                </a:gridCol>
              </a:tblGrid>
              <a:tr h="500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標楷體" pitchFamily="65" charset="-120"/>
                          <a:ea typeface="標楷體" pitchFamily="65" charset="-120"/>
                        </a:rPr>
                        <a:t>  </a:t>
                      </a:r>
                      <a:r>
                        <a:rPr kumimoji="0" lang="zh-TW" altLang="en-US" sz="3200" b="1" i="0" u="none" strike="noStrike" cap="none" normalizeH="0" baseline="0">
                          <a:ln>
                            <a:noFill/>
                          </a:ln>
                          <a:solidFill>
                            <a:srgbClr val="0000FF"/>
                          </a:solidFill>
                          <a:effectLst/>
                          <a:latin typeface="標楷體" pitchFamily="65" charset="-120"/>
                          <a:ea typeface="標楷體" pitchFamily="65" charset="-120"/>
                        </a:rPr>
                        <a:t>少子化，每個孩子應受到更好的學習照顧</a:t>
                      </a:r>
                    </a:p>
                  </a:txBody>
                  <a:tcPr marL="0" marR="0" marT="0" marB="0" anchor="b"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graphicFrame>
        <p:nvGraphicFramePr>
          <p:cNvPr id="6" name="表格 5"/>
          <p:cNvGraphicFramePr>
            <a:graphicFrameLocks noGrp="1"/>
          </p:cNvGraphicFramePr>
          <p:nvPr/>
        </p:nvGraphicFramePr>
        <p:xfrm>
          <a:off x="214313" y="6215063"/>
          <a:ext cx="2484430" cy="255270"/>
        </p:xfrm>
        <a:graphic>
          <a:graphicData uri="http://schemas.openxmlformats.org/drawingml/2006/table">
            <a:tbl>
              <a:tblPr/>
              <a:tblGrid>
                <a:gridCol w="2484430">
                  <a:extLst>
                    <a:ext uri="{9D8B030D-6E8A-4147-A177-3AD203B41FA5}">
                      <a16:colId xmlns="" xmlns:a16="http://schemas.microsoft.com/office/drawing/2014/main" val="20000"/>
                    </a:ext>
                  </a:extLst>
                </a:gridCol>
              </a:tblGrid>
              <a:tr h="255270">
                <a:tc>
                  <a:txBody>
                    <a:bodyPr/>
                    <a:lstStyle/>
                    <a:p>
                      <a:pPr algn="l" fontAlgn="t"/>
                      <a:r>
                        <a:rPr lang="zh-TW" altLang="en-US" sz="1400" b="1" i="0" u="none" strike="noStrike" dirty="0">
                          <a:solidFill>
                            <a:srgbClr val="FF9900"/>
                          </a:solidFill>
                          <a:latin typeface="標楷體" panose="03000509000000000000" pitchFamily="65" charset="-120"/>
                          <a:ea typeface="標楷體" panose="03000509000000000000" pitchFamily="65" charset="-120"/>
                        </a:rPr>
                        <a:t>資料來源：內政部戶政司。 </a:t>
                      </a:r>
                    </a:p>
                  </a:txBody>
                  <a:tcPr marL="0" marR="0" marT="0" marB="0">
                    <a:lnL>
                      <a:noFill/>
                    </a:lnL>
                    <a:lnR>
                      <a:noFill/>
                    </a:lnR>
                    <a:lnT>
                      <a:noFill/>
                    </a:lnT>
                    <a:lnB>
                      <a:noFill/>
                    </a:lnB>
                    <a:noFill/>
                  </a:tcPr>
                </a:tc>
                <a:extLst>
                  <a:ext uri="{0D108BD9-81ED-4DB2-BD59-A6C34878D82A}">
                    <a16:rowId xmlns="" xmlns:a16="http://schemas.microsoft.com/office/drawing/2014/main" val="10000"/>
                  </a:ext>
                </a:extLst>
              </a:tr>
            </a:tbl>
          </a:graphicData>
        </a:graphic>
      </p:graphicFrame>
      <p:sp>
        <p:nvSpPr>
          <p:cNvPr id="212998" name="投影片編號版面配置區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C2FD58-875E-4FB0-ACB6-D864D2CF69E8}" type="slidenum">
              <a:rPr lang="zh-TW" altLang="en-US" smtClean="0">
                <a:latin typeface="Times New Roman" pitchFamily="18" charset="0"/>
                <a:ea typeface="標楷體" pitchFamily="65" charset="-120"/>
                <a:cs typeface="Times New Roman" pitchFamily="18" charset="0"/>
              </a:rPr>
              <a:pPr/>
              <a:t>8</a:t>
            </a:fld>
            <a:endParaRPr lang="en-US" altLang="zh-TW">
              <a:latin typeface="Times New Roman" pitchFamily="18" charset="0"/>
              <a:ea typeface="標楷體" pitchFamily="65" charset="-120"/>
              <a:cs typeface="Times New Roman"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12623</TotalTime>
  <Words>6046</Words>
  <Application>Microsoft Office PowerPoint</Application>
  <PresentationFormat>如螢幕大小 (4:3)</PresentationFormat>
  <Paragraphs>1008</Paragraphs>
  <Slides>76</Slides>
  <Notes>57</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76</vt:i4>
      </vt:variant>
    </vt:vector>
  </HeadingPairs>
  <TitlesOfParts>
    <vt:vector size="78" baseType="lpstr">
      <vt:lpstr>壁窗</vt:lpstr>
      <vt:lpstr>Image</vt:lpstr>
      <vt:lpstr>十二年國民基本教育課程  總綱宣講  （國民中小學階段公播版） </vt:lpstr>
      <vt:lpstr>PowerPoint 簡報</vt:lpstr>
      <vt:lpstr>使用說明</vt:lpstr>
      <vt:lpstr>壹、新課綱的研修背景</vt:lpstr>
      <vt:lpstr>PowerPoint 簡報</vt:lpstr>
      <vt:lpstr>WHY-1  為何實施十二年國教</vt:lpstr>
      <vt:lpstr>PowerPoint 簡報</vt:lpstr>
      <vt:lpstr>PowerPoint 簡報</vt:lpstr>
      <vt:lpstr>PowerPoint 簡報</vt:lpstr>
      <vt:lpstr>WHY-2 社會期待十二年國教改革</vt:lpstr>
      <vt:lpstr>臺灣的學校內變異、學校間變異世界第一</vt:lpstr>
      <vt:lpstr>PowerPoint 簡報</vt:lpstr>
      <vt:lpstr>年級越高，學習動力越弱？</vt:lpstr>
      <vt:lpstr>世界經濟論壇預測 面對第四次工業革命所需的主要能力</vt:lpstr>
      <vt:lpstr>十二年國教政策理念 需要透過課綱研修加以落實</vt:lpstr>
      <vt:lpstr>總綱規範、引導學校課程教學的發展與實施； 重要的是，要能照顧每一個孩子的學習。</vt:lpstr>
      <vt:lpstr>PowerPoint 簡報</vt:lpstr>
      <vt:lpstr>貳、新課綱的研修歷程</vt:lpstr>
      <vt:lpstr> 建立課綱研修週期及階段 </vt:lpstr>
      <vt:lpstr>PowerPoint 簡報</vt:lpstr>
      <vt:lpstr>PowerPoint 簡報</vt:lpstr>
      <vt:lpstr>參、新課綱的重要內涵</vt:lpstr>
      <vt:lpstr>總綱的基本理念</vt:lpstr>
      <vt:lpstr>PowerPoint 簡報</vt:lpstr>
      <vt:lpstr>PowerPoint 簡報</vt:lpstr>
      <vt:lpstr>PowerPoint 簡報</vt:lpstr>
      <vt:lpstr>PowerPoint 簡報</vt:lpstr>
      <vt:lpstr>領域「學習重點」與核心素養相對應 </vt:lpstr>
      <vt:lpstr>課程願景：適性揚才  終身學習</vt:lpstr>
      <vt:lpstr>課程架構--各學習階段課程類型</vt:lpstr>
      <vt:lpstr>課程之連貫統整與多元適性</vt:lpstr>
      <vt:lpstr>PowerPoint 簡報</vt:lpstr>
      <vt:lpstr>九年一貫課綱及107總綱之課程比較</vt:lpstr>
      <vt:lpstr>領域課程可依學校需求彈性組合</vt:lpstr>
      <vt:lpstr>校訂（彈性學習）課程類型  </vt:lpstr>
      <vt:lpstr>多元適性的校訂（彈性學習）課程</vt:lpstr>
      <vt:lpstr>校訂（彈性學習）課程的預期成效</vt:lpstr>
      <vt:lpstr>肆、政府層級的準備</vt:lpstr>
      <vt:lpstr>PowerPoint 簡報</vt:lpstr>
      <vt:lpstr>PowerPoint 簡報</vt:lpstr>
      <vt:lpstr>  教育部國民及學前教育署面對新課綱的作為-1 ---制度、法令與行政的整備 </vt:lpstr>
      <vt:lpstr>教育部國民及學前教育署面對新課綱的作為-2 ---研議現場教師關心的配套</vt:lpstr>
      <vt:lpstr>教育部國民及學前教育署面對新課綱的作為-3 ---前導型學校、宣講及推廣 </vt:lpstr>
      <vt:lpstr>地方政府面對新課綱的因應與準備-1 </vt:lpstr>
      <vt:lpstr>地方政府面對新課綱的因應與準備-2 </vt:lpstr>
      <vt:lpstr>PowerPoint 簡報</vt:lpstr>
      <vt:lpstr>PowerPoint 簡報</vt:lpstr>
      <vt:lpstr>伍、學校邁向107課綱的準備  </vt:lpstr>
      <vt:lpstr>國民中小學面對新課綱的因應</vt:lpstr>
      <vt:lpstr>PowerPoint 簡報</vt:lpstr>
      <vt:lpstr>PowerPoint 簡報</vt:lpstr>
      <vt:lpstr>總綱鼓勵從學校本位課程觀點 整合部定課程及校訂課程</vt:lpstr>
      <vt:lpstr>校訂(彈性學習)課程 （我們可以滿足孩子更大的學習需求）</vt:lpstr>
      <vt:lpstr>學校課程發展委員會因應新課綱注意事項</vt:lpstr>
      <vt:lpstr>PowerPoint 簡報</vt:lpstr>
      <vt:lpstr>建構素養導向教學模式</vt:lpstr>
      <vt:lpstr>素養導向教學的基本成分  </vt:lpstr>
      <vt:lpstr>多樣的素養導向教學面貌</vt:lpstr>
      <vt:lpstr>領域案例：自然科學 細胞的構造與功能           --引用自謝祥宏教師</vt:lpstr>
      <vt:lpstr> 領域案例：數學         --引用自嘉義市立北興國中莊雅清教師 單元:認識函數 年級:國中七下 學習目標:透過真實情境下的提問引導，讓學生培養數學素養且理解函數的對應關係</vt:lpstr>
      <vt:lpstr>PowerPoint 簡報</vt:lpstr>
      <vt:lpstr>PowerPoint 簡報</vt:lpstr>
      <vt:lpstr>領域案例：社會 全球議題：貧富差距大           --引用自臺北市立金華國小洪夢華教師</vt:lpstr>
      <vt:lpstr>本案例希望能達成的學習目標</vt:lpstr>
      <vt:lpstr>教學架構圖  (貧富差距大)</vt:lpstr>
      <vt:lpstr>素養導向教學：教師與學生角色</vt:lpstr>
      <vt:lpstr>建構學校素養導向課程與教學案例</vt:lpstr>
      <vt:lpstr>PowerPoint 簡報</vt:lpstr>
      <vt:lpstr>PowerPoint 簡報</vt:lpstr>
      <vt:lpstr>桃子腳國中小：不改而改、不行而行</vt:lpstr>
      <vt:lpstr>PowerPoint 簡報</vt:lpstr>
      <vt:lpstr>PowerPoint 簡報</vt:lpstr>
      <vt:lpstr>結語</vt:lpstr>
      <vt:lpstr>簡報結束  Q與A</vt:lpstr>
      <vt:lpstr>PowerPoint 簡報</vt:lpstr>
      <vt:lpstr>PowerPoint 簡報</vt:lpstr>
    </vt:vector>
  </TitlesOfParts>
  <Company>Your Company Name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世平</cp:lastModifiedBy>
  <cp:revision>1435</cp:revision>
  <cp:lastPrinted>2016-05-27T05:50:35Z</cp:lastPrinted>
  <dcterms:created xsi:type="dcterms:W3CDTF">2012-09-28T06:32:41Z</dcterms:created>
  <dcterms:modified xsi:type="dcterms:W3CDTF">2016-10-25T10:06:36Z</dcterms:modified>
</cp:coreProperties>
</file>