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5" r:id="rId1"/>
  </p:sldMasterIdLst>
  <p:notesMasterIdLst>
    <p:notesMasterId r:id="rId29"/>
  </p:notesMasterIdLst>
  <p:handoutMasterIdLst>
    <p:handoutMasterId r:id="rId30"/>
  </p:handoutMasterIdLst>
  <p:sldIdLst>
    <p:sldId id="256" r:id="rId2"/>
    <p:sldId id="285" r:id="rId3"/>
    <p:sldId id="257" r:id="rId4"/>
    <p:sldId id="258" r:id="rId5"/>
    <p:sldId id="259" r:id="rId6"/>
    <p:sldId id="260" r:id="rId7"/>
    <p:sldId id="281" r:id="rId8"/>
    <p:sldId id="282" r:id="rId9"/>
    <p:sldId id="283" r:id="rId10"/>
    <p:sldId id="278" r:id="rId11"/>
    <p:sldId id="261" r:id="rId12"/>
    <p:sldId id="262" r:id="rId13"/>
    <p:sldId id="263" r:id="rId14"/>
    <p:sldId id="264" r:id="rId15"/>
    <p:sldId id="265" r:id="rId16"/>
    <p:sldId id="266" r:id="rId17"/>
    <p:sldId id="267" r:id="rId18"/>
    <p:sldId id="280" r:id="rId19"/>
    <p:sldId id="279" r:id="rId20"/>
    <p:sldId id="269" r:id="rId21"/>
    <p:sldId id="284" r:id="rId22"/>
    <p:sldId id="276" r:id="rId23"/>
    <p:sldId id="287" r:id="rId24"/>
    <p:sldId id="286" r:id="rId25"/>
    <p:sldId id="271" r:id="rId26"/>
    <p:sldId id="273" r:id="rId27"/>
    <p:sldId id="274" r:id="rId28"/>
  </p:sldIdLst>
  <p:sldSz cx="9144000" cy="6858000" type="screen4x3"/>
  <p:notesSz cx="9926638" cy="6797675"/>
  <p:defaultTextStyle>
    <a:defPPr>
      <a:defRPr lang="zh-TW"/>
    </a:defPPr>
    <a:lvl1pPr algn="l" rtl="0" eaLnBrk="0" fontAlgn="base" hangingPunct="0">
      <a:spcBef>
        <a:spcPct val="0"/>
      </a:spcBef>
      <a:spcAft>
        <a:spcPct val="0"/>
      </a:spcAft>
      <a:defRPr kumimoji="1" kern="1200">
        <a:solidFill>
          <a:schemeClr val="tx1"/>
        </a:solidFill>
        <a:latin typeface="Arial" charset="0"/>
        <a:ea typeface="新細明體" charset="-120"/>
        <a:cs typeface="+mn-cs"/>
      </a:defRPr>
    </a:lvl1pPr>
    <a:lvl2pPr marL="457200" algn="l" rtl="0" eaLnBrk="0" fontAlgn="base" hangingPunct="0">
      <a:spcBef>
        <a:spcPct val="0"/>
      </a:spcBef>
      <a:spcAft>
        <a:spcPct val="0"/>
      </a:spcAft>
      <a:defRPr kumimoji="1" kern="1200">
        <a:solidFill>
          <a:schemeClr val="tx1"/>
        </a:solidFill>
        <a:latin typeface="Arial" charset="0"/>
        <a:ea typeface="新細明體" charset="-120"/>
        <a:cs typeface="+mn-cs"/>
      </a:defRPr>
    </a:lvl2pPr>
    <a:lvl3pPr marL="914400" algn="l" rtl="0" eaLnBrk="0" fontAlgn="base" hangingPunct="0">
      <a:spcBef>
        <a:spcPct val="0"/>
      </a:spcBef>
      <a:spcAft>
        <a:spcPct val="0"/>
      </a:spcAft>
      <a:defRPr kumimoji="1" kern="1200">
        <a:solidFill>
          <a:schemeClr val="tx1"/>
        </a:solidFill>
        <a:latin typeface="Arial" charset="0"/>
        <a:ea typeface="新細明體" charset="-120"/>
        <a:cs typeface="+mn-cs"/>
      </a:defRPr>
    </a:lvl3pPr>
    <a:lvl4pPr marL="1371600" algn="l" rtl="0" eaLnBrk="0" fontAlgn="base" hangingPunct="0">
      <a:spcBef>
        <a:spcPct val="0"/>
      </a:spcBef>
      <a:spcAft>
        <a:spcPct val="0"/>
      </a:spcAft>
      <a:defRPr kumimoji="1" kern="1200">
        <a:solidFill>
          <a:schemeClr val="tx1"/>
        </a:solidFill>
        <a:latin typeface="Arial" charset="0"/>
        <a:ea typeface="新細明體" charset="-120"/>
        <a:cs typeface="+mn-cs"/>
      </a:defRPr>
    </a:lvl4pPr>
    <a:lvl5pPr marL="1828800" algn="l" rtl="0" eaLnBrk="0" fontAlgn="base" hangingPunct="0">
      <a:spcBef>
        <a:spcPct val="0"/>
      </a:spcBef>
      <a:spcAft>
        <a:spcPct val="0"/>
      </a:spcAft>
      <a:defRPr kumimoji="1" kern="1200">
        <a:solidFill>
          <a:schemeClr val="tx1"/>
        </a:solidFill>
        <a:latin typeface="Arial" charset="0"/>
        <a:ea typeface="新細明體" charset="-120"/>
        <a:cs typeface="+mn-cs"/>
      </a:defRPr>
    </a:lvl5pPr>
    <a:lvl6pPr marL="2286000" algn="l" defTabSz="914400" rtl="0" eaLnBrk="1" latinLnBrk="0" hangingPunct="1">
      <a:defRPr kumimoji="1" kern="1200">
        <a:solidFill>
          <a:schemeClr val="tx1"/>
        </a:solidFill>
        <a:latin typeface="Arial" charset="0"/>
        <a:ea typeface="新細明體" charset="-120"/>
        <a:cs typeface="+mn-cs"/>
      </a:defRPr>
    </a:lvl6pPr>
    <a:lvl7pPr marL="2743200" algn="l" defTabSz="914400" rtl="0" eaLnBrk="1" latinLnBrk="0" hangingPunct="1">
      <a:defRPr kumimoji="1" kern="1200">
        <a:solidFill>
          <a:schemeClr val="tx1"/>
        </a:solidFill>
        <a:latin typeface="Arial" charset="0"/>
        <a:ea typeface="新細明體" charset="-120"/>
        <a:cs typeface="+mn-cs"/>
      </a:defRPr>
    </a:lvl7pPr>
    <a:lvl8pPr marL="3200400" algn="l" defTabSz="914400" rtl="0" eaLnBrk="1" latinLnBrk="0" hangingPunct="1">
      <a:defRPr kumimoji="1" kern="1200">
        <a:solidFill>
          <a:schemeClr val="tx1"/>
        </a:solidFill>
        <a:latin typeface="Arial" charset="0"/>
        <a:ea typeface="新細明體" charset="-120"/>
        <a:cs typeface="+mn-cs"/>
      </a:defRPr>
    </a:lvl8pPr>
    <a:lvl9pPr marL="3657600" algn="l" defTabSz="914400" rtl="0" eaLnBrk="1" latinLnBrk="0" hangingPunct="1">
      <a:defRPr kumimoji="1" kern="1200">
        <a:solidFill>
          <a:schemeClr val="tx1"/>
        </a:solidFill>
        <a:latin typeface="Arial" charset="0"/>
        <a:ea typeface="新細明體"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CC"/>
    <a:srgbClr val="FF99FF"/>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240"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1" y="0"/>
            <a:ext cx="4301543" cy="339884"/>
          </a:xfrm>
          <a:prstGeom prst="rect">
            <a:avLst/>
          </a:prstGeom>
        </p:spPr>
        <p:txBody>
          <a:bodyPr vert="horz" lIns="91440" tIns="45720" rIns="91440" bIns="45720" rtlCol="0"/>
          <a:lstStyle>
            <a:lvl1pPr algn="l" eaLnBrk="1" hangingPunct="1">
              <a:defRPr sz="1200">
                <a:latin typeface="Arial" charset="0"/>
                <a:ea typeface="新細明體" charset="-120"/>
              </a:defRPr>
            </a:lvl1pPr>
          </a:lstStyle>
          <a:p>
            <a:pPr>
              <a:defRPr/>
            </a:pPr>
            <a:endParaRPr lang="zh-TW" altLang="en-US"/>
          </a:p>
        </p:txBody>
      </p:sp>
      <p:sp>
        <p:nvSpPr>
          <p:cNvPr id="3" name="日期版面配置區 2"/>
          <p:cNvSpPr>
            <a:spLocks noGrp="1"/>
          </p:cNvSpPr>
          <p:nvPr>
            <p:ph type="dt" sz="quarter" idx="1"/>
          </p:nvPr>
        </p:nvSpPr>
        <p:spPr>
          <a:xfrm>
            <a:off x="5622799" y="0"/>
            <a:ext cx="4301543" cy="339884"/>
          </a:xfrm>
          <a:prstGeom prst="rect">
            <a:avLst/>
          </a:prstGeom>
        </p:spPr>
        <p:txBody>
          <a:bodyPr vert="horz" lIns="91440" tIns="45720" rIns="91440" bIns="45720" rtlCol="0"/>
          <a:lstStyle>
            <a:lvl1pPr algn="r" eaLnBrk="1" hangingPunct="1">
              <a:defRPr sz="1200">
                <a:latin typeface="Arial" charset="0"/>
                <a:ea typeface="新細明體" charset="-120"/>
              </a:defRPr>
            </a:lvl1pPr>
          </a:lstStyle>
          <a:p>
            <a:pPr>
              <a:defRPr/>
            </a:pPr>
            <a:fld id="{BEA15624-C9E1-43AE-88C3-6CFC4693BE0E}" type="datetimeFigureOut">
              <a:rPr lang="zh-TW" altLang="en-US"/>
              <a:pPr>
                <a:defRPr/>
              </a:pPr>
              <a:t>2023/3/29</a:t>
            </a:fld>
            <a:endParaRPr lang="zh-TW" altLang="en-US"/>
          </a:p>
        </p:txBody>
      </p:sp>
      <p:sp>
        <p:nvSpPr>
          <p:cNvPr id="4" name="頁尾版面配置區 3"/>
          <p:cNvSpPr>
            <a:spLocks noGrp="1"/>
          </p:cNvSpPr>
          <p:nvPr>
            <p:ph type="ftr" sz="quarter" idx="2"/>
          </p:nvPr>
        </p:nvSpPr>
        <p:spPr>
          <a:xfrm>
            <a:off x="1" y="6456611"/>
            <a:ext cx="4301543" cy="339884"/>
          </a:xfrm>
          <a:prstGeom prst="rect">
            <a:avLst/>
          </a:prstGeom>
        </p:spPr>
        <p:txBody>
          <a:bodyPr vert="horz" lIns="91440" tIns="45720" rIns="91440" bIns="45720" rtlCol="0" anchor="b"/>
          <a:lstStyle>
            <a:lvl1pPr algn="l" eaLnBrk="1" hangingPunct="1">
              <a:defRPr sz="1200">
                <a:latin typeface="Arial" charset="0"/>
                <a:ea typeface="新細明體" charset="-120"/>
              </a:defRPr>
            </a:lvl1pPr>
          </a:lstStyle>
          <a:p>
            <a:pPr>
              <a:defRPr/>
            </a:pPr>
            <a:endParaRPr lang="zh-TW" altLang="en-US"/>
          </a:p>
        </p:txBody>
      </p:sp>
      <p:sp>
        <p:nvSpPr>
          <p:cNvPr id="5" name="投影片編號版面配置區 4"/>
          <p:cNvSpPr>
            <a:spLocks noGrp="1"/>
          </p:cNvSpPr>
          <p:nvPr>
            <p:ph type="sldNum" sz="quarter" idx="3"/>
          </p:nvPr>
        </p:nvSpPr>
        <p:spPr>
          <a:xfrm>
            <a:off x="5622799" y="6456611"/>
            <a:ext cx="4301543" cy="339884"/>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04D39661-126B-4000-9693-BBFFF280B2FF}" type="slidenum">
              <a:rPr lang="zh-TW" altLang="en-US"/>
              <a:pPr/>
              <a:t>‹#›</a:t>
            </a:fld>
            <a:endParaRPr lang="zh-TW" altLang="en-US"/>
          </a:p>
        </p:txBody>
      </p:sp>
    </p:spTree>
    <p:extLst>
      <p:ext uri="{BB962C8B-B14F-4D97-AF65-F5344CB8AC3E}">
        <p14:creationId xmlns:p14="http://schemas.microsoft.com/office/powerpoint/2010/main" val="5939046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1" y="0"/>
            <a:ext cx="4301543" cy="339884"/>
          </a:xfrm>
          <a:prstGeom prst="rect">
            <a:avLst/>
          </a:prstGeom>
        </p:spPr>
        <p:txBody>
          <a:bodyPr vert="horz" lIns="91440" tIns="45720" rIns="91440" bIns="45720" rtlCol="0"/>
          <a:lstStyle>
            <a:lvl1pPr algn="l" eaLnBrk="1" hangingPunct="1">
              <a:defRPr sz="1200">
                <a:latin typeface="Arial" charset="0"/>
                <a:ea typeface="新細明體" charset="-120"/>
              </a:defRPr>
            </a:lvl1pPr>
          </a:lstStyle>
          <a:p>
            <a:pPr>
              <a:defRPr/>
            </a:pPr>
            <a:endParaRPr lang="zh-TW" altLang="en-US"/>
          </a:p>
        </p:txBody>
      </p:sp>
      <p:sp>
        <p:nvSpPr>
          <p:cNvPr id="3" name="日期版面配置區 2"/>
          <p:cNvSpPr>
            <a:spLocks noGrp="1"/>
          </p:cNvSpPr>
          <p:nvPr>
            <p:ph type="dt" idx="1"/>
          </p:nvPr>
        </p:nvSpPr>
        <p:spPr>
          <a:xfrm>
            <a:off x="5622799" y="0"/>
            <a:ext cx="4301543" cy="339884"/>
          </a:xfrm>
          <a:prstGeom prst="rect">
            <a:avLst/>
          </a:prstGeom>
        </p:spPr>
        <p:txBody>
          <a:bodyPr vert="horz" lIns="91440" tIns="45720" rIns="91440" bIns="45720" rtlCol="0"/>
          <a:lstStyle>
            <a:lvl1pPr algn="r" eaLnBrk="1" hangingPunct="1">
              <a:defRPr sz="1200">
                <a:latin typeface="Arial" charset="0"/>
                <a:ea typeface="新細明體" charset="-120"/>
              </a:defRPr>
            </a:lvl1pPr>
          </a:lstStyle>
          <a:p>
            <a:pPr>
              <a:defRPr/>
            </a:pPr>
            <a:fld id="{A875DB4D-F32E-411A-8A8B-ECCED6B2AA36}" type="datetimeFigureOut">
              <a:rPr lang="zh-TW" altLang="en-US"/>
              <a:pPr>
                <a:defRPr/>
              </a:pPr>
              <a:t>2023/3/29</a:t>
            </a:fld>
            <a:endParaRPr lang="zh-TW" altLang="en-US"/>
          </a:p>
        </p:txBody>
      </p:sp>
      <p:sp>
        <p:nvSpPr>
          <p:cNvPr id="4" name="投影片圖像版面配置區 3"/>
          <p:cNvSpPr>
            <a:spLocks noGrp="1" noRot="1" noChangeAspect="1"/>
          </p:cNvSpPr>
          <p:nvPr>
            <p:ph type="sldImg" idx="2"/>
          </p:nvPr>
        </p:nvSpPr>
        <p:spPr>
          <a:xfrm>
            <a:off x="3263900" y="509588"/>
            <a:ext cx="3398838" cy="2549525"/>
          </a:xfrm>
          <a:prstGeom prst="rect">
            <a:avLst/>
          </a:prstGeom>
          <a:noFill/>
          <a:ln w="12700">
            <a:solidFill>
              <a:prstClr val="black"/>
            </a:solidFill>
          </a:ln>
        </p:spPr>
        <p:txBody>
          <a:bodyPr vert="horz" lIns="91440" tIns="45720" rIns="91440" bIns="45720" rtlCol="0" anchor="ctr"/>
          <a:lstStyle/>
          <a:p>
            <a:pPr lvl="0"/>
            <a:endParaRPr lang="zh-TW" altLang="en-US" noProof="0"/>
          </a:p>
        </p:txBody>
      </p:sp>
      <p:sp>
        <p:nvSpPr>
          <p:cNvPr id="5" name="備忘稿版面配置區 4"/>
          <p:cNvSpPr>
            <a:spLocks noGrp="1"/>
          </p:cNvSpPr>
          <p:nvPr>
            <p:ph type="body" sz="quarter" idx="3"/>
          </p:nvPr>
        </p:nvSpPr>
        <p:spPr>
          <a:xfrm>
            <a:off x="992665" y="3228896"/>
            <a:ext cx="7941310" cy="3058954"/>
          </a:xfrm>
          <a:prstGeom prst="rect">
            <a:avLst/>
          </a:prstGeom>
        </p:spPr>
        <p:txBody>
          <a:bodyPr vert="horz" lIns="91440" tIns="45720" rIns="91440" bIns="45720" rtlCol="0">
            <a:normAutofit/>
          </a:bodyPr>
          <a:lstStyle/>
          <a:p>
            <a:pPr lvl="0"/>
            <a:r>
              <a:rPr lang="zh-TW" altLang="en-US" noProof="0"/>
              <a:t>按一下以編輯母片文字樣式</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6" name="頁尾版面配置區 5"/>
          <p:cNvSpPr>
            <a:spLocks noGrp="1"/>
          </p:cNvSpPr>
          <p:nvPr>
            <p:ph type="ftr" sz="quarter" idx="4"/>
          </p:nvPr>
        </p:nvSpPr>
        <p:spPr>
          <a:xfrm>
            <a:off x="1" y="6456611"/>
            <a:ext cx="4301543" cy="339884"/>
          </a:xfrm>
          <a:prstGeom prst="rect">
            <a:avLst/>
          </a:prstGeom>
        </p:spPr>
        <p:txBody>
          <a:bodyPr vert="horz" lIns="91440" tIns="45720" rIns="91440" bIns="45720" rtlCol="0" anchor="b"/>
          <a:lstStyle>
            <a:lvl1pPr algn="l" eaLnBrk="1" hangingPunct="1">
              <a:defRPr sz="1200">
                <a:latin typeface="Arial" charset="0"/>
                <a:ea typeface="新細明體" charset="-120"/>
              </a:defRPr>
            </a:lvl1pPr>
          </a:lstStyle>
          <a:p>
            <a:pPr>
              <a:defRPr/>
            </a:pPr>
            <a:endParaRPr lang="zh-TW" altLang="en-US"/>
          </a:p>
        </p:txBody>
      </p:sp>
      <p:sp>
        <p:nvSpPr>
          <p:cNvPr id="7" name="投影片編號版面配置區 6"/>
          <p:cNvSpPr>
            <a:spLocks noGrp="1"/>
          </p:cNvSpPr>
          <p:nvPr>
            <p:ph type="sldNum" sz="quarter" idx="5"/>
          </p:nvPr>
        </p:nvSpPr>
        <p:spPr>
          <a:xfrm>
            <a:off x="5622799" y="6456611"/>
            <a:ext cx="4301543" cy="339884"/>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17B23241-F573-4BE1-AF9E-51057A735E36}" type="slidenum">
              <a:rPr lang="zh-TW" altLang="en-US"/>
              <a:pPr/>
              <a:t>‹#›</a:t>
            </a:fld>
            <a:endParaRPr lang="zh-TW" altLang="en-US"/>
          </a:p>
        </p:txBody>
      </p:sp>
    </p:spTree>
    <p:extLst>
      <p:ext uri="{BB962C8B-B14F-4D97-AF65-F5344CB8AC3E}">
        <p14:creationId xmlns:p14="http://schemas.microsoft.com/office/powerpoint/2010/main" val="34304858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11267" name="備忘稿版面配置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en-US"/>
          </a:p>
        </p:txBody>
      </p:sp>
      <p:sp>
        <p:nvSpPr>
          <p:cNvPr id="11268" name="投影片編號版面配置區 3"/>
          <p:cNvSpPr>
            <a:spLocks noGrp="1"/>
          </p:cNvSpPr>
          <p:nvPr>
            <p:ph type="sldNum" sz="quarter" idx="5"/>
          </p:nvPr>
        </p:nvSpPr>
        <p:spPr bwMode="auto">
          <a:noFill/>
          <a:ln>
            <a:miter lim="800000"/>
            <a:headEnd/>
            <a:tailEnd/>
          </a:ln>
        </p:spPr>
        <p:txBody>
          <a:bodyPr/>
          <a:lstStyle/>
          <a:p>
            <a:fld id="{0EA0FB21-99A4-41CC-B611-BEF2E63E3803}" type="slidenum">
              <a:rPr lang="zh-TW" altLang="en-US"/>
              <a:pPr/>
              <a:t>1</a:t>
            </a:fld>
            <a:endParaRPr lang="zh-TW" altLang="en-US"/>
          </a:p>
        </p:txBody>
      </p:sp>
    </p:spTree>
    <p:extLst>
      <p:ext uri="{BB962C8B-B14F-4D97-AF65-F5344CB8AC3E}">
        <p14:creationId xmlns:p14="http://schemas.microsoft.com/office/powerpoint/2010/main" val="35521141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17B23241-F573-4BE1-AF9E-51057A735E36}" type="slidenum">
              <a:rPr lang="zh-TW" altLang="en-US" smtClean="0"/>
              <a:pPr/>
              <a:t>19</a:t>
            </a:fld>
            <a:endParaRPr lang="zh-TW" altLang="en-US"/>
          </a:p>
        </p:txBody>
      </p:sp>
    </p:spTree>
    <p:extLst>
      <p:ext uri="{BB962C8B-B14F-4D97-AF65-F5344CB8AC3E}">
        <p14:creationId xmlns:p14="http://schemas.microsoft.com/office/powerpoint/2010/main" val="2464698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zh-TW" altLang="en-US"/>
              <a:t>按一下以編輯母片標題樣式</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zh-TW" altLang="en-US"/>
              <a:t>按一下以編輯母片副標題樣式</a:t>
            </a:r>
            <a:endParaRPr lang="en-US" dirty="0"/>
          </a:p>
        </p:txBody>
      </p:sp>
      <p:sp>
        <p:nvSpPr>
          <p:cNvPr id="4" name="Date Placeholder 3"/>
          <p:cNvSpPr>
            <a:spLocks noGrp="1"/>
          </p:cNvSpPr>
          <p:nvPr>
            <p:ph type="dt" sz="half" idx="10"/>
          </p:nvPr>
        </p:nvSpPr>
        <p:spPr/>
        <p:txBody>
          <a:bodyPr/>
          <a:lstStyle/>
          <a:p>
            <a:pPr>
              <a:defRPr/>
            </a:pPr>
            <a:fld id="{04EC2ACF-7D53-46DE-8BFE-D85D80736041}" type="datetimeFigureOut">
              <a:rPr lang="zh-TW" altLang="en-US" smtClean="0"/>
              <a:pPr>
                <a:defRPr/>
              </a:pPr>
              <a:t>2023/3/29</a:t>
            </a:fld>
            <a:endParaRPr lang="zh-TW" altLang="en-US"/>
          </a:p>
        </p:txBody>
      </p:sp>
      <p:sp>
        <p:nvSpPr>
          <p:cNvPr id="5" name="Footer Placeholder 4"/>
          <p:cNvSpPr>
            <a:spLocks noGrp="1"/>
          </p:cNvSpPr>
          <p:nvPr>
            <p:ph type="ftr" sz="quarter" idx="11"/>
          </p:nvPr>
        </p:nvSpPr>
        <p:spPr/>
        <p:txBody>
          <a:bodyPr/>
          <a:lstStyle/>
          <a:p>
            <a:pPr>
              <a:defRPr/>
            </a:pPr>
            <a:endParaRPr lang="zh-TW" altLang="en-US"/>
          </a:p>
        </p:txBody>
      </p:sp>
      <p:sp>
        <p:nvSpPr>
          <p:cNvPr id="6" name="Slide Number Placeholder 5"/>
          <p:cNvSpPr>
            <a:spLocks noGrp="1"/>
          </p:cNvSpPr>
          <p:nvPr>
            <p:ph type="sldNum" sz="quarter" idx="12"/>
          </p:nvPr>
        </p:nvSpPr>
        <p:spPr/>
        <p:txBody>
          <a:bodyPr/>
          <a:lstStyle/>
          <a:p>
            <a:fld id="{3F96A9A6-6C58-484D-A7A5-D0558256A4CA}"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a:p>
        </p:txBody>
      </p:sp>
      <p:sp>
        <p:nvSpPr>
          <p:cNvPr id="3" name="Vertical Text Placeholder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Date Placeholder 3"/>
          <p:cNvSpPr>
            <a:spLocks noGrp="1"/>
          </p:cNvSpPr>
          <p:nvPr>
            <p:ph type="dt" sz="half" idx="10"/>
          </p:nvPr>
        </p:nvSpPr>
        <p:spPr/>
        <p:txBody>
          <a:bodyPr/>
          <a:lstStyle/>
          <a:p>
            <a:pPr>
              <a:defRPr/>
            </a:pPr>
            <a:fld id="{9E71E3CC-0F71-4959-B7DC-72A8F2EACA84}" type="datetimeFigureOut">
              <a:rPr lang="zh-TW" altLang="en-US" smtClean="0"/>
              <a:pPr>
                <a:defRPr/>
              </a:pPr>
              <a:t>2023/3/29</a:t>
            </a:fld>
            <a:endParaRPr lang="zh-TW" altLang="en-US"/>
          </a:p>
        </p:txBody>
      </p:sp>
      <p:sp>
        <p:nvSpPr>
          <p:cNvPr id="5" name="Footer Placeholder 4"/>
          <p:cNvSpPr>
            <a:spLocks noGrp="1"/>
          </p:cNvSpPr>
          <p:nvPr>
            <p:ph type="ftr" sz="quarter" idx="11"/>
          </p:nvPr>
        </p:nvSpPr>
        <p:spPr/>
        <p:txBody>
          <a:bodyPr/>
          <a:lstStyle/>
          <a:p>
            <a:pPr>
              <a:defRPr/>
            </a:pPr>
            <a:endParaRPr lang="zh-TW" altLang="en-US"/>
          </a:p>
        </p:txBody>
      </p:sp>
      <p:sp>
        <p:nvSpPr>
          <p:cNvPr id="6" name="Slide Number Placeholder 5"/>
          <p:cNvSpPr>
            <a:spLocks noGrp="1"/>
          </p:cNvSpPr>
          <p:nvPr>
            <p:ph type="sldNum" sz="quarter" idx="12"/>
          </p:nvPr>
        </p:nvSpPr>
        <p:spPr/>
        <p:txBody>
          <a:bodyPr/>
          <a:lstStyle/>
          <a:p>
            <a:fld id="{26986408-30F8-462B-9C7A-2A52F7D92001}"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Date Placeholder 3"/>
          <p:cNvSpPr>
            <a:spLocks noGrp="1"/>
          </p:cNvSpPr>
          <p:nvPr>
            <p:ph type="dt" sz="half" idx="10"/>
          </p:nvPr>
        </p:nvSpPr>
        <p:spPr/>
        <p:txBody>
          <a:bodyPr/>
          <a:lstStyle/>
          <a:p>
            <a:pPr>
              <a:defRPr/>
            </a:pPr>
            <a:fld id="{8CD96A0D-5695-4566-8C65-D3A1A0D189DC}" type="datetimeFigureOut">
              <a:rPr lang="zh-TW" altLang="en-US" smtClean="0"/>
              <a:pPr>
                <a:defRPr/>
              </a:pPr>
              <a:t>2023/3/29</a:t>
            </a:fld>
            <a:endParaRPr lang="zh-TW" altLang="en-US"/>
          </a:p>
        </p:txBody>
      </p:sp>
      <p:sp>
        <p:nvSpPr>
          <p:cNvPr id="5" name="Footer Placeholder 4"/>
          <p:cNvSpPr>
            <a:spLocks noGrp="1"/>
          </p:cNvSpPr>
          <p:nvPr>
            <p:ph type="ftr" sz="quarter" idx="11"/>
          </p:nvPr>
        </p:nvSpPr>
        <p:spPr/>
        <p:txBody>
          <a:bodyPr/>
          <a:lstStyle/>
          <a:p>
            <a:pPr>
              <a:defRPr/>
            </a:pPr>
            <a:endParaRPr lang="zh-TW" altLang="en-US"/>
          </a:p>
        </p:txBody>
      </p:sp>
      <p:sp>
        <p:nvSpPr>
          <p:cNvPr id="6" name="Slide Number Placeholder 5"/>
          <p:cNvSpPr>
            <a:spLocks noGrp="1"/>
          </p:cNvSpPr>
          <p:nvPr>
            <p:ph type="sldNum" sz="quarter" idx="12"/>
          </p:nvPr>
        </p:nvSpPr>
        <p:spPr/>
        <p:txBody>
          <a:bodyPr/>
          <a:lstStyle/>
          <a:p>
            <a:fld id="{31C64834-89A7-4BF0-A04A-B5734665853F}"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pPr>
              <a:defRPr/>
            </a:pPr>
            <a:fld id="{1E6F2A23-DBDC-4B25-97CC-B39F08369B8D}" type="datetimeFigureOut">
              <a:rPr lang="zh-TW" altLang="en-US" smtClean="0"/>
              <a:pPr>
                <a:defRPr/>
              </a:pPr>
              <a:t>2023/3/29</a:t>
            </a:fld>
            <a:endParaRPr lang="zh-TW" altLang="en-US"/>
          </a:p>
        </p:txBody>
      </p:sp>
      <p:sp>
        <p:nvSpPr>
          <p:cNvPr id="5" name="Footer Placeholder 4"/>
          <p:cNvSpPr>
            <a:spLocks noGrp="1"/>
          </p:cNvSpPr>
          <p:nvPr>
            <p:ph type="ftr" sz="quarter" idx="11"/>
          </p:nvPr>
        </p:nvSpPr>
        <p:spPr/>
        <p:txBody>
          <a:bodyPr/>
          <a:lstStyle/>
          <a:p>
            <a:pPr>
              <a:defRPr/>
            </a:pPr>
            <a:endParaRPr lang="zh-TW" altLang="en-US"/>
          </a:p>
        </p:txBody>
      </p:sp>
      <p:sp>
        <p:nvSpPr>
          <p:cNvPr id="6" name="Slide Number Placeholder 5"/>
          <p:cNvSpPr>
            <a:spLocks noGrp="1"/>
          </p:cNvSpPr>
          <p:nvPr>
            <p:ph type="sldNum" sz="quarter" idx="12"/>
          </p:nvPr>
        </p:nvSpPr>
        <p:spPr/>
        <p:txBody>
          <a:bodyPr/>
          <a:lstStyle/>
          <a:p>
            <a:fld id="{665655BD-B937-4FDE-9795-0034544A91F8}"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zh-TW" altLang="en-US"/>
              <a:t>按一下以編輯母片標題樣式</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zh-TW" altLang="en-US"/>
              <a:t>按一下以編輯母片文字樣式</a:t>
            </a:r>
          </a:p>
        </p:txBody>
      </p:sp>
      <p:sp>
        <p:nvSpPr>
          <p:cNvPr id="4" name="Date Placeholder 3"/>
          <p:cNvSpPr>
            <a:spLocks noGrp="1"/>
          </p:cNvSpPr>
          <p:nvPr>
            <p:ph type="dt" sz="half" idx="10"/>
          </p:nvPr>
        </p:nvSpPr>
        <p:spPr/>
        <p:txBody>
          <a:bodyPr/>
          <a:lstStyle/>
          <a:p>
            <a:pPr>
              <a:defRPr/>
            </a:pPr>
            <a:fld id="{62C51AA8-BC39-4C5B-8640-0B06EEE0CFD0}" type="datetimeFigureOut">
              <a:rPr lang="zh-TW" altLang="en-US" smtClean="0"/>
              <a:pPr>
                <a:defRPr/>
              </a:pPr>
              <a:t>2023/3/29</a:t>
            </a:fld>
            <a:endParaRPr lang="zh-TW" altLang="en-US"/>
          </a:p>
        </p:txBody>
      </p:sp>
      <p:sp>
        <p:nvSpPr>
          <p:cNvPr id="5" name="Footer Placeholder 4"/>
          <p:cNvSpPr>
            <a:spLocks noGrp="1"/>
          </p:cNvSpPr>
          <p:nvPr>
            <p:ph type="ftr" sz="quarter" idx="11"/>
          </p:nvPr>
        </p:nvSpPr>
        <p:spPr/>
        <p:txBody>
          <a:bodyPr/>
          <a:lstStyle/>
          <a:p>
            <a:pPr>
              <a:defRPr/>
            </a:pPr>
            <a:endParaRPr lang="zh-TW" altLang="en-US"/>
          </a:p>
        </p:txBody>
      </p:sp>
      <p:sp>
        <p:nvSpPr>
          <p:cNvPr id="6" name="Slide Number Placeholder 5"/>
          <p:cNvSpPr>
            <a:spLocks noGrp="1"/>
          </p:cNvSpPr>
          <p:nvPr>
            <p:ph type="sldNum" sz="quarter" idx="12"/>
          </p:nvPr>
        </p:nvSpPr>
        <p:spPr/>
        <p:txBody>
          <a:bodyPr/>
          <a:lstStyle/>
          <a:p>
            <a:fld id="{4E788898-47D5-4D94-8FA5-A1A5B23B3AC7}" type="slidenum">
              <a:rPr lang="zh-TW" altLang="en-US" smtClean="0"/>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pPr>
              <a:defRPr/>
            </a:pPr>
            <a:fld id="{D99D5A5B-A3BA-491B-8A65-6DAFC8602E80}" type="datetimeFigureOut">
              <a:rPr lang="zh-TW" altLang="en-US" smtClean="0"/>
              <a:pPr>
                <a:defRPr/>
              </a:pPr>
              <a:t>2023/3/29</a:t>
            </a:fld>
            <a:endParaRPr lang="zh-TW" altLang="en-US"/>
          </a:p>
        </p:txBody>
      </p:sp>
      <p:sp>
        <p:nvSpPr>
          <p:cNvPr id="6" name="Footer Placeholder 5"/>
          <p:cNvSpPr>
            <a:spLocks noGrp="1"/>
          </p:cNvSpPr>
          <p:nvPr>
            <p:ph type="ftr" sz="quarter" idx="11"/>
          </p:nvPr>
        </p:nvSpPr>
        <p:spPr/>
        <p:txBody>
          <a:bodyPr/>
          <a:lstStyle/>
          <a:p>
            <a:pPr>
              <a:defRPr/>
            </a:pPr>
            <a:endParaRPr lang="zh-TW" altLang="en-US"/>
          </a:p>
        </p:txBody>
      </p:sp>
      <p:sp>
        <p:nvSpPr>
          <p:cNvPr id="7" name="Slide Number Placeholder 6"/>
          <p:cNvSpPr>
            <a:spLocks noGrp="1"/>
          </p:cNvSpPr>
          <p:nvPr>
            <p:ph type="sldNum" sz="quarter" idx="12"/>
          </p:nvPr>
        </p:nvSpPr>
        <p:spPr/>
        <p:txBody>
          <a:bodyPr/>
          <a:lstStyle/>
          <a:p>
            <a:fld id="{17A5CCC0-C745-4FE6-AC52-74F4F5AFD4B9}" type="slidenum">
              <a:rPr lang="zh-TW" altLang="en-US" smtClean="0"/>
              <a:pPr/>
              <a:t>‹#›</a:t>
            </a:fld>
            <a:endParaRPr lang="zh-TW" altLang="en-US"/>
          </a:p>
        </p:txBody>
      </p:sp>
      <p:sp>
        <p:nvSpPr>
          <p:cNvPr id="8" name="Title 7"/>
          <p:cNvSpPr>
            <a:spLocks noGrp="1"/>
          </p:cNvSpPr>
          <p:nvPr>
            <p:ph type="title"/>
          </p:nvPr>
        </p:nvSpPr>
        <p:spPr/>
        <p:txBody>
          <a:bodyPr/>
          <a:lstStyle/>
          <a:p>
            <a:r>
              <a:rPr lang="zh-TW" altLang="en-US"/>
              <a:t>按一下以編輯母片標題樣式</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a:t>按一下以編輯母片標題樣式</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zh-TW" altLang="en-US"/>
              <a:t>按一下以編輯母片文字樣式</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zh-TW" altLang="en-US"/>
              <a:t>按一下以編輯母片文字樣式</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pPr>
              <a:defRPr/>
            </a:pPr>
            <a:fld id="{478FAB97-DCFE-4A76-86A1-F7D728BC762D}" type="datetimeFigureOut">
              <a:rPr lang="zh-TW" altLang="en-US" smtClean="0"/>
              <a:pPr>
                <a:defRPr/>
              </a:pPr>
              <a:t>2023/3/29</a:t>
            </a:fld>
            <a:endParaRPr lang="zh-TW" altLang="en-US"/>
          </a:p>
        </p:txBody>
      </p:sp>
      <p:sp>
        <p:nvSpPr>
          <p:cNvPr id="8" name="Footer Placeholder 7"/>
          <p:cNvSpPr>
            <a:spLocks noGrp="1"/>
          </p:cNvSpPr>
          <p:nvPr>
            <p:ph type="ftr" sz="quarter" idx="11"/>
          </p:nvPr>
        </p:nvSpPr>
        <p:spPr/>
        <p:txBody>
          <a:bodyPr/>
          <a:lstStyle/>
          <a:p>
            <a:pPr>
              <a:defRPr/>
            </a:pPr>
            <a:endParaRPr lang="zh-TW" altLang="en-US"/>
          </a:p>
        </p:txBody>
      </p:sp>
      <p:sp>
        <p:nvSpPr>
          <p:cNvPr id="9" name="Slide Number Placeholder 8"/>
          <p:cNvSpPr>
            <a:spLocks noGrp="1"/>
          </p:cNvSpPr>
          <p:nvPr>
            <p:ph type="sldNum" sz="quarter" idx="12"/>
          </p:nvPr>
        </p:nvSpPr>
        <p:spPr/>
        <p:txBody>
          <a:bodyPr/>
          <a:lstStyle/>
          <a:p>
            <a:fld id="{11C67C8D-4B8A-4C23-9652-2FEF76C03321}"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a:p>
        </p:txBody>
      </p:sp>
      <p:sp>
        <p:nvSpPr>
          <p:cNvPr id="3" name="Date Placeholder 2"/>
          <p:cNvSpPr>
            <a:spLocks noGrp="1"/>
          </p:cNvSpPr>
          <p:nvPr>
            <p:ph type="dt" sz="half" idx="10"/>
          </p:nvPr>
        </p:nvSpPr>
        <p:spPr/>
        <p:txBody>
          <a:bodyPr/>
          <a:lstStyle/>
          <a:p>
            <a:pPr>
              <a:defRPr/>
            </a:pPr>
            <a:fld id="{336C66F2-3E83-45B3-9E60-AA3F04BD5D94}" type="datetimeFigureOut">
              <a:rPr lang="zh-TW" altLang="en-US" smtClean="0"/>
              <a:pPr>
                <a:defRPr/>
              </a:pPr>
              <a:t>2023/3/29</a:t>
            </a:fld>
            <a:endParaRPr lang="zh-TW" altLang="en-US"/>
          </a:p>
        </p:txBody>
      </p:sp>
      <p:sp>
        <p:nvSpPr>
          <p:cNvPr id="4" name="Footer Placeholder 3"/>
          <p:cNvSpPr>
            <a:spLocks noGrp="1"/>
          </p:cNvSpPr>
          <p:nvPr>
            <p:ph type="ftr" sz="quarter" idx="11"/>
          </p:nvPr>
        </p:nvSpPr>
        <p:spPr/>
        <p:txBody>
          <a:bodyPr/>
          <a:lstStyle/>
          <a:p>
            <a:pPr>
              <a:defRPr/>
            </a:pPr>
            <a:endParaRPr lang="zh-TW" altLang="en-US"/>
          </a:p>
        </p:txBody>
      </p:sp>
      <p:sp>
        <p:nvSpPr>
          <p:cNvPr id="5" name="Slide Number Placeholder 4"/>
          <p:cNvSpPr>
            <a:spLocks noGrp="1"/>
          </p:cNvSpPr>
          <p:nvPr>
            <p:ph type="sldNum" sz="quarter" idx="12"/>
          </p:nvPr>
        </p:nvSpPr>
        <p:spPr/>
        <p:txBody>
          <a:bodyPr/>
          <a:lstStyle/>
          <a:p>
            <a:fld id="{75FAB29D-F73D-4290-A808-D74AABCD47E7}"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93C7840B-31B2-46B0-B873-07BC4FEF9EEC}" type="datetimeFigureOut">
              <a:rPr lang="zh-TW" altLang="en-US" smtClean="0"/>
              <a:pPr>
                <a:defRPr/>
              </a:pPr>
              <a:t>2023/3/29</a:t>
            </a:fld>
            <a:endParaRPr lang="zh-TW" altLang="en-US"/>
          </a:p>
        </p:txBody>
      </p:sp>
      <p:sp>
        <p:nvSpPr>
          <p:cNvPr id="3" name="Footer Placeholder 2"/>
          <p:cNvSpPr>
            <a:spLocks noGrp="1"/>
          </p:cNvSpPr>
          <p:nvPr>
            <p:ph type="ftr" sz="quarter" idx="11"/>
          </p:nvPr>
        </p:nvSpPr>
        <p:spPr/>
        <p:txBody>
          <a:bodyPr/>
          <a:lstStyle/>
          <a:p>
            <a:pPr>
              <a:defRPr/>
            </a:pPr>
            <a:endParaRPr lang="zh-TW" altLang="en-US"/>
          </a:p>
        </p:txBody>
      </p:sp>
      <p:sp>
        <p:nvSpPr>
          <p:cNvPr id="4" name="Slide Number Placeholder 3"/>
          <p:cNvSpPr>
            <a:spLocks noGrp="1"/>
          </p:cNvSpPr>
          <p:nvPr>
            <p:ph type="sldNum" sz="quarter" idx="12"/>
          </p:nvPr>
        </p:nvSpPr>
        <p:spPr/>
        <p:txBody>
          <a:bodyPr/>
          <a:lstStyle/>
          <a:p>
            <a:fld id="{9F3883B9-B680-4682-AD56-04E2F19161EB}"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zh-TW" altLang="en-US"/>
              <a:t>按一下以編輯母片標題樣式</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zh-TW" altLang="en-US"/>
              <a:t>按一下以編輯母片文字樣式</a:t>
            </a:r>
          </a:p>
        </p:txBody>
      </p:sp>
      <p:sp>
        <p:nvSpPr>
          <p:cNvPr id="5" name="Date Placeholder 4"/>
          <p:cNvSpPr>
            <a:spLocks noGrp="1"/>
          </p:cNvSpPr>
          <p:nvPr>
            <p:ph type="dt" sz="half" idx="10"/>
          </p:nvPr>
        </p:nvSpPr>
        <p:spPr/>
        <p:txBody>
          <a:bodyPr/>
          <a:lstStyle/>
          <a:p>
            <a:pPr>
              <a:defRPr/>
            </a:pPr>
            <a:fld id="{895762FD-9153-4A5D-B116-E9F9CD74C790}" type="datetimeFigureOut">
              <a:rPr lang="zh-TW" altLang="en-US" smtClean="0"/>
              <a:pPr>
                <a:defRPr/>
              </a:pPr>
              <a:t>2023/3/29</a:t>
            </a:fld>
            <a:endParaRPr lang="zh-TW" altLang="en-US"/>
          </a:p>
        </p:txBody>
      </p:sp>
      <p:sp>
        <p:nvSpPr>
          <p:cNvPr id="6" name="Footer Placeholder 5"/>
          <p:cNvSpPr>
            <a:spLocks noGrp="1"/>
          </p:cNvSpPr>
          <p:nvPr>
            <p:ph type="ftr" sz="quarter" idx="11"/>
          </p:nvPr>
        </p:nvSpPr>
        <p:spPr/>
        <p:txBody>
          <a:bodyPr/>
          <a:lstStyle>
            <a:lvl1pPr>
              <a:defRPr>
                <a:solidFill>
                  <a:schemeClr val="tx2"/>
                </a:solidFill>
              </a:defRPr>
            </a:lvl1pPr>
          </a:lstStyle>
          <a:p>
            <a:pPr>
              <a:defRPr/>
            </a:pPr>
            <a:endParaRPr lang="zh-TW" alt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2960075E-EABC-4C1A-AB28-C8D8FE6A40E4}"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zh-TW" altLang="en-US"/>
              <a:t>按一下圖示以新增圖片</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zh-TW" altLang="en-US"/>
              <a:t>按一下以編輯母片標題樣式</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pPr>
              <a:defRPr/>
            </a:pPr>
            <a:fld id="{A31D76EB-FCF0-4270-9CB9-24CCFD99168B}" type="datetimeFigureOut">
              <a:rPr lang="zh-TW" altLang="en-US" smtClean="0"/>
              <a:pPr>
                <a:defRPr/>
              </a:pPr>
              <a:t>2023/3/29</a:t>
            </a:fld>
            <a:endParaRPr lang="zh-TW" altLang="en-US"/>
          </a:p>
        </p:txBody>
      </p:sp>
      <p:sp>
        <p:nvSpPr>
          <p:cNvPr id="6" name="Footer Placeholder 5"/>
          <p:cNvSpPr>
            <a:spLocks noGrp="1"/>
          </p:cNvSpPr>
          <p:nvPr>
            <p:ph type="ftr" sz="quarter" idx="11"/>
          </p:nvPr>
        </p:nvSpPr>
        <p:spPr/>
        <p:txBody>
          <a:bodyPr/>
          <a:lstStyle/>
          <a:p>
            <a:pPr>
              <a:defRPr/>
            </a:pPr>
            <a:endParaRPr lang="zh-TW" altLang="en-US"/>
          </a:p>
        </p:txBody>
      </p:sp>
      <p:sp>
        <p:nvSpPr>
          <p:cNvPr id="7" name="Slide Number Placeholder 6"/>
          <p:cNvSpPr>
            <a:spLocks noGrp="1"/>
          </p:cNvSpPr>
          <p:nvPr>
            <p:ph type="sldNum" sz="quarter" idx="12"/>
          </p:nvPr>
        </p:nvSpPr>
        <p:spPr/>
        <p:txBody>
          <a:bodyPr/>
          <a:lstStyle/>
          <a:p>
            <a:fld id="{CB22FDAA-3501-48E9-B26E-AB7AC6EC7115}"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pPr>
              <a:defRPr/>
            </a:pPr>
            <a:fld id="{62C51AA8-BC39-4C5B-8640-0B06EEE0CFD0}" type="datetimeFigureOut">
              <a:rPr lang="zh-TW" altLang="en-US" smtClean="0"/>
              <a:pPr>
                <a:defRPr/>
              </a:pPr>
              <a:t>2023/3/29</a:t>
            </a:fld>
            <a:endParaRPr lang="zh-TW" alt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pPr>
              <a:defRPr/>
            </a:pPr>
            <a:endParaRPr lang="zh-TW" alt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4E788898-47D5-4D94-8FA5-A1A5B23B3AC7}"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926" r:id="rId1"/>
    <p:sldLayoutId id="2147483927" r:id="rId2"/>
    <p:sldLayoutId id="2147483928" r:id="rId3"/>
    <p:sldLayoutId id="2147483929" r:id="rId4"/>
    <p:sldLayoutId id="2147483930" r:id="rId5"/>
    <p:sldLayoutId id="2147483931" r:id="rId6"/>
    <p:sldLayoutId id="2147483932" r:id="rId7"/>
    <p:sldLayoutId id="2147483933" r:id="rId8"/>
    <p:sldLayoutId id="2147483934" r:id="rId9"/>
    <p:sldLayoutId id="2147483935" r:id="rId10"/>
    <p:sldLayoutId id="2147483936"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683568" y="1556792"/>
            <a:ext cx="7992888" cy="4032448"/>
          </a:xfrm>
        </p:spPr>
        <p:txBody>
          <a:bodyPr>
            <a:noAutofit/>
          </a:bodyPr>
          <a:lstStyle/>
          <a:p>
            <a:pPr>
              <a:defRPr/>
            </a:pPr>
            <a:r>
              <a:rPr lang="en-US" altLang="zh-TW" sz="3600" b="1" dirty="0">
                <a:latin typeface="微軟正黑體" pitchFamily="34" charset="-120"/>
                <a:ea typeface="微軟正黑體" pitchFamily="34" charset="-120"/>
              </a:rPr>
              <a:t>112</a:t>
            </a:r>
            <a:r>
              <a:rPr lang="zh-TW" altLang="zh-TW" sz="3600" b="1" dirty="0">
                <a:latin typeface="微軟正黑體" pitchFamily="34" charset="-120"/>
                <a:ea typeface="微軟正黑體" pitchFamily="34" charset="-120"/>
              </a:rPr>
              <a:t>年度花蓮縣公立幼兒園契約進用</a:t>
            </a:r>
            <a:br>
              <a:rPr lang="en-US" altLang="zh-TW" sz="3600" b="1" dirty="0">
                <a:latin typeface="微軟正黑體" pitchFamily="34" charset="-120"/>
                <a:ea typeface="微軟正黑體" pitchFamily="34" charset="-120"/>
              </a:rPr>
            </a:br>
            <a:r>
              <a:rPr lang="zh-TW" altLang="zh-TW" sz="3600" b="1" dirty="0">
                <a:latin typeface="微軟正黑體" pitchFamily="34" charset="-120"/>
                <a:ea typeface="微軟正黑體" pitchFamily="34" charset="-120"/>
              </a:rPr>
              <a:t>教保員及助理教保員</a:t>
            </a:r>
            <a:br>
              <a:rPr lang="zh-TW" altLang="zh-TW" sz="3600" b="1" dirty="0">
                <a:latin typeface="微軟正黑體" pitchFamily="34" charset="-120"/>
                <a:ea typeface="微軟正黑體" pitchFamily="34" charset="-120"/>
              </a:rPr>
            </a:br>
            <a:r>
              <a:rPr lang="zh-TW" altLang="zh-TW" sz="3600" b="1" dirty="0">
                <a:latin typeface="微軟正黑體" pitchFamily="34" charset="-120"/>
                <a:ea typeface="微軟正黑體" pitchFamily="34" charset="-120"/>
              </a:rPr>
              <a:t>申請遷調他園</a:t>
            </a:r>
            <a:r>
              <a:rPr lang="en-US" altLang="zh-TW" sz="3600" b="1" dirty="0">
                <a:latin typeface="微軟正黑體" pitchFamily="34" charset="-120"/>
                <a:ea typeface="微軟正黑體" pitchFamily="34" charset="-120"/>
              </a:rPr>
              <a:t>(</a:t>
            </a:r>
            <a:r>
              <a:rPr lang="zh-TW" altLang="zh-TW" sz="3600" b="1" dirty="0">
                <a:latin typeface="微軟正黑體" pitchFamily="34" charset="-120"/>
                <a:ea typeface="微軟正黑體" pitchFamily="34" charset="-120"/>
              </a:rPr>
              <a:t>校</a:t>
            </a:r>
            <a:r>
              <a:rPr lang="en-US" altLang="zh-TW" sz="3600" b="1" dirty="0">
                <a:latin typeface="微軟正黑體" pitchFamily="34" charset="-120"/>
                <a:ea typeface="微軟正黑體" pitchFamily="34" charset="-120"/>
              </a:rPr>
              <a:t>)</a:t>
            </a:r>
            <a:r>
              <a:rPr lang="zh-TW" altLang="zh-TW" sz="3600" b="1" dirty="0">
                <a:latin typeface="微軟正黑體" pitchFamily="34" charset="-120"/>
                <a:ea typeface="微軟正黑體" pitchFamily="34" charset="-120"/>
              </a:rPr>
              <a:t>服務作業</a:t>
            </a:r>
            <a:r>
              <a:rPr lang="zh-TW" altLang="en-US" sz="3600" b="1" dirty="0">
                <a:latin typeface="微軟正黑體" pitchFamily="34" charset="-120"/>
                <a:ea typeface="微軟正黑體" pitchFamily="34" charset="-120"/>
              </a:rPr>
              <a:t>說明會</a:t>
            </a:r>
            <a:br>
              <a:rPr lang="en-US" altLang="zh-TW" sz="3600" b="1" dirty="0">
                <a:latin typeface="微軟正黑體" pitchFamily="34" charset="-120"/>
                <a:ea typeface="微軟正黑體" pitchFamily="34" charset="-120"/>
              </a:rPr>
            </a:br>
            <a:r>
              <a:rPr lang="en-US" altLang="zh-TW" sz="3600" dirty="0">
                <a:latin typeface="微軟正黑體" pitchFamily="34" charset="-120"/>
                <a:ea typeface="微軟正黑體" pitchFamily="34" charset="-120"/>
              </a:rPr>
              <a:t>                               </a:t>
            </a:r>
            <a:br>
              <a:rPr lang="en-US" altLang="zh-TW" sz="3600" dirty="0">
                <a:latin typeface="微軟正黑體" pitchFamily="34" charset="-120"/>
                <a:ea typeface="微軟正黑體" pitchFamily="34" charset="-120"/>
              </a:rPr>
            </a:br>
            <a:r>
              <a:rPr lang="en-US" altLang="zh-TW" sz="3600" dirty="0">
                <a:latin typeface="微軟正黑體" pitchFamily="34" charset="-120"/>
                <a:ea typeface="微軟正黑體" pitchFamily="34" charset="-120"/>
              </a:rPr>
              <a:t>                                  </a:t>
            </a:r>
            <a:r>
              <a:rPr lang="zh-TW" altLang="en-US" sz="3600" dirty="0">
                <a:solidFill>
                  <a:srgbClr val="FFFF00"/>
                </a:solidFill>
                <a:latin typeface="微軟正黑體" pitchFamily="34" charset="-120"/>
                <a:ea typeface="微軟正黑體" pitchFamily="34" charset="-120"/>
              </a:rPr>
              <a:t>處務公告</a:t>
            </a:r>
            <a:r>
              <a:rPr lang="en-US" altLang="zh-TW" sz="3600" dirty="0">
                <a:solidFill>
                  <a:srgbClr val="FFFF00"/>
                </a:solidFill>
                <a:latin typeface="微軟正黑體" pitchFamily="34" charset="-120"/>
              </a:rPr>
              <a:t>(99117)</a:t>
            </a:r>
            <a:endParaRPr lang="zh-TW" altLang="en-US" sz="3600" dirty="0">
              <a:solidFill>
                <a:srgbClr val="FFFF00"/>
              </a:solidFill>
              <a:latin typeface="微軟正黑體" pitchFamily="34" charset="-120"/>
              <a:ea typeface="微軟正黑體" pitchFamily="34" charset="-120"/>
            </a:endParaRPr>
          </a:p>
        </p:txBody>
      </p:sp>
      <p:pic>
        <p:nvPicPr>
          <p:cNvPr id="10243" name="Picture 2" descr="C:\Users\user\Desktop\LOGO_footer.png"/>
          <p:cNvPicPr>
            <a:picLocks noChangeAspect="1" noChangeArrowheads="1"/>
          </p:cNvPicPr>
          <p:nvPr/>
        </p:nvPicPr>
        <p:blipFill>
          <a:blip r:embed="rId3" cstate="print"/>
          <a:srcRect/>
          <a:stretch>
            <a:fillRect/>
          </a:stretch>
        </p:blipFill>
        <p:spPr bwMode="auto">
          <a:xfrm>
            <a:off x="179512" y="188640"/>
            <a:ext cx="2413000" cy="11430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907952" y="2420888"/>
            <a:ext cx="5040312" cy="990600"/>
          </a:xfrm>
        </p:spPr>
        <p:txBody>
          <a:bodyPr>
            <a:noAutofit/>
          </a:bodyPr>
          <a:lstStyle/>
          <a:p>
            <a:pPr algn="ctr" eaLnBrk="1" fontAlgn="auto" hangingPunct="1">
              <a:spcAft>
                <a:spcPts val="0"/>
              </a:spcAft>
              <a:defRPr/>
            </a:pPr>
            <a:r>
              <a:rPr lang="zh-TW" altLang="en-US" sz="8800" dirty="0">
                <a:latin typeface="微軟正黑體" pitchFamily="34" charset="-120"/>
                <a:ea typeface="微軟正黑體" pitchFamily="34" charset="-120"/>
              </a:rPr>
              <a:t>積分說明</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eaLnBrk="1" fontAlgn="auto" hangingPunct="1">
              <a:spcAft>
                <a:spcPts val="0"/>
              </a:spcAft>
              <a:defRPr/>
            </a:pPr>
            <a:r>
              <a:rPr lang="zh-TW" altLang="zh-TW" b="1" u="sng" dirty="0">
                <a:solidFill>
                  <a:srgbClr val="FF0000"/>
                </a:solidFill>
                <a:latin typeface="微軟正黑體" pitchFamily="34" charset="-120"/>
                <a:ea typeface="微軟正黑體" pitchFamily="34" charset="-120"/>
              </a:rPr>
              <a:t>積分審查參考原則</a:t>
            </a:r>
            <a:r>
              <a:rPr lang="en-US" altLang="zh-TW" b="1" u="sng" dirty="0">
                <a:solidFill>
                  <a:srgbClr val="FF0000"/>
                </a:solidFill>
                <a:latin typeface="微軟正黑體" pitchFamily="34" charset="-120"/>
                <a:ea typeface="微軟正黑體" pitchFamily="34" charset="-120"/>
              </a:rPr>
              <a:t>(</a:t>
            </a:r>
            <a:r>
              <a:rPr lang="zh-TW" altLang="en-US" b="1" u="sng" dirty="0">
                <a:solidFill>
                  <a:srgbClr val="FF0000"/>
                </a:solidFill>
                <a:latin typeface="微軟正黑體" pitchFamily="34" charset="-120"/>
                <a:ea typeface="微軟正黑體" pitchFamily="34" charset="-120"/>
              </a:rPr>
              <a:t>比照縣外遷調積分</a:t>
            </a:r>
            <a:r>
              <a:rPr lang="en-US" altLang="zh-TW" b="1" u="sng" dirty="0">
                <a:solidFill>
                  <a:srgbClr val="FF0000"/>
                </a:solidFill>
                <a:latin typeface="微軟正黑體" pitchFamily="34" charset="-120"/>
                <a:ea typeface="微軟正黑體" pitchFamily="34" charset="-120"/>
              </a:rPr>
              <a:t>)</a:t>
            </a:r>
            <a:endParaRPr lang="zh-TW" altLang="en-US" b="1" u="sng" dirty="0">
              <a:solidFill>
                <a:srgbClr val="FF0000"/>
              </a:solidFill>
              <a:latin typeface="微軟正黑體" pitchFamily="34" charset="-120"/>
              <a:ea typeface="微軟正黑體" pitchFamily="34" charset="-120"/>
            </a:endParaRPr>
          </a:p>
        </p:txBody>
      </p:sp>
      <p:sp>
        <p:nvSpPr>
          <p:cNvPr id="17411" name="內容版面配置區 2"/>
          <p:cNvSpPr>
            <a:spLocks noGrp="1"/>
          </p:cNvSpPr>
          <p:nvPr>
            <p:ph idx="1"/>
          </p:nvPr>
        </p:nvSpPr>
        <p:spPr/>
        <p:txBody>
          <a:bodyPr>
            <a:noAutofit/>
          </a:bodyPr>
          <a:lstStyle/>
          <a:p>
            <a:pPr eaLnBrk="1" hangingPunct="1"/>
            <a:r>
              <a:rPr lang="zh-TW" altLang="en-US" sz="2800" dirty="0">
                <a:latin typeface="微軟正黑體" pitchFamily="34" charset="-120"/>
                <a:ea typeface="微軟正黑體" pitchFamily="34" charset="-120"/>
              </a:rPr>
              <a:t>    </a:t>
            </a:r>
            <a:r>
              <a:rPr lang="zh-TW" altLang="zh-TW" sz="2800" dirty="0">
                <a:latin typeface="微軟正黑體" pitchFamily="34" charset="-120"/>
                <a:ea typeface="微軟正黑體" pitchFamily="34" charset="-120"/>
              </a:rPr>
              <a:t>聯合小組辦理教保員、助理教保員之遷調作業，應依年資、考核、獎懲、進修研習事項，按積分之總分予以遷調。各幼兒園、學校及直轄市、縣（市）小組應考量教保員、助理教保員遷調他縣（市）服務作業之公平性，確實審核申請遷調教保員、助理教保員之資格及積分，如有故意不實情事，得拒絕其申請。其積分以現職契約幼兒園或附幼服務期間為限，核給標準如下：</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積分</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a:t>
            </a:r>
            <a:endParaRPr lang="zh-TW" altLang="en-US" sz="2800" dirty="0">
              <a:latin typeface="微軟正黑體" pitchFamily="34" charset="-120"/>
              <a:ea typeface="微軟正黑體" pitchFamily="34" charset="-12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eaLnBrk="1" fontAlgn="auto" hangingPunct="1">
              <a:spcAft>
                <a:spcPts val="0"/>
              </a:spcAft>
              <a:defRPr/>
            </a:pPr>
            <a:r>
              <a:rPr lang="zh-TW" altLang="zh-TW" b="1" u="sng" dirty="0">
                <a:solidFill>
                  <a:srgbClr val="FF0000"/>
                </a:solidFill>
                <a:latin typeface="微軟正黑體" pitchFamily="34" charset="-120"/>
                <a:ea typeface="微軟正黑體" pitchFamily="34" charset="-120"/>
              </a:rPr>
              <a:t>積分審查參考原則</a:t>
            </a:r>
            <a:r>
              <a:rPr lang="en-US" altLang="zh-TW" b="1" u="sng" dirty="0">
                <a:solidFill>
                  <a:srgbClr val="FF0000"/>
                </a:solidFill>
                <a:latin typeface="微軟正黑體" pitchFamily="34" charset="-120"/>
                <a:ea typeface="微軟正黑體" pitchFamily="34" charset="-120"/>
              </a:rPr>
              <a:t>(</a:t>
            </a:r>
            <a:r>
              <a:rPr lang="zh-TW" altLang="en-US" b="1" u="sng" dirty="0">
                <a:solidFill>
                  <a:srgbClr val="FF0000"/>
                </a:solidFill>
                <a:latin typeface="微軟正黑體" pitchFamily="34" charset="-120"/>
                <a:ea typeface="微軟正黑體" pitchFamily="34" charset="-120"/>
              </a:rPr>
              <a:t>比照縣外遷調積分</a:t>
            </a:r>
            <a:r>
              <a:rPr lang="en-US" altLang="zh-TW" b="1" u="sng" dirty="0">
                <a:solidFill>
                  <a:srgbClr val="FF0000"/>
                </a:solidFill>
                <a:latin typeface="微軟正黑體" pitchFamily="34" charset="-120"/>
                <a:ea typeface="微軟正黑體" pitchFamily="34" charset="-120"/>
              </a:rPr>
              <a:t>)</a:t>
            </a:r>
            <a:endParaRPr lang="zh-TW" altLang="en-US" dirty="0">
              <a:solidFill>
                <a:srgbClr val="FF0000"/>
              </a:solidFill>
            </a:endParaRPr>
          </a:p>
        </p:txBody>
      </p:sp>
      <p:sp>
        <p:nvSpPr>
          <p:cNvPr id="18435" name="內容版面配置區 2"/>
          <p:cNvSpPr>
            <a:spLocks noGrp="1"/>
          </p:cNvSpPr>
          <p:nvPr>
            <p:ph idx="1"/>
          </p:nvPr>
        </p:nvSpPr>
        <p:spPr>
          <a:xfrm>
            <a:off x="822960" y="1100628"/>
            <a:ext cx="7520940" cy="5136684"/>
          </a:xfrm>
        </p:spPr>
        <p:txBody>
          <a:bodyPr>
            <a:normAutofit fontScale="85000" lnSpcReduction="10000"/>
          </a:bodyPr>
          <a:lstStyle/>
          <a:p>
            <a:pPr eaLnBrk="1" hangingPunct="1">
              <a:buFont typeface="Wingdings" pitchFamily="2" charset="2"/>
              <a:buNone/>
            </a:pPr>
            <a:r>
              <a:rPr lang="en-US" altLang="zh-TW" sz="3500" b="1" dirty="0">
                <a:solidFill>
                  <a:srgbClr val="FF0000"/>
                </a:solidFill>
                <a:latin typeface="微軟正黑體" pitchFamily="34" charset="-120"/>
                <a:ea typeface="微軟正黑體" pitchFamily="34" charset="-120"/>
              </a:rPr>
              <a:t>(</a:t>
            </a:r>
            <a:r>
              <a:rPr lang="zh-TW" altLang="zh-TW" sz="3500" b="1" dirty="0">
                <a:solidFill>
                  <a:srgbClr val="FF0000"/>
                </a:solidFill>
                <a:latin typeface="微軟正黑體" pitchFamily="34" charset="-120"/>
                <a:ea typeface="微軟正黑體" pitchFamily="34" charset="-120"/>
              </a:rPr>
              <a:t>一</a:t>
            </a:r>
            <a:r>
              <a:rPr lang="en-US" altLang="zh-TW" sz="3500" b="1" dirty="0">
                <a:solidFill>
                  <a:srgbClr val="FF0000"/>
                </a:solidFill>
                <a:latin typeface="微軟正黑體" pitchFamily="34" charset="-120"/>
                <a:ea typeface="微軟正黑體" pitchFamily="34" charset="-120"/>
              </a:rPr>
              <a:t>)</a:t>
            </a:r>
            <a:r>
              <a:rPr lang="zh-TW" altLang="zh-TW" sz="3500" b="1" dirty="0">
                <a:solidFill>
                  <a:srgbClr val="FF0000"/>
                </a:solidFill>
                <a:latin typeface="微軟正黑體" pitchFamily="34" charset="-120"/>
                <a:ea typeface="微軟正黑體" pitchFamily="34" charset="-120"/>
              </a:rPr>
              <a:t>年資積分：最高六十五分。</a:t>
            </a:r>
            <a:endParaRPr lang="en-US" altLang="zh-TW" sz="3500" b="1" dirty="0">
              <a:solidFill>
                <a:srgbClr val="FF0000"/>
              </a:solidFill>
              <a:latin typeface="微軟正黑體" pitchFamily="34" charset="-120"/>
              <a:ea typeface="微軟正黑體" pitchFamily="34" charset="-120"/>
            </a:endParaRPr>
          </a:p>
          <a:p>
            <a:pPr eaLnBrk="1" hangingPunct="1"/>
            <a:r>
              <a:rPr lang="zh-TW" altLang="en-US" sz="2800" dirty="0">
                <a:latin typeface="微軟正黑體" pitchFamily="34" charset="-120"/>
                <a:ea typeface="微軟正黑體" pitchFamily="34" charset="-120"/>
              </a:rPr>
              <a:t>     說明：</a:t>
            </a:r>
            <a:r>
              <a:rPr lang="zh-TW" altLang="zh-TW" sz="2800" dirty="0">
                <a:latin typeface="微軟正黑體" pitchFamily="34" charset="-120"/>
                <a:ea typeface="微軟正黑體" pitchFamily="34" charset="-120"/>
              </a:rPr>
              <a:t>教保員、助理教保員遷調，其積分採計以現職契約幼兒園或附幼為限，且為維持遷調作業之公平性，並避免申請人以高分低報方式參加遷調。</a:t>
            </a:r>
            <a:endParaRPr lang="en-US" altLang="zh-TW" sz="2800" dirty="0">
              <a:latin typeface="微軟正黑體" pitchFamily="34" charset="-120"/>
              <a:ea typeface="微軟正黑體" pitchFamily="34" charset="-120"/>
            </a:endParaRPr>
          </a:p>
          <a:p>
            <a:pPr eaLnBrk="1" hangingPunct="1">
              <a:buFont typeface="Wingdings" pitchFamily="2" charset="2"/>
              <a:buNone/>
            </a:pPr>
            <a:r>
              <a:rPr lang="zh-TW" altLang="en-US" sz="3300" b="1" dirty="0">
                <a:latin typeface="微軟正黑體" pitchFamily="34" charset="-120"/>
                <a:ea typeface="微軟正黑體" pitchFamily="34" charset="-120"/>
              </a:rPr>
              <a:t> </a:t>
            </a:r>
            <a:r>
              <a:rPr lang="en-US" altLang="zh-TW" sz="3300" b="1" dirty="0">
                <a:latin typeface="微軟正黑體" pitchFamily="34" charset="-120"/>
                <a:ea typeface="微軟正黑體" pitchFamily="34" charset="-120"/>
              </a:rPr>
              <a:t>1.服務年資：</a:t>
            </a:r>
            <a:r>
              <a:rPr lang="zh-TW" altLang="en-US" sz="3300" b="1" dirty="0">
                <a:latin typeface="微軟正黑體" pitchFamily="34" charset="-120"/>
                <a:ea typeface="微軟正黑體" pitchFamily="34" charset="-120"/>
              </a:rPr>
              <a:t> </a:t>
            </a:r>
            <a:endParaRPr lang="en-US" altLang="zh-TW" sz="3300" b="1" dirty="0">
              <a:latin typeface="微軟正黑體" pitchFamily="34" charset="-120"/>
              <a:ea typeface="微軟正黑體" pitchFamily="34" charset="-120"/>
            </a:endParaRPr>
          </a:p>
          <a:p>
            <a:pPr eaLnBrk="1" hangingPunct="1">
              <a:buFont typeface="Wingdings" pitchFamily="2" charset="2"/>
              <a:buNone/>
            </a:pPr>
            <a:r>
              <a:rPr lang="zh-TW" altLang="en-US" sz="3300" b="1" dirty="0">
                <a:latin typeface="微軟正黑體" pitchFamily="34" charset="-120"/>
                <a:ea typeface="微軟正黑體" pitchFamily="34" charset="-120"/>
              </a:rPr>
              <a:t>     </a:t>
            </a:r>
            <a:r>
              <a:rPr lang="en-US" altLang="zh-TW" sz="3300" b="1" dirty="0">
                <a:latin typeface="微軟正黑體" pitchFamily="34" charset="-120"/>
                <a:ea typeface="微軟正黑體" pitchFamily="34" charset="-120"/>
              </a:rPr>
              <a:t>(1)</a:t>
            </a:r>
            <a:r>
              <a:rPr lang="zh-TW" altLang="zh-TW" sz="3300" b="1" dirty="0">
                <a:latin typeface="微軟正黑體" pitchFamily="34" charset="-120"/>
                <a:ea typeface="微軟正黑體" pitchFamily="34" charset="-120"/>
              </a:rPr>
              <a:t>在幼兒園或附幼服務，每滿一年給二分。</a:t>
            </a:r>
            <a:endParaRPr lang="en-US" altLang="zh-TW" sz="3300" b="1" dirty="0">
              <a:latin typeface="微軟正黑體" pitchFamily="34" charset="-120"/>
              <a:ea typeface="微軟正黑體" pitchFamily="34" charset="-120"/>
            </a:endParaRPr>
          </a:p>
          <a:p>
            <a:pPr eaLnBrk="1" hangingPunct="1">
              <a:buFont typeface="Wingdings" pitchFamily="2" charset="2"/>
              <a:buNone/>
            </a:pPr>
            <a:endParaRPr lang="en-US" altLang="zh-TW" b="1" dirty="0">
              <a:latin typeface="微軟正黑體" pitchFamily="34" charset="-120"/>
              <a:ea typeface="微軟正黑體" pitchFamily="34" charset="-120"/>
            </a:endParaRPr>
          </a:p>
          <a:p>
            <a:pPr eaLnBrk="1" hangingPunct="1">
              <a:buFont typeface="Wingdings" pitchFamily="2" charset="2"/>
              <a:buNone/>
            </a:pPr>
            <a:r>
              <a:rPr lang="zh-TW" altLang="en-US" sz="2900" dirty="0">
                <a:latin typeface="微軟正黑體" pitchFamily="34" charset="-120"/>
                <a:ea typeface="微軟正黑體" pitchFamily="34" charset="-120"/>
              </a:rPr>
              <a:t>    說明： </a:t>
            </a:r>
            <a:r>
              <a:rPr lang="en-US" altLang="zh-TW" sz="2900" dirty="0">
                <a:latin typeface="微軟正黑體" pitchFamily="34" charset="-120"/>
                <a:ea typeface="微軟正黑體" pitchFamily="34" charset="-120"/>
              </a:rPr>
              <a:t>1.</a:t>
            </a:r>
            <a:r>
              <a:rPr lang="zh-TW" altLang="zh-TW" sz="2900" dirty="0">
                <a:latin typeface="微軟正黑體" pitchFamily="34" charset="-120"/>
                <a:ea typeface="微軟正黑體" pitchFamily="34" charset="-120"/>
              </a:rPr>
              <a:t>檢附</a:t>
            </a:r>
            <a:r>
              <a:rPr lang="zh-TW" altLang="zh-TW" sz="2900" b="1" dirty="0">
                <a:latin typeface="微軟正黑體" pitchFamily="34" charset="-120"/>
                <a:ea typeface="微軟正黑體" pitchFamily="34" charset="-120"/>
              </a:rPr>
              <a:t>契約書影本</a:t>
            </a:r>
            <a:r>
              <a:rPr lang="zh-TW" altLang="zh-TW" sz="2900" dirty="0">
                <a:latin typeface="微軟正黑體" pitchFamily="34" charset="-120"/>
                <a:ea typeface="微軟正黑體" pitchFamily="34" charset="-120"/>
              </a:rPr>
              <a:t>及</a:t>
            </a:r>
            <a:r>
              <a:rPr lang="zh-TW" altLang="zh-TW" sz="2900" b="1" dirty="0">
                <a:latin typeface="微軟正黑體" pitchFamily="34" charset="-120"/>
                <a:ea typeface="微軟正黑體" pitchFamily="34" charset="-120"/>
              </a:rPr>
              <a:t>服務證明</a:t>
            </a:r>
            <a:r>
              <a:rPr lang="zh-TW" altLang="zh-TW" sz="2900" dirty="0">
                <a:latin typeface="微軟正黑體" pitchFamily="34" charset="-120"/>
                <a:ea typeface="微軟正黑體" pitchFamily="34" charset="-120"/>
              </a:rPr>
              <a:t>。</a:t>
            </a:r>
          </a:p>
          <a:p>
            <a:pPr eaLnBrk="1" hangingPunct="1">
              <a:buFont typeface="Wingdings" pitchFamily="2" charset="2"/>
              <a:buNone/>
            </a:pPr>
            <a:r>
              <a:rPr lang="zh-TW" altLang="en-US" sz="2900" dirty="0">
                <a:latin typeface="微軟正黑體" pitchFamily="34" charset="-120"/>
                <a:ea typeface="微軟正黑體" pitchFamily="34" charset="-120"/>
              </a:rPr>
              <a:t>                 </a:t>
            </a:r>
            <a:r>
              <a:rPr lang="en-US" altLang="zh-TW" sz="2900" dirty="0">
                <a:latin typeface="微軟正黑體" pitchFamily="34" charset="-120"/>
                <a:ea typeface="微軟正黑體" pitchFamily="34" charset="-120"/>
              </a:rPr>
              <a:t>2.</a:t>
            </a:r>
            <a:r>
              <a:rPr lang="zh-TW" altLang="zh-TW" sz="2900" dirty="0">
                <a:latin typeface="微軟正黑體" pitchFamily="34" charset="-120"/>
                <a:ea typeface="微軟正黑體" pitchFamily="34" charset="-120"/>
              </a:rPr>
              <a:t>服義務役年資可以採計，惟不含志願役。</a:t>
            </a:r>
          </a:p>
          <a:p>
            <a:pPr eaLnBrk="1" hangingPunct="1">
              <a:buFont typeface="Wingdings" pitchFamily="2" charset="2"/>
              <a:buNone/>
            </a:pPr>
            <a:r>
              <a:rPr lang="zh-TW" altLang="en-US" sz="2900" dirty="0">
                <a:latin typeface="微軟正黑體" pitchFamily="34" charset="-120"/>
                <a:ea typeface="微軟正黑體" pitchFamily="34" charset="-120"/>
              </a:rPr>
              <a:t>                 </a:t>
            </a:r>
            <a:r>
              <a:rPr lang="en-US" altLang="zh-TW" sz="2900" dirty="0">
                <a:latin typeface="微軟正黑體" pitchFamily="34" charset="-120"/>
                <a:ea typeface="微軟正黑體" pitchFamily="34" charset="-120"/>
              </a:rPr>
              <a:t>3.</a:t>
            </a:r>
            <a:r>
              <a:rPr lang="zh-TW" altLang="zh-TW" sz="2900" dirty="0">
                <a:latin typeface="微軟正黑體" pitchFamily="34" charset="-120"/>
                <a:ea typeface="微軟正黑體" pitchFamily="34" charset="-120"/>
              </a:rPr>
              <a:t>育嬰留職停薪年資得以採計。</a:t>
            </a:r>
            <a:endParaRPr lang="en-US" altLang="zh-TW" sz="2900" dirty="0">
              <a:latin typeface="微軟正黑體" pitchFamily="34" charset="-120"/>
              <a:ea typeface="微軟正黑體" pitchFamily="34" charset="-120"/>
            </a:endParaRPr>
          </a:p>
          <a:p>
            <a:pPr eaLnBrk="1" hangingPunct="1">
              <a:buFont typeface="Wingdings" pitchFamily="2" charset="2"/>
              <a:buNone/>
            </a:pPr>
            <a:r>
              <a:rPr lang="zh-TW" altLang="en-US" sz="2900" dirty="0">
                <a:latin typeface="微軟正黑體" pitchFamily="34" charset="-120"/>
                <a:ea typeface="微軟正黑體" pitchFamily="34" charset="-120"/>
              </a:rPr>
              <a:t>                 </a:t>
            </a:r>
            <a:r>
              <a:rPr lang="en-US" altLang="zh-TW" sz="2900" dirty="0">
                <a:latin typeface="微軟正黑體" pitchFamily="34" charset="-120"/>
                <a:ea typeface="微軟正黑體" pitchFamily="34" charset="-120"/>
              </a:rPr>
              <a:t>4.</a:t>
            </a:r>
            <a:r>
              <a:rPr lang="zh-TW" altLang="en-US" sz="2900" dirty="0">
                <a:latin typeface="微軟正黑體" pitchFamily="34" charset="-120"/>
                <a:ea typeface="微軟正黑體" pitchFamily="34" charset="-120"/>
              </a:rPr>
              <a:t>借調至教育處</a:t>
            </a:r>
            <a:r>
              <a:rPr lang="zh-TW" altLang="zh-TW" sz="2900" dirty="0">
                <a:latin typeface="微軟正黑體" pitchFamily="34" charset="-120"/>
                <a:ea typeface="微軟正黑體" pitchFamily="34" charset="-120"/>
              </a:rPr>
              <a:t>年資</a:t>
            </a:r>
            <a:r>
              <a:rPr lang="zh-TW" altLang="en-US" sz="2900" dirty="0">
                <a:latin typeface="微軟正黑體" pitchFamily="34" charset="-120"/>
                <a:ea typeface="微軟正黑體" pitchFamily="34" charset="-120"/>
              </a:rPr>
              <a:t>可以採計。</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eaLnBrk="1" fontAlgn="auto" hangingPunct="1">
              <a:spcAft>
                <a:spcPts val="0"/>
              </a:spcAft>
              <a:defRPr/>
            </a:pPr>
            <a:r>
              <a:rPr lang="zh-TW" altLang="zh-TW" b="1" u="sng" dirty="0">
                <a:solidFill>
                  <a:srgbClr val="FF0000"/>
                </a:solidFill>
                <a:latin typeface="微軟正黑體" pitchFamily="34" charset="-120"/>
                <a:ea typeface="微軟正黑體" pitchFamily="34" charset="-120"/>
              </a:rPr>
              <a:t>積分審查參考原則</a:t>
            </a:r>
            <a:r>
              <a:rPr lang="en-US" altLang="zh-TW" b="1" u="sng" dirty="0">
                <a:solidFill>
                  <a:srgbClr val="FF0000"/>
                </a:solidFill>
                <a:latin typeface="微軟正黑體" pitchFamily="34" charset="-120"/>
                <a:ea typeface="微軟正黑體" pitchFamily="34" charset="-120"/>
              </a:rPr>
              <a:t>(</a:t>
            </a:r>
            <a:r>
              <a:rPr lang="zh-TW" altLang="en-US" b="1" u="sng" dirty="0">
                <a:solidFill>
                  <a:srgbClr val="FF0000"/>
                </a:solidFill>
                <a:latin typeface="微軟正黑體" pitchFamily="34" charset="-120"/>
                <a:ea typeface="微軟正黑體" pitchFamily="34" charset="-120"/>
              </a:rPr>
              <a:t>比照縣外遷調積分</a:t>
            </a:r>
            <a:r>
              <a:rPr lang="en-US" altLang="zh-TW" b="1" u="sng" dirty="0">
                <a:solidFill>
                  <a:srgbClr val="FF0000"/>
                </a:solidFill>
                <a:latin typeface="微軟正黑體" pitchFamily="34" charset="-120"/>
                <a:ea typeface="微軟正黑體" pitchFamily="34" charset="-120"/>
              </a:rPr>
              <a:t>)</a:t>
            </a:r>
            <a:endParaRPr lang="zh-TW" altLang="en-US" dirty="0">
              <a:solidFill>
                <a:srgbClr val="FF0000"/>
              </a:solidFill>
            </a:endParaRPr>
          </a:p>
        </p:txBody>
      </p:sp>
      <p:sp>
        <p:nvSpPr>
          <p:cNvPr id="19459" name="內容版面配置區 2"/>
          <p:cNvSpPr>
            <a:spLocks noGrp="1"/>
          </p:cNvSpPr>
          <p:nvPr>
            <p:ph idx="1"/>
          </p:nvPr>
        </p:nvSpPr>
        <p:spPr>
          <a:xfrm>
            <a:off x="822960" y="1100628"/>
            <a:ext cx="7520940" cy="5568732"/>
          </a:xfrm>
        </p:spPr>
        <p:txBody>
          <a:bodyPr>
            <a:normAutofit fontScale="55000" lnSpcReduction="20000"/>
          </a:bodyPr>
          <a:lstStyle/>
          <a:p>
            <a:pPr eaLnBrk="1" hangingPunct="1">
              <a:buFont typeface="Wingdings" pitchFamily="2" charset="2"/>
              <a:buNone/>
            </a:pPr>
            <a:r>
              <a:rPr lang="zh-TW" altLang="en-US" b="1" dirty="0">
                <a:latin typeface="微軟正黑體" pitchFamily="34" charset="-120"/>
                <a:ea typeface="微軟正黑體" pitchFamily="34" charset="-120"/>
              </a:rPr>
              <a:t>       </a:t>
            </a:r>
            <a:r>
              <a:rPr lang="en-US" altLang="zh-TW" sz="5100" b="1" dirty="0">
                <a:latin typeface="微軟正黑體" pitchFamily="34" charset="-120"/>
                <a:ea typeface="微軟正黑體" pitchFamily="34" charset="-120"/>
              </a:rPr>
              <a:t>(2)</a:t>
            </a:r>
            <a:r>
              <a:rPr lang="zh-TW" altLang="zh-TW" sz="5100" b="1" dirty="0">
                <a:latin typeface="微軟正黑體" pitchFamily="34" charset="-120"/>
                <a:ea typeface="微軟正黑體" pitchFamily="34" charset="-120"/>
              </a:rPr>
              <a:t>在離島、偏鄉及原住民地區幼兒園或</a:t>
            </a:r>
            <a:endParaRPr lang="en-US" altLang="zh-TW" sz="5100" b="1" dirty="0">
              <a:latin typeface="微軟正黑體" pitchFamily="34" charset="-120"/>
              <a:ea typeface="微軟正黑體" pitchFamily="34" charset="-120"/>
            </a:endParaRPr>
          </a:p>
          <a:p>
            <a:pPr eaLnBrk="1" hangingPunct="1">
              <a:buFont typeface="Wingdings" pitchFamily="2" charset="2"/>
              <a:buNone/>
            </a:pPr>
            <a:r>
              <a:rPr lang="zh-TW" altLang="en-US" sz="5100" b="1" dirty="0">
                <a:latin typeface="微軟正黑體" pitchFamily="34" charset="-120"/>
                <a:ea typeface="微軟正黑體" pitchFamily="34" charset="-120"/>
              </a:rPr>
              <a:t>         </a:t>
            </a:r>
            <a:r>
              <a:rPr lang="zh-TW" altLang="zh-TW" sz="5100" b="1" dirty="0">
                <a:latin typeface="微軟正黑體" pitchFamily="34" charset="-120"/>
                <a:ea typeface="微軟正黑體" pitchFamily="34" charset="-120"/>
              </a:rPr>
              <a:t>附幼實際服務，每滿一年另加給一分。</a:t>
            </a:r>
            <a:endParaRPr lang="en-US" altLang="zh-TW" sz="5100" b="1" dirty="0">
              <a:latin typeface="微軟正黑體" pitchFamily="34" charset="-120"/>
              <a:ea typeface="微軟正黑體" pitchFamily="34" charset="-120"/>
            </a:endParaRPr>
          </a:p>
          <a:p>
            <a:pPr eaLnBrk="1" hangingPunct="1">
              <a:buFont typeface="Wingdings" pitchFamily="2" charset="2"/>
              <a:buNone/>
            </a:pPr>
            <a:endParaRPr lang="en-US" altLang="zh-TW" sz="5100" b="1" dirty="0">
              <a:latin typeface="微軟正黑體" pitchFamily="34" charset="-120"/>
              <a:ea typeface="微軟正黑體" pitchFamily="34" charset="-120"/>
            </a:endParaRPr>
          </a:p>
          <a:p>
            <a:pPr eaLnBrk="1" hangingPunct="1">
              <a:buFont typeface="Wingdings" pitchFamily="2" charset="2"/>
              <a:buNone/>
            </a:pPr>
            <a:r>
              <a:rPr lang="zh-TW" altLang="en-US" sz="5100" dirty="0">
                <a:latin typeface="微軟正黑體" pitchFamily="34" charset="-120"/>
                <a:ea typeface="微軟正黑體" pitchFamily="34" charset="-120"/>
              </a:rPr>
              <a:t>   說明：</a:t>
            </a:r>
            <a:r>
              <a:rPr lang="zh-TW" altLang="zh-TW" sz="5100" dirty="0">
                <a:latin typeface="微軟正黑體" pitchFamily="34" charset="-120"/>
                <a:ea typeface="微軟正黑體" pitchFamily="34" charset="-120"/>
              </a:rPr>
              <a:t>有關離島、偏鄉及原住民地區地點</a:t>
            </a:r>
            <a:endParaRPr lang="en-US" altLang="zh-TW" sz="5100" dirty="0">
              <a:latin typeface="微軟正黑體" pitchFamily="34" charset="-120"/>
              <a:ea typeface="微軟正黑體" pitchFamily="34" charset="-120"/>
            </a:endParaRPr>
          </a:p>
          <a:p>
            <a:pPr eaLnBrk="1" hangingPunct="1">
              <a:buFont typeface="Wingdings" pitchFamily="2" charset="2"/>
              <a:buNone/>
            </a:pPr>
            <a:r>
              <a:rPr lang="zh-TW" altLang="en-US" sz="5100" dirty="0">
                <a:latin typeface="微軟正黑體" pitchFamily="34" charset="-120"/>
                <a:ea typeface="微軟正黑體" pitchFamily="34" charset="-120"/>
              </a:rPr>
              <a:t>               </a:t>
            </a:r>
            <a:r>
              <a:rPr lang="zh-TW" altLang="zh-TW" sz="5100" dirty="0">
                <a:latin typeface="微軟正黑體" pitchFamily="34" charset="-120"/>
                <a:ea typeface="微軟正黑體" pitchFamily="34" charset="-120"/>
              </a:rPr>
              <a:t>定義，依據幼兒教育及照顧法施行</a:t>
            </a:r>
            <a:endParaRPr lang="en-US" altLang="zh-TW" sz="5100" dirty="0">
              <a:latin typeface="微軟正黑體" pitchFamily="34" charset="-120"/>
              <a:ea typeface="微軟正黑體" pitchFamily="34" charset="-120"/>
            </a:endParaRPr>
          </a:p>
          <a:p>
            <a:pPr eaLnBrk="1" hangingPunct="1">
              <a:buFont typeface="Wingdings" pitchFamily="2" charset="2"/>
              <a:buNone/>
            </a:pPr>
            <a:r>
              <a:rPr lang="zh-TW" altLang="en-US" sz="5100" dirty="0">
                <a:latin typeface="微軟正黑體" pitchFamily="34" charset="-120"/>
                <a:ea typeface="微軟正黑體" pitchFamily="34" charset="-120"/>
              </a:rPr>
              <a:t>               </a:t>
            </a:r>
            <a:r>
              <a:rPr lang="zh-TW" altLang="zh-TW" sz="5100" dirty="0">
                <a:latin typeface="微軟正黑體" pitchFamily="34" charset="-120"/>
                <a:ea typeface="微軟正黑體" pitchFamily="34" charset="-120"/>
              </a:rPr>
              <a:t>細則第</a:t>
            </a:r>
            <a:r>
              <a:rPr lang="zh-TW" altLang="en-US" sz="5100" dirty="0">
                <a:latin typeface="微軟正黑體" pitchFamily="34" charset="-120"/>
                <a:ea typeface="微軟正黑體" pitchFamily="34" charset="-120"/>
              </a:rPr>
              <a:t>八</a:t>
            </a:r>
            <a:r>
              <a:rPr lang="zh-TW" altLang="zh-TW" sz="5100" dirty="0">
                <a:latin typeface="微軟正黑體" pitchFamily="34" charset="-120"/>
                <a:ea typeface="微軟正黑體" pitchFamily="34" charset="-120"/>
              </a:rPr>
              <a:t>條規定辦理。偏鄉定義之</a:t>
            </a:r>
            <a:r>
              <a:rPr lang="zh-TW" altLang="en-US" sz="5100" dirty="0">
                <a:latin typeface="微軟正黑體" pitchFamily="34" charset="-120"/>
                <a:ea typeface="微軟正黑體" pitchFamily="34" charset="-120"/>
              </a:rPr>
              <a:t> </a:t>
            </a:r>
            <a:endParaRPr lang="en-US" altLang="zh-TW" sz="5100" dirty="0">
              <a:latin typeface="微軟正黑體" pitchFamily="34" charset="-120"/>
              <a:ea typeface="微軟正黑體" pitchFamily="34" charset="-120"/>
            </a:endParaRPr>
          </a:p>
          <a:p>
            <a:pPr eaLnBrk="1" hangingPunct="1">
              <a:buFont typeface="Wingdings" pitchFamily="2" charset="2"/>
              <a:buNone/>
            </a:pPr>
            <a:r>
              <a:rPr lang="zh-TW" altLang="en-US" sz="5100" dirty="0">
                <a:latin typeface="微軟正黑體" pitchFamily="34" charset="-120"/>
                <a:ea typeface="微軟正黑體" pitchFamily="34" charset="-120"/>
              </a:rPr>
              <a:t>               </a:t>
            </a:r>
            <a:r>
              <a:rPr lang="zh-TW" altLang="zh-TW" sz="5100" dirty="0">
                <a:latin typeface="微軟正黑體" pitchFamily="34" charset="-120"/>
                <a:ea typeface="微軟正黑體" pitchFamily="34" charset="-120"/>
              </a:rPr>
              <a:t>行政區，以申請遷調當年度教育部</a:t>
            </a:r>
            <a:endParaRPr lang="en-US" altLang="zh-TW" sz="5100" dirty="0">
              <a:latin typeface="微軟正黑體" pitchFamily="34" charset="-120"/>
              <a:ea typeface="微軟正黑體" pitchFamily="34" charset="-120"/>
            </a:endParaRPr>
          </a:p>
          <a:p>
            <a:pPr eaLnBrk="1" hangingPunct="1">
              <a:buFont typeface="Wingdings" pitchFamily="2" charset="2"/>
              <a:buNone/>
            </a:pPr>
            <a:r>
              <a:rPr lang="zh-TW" altLang="en-US" sz="5100" dirty="0">
                <a:latin typeface="微軟正黑體" pitchFamily="34" charset="-120"/>
                <a:ea typeface="微軟正黑體" pitchFamily="34" charset="-120"/>
              </a:rPr>
              <a:t>               </a:t>
            </a:r>
            <a:r>
              <a:rPr lang="zh-TW" altLang="zh-TW" sz="5100" dirty="0">
                <a:latin typeface="微軟正黑體" pitchFamily="34" charset="-120"/>
                <a:ea typeface="微軟正黑體" pitchFamily="34" charset="-120"/>
              </a:rPr>
              <a:t>國民及學前教育署函文之符合幼兒教</a:t>
            </a:r>
            <a:endParaRPr lang="en-US" altLang="zh-TW" sz="5100" dirty="0">
              <a:latin typeface="微軟正黑體" pitchFamily="34" charset="-120"/>
              <a:ea typeface="微軟正黑體" pitchFamily="34" charset="-120"/>
            </a:endParaRPr>
          </a:p>
          <a:p>
            <a:pPr eaLnBrk="1" hangingPunct="1">
              <a:buFont typeface="Wingdings" pitchFamily="2" charset="2"/>
              <a:buNone/>
            </a:pPr>
            <a:r>
              <a:rPr lang="zh-TW" altLang="en-US" sz="5100" dirty="0">
                <a:latin typeface="微軟正黑體" pitchFamily="34" charset="-120"/>
                <a:ea typeface="微軟正黑體" pitchFamily="34" charset="-120"/>
              </a:rPr>
              <a:t>               </a:t>
            </a:r>
            <a:r>
              <a:rPr lang="zh-TW" altLang="zh-TW" sz="5100" dirty="0">
                <a:latin typeface="微軟正黑體" pitchFamily="34" charset="-120"/>
                <a:ea typeface="微軟正黑體" pitchFamily="34" charset="-120"/>
              </a:rPr>
              <a:t>育及照顧法施行細則偏鄉定義之地區</a:t>
            </a:r>
            <a:endParaRPr lang="en-US" altLang="zh-TW" sz="5100" dirty="0">
              <a:latin typeface="微軟正黑體" pitchFamily="34" charset="-120"/>
              <a:ea typeface="微軟正黑體" pitchFamily="34" charset="-120"/>
            </a:endParaRPr>
          </a:p>
          <a:p>
            <a:pPr eaLnBrk="1" hangingPunct="1">
              <a:buFont typeface="Wingdings" pitchFamily="2" charset="2"/>
              <a:buNone/>
            </a:pPr>
            <a:r>
              <a:rPr lang="zh-TW" altLang="en-US" sz="5100" dirty="0">
                <a:latin typeface="微軟正黑體" pitchFamily="34" charset="-120"/>
                <a:ea typeface="微軟正黑體" pitchFamily="34" charset="-120"/>
              </a:rPr>
              <a:t>               </a:t>
            </a:r>
            <a:r>
              <a:rPr lang="zh-TW" altLang="zh-TW" sz="5100" dirty="0">
                <a:latin typeface="微軟正黑體" pitchFamily="34" charset="-120"/>
                <a:ea typeface="微軟正黑體" pitchFamily="34" charset="-120"/>
              </a:rPr>
              <a:t>清冊為準。</a:t>
            </a:r>
            <a:endParaRPr lang="en-US" altLang="zh-TW" sz="5100" dirty="0">
              <a:latin typeface="微軟正黑體" pitchFamily="34" charset="-120"/>
              <a:ea typeface="微軟正黑體" pitchFamily="34" charset="-120"/>
            </a:endParaRPr>
          </a:p>
          <a:p>
            <a:pPr eaLnBrk="1" hangingPunct="1">
              <a:buFont typeface="Wingdings" pitchFamily="2" charset="2"/>
              <a:buNone/>
            </a:pPr>
            <a:endParaRPr lang="en-US" altLang="zh-TW" dirty="0">
              <a:latin typeface="微軟正黑體" pitchFamily="34" charset="-120"/>
              <a:ea typeface="微軟正黑體" pitchFamily="34" charset="-120"/>
            </a:endParaRPr>
          </a:p>
          <a:p>
            <a:pPr eaLnBrk="1" hangingPunct="1">
              <a:buFont typeface="Wingdings" pitchFamily="2" charset="2"/>
              <a:buNone/>
            </a:pPr>
            <a:r>
              <a:rPr lang="zh-TW" altLang="en-US" b="1" dirty="0">
                <a:latin typeface="微軟正黑體" pitchFamily="34" charset="-120"/>
                <a:ea typeface="微軟正黑體" pitchFamily="34" charset="-120"/>
              </a:rPr>
              <a:t>  </a:t>
            </a:r>
            <a:r>
              <a:rPr lang="en-US" altLang="zh-TW" sz="5100" b="1" dirty="0">
                <a:solidFill>
                  <a:schemeClr val="bg1"/>
                </a:solidFill>
                <a:latin typeface="微軟正黑體" pitchFamily="34" charset="-120"/>
                <a:ea typeface="微軟正黑體" pitchFamily="34" charset="-120"/>
              </a:rPr>
              <a:t>(</a:t>
            </a:r>
            <a:r>
              <a:rPr lang="zh-TW" altLang="en-US" sz="5100" b="1" dirty="0">
                <a:solidFill>
                  <a:schemeClr val="bg1"/>
                </a:solidFill>
                <a:latin typeface="微軟正黑體" pitchFamily="34" charset="-120"/>
                <a:ea typeface="微軟正黑體" pitchFamily="34" charset="-120"/>
              </a:rPr>
              <a:t>全花蓮縣國小附幼及鄉鎮市立幼兒園皆加分</a:t>
            </a:r>
            <a:r>
              <a:rPr lang="en-US" altLang="zh-TW" sz="5100" b="1" dirty="0">
                <a:solidFill>
                  <a:schemeClr val="bg1"/>
                </a:solidFill>
                <a:latin typeface="微軟正黑體" pitchFamily="34" charset="-120"/>
                <a:ea typeface="微軟正黑體" pitchFamily="34" charset="-120"/>
              </a:rPr>
              <a:t>)</a:t>
            </a:r>
            <a:endParaRPr lang="zh-TW" altLang="en-US" sz="5100" b="1" dirty="0">
              <a:solidFill>
                <a:schemeClr val="bg1"/>
              </a:solidFill>
              <a:latin typeface="微軟正黑體" pitchFamily="34" charset="-120"/>
              <a:ea typeface="微軟正黑體" pitchFamily="34" charset="-12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eaLnBrk="1" fontAlgn="auto" hangingPunct="1">
              <a:spcAft>
                <a:spcPts val="0"/>
              </a:spcAft>
              <a:defRPr/>
            </a:pPr>
            <a:r>
              <a:rPr lang="zh-TW" altLang="zh-TW" b="1" u="sng" dirty="0">
                <a:solidFill>
                  <a:srgbClr val="FF0000"/>
                </a:solidFill>
                <a:latin typeface="微軟正黑體" pitchFamily="34" charset="-120"/>
                <a:ea typeface="微軟正黑體" pitchFamily="34" charset="-120"/>
              </a:rPr>
              <a:t>積分審查參考原則</a:t>
            </a:r>
            <a:r>
              <a:rPr lang="en-US" altLang="zh-TW" b="1" u="sng" dirty="0">
                <a:solidFill>
                  <a:srgbClr val="FF0000"/>
                </a:solidFill>
                <a:latin typeface="微軟正黑體" pitchFamily="34" charset="-120"/>
                <a:ea typeface="微軟正黑體" pitchFamily="34" charset="-120"/>
              </a:rPr>
              <a:t>(</a:t>
            </a:r>
            <a:r>
              <a:rPr lang="zh-TW" altLang="en-US" b="1" u="sng" dirty="0">
                <a:solidFill>
                  <a:srgbClr val="FF0000"/>
                </a:solidFill>
                <a:latin typeface="微軟正黑體" pitchFamily="34" charset="-120"/>
                <a:ea typeface="微軟正黑體" pitchFamily="34" charset="-120"/>
              </a:rPr>
              <a:t>比照縣外遷調積分</a:t>
            </a:r>
            <a:r>
              <a:rPr lang="en-US" altLang="zh-TW" b="1" u="sng" dirty="0">
                <a:solidFill>
                  <a:srgbClr val="FF0000"/>
                </a:solidFill>
                <a:latin typeface="微軟正黑體" pitchFamily="34" charset="-120"/>
                <a:ea typeface="微軟正黑體" pitchFamily="34" charset="-120"/>
              </a:rPr>
              <a:t>)</a:t>
            </a:r>
            <a:endParaRPr lang="zh-TW" altLang="en-US" dirty="0">
              <a:solidFill>
                <a:srgbClr val="FF0000"/>
              </a:solidFill>
            </a:endParaRPr>
          </a:p>
        </p:txBody>
      </p:sp>
      <p:sp>
        <p:nvSpPr>
          <p:cNvPr id="20483" name="內容版面配置區 2"/>
          <p:cNvSpPr>
            <a:spLocks noGrp="1"/>
          </p:cNvSpPr>
          <p:nvPr>
            <p:ph idx="1"/>
          </p:nvPr>
        </p:nvSpPr>
        <p:spPr>
          <a:xfrm>
            <a:off x="822960" y="1100628"/>
            <a:ext cx="7520940" cy="5568732"/>
          </a:xfrm>
        </p:spPr>
        <p:txBody>
          <a:bodyPr>
            <a:normAutofit/>
          </a:bodyPr>
          <a:lstStyle/>
          <a:p>
            <a:pPr eaLnBrk="1" hangingPunct="1">
              <a:buFont typeface="Wingdings" pitchFamily="2" charset="2"/>
              <a:buNone/>
            </a:pPr>
            <a:r>
              <a:rPr lang="zh-TW" altLang="en-US" sz="2800" b="1" dirty="0">
                <a:latin typeface="微軟正黑體" pitchFamily="34" charset="-120"/>
                <a:ea typeface="微軟正黑體" pitchFamily="34" charset="-120"/>
              </a:rPr>
              <a:t>  </a:t>
            </a:r>
            <a:r>
              <a:rPr lang="en-US" altLang="zh-TW" sz="2800" b="1" dirty="0">
                <a:latin typeface="微軟正黑體" pitchFamily="34" charset="-120"/>
                <a:ea typeface="微軟正黑體" pitchFamily="34" charset="-120"/>
              </a:rPr>
              <a:t>2.</a:t>
            </a:r>
            <a:r>
              <a:rPr lang="zh-TW" altLang="zh-TW" sz="2800" b="1" dirty="0">
                <a:latin typeface="微軟正黑體" pitchFamily="34" charset="-120"/>
                <a:ea typeface="微軟正黑體" pitchFamily="34" charset="-120"/>
              </a:rPr>
              <a:t>行政年資：</a:t>
            </a:r>
            <a:endParaRPr lang="en-US" altLang="zh-TW" sz="2800" b="1" dirty="0">
              <a:latin typeface="微軟正黑體" pitchFamily="34" charset="-120"/>
              <a:ea typeface="微軟正黑體" pitchFamily="34" charset="-120"/>
            </a:endParaRPr>
          </a:p>
          <a:p>
            <a:pPr eaLnBrk="1" hangingPunct="1">
              <a:buFont typeface="Wingdings" pitchFamily="2" charset="2"/>
              <a:buNone/>
            </a:pPr>
            <a:r>
              <a:rPr lang="zh-TW" altLang="en-US" sz="2800" b="1" dirty="0">
                <a:latin typeface="微軟正黑體" pitchFamily="34" charset="-120"/>
                <a:ea typeface="微軟正黑體" pitchFamily="34" charset="-120"/>
              </a:rPr>
              <a:t>      </a:t>
            </a:r>
            <a:r>
              <a:rPr lang="zh-TW" altLang="zh-TW" sz="2800" dirty="0">
                <a:latin typeface="微軟正黑體" pitchFamily="34" charset="-120"/>
                <a:ea typeface="微軟正黑體" pitchFamily="34" charset="-120"/>
              </a:rPr>
              <a:t>在幼兒園或附幼任（代）園長、任（代）</a:t>
            </a:r>
            <a:r>
              <a:rPr lang="zh-TW" altLang="en-US" sz="2800" dirty="0">
                <a:latin typeface="微軟正黑體" pitchFamily="34" charset="-120"/>
                <a:ea typeface="微軟正黑體" pitchFamily="34" charset="-120"/>
              </a:rPr>
              <a:t>  </a:t>
            </a:r>
            <a:endParaRPr lang="en-US" altLang="zh-TW" sz="2800" dirty="0">
              <a:latin typeface="微軟正黑體" pitchFamily="34" charset="-120"/>
              <a:ea typeface="微軟正黑體" pitchFamily="34" charset="-120"/>
            </a:endParaRPr>
          </a:p>
          <a:p>
            <a:pPr eaLnBrk="1" hangingPunct="1">
              <a:buFont typeface="Wingdings" pitchFamily="2" charset="2"/>
              <a:buNone/>
            </a:pPr>
            <a:r>
              <a:rPr lang="zh-TW" altLang="en-US" sz="2800" dirty="0">
                <a:latin typeface="微軟正黑體" pitchFamily="34" charset="-120"/>
                <a:ea typeface="微軟正黑體" pitchFamily="34" charset="-120"/>
              </a:rPr>
              <a:t>      </a:t>
            </a:r>
            <a:r>
              <a:rPr lang="zh-TW" altLang="zh-TW" sz="2800" dirty="0">
                <a:latin typeface="微軟正黑體" pitchFamily="34" charset="-120"/>
                <a:ea typeface="微軟正黑體" pitchFamily="34" charset="-120"/>
              </a:rPr>
              <a:t>園主任、兼（代）組長，每滿一年</a:t>
            </a:r>
            <a:endParaRPr lang="en-US" altLang="zh-TW" sz="2800" dirty="0">
              <a:latin typeface="微軟正黑體" pitchFamily="34" charset="-120"/>
              <a:ea typeface="微軟正黑體" pitchFamily="34" charset="-120"/>
            </a:endParaRPr>
          </a:p>
          <a:p>
            <a:pPr eaLnBrk="1" hangingPunct="1">
              <a:buFont typeface="Wingdings" pitchFamily="2" charset="2"/>
              <a:buNone/>
            </a:pPr>
            <a:r>
              <a:rPr lang="zh-TW" altLang="en-US" sz="2800" dirty="0">
                <a:latin typeface="微軟正黑體" pitchFamily="34" charset="-120"/>
                <a:ea typeface="微軟正黑體" pitchFamily="34" charset="-120"/>
              </a:rPr>
              <a:t>      </a:t>
            </a:r>
            <a:r>
              <a:rPr lang="zh-TW" altLang="zh-TW" sz="2800" dirty="0">
                <a:latin typeface="微軟正黑體" pitchFamily="34" charset="-120"/>
                <a:ea typeface="微軟正黑體" pitchFamily="34" charset="-120"/>
              </a:rPr>
              <a:t>另加給一．五分。</a:t>
            </a:r>
            <a:endParaRPr lang="en-US" altLang="zh-TW" sz="2800" dirty="0">
              <a:latin typeface="微軟正黑體" pitchFamily="34" charset="-120"/>
              <a:ea typeface="微軟正黑體" pitchFamily="34" charset="-120"/>
            </a:endParaRPr>
          </a:p>
          <a:p>
            <a:pPr eaLnBrk="1" hangingPunct="1">
              <a:buFont typeface="Wingdings" pitchFamily="2" charset="2"/>
              <a:buNone/>
            </a:pPr>
            <a:endParaRPr lang="en-US" altLang="zh-TW" sz="2800" dirty="0">
              <a:latin typeface="微軟正黑體" pitchFamily="34" charset="-120"/>
              <a:ea typeface="微軟正黑體" pitchFamily="34" charset="-120"/>
            </a:endParaRPr>
          </a:p>
          <a:p>
            <a:pPr eaLnBrk="1" hangingPunct="1">
              <a:buFont typeface="Wingdings" pitchFamily="2" charset="2"/>
              <a:buNone/>
            </a:pPr>
            <a:r>
              <a:rPr lang="zh-TW" altLang="en-US" sz="2800" dirty="0">
                <a:latin typeface="微軟正黑體" pitchFamily="34" charset="-120"/>
                <a:ea typeface="微軟正黑體" pitchFamily="34" charset="-120"/>
              </a:rPr>
              <a:t>       說明：</a:t>
            </a:r>
            <a:r>
              <a:rPr lang="en-US" altLang="zh-TW" sz="2800" dirty="0">
                <a:latin typeface="微軟正黑體" pitchFamily="34" charset="-120"/>
                <a:ea typeface="微軟正黑體" pitchFamily="34" charset="-120"/>
              </a:rPr>
              <a:t> </a:t>
            </a:r>
            <a:r>
              <a:rPr lang="en-US" altLang="zh-TW" sz="2800" dirty="0" err="1">
                <a:latin typeface="微軟正黑體" pitchFamily="34" charset="-120"/>
                <a:ea typeface="微軟正黑體" pitchFamily="34" charset="-120"/>
              </a:rPr>
              <a:t>檢附</a:t>
            </a:r>
            <a:r>
              <a:rPr lang="zh-TW" altLang="en-US" sz="2800" dirty="0">
                <a:latin typeface="微軟正黑體" pitchFamily="34" charset="-120"/>
                <a:ea typeface="微軟正黑體" pitchFamily="34" charset="-120"/>
              </a:rPr>
              <a:t>學校或鄉鎮市公所</a:t>
            </a:r>
            <a:r>
              <a:rPr lang="en-US" altLang="zh-TW" sz="2800" dirty="0" err="1">
                <a:latin typeface="微軟正黑體" pitchFamily="34" charset="-120"/>
                <a:ea typeface="微軟正黑體" pitchFamily="34" charset="-120"/>
              </a:rPr>
              <a:t>證明</a:t>
            </a:r>
            <a:r>
              <a:rPr lang="en-US" altLang="zh-TW" sz="2800" dirty="0">
                <a:latin typeface="微軟正黑體" pitchFamily="34" charset="-120"/>
                <a:ea typeface="微軟正黑體" pitchFamily="34" charset="-120"/>
              </a:rPr>
              <a:t>。</a:t>
            </a:r>
            <a:endParaRPr lang="zh-TW" altLang="en-US" sz="2800" b="1" dirty="0">
              <a:latin typeface="微軟正黑體" pitchFamily="34" charset="-120"/>
              <a:ea typeface="微軟正黑體" pitchFamily="34" charset="-12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eaLnBrk="1" fontAlgn="auto" hangingPunct="1">
              <a:spcAft>
                <a:spcPts val="0"/>
              </a:spcAft>
              <a:defRPr/>
            </a:pPr>
            <a:r>
              <a:rPr lang="zh-TW" altLang="zh-TW" b="1" u="sng" dirty="0">
                <a:solidFill>
                  <a:srgbClr val="FF0000"/>
                </a:solidFill>
                <a:latin typeface="微軟正黑體" pitchFamily="34" charset="-120"/>
                <a:ea typeface="微軟正黑體" pitchFamily="34" charset="-120"/>
              </a:rPr>
              <a:t>積分審查參考原則</a:t>
            </a:r>
            <a:r>
              <a:rPr lang="en-US" altLang="zh-TW" b="1" u="sng" dirty="0">
                <a:solidFill>
                  <a:srgbClr val="FF0000"/>
                </a:solidFill>
                <a:latin typeface="微軟正黑體" pitchFamily="34" charset="-120"/>
                <a:ea typeface="微軟正黑體" pitchFamily="34" charset="-120"/>
              </a:rPr>
              <a:t>(</a:t>
            </a:r>
            <a:r>
              <a:rPr lang="zh-TW" altLang="en-US" b="1" u="sng" dirty="0">
                <a:solidFill>
                  <a:srgbClr val="FF0000"/>
                </a:solidFill>
                <a:latin typeface="微軟正黑體" pitchFamily="34" charset="-120"/>
                <a:ea typeface="微軟正黑體" pitchFamily="34" charset="-120"/>
              </a:rPr>
              <a:t>比照縣外遷調積分</a:t>
            </a:r>
            <a:r>
              <a:rPr lang="en-US" altLang="zh-TW" b="1" u="sng" dirty="0">
                <a:solidFill>
                  <a:srgbClr val="FF0000"/>
                </a:solidFill>
                <a:latin typeface="微軟正黑體" pitchFamily="34" charset="-120"/>
                <a:ea typeface="微軟正黑體" pitchFamily="34" charset="-120"/>
              </a:rPr>
              <a:t>)</a:t>
            </a:r>
            <a:endParaRPr lang="zh-TW" altLang="en-US" dirty="0">
              <a:solidFill>
                <a:srgbClr val="FF0000"/>
              </a:solidFill>
            </a:endParaRPr>
          </a:p>
        </p:txBody>
      </p:sp>
      <p:sp>
        <p:nvSpPr>
          <p:cNvPr id="3" name="內容版面配置區 2"/>
          <p:cNvSpPr>
            <a:spLocks noGrp="1"/>
          </p:cNvSpPr>
          <p:nvPr>
            <p:ph idx="1"/>
          </p:nvPr>
        </p:nvSpPr>
        <p:spPr>
          <a:xfrm>
            <a:off x="822960" y="1100628"/>
            <a:ext cx="7520940" cy="5757372"/>
          </a:xfrm>
        </p:spPr>
        <p:txBody>
          <a:bodyPr>
            <a:normAutofit/>
          </a:bodyPr>
          <a:lstStyle/>
          <a:p>
            <a:pPr marL="274320" indent="-274320" eaLnBrk="1" fontAlgn="auto" hangingPunct="1">
              <a:spcAft>
                <a:spcPts val="0"/>
              </a:spcAft>
              <a:buFont typeface="Wingdings"/>
              <a:buNone/>
              <a:defRPr/>
            </a:pPr>
            <a:r>
              <a:rPr lang="en-US" altLang="zh-TW" sz="2800" b="1" dirty="0">
                <a:solidFill>
                  <a:srgbClr val="FF0000"/>
                </a:solidFill>
                <a:latin typeface="微軟正黑體" pitchFamily="34" charset="-120"/>
                <a:ea typeface="微軟正黑體" pitchFamily="34" charset="-120"/>
              </a:rPr>
              <a:t>(</a:t>
            </a:r>
            <a:r>
              <a:rPr lang="zh-TW" altLang="zh-TW" sz="2800" b="1" dirty="0">
                <a:solidFill>
                  <a:srgbClr val="FF0000"/>
                </a:solidFill>
                <a:latin typeface="微軟正黑體" pitchFamily="34" charset="-120"/>
                <a:ea typeface="微軟正黑體" pitchFamily="34" charset="-120"/>
              </a:rPr>
              <a:t>二</a:t>
            </a:r>
            <a:r>
              <a:rPr lang="en-US" altLang="zh-TW" sz="2800" b="1" dirty="0">
                <a:solidFill>
                  <a:srgbClr val="FF0000"/>
                </a:solidFill>
                <a:latin typeface="微軟正黑體" pitchFamily="34" charset="-120"/>
                <a:ea typeface="微軟正黑體" pitchFamily="34" charset="-120"/>
              </a:rPr>
              <a:t>)</a:t>
            </a:r>
            <a:r>
              <a:rPr lang="zh-TW" altLang="zh-TW" sz="2800" b="1" dirty="0">
                <a:solidFill>
                  <a:srgbClr val="FF0000"/>
                </a:solidFill>
                <a:latin typeface="微軟正黑體" pitchFamily="34" charset="-120"/>
                <a:ea typeface="微軟正黑體" pitchFamily="34" charset="-120"/>
              </a:rPr>
              <a:t>最近五年考核之積分：最高十分。</a:t>
            </a:r>
            <a:endParaRPr lang="en-US" altLang="zh-TW" sz="2800" b="1" dirty="0">
              <a:solidFill>
                <a:srgbClr val="FF0000"/>
              </a:solidFill>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dirty="0">
                <a:latin typeface="微軟正黑體" pitchFamily="34" charset="-120"/>
                <a:ea typeface="微軟正黑體" pitchFamily="34" charset="-120"/>
              </a:rPr>
              <a:t>          </a:t>
            </a:r>
            <a:r>
              <a:rPr lang="en-US" altLang="zh-TW" sz="2800" dirty="0">
                <a:latin typeface="微軟正黑體" pitchFamily="34" charset="-120"/>
                <a:ea typeface="微軟正黑體" pitchFamily="34" charset="-120"/>
              </a:rPr>
              <a:t>1.</a:t>
            </a:r>
            <a:r>
              <a:rPr lang="zh-TW" altLang="zh-TW" sz="2800" dirty="0">
                <a:latin typeface="微軟正黑體" pitchFamily="34" charset="-120"/>
                <a:ea typeface="微軟正黑體" pitchFamily="34" charset="-120"/>
              </a:rPr>
              <a:t>考列甲等者，每年給二分。</a:t>
            </a:r>
            <a:endParaRPr lang="en-US" altLang="zh-TW" sz="2800" dirty="0">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sz="2800" dirty="0">
                <a:latin typeface="微軟正黑體" pitchFamily="34" charset="-120"/>
                <a:ea typeface="微軟正黑體" pitchFamily="34" charset="-120"/>
              </a:rPr>
              <a:t>      </a:t>
            </a:r>
            <a:r>
              <a:rPr lang="en-US" altLang="zh-TW" sz="2800" dirty="0">
                <a:latin typeface="微軟正黑體" pitchFamily="34" charset="-120"/>
                <a:ea typeface="微軟正黑體" pitchFamily="34" charset="-120"/>
              </a:rPr>
              <a:t>2.</a:t>
            </a:r>
            <a:r>
              <a:rPr lang="zh-TW" altLang="zh-TW" sz="2800" dirty="0">
                <a:latin typeface="微軟正黑體" pitchFamily="34" charset="-120"/>
                <a:ea typeface="微軟正黑體" pitchFamily="34" charset="-120"/>
              </a:rPr>
              <a:t>考列乙等者，每年給一分。</a:t>
            </a:r>
            <a:endParaRPr lang="en-US" altLang="zh-TW" sz="2800" dirty="0">
              <a:latin typeface="微軟正黑體" pitchFamily="34" charset="-120"/>
              <a:ea typeface="微軟正黑體" pitchFamily="34" charset="-120"/>
            </a:endParaRPr>
          </a:p>
          <a:p>
            <a:pPr>
              <a:buNone/>
            </a:pPr>
            <a:r>
              <a:rPr lang="zh-TW" altLang="en-US" sz="2800" dirty="0">
                <a:latin typeface="微軟正黑體" pitchFamily="34" charset="-120"/>
                <a:ea typeface="微軟正黑體" pitchFamily="34" charset="-120"/>
              </a:rPr>
              <a:t>      </a:t>
            </a:r>
            <a:r>
              <a:rPr lang="en-US" altLang="zh-TW" sz="2800" dirty="0">
                <a:latin typeface="+mj-ea"/>
                <a:ea typeface="+mj-ea"/>
              </a:rPr>
              <a:t>3.</a:t>
            </a:r>
            <a:r>
              <a:rPr lang="zh-TW" altLang="zh-TW" sz="2800" dirty="0">
                <a:latin typeface="+mj-ea"/>
                <a:ea typeface="+mj-ea"/>
              </a:rPr>
              <a:t>另予考核者，考列甲等者每年給一分</a:t>
            </a:r>
            <a:endParaRPr lang="en-US" altLang="zh-TW" sz="2800" dirty="0">
              <a:latin typeface="+mj-ea"/>
              <a:ea typeface="+mj-ea"/>
            </a:endParaRPr>
          </a:p>
          <a:p>
            <a:pPr>
              <a:buNone/>
            </a:pPr>
            <a:r>
              <a:rPr lang="zh-TW" altLang="en-US" sz="2800" dirty="0">
                <a:latin typeface="+mj-ea"/>
                <a:ea typeface="+mj-ea"/>
              </a:rPr>
              <a:t>         </a:t>
            </a:r>
            <a:r>
              <a:rPr lang="zh-TW" altLang="zh-TW" sz="2800" dirty="0">
                <a:latin typeface="+mj-ea"/>
                <a:ea typeface="+mj-ea"/>
              </a:rPr>
              <a:t>；考列乙等者，每年給零</a:t>
            </a:r>
            <a:r>
              <a:rPr lang="en-US" altLang="zh-TW" sz="2800" dirty="0">
                <a:latin typeface="+mj-ea"/>
                <a:ea typeface="+mj-ea"/>
              </a:rPr>
              <a:t>‧</a:t>
            </a:r>
            <a:r>
              <a:rPr lang="zh-TW" altLang="zh-TW" sz="2800" dirty="0">
                <a:latin typeface="+mj-ea"/>
                <a:ea typeface="+mj-ea"/>
              </a:rPr>
              <a:t>五分。</a:t>
            </a:r>
            <a:endParaRPr lang="en-US" altLang="zh-TW" sz="2800" dirty="0">
              <a:latin typeface="+mj-ea"/>
              <a:ea typeface="+mj-ea"/>
            </a:endParaRPr>
          </a:p>
          <a:p>
            <a:pPr>
              <a:buNone/>
            </a:pPr>
            <a:endParaRPr lang="en-US" altLang="zh-TW" sz="2800" dirty="0">
              <a:latin typeface="+mj-ea"/>
              <a:ea typeface="+mj-ea"/>
            </a:endParaRPr>
          </a:p>
          <a:p>
            <a:pPr marL="274320" indent="-274320" eaLnBrk="1" fontAlgn="auto" hangingPunct="1">
              <a:spcAft>
                <a:spcPts val="0"/>
              </a:spcAft>
              <a:buFont typeface="Wingdings"/>
              <a:buNone/>
              <a:defRPr/>
            </a:pPr>
            <a:r>
              <a:rPr lang="zh-TW" altLang="en-US" sz="2800" dirty="0">
                <a:latin typeface="微軟正黑體" pitchFamily="34" charset="-120"/>
                <a:ea typeface="微軟正黑體" pitchFamily="34" charset="-120"/>
              </a:rPr>
              <a:t>  說明：採計</a:t>
            </a:r>
            <a:r>
              <a:rPr lang="en-US" altLang="zh-TW" sz="2800" b="1" u="heavy" dirty="0">
                <a:solidFill>
                  <a:srgbClr val="FF0000"/>
                </a:solidFill>
                <a:latin typeface="微軟正黑體" pitchFamily="34" charset="-120"/>
                <a:ea typeface="微軟正黑體" pitchFamily="34" charset="-120"/>
              </a:rPr>
              <a:t>106-110</a:t>
            </a:r>
            <a:r>
              <a:rPr lang="en-US" altLang="zh-TW" sz="2800" dirty="0">
                <a:latin typeface="微軟正黑體" pitchFamily="34" charset="-120"/>
                <a:ea typeface="微軟正黑體" pitchFamily="34" charset="-120"/>
              </a:rPr>
              <a:t>學年度成績考核。</a:t>
            </a:r>
          </a:p>
          <a:p>
            <a:pPr marL="274320" indent="-274320" eaLnBrk="1" fontAlgn="auto" hangingPunct="1">
              <a:spcAft>
                <a:spcPts val="0"/>
              </a:spcAft>
              <a:buFont typeface="Wingdings"/>
              <a:buNone/>
              <a:defRPr/>
            </a:pPr>
            <a:r>
              <a:rPr lang="zh-TW" altLang="en-US" sz="2800" dirty="0">
                <a:latin typeface="微軟正黑體" pitchFamily="34" charset="-120"/>
                <a:ea typeface="微軟正黑體" pitchFamily="34" charset="-120"/>
              </a:rPr>
              <a:t>              </a:t>
            </a:r>
            <a:r>
              <a:rPr lang="en-US" altLang="zh-TW" sz="2800" dirty="0" err="1">
                <a:latin typeface="微軟正黑體" pitchFamily="34" charset="-120"/>
                <a:ea typeface="微軟正黑體" pitchFamily="34" charset="-120"/>
              </a:rPr>
              <a:t>檢附考核通知書</a:t>
            </a:r>
            <a:r>
              <a:rPr lang="en-US" altLang="zh-TW" sz="2800" dirty="0">
                <a:latin typeface="微軟正黑體" pitchFamily="34" charset="-120"/>
                <a:ea typeface="微軟正黑體" pitchFamily="34" charset="-120"/>
              </a:rPr>
              <a:t>。</a:t>
            </a:r>
            <a:endParaRPr lang="zh-TW" altLang="en-US" sz="2800" dirty="0">
              <a:latin typeface="微軟正黑體" pitchFamily="34" charset="-120"/>
              <a:ea typeface="微軟正黑體" pitchFamily="34" charset="-12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eaLnBrk="1" fontAlgn="auto" hangingPunct="1">
              <a:spcAft>
                <a:spcPts val="0"/>
              </a:spcAft>
              <a:defRPr/>
            </a:pPr>
            <a:r>
              <a:rPr lang="zh-TW" altLang="zh-TW" b="1" u="sng" dirty="0">
                <a:solidFill>
                  <a:srgbClr val="FF0000"/>
                </a:solidFill>
                <a:latin typeface="微軟正黑體" pitchFamily="34" charset="-120"/>
                <a:ea typeface="微軟正黑體" pitchFamily="34" charset="-120"/>
              </a:rPr>
              <a:t>積分審查參考原則</a:t>
            </a:r>
            <a:r>
              <a:rPr lang="en-US" altLang="zh-TW" b="1" u="sng" dirty="0">
                <a:solidFill>
                  <a:srgbClr val="FF0000"/>
                </a:solidFill>
                <a:latin typeface="微軟正黑體" pitchFamily="34" charset="-120"/>
                <a:ea typeface="微軟正黑體" pitchFamily="34" charset="-120"/>
              </a:rPr>
              <a:t>(</a:t>
            </a:r>
            <a:r>
              <a:rPr lang="zh-TW" altLang="en-US" b="1" u="sng" dirty="0">
                <a:solidFill>
                  <a:srgbClr val="FF0000"/>
                </a:solidFill>
                <a:latin typeface="微軟正黑體" pitchFamily="34" charset="-120"/>
                <a:ea typeface="微軟正黑體" pitchFamily="34" charset="-120"/>
              </a:rPr>
              <a:t>比照縣外遷調積分</a:t>
            </a:r>
            <a:r>
              <a:rPr lang="en-US" altLang="zh-TW" b="1" u="sng" dirty="0">
                <a:solidFill>
                  <a:srgbClr val="FF0000"/>
                </a:solidFill>
                <a:latin typeface="微軟正黑體" pitchFamily="34" charset="-120"/>
                <a:ea typeface="微軟正黑體" pitchFamily="34" charset="-120"/>
              </a:rPr>
              <a:t>)</a:t>
            </a:r>
            <a:endParaRPr lang="zh-TW" altLang="en-US" dirty="0">
              <a:solidFill>
                <a:srgbClr val="FF0000"/>
              </a:solidFill>
            </a:endParaRPr>
          </a:p>
        </p:txBody>
      </p:sp>
      <p:sp>
        <p:nvSpPr>
          <p:cNvPr id="3" name="內容版面配置區 2"/>
          <p:cNvSpPr>
            <a:spLocks noGrp="1"/>
          </p:cNvSpPr>
          <p:nvPr>
            <p:ph idx="1"/>
          </p:nvPr>
        </p:nvSpPr>
        <p:spPr>
          <a:xfrm>
            <a:off x="822960" y="1100628"/>
            <a:ext cx="7520940" cy="5136684"/>
          </a:xfrm>
        </p:spPr>
        <p:txBody>
          <a:bodyPr>
            <a:normAutofit fontScale="70000" lnSpcReduction="20000"/>
          </a:bodyPr>
          <a:lstStyle/>
          <a:p>
            <a:pPr marL="274320" indent="-274320" eaLnBrk="1" fontAlgn="auto" hangingPunct="1">
              <a:spcAft>
                <a:spcPts val="0"/>
              </a:spcAft>
              <a:buFont typeface="Wingdings"/>
              <a:buNone/>
              <a:defRPr/>
            </a:pPr>
            <a:r>
              <a:rPr lang="en-US" altLang="zh-TW" sz="3600" b="1" dirty="0">
                <a:solidFill>
                  <a:srgbClr val="FF0000"/>
                </a:solidFill>
                <a:latin typeface="+mj-ea"/>
                <a:ea typeface="+mj-ea"/>
              </a:rPr>
              <a:t>(</a:t>
            </a:r>
            <a:r>
              <a:rPr lang="zh-TW" altLang="zh-TW" sz="3600" b="1" dirty="0">
                <a:solidFill>
                  <a:srgbClr val="FF0000"/>
                </a:solidFill>
                <a:latin typeface="+mj-ea"/>
                <a:ea typeface="+mj-ea"/>
              </a:rPr>
              <a:t>三</a:t>
            </a:r>
            <a:r>
              <a:rPr lang="en-US" altLang="zh-TW" sz="3600" b="1" dirty="0">
                <a:solidFill>
                  <a:srgbClr val="FF0000"/>
                </a:solidFill>
                <a:latin typeface="+mj-ea"/>
                <a:ea typeface="+mj-ea"/>
              </a:rPr>
              <a:t>)</a:t>
            </a:r>
            <a:r>
              <a:rPr lang="zh-TW" altLang="zh-TW" sz="3600" b="1" dirty="0">
                <a:solidFill>
                  <a:srgbClr val="FF0000"/>
                </a:solidFill>
                <a:latin typeface="+mj-ea"/>
                <a:ea typeface="+mj-ea"/>
              </a:rPr>
              <a:t>最近五年獎懲之積分：最高十分。</a:t>
            </a:r>
            <a:endParaRPr lang="en-US" altLang="zh-TW" sz="3600" b="1" dirty="0">
              <a:solidFill>
                <a:srgbClr val="FF0000"/>
              </a:solidFill>
              <a:latin typeface="+mj-ea"/>
              <a:ea typeface="+mj-ea"/>
            </a:endParaRPr>
          </a:p>
          <a:p>
            <a:pPr marL="274320" indent="-274320" eaLnBrk="1" fontAlgn="auto" hangingPunct="1">
              <a:spcAft>
                <a:spcPts val="0"/>
              </a:spcAft>
              <a:buFont typeface="Wingdings"/>
              <a:buNone/>
              <a:defRPr/>
            </a:pPr>
            <a:r>
              <a:rPr lang="zh-TW" altLang="en-US" sz="2800" dirty="0">
                <a:latin typeface="+mj-ea"/>
                <a:ea typeface="+mj-ea"/>
              </a:rPr>
              <a:t>       </a:t>
            </a:r>
            <a:r>
              <a:rPr lang="en-US" altLang="zh-TW" sz="2800" dirty="0">
                <a:latin typeface="+mj-ea"/>
                <a:ea typeface="+mj-ea"/>
              </a:rPr>
              <a:t>1.</a:t>
            </a:r>
            <a:r>
              <a:rPr lang="zh-TW" altLang="zh-TW" sz="2800" dirty="0">
                <a:latin typeface="+mj-ea"/>
                <a:ea typeface="+mj-ea"/>
              </a:rPr>
              <a:t>嘉獎一次給一分，申誡一次減一分。</a:t>
            </a:r>
            <a:endParaRPr lang="en-US" altLang="zh-TW" sz="2800" dirty="0">
              <a:latin typeface="+mj-ea"/>
              <a:ea typeface="+mj-ea"/>
            </a:endParaRPr>
          </a:p>
          <a:p>
            <a:pPr marL="274320" indent="-274320" eaLnBrk="1" fontAlgn="auto" hangingPunct="1">
              <a:spcAft>
                <a:spcPts val="0"/>
              </a:spcAft>
              <a:buFont typeface="Wingdings"/>
              <a:buNone/>
              <a:defRPr/>
            </a:pPr>
            <a:r>
              <a:rPr lang="zh-TW" altLang="en-US" sz="2800" dirty="0">
                <a:latin typeface="+mj-ea"/>
                <a:ea typeface="+mj-ea"/>
              </a:rPr>
              <a:t>       </a:t>
            </a:r>
            <a:r>
              <a:rPr lang="en-US" altLang="zh-TW" sz="2800" dirty="0">
                <a:latin typeface="+mj-ea"/>
                <a:ea typeface="+mj-ea"/>
              </a:rPr>
              <a:t>2.</a:t>
            </a:r>
            <a:r>
              <a:rPr lang="zh-TW" altLang="zh-TW" sz="2800" dirty="0">
                <a:latin typeface="+mj-ea"/>
                <a:ea typeface="+mj-ea"/>
              </a:rPr>
              <a:t>記功一次給三分，記過一次減三分。</a:t>
            </a:r>
            <a:endParaRPr lang="en-US" altLang="zh-TW" sz="2800" dirty="0">
              <a:latin typeface="+mj-ea"/>
              <a:ea typeface="+mj-ea"/>
            </a:endParaRPr>
          </a:p>
          <a:p>
            <a:pPr marL="274320" indent="-274320" eaLnBrk="1" fontAlgn="auto" hangingPunct="1">
              <a:spcAft>
                <a:spcPts val="0"/>
              </a:spcAft>
              <a:buFont typeface="Wingdings"/>
              <a:buNone/>
              <a:defRPr/>
            </a:pPr>
            <a:r>
              <a:rPr lang="zh-TW" altLang="en-US" sz="2800" dirty="0">
                <a:latin typeface="+mj-ea"/>
                <a:ea typeface="+mj-ea"/>
              </a:rPr>
              <a:t>       </a:t>
            </a:r>
            <a:r>
              <a:rPr lang="en-US" altLang="zh-TW" sz="2800" dirty="0">
                <a:latin typeface="+mj-ea"/>
                <a:ea typeface="+mj-ea"/>
              </a:rPr>
              <a:t>3.</a:t>
            </a:r>
            <a:r>
              <a:rPr lang="zh-TW" altLang="zh-TW" sz="2800" dirty="0">
                <a:latin typeface="+mj-ea"/>
                <a:ea typeface="+mj-ea"/>
              </a:rPr>
              <a:t>記一大功給九分，記一大過減九分。</a:t>
            </a:r>
            <a:endParaRPr lang="en-US" altLang="zh-TW" sz="2800" dirty="0">
              <a:latin typeface="+mj-ea"/>
              <a:ea typeface="+mj-ea"/>
            </a:endParaRPr>
          </a:p>
          <a:p>
            <a:pPr marL="274320" indent="-274320" eaLnBrk="1" fontAlgn="auto" hangingPunct="1">
              <a:spcAft>
                <a:spcPts val="0"/>
              </a:spcAft>
              <a:buFont typeface="Wingdings"/>
              <a:buNone/>
              <a:defRPr/>
            </a:pPr>
            <a:r>
              <a:rPr lang="zh-TW" altLang="en-US" sz="2800" dirty="0">
                <a:latin typeface="+mj-ea"/>
                <a:ea typeface="+mj-ea"/>
              </a:rPr>
              <a:t>       </a:t>
            </a:r>
            <a:r>
              <a:rPr lang="en-US" altLang="zh-TW" sz="2800" dirty="0">
                <a:latin typeface="+mj-ea"/>
                <a:ea typeface="+mj-ea"/>
              </a:rPr>
              <a:t>4.</a:t>
            </a:r>
            <a:r>
              <a:rPr lang="zh-TW" altLang="zh-TW" sz="2800" dirty="0">
                <a:latin typeface="+mj-ea"/>
                <a:ea typeface="+mj-ea"/>
              </a:rPr>
              <a:t>主管機關頒發之獎狀（牌），直轄市、 縣（市）級每</a:t>
            </a:r>
            <a:endParaRPr lang="en-US" altLang="zh-TW" sz="2800" dirty="0">
              <a:latin typeface="+mj-ea"/>
              <a:ea typeface="+mj-ea"/>
            </a:endParaRPr>
          </a:p>
          <a:p>
            <a:pPr marL="274320" indent="-274320" eaLnBrk="1" fontAlgn="auto" hangingPunct="1">
              <a:spcAft>
                <a:spcPts val="0"/>
              </a:spcAft>
              <a:buFont typeface="Wingdings"/>
              <a:buNone/>
              <a:defRPr/>
            </a:pPr>
            <a:r>
              <a:rPr lang="zh-TW" altLang="en-US" sz="2800" dirty="0">
                <a:latin typeface="+mj-ea"/>
                <a:ea typeface="+mj-ea"/>
              </a:rPr>
              <a:t>          </a:t>
            </a:r>
            <a:r>
              <a:rPr lang="zh-TW" altLang="zh-TW" sz="2800" dirty="0">
                <a:latin typeface="+mj-ea"/>
                <a:ea typeface="+mj-ea"/>
              </a:rPr>
              <a:t>紙給零</a:t>
            </a:r>
            <a:r>
              <a:rPr lang="en-US" altLang="zh-TW" sz="2800" dirty="0">
                <a:latin typeface="+mj-ea"/>
                <a:ea typeface="+mj-ea"/>
              </a:rPr>
              <a:t>‧</a:t>
            </a:r>
            <a:r>
              <a:rPr lang="zh-TW" altLang="zh-TW" sz="2800" dirty="0">
                <a:latin typeface="+mj-ea"/>
                <a:ea typeface="+mj-ea"/>
              </a:rPr>
              <a:t>五分，中央級者每紙給二分，同一事實之獎</a:t>
            </a:r>
            <a:endParaRPr lang="en-US" altLang="zh-TW" sz="2800" dirty="0">
              <a:latin typeface="+mj-ea"/>
              <a:ea typeface="+mj-ea"/>
            </a:endParaRPr>
          </a:p>
          <a:p>
            <a:pPr marL="274320" indent="-274320" eaLnBrk="1" fontAlgn="auto" hangingPunct="1">
              <a:spcAft>
                <a:spcPts val="0"/>
              </a:spcAft>
              <a:buFont typeface="Wingdings"/>
              <a:buNone/>
              <a:defRPr/>
            </a:pPr>
            <a:r>
              <a:rPr lang="zh-TW" altLang="en-US" sz="2800" dirty="0">
                <a:latin typeface="+mj-ea"/>
                <a:ea typeface="+mj-ea"/>
              </a:rPr>
              <a:t>           </a:t>
            </a:r>
            <a:r>
              <a:rPr lang="zh-TW" altLang="zh-TW" sz="2800" dirty="0">
                <a:latin typeface="+mj-ea"/>
                <a:ea typeface="+mj-ea"/>
              </a:rPr>
              <a:t>勵不得重複計算。</a:t>
            </a:r>
            <a:endParaRPr lang="en-US" altLang="zh-TW" sz="2800" dirty="0">
              <a:latin typeface="+mj-ea"/>
              <a:ea typeface="+mj-ea"/>
            </a:endParaRPr>
          </a:p>
          <a:p>
            <a:pPr marL="274320" indent="-274320" eaLnBrk="1" fontAlgn="auto" hangingPunct="1">
              <a:spcAft>
                <a:spcPts val="0"/>
              </a:spcAft>
              <a:buFont typeface="Wingdings"/>
              <a:buNone/>
              <a:defRPr/>
            </a:pPr>
            <a:r>
              <a:rPr lang="zh-TW" altLang="en-US" sz="3400" dirty="0">
                <a:latin typeface="+mj-ea"/>
                <a:ea typeface="+mj-ea"/>
              </a:rPr>
              <a:t>       說明：</a:t>
            </a:r>
            <a:endParaRPr lang="en-US" altLang="zh-TW" sz="3400" dirty="0">
              <a:latin typeface="+mj-ea"/>
              <a:ea typeface="+mj-ea"/>
            </a:endParaRPr>
          </a:p>
          <a:p>
            <a:pPr marL="274320" indent="-274320" eaLnBrk="1" fontAlgn="auto" hangingPunct="1">
              <a:spcAft>
                <a:spcPts val="0"/>
              </a:spcAft>
              <a:buFont typeface="Wingdings"/>
              <a:buNone/>
              <a:defRPr/>
            </a:pPr>
            <a:r>
              <a:rPr lang="zh-TW" altLang="en-US" sz="2800" b="1" dirty="0">
                <a:latin typeface="+mj-ea"/>
                <a:ea typeface="+mj-ea"/>
              </a:rPr>
              <a:t>       </a:t>
            </a:r>
            <a:r>
              <a:rPr lang="en-US" altLang="zh-TW" sz="2800" dirty="0">
                <a:latin typeface="+mj-ea"/>
                <a:ea typeface="+mj-ea"/>
              </a:rPr>
              <a:t>1.</a:t>
            </a:r>
            <a:r>
              <a:rPr lang="zh-TW" altLang="zh-TW" sz="2800" dirty="0">
                <a:latin typeface="+mj-ea"/>
                <a:ea typeface="+mj-ea"/>
              </a:rPr>
              <a:t>由所屬機關或所屬上級機關核給 之嘉獎、記功、</a:t>
            </a:r>
            <a:endParaRPr lang="en-US" altLang="zh-TW" sz="2800" dirty="0">
              <a:latin typeface="+mj-ea"/>
              <a:ea typeface="+mj-ea"/>
            </a:endParaRPr>
          </a:p>
          <a:p>
            <a:pPr marL="274320" indent="-274320" eaLnBrk="1" fontAlgn="auto" hangingPunct="1">
              <a:spcAft>
                <a:spcPts val="0"/>
              </a:spcAft>
              <a:buFont typeface="Wingdings"/>
              <a:buNone/>
              <a:defRPr/>
            </a:pPr>
            <a:r>
              <a:rPr lang="zh-TW" altLang="en-US" sz="2800" dirty="0">
                <a:latin typeface="+mj-ea"/>
                <a:ea typeface="+mj-ea"/>
              </a:rPr>
              <a:t>           </a:t>
            </a:r>
            <a:r>
              <a:rPr lang="zh-TW" altLang="zh-TW" sz="2800" dirty="0">
                <a:latin typeface="+mj-ea"/>
                <a:ea typeface="+mj-ea"/>
              </a:rPr>
              <a:t>記大功，直轄市、 縣（市）級、中央級核給之獎狀</a:t>
            </a:r>
            <a:endParaRPr lang="zh-TW" altLang="zh-TW" dirty="0">
              <a:latin typeface="+mj-ea"/>
              <a:ea typeface="+mj-ea"/>
            </a:endParaRPr>
          </a:p>
          <a:p>
            <a:pPr marL="274320" indent="-274320" eaLnBrk="1" fontAlgn="auto" hangingPunct="1">
              <a:spcAft>
                <a:spcPts val="0"/>
              </a:spcAft>
              <a:buFont typeface="Wingdings"/>
              <a:buNone/>
              <a:defRPr/>
            </a:pPr>
            <a:r>
              <a:rPr lang="zh-TW" altLang="en-US" sz="2800" dirty="0">
                <a:latin typeface="+mj-ea"/>
                <a:ea typeface="+mj-ea"/>
              </a:rPr>
              <a:t>          </a:t>
            </a:r>
            <a:r>
              <a:rPr lang="zh-TW" altLang="zh-TW" sz="2800" dirty="0">
                <a:latin typeface="+mj-ea"/>
                <a:ea typeface="+mj-ea"/>
              </a:rPr>
              <a:t>（牌）為認定標準</a:t>
            </a:r>
            <a:r>
              <a:rPr lang="en-US" altLang="zh-TW" sz="2800" dirty="0">
                <a:latin typeface="+mj-ea"/>
                <a:ea typeface="+mj-ea"/>
              </a:rPr>
              <a:t>(</a:t>
            </a:r>
            <a:r>
              <a:rPr lang="zh-TW" altLang="zh-TW" sz="2800" dirty="0">
                <a:latin typeface="+mj-ea"/>
                <a:ea typeface="+mj-ea"/>
              </a:rPr>
              <a:t>如選舉准予採計</a:t>
            </a:r>
            <a:r>
              <a:rPr lang="en-US" altLang="zh-TW" sz="2800" dirty="0">
                <a:latin typeface="+mj-ea"/>
                <a:ea typeface="+mj-ea"/>
              </a:rPr>
              <a:t>)</a:t>
            </a:r>
            <a:r>
              <a:rPr lang="zh-TW" altLang="zh-TW" sz="2800" dirty="0">
                <a:latin typeface="+mj-ea"/>
                <a:ea typeface="+mj-ea"/>
              </a:rPr>
              <a:t>。</a:t>
            </a:r>
            <a:endParaRPr lang="zh-TW" altLang="zh-TW" dirty="0">
              <a:latin typeface="+mj-ea"/>
              <a:ea typeface="+mj-ea"/>
            </a:endParaRPr>
          </a:p>
          <a:p>
            <a:pPr marL="274320" indent="-274320" eaLnBrk="1" fontAlgn="auto" hangingPunct="1">
              <a:spcAft>
                <a:spcPts val="0"/>
              </a:spcAft>
              <a:buFont typeface="Wingdings"/>
              <a:buNone/>
              <a:defRPr/>
            </a:pPr>
            <a:r>
              <a:rPr lang="zh-TW" altLang="en-US" sz="2800" dirty="0">
                <a:latin typeface="+mj-ea"/>
                <a:ea typeface="+mj-ea"/>
              </a:rPr>
              <a:t>       </a:t>
            </a:r>
            <a:r>
              <a:rPr lang="en-US" altLang="zh-TW" sz="2800" dirty="0">
                <a:latin typeface="+mj-ea"/>
                <a:ea typeface="+mj-ea"/>
              </a:rPr>
              <a:t>2.</a:t>
            </a:r>
            <a:r>
              <a:rPr lang="zh-TW" altLang="zh-TW" sz="2800" dirty="0">
                <a:latin typeface="+mj-ea"/>
                <a:ea typeface="+mj-ea"/>
              </a:rPr>
              <a:t>積分採計自</a:t>
            </a:r>
            <a:endParaRPr lang="en-US" altLang="zh-TW" sz="2800" dirty="0">
              <a:latin typeface="+mj-ea"/>
              <a:ea typeface="+mj-ea"/>
            </a:endParaRPr>
          </a:p>
          <a:p>
            <a:pPr marL="274320" indent="-274320">
              <a:defRPr/>
            </a:pPr>
            <a:r>
              <a:rPr lang="zh-TW" altLang="en-US" sz="6700" b="1" dirty="0">
                <a:latin typeface="+mj-ea"/>
                <a:ea typeface="+mj-ea"/>
              </a:rPr>
              <a:t>    </a:t>
            </a:r>
            <a:r>
              <a:rPr lang="en-US" altLang="zh-TW" sz="6700" b="1" dirty="0">
                <a:latin typeface="+mj-ea"/>
                <a:ea typeface="+mj-ea"/>
              </a:rPr>
              <a:t> </a:t>
            </a:r>
            <a:r>
              <a:rPr lang="en-US" altLang="zh-TW" sz="4600" u="sng" dirty="0">
                <a:solidFill>
                  <a:schemeClr val="bg1"/>
                </a:solidFill>
                <a:latin typeface="+mj-ea"/>
                <a:ea typeface="+mj-ea"/>
              </a:rPr>
              <a:t>107</a:t>
            </a:r>
            <a:r>
              <a:rPr lang="zh-TW" altLang="en-US" sz="4600" u="sng" dirty="0">
                <a:solidFill>
                  <a:schemeClr val="bg1"/>
                </a:solidFill>
                <a:latin typeface="+mj-ea"/>
                <a:ea typeface="+mj-ea"/>
              </a:rPr>
              <a:t>年</a:t>
            </a:r>
            <a:r>
              <a:rPr lang="en-US" altLang="zh-TW" sz="4600" u="sng" dirty="0">
                <a:solidFill>
                  <a:schemeClr val="bg1"/>
                </a:solidFill>
                <a:latin typeface="+mj-ea"/>
                <a:ea typeface="+mj-ea"/>
              </a:rPr>
              <a:t>4</a:t>
            </a:r>
            <a:r>
              <a:rPr lang="zh-TW" altLang="en-US" sz="4600" u="sng" dirty="0">
                <a:solidFill>
                  <a:schemeClr val="bg1"/>
                </a:solidFill>
                <a:latin typeface="+mj-ea"/>
                <a:ea typeface="+mj-ea"/>
              </a:rPr>
              <a:t>月</a:t>
            </a:r>
            <a:r>
              <a:rPr lang="en-US" altLang="zh-TW" sz="4600" u="sng" dirty="0">
                <a:solidFill>
                  <a:schemeClr val="bg1"/>
                </a:solidFill>
                <a:latin typeface="+mj-ea"/>
                <a:ea typeface="+mj-ea"/>
              </a:rPr>
              <a:t>13</a:t>
            </a:r>
            <a:r>
              <a:rPr lang="zh-TW" altLang="en-US" sz="4600" u="sng" dirty="0">
                <a:solidFill>
                  <a:schemeClr val="bg1"/>
                </a:solidFill>
                <a:latin typeface="+mj-ea"/>
                <a:ea typeface="+mj-ea"/>
              </a:rPr>
              <a:t>日至</a:t>
            </a:r>
            <a:r>
              <a:rPr lang="en-US" altLang="zh-TW" sz="4600" u="sng" dirty="0">
                <a:solidFill>
                  <a:schemeClr val="bg1"/>
                </a:solidFill>
                <a:latin typeface="+mj-ea"/>
                <a:ea typeface="+mj-ea"/>
              </a:rPr>
              <a:t>112</a:t>
            </a:r>
            <a:r>
              <a:rPr lang="zh-TW" altLang="en-US" sz="4600" u="sng" dirty="0">
                <a:solidFill>
                  <a:schemeClr val="bg1"/>
                </a:solidFill>
                <a:latin typeface="+mj-ea"/>
                <a:ea typeface="+mj-ea"/>
              </a:rPr>
              <a:t>年</a:t>
            </a:r>
            <a:r>
              <a:rPr lang="en-US" altLang="zh-TW" sz="4600" u="sng" dirty="0">
                <a:solidFill>
                  <a:schemeClr val="bg1"/>
                </a:solidFill>
                <a:latin typeface="+mj-ea"/>
                <a:ea typeface="+mj-ea"/>
              </a:rPr>
              <a:t>4</a:t>
            </a:r>
            <a:r>
              <a:rPr lang="zh-TW" altLang="en-US" sz="4600" u="sng" dirty="0">
                <a:solidFill>
                  <a:schemeClr val="bg1"/>
                </a:solidFill>
                <a:latin typeface="+mj-ea"/>
                <a:ea typeface="+mj-ea"/>
              </a:rPr>
              <a:t>月</a:t>
            </a:r>
            <a:r>
              <a:rPr lang="en-US" altLang="zh-TW" sz="4600" u="sng" dirty="0">
                <a:solidFill>
                  <a:schemeClr val="bg1"/>
                </a:solidFill>
                <a:latin typeface="+mj-ea"/>
                <a:ea typeface="+mj-ea"/>
              </a:rPr>
              <a:t>12</a:t>
            </a:r>
            <a:r>
              <a:rPr lang="zh-TW" altLang="en-US" sz="4600" u="sng" dirty="0">
                <a:solidFill>
                  <a:schemeClr val="bg1"/>
                </a:solidFill>
                <a:latin typeface="+mj-ea"/>
                <a:ea typeface="+mj-ea"/>
              </a:rPr>
              <a:t>日止</a:t>
            </a:r>
            <a:endParaRPr lang="zh-TW" altLang="en-US" sz="4600" dirty="0">
              <a:solidFill>
                <a:schemeClr val="bg1"/>
              </a:solidFill>
              <a:latin typeface="+mj-ea"/>
              <a:ea typeface="+mj-ea"/>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eaLnBrk="1" fontAlgn="auto" hangingPunct="1">
              <a:spcAft>
                <a:spcPts val="0"/>
              </a:spcAft>
              <a:defRPr/>
            </a:pPr>
            <a:r>
              <a:rPr lang="zh-TW" altLang="zh-TW" dirty="0">
                <a:solidFill>
                  <a:srgbClr val="FF0000"/>
                </a:solidFill>
              </a:rPr>
              <a:t>積分審查參考原則</a:t>
            </a:r>
            <a:r>
              <a:rPr lang="en-US" altLang="zh-TW" dirty="0">
                <a:solidFill>
                  <a:srgbClr val="FF0000"/>
                </a:solidFill>
              </a:rPr>
              <a:t>(</a:t>
            </a:r>
            <a:r>
              <a:rPr lang="zh-TW" altLang="en-US" dirty="0">
                <a:solidFill>
                  <a:srgbClr val="FF0000"/>
                </a:solidFill>
              </a:rPr>
              <a:t>比照縣外遷調積分</a:t>
            </a:r>
            <a:r>
              <a:rPr lang="en-US" altLang="zh-TW" dirty="0">
                <a:solidFill>
                  <a:srgbClr val="FF0000"/>
                </a:solidFill>
              </a:rPr>
              <a:t>)</a:t>
            </a:r>
            <a:endParaRPr lang="zh-TW" altLang="en-US" dirty="0">
              <a:solidFill>
                <a:srgbClr val="FF0000"/>
              </a:solidFill>
            </a:endParaRPr>
          </a:p>
        </p:txBody>
      </p:sp>
      <p:sp>
        <p:nvSpPr>
          <p:cNvPr id="3" name="內容版面配置區 2"/>
          <p:cNvSpPr>
            <a:spLocks noGrp="1"/>
          </p:cNvSpPr>
          <p:nvPr>
            <p:ph idx="1"/>
          </p:nvPr>
        </p:nvSpPr>
        <p:spPr>
          <a:xfrm>
            <a:off x="467544" y="980728"/>
            <a:ext cx="8147050" cy="5616624"/>
          </a:xfrm>
        </p:spPr>
        <p:txBody>
          <a:bodyPr>
            <a:normAutofit fontScale="92500"/>
          </a:bodyPr>
          <a:lstStyle/>
          <a:p>
            <a:pPr marL="274320" indent="-274320" eaLnBrk="1" fontAlgn="auto" hangingPunct="1">
              <a:spcAft>
                <a:spcPts val="0"/>
              </a:spcAft>
              <a:buFont typeface="Wingdings"/>
              <a:buNone/>
              <a:defRPr/>
            </a:pPr>
            <a:r>
              <a:rPr lang="zh-TW" altLang="en-US" sz="3600" b="1" dirty="0">
                <a:latin typeface="微軟正黑體" pitchFamily="34" charset="-120"/>
                <a:ea typeface="微軟正黑體" pitchFamily="34" charset="-120"/>
              </a:rPr>
              <a:t>   </a:t>
            </a:r>
            <a:r>
              <a:rPr lang="en-US" altLang="zh-TW" sz="3000" b="1" dirty="0">
                <a:solidFill>
                  <a:srgbClr val="FF0000"/>
                </a:solidFill>
                <a:latin typeface="微軟正黑體" pitchFamily="34" charset="-120"/>
                <a:ea typeface="微軟正黑體" pitchFamily="34" charset="-120"/>
              </a:rPr>
              <a:t>(</a:t>
            </a:r>
            <a:r>
              <a:rPr lang="zh-TW" altLang="en-US" sz="3000" b="1" dirty="0">
                <a:solidFill>
                  <a:srgbClr val="FF0000"/>
                </a:solidFill>
                <a:latin typeface="微軟正黑體" pitchFamily="34" charset="-120"/>
                <a:ea typeface="微軟正黑體" pitchFamily="34" charset="-120"/>
              </a:rPr>
              <a:t>四</a:t>
            </a:r>
            <a:r>
              <a:rPr lang="en-US" altLang="zh-TW" sz="3000" b="1" dirty="0">
                <a:solidFill>
                  <a:srgbClr val="FF0000"/>
                </a:solidFill>
                <a:latin typeface="微軟正黑體" pitchFamily="34" charset="-120"/>
                <a:ea typeface="微軟正黑體" pitchFamily="34" charset="-120"/>
              </a:rPr>
              <a:t>)</a:t>
            </a:r>
            <a:r>
              <a:rPr lang="zh-TW" altLang="zh-TW" sz="3000" b="1" dirty="0">
                <a:solidFill>
                  <a:srgbClr val="FF0000"/>
                </a:solidFill>
                <a:latin typeface="微軟正黑體" pitchFamily="34" charset="-120"/>
                <a:ea typeface="微軟正黑體" pitchFamily="34" charset="-120"/>
              </a:rPr>
              <a:t>最近五年進修研習之積分：最高十五分。</a:t>
            </a:r>
            <a:endParaRPr lang="en-US" altLang="zh-TW" sz="3000" b="1" dirty="0">
              <a:solidFill>
                <a:srgbClr val="FF0000"/>
              </a:solidFill>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sz="2800" b="1" dirty="0">
                <a:latin typeface="微軟正黑體" pitchFamily="34" charset="-120"/>
                <a:ea typeface="微軟正黑體" pitchFamily="34" charset="-120"/>
              </a:rPr>
              <a:t>        </a:t>
            </a:r>
            <a:r>
              <a:rPr lang="zh-TW" altLang="zh-TW" sz="1900" b="1" dirty="0">
                <a:latin typeface="微軟正黑體" pitchFamily="34" charset="-120"/>
                <a:ea typeface="微軟正黑體" pitchFamily="34" charset="-120"/>
              </a:rPr>
              <a:t>依本法規定，取得幼兒教育、幼兒保育相關系、所、學位學程、科之進修及教保專業知能研習等，一日以七小時計，一週以三十五小時計，累計每滿三十五小時給零</a:t>
            </a:r>
            <a:r>
              <a:rPr lang="en-US" altLang="zh-TW" sz="1900" b="1" dirty="0">
                <a:latin typeface="微軟正黑體" pitchFamily="34" charset="-120"/>
                <a:ea typeface="微軟正黑體" pitchFamily="34" charset="-120"/>
              </a:rPr>
              <a:t>‧</a:t>
            </a:r>
            <a:r>
              <a:rPr lang="zh-TW" altLang="zh-TW" sz="1900" b="1" dirty="0">
                <a:latin typeface="微軟正黑體" pitchFamily="34" charset="-120"/>
                <a:ea typeface="微軟正黑體" pitchFamily="34" charset="-120"/>
              </a:rPr>
              <a:t>五分，未滿三十五小時者不計分；進修、研習或經政府核可民間團體辦理之研習，均予採計；取得幼兒教育、幼兒保育相關系、所、學位學程、科較高學歷之進修、幼教在職專班之學分學程、大學推廣部學分，其一學分以十八小時計算。</a:t>
            </a:r>
            <a:endParaRPr lang="en-US" altLang="zh-TW" sz="1900" b="1" dirty="0">
              <a:latin typeface="微軟正黑體" pitchFamily="34" charset="-120"/>
              <a:ea typeface="微軟正黑體" pitchFamily="34" charset="-120"/>
            </a:endParaRPr>
          </a:p>
          <a:p>
            <a:pPr marL="274320" indent="-274320" eaLnBrk="1" fontAlgn="auto" hangingPunct="1">
              <a:spcAft>
                <a:spcPts val="0"/>
              </a:spcAft>
              <a:buFont typeface="Wingdings"/>
              <a:buNone/>
              <a:defRPr/>
            </a:pPr>
            <a:endParaRPr lang="en-US" altLang="zh-TW" dirty="0">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dirty="0">
                <a:latin typeface="微軟正黑體" pitchFamily="34" charset="-120"/>
                <a:ea typeface="微軟正黑體" pitchFamily="34" charset="-120"/>
              </a:rPr>
              <a:t>    </a:t>
            </a:r>
            <a:endParaRPr lang="en-US" altLang="zh-TW" dirty="0">
              <a:latin typeface="微軟正黑體" pitchFamily="34" charset="-120"/>
              <a:ea typeface="微軟正黑體" pitchFamily="34" charset="-120"/>
            </a:endParaRPr>
          </a:p>
          <a:p>
            <a:pPr marL="274320" indent="-274320" eaLnBrk="1" fontAlgn="auto" hangingPunct="1">
              <a:spcAft>
                <a:spcPts val="0"/>
              </a:spcAft>
              <a:buFont typeface="Wingdings"/>
              <a:buNone/>
              <a:defRPr/>
            </a:pPr>
            <a:endParaRPr lang="en-US" altLang="zh-TW" dirty="0">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dirty="0">
                <a:latin typeface="微軟正黑體" pitchFamily="34" charset="-120"/>
                <a:ea typeface="微軟正黑體" pitchFamily="34" charset="-120"/>
              </a:rPr>
              <a:t>說明：   </a:t>
            </a:r>
            <a:endParaRPr lang="en-US" altLang="zh-TW" dirty="0">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dirty="0">
                <a:latin typeface="微軟正黑體" pitchFamily="34" charset="-120"/>
                <a:ea typeface="微軟正黑體" pitchFamily="34" charset="-120"/>
              </a:rPr>
              <a:t>    </a:t>
            </a:r>
            <a:r>
              <a:rPr lang="en-US" altLang="zh-TW" dirty="0">
                <a:latin typeface="微軟正黑體" pitchFamily="34" charset="-120"/>
                <a:ea typeface="微軟正黑體" pitchFamily="34" charset="-120"/>
              </a:rPr>
              <a:t>1.</a:t>
            </a:r>
            <a:r>
              <a:rPr lang="zh-TW" altLang="zh-TW" dirty="0">
                <a:latin typeface="微軟正黑體" pitchFamily="34" charset="-120"/>
                <a:ea typeface="微軟正黑體" pitchFamily="34" charset="-120"/>
              </a:rPr>
              <a:t>時數之計算以登錄於</a:t>
            </a:r>
            <a:r>
              <a:rPr lang="zh-TW" altLang="zh-TW" b="1" dirty="0">
                <a:solidFill>
                  <a:srgbClr val="FF0000"/>
                </a:solidFill>
                <a:latin typeface="微軟正黑體" pitchFamily="34" charset="-120"/>
                <a:ea typeface="微軟正黑體" pitchFamily="34" charset="-120"/>
              </a:rPr>
              <a:t>全國教保資訊網填報系統、</a:t>
            </a:r>
            <a:r>
              <a:rPr lang="zh-TW" altLang="zh-TW" dirty="0">
                <a:latin typeface="微軟正黑體" pitchFamily="34" charset="-120"/>
                <a:ea typeface="微軟正黑體" pitchFamily="34" charset="-120"/>
              </a:rPr>
              <a:t>全國教師在職進修資訊網或各縣市核可之</a:t>
            </a:r>
            <a:endParaRPr lang="en-US" altLang="zh-TW" dirty="0">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dirty="0">
                <a:latin typeface="微軟正黑體" pitchFamily="34" charset="-120"/>
                <a:ea typeface="微軟正黑體" pitchFamily="34" charset="-120"/>
              </a:rPr>
              <a:t>        </a:t>
            </a:r>
            <a:r>
              <a:rPr lang="zh-TW" altLang="zh-TW" dirty="0">
                <a:latin typeface="微軟正黑體" pitchFamily="34" charset="-120"/>
                <a:ea typeface="微軟正黑體" pitchFamily="34" charset="-120"/>
              </a:rPr>
              <a:t>教保專業知能研習為限；</a:t>
            </a:r>
            <a:r>
              <a:rPr lang="zh-TW" altLang="en-US" dirty="0">
                <a:latin typeface="微軟正黑體" pitchFamily="34" charset="-120"/>
                <a:ea typeface="微軟正黑體" pitchFamily="34" charset="-120"/>
              </a:rPr>
              <a:t> </a:t>
            </a:r>
            <a:r>
              <a:rPr lang="zh-TW" altLang="zh-TW" dirty="0">
                <a:latin typeface="微軟正黑體" pitchFamily="34" charset="-120"/>
                <a:ea typeface="微軟正黑體" pitchFamily="34" charset="-120"/>
              </a:rPr>
              <a:t>如未登錄研習時數，仍可以進修單位所開立之成績單，由直轄市</a:t>
            </a:r>
            <a:endParaRPr lang="en-US" altLang="zh-TW" dirty="0">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dirty="0">
                <a:latin typeface="微軟正黑體" pitchFamily="34" charset="-120"/>
                <a:ea typeface="微軟正黑體" pitchFamily="34" charset="-120"/>
              </a:rPr>
              <a:t>    </a:t>
            </a:r>
            <a:r>
              <a:rPr lang="zh-TW" altLang="zh-TW" dirty="0">
                <a:latin typeface="微軟正黑體" pitchFamily="34" charset="-120"/>
                <a:ea typeface="微軟正黑體" pitchFamily="34" charset="-120"/>
              </a:rPr>
              <a:t>、縣（市）小組現場參照教保專業知能認定表</a:t>
            </a:r>
            <a:r>
              <a:rPr lang="en-US" altLang="zh-TW" dirty="0">
                <a:latin typeface="微軟正黑體" pitchFamily="34" charset="-120"/>
                <a:ea typeface="微軟正黑體" pitchFamily="34" charset="-120"/>
              </a:rPr>
              <a:t> (</a:t>
            </a:r>
            <a:r>
              <a:rPr lang="zh-TW" altLang="zh-TW" dirty="0">
                <a:latin typeface="微軟正黑體" pitchFamily="34" charset="-120"/>
                <a:ea typeface="微軟正黑體" pitchFamily="34" charset="-120"/>
              </a:rPr>
              <a:t>附表</a:t>
            </a:r>
            <a:r>
              <a:rPr lang="en-US" altLang="zh-TW" dirty="0">
                <a:latin typeface="微軟正黑體" pitchFamily="34" charset="-120"/>
                <a:ea typeface="微軟正黑體" pitchFamily="34" charset="-120"/>
              </a:rPr>
              <a:t>)</a:t>
            </a:r>
            <a:r>
              <a:rPr lang="zh-TW" altLang="zh-TW" dirty="0">
                <a:latin typeface="微軟正黑體" pitchFamily="34" charset="-120"/>
                <a:ea typeface="微軟正黑體" pitchFamily="34" charset="-120"/>
              </a:rPr>
              <a:t>審查後核發，惟研習時數不可重複採計。</a:t>
            </a:r>
          </a:p>
          <a:p>
            <a:pPr marL="274320" indent="-274320">
              <a:defRPr/>
            </a:pPr>
            <a:r>
              <a:rPr lang="zh-TW" altLang="en-US" dirty="0">
                <a:latin typeface="微軟正黑體" pitchFamily="34" charset="-120"/>
                <a:ea typeface="微軟正黑體" pitchFamily="34" charset="-120"/>
              </a:rPr>
              <a:t>    </a:t>
            </a:r>
            <a:r>
              <a:rPr lang="en-US" altLang="zh-TW" dirty="0">
                <a:latin typeface="微軟正黑體" pitchFamily="34" charset="-120"/>
                <a:ea typeface="微軟正黑體" pitchFamily="34" charset="-120"/>
              </a:rPr>
              <a:t>2.</a:t>
            </a:r>
            <a:r>
              <a:rPr lang="zh-TW" altLang="zh-TW" dirty="0">
                <a:latin typeface="微軟正黑體" pitchFamily="34" charset="-120"/>
                <a:ea typeface="微軟正黑體" pitchFamily="34" charset="-120"/>
              </a:rPr>
              <a:t>積分採計</a:t>
            </a:r>
            <a:r>
              <a:rPr lang="zh-TW" altLang="en-US" dirty="0">
                <a:latin typeface="微軟正黑體" pitchFamily="34" charset="-120"/>
                <a:ea typeface="微軟正黑體" pitchFamily="34" charset="-120"/>
              </a:rPr>
              <a:t>自</a:t>
            </a:r>
            <a:r>
              <a:rPr lang="en-US" altLang="zh-TW" sz="2800" u="sng" dirty="0">
                <a:solidFill>
                  <a:schemeClr val="bg1"/>
                </a:solidFill>
                <a:latin typeface="+mj-ea"/>
              </a:rPr>
              <a:t>107</a:t>
            </a:r>
            <a:r>
              <a:rPr lang="zh-TW" altLang="en-US" sz="2800" u="sng" dirty="0">
                <a:solidFill>
                  <a:schemeClr val="bg1"/>
                </a:solidFill>
                <a:latin typeface="+mj-ea"/>
              </a:rPr>
              <a:t>年</a:t>
            </a:r>
            <a:r>
              <a:rPr lang="en-US" altLang="zh-TW" sz="2800" u="sng" dirty="0">
                <a:solidFill>
                  <a:schemeClr val="bg1"/>
                </a:solidFill>
                <a:latin typeface="+mj-ea"/>
              </a:rPr>
              <a:t>4</a:t>
            </a:r>
            <a:r>
              <a:rPr lang="zh-TW" altLang="en-US" sz="2800" u="sng" dirty="0">
                <a:solidFill>
                  <a:schemeClr val="bg1"/>
                </a:solidFill>
                <a:latin typeface="+mj-ea"/>
              </a:rPr>
              <a:t>月</a:t>
            </a:r>
            <a:r>
              <a:rPr lang="en-US" altLang="zh-TW" sz="2800" u="sng" dirty="0">
                <a:solidFill>
                  <a:schemeClr val="bg1"/>
                </a:solidFill>
                <a:latin typeface="+mj-ea"/>
              </a:rPr>
              <a:t>13</a:t>
            </a:r>
            <a:r>
              <a:rPr lang="zh-TW" altLang="en-US" sz="2800" u="sng" dirty="0">
                <a:solidFill>
                  <a:schemeClr val="bg1"/>
                </a:solidFill>
                <a:latin typeface="+mj-ea"/>
              </a:rPr>
              <a:t>日至</a:t>
            </a:r>
            <a:r>
              <a:rPr lang="en-US" altLang="zh-TW" sz="2800" u="sng" dirty="0">
                <a:solidFill>
                  <a:schemeClr val="bg1"/>
                </a:solidFill>
                <a:latin typeface="+mj-ea"/>
              </a:rPr>
              <a:t>112</a:t>
            </a:r>
            <a:r>
              <a:rPr lang="zh-TW" altLang="en-US" sz="2800" u="sng" dirty="0">
                <a:solidFill>
                  <a:schemeClr val="bg1"/>
                </a:solidFill>
                <a:latin typeface="+mj-ea"/>
              </a:rPr>
              <a:t>年</a:t>
            </a:r>
            <a:r>
              <a:rPr lang="en-US" altLang="zh-TW" sz="2800" u="sng" dirty="0">
                <a:solidFill>
                  <a:schemeClr val="bg1"/>
                </a:solidFill>
                <a:latin typeface="+mj-ea"/>
              </a:rPr>
              <a:t>4</a:t>
            </a:r>
            <a:r>
              <a:rPr lang="zh-TW" altLang="en-US" sz="2800" u="sng" dirty="0">
                <a:solidFill>
                  <a:schemeClr val="bg1"/>
                </a:solidFill>
                <a:latin typeface="+mj-ea"/>
              </a:rPr>
              <a:t>月</a:t>
            </a:r>
            <a:r>
              <a:rPr lang="en-US" altLang="zh-TW" sz="2800" u="sng" dirty="0">
                <a:solidFill>
                  <a:schemeClr val="bg1"/>
                </a:solidFill>
                <a:latin typeface="+mj-ea"/>
              </a:rPr>
              <a:t>12</a:t>
            </a:r>
            <a:r>
              <a:rPr lang="zh-TW" altLang="en-US" sz="2800" u="sng" dirty="0">
                <a:solidFill>
                  <a:schemeClr val="bg1"/>
                </a:solidFill>
                <a:latin typeface="+mj-ea"/>
              </a:rPr>
              <a:t>日止</a:t>
            </a:r>
            <a:endParaRPr lang="zh-TW" altLang="en-US" sz="2600" dirty="0">
              <a:solidFill>
                <a:srgbClr val="FFCCCC"/>
              </a:solidFill>
              <a:latin typeface="+mj-ea"/>
              <a:ea typeface="+mj-ea"/>
            </a:endParaRPr>
          </a:p>
        </p:txBody>
      </p:sp>
      <p:sp>
        <p:nvSpPr>
          <p:cNvPr id="4" name="矩形圖說文字 3"/>
          <p:cNvSpPr/>
          <p:nvPr/>
        </p:nvSpPr>
        <p:spPr>
          <a:xfrm>
            <a:off x="755576" y="3572942"/>
            <a:ext cx="7561263" cy="792162"/>
          </a:xfrm>
          <a:prstGeom prst="wedgeRectCallout">
            <a:avLst>
              <a:gd name="adj1" fmla="val 1070"/>
              <a:gd name="adj2" fmla="val 86669"/>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zh-TW" altLang="en-US" b="1" dirty="0">
                <a:latin typeface="標楷體" pitchFamily="65" charset="-120"/>
                <a:ea typeface="標楷體" pitchFamily="65" charset="-120"/>
              </a:rPr>
              <a:t>以</a:t>
            </a:r>
            <a:r>
              <a:rPr lang="zh-TW" altLang="en-US" sz="2400" b="1" dirty="0">
                <a:latin typeface="標楷體" pitchFamily="65" charset="-120"/>
                <a:ea typeface="標楷體" pitchFamily="65" charset="-120"/>
              </a:rPr>
              <a:t>全國教保資訊網填報系統</a:t>
            </a:r>
            <a:endParaRPr lang="en-US" altLang="zh-TW" sz="2400" b="1" dirty="0">
              <a:latin typeface="標楷體" pitchFamily="65" charset="-120"/>
              <a:ea typeface="標楷體" pitchFamily="65" charset="-120"/>
            </a:endParaRPr>
          </a:p>
          <a:p>
            <a:pPr algn="ctr" eaLnBrk="1" hangingPunct="1">
              <a:defRPr/>
            </a:pPr>
            <a:r>
              <a:rPr lang="zh-TW" altLang="en-US" sz="2000" b="1" dirty="0">
                <a:latin typeface="標楷體" pitchFamily="65" charset="-120"/>
                <a:ea typeface="標楷體" pitchFamily="65" charset="-120"/>
              </a:rPr>
              <a:t>教保專業知能為主，包含基本救命術和安全教育</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defRPr/>
            </a:pPr>
            <a:endParaRPr lang="zh-TW" altLang="en-US"/>
          </a:p>
        </p:txBody>
      </p:sp>
      <p:sp>
        <p:nvSpPr>
          <p:cNvPr id="24579" name="內容版面配置區 2"/>
          <p:cNvSpPr>
            <a:spLocks noGrp="1"/>
          </p:cNvSpPr>
          <p:nvPr>
            <p:ph idx="1"/>
          </p:nvPr>
        </p:nvSpPr>
        <p:spPr>
          <a:xfrm>
            <a:off x="684213" y="3284984"/>
            <a:ext cx="7467600" cy="2397125"/>
          </a:xfrm>
        </p:spPr>
        <p:txBody>
          <a:bodyPr/>
          <a:lstStyle/>
          <a:p>
            <a:r>
              <a:rPr lang="zh-TW" altLang="en-US" dirty="0"/>
              <a:t>請各幼兒園申請人跟園主任要帳後密碼後，登入下載表格，列印後請人事核章與正本相符。</a:t>
            </a:r>
          </a:p>
        </p:txBody>
      </p:sp>
      <p:pic>
        <p:nvPicPr>
          <p:cNvPr id="24580" name="Picture 3"/>
          <p:cNvPicPr>
            <a:picLocks noChangeAspect="1" noChangeArrowheads="1"/>
          </p:cNvPicPr>
          <p:nvPr/>
        </p:nvPicPr>
        <p:blipFill>
          <a:blip r:embed="rId2" cstate="print"/>
          <a:srcRect/>
          <a:stretch>
            <a:fillRect/>
          </a:stretch>
        </p:blipFill>
        <p:spPr bwMode="auto">
          <a:xfrm>
            <a:off x="611188" y="217488"/>
            <a:ext cx="7632700" cy="3140075"/>
          </a:xfrm>
          <a:prstGeom prst="rect">
            <a:avLst/>
          </a:prstGeom>
          <a:noFill/>
          <a:ln w="9525">
            <a:noFill/>
            <a:miter lim="800000"/>
            <a:headEnd/>
            <a:tailEnd/>
          </a:ln>
        </p:spPr>
      </p:pic>
      <p:pic>
        <p:nvPicPr>
          <p:cNvPr id="24581" name="Picture 5"/>
          <p:cNvPicPr>
            <a:picLocks noChangeAspect="1" noChangeArrowheads="1"/>
          </p:cNvPicPr>
          <p:nvPr/>
        </p:nvPicPr>
        <p:blipFill>
          <a:blip r:embed="rId3" cstate="print"/>
          <a:srcRect/>
          <a:stretch>
            <a:fillRect/>
          </a:stretch>
        </p:blipFill>
        <p:spPr bwMode="auto">
          <a:xfrm>
            <a:off x="270186" y="4048497"/>
            <a:ext cx="8603628" cy="2376562"/>
          </a:xfrm>
          <a:prstGeom prst="rect">
            <a:avLst/>
          </a:prstGeom>
          <a:noFill/>
          <a:ln w="9525">
            <a:noFill/>
            <a:miter lim="800000"/>
            <a:headEnd/>
            <a:tailEnd/>
          </a:ln>
        </p:spPr>
      </p:pic>
      <p:sp>
        <p:nvSpPr>
          <p:cNvPr id="8" name="向右箭號 7"/>
          <p:cNvSpPr/>
          <p:nvPr/>
        </p:nvSpPr>
        <p:spPr>
          <a:xfrm rot="5400000">
            <a:off x="4607719" y="4617244"/>
            <a:ext cx="215900"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TW" altLang="en-US"/>
          </a:p>
        </p:txBody>
      </p:sp>
      <p:sp>
        <p:nvSpPr>
          <p:cNvPr id="7" name="橢圓 6"/>
          <p:cNvSpPr/>
          <p:nvPr/>
        </p:nvSpPr>
        <p:spPr>
          <a:xfrm>
            <a:off x="755576" y="2780928"/>
            <a:ext cx="1512168" cy="28803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p:cNvSpPr txBox="1">
            <a:spLocks/>
          </p:cNvSpPr>
          <p:nvPr/>
        </p:nvSpPr>
        <p:spPr>
          <a:xfrm>
            <a:off x="611188" y="2924944"/>
            <a:ext cx="7489825" cy="990600"/>
          </a:xfrm>
          <a:prstGeom prst="rect">
            <a:avLst/>
          </a:prstGeom>
        </p:spPr>
        <p:txBody>
          <a:bodyPr anchor="b"/>
          <a:lstStyle/>
          <a:p>
            <a:pPr algn="ctr" eaLnBrk="1" fontAlgn="auto" hangingPunct="1">
              <a:spcAft>
                <a:spcPts val="0"/>
              </a:spcAft>
              <a:defRPr/>
            </a:pPr>
            <a:r>
              <a:rPr kumimoji="0" lang="zh-TW" altLang="en-US" sz="8800" dirty="0">
                <a:solidFill>
                  <a:schemeClr val="tx2"/>
                </a:solidFill>
                <a:latin typeface="微軟正黑體" pitchFamily="34" charset="-120"/>
                <a:ea typeface="微軟正黑體" pitchFamily="34" charset="-120"/>
                <a:cs typeface="+mj-cs"/>
              </a:rPr>
              <a:t>申請</a:t>
            </a:r>
            <a:endParaRPr kumimoji="0" lang="en-US" altLang="zh-TW" sz="8800" dirty="0">
              <a:solidFill>
                <a:schemeClr val="tx2"/>
              </a:solidFill>
              <a:latin typeface="微軟正黑體" pitchFamily="34" charset="-120"/>
              <a:ea typeface="微軟正黑體" pitchFamily="34" charset="-120"/>
              <a:cs typeface="+mj-cs"/>
            </a:endParaRPr>
          </a:p>
          <a:p>
            <a:pPr algn="ctr" eaLnBrk="1" fontAlgn="auto" hangingPunct="1">
              <a:spcAft>
                <a:spcPts val="0"/>
              </a:spcAft>
              <a:defRPr/>
            </a:pPr>
            <a:r>
              <a:rPr kumimoji="0" lang="zh-TW" altLang="en-US" sz="8800" dirty="0">
                <a:solidFill>
                  <a:schemeClr val="tx2"/>
                </a:solidFill>
                <a:latin typeface="微軟正黑體" pitchFamily="34" charset="-120"/>
                <a:ea typeface="微軟正黑體" pitchFamily="34" charset="-120"/>
                <a:cs typeface="+mj-cs"/>
              </a:rPr>
              <a:t>現場資格審查</a:t>
            </a:r>
          </a:p>
        </p:txBody>
      </p:sp>
      <p:sp>
        <p:nvSpPr>
          <p:cNvPr id="5" name="矩形 3"/>
          <p:cNvSpPr>
            <a:spLocks noChangeArrowheads="1"/>
          </p:cNvSpPr>
          <p:nvPr/>
        </p:nvSpPr>
        <p:spPr bwMode="auto">
          <a:xfrm>
            <a:off x="395536" y="5301208"/>
            <a:ext cx="8136904" cy="1200329"/>
          </a:xfrm>
          <a:prstGeom prst="rect">
            <a:avLst/>
          </a:prstGeom>
          <a:noFill/>
          <a:ln w="9525">
            <a:noFill/>
            <a:miter lim="800000"/>
            <a:headEnd/>
            <a:tailEnd/>
          </a:ln>
        </p:spPr>
        <p:txBody>
          <a:bodyPr wrap="square">
            <a:spAutoFit/>
          </a:bodyPr>
          <a:lstStyle/>
          <a:p>
            <a:pPr algn="ctr" eaLnBrk="1" hangingPunct="1"/>
            <a:r>
              <a:rPr kumimoji="0" lang="en-US" altLang="zh-TW" sz="3600" b="1" dirty="0">
                <a:solidFill>
                  <a:schemeClr val="bg1"/>
                </a:solidFill>
                <a:latin typeface="微軟正黑體" pitchFamily="34" charset="-120"/>
                <a:ea typeface="微軟正黑體" pitchFamily="34" charset="-120"/>
              </a:rPr>
              <a:t>4</a:t>
            </a:r>
            <a:r>
              <a:rPr kumimoji="0" lang="zh-TW" altLang="en-US" sz="3600" b="1" dirty="0">
                <a:solidFill>
                  <a:schemeClr val="bg1"/>
                </a:solidFill>
                <a:latin typeface="微軟正黑體" pitchFamily="34" charset="-120"/>
                <a:ea typeface="微軟正黑體" pitchFamily="34" charset="-120"/>
              </a:rPr>
              <a:t>月</a:t>
            </a:r>
            <a:r>
              <a:rPr kumimoji="0" lang="en-US" altLang="zh-TW" sz="3600" b="1" dirty="0">
                <a:solidFill>
                  <a:schemeClr val="bg1"/>
                </a:solidFill>
                <a:latin typeface="微軟正黑體" pitchFamily="34" charset="-120"/>
                <a:ea typeface="微軟正黑體" pitchFamily="34" charset="-120"/>
              </a:rPr>
              <a:t>13</a:t>
            </a:r>
            <a:r>
              <a:rPr kumimoji="0" lang="zh-TW" altLang="en-US" sz="3600" b="1" dirty="0">
                <a:solidFill>
                  <a:schemeClr val="bg1"/>
                </a:solidFill>
                <a:latin typeface="微軟正黑體" pitchFamily="34" charset="-120"/>
                <a:ea typeface="微軟正黑體" pitchFamily="34" charset="-120"/>
              </a:rPr>
              <a:t>日</a:t>
            </a:r>
            <a:r>
              <a:rPr kumimoji="0" lang="en-US" altLang="zh-TW" sz="3600" b="1" dirty="0">
                <a:solidFill>
                  <a:schemeClr val="bg1"/>
                </a:solidFill>
                <a:latin typeface="微軟正黑體" pitchFamily="34" charset="-120"/>
                <a:ea typeface="微軟正黑體" pitchFamily="34" charset="-120"/>
              </a:rPr>
              <a:t>(</a:t>
            </a:r>
            <a:r>
              <a:rPr kumimoji="0" lang="zh-TW" altLang="en-US" sz="3600" b="1" dirty="0">
                <a:solidFill>
                  <a:schemeClr val="bg1"/>
                </a:solidFill>
                <a:latin typeface="微軟正黑體" pitchFamily="34" charset="-120"/>
                <a:ea typeface="微軟正黑體" pitchFamily="34" charset="-120"/>
              </a:rPr>
              <a:t>星期四</a:t>
            </a:r>
            <a:r>
              <a:rPr kumimoji="0" lang="en-US" altLang="zh-TW" sz="3600" b="1" dirty="0">
                <a:solidFill>
                  <a:schemeClr val="bg1"/>
                </a:solidFill>
                <a:latin typeface="微軟正黑體" pitchFamily="34" charset="-120"/>
                <a:ea typeface="微軟正黑體" pitchFamily="34" charset="-120"/>
              </a:rPr>
              <a:t>)</a:t>
            </a:r>
            <a:r>
              <a:rPr kumimoji="0" lang="zh-TW" altLang="en-US" sz="3600" b="1" dirty="0">
                <a:solidFill>
                  <a:schemeClr val="bg1"/>
                </a:solidFill>
                <a:latin typeface="微軟正黑體" pitchFamily="34" charset="-120"/>
                <a:ea typeface="微軟正黑體" pitchFamily="34" charset="-120"/>
              </a:rPr>
              <a:t>下午</a:t>
            </a:r>
            <a:r>
              <a:rPr kumimoji="0" lang="en-US" altLang="zh-TW" sz="3600" b="1" dirty="0">
                <a:solidFill>
                  <a:schemeClr val="bg1"/>
                </a:solidFill>
                <a:latin typeface="微軟正黑體" pitchFamily="34" charset="-120"/>
                <a:ea typeface="微軟正黑體" pitchFamily="34" charset="-120"/>
              </a:rPr>
              <a:t>13:30-16:30</a:t>
            </a:r>
          </a:p>
          <a:p>
            <a:pPr algn="ctr" eaLnBrk="1" hangingPunct="1"/>
            <a:r>
              <a:rPr kumimoji="0" lang="zh-TW" altLang="en-US" sz="3600" b="1" dirty="0">
                <a:solidFill>
                  <a:schemeClr val="bg1"/>
                </a:solidFill>
                <a:latin typeface="微軟正黑體" pitchFamily="34" charset="-120"/>
                <a:ea typeface="微軟正黑體" pitchFamily="34" charset="-120"/>
              </a:rPr>
              <a:t>本府第二會議室</a:t>
            </a:r>
            <a:endParaRPr kumimoji="0" lang="en-US" altLang="zh-TW" sz="3600" b="1" dirty="0">
              <a:solidFill>
                <a:schemeClr val="bg1"/>
              </a:solidFill>
              <a:latin typeface="微軟正黑體" pitchFamily="34" charset="-120"/>
              <a:ea typeface="微軟正黑體" pitchFamily="34" charset="-120"/>
            </a:endParaRPr>
          </a:p>
        </p:txBody>
      </p:sp>
      <p:sp>
        <p:nvSpPr>
          <p:cNvPr id="6" name="矩形 5"/>
          <p:cNvSpPr/>
          <p:nvPr/>
        </p:nvSpPr>
        <p:spPr>
          <a:xfrm>
            <a:off x="0" y="4201924"/>
            <a:ext cx="8964488" cy="523220"/>
          </a:xfrm>
          <a:prstGeom prst="rect">
            <a:avLst/>
          </a:prstGeom>
        </p:spPr>
        <p:txBody>
          <a:bodyPr wrap="square">
            <a:spAutoFit/>
          </a:bodyPr>
          <a:lstStyle/>
          <a:p>
            <a:pPr marL="274320" indent="-274320" algn="ctr" eaLnBrk="1" fontAlgn="auto" hangingPunct="1">
              <a:spcAft>
                <a:spcPts val="0"/>
              </a:spcAft>
              <a:buFont typeface="Wingdings"/>
              <a:buNone/>
              <a:defRPr/>
            </a:pPr>
            <a:r>
              <a:rPr lang="en-US" altLang="zh-TW" b="1" dirty="0">
                <a:solidFill>
                  <a:srgbClr val="FF0000"/>
                </a:solidFill>
                <a:latin typeface="微軟正黑體" pitchFamily="34" charset="-120"/>
                <a:ea typeface="微軟正黑體" pitchFamily="34" charset="-120"/>
              </a:rPr>
              <a:t>※</a:t>
            </a:r>
            <a:r>
              <a:rPr lang="zh-TW" altLang="en-US" b="1" dirty="0">
                <a:solidFill>
                  <a:srgbClr val="FF0000"/>
                </a:solidFill>
                <a:latin typeface="微軟正黑體" pitchFamily="34" charset="-120"/>
                <a:ea typeface="微軟正黑體" pitchFamily="34" charset="-120"/>
              </a:rPr>
              <a:t>繳交影印本，攜帶正本現場比對審查，請蓋</a:t>
            </a:r>
            <a:r>
              <a:rPr lang="zh-TW" altLang="en-US" sz="2800" b="1" dirty="0">
                <a:solidFill>
                  <a:srgbClr val="00B0F0"/>
                </a:solidFill>
                <a:latin typeface="微軟正黑體" pitchFamily="34" charset="-120"/>
                <a:ea typeface="微軟正黑體" pitchFamily="34" charset="-120"/>
              </a:rPr>
              <a:t>人事職章</a:t>
            </a:r>
            <a:r>
              <a:rPr lang="zh-TW" altLang="en-US" b="1" dirty="0">
                <a:solidFill>
                  <a:srgbClr val="FF0000"/>
                </a:solidFill>
                <a:latin typeface="微軟正黑體" pitchFamily="34" charset="-120"/>
                <a:ea typeface="微軟正黑體" pitchFamily="34" charset="-120"/>
              </a:rPr>
              <a:t>及</a:t>
            </a:r>
            <a:r>
              <a:rPr lang="zh-TW" altLang="en-US" sz="2800" b="1" dirty="0">
                <a:solidFill>
                  <a:srgbClr val="00B0F0"/>
                </a:solidFill>
                <a:latin typeface="微軟正黑體" pitchFamily="34" charset="-120"/>
                <a:ea typeface="微軟正黑體" pitchFamily="34" charset="-120"/>
              </a:rPr>
              <a:t>與正本相符</a:t>
            </a:r>
            <a:r>
              <a:rPr lang="zh-TW" altLang="en-US" b="1" dirty="0">
                <a:solidFill>
                  <a:srgbClr val="00B0F0"/>
                </a:solidFill>
                <a:latin typeface="微軟正黑體" pitchFamily="34" charset="-120"/>
                <a:ea typeface="微軟正黑體" pitchFamily="34" charset="-120"/>
              </a:rPr>
              <a:t>。</a:t>
            </a:r>
            <a:endParaRPr lang="zh-TW" altLang="zh-TW" b="1" dirty="0">
              <a:solidFill>
                <a:srgbClr val="00B0F0"/>
              </a:solidFill>
              <a:latin typeface="微軟正黑體" pitchFamily="34" charset="-120"/>
              <a:ea typeface="微軟正黑體" pitchFamily="34" charset="-12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27413A6-3B51-4144-BE7F-191332DA41C2}"/>
              </a:ext>
            </a:extLst>
          </p:cNvPr>
          <p:cNvSpPr>
            <a:spLocks noGrp="1"/>
          </p:cNvSpPr>
          <p:nvPr>
            <p:ph type="title"/>
          </p:nvPr>
        </p:nvSpPr>
        <p:spPr/>
        <p:txBody>
          <a:bodyPr/>
          <a:lstStyle/>
          <a:p>
            <a:endParaRPr lang="zh-TW" altLang="en-US"/>
          </a:p>
        </p:txBody>
      </p:sp>
      <p:pic>
        <p:nvPicPr>
          <p:cNvPr id="7" name="內容版面配置區 6">
            <a:extLst>
              <a:ext uri="{FF2B5EF4-FFF2-40B4-BE49-F238E27FC236}">
                <a16:creationId xmlns:a16="http://schemas.microsoft.com/office/drawing/2014/main" id="{731A9043-9997-46DF-9233-0272D90F649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52330" y="640080"/>
            <a:ext cx="7839340" cy="5743886"/>
          </a:xfrm>
        </p:spPr>
      </p:pic>
    </p:spTree>
    <p:extLst>
      <p:ext uri="{BB962C8B-B14F-4D97-AF65-F5344CB8AC3E}">
        <p14:creationId xmlns:p14="http://schemas.microsoft.com/office/powerpoint/2010/main" val="7580635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l" eaLnBrk="1" fontAlgn="auto" hangingPunct="1">
              <a:spcAft>
                <a:spcPts val="0"/>
              </a:spcAft>
              <a:defRPr/>
            </a:pPr>
            <a:r>
              <a:rPr lang="zh-TW" altLang="en-US" dirty="0"/>
              <a:t>第八點：單調連動缺，不得審查後更改志願</a:t>
            </a:r>
          </a:p>
        </p:txBody>
      </p:sp>
      <p:sp>
        <p:nvSpPr>
          <p:cNvPr id="27651" name="內容版面配置區 2"/>
          <p:cNvSpPr>
            <a:spLocks noGrp="1"/>
          </p:cNvSpPr>
          <p:nvPr>
            <p:ph idx="1"/>
          </p:nvPr>
        </p:nvSpPr>
        <p:spPr/>
        <p:txBody>
          <a:bodyPr>
            <a:normAutofit/>
          </a:bodyPr>
          <a:lstStyle/>
          <a:p>
            <a:pPr eaLnBrk="1" hangingPunct="1"/>
            <a:r>
              <a:rPr lang="zh-TW" altLang="en-US" sz="3200" dirty="0">
                <a:latin typeface="微軟正黑體" pitchFamily="34" charset="-120"/>
                <a:ea typeface="微軟正黑體" pitchFamily="34" charset="-120"/>
              </a:rPr>
              <a:t>    </a:t>
            </a:r>
            <a:r>
              <a:rPr lang="zh-TW" altLang="zh-TW" sz="3200" dirty="0">
                <a:latin typeface="微軟正黑體" pitchFamily="34" charset="-120"/>
                <a:ea typeface="微軟正黑體" pitchFamily="34" charset="-120"/>
              </a:rPr>
              <a:t>參加縣內遷調教保員於積分</a:t>
            </a:r>
            <a:r>
              <a:rPr lang="zh-TW" altLang="zh-TW" sz="3200" b="1" dirty="0">
                <a:latin typeface="微軟正黑體" pitchFamily="34" charset="-120"/>
                <a:ea typeface="微軟正黑體" pitchFamily="34" charset="-120"/>
              </a:rPr>
              <a:t>審查確認後，不得以任何理由更改志願</a:t>
            </a:r>
            <a:r>
              <a:rPr lang="zh-TW" altLang="zh-TW" sz="3200" dirty="0">
                <a:latin typeface="微軟正黑體" pitchFamily="34" charset="-120"/>
                <a:ea typeface="微軟正黑體" pitchFamily="34" charset="-120"/>
              </a:rPr>
              <a:t>。遷調作業依申請遷調之教保員、助理教保員應依積分高低及志願序進行幼兒園或附幼單調，</a:t>
            </a:r>
            <a:r>
              <a:rPr lang="zh-TW" altLang="zh-TW" sz="3200" b="1" dirty="0">
                <a:latin typeface="微軟正黑體" pitchFamily="34" charset="-120"/>
                <a:ea typeface="微軟正黑體" pitchFamily="34" charset="-120"/>
              </a:rPr>
              <a:t>單調成功時連帶開缺供其他教保員、助理教保員單調</a:t>
            </a:r>
            <a:r>
              <a:rPr lang="zh-TW" altLang="zh-TW" sz="3200" dirty="0">
                <a:latin typeface="微軟正黑體" pitchFamily="34" charset="-120"/>
                <a:ea typeface="微軟正黑體" pitchFamily="34" charset="-120"/>
              </a:rPr>
              <a:t>。</a:t>
            </a:r>
            <a:endParaRPr lang="zh-TW" altLang="en-US" sz="3200" dirty="0">
              <a:latin typeface="微軟正黑體" pitchFamily="34" charset="-120"/>
              <a:ea typeface="微軟正黑體" pitchFamily="34" charset="-12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7463"/>
            <a:ext cx="7467600" cy="1143001"/>
          </a:xfrm>
        </p:spPr>
        <p:txBody>
          <a:bodyPr/>
          <a:lstStyle/>
          <a:p>
            <a:pPr algn="l" eaLnBrk="1" fontAlgn="auto" hangingPunct="1">
              <a:spcAft>
                <a:spcPts val="0"/>
              </a:spcAft>
              <a:defRPr/>
            </a:pPr>
            <a:r>
              <a:rPr lang="zh-TW" altLang="en-US" dirty="0"/>
              <a:t>缺額學校</a:t>
            </a:r>
          </a:p>
        </p:txBody>
      </p:sp>
      <p:pic>
        <p:nvPicPr>
          <p:cNvPr id="4" name="圖片 3">
            <a:extLst>
              <a:ext uri="{FF2B5EF4-FFF2-40B4-BE49-F238E27FC236}">
                <a16:creationId xmlns:a16="http://schemas.microsoft.com/office/drawing/2014/main" id="{B4E9D02F-B5D2-4291-98EE-DCC339B8EF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64739" y="764704"/>
            <a:ext cx="6660061" cy="5786610"/>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7463"/>
            <a:ext cx="7467600" cy="1143001"/>
          </a:xfrm>
        </p:spPr>
        <p:txBody>
          <a:bodyPr/>
          <a:lstStyle/>
          <a:p>
            <a:pPr algn="l" eaLnBrk="1" fontAlgn="auto" hangingPunct="1">
              <a:spcAft>
                <a:spcPts val="0"/>
              </a:spcAft>
              <a:defRPr/>
            </a:pPr>
            <a:r>
              <a:rPr lang="zh-TW" altLang="en-US" dirty="0"/>
              <a:t>委辦學校</a:t>
            </a:r>
          </a:p>
        </p:txBody>
      </p:sp>
      <p:pic>
        <p:nvPicPr>
          <p:cNvPr id="4" name="圖片 3">
            <a:extLst>
              <a:ext uri="{FF2B5EF4-FFF2-40B4-BE49-F238E27FC236}">
                <a16:creationId xmlns:a16="http://schemas.microsoft.com/office/drawing/2014/main" id="{1E0A555F-6454-4EC9-BA87-01BC667AEF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23728" y="0"/>
            <a:ext cx="5019077" cy="6858000"/>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圖片 4">
            <a:extLst>
              <a:ext uri="{FF2B5EF4-FFF2-40B4-BE49-F238E27FC236}">
                <a16:creationId xmlns:a16="http://schemas.microsoft.com/office/drawing/2014/main" id="{271E7BAC-8228-4490-A2E8-464101B1DC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809" y="404390"/>
            <a:ext cx="8640381" cy="6049219"/>
          </a:xfrm>
          <a:prstGeom prst="rect">
            <a:avLst/>
          </a:prstGeom>
        </p:spPr>
      </p:pic>
    </p:spTree>
    <p:extLst>
      <p:ext uri="{BB962C8B-B14F-4D97-AF65-F5344CB8AC3E}">
        <p14:creationId xmlns:p14="http://schemas.microsoft.com/office/powerpoint/2010/main" val="9660437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8578378-67BC-4B75-BCA0-EA2A2C668DE0}"/>
              </a:ext>
            </a:extLst>
          </p:cNvPr>
          <p:cNvSpPr>
            <a:spLocks noGrp="1"/>
          </p:cNvSpPr>
          <p:nvPr>
            <p:ph type="title"/>
          </p:nvPr>
        </p:nvSpPr>
        <p:spPr>
          <a:xfrm>
            <a:off x="755576" y="2276872"/>
            <a:ext cx="7520940" cy="2775208"/>
          </a:xfrm>
        </p:spPr>
        <p:txBody>
          <a:bodyPr/>
          <a:lstStyle/>
          <a:p>
            <a:pPr algn="ctr"/>
            <a:r>
              <a:rPr lang="zh-TW" altLang="en-US" sz="6000" dirty="0"/>
              <a:t>三民國小附幼</a:t>
            </a:r>
            <a:br>
              <a:rPr lang="en-US" altLang="zh-TW" sz="6000" dirty="0"/>
            </a:br>
            <a:r>
              <a:rPr lang="zh-TW" altLang="en-US" sz="6000" dirty="0"/>
              <a:t>特殊需求說明</a:t>
            </a:r>
            <a:br>
              <a:rPr lang="en-US" altLang="zh-TW" sz="6000" dirty="0"/>
            </a:br>
            <a:endParaRPr lang="zh-TW" altLang="en-US" sz="1600" dirty="0">
              <a:latin typeface="+mn-ea"/>
              <a:ea typeface="+mn-ea"/>
            </a:endParaRPr>
          </a:p>
        </p:txBody>
      </p:sp>
      <p:sp>
        <p:nvSpPr>
          <p:cNvPr id="3" name="矩形 2">
            <a:extLst>
              <a:ext uri="{FF2B5EF4-FFF2-40B4-BE49-F238E27FC236}">
                <a16:creationId xmlns:a16="http://schemas.microsoft.com/office/drawing/2014/main" id="{A489B77D-ED5C-4FA4-A1CD-14BD47E6D1B3}"/>
              </a:ext>
            </a:extLst>
          </p:cNvPr>
          <p:cNvSpPr/>
          <p:nvPr/>
        </p:nvSpPr>
        <p:spPr>
          <a:xfrm>
            <a:off x="2844604" y="4365104"/>
            <a:ext cx="3454792" cy="369332"/>
          </a:xfrm>
          <a:prstGeom prst="rect">
            <a:avLst/>
          </a:prstGeom>
        </p:spPr>
        <p:txBody>
          <a:bodyPr wrap="none">
            <a:spAutoFit/>
          </a:bodyPr>
          <a:lstStyle/>
          <a:p>
            <a:r>
              <a:rPr lang="en-US" altLang="zh-TW" dirty="0"/>
              <a:t>https://youtu.be/_mGLG8qmZvc</a:t>
            </a:r>
            <a:endParaRPr lang="zh-TW" altLang="en-US" dirty="0"/>
          </a:p>
        </p:txBody>
      </p:sp>
    </p:spTree>
    <p:extLst>
      <p:ext uri="{BB962C8B-B14F-4D97-AF65-F5344CB8AC3E}">
        <p14:creationId xmlns:p14="http://schemas.microsoft.com/office/powerpoint/2010/main" val="36026147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60350"/>
            <a:ext cx="7467600" cy="1143000"/>
          </a:xfrm>
        </p:spPr>
        <p:txBody>
          <a:bodyPr>
            <a:normAutofit/>
          </a:bodyPr>
          <a:lstStyle/>
          <a:p>
            <a:pPr algn="ctr" eaLnBrk="1" fontAlgn="auto" hangingPunct="1">
              <a:spcAft>
                <a:spcPts val="0"/>
              </a:spcAft>
              <a:defRPr/>
            </a:pPr>
            <a:r>
              <a:rPr lang="zh-TW" altLang="en-US" dirty="0"/>
              <a:t>第十點：遷調成功報到</a:t>
            </a:r>
            <a:r>
              <a:rPr lang="en-US" altLang="zh-TW" dirty="0">
                <a:solidFill>
                  <a:srgbClr val="FF0000"/>
                </a:solidFill>
              </a:rPr>
              <a:t>112</a:t>
            </a:r>
            <a:r>
              <a:rPr lang="zh-TW" altLang="en-US" dirty="0">
                <a:solidFill>
                  <a:srgbClr val="FF0000"/>
                </a:solidFill>
              </a:rPr>
              <a:t>年</a:t>
            </a:r>
            <a:r>
              <a:rPr lang="en-US" altLang="zh-TW" dirty="0">
                <a:solidFill>
                  <a:srgbClr val="FF0000"/>
                </a:solidFill>
              </a:rPr>
              <a:t>4</a:t>
            </a:r>
            <a:r>
              <a:rPr lang="zh-TW" altLang="en-US" dirty="0">
                <a:solidFill>
                  <a:srgbClr val="FF0000"/>
                </a:solidFill>
              </a:rPr>
              <a:t>月</a:t>
            </a:r>
            <a:r>
              <a:rPr lang="en-US" altLang="zh-TW" dirty="0">
                <a:solidFill>
                  <a:srgbClr val="FF0000"/>
                </a:solidFill>
              </a:rPr>
              <a:t>24</a:t>
            </a:r>
            <a:r>
              <a:rPr lang="zh-TW" altLang="en-US" dirty="0">
                <a:solidFill>
                  <a:srgbClr val="FF0000"/>
                </a:solidFill>
              </a:rPr>
              <a:t>日</a:t>
            </a:r>
            <a:r>
              <a:rPr lang="en-US" altLang="zh-TW" dirty="0">
                <a:solidFill>
                  <a:srgbClr val="FF0000"/>
                </a:solidFill>
              </a:rPr>
              <a:t>(</a:t>
            </a:r>
            <a:r>
              <a:rPr lang="zh-TW" altLang="en-US" dirty="0">
                <a:solidFill>
                  <a:srgbClr val="FF0000"/>
                </a:solidFill>
              </a:rPr>
              <a:t>星期一</a:t>
            </a:r>
            <a:r>
              <a:rPr lang="en-US" altLang="zh-TW" dirty="0">
                <a:solidFill>
                  <a:srgbClr val="FF0000"/>
                </a:solidFill>
              </a:rPr>
              <a:t>)</a:t>
            </a:r>
            <a:endParaRPr lang="zh-TW" altLang="en-US" dirty="0">
              <a:solidFill>
                <a:srgbClr val="FF0000"/>
              </a:solidFill>
            </a:endParaRPr>
          </a:p>
        </p:txBody>
      </p:sp>
      <p:sp>
        <p:nvSpPr>
          <p:cNvPr id="30723" name="內容版面配置區 2"/>
          <p:cNvSpPr>
            <a:spLocks noGrp="1"/>
          </p:cNvSpPr>
          <p:nvPr>
            <p:ph idx="1"/>
          </p:nvPr>
        </p:nvSpPr>
        <p:spPr>
          <a:xfrm>
            <a:off x="539552" y="1412776"/>
            <a:ext cx="7786688" cy="4873625"/>
          </a:xfrm>
        </p:spPr>
        <p:txBody>
          <a:bodyPr>
            <a:normAutofit/>
          </a:bodyPr>
          <a:lstStyle/>
          <a:p>
            <a:pPr eaLnBrk="1" hangingPunct="1"/>
            <a:r>
              <a:rPr lang="zh-TW" altLang="en-US" sz="2800" dirty="0">
                <a:latin typeface="微軟正黑體" pitchFamily="34" charset="-120"/>
                <a:ea typeface="微軟正黑體" pitchFamily="34" charset="-120"/>
              </a:rPr>
              <a:t>        </a:t>
            </a:r>
            <a:r>
              <a:rPr lang="zh-TW" altLang="zh-TW" sz="2800" dirty="0">
                <a:latin typeface="微軟正黑體" pitchFamily="34" charset="-120"/>
                <a:ea typeface="微軟正黑體" pitchFamily="34" charset="-120"/>
              </a:rPr>
              <a:t>本委員會應通知參與幼兒園或學校遷調結果。並由各達成遷調幼兒園或學校通知達成遷調教保員、助理教保員於指定期限前攜帶相關證件至遷調幼兒園或學校報到接受資格審查。</a:t>
            </a:r>
          </a:p>
          <a:p>
            <a:pPr eaLnBrk="1" hangingPunct="1"/>
            <a:r>
              <a:rPr lang="zh-TW" altLang="en-US" sz="2800" dirty="0">
                <a:latin typeface="微軟正黑體" pitchFamily="34" charset="-120"/>
                <a:ea typeface="微軟正黑體" pitchFamily="34" charset="-120"/>
              </a:rPr>
              <a:t>        </a:t>
            </a:r>
            <a:r>
              <a:rPr lang="zh-TW" altLang="zh-TW" sz="2800" dirty="0">
                <a:latin typeface="微軟正黑體" pitchFamily="34" charset="-120"/>
                <a:ea typeface="微軟正黑體" pitchFamily="34" charset="-120"/>
              </a:rPr>
              <a:t>幼兒園或學校應於當天將資格審查結果</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含紀錄</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，以書面通知本府備查，將達成遷調紀錄分送所屬參加遷調幼兒園或學校，其</a:t>
            </a:r>
            <a:r>
              <a:rPr lang="zh-TW" altLang="zh-TW" sz="2800" dirty="0">
                <a:solidFill>
                  <a:srgbClr val="FF0000"/>
                </a:solidFill>
                <a:latin typeface="微軟正黑體" pitchFamily="34" charset="-120"/>
                <a:ea typeface="微軟正黑體" pitchFamily="34" charset="-120"/>
              </a:rPr>
              <a:t>生效日期皆為當年度八月一日</a:t>
            </a:r>
            <a:r>
              <a:rPr lang="zh-TW" altLang="zh-TW" sz="2800" dirty="0">
                <a:latin typeface="微軟正黑體" pitchFamily="34" charset="-120"/>
                <a:ea typeface="微軟正黑體" pitchFamily="34" charset="-120"/>
              </a:rPr>
              <a:t>，倘有資格審查未通過者，應另以書面敘明理由通知該調出教保員、助理教保員及原服務幼兒園或學校。</a:t>
            </a:r>
            <a:endParaRPr lang="zh-TW" altLang="en-US" sz="2800" dirty="0">
              <a:latin typeface="微軟正黑體" pitchFamily="34" charset="-120"/>
              <a:ea typeface="微軟正黑體" pitchFamily="34" charset="-12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l" eaLnBrk="1" fontAlgn="auto" hangingPunct="1">
              <a:spcAft>
                <a:spcPts val="0"/>
              </a:spcAft>
              <a:defRPr/>
            </a:pPr>
            <a:r>
              <a:rPr lang="zh-TW" altLang="en-US" dirty="0"/>
              <a:t>第十二點：遷調失其效力</a:t>
            </a:r>
          </a:p>
        </p:txBody>
      </p:sp>
      <p:sp>
        <p:nvSpPr>
          <p:cNvPr id="32771" name="內容版面配置區 2"/>
          <p:cNvSpPr>
            <a:spLocks noGrp="1"/>
          </p:cNvSpPr>
          <p:nvPr>
            <p:ph idx="1"/>
          </p:nvPr>
        </p:nvSpPr>
        <p:spPr/>
        <p:txBody>
          <a:bodyPr>
            <a:normAutofit/>
          </a:bodyPr>
          <a:lstStyle/>
          <a:p>
            <a:pPr eaLnBrk="1" hangingPunct="1"/>
            <a:r>
              <a:rPr lang="zh-TW" altLang="en-US" sz="2800" dirty="0">
                <a:latin typeface="微軟正黑體" pitchFamily="34" charset="-120"/>
                <a:ea typeface="微軟正黑體" pitchFamily="34" charset="-120"/>
              </a:rPr>
              <a:t>    </a:t>
            </a:r>
            <a:r>
              <a:rPr lang="zh-TW" altLang="zh-TW" sz="2800" dirty="0">
                <a:latin typeface="微軟正黑體" pitchFamily="34" charset="-120"/>
                <a:ea typeface="微軟正黑體" pitchFamily="34" charset="-120"/>
              </a:rPr>
              <a:t>經本委員會達成遷調之教保員、助理教保員應於規定期限至新任職幼兒園或學校報到，逾時不報到或放棄，致影響他園</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校</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教保員、助理教保員遷調者，各該遷調均失其效力，其原服務幼兒園或學校依公立幼兒園契約進用人員之進用考核及待遇辦法規定，納入年終考核檢討。</a:t>
            </a:r>
            <a:endParaRPr lang="zh-TW" altLang="en-US" sz="2800" dirty="0">
              <a:latin typeface="微軟正黑體" pitchFamily="34" charset="-120"/>
              <a:ea typeface="微軟正黑體" pitchFamily="34" charset="-12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l" eaLnBrk="1" fontAlgn="auto" hangingPunct="1">
              <a:spcAft>
                <a:spcPts val="0"/>
              </a:spcAft>
              <a:defRPr/>
            </a:pPr>
            <a:r>
              <a:rPr lang="zh-TW" altLang="en-US" dirty="0"/>
              <a:t>問題與討論</a:t>
            </a:r>
          </a:p>
        </p:txBody>
      </p:sp>
      <p:sp>
        <p:nvSpPr>
          <p:cNvPr id="33795" name="內容版面配置區 2"/>
          <p:cNvSpPr>
            <a:spLocks noGrp="1"/>
          </p:cNvSpPr>
          <p:nvPr>
            <p:ph idx="1"/>
          </p:nvPr>
        </p:nvSpPr>
        <p:spPr/>
        <p:txBody>
          <a:bodyPr>
            <a:normAutofit/>
          </a:bodyPr>
          <a:lstStyle/>
          <a:p>
            <a:pPr eaLnBrk="1" hangingPunct="1"/>
            <a:r>
              <a:rPr lang="zh-TW" altLang="en-US" sz="2800" dirty="0">
                <a:latin typeface="微軟正黑體" pitchFamily="34" charset="-120"/>
                <a:ea typeface="微軟正黑體" pitchFamily="34" charset="-120"/>
              </a:rPr>
              <a:t>承辦人：劉士豪</a:t>
            </a:r>
            <a:endParaRPr lang="en-US" altLang="zh-TW" sz="2800" dirty="0">
              <a:latin typeface="微軟正黑體" pitchFamily="34" charset="-120"/>
              <a:ea typeface="微軟正黑體" pitchFamily="34" charset="-120"/>
            </a:endParaRPr>
          </a:p>
          <a:p>
            <a:pPr eaLnBrk="1" hangingPunct="1"/>
            <a:r>
              <a:rPr lang="zh-TW" altLang="en-US" sz="2800" dirty="0">
                <a:latin typeface="微軟正黑體" pitchFamily="34" charset="-120"/>
                <a:ea typeface="微軟正黑體" pitchFamily="34" charset="-120"/>
              </a:rPr>
              <a:t>電話：</a:t>
            </a:r>
            <a:r>
              <a:rPr lang="en-US" altLang="zh-TW" sz="2800" dirty="0">
                <a:latin typeface="微軟正黑體" pitchFamily="34" charset="-120"/>
                <a:ea typeface="微軟正黑體" pitchFamily="34" charset="-120"/>
              </a:rPr>
              <a:t>8462860</a:t>
            </a:r>
            <a:r>
              <a:rPr lang="zh-TW" altLang="en-US" sz="2800" dirty="0">
                <a:latin typeface="微軟正黑體" pitchFamily="34" charset="-120"/>
                <a:ea typeface="微軟正黑體" pitchFamily="34" charset="-120"/>
              </a:rPr>
              <a:t>分機</a:t>
            </a:r>
            <a:r>
              <a:rPr lang="en-US" altLang="zh-TW" sz="2800" dirty="0">
                <a:latin typeface="微軟正黑體" pitchFamily="34" charset="-120"/>
                <a:ea typeface="微軟正黑體" pitchFamily="34" charset="-120"/>
              </a:rPr>
              <a:t>259</a:t>
            </a:r>
            <a:endParaRPr lang="zh-TW" altLang="en-US" sz="2800" dirty="0">
              <a:latin typeface="微軟正黑體" pitchFamily="34" charset="-120"/>
              <a:ea typeface="微軟正黑體" pitchFamily="34" charset="-120"/>
            </a:endParaRPr>
          </a:p>
        </p:txBody>
      </p:sp>
      <p:pic>
        <p:nvPicPr>
          <p:cNvPr id="33796" name="Picture 2" descr="C:\Users\user\Desktop\美瑜私人文件\AS002372_03.gif"/>
          <p:cNvPicPr>
            <a:picLocks noChangeAspect="1" noChangeArrowheads="1" noCrop="1"/>
          </p:cNvPicPr>
          <p:nvPr/>
        </p:nvPicPr>
        <p:blipFill>
          <a:blip r:embed="rId2" cstate="print"/>
          <a:srcRect/>
          <a:stretch>
            <a:fillRect/>
          </a:stretch>
        </p:blipFill>
        <p:spPr bwMode="auto">
          <a:xfrm>
            <a:off x="2771800" y="2420888"/>
            <a:ext cx="3524250" cy="2800350"/>
          </a:xfrm>
          <a:prstGeom prst="rect">
            <a:avLst/>
          </a:prstGeom>
          <a:noFill/>
          <a:ln w="9525">
            <a:noFill/>
            <a:miter lim="800000"/>
            <a:headEnd/>
            <a:tailEnd/>
          </a:ln>
        </p:spPr>
      </p:pic>
      <p:pic>
        <p:nvPicPr>
          <p:cNvPr id="33797" name="Picture 2" descr="C:\Users\user\Desktop\LOGO_footer.png"/>
          <p:cNvPicPr>
            <a:picLocks noChangeAspect="1" noChangeArrowheads="1"/>
          </p:cNvPicPr>
          <p:nvPr/>
        </p:nvPicPr>
        <p:blipFill>
          <a:blip r:embed="rId3" cstate="print"/>
          <a:srcRect/>
          <a:stretch>
            <a:fillRect/>
          </a:stretch>
        </p:blipFill>
        <p:spPr bwMode="auto">
          <a:xfrm>
            <a:off x="6227763" y="0"/>
            <a:ext cx="2413000" cy="11430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eaLnBrk="1" fontAlgn="auto" hangingPunct="1">
              <a:spcAft>
                <a:spcPts val="0"/>
              </a:spcAft>
              <a:defRPr/>
            </a:pPr>
            <a:r>
              <a:rPr lang="zh-TW" altLang="en-US" sz="4000" dirty="0"/>
              <a:t>第二點：所屬學校有委辦始得遷調</a:t>
            </a:r>
          </a:p>
        </p:txBody>
      </p:sp>
      <p:sp>
        <p:nvSpPr>
          <p:cNvPr id="12291" name="內容版面配置區 2"/>
          <p:cNvSpPr>
            <a:spLocks noGrp="1"/>
          </p:cNvSpPr>
          <p:nvPr>
            <p:ph idx="1"/>
          </p:nvPr>
        </p:nvSpPr>
        <p:spPr/>
        <p:txBody>
          <a:bodyPr>
            <a:noAutofit/>
          </a:bodyPr>
          <a:lstStyle/>
          <a:p>
            <a:pPr eaLnBrk="1" hangingPunct="1"/>
            <a:r>
              <a:rPr lang="zh-TW" altLang="en-US" sz="2800" dirty="0">
                <a:latin typeface="微軟正黑體" pitchFamily="34" charset="-120"/>
                <a:ea typeface="微軟正黑體" pitchFamily="34" charset="-120"/>
              </a:rPr>
              <a:t>     </a:t>
            </a:r>
            <a:r>
              <a:rPr lang="zh-TW" altLang="zh-TW" sz="2800" dirty="0">
                <a:latin typeface="微軟正黑體" pitchFamily="34" charset="-120"/>
                <a:ea typeface="微軟正黑體" pitchFamily="34" charset="-120"/>
              </a:rPr>
              <a:t>本縣及</a:t>
            </a:r>
            <a:r>
              <a:rPr lang="zh-TW" altLang="zh-TW" sz="2800" b="1" dirty="0">
                <a:latin typeface="微軟正黑體" pitchFamily="34" charset="-120"/>
                <a:ea typeface="微軟正黑體" pitchFamily="34" charset="-120"/>
              </a:rPr>
              <a:t>鄉</a:t>
            </a:r>
            <a:r>
              <a:rPr lang="en-US" altLang="zh-TW" sz="2800" b="1" dirty="0">
                <a:latin typeface="微軟正黑體" pitchFamily="34" charset="-120"/>
                <a:ea typeface="微軟正黑體" pitchFamily="34" charset="-120"/>
              </a:rPr>
              <a:t> (</a:t>
            </a:r>
            <a:r>
              <a:rPr lang="zh-TW" altLang="zh-TW" sz="2800" b="1" dirty="0">
                <a:latin typeface="微軟正黑體" pitchFamily="34" charset="-120"/>
                <a:ea typeface="微軟正黑體" pitchFamily="34" charset="-120"/>
              </a:rPr>
              <a:t>鎮、市</a:t>
            </a:r>
            <a:r>
              <a:rPr lang="en-US" altLang="zh-TW" sz="2800" b="1" dirty="0">
                <a:latin typeface="微軟正黑體" pitchFamily="34" charset="-120"/>
                <a:ea typeface="微軟正黑體" pitchFamily="34" charset="-120"/>
              </a:rPr>
              <a:t>)</a:t>
            </a:r>
            <a:r>
              <a:rPr lang="zh-TW" altLang="zh-TW" sz="2800" b="1" dirty="0">
                <a:latin typeface="微軟正黑體" pitchFamily="34" charset="-120"/>
                <a:ea typeface="微軟正黑體" pitchFamily="34" charset="-120"/>
              </a:rPr>
              <a:t>立幼兒園</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以下簡稱幼兒園</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或</a:t>
            </a:r>
            <a:r>
              <a:rPr lang="zh-TW" altLang="zh-TW" sz="2800" b="1" dirty="0">
                <a:latin typeface="微軟正黑體" pitchFamily="34" charset="-120"/>
                <a:ea typeface="微軟正黑體" pitchFamily="34" charset="-120"/>
              </a:rPr>
              <a:t>公立學校附設幼兒園</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以下簡稱附幼</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為辦理</a:t>
            </a:r>
            <a:r>
              <a:rPr lang="zh-TW" altLang="zh-TW" sz="2800" b="1" dirty="0">
                <a:latin typeface="微軟正黑體" pitchFamily="34" charset="-120"/>
                <a:ea typeface="微軟正黑體" pitchFamily="34" charset="-120"/>
              </a:rPr>
              <a:t>契約進用教保員</a:t>
            </a:r>
            <a:r>
              <a:rPr lang="zh-TW" altLang="zh-TW" sz="2800" dirty="0">
                <a:latin typeface="微軟正黑體" pitchFamily="34" charset="-120"/>
                <a:ea typeface="微軟正黑體" pitchFamily="34" charset="-120"/>
              </a:rPr>
              <a:t>及契約進用助理教保員</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以下簡稱教保員、助理教保員</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遷調，得經所屬幼兒園、附幼所屬學校</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以下簡稱學校</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之決議，由幼兒園、學校向本府所組成之花蓮縣公立幼兒園契約進用人員遷調委員會</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以下簡稱本委員會</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申請現職人員</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教保員、助理教保員</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遷調，並應依照本注意事項之規定辦理。</a:t>
            </a:r>
            <a:endParaRPr lang="zh-TW" altLang="en-US" sz="2800" dirty="0">
              <a:latin typeface="微軟正黑體" pitchFamily="34" charset="-120"/>
              <a:ea typeface="微軟正黑體" pitchFamily="34" charset="-12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075613" cy="1143000"/>
          </a:xfrm>
        </p:spPr>
        <p:txBody>
          <a:bodyPr>
            <a:normAutofit/>
          </a:bodyPr>
          <a:lstStyle/>
          <a:p>
            <a:pPr algn="ctr" eaLnBrk="1" fontAlgn="auto" hangingPunct="1">
              <a:spcAft>
                <a:spcPts val="0"/>
              </a:spcAft>
              <a:defRPr/>
            </a:pPr>
            <a:r>
              <a:rPr lang="zh-TW" altLang="en-US" dirty="0"/>
              <a:t>第三點、第四點： </a:t>
            </a:r>
            <a:r>
              <a:rPr lang="en-US" altLang="zh-TW" dirty="0"/>
              <a:t>8</a:t>
            </a:r>
            <a:r>
              <a:rPr lang="zh-TW" altLang="en-US" dirty="0"/>
              <a:t>月</a:t>
            </a:r>
            <a:r>
              <a:rPr lang="en-US" altLang="zh-TW" dirty="0"/>
              <a:t>1</a:t>
            </a:r>
            <a:r>
              <a:rPr lang="zh-TW" altLang="en-US" dirty="0"/>
              <a:t>日前進行相關遷調作業</a:t>
            </a:r>
          </a:p>
        </p:txBody>
      </p:sp>
      <p:sp>
        <p:nvSpPr>
          <p:cNvPr id="13315" name="內容版面配置區 2"/>
          <p:cNvSpPr>
            <a:spLocks noGrp="1"/>
          </p:cNvSpPr>
          <p:nvPr>
            <p:ph idx="1"/>
          </p:nvPr>
        </p:nvSpPr>
        <p:spPr>
          <a:xfrm>
            <a:off x="683568" y="1217303"/>
            <a:ext cx="7520940" cy="3579849"/>
          </a:xfrm>
        </p:spPr>
        <p:txBody>
          <a:bodyPr>
            <a:noAutofit/>
          </a:bodyPr>
          <a:lstStyle/>
          <a:p>
            <a:pPr eaLnBrk="1" hangingPunct="1"/>
            <a:r>
              <a:rPr lang="zh-TW" altLang="en-US" sz="2800" dirty="0">
                <a:latin typeface="微軟正黑體" pitchFamily="34" charset="-120"/>
                <a:ea typeface="微軟正黑體" pitchFamily="34" charset="-120"/>
              </a:rPr>
              <a:t>     </a:t>
            </a:r>
            <a:r>
              <a:rPr lang="zh-TW" altLang="zh-TW" sz="2800" dirty="0">
                <a:latin typeface="微軟正黑體" pitchFamily="34" charset="-120"/>
                <a:ea typeface="微軟正黑體" pitchFamily="34" charset="-120"/>
              </a:rPr>
              <a:t>為辦理</a:t>
            </a:r>
            <a:r>
              <a:rPr lang="zh-TW" altLang="en-US" sz="2800" dirty="0">
                <a:latin typeface="微軟正黑體" pitchFamily="34" charset="-120"/>
                <a:ea typeface="微軟正黑體" pitchFamily="34" charset="-120"/>
              </a:rPr>
              <a:t>現職</a:t>
            </a:r>
            <a:r>
              <a:rPr lang="zh-TW" altLang="zh-TW" sz="2800" dirty="0">
                <a:latin typeface="微軟正黑體" pitchFamily="34" charset="-120"/>
                <a:ea typeface="微軟正黑體" pitchFamily="34" charset="-120"/>
              </a:rPr>
              <a:t>教保員、助理教保員申請遷調他園</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校</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服務作業，每年由本府組成委員會，於學年結束前辦理相關作業事項。</a:t>
            </a:r>
            <a:endParaRPr lang="en-US" altLang="zh-TW" sz="2800" dirty="0">
              <a:latin typeface="微軟正黑體" pitchFamily="34" charset="-120"/>
              <a:ea typeface="微軟正黑體" pitchFamily="34" charset="-120"/>
            </a:endParaRPr>
          </a:p>
          <a:p>
            <a:r>
              <a:rPr lang="zh-TW" altLang="en-US" sz="2800" dirty="0">
                <a:latin typeface="+mj-ea"/>
                <a:ea typeface="+mj-ea"/>
              </a:rPr>
              <a:t>     </a:t>
            </a:r>
            <a:r>
              <a:rPr lang="zh-TW" altLang="zh-TW" sz="2800" dirty="0">
                <a:latin typeface="+mj-ea"/>
                <a:ea typeface="+mj-ea"/>
              </a:rPr>
              <a:t>為辦理現職教保員、助理教保員及超額教保員申請遷調他園</a:t>
            </a:r>
            <a:r>
              <a:rPr lang="en-US" altLang="zh-TW" sz="2800" dirty="0">
                <a:latin typeface="+mj-ea"/>
                <a:ea typeface="+mj-ea"/>
              </a:rPr>
              <a:t>(</a:t>
            </a:r>
            <a:r>
              <a:rPr lang="zh-TW" altLang="zh-TW" sz="2800" dirty="0">
                <a:latin typeface="+mj-ea"/>
                <a:ea typeface="+mj-ea"/>
              </a:rPr>
              <a:t>校</a:t>
            </a:r>
            <a:r>
              <a:rPr lang="en-US" altLang="zh-TW" sz="2800" dirty="0">
                <a:latin typeface="+mj-ea"/>
                <a:ea typeface="+mj-ea"/>
              </a:rPr>
              <a:t>)</a:t>
            </a:r>
            <a:r>
              <a:rPr lang="zh-TW" altLang="zh-TW" sz="2800" dirty="0">
                <a:latin typeface="+mj-ea"/>
                <a:ea typeface="+mj-ea"/>
              </a:rPr>
              <a:t>服務作業，每年由本府組成委員會，於學年結束前辦理相關作業事項。</a:t>
            </a:r>
            <a:endParaRPr lang="en-US" altLang="zh-TW" sz="2800" dirty="0">
              <a:latin typeface="+mj-ea"/>
              <a:ea typeface="+mj-ea"/>
            </a:endParaRPr>
          </a:p>
          <a:p>
            <a:r>
              <a:rPr lang="zh-TW" altLang="en-US" sz="2800" dirty="0">
                <a:solidFill>
                  <a:srgbClr val="FFCCCC"/>
                </a:solidFill>
                <a:latin typeface="微軟正黑體" pitchFamily="34" charset="-120"/>
                <a:ea typeface="微軟正黑體" pitchFamily="34" charset="-120"/>
              </a:rPr>
              <a:t>     </a:t>
            </a:r>
            <a:r>
              <a:rPr lang="en-US" altLang="zh-TW" sz="2800" dirty="0">
                <a:solidFill>
                  <a:srgbClr val="FF0000"/>
                </a:solidFill>
                <a:latin typeface="微軟正黑體" pitchFamily="34" charset="-120"/>
                <a:ea typeface="微軟正黑體" pitchFamily="34" charset="-120"/>
              </a:rPr>
              <a:t>8</a:t>
            </a:r>
            <a:r>
              <a:rPr lang="zh-TW" altLang="en-US" sz="2800" dirty="0">
                <a:solidFill>
                  <a:srgbClr val="FF0000"/>
                </a:solidFill>
                <a:latin typeface="微軟正黑體" pitchFamily="34" charset="-120"/>
                <a:ea typeface="微軟正黑體" pitchFamily="34" charset="-120"/>
              </a:rPr>
              <a:t>月</a:t>
            </a:r>
            <a:r>
              <a:rPr lang="en-US" altLang="zh-TW" sz="2800" dirty="0">
                <a:solidFill>
                  <a:srgbClr val="FF0000"/>
                </a:solidFill>
                <a:latin typeface="微軟正黑體" pitchFamily="34" charset="-120"/>
                <a:ea typeface="微軟正黑體" pitchFamily="34" charset="-120"/>
              </a:rPr>
              <a:t>1</a:t>
            </a:r>
            <a:r>
              <a:rPr lang="zh-TW" altLang="en-US" sz="2800" dirty="0">
                <a:solidFill>
                  <a:srgbClr val="FF0000"/>
                </a:solidFill>
                <a:latin typeface="微軟正黑體" pitchFamily="34" charset="-120"/>
                <a:ea typeface="微軟正黑體" pitchFamily="34" charset="-120"/>
              </a:rPr>
              <a:t>日契約開始</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eaLnBrk="1" fontAlgn="auto" hangingPunct="1">
              <a:spcAft>
                <a:spcPts val="0"/>
              </a:spcAft>
              <a:defRPr/>
            </a:pPr>
            <a:r>
              <a:rPr lang="zh-TW" altLang="en-US" dirty="0"/>
              <a:t>第五點： 參加縣內遷調資格</a:t>
            </a:r>
          </a:p>
        </p:txBody>
      </p:sp>
      <p:sp>
        <p:nvSpPr>
          <p:cNvPr id="14339" name="內容版面配置區 2"/>
          <p:cNvSpPr>
            <a:spLocks noGrp="1"/>
          </p:cNvSpPr>
          <p:nvPr>
            <p:ph idx="1"/>
          </p:nvPr>
        </p:nvSpPr>
        <p:spPr>
          <a:xfrm>
            <a:off x="827584" y="980728"/>
            <a:ext cx="8075240" cy="5616624"/>
          </a:xfrm>
        </p:spPr>
        <p:txBody>
          <a:bodyPr>
            <a:normAutofit/>
          </a:bodyPr>
          <a:lstStyle/>
          <a:p>
            <a:pPr eaLnBrk="1" hangingPunct="1"/>
            <a:r>
              <a:rPr lang="zh-TW" altLang="en-US" sz="1800" dirty="0">
                <a:latin typeface="微軟正黑體" pitchFamily="34" charset="-120"/>
                <a:ea typeface="微軟正黑體" pitchFamily="34" charset="-120"/>
              </a:rPr>
              <a:t>現職</a:t>
            </a:r>
            <a:r>
              <a:rPr lang="zh-TW" altLang="zh-TW" sz="1800" dirty="0">
                <a:latin typeface="微軟正黑體" pitchFamily="34" charset="-120"/>
                <a:ea typeface="微軟正黑體" pitchFamily="34" charset="-120"/>
              </a:rPr>
              <a:t>教保員及助理教保員應符合下列條件，始得申請遷調：</a:t>
            </a:r>
          </a:p>
          <a:p>
            <a:pPr eaLnBrk="1" hangingPunct="1">
              <a:buFont typeface="Wingdings" pitchFamily="2" charset="2"/>
              <a:buNone/>
            </a:pPr>
            <a:r>
              <a:rPr lang="zh-TW" altLang="en-US" sz="1800" dirty="0">
                <a:latin typeface="微軟正黑體" pitchFamily="34" charset="-120"/>
                <a:ea typeface="微軟正黑體" pitchFamily="34" charset="-120"/>
              </a:rPr>
              <a:t>       </a:t>
            </a:r>
            <a:r>
              <a:rPr lang="en-US" altLang="zh-TW" sz="1800" dirty="0">
                <a:latin typeface="+mj-ea"/>
                <a:ea typeface="+mj-ea"/>
              </a:rPr>
              <a:t>(</a:t>
            </a:r>
            <a:r>
              <a:rPr lang="zh-TW" altLang="en-US" sz="1800" dirty="0">
                <a:latin typeface="+mj-ea"/>
                <a:ea typeface="+mj-ea"/>
              </a:rPr>
              <a:t>一</a:t>
            </a:r>
            <a:r>
              <a:rPr lang="en-US" altLang="zh-TW" sz="1800" dirty="0">
                <a:latin typeface="+mj-ea"/>
                <a:ea typeface="+mj-ea"/>
              </a:rPr>
              <a:t>)</a:t>
            </a:r>
            <a:r>
              <a:rPr lang="zh-TW" altLang="zh-TW" sz="1800" dirty="0">
                <a:latin typeface="+mj-ea"/>
                <a:ea typeface="+mj-ea"/>
              </a:rPr>
              <a:t>經由</a:t>
            </a:r>
            <a:r>
              <a:rPr lang="zh-TW" altLang="zh-TW" sz="1800" b="1" dirty="0">
                <a:latin typeface="+mj-ea"/>
                <a:ea typeface="+mj-ea"/>
              </a:rPr>
              <a:t>本府辦理教保員及助理教保員公開甄選</a:t>
            </a:r>
            <a:endParaRPr lang="en-US" altLang="zh-TW" sz="1800" b="1" dirty="0">
              <a:latin typeface="+mj-ea"/>
              <a:ea typeface="+mj-ea"/>
            </a:endParaRPr>
          </a:p>
          <a:p>
            <a:pPr eaLnBrk="1" hangingPunct="1">
              <a:buFont typeface="Wingdings" pitchFamily="2" charset="2"/>
              <a:buNone/>
            </a:pPr>
            <a:r>
              <a:rPr lang="zh-TW" altLang="en-US" sz="1800" b="1" dirty="0">
                <a:latin typeface="+mj-ea"/>
                <a:ea typeface="+mj-ea"/>
              </a:rPr>
              <a:t>              </a:t>
            </a:r>
            <a:r>
              <a:rPr lang="zh-TW" altLang="zh-TW" sz="1800" b="1" dirty="0">
                <a:latin typeface="+mj-ea"/>
                <a:ea typeface="+mj-ea"/>
              </a:rPr>
              <a:t>分發者。</a:t>
            </a:r>
          </a:p>
          <a:p>
            <a:pPr>
              <a:lnSpc>
                <a:spcPct val="120000"/>
              </a:lnSpc>
              <a:buNone/>
            </a:pPr>
            <a:r>
              <a:rPr lang="zh-TW" altLang="en-US" sz="1800" dirty="0">
                <a:latin typeface="+mj-ea"/>
                <a:ea typeface="+mj-ea"/>
              </a:rPr>
              <a:t>       </a:t>
            </a:r>
            <a:r>
              <a:rPr lang="en-US" altLang="zh-TW" sz="1800" dirty="0">
                <a:latin typeface="+mj-ea"/>
                <a:ea typeface="+mj-ea"/>
              </a:rPr>
              <a:t>(</a:t>
            </a:r>
            <a:r>
              <a:rPr lang="zh-TW" altLang="en-US" sz="1800" dirty="0">
                <a:latin typeface="+mj-ea"/>
                <a:ea typeface="+mj-ea"/>
              </a:rPr>
              <a:t>二</a:t>
            </a:r>
            <a:r>
              <a:rPr lang="en-US" altLang="zh-TW" sz="1800" dirty="0">
                <a:latin typeface="+mj-ea"/>
                <a:ea typeface="+mj-ea"/>
              </a:rPr>
              <a:t>)</a:t>
            </a:r>
            <a:r>
              <a:rPr lang="zh-TW" altLang="zh-TW" sz="1800" dirty="0">
                <a:latin typeface="+mj-ea"/>
                <a:ea typeface="+mj-ea"/>
              </a:rPr>
              <a:t>在現職幼兒園或附幼</a:t>
            </a:r>
            <a:r>
              <a:rPr lang="zh-TW" altLang="zh-TW" sz="1800" b="1" dirty="0">
                <a:latin typeface="+mj-ea"/>
                <a:ea typeface="+mj-ea"/>
              </a:rPr>
              <a:t>實際服務累積達六學期以上</a:t>
            </a:r>
            <a:endParaRPr lang="en-US" altLang="zh-TW" sz="1800" b="1" dirty="0">
              <a:latin typeface="+mj-ea"/>
              <a:ea typeface="+mj-ea"/>
            </a:endParaRPr>
          </a:p>
          <a:p>
            <a:pPr>
              <a:lnSpc>
                <a:spcPct val="120000"/>
              </a:lnSpc>
              <a:buNone/>
            </a:pPr>
            <a:r>
              <a:rPr lang="en-US" altLang="zh-TW" sz="1800" dirty="0">
                <a:latin typeface="+mj-ea"/>
                <a:ea typeface="+mj-ea"/>
              </a:rPr>
              <a:t>              </a:t>
            </a:r>
            <a:r>
              <a:rPr lang="zh-TW" altLang="en-US" sz="1800" dirty="0">
                <a:latin typeface="+mj-ea"/>
                <a:ea typeface="+mj-ea"/>
              </a:rPr>
              <a:t>，惟</a:t>
            </a:r>
            <a:r>
              <a:rPr lang="zh-TW" altLang="zh-TW" sz="1800" dirty="0">
                <a:latin typeface="+mj-ea"/>
                <a:ea typeface="+mj-ea"/>
              </a:rPr>
              <a:t>超額教保員</a:t>
            </a:r>
            <a:r>
              <a:rPr lang="zh-TW" altLang="en-US" sz="1800" dirty="0">
                <a:latin typeface="+mj-ea"/>
                <a:ea typeface="+mj-ea"/>
              </a:rPr>
              <a:t>不在此限。</a:t>
            </a:r>
            <a:endParaRPr lang="en-US" altLang="zh-TW" sz="1800" dirty="0">
              <a:latin typeface="+mj-ea"/>
              <a:ea typeface="+mj-ea"/>
            </a:endParaRPr>
          </a:p>
          <a:p>
            <a:pPr>
              <a:lnSpc>
                <a:spcPct val="120000"/>
              </a:lnSpc>
              <a:buNone/>
            </a:pPr>
            <a:r>
              <a:rPr lang="en-US" altLang="zh-TW" sz="1800" dirty="0">
                <a:latin typeface="+mj-ea"/>
                <a:ea typeface="+mj-ea"/>
              </a:rPr>
              <a:t>       (</a:t>
            </a:r>
            <a:r>
              <a:rPr lang="zh-TW" altLang="en-US" sz="1800" dirty="0">
                <a:latin typeface="+mj-ea"/>
                <a:ea typeface="+mj-ea"/>
              </a:rPr>
              <a:t>三</a:t>
            </a:r>
            <a:r>
              <a:rPr lang="en-US" altLang="zh-TW" sz="1800" dirty="0">
                <a:latin typeface="+mj-ea"/>
                <a:ea typeface="+mj-ea"/>
              </a:rPr>
              <a:t>)</a:t>
            </a:r>
            <a:r>
              <a:rPr lang="zh-TW" altLang="zh-TW" sz="1800" dirty="0">
                <a:latin typeface="+mj-ea"/>
                <a:ea typeface="+mj-ea"/>
              </a:rPr>
              <a:t>十年內未曾於達成遷調後以任何理由未至遷調</a:t>
            </a:r>
            <a:endParaRPr lang="en-US" altLang="zh-TW" sz="1800" dirty="0">
              <a:latin typeface="+mj-ea"/>
              <a:ea typeface="+mj-ea"/>
            </a:endParaRPr>
          </a:p>
          <a:p>
            <a:pPr>
              <a:lnSpc>
                <a:spcPct val="120000"/>
              </a:lnSpc>
              <a:buNone/>
            </a:pPr>
            <a:r>
              <a:rPr lang="zh-TW" altLang="en-US" sz="1800" dirty="0">
                <a:latin typeface="+mj-ea"/>
                <a:ea typeface="+mj-ea"/>
              </a:rPr>
              <a:t>              </a:t>
            </a:r>
            <a:r>
              <a:rPr lang="zh-TW" altLang="zh-TW" sz="1800" dirty="0">
                <a:latin typeface="+mj-ea"/>
                <a:ea typeface="+mj-ea"/>
              </a:rPr>
              <a:t>幼兒園或學校報到或到職，但因他人有第</a:t>
            </a:r>
            <a:r>
              <a:rPr lang="en-US" altLang="zh-TW" sz="1800" dirty="0">
                <a:latin typeface="+mj-ea"/>
                <a:ea typeface="+mj-ea"/>
              </a:rPr>
              <a:t>12</a:t>
            </a:r>
            <a:r>
              <a:rPr lang="zh-TW" altLang="en-US" sz="1800" dirty="0">
                <a:latin typeface="+mj-ea"/>
                <a:ea typeface="+mj-ea"/>
              </a:rPr>
              <a:t>點</a:t>
            </a:r>
            <a:endParaRPr lang="en-US" altLang="zh-TW" sz="1800" dirty="0">
              <a:latin typeface="+mj-ea"/>
              <a:ea typeface="+mj-ea"/>
            </a:endParaRPr>
          </a:p>
          <a:p>
            <a:pPr>
              <a:lnSpc>
                <a:spcPct val="120000"/>
              </a:lnSpc>
              <a:buNone/>
            </a:pPr>
            <a:r>
              <a:rPr lang="zh-TW" altLang="en-US" sz="1800" dirty="0">
                <a:latin typeface="+mj-ea"/>
                <a:ea typeface="+mj-ea"/>
              </a:rPr>
              <a:t>              </a:t>
            </a:r>
            <a:r>
              <a:rPr lang="zh-TW" altLang="zh-TW" sz="1800" dirty="0">
                <a:latin typeface="+mj-ea"/>
                <a:ea typeface="+mj-ea"/>
              </a:rPr>
              <a:t>情事致其遷調失效者不在此限。</a:t>
            </a:r>
          </a:p>
          <a:p>
            <a:pPr eaLnBrk="1" hangingPunct="1">
              <a:buFont typeface="Wingdings" pitchFamily="2" charset="2"/>
              <a:buNone/>
            </a:pPr>
            <a:r>
              <a:rPr lang="zh-TW" altLang="en-US" sz="1800" dirty="0">
                <a:latin typeface="微軟正黑體" pitchFamily="34" charset="-120"/>
                <a:ea typeface="微軟正黑體" pitchFamily="34" charset="-120"/>
              </a:rPr>
              <a:t>       </a:t>
            </a:r>
            <a:r>
              <a:rPr lang="en-US" altLang="zh-TW" sz="1800" dirty="0">
                <a:latin typeface="微軟正黑體" pitchFamily="34" charset="-120"/>
                <a:ea typeface="微軟正黑體" pitchFamily="34" charset="-120"/>
              </a:rPr>
              <a:t>(</a:t>
            </a:r>
            <a:r>
              <a:rPr lang="zh-TW" altLang="en-US" sz="1800" dirty="0">
                <a:latin typeface="微軟正黑體" pitchFamily="34" charset="-120"/>
                <a:ea typeface="微軟正黑體" pitchFamily="34" charset="-120"/>
              </a:rPr>
              <a:t>四</a:t>
            </a:r>
            <a:r>
              <a:rPr lang="en-US" altLang="zh-TW" sz="1800" dirty="0">
                <a:latin typeface="微軟正黑體" pitchFamily="34" charset="-120"/>
                <a:ea typeface="微軟正黑體" pitchFamily="34" charset="-120"/>
              </a:rPr>
              <a:t>)</a:t>
            </a:r>
            <a:r>
              <a:rPr lang="zh-TW" altLang="zh-TW" sz="1800" b="1" dirty="0">
                <a:latin typeface="微軟正黑體" pitchFamily="34" charset="-120"/>
                <a:ea typeface="微軟正黑體" pitchFamily="34" charset="-120"/>
              </a:rPr>
              <a:t>留職停薪者</a:t>
            </a:r>
            <a:r>
              <a:rPr lang="zh-TW" altLang="zh-TW" sz="1800" dirty="0">
                <a:latin typeface="微軟正黑體" pitchFamily="34" charset="-120"/>
                <a:ea typeface="微軟正黑體" pitchFamily="34" charset="-120"/>
              </a:rPr>
              <a:t>，經幼兒園或學校核准於當學年度</a:t>
            </a:r>
            <a:endParaRPr lang="en-US" altLang="zh-TW" sz="1800" dirty="0">
              <a:latin typeface="微軟正黑體" pitchFamily="34" charset="-120"/>
              <a:ea typeface="微軟正黑體" pitchFamily="34" charset="-120"/>
            </a:endParaRPr>
          </a:p>
          <a:p>
            <a:pPr eaLnBrk="1" hangingPunct="1">
              <a:buFont typeface="Wingdings" pitchFamily="2" charset="2"/>
              <a:buNone/>
            </a:pPr>
            <a:r>
              <a:rPr lang="zh-TW" altLang="en-US" sz="1800" dirty="0">
                <a:latin typeface="微軟正黑體" pitchFamily="34" charset="-120"/>
                <a:ea typeface="微軟正黑體" pitchFamily="34" charset="-120"/>
              </a:rPr>
              <a:t>              </a:t>
            </a:r>
            <a:r>
              <a:rPr lang="zh-TW" altLang="zh-TW" sz="1800" dirty="0">
                <a:latin typeface="微軟正黑體" pitchFamily="34" charset="-120"/>
                <a:ea typeface="微軟正黑體" pitchFamily="34" charset="-120"/>
              </a:rPr>
              <a:t>遷調生效日</a:t>
            </a:r>
            <a:r>
              <a:rPr lang="en-US" altLang="zh-TW" sz="1800" dirty="0">
                <a:latin typeface="微軟正黑體" pitchFamily="34" charset="-120"/>
                <a:ea typeface="微軟正黑體" pitchFamily="34" charset="-120"/>
              </a:rPr>
              <a:t>(</a:t>
            </a:r>
            <a:r>
              <a:rPr lang="zh-TW" altLang="zh-TW" sz="1800" dirty="0">
                <a:latin typeface="微軟正黑體" pitchFamily="34" charset="-120"/>
                <a:ea typeface="微軟正黑體" pitchFamily="34" charset="-120"/>
              </a:rPr>
              <a:t>八月一日</a:t>
            </a:r>
            <a:r>
              <a:rPr lang="en-US" altLang="zh-TW" sz="1800" dirty="0">
                <a:latin typeface="微軟正黑體" pitchFamily="34" charset="-120"/>
                <a:ea typeface="微軟正黑體" pitchFamily="34" charset="-120"/>
              </a:rPr>
              <a:t>)</a:t>
            </a:r>
            <a:r>
              <a:rPr lang="zh-TW" altLang="zh-TW" sz="1800" dirty="0">
                <a:latin typeface="微軟正黑體" pitchFamily="34" charset="-120"/>
                <a:ea typeface="微軟正黑體" pitchFamily="34" charset="-120"/>
              </a:rPr>
              <a:t>前</a:t>
            </a:r>
            <a:r>
              <a:rPr lang="zh-TW" altLang="zh-TW" sz="1800" b="1" dirty="0">
                <a:latin typeface="微軟正黑體" pitchFamily="34" charset="-120"/>
                <a:ea typeface="微軟正黑體" pitchFamily="34" charset="-120"/>
              </a:rPr>
              <a:t>回職復薪</a:t>
            </a:r>
            <a:r>
              <a:rPr lang="zh-TW" altLang="zh-TW" sz="1800" dirty="0">
                <a:latin typeface="微軟正黑體" pitchFamily="34" charset="-120"/>
                <a:ea typeface="微軟正黑體" pitchFamily="34" charset="-120"/>
              </a:rPr>
              <a:t>。</a:t>
            </a:r>
          </a:p>
          <a:p>
            <a:pPr>
              <a:buNone/>
            </a:pPr>
            <a:r>
              <a:rPr lang="zh-TW" altLang="en-US" sz="1800" dirty="0">
                <a:latin typeface="微軟正黑體" pitchFamily="34" charset="-120"/>
                <a:ea typeface="微軟正黑體" pitchFamily="34" charset="-120"/>
              </a:rPr>
              <a:t>       </a:t>
            </a:r>
            <a:r>
              <a:rPr lang="en-US" altLang="zh-TW" sz="1800" dirty="0">
                <a:latin typeface="微軟正黑體" pitchFamily="34" charset="-120"/>
                <a:ea typeface="微軟正黑體" pitchFamily="34" charset="-120"/>
              </a:rPr>
              <a:t>(</a:t>
            </a:r>
            <a:r>
              <a:rPr lang="zh-TW" altLang="en-US" sz="1800" dirty="0">
                <a:latin typeface="微軟正黑體" pitchFamily="34" charset="-120"/>
                <a:ea typeface="微軟正黑體" pitchFamily="34" charset="-120"/>
              </a:rPr>
              <a:t>五</a:t>
            </a:r>
            <a:r>
              <a:rPr lang="en-US" altLang="zh-TW" sz="1800" dirty="0">
                <a:latin typeface="微軟正黑體" pitchFamily="34" charset="-120"/>
                <a:ea typeface="微軟正黑體" pitchFamily="34" charset="-120"/>
              </a:rPr>
              <a:t>)</a:t>
            </a:r>
            <a:r>
              <a:rPr lang="zh-TW" altLang="zh-TW" sz="1800" b="1" dirty="0">
                <a:latin typeface="微軟正黑體" pitchFamily="34" charset="-120"/>
                <a:ea typeface="微軟正黑體" pitchFamily="34" charset="-120"/>
              </a:rPr>
              <a:t>無</a:t>
            </a:r>
            <a:r>
              <a:rPr lang="zh-TW" altLang="zh-TW" sz="1800" dirty="0">
                <a:latin typeface="+mj-ea"/>
                <a:ea typeface="+mj-ea"/>
              </a:rPr>
              <a:t>教保人員服務條例</a:t>
            </a:r>
            <a:r>
              <a:rPr lang="en-US" altLang="zh-TW" sz="1800" dirty="0">
                <a:latin typeface="+mj-ea"/>
                <a:ea typeface="+mj-ea"/>
              </a:rPr>
              <a:t>(</a:t>
            </a:r>
            <a:r>
              <a:rPr lang="zh-TW" altLang="zh-TW" sz="1800" dirty="0">
                <a:latin typeface="+mj-ea"/>
                <a:ea typeface="+mj-ea"/>
              </a:rPr>
              <a:t>以下簡稱本條例</a:t>
            </a:r>
            <a:r>
              <a:rPr lang="en-US" altLang="zh-TW" sz="1800" dirty="0">
                <a:latin typeface="+mj-ea"/>
                <a:ea typeface="+mj-ea"/>
              </a:rPr>
              <a:t>)</a:t>
            </a:r>
            <a:r>
              <a:rPr lang="zh-TW" altLang="zh-TW" sz="1800" dirty="0">
                <a:latin typeface="+mj-ea"/>
                <a:ea typeface="+mj-ea"/>
              </a:rPr>
              <a:t>第十二條</a:t>
            </a:r>
            <a:r>
              <a:rPr lang="zh-TW" altLang="en-US" sz="1800" dirty="0">
                <a:latin typeface="+mj-ea"/>
                <a:ea typeface="+mj-ea"/>
              </a:rPr>
              <a:t>、</a:t>
            </a:r>
            <a:endParaRPr lang="en-US" altLang="zh-TW" sz="1800" dirty="0">
              <a:latin typeface="+mj-ea"/>
              <a:ea typeface="+mj-ea"/>
            </a:endParaRPr>
          </a:p>
          <a:p>
            <a:pPr>
              <a:buNone/>
            </a:pPr>
            <a:r>
              <a:rPr lang="zh-TW" altLang="en-US" sz="1800" dirty="0">
                <a:latin typeface="+mj-ea"/>
                <a:ea typeface="+mj-ea"/>
              </a:rPr>
              <a:t>              第十三條、第十四條</a:t>
            </a:r>
            <a:r>
              <a:rPr lang="zh-TW" altLang="zh-TW" sz="1800" dirty="0">
                <a:latin typeface="+mj-ea"/>
                <a:ea typeface="+mj-ea"/>
              </a:rPr>
              <a:t>第一項各款情形之一。</a:t>
            </a:r>
            <a:endParaRPr lang="en-US" altLang="zh-TW" sz="1800" u="sng" dirty="0"/>
          </a:p>
          <a:p>
            <a:pPr>
              <a:buNone/>
            </a:pPr>
            <a:r>
              <a:rPr lang="zh-TW" altLang="en-US" sz="1800" dirty="0">
                <a:latin typeface="微軟正黑體" pitchFamily="34" charset="-120"/>
                <a:ea typeface="微軟正黑體" pitchFamily="34" charset="-120"/>
              </a:rPr>
              <a:t>    </a:t>
            </a:r>
            <a:r>
              <a:rPr lang="zh-TW" altLang="zh-TW" sz="1800" dirty="0">
                <a:latin typeface="微軟正黑體" pitchFamily="34" charset="-120"/>
                <a:ea typeface="微軟正黑體" pitchFamily="34" charset="-120"/>
              </a:rPr>
              <a:t>前項第二款實際服務之認定</a:t>
            </a:r>
            <a:r>
              <a:rPr lang="zh-TW" altLang="zh-TW" sz="1800" dirty="0">
                <a:solidFill>
                  <a:schemeClr val="bg1"/>
                </a:solidFill>
                <a:latin typeface="微軟正黑體" pitchFamily="34" charset="-120"/>
                <a:ea typeface="微軟正黑體" pitchFamily="34" charset="-120"/>
              </a:rPr>
              <a:t>不含借調人員、代理教保服務人員、留職停薪年資。</a:t>
            </a:r>
            <a:endParaRPr lang="zh-TW" altLang="en-US" sz="1800" dirty="0">
              <a:solidFill>
                <a:schemeClr val="bg1"/>
              </a:solidFill>
              <a:latin typeface="微軟正黑體" pitchFamily="34" charset="-120"/>
              <a:ea typeface="微軟正黑體" pitchFamily="34" charset="-120"/>
            </a:endParaRPr>
          </a:p>
        </p:txBody>
      </p:sp>
      <p:sp>
        <p:nvSpPr>
          <p:cNvPr id="4" name="向左箭號 3"/>
          <p:cNvSpPr/>
          <p:nvPr/>
        </p:nvSpPr>
        <p:spPr>
          <a:xfrm>
            <a:off x="6732240" y="2852936"/>
            <a:ext cx="1728192" cy="1224136"/>
          </a:xfrm>
          <a:prstGeom prst="lef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b="1" dirty="0">
                <a:latin typeface="+mj-ea"/>
                <a:ea typeface="+mj-ea"/>
              </a:rPr>
              <a:t>反悔</a:t>
            </a:r>
            <a:r>
              <a:rPr lang="en-US" altLang="zh-TW" b="1" dirty="0">
                <a:latin typeface="+mj-ea"/>
                <a:ea typeface="+mj-ea"/>
              </a:rPr>
              <a:t>10</a:t>
            </a:r>
            <a:r>
              <a:rPr lang="zh-TW" altLang="en-US" b="1" dirty="0">
                <a:latin typeface="+mj-ea"/>
                <a:ea typeface="+mj-ea"/>
              </a:rPr>
              <a:t>年</a:t>
            </a:r>
            <a:endParaRPr lang="en-US" altLang="zh-TW" b="1" dirty="0">
              <a:latin typeface="+mj-ea"/>
              <a:ea typeface="+mj-ea"/>
            </a:endParaRPr>
          </a:p>
          <a:p>
            <a:pPr algn="ctr"/>
            <a:r>
              <a:rPr lang="zh-TW" altLang="en-US" b="1" dirty="0">
                <a:latin typeface="+mj-ea"/>
                <a:ea typeface="+mj-ea"/>
              </a:rPr>
              <a:t>不得遷調</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l" eaLnBrk="1" fontAlgn="auto" hangingPunct="1">
              <a:spcAft>
                <a:spcPts val="0"/>
              </a:spcAft>
              <a:defRPr/>
            </a:pPr>
            <a:r>
              <a:rPr lang="zh-TW" altLang="en-US" dirty="0"/>
              <a:t>第六點：積分審查</a:t>
            </a:r>
          </a:p>
        </p:txBody>
      </p:sp>
      <p:sp>
        <p:nvSpPr>
          <p:cNvPr id="15363" name="內容版面配置區 2"/>
          <p:cNvSpPr>
            <a:spLocks noGrp="1"/>
          </p:cNvSpPr>
          <p:nvPr>
            <p:ph idx="1"/>
          </p:nvPr>
        </p:nvSpPr>
        <p:spPr/>
        <p:txBody>
          <a:bodyPr>
            <a:normAutofit/>
          </a:bodyPr>
          <a:lstStyle/>
          <a:p>
            <a:pPr eaLnBrk="1" hangingPunct="1"/>
            <a:r>
              <a:rPr lang="zh-TW" altLang="en-US" sz="2800" dirty="0">
                <a:latin typeface="微軟正黑體" pitchFamily="34" charset="-120"/>
                <a:ea typeface="微軟正黑體" pitchFamily="34" charset="-120"/>
              </a:rPr>
              <a:t>   現職</a:t>
            </a:r>
            <a:r>
              <a:rPr lang="zh-TW" altLang="zh-TW" sz="2800" dirty="0">
                <a:latin typeface="微軟正黑體" pitchFamily="34" charset="-120"/>
                <a:ea typeface="微軟正黑體" pitchFamily="34" charset="-120"/>
              </a:rPr>
              <a:t>教保員、助理教保員申請遷調他園</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校</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其積分採計以現職契約幼兒園或附幼服務期間為限，核給</a:t>
            </a:r>
            <a:r>
              <a:rPr lang="zh-TW" altLang="zh-TW" sz="2800" b="1" dirty="0">
                <a:latin typeface="微軟正黑體" pitchFamily="34" charset="-120"/>
                <a:ea typeface="微軟正黑體" pitchFamily="34" charset="-120"/>
              </a:rPr>
              <a:t>標準比照當年度公立幼兒園契約進用教保員及助理教保員申請</a:t>
            </a:r>
            <a:r>
              <a:rPr lang="zh-TW" altLang="zh-TW" sz="2800" b="1" dirty="0">
                <a:solidFill>
                  <a:srgbClr val="FF0000"/>
                </a:solidFill>
                <a:latin typeface="微軟正黑體" pitchFamily="34" charset="-120"/>
                <a:ea typeface="微軟正黑體" pitchFamily="34" charset="-120"/>
              </a:rPr>
              <a:t>遷調他縣市</a:t>
            </a:r>
            <a:r>
              <a:rPr lang="zh-TW" altLang="zh-TW" sz="2800" b="1" dirty="0">
                <a:latin typeface="微軟正黑體" pitchFamily="34" charset="-120"/>
                <a:ea typeface="微軟正黑體" pitchFamily="34" charset="-120"/>
              </a:rPr>
              <a:t>服務作業要點辦理。</a:t>
            </a:r>
          </a:p>
          <a:p>
            <a:pPr eaLnBrk="1" hangingPunct="1">
              <a:buFont typeface="Wingdings" pitchFamily="2" charset="2"/>
              <a:buNone/>
            </a:pPr>
            <a:r>
              <a:rPr lang="zh-TW" altLang="en-US" sz="2800" dirty="0">
                <a:latin typeface="微軟正黑體" pitchFamily="34" charset="-120"/>
                <a:ea typeface="微軟正黑體" pitchFamily="34" charset="-120"/>
              </a:rPr>
              <a:t>    </a:t>
            </a:r>
            <a:r>
              <a:rPr lang="zh-TW" altLang="zh-TW" sz="2800" dirty="0">
                <a:latin typeface="微軟正黑體" pitchFamily="34" charset="-120"/>
                <a:ea typeface="微軟正黑體" pitchFamily="34" charset="-120"/>
              </a:rPr>
              <a:t>教保員、助理教保員經達成遷調之積分，於下次申請遷調時，不得列入積分計算。</a:t>
            </a:r>
            <a:endParaRPr lang="zh-TW" altLang="en-US" sz="2800" dirty="0">
              <a:latin typeface="微軟正黑體" pitchFamily="34" charset="-120"/>
              <a:ea typeface="微軟正黑體" pitchFamily="34" charset="-12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l" eaLnBrk="1" fontAlgn="auto" hangingPunct="1">
              <a:spcAft>
                <a:spcPts val="0"/>
              </a:spcAft>
              <a:defRPr/>
            </a:pPr>
            <a:r>
              <a:rPr lang="zh-TW" altLang="en-US" dirty="0"/>
              <a:t>第七點：申請方式</a:t>
            </a:r>
            <a:r>
              <a:rPr lang="en-US" altLang="zh-TW" dirty="0">
                <a:solidFill>
                  <a:srgbClr val="FF0000"/>
                </a:solidFill>
              </a:rPr>
              <a:t>(</a:t>
            </a:r>
            <a:r>
              <a:rPr lang="zh-TW" altLang="en-US" dirty="0">
                <a:solidFill>
                  <a:srgbClr val="FF0000"/>
                </a:solidFill>
              </a:rPr>
              <a:t>正本</a:t>
            </a:r>
            <a:r>
              <a:rPr lang="en-US" altLang="zh-TW" dirty="0">
                <a:solidFill>
                  <a:srgbClr val="FF0000"/>
                </a:solidFill>
              </a:rPr>
              <a:t>+</a:t>
            </a:r>
            <a:r>
              <a:rPr lang="zh-TW" altLang="en-US" dirty="0">
                <a:solidFill>
                  <a:srgbClr val="FF0000"/>
                </a:solidFill>
              </a:rPr>
              <a:t>影本</a:t>
            </a:r>
            <a:r>
              <a:rPr lang="en-US" altLang="zh-TW" dirty="0">
                <a:solidFill>
                  <a:srgbClr val="FF0000"/>
                </a:solidFill>
              </a:rPr>
              <a:t>)</a:t>
            </a:r>
            <a:endParaRPr lang="zh-TW" altLang="en-US" dirty="0">
              <a:solidFill>
                <a:srgbClr val="FF0000"/>
              </a:solidFill>
            </a:endParaRPr>
          </a:p>
        </p:txBody>
      </p:sp>
      <p:sp>
        <p:nvSpPr>
          <p:cNvPr id="15363" name="內容版面配置區 2"/>
          <p:cNvSpPr>
            <a:spLocks noGrp="1"/>
          </p:cNvSpPr>
          <p:nvPr>
            <p:ph idx="1"/>
          </p:nvPr>
        </p:nvSpPr>
        <p:spPr>
          <a:xfrm>
            <a:off x="822960" y="1124744"/>
            <a:ext cx="7520940" cy="5208692"/>
          </a:xfrm>
        </p:spPr>
        <p:txBody>
          <a:bodyPr>
            <a:noAutofit/>
          </a:bodyPr>
          <a:lstStyle/>
          <a:p>
            <a:r>
              <a:rPr lang="zh-TW" altLang="en-US" sz="2000" dirty="0">
                <a:latin typeface="+mj-ea"/>
                <a:ea typeface="+mj-ea"/>
              </a:rPr>
              <a:t>     </a:t>
            </a:r>
            <a:r>
              <a:rPr lang="zh-TW" altLang="zh-TW" sz="2000" dirty="0">
                <a:latin typeface="+mj-ea"/>
                <a:ea typeface="+mj-ea"/>
              </a:rPr>
              <a:t>申請遷調他園</a:t>
            </a:r>
            <a:r>
              <a:rPr lang="en-US" altLang="zh-TW" sz="2000" dirty="0">
                <a:latin typeface="+mj-ea"/>
                <a:ea typeface="+mj-ea"/>
              </a:rPr>
              <a:t>(</a:t>
            </a:r>
            <a:r>
              <a:rPr lang="zh-TW" altLang="zh-TW" sz="2000" dirty="0">
                <a:latin typeface="+mj-ea"/>
                <a:ea typeface="+mj-ea"/>
              </a:rPr>
              <a:t>校</a:t>
            </a:r>
            <a:r>
              <a:rPr lang="en-US" altLang="zh-TW" sz="2000" dirty="0">
                <a:latin typeface="+mj-ea"/>
                <a:ea typeface="+mj-ea"/>
              </a:rPr>
              <a:t>)</a:t>
            </a:r>
            <a:r>
              <a:rPr lang="zh-TW" altLang="zh-TW" sz="2000" dirty="0">
                <a:latin typeface="+mj-ea"/>
                <a:ea typeface="+mj-ea"/>
              </a:rPr>
              <a:t>服務之教保員、助理教保員應於本府指定期限內填妥申請表完成核章，並檢具下列各表件向服務之幼兒園、學校申請。服務幼兒園、學校審查後應依本府指定期限內由申請人親送或委託他人彙交積分審查。</a:t>
            </a:r>
          </a:p>
          <a:p>
            <a:pPr>
              <a:buNone/>
            </a:pPr>
            <a:r>
              <a:rPr lang="zh-TW" altLang="en-US" sz="2000" dirty="0">
                <a:solidFill>
                  <a:srgbClr val="00B0F0"/>
                </a:solidFill>
                <a:latin typeface="+mj-ea"/>
                <a:ea typeface="+mj-ea"/>
              </a:rPr>
              <a:t>    </a:t>
            </a:r>
            <a:r>
              <a:rPr lang="en-US" altLang="zh-TW" sz="2000" dirty="0">
                <a:solidFill>
                  <a:srgbClr val="00B0F0"/>
                </a:solidFill>
                <a:latin typeface="+mj-ea"/>
                <a:ea typeface="+mj-ea"/>
              </a:rPr>
              <a:t>(</a:t>
            </a:r>
            <a:r>
              <a:rPr lang="zh-TW" altLang="zh-TW" sz="2000" dirty="0">
                <a:solidFill>
                  <a:srgbClr val="00B0F0"/>
                </a:solidFill>
                <a:latin typeface="+mj-ea"/>
                <a:ea typeface="+mj-ea"/>
              </a:rPr>
              <a:t>一</a:t>
            </a:r>
            <a:r>
              <a:rPr lang="en-US" altLang="zh-TW" sz="2000" dirty="0">
                <a:solidFill>
                  <a:srgbClr val="00B0F0"/>
                </a:solidFill>
                <a:latin typeface="+mj-ea"/>
                <a:ea typeface="+mj-ea"/>
              </a:rPr>
              <a:t>)</a:t>
            </a:r>
            <a:r>
              <a:rPr lang="zh-TW" altLang="zh-TW" sz="2000" dirty="0">
                <a:solidFill>
                  <a:srgbClr val="00B0F0"/>
                </a:solidFill>
                <a:latin typeface="+mj-ea"/>
                <a:ea typeface="+mj-ea"/>
              </a:rPr>
              <a:t>申請表。</a:t>
            </a:r>
          </a:p>
          <a:p>
            <a:pPr>
              <a:buNone/>
            </a:pPr>
            <a:r>
              <a:rPr lang="zh-TW" altLang="en-US" sz="2000" dirty="0">
                <a:solidFill>
                  <a:srgbClr val="00B0F0"/>
                </a:solidFill>
                <a:latin typeface="+mj-ea"/>
                <a:ea typeface="+mj-ea"/>
              </a:rPr>
              <a:t>    </a:t>
            </a:r>
            <a:r>
              <a:rPr lang="en-US" altLang="zh-TW" sz="2000" dirty="0">
                <a:solidFill>
                  <a:srgbClr val="00B0F0"/>
                </a:solidFill>
                <a:latin typeface="+mj-ea"/>
                <a:ea typeface="+mj-ea"/>
              </a:rPr>
              <a:t>(</a:t>
            </a:r>
            <a:r>
              <a:rPr lang="zh-TW" altLang="zh-TW" sz="2000" dirty="0">
                <a:solidFill>
                  <a:srgbClr val="00B0F0"/>
                </a:solidFill>
                <a:latin typeface="+mj-ea"/>
                <a:ea typeface="+mj-ea"/>
              </a:rPr>
              <a:t>二</a:t>
            </a:r>
            <a:r>
              <a:rPr lang="en-US" altLang="zh-TW" sz="2000" dirty="0">
                <a:solidFill>
                  <a:srgbClr val="00B0F0"/>
                </a:solidFill>
                <a:latin typeface="+mj-ea"/>
                <a:ea typeface="+mj-ea"/>
              </a:rPr>
              <a:t>)</a:t>
            </a:r>
            <a:r>
              <a:rPr lang="zh-TW" altLang="zh-TW" sz="2000" dirty="0">
                <a:solidFill>
                  <a:srgbClr val="00B0F0"/>
                </a:solidFill>
                <a:latin typeface="+mj-ea"/>
                <a:ea typeface="+mj-ea"/>
              </a:rPr>
              <a:t>服務證件</a:t>
            </a:r>
            <a:r>
              <a:rPr lang="en-US" altLang="zh-TW" sz="2000" dirty="0">
                <a:solidFill>
                  <a:srgbClr val="00B0F0"/>
                </a:solidFill>
                <a:latin typeface="+mj-ea"/>
                <a:ea typeface="+mj-ea"/>
              </a:rPr>
              <a:t>(</a:t>
            </a:r>
            <a:r>
              <a:rPr lang="zh-TW" altLang="zh-TW" sz="2000" dirty="0">
                <a:solidFill>
                  <a:srgbClr val="00B0F0"/>
                </a:solidFill>
                <a:latin typeface="+mj-ea"/>
                <a:ea typeface="+mj-ea"/>
              </a:rPr>
              <a:t>教保員、助理教保員契約書、年資、考核、獎懲、研習等證明文件</a:t>
            </a:r>
            <a:r>
              <a:rPr lang="en-US" altLang="zh-TW" sz="2000" dirty="0">
                <a:solidFill>
                  <a:srgbClr val="00B0F0"/>
                </a:solidFill>
                <a:latin typeface="+mj-ea"/>
                <a:ea typeface="+mj-ea"/>
              </a:rPr>
              <a:t>)</a:t>
            </a:r>
            <a:r>
              <a:rPr lang="zh-TW" altLang="zh-TW" sz="2000" dirty="0">
                <a:solidFill>
                  <a:srgbClr val="00B0F0"/>
                </a:solidFill>
                <a:latin typeface="+mj-ea"/>
                <a:ea typeface="+mj-ea"/>
              </a:rPr>
              <a:t>。</a:t>
            </a:r>
          </a:p>
          <a:p>
            <a:pPr>
              <a:buNone/>
            </a:pPr>
            <a:r>
              <a:rPr lang="zh-TW" altLang="en-US" sz="2000" dirty="0">
                <a:solidFill>
                  <a:srgbClr val="00B0F0"/>
                </a:solidFill>
                <a:latin typeface="+mj-ea"/>
                <a:ea typeface="+mj-ea"/>
              </a:rPr>
              <a:t>    </a:t>
            </a:r>
            <a:r>
              <a:rPr lang="en-US" altLang="zh-TW" sz="2000" dirty="0">
                <a:solidFill>
                  <a:srgbClr val="00B0F0"/>
                </a:solidFill>
                <a:latin typeface="+mj-ea"/>
                <a:ea typeface="+mj-ea"/>
              </a:rPr>
              <a:t>(</a:t>
            </a:r>
            <a:r>
              <a:rPr lang="zh-TW" altLang="zh-TW" sz="2000" dirty="0">
                <a:solidFill>
                  <a:srgbClr val="00B0F0"/>
                </a:solidFill>
                <a:latin typeface="+mj-ea"/>
                <a:ea typeface="+mj-ea"/>
              </a:rPr>
              <a:t>三</a:t>
            </a:r>
            <a:r>
              <a:rPr lang="en-US" altLang="zh-TW" sz="2000" dirty="0">
                <a:solidFill>
                  <a:srgbClr val="00B0F0"/>
                </a:solidFill>
                <a:latin typeface="+mj-ea"/>
                <a:ea typeface="+mj-ea"/>
              </a:rPr>
              <a:t>)</a:t>
            </a:r>
            <a:r>
              <a:rPr lang="zh-TW" altLang="zh-TW" sz="2000" dirty="0">
                <a:solidFill>
                  <a:srgbClr val="00B0F0"/>
                </a:solidFill>
                <a:latin typeface="+mj-ea"/>
                <a:ea typeface="+mj-ea"/>
              </a:rPr>
              <a:t>委託書。</a:t>
            </a:r>
          </a:p>
          <a:p>
            <a:pPr>
              <a:buNone/>
            </a:pPr>
            <a:r>
              <a:rPr lang="zh-TW" altLang="en-US" sz="2000" dirty="0">
                <a:latin typeface="+mj-ea"/>
                <a:ea typeface="+mj-ea"/>
              </a:rPr>
              <a:t>    </a:t>
            </a:r>
            <a:r>
              <a:rPr lang="zh-TW" altLang="zh-TW" sz="2000" dirty="0">
                <a:latin typeface="+mj-ea"/>
                <a:ea typeface="+mj-ea"/>
              </a:rPr>
              <a:t>前項第一、二款之證明文件除申請教保員、助理教保員年資計至七月三十一日外，餘一律採計至積分審查前一日。</a:t>
            </a:r>
          </a:p>
          <a:p>
            <a:r>
              <a:rPr lang="zh-TW" altLang="en-US" sz="2000" dirty="0">
                <a:latin typeface="+mj-ea"/>
                <a:ea typeface="+mj-ea"/>
              </a:rPr>
              <a:t>    </a:t>
            </a:r>
            <a:r>
              <a:rPr lang="zh-TW" altLang="zh-TW" sz="2000" dirty="0">
                <a:latin typeface="+mj-ea"/>
                <a:ea typeface="+mj-ea"/>
              </a:rPr>
              <a:t>申請之教保員、助理教保員及服務幼兒園園長、學校校長及鄉</a:t>
            </a:r>
            <a:r>
              <a:rPr lang="en-US" altLang="zh-TW" sz="2000" dirty="0">
                <a:latin typeface="+mj-ea"/>
                <a:ea typeface="+mj-ea"/>
              </a:rPr>
              <a:t>(</a:t>
            </a:r>
            <a:r>
              <a:rPr lang="zh-TW" altLang="zh-TW" sz="2000" dirty="0">
                <a:latin typeface="+mj-ea"/>
                <a:ea typeface="+mj-ea"/>
              </a:rPr>
              <a:t>鎮、市</a:t>
            </a:r>
            <a:r>
              <a:rPr lang="en-US" altLang="zh-TW" sz="2000" dirty="0">
                <a:latin typeface="+mj-ea"/>
                <a:ea typeface="+mj-ea"/>
              </a:rPr>
              <a:t>)</a:t>
            </a:r>
            <a:r>
              <a:rPr lang="zh-TW" altLang="zh-TW" sz="2000" dirty="0">
                <a:latin typeface="+mj-ea"/>
                <a:ea typeface="+mj-ea"/>
              </a:rPr>
              <a:t>首長應於申請表中無</a:t>
            </a:r>
            <a:r>
              <a:rPr lang="zh-TW" altLang="zh-TW" sz="2000" dirty="0">
                <a:solidFill>
                  <a:schemeClr val="bg1"/>
                </a:solidFill>
                <a:latin typeface="+mj-ea"/>
                <a:ea typeface="+mj-ea"/>
              </a:rPr>
              <a:t>教保人員服務條例</a:t>
            </a:r>
            <a:r>
              <a:rPr lang="en-US" altLang="zh-TW" sz="2000" dirty="0">
                <a:solidFill>
                  <a:schemeClr val="bg1"/>
                </a:solidFill>
                <a:latin typeface="+mj-ea"/>
                <a:ea typeface="+mj-ea"/>
              </a:rPr>
              <a:t>(</a:t>
            </a:r>
            <a:r>
              <a:rPr lang="zh-TW" altLang="zh-TW" sz="2000" dirty="0">
                <a:solidFill>
                  <a:schemeClr val="bg1"/>
                </a:solidFill>
                <a:latin typeface="+mj-ea"/>
                <a:ea typeface="+mj-ea"/>
              </a:rPr>
              <a:t>以下簡稱本條例</a:t>
            </a:r>
            <a:r>
              <a:rPr lang="en-US" altLang="zh-TW" sz="2000" dirty="0">
                <a:solidFill>
                  <a:schemeClr val="bg1"/>
                </a:solidFill>
                <a:latin typeface="+mj-ea"/>
                <a:ea typeface="+mj-ea"/>
              </a:rPr>
              <a:t>)</a:t>
            </a:r>
            <a:r>
              <a:rPr lang="zh-TW" altLang="zh-TW" sz="2000" dirty="0">
                <a:solidFill>
                  <a:schemeClr val="bg1"/>
                </a:solidFill>
                <a:latin typeface="+mj-ea"/>
                <a:ea typeface="+mj-ea"/>
              </a:rPr>
              <a:t>第十二條</a:t>
            </a:r>
            <a:r>
              <a:rPr lang="zh-TW" altLang="en-US" sz="2000" dirty="0">
                <a:solidFill>
                  <a:schemeClr val="bg1"/>
                </a:solidFill>
                <a:latin typeface="+mj-ea"/>
                <a:ea typeface="+mj-ea"/>
              </a:rPr>
              <a:t>、第十三條、第十四條</a:t>
            </a:r>
            <a:r>
              <a:rPr lang="zh-TW" altLang="zh-TW" sz="2000" dirty="0">
                <a:solidFill>
                  <a:schemeClr val="bg1"/>
                </a:solidFill>
                <a:latin typeface="+mj-ea"/>
                <a:ea typeface="+mj-ea"/>
              </a:rPr>
              <a:t>第一項各款情形之一</a:t>
            </a:r>
            <a:r>
              <a:rPr lang="zh-TW" altLang="zh-TW" sz="2000" dirty="0">
                <a:latin typeface="+mj-ea"/>
                <a:ea typeface="+mj-ea"/>
              </a:rPr>
              <a:t>欄位簽章切結，倘有切結不實之情形，應由原服務幼兒園或學校之主管機關追究責任。</a:t>
            </a:r>
            <a:endParaRPr lang="zh-TW" altLang="en-US" sz="2000" dirty="0">
              <a:latin typeface="+mj-ea"/>
              <a:ea typeface="+mj-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l">
              <a:defRPr/>
            </a:pPr>
            <a:r>
              <a:rPr lang="zh-TW" altLang="en-US" dirty="0"/>
              <a:t>第九點：遷調方式</a:t>
            </a:r>
          </a:p>
        </p:txBody>
      </p:sp>
      <p:sp>
        <p:nvSpPr>
          <p:cNvPr id="15363" name="內容版面配置區 2"/>
          <p:cNvSpPr>
            <a:spLocks noGrp="1"/>
          </p:cNvSpPr>
          <p:nvPr>
            <p:ph idx="1"/>
          </p:nvPr>
        </p:nvSpPr>
        <p:spPr/>
        <p:txBody>
          <a:bodyPr>
            <a:normAutofit/>
          </a:bodyPr>
          <a:lstStyle/>
          <a:p>
            <a:r>
              <a:rPr lang="zh-TW" altLang="en-US" sz="2400" dirty="0">
                <a:latin typeface="+mj-ea"/>
                <a:ea typeface="+mj-ea"/>
              </a:rPr>
              <a:t>     </a:t>
            </a:r>
            <a:r>
              <a:rPr lang="zh-TW" altLang="zh-TW" sz="2400" dirty="0">
                <a:latin typeface="+mj-ea"/>
                <a:ea typeface="+mj-ea"/>
              </a:rPr>
              <a:t>申請人申請遷調積分、申請遷調幼兒園或附幼均相同時，應依年齡</a:t>
            </a:r>
            <a:r>
              <a:rPr lang="en-US" altLang="zh-TW" sz="2400" dirty="0">
                <a:latin typeface="+mj-ea"/>
                <a:ea typeface="+mj-ea"/>
              </a:rPr>
              <a:t>(</a:t>
            </a:r>
            <a:r>
              <a:rPr lang="zh-TW" altLang="zh-TW" sz="2400" dirty="0">
                <a:latin typeface="+mj-ea"/>
                <a:ea typeface="+mj-ea"/>
              </a:rPr>
              <a:t>以出生年月日先後排序</a:t>
            </a:r>
            <a:r>
              <a:rPr lang="en-US" altLang="zh-TW" sz="2400" dirty="0">
                <a:latin typeface="+mj-ea"/>
                <a:ea typeface="+mj-ea"/>
              </a:rPr>
              <a:t>)</a:t>
            </a:r>
            <a:r>
              <a:rPr lang="zh-TW" altLang="zh-TW" sz="2400" dirty="0">
                <a:latin typeface="+mj-ea"/>
                <a:ea typeface="+mj-ea"/>
              </a:rPr>
              <a:t>、年資積分、考核積分、獎懲積分、進修研習積分等條件依序辦理，以上情況均相同時，依抽籤決定</a:t>
            </a:r>
            <a:r>
              <a:rPr lang="en-US" altLang="zh-TW" sz="2400" dirty="0">
                <a:latin typeface="+mj-ea"/>
                <a:ea typeface="+mj-ea"/>
              </a:rPr>
              <a:t>(</a:t>
            </a:r>
            <a:r>
              <a:rPr lang="zh-TW" altLang="zh-TW" sz="2400" dirty="0">
                <a:latin typeface="+mj-ea"/>
                <a:ea typeface="+mj-ea"/>
              </a:rPr>
              <a:t>得委託</a:t>
            </a:r>
            <a:r>
              <a:rPr lang="en-US" altLang="zh-TW" sz="2400" dirty="0">
                <a:latin typeface="+mj-ea"/>
                <a:ea typeface="+mj-ea"/>
              </a:rPr>
              <a:t>)</a:t>
            </a:r>
            <a:r>
              <a:rPr lang="zh-TW" altLang="zh-TW" sz="2400" dirty="0">
                <a:latin typeface="+mj-ea"/>
                <a:ea typeface="+mj-ea"/>
              </a:rPr>
              <a:t>。</a:t>
            </a:r>
          </a:p>
          <a:p>
            <a:r>
              <a:rPr lang="zh-TW" altLang="en-US" sz="2400" b="1" dirty="0">
                <a:solidFill>
                  <a:srgbClr val="FF0000"/>
                </a:solidFill>
                <a:latin typeface="+mj-ea"/>
                <a:ea typeface="+mj-ea"/>
              </a:rPr>
              <a:t>     </a:t>
            </a:r>
            <a:r>
              <a:rPr lang="zh-TW" altLang="zh-TW" sz="2400" b="1" dirty="0">
                <a:solidFill>
                  <a:srgbClr val="FF0000"/>
                </a:solidFill>
                <a:latin typeface="+mj-ea"/>
                <a:ea typeface="+mj-ea"/>
              </a:rPr>
              <a:t>辦理順序如下：</a:t>
            </a:r>
          </a:p>
          <a:p>
            <a:pPr>
              <a:buNone/>
            </a:pPr>
            <a:r>
              <a:rPr lang="zh-TW" altLang="en-US" sz="2400" b="1" dirty="0">
                <a:solidFill>
                  <a:srgbClr val="FF0000"/>
                </a:solidFill>
                <a:latin typeface="+mj-ea"/>
                <a:ea typeface="+mj-ea"/>
              </a:rPr>
              <a:t>    </a:t>
            </a:r>
            <a:r>
              <a:rPr lang="en-US" altLang="zh-TW" sz="2400" b="1" dirty="0">
                <a:solidFill>
                  <a:srgbClr val="FF0000"/>
                </a:solidFill>
                <a:latin typeface="+mj-ea"/>
                <a:ea typeface="+mj-ea"/>
              </a:rPr>
              <a:t>(</a:t>
            </a:r>
            <a:r>
              <a:rPr lang="zh-TW" altLang="zh-TW" sz="2400" b="1" dirty="0">
                <a:solidFill>
                  <a:srgbClr val="FF0000"/>
                </a:solidFill>
                <a:latin typeface="+mj-ea"/>
                <a:ea typeface="+mj-ea"/>
              </a:rPr>
              <a:t>一</a:t>
            </a:r>
            <a:r>
              <a:rPr lang="en-US" altLang="zh-TW" sz="2400" b="1" dirty="0">
                <a:solidFill>
                  <a:srgbClr val="FF0000"/>
                </a:solidFill>
                <a:latin typeface="+mj-ea"/>
                <a:ea typeface="+mj-ea"/>
              </a:rPr>
              <a:t>)</a:t>
            </a:r>
            <a:r>
              <a:rPr lang="zh-TW" altLang="zh-TW" sz="2400" b="1" dirty="0">
                <a:solidFill>
                  <a:srgbClr val="FF0000"/>
                </a:solidFill>
                <a:latin typeface="+mj-ea"/>
                <a:ea typeface="+mj-ea"/>
              </a:rPr>
              <a:t>超額教保員。</a:t>
            </a:r>
          </a:p>
          <a:p>
            <a:pPr>
              <a:buNone/>
            </a:pPr>
            <a:r>
              <a:rPr lang="zh-TW" altLang="en-US" sz="2400" b="1" dirty="0">
                <a:solidFill>
                  <a:srgbClr val="FF0000"/>
                </a:solidFill>
                <a:latin typeface="+mj-ea"/>
                <a:ea typeface="+mj-ea"/>
              </a:rPr>
              <a:t>    </a:t>
            </a:r>
            <a:r>
              <a:rPr lang="en-US" altLang="zh-TW" sz="2400" b="1" dirty="0">
                <a:solidFill>
                  <a:srgbClr val="FF0000"/>
                </a:solidFill>
                <a:latin typeface="+mj-ea"/>
                <a:ea typeface="+mj-ea"/>
              </a:rPr>
              <a:t>(</a:t>
            </a:r>
            <a:r>
              <a:rPr lang="zh-TW" altLang="zh-TW" sz="2400" b="1" dirty="0">
                <a:solidFill>
                  <a:srgbClr val="FF0000"/>
                </a:solidFill>
                <a:latin typeface="+mj-ea"/>
                <a:ea typeface="+mj-ea"/>
              </a:rPr>
              <a:t>二</a:t>
            </a:r>
            <a:r>
              <a:rPr lang="en-US" altLang="zh-TW" sz="2400" b="1" dirty="0">
                <a:solidFill>
                  <a:srgbClr val="FF0000"/>
                </a:solidFill>
                <a:latin typeface="+mj-ea"/>
                <a:ea typeface="+mj-ea"/>
              </a:rPr>
              <a:t>)</a:t>
            </a:r>
            <a:r>
              <a:rPr lang="zh-TW" altLang="zh-TW" sz="2400" b="1" dirty="0">
                <a:solidFill>
                  <a:srgbClr val="FF0000"/>
                </a:solidFill>
                <a:latin typeface="+mj-ea"/>
                <a:ea typeface="+mj-ea"/>
              </a:rPr>
              <a:t>現職教保員。</a:t>
            </a:r>
            <a:endParaRPr lang="zh-TW" altLang="en-US" sz="2400" b="1" dirty="0">
              <a:solidFill>
                <a:srgbClr val="FF0000"/>
              </a:solidFill>
              <a:latin typeface="+mj-ea"/>
              <a:ea typeface="+mj-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l">
              <a:defRPr/>
            </a:pPr>
            <a:r>
              <a:rPr lang="zh-TW" altLang="en-US" dirty="0"/>
              <a:t>第十一點：遷調後不得拒絕任用</a:t>
            </a:r>
          </a:p>
        </p:txBody>
      </p:sp>
      <p:sp>
        <p:nvSpPr>
          <p:cNvPr id="15363" name="內容版面配置區 2"/>
          <p:cNvSpPr>
            <a:spLocks noGrp="1"/>
          </p:cNvSpPr>
          <p:nvPr>
            <p:ph idx="1"/>
          </p:nvPr>
        </p:nvSpPr>
        <p:spPr/>
        <p:txBody>
          <a:bodyPr>
            <a:normAutofit/>
          </a:bodyPr>
          <a:lstStyle/>
          <a:p>
            <a:r>
              <a:rPr lang="zh-TW" altLang="en-US" sz="3200" dirty="0">
                <a:latin typeface="+mj-ea"/>
                <a:ea typeface="+mj-ea"/>
              </a:rPr>
              <a:t>   </a:t>
            </a:r>
            <a:r>
              <a:rPr lang="zh-TW" altLang="zh-TW" sz="3200" dirty="0">
                <a:latin typeface="+mj-ea"/>
                <a:ea typeface="+mj-ea"/>
              </a:rPr>
              <a:t>經遷調之教保員、助理教保員，除有教保人員服務條例</a:t>
            </a:r>
            <a:r>
              <a:rPr lang="en-US" altLang="zh-TW" sz="3200" dirty="0">
                <a:latin typeface="+mj-ea"/>
                <a:ea typeface="+mj-ea"/>
              </a:rPr>
              <a:t>(</a:t>
            </a:r>
            <a:r>
              <a:rPr lang="zh-TW" altLang="zh-TW" sz="3200" dirty="0">
                <a:latin typeface="+mj-ea"/>
                <a:ea typeface="+mj-ea"/>
              </a:rPr>
              <a:t>以下簡稱本條例</a:t>
            </a:r>
            <a:r>
              <a:rPr lang="en-US" altLang="zh-TW" sz="3200" dirty="0">
                <a:latin typeface="+mj-ea"/>
                <a:ea typeface="+mj-ea"/>
              </a:rPr>
              <a:t>)</a:t>
            </a:r>
            <a:r>
              <a:rPr lang="zh-TW" altLang="zh-TW" sz="3200" dirty="0">
                <a:latin typeface="+mj-ea"/>
                <a:ea typeface="+mj-ea"/>
              </a:rPr>
              <a:t>第十二條</a:t>
            </a:r>
            <a:r>
              <a:rPr lang="zh-TW" altLang="en-US" sz="3200" dirty="0">
                <a:latin typeface="+mj-ea"/>
                <a:ea typeface="+mj-ea"/>
              </a:rPr>
              <a:t>、第十三條、第十四條</a:t>
            </a:r>
            <a:r>
              <a:rPr lang="zh-TW" altLang="zh-TW" sz="3200" dirty="0">
                <a:latin typeface="+mj-ea"/>
                <a:ea typeface="+mj-ea"/>
              </a:rPr>
              <a:t>第一項各款情形之一者外，幼兒園或學校不得拒絕進用。</a:t>
            </a:r>
            <a:endParaRPr lang="zh-TW" altLang="en-US" sz="3200" b="1" dirty="0">
              <a:solidFill>
                <a:srgbClr val="FFCCCC"/>
              </a:solidFill>
              <a:latin typeface="+mj-ea"/>
              <a:ea typeface="+mj-ea"/>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角度">
  <a:themeElements>
    <a:clrScheme name="角度">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角度">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角度">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795</TotalTime>
  <Words>2377</Words>
  <Application>Microsoft Office PowerPoint</Application>
  <PresentationFormat>如螢幕大小 (4:3)</PresentationFormat>
  <Paragraphs>131</Paragraphs>
  <Slides>27</Slides>
  <Notes>2</Notes>
  <HiddenSlides>0</HiddenSlides>
  <MMClips>0</MMClips>
  <ScaleCrop>false</ScaleCrop>
  <HeadingPairs>
    <vt:vector size="6" baseType="variant">
      <vt:variant>
        <vt:lpstr>使用字型</vt:lpstr>
      </vt:variant>
      <vt:variant>
        <vt:i4>9</vt:i4>
      </vt:variant>
      <vt:variant>
        <vt:lpstr>佈景主題</vt:lpstr>
      </vt:variant>
      <vt:variant>
        <vt:i4>1</vt:i4>
      </vt:variant>
      <vt:variant>
        <vt:lpstr>投影片標題</vt:lpstr>
      </vt:variant>
      <vt:variant>
        <vt:i4>27</vt:i4>
      </vt:variant>
    </vt:vector>
  </HeadingPairs>
  <TitlesOfParts>
    <vt:vector size="37" baseType="lpstr">
      <vt:lpstr>微軟正黑體</vt:lpstr>
      <vt:lpstr>新細明體</vt:lpstr>
      <vt:lpstr>標楷體</vt:lpstr>
      <vt:lpstr>Arial</vt:lpstr>
      <vt:lpstr>Calibri</vt:lpstr>
      <vt:lpstr>Franklin Gothic Book</vt:lpstr>
      <vt:lpstr>Franklin Gothic Medium</vt:lpstr>
      <vt:lpstr>Tunga</vt:lpstr>
      <vt:lpstr>Wingdings</vt:lpstr>
      <vt:lpstr>角度</vt:lpstr>
      <vt:lpstr>112年度花蓮縣公立幼兒園契約進用 教保員及助理教保員 申請遷調他園(校)服務作業說明會                                                                   處務公告(99117)</vt:lpstr>
      <vt:lpstr>PowerPoint 簡報</vt:lpstr>
      <vt:lpstr>第二點：所屬學校有委辦始得遷調</vt:lpstr>
      <vt:lpstr>第三點、第四點： 8月1日前進行相關遷調作業</vt:lpstr>
      <vt:lpstr>第五點： 參加縣內遷調資格</vt:lpstr>
      <vt:lpstr>第六點：積分審查</vt:lpstr>
      <vt:lpstr>第七點：申請方式(正本+影本)</vt:lpstr>
      <vt:lpstr>第九點：遷調方式</vt:lpstr>
      <vt:lpstr>第十一點：遷調後不得拒絕任用</vt:lpstr>
      <vt:lpstr>積分說明</vt:lpstr>
      <vt:lpstr>積分審查參考原則(比照縣外遷調積分)</vt:lpstr>
      <vt:lpstr>積分審查參考原則(比照縣外遷調積分)</vt:lpstr>
      <vt:lpstr>積分審查參考原則(比照縣外遷調積分)</vt:lpstr>
      <vt:lpstr>積分審查參考原則(比照縣外遷調積分)</vt:lpstr>
      <vt:lpstr>積分審查參考原則(比照縣外遷調積分)</vt:lpstr>
      <vt:lpstr>積分審查參考原則(比照縣外遷調積分)</vt:lpstr>
      <vt:lpstr>積分審查參考原則(比照縣外遷調積分)</vt:lpstr>
      <vt:lpstr>PowerPoint 簡報</vt:lpstr>
      <vt:lpstr>PowerPoint 簡報</vt:lpstr>
      <vt:lpstr>第八點：單調連動缺，不得審查後更改志願</vt:lpstr>
      <vt:lpstr>缺額學校</vt:lpstr>
      <vt:lpstr>委辦學校</vt:lpstr>
      <vt:lpstr>PowerPoint 簡報</vt:lpstr>
      <vt:lpstr>三民國小附幼 特殊需求說明 </vt:lpstr>
      <vt:lpstr>第十點：遷調成功報到112年4月24日(星期一)</vt:lpstr>
      <vt:lpstr>第十二點：遷調失其效力</vt:lpstr>
      <vt:lpstr>問題與討論</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106年度花蓮縣公立幼兒園契約進用教保員及助理教保員 申請遷調他園(校)服務作業注意事項(草案)</dc:title>
  <dc:creator>user</dc:creator>
  <cp:lastModifiedBy>劉士豪</cp:lastModifiedBy>
  <cp:revision>107</cp:revision>
  <cp:lastPrinted>2021-03-05T03:24:04Z</cp:lastPrinted>
  <dcterms:created xsi:type="dcterms:W3CDTF">2017-07-14T05:35:22Z</dcterms:created>
  <dcterms:modified xsi:type="dcterms:W3CDTF">2023-03-29T00:34:19Z</dcterms:modified>
</cp:coreProperties>
</file>