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75" r:id="rId3"/>
    <p:sldId id="258" r:id="rId4"/>
    <p:sldId id="274" r:id="rId5"/>
    <p:sldId id="267" r:id="rId6"/>
    <p:sldId id="271" r:id="rId7"/>
    <p:sldId id="272" r:id="rId8"/>
    <p:sldId id="273" r:id="rId9"/>
    <p:sldId id="277" r:id="rId10"/>
    <p:sldId id="278" r:id="rId11"/>
    <p:sldId id="269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9B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15" autoAdjust="0"/>
    <p:restoredTop sz="94660"/>
  </p:normalViewPr>
  <p:slideViewPr>
    <p:cSldViewPr snapToGrid="0">
      <p:cViewPr varScale="1">
        <p:scale>
          <a:sx n="93" d="100"/>
          <a:sy n="93" d="100"/>
        </p:scale>
        <p:origin x="8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815" y="4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C2F8B-09F6-4324-A07C-B7ACFE94AA2B}" type="datetimeFigureOut">
              <a:rPr lang="zh-TW" altLang="en-US" smtClean="0"/>
              <a:t>2023/2/7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785D5-BB92-4C47-80CD-0E4571AA93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7686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2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9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69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7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51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50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490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39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272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025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51A05-FE79-4763-A84F-D4FE701A9E82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2023-02-07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F555B-7E58-4FDF-83D4-B4CEA304EAF7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52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284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2762250" y="2617253"/>
            <a:ext cx="6667500" cy="1623494"/>
          </a:xfrm>
          <a:prstGeom prst="rect">
            <a:avLst/>
          </a:prstGeom>
          <a:solidFill>
            <a:srgbClr val="62847D"/>
          </a:solidFill>
        </p:spPr>
        <p:txBody>
          <a:bodyPr wrap="square" tIns="108000" bIns="108000">
            <a:spAutoFit/>
          </a:bodyPr>
          <a:lstStyle/>
          <a:p>
            <a:pPr algn="ctr" latinLnBrk="0">
              <a:lnSpc>
                <a:spcPts val="6000"/>
              </a:lnSpc>
              <a:defRPr/>
            </a:pPr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教育部國民及學前教育署</a:t>
            </a:r>
          </a:p>
          <a:p>
            <a:pPr algn="ctr">
              <a:lnSpc>
                <a:spcPts val="6000"/>
              </a:lnSpc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學安組校安科表報系統帳號說明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592CDBFC-4719-49D5-835C-D76F44F349C6}"/>
              </a:ext>
            </a:extLst>
          </p:cNvPr>
          <p:cNvGrpSpPr/>
          <p:nvPr/>
        </p:nvGrpSpPr>
        <p:grpSpPr>
          <a:xfrm>
            <a:off x="2001736" y="2134703"/>
            <a:ext cx="2815889" cy="2455378"/>
            <a:chOff x="1717118" y="2091912"/>
            <a:chExt cx="2815889" cy="2455378"/>
          </a:xfrm>
          <a:noFill/>
        </p:grpSpPr>
        <p:sp>
          <p:nvSpPr>
            <p:cNvPr id="8" name="오른쪽 대괄호 20">
              <a:extLst>
                <a:ext uri="{FF2B5EF4-FFF2-40B4-BE49-F238E27FC236}">
                  <a16:creationId xmlns:a16="http://schemas.microsoft.com/office/drawing/2014/main" id="{965B1D9C-10FE-4219-861E-8941C4C4D308}"/>
                </a:ext>
              </a:extLst>
            </p:cNvPr>
            <p:cNvSpPr/>
            <p:nvPr/>
          </p:nvSpPr>
          <p:spPr>
            <a:xfrm rot="10800000">
              <a:off x="1717118" y="2091912"/>
              <a:ext cx="1194795" cy="2455378"/>
            </a:xfrm>
            <a:prstGeom prst="rightBracket">
              <a:avLst>
                <a:gd name="adj" fmla="val 102753"/>
              </a:avLst>
            </a:prstGeom>
            <a:grpFill/>
            <a:ln w="95250">
              <a:solidFill>
                <a:schemeClr val="bg1"/>
              </a:solidFill>
              <a:headEnd type="none"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cxnSp>
          <p:nvCxnSpPr>
            <p:cNvPr id="9" name="직선 연결선 21">
              <a:extLst>
                <a:ext uri="{FF2B5EF4-FFF2-40B4-BE49-F238E27FC236}">
                  <a16:creationId xmlns:a16="http://schemas.microsoft.com/office/drawing/2014/main" id="{857F5EE4-BB08-4FEF-B538-96EF2B058850}"/>
                </a:ext>
              </a:extLst>
            </p:cNvPr>
            <p:cNvCxnSpPr>
              <a:cxnSpLocks/>
            </p:cNvCxnSpPr>
            <p:nvPr/>
          </p:nvCxnSpPr>
          <p:spPr>
            <a:xfrm>
              <a:off x="2907726" y="4547290"/>
              <a:ext cx="1621094" cy="0"/>
            </a:xfrm>
            <a:prstGeom prst="line">
              <a:avLst/>
            </a:prstGeom>
            <a:grpFill/>
            <a:ln w="952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39">
              <a:extLst>
                <a:ext uri="{FF2B5EF4-FFF2-40B4-BE49-F238E27FC236}">
                  <a16:creationId xmlns:a16="http://schemas.microsoft.com/office/drawing/2014/main" id="{C3555F60-5A1D-4FE1-9318-04B1DCF8B905}"/>
                </a:ext>
              </a:extLst>
            </p:cNvPr>
            <p:cNvCxnSpPr>
              <a:cxnSpLocks/>
            </p:cNvCxnSpPr>
            <p:nvPr/>
          </p:nvCxnSpPr>
          <p:spPr>
            <a:xfrm>
              <a:off x="2911913" y="2091912"/>
              <a:ext cx="1621094" cy="0"/>
            </a:xfrm>
            <a:prstGeom prst="line">
              <a:avLst/>
            </a:prstGeom>
            <a:grpFill/>
            <a:ln w="95250">
              <a:solidFill>
                <a:schemeClr val="bg1"/>
              </a:solidFill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0424C347-708B-4E11-B507-F6F4725B329C}"/>
              </a:ext>
            </a:extLst>
          </p:cNvPr>
          <p:cNvGrpSpPr/>
          <p:nvPr/>
        </p:nvGrpSpPr>
        <p:grpSpPr>
          <a:xfrm rot="10800000">
            <a:off x="7168197" y="2134703"/>
            <a:ext cx="2815889" cy="2455378"/>
            <a:chOff x="1717118" y="2091912"/>
            <a:chExt cx="2815889" cy="2455378"/>
          </a:xfrm>
          <a:noFill/>
        </p:grpSpPr>
        <p:sp>
          <p:nvSpPr>
            <p:cNvPr id="13" name="오른쪽 대괄호 20">
              <a:extLst>
                <a:ext uri="{FF2B5EF4-FFF2-40B4-BE49-F238E27FC236}">
                  <a16:creationId xmlns:a16="http://schemas.microsoft.com/office/drawing/2014/main" id="{4F07C32D-EC81-45F9-8D39-625BF251E04A}"/>
                </a:ext>
              </a:extLst>
            </p:cNvPr>
            <p:cNvSpPr/>
            <p:nvPr/>
          </p:nvSpPr>
          <p:spPr>
            <a:xfrm rot="10800000">
              <a:off x="1717118" y="2091912"/>
              <a:ext cx="1194795" cy="2455378"/>
            </a:xfrm>
            <a:prstGeom prst="rightBracket">
              <a:avLst>
                <a:gd name="adj" fmla="val 102753"/>
              </a:avLst>
            </a:prstGeom>
            <a:grpFill/>
            <a:ln w="95250">
              <a:solidFill>
                <a:schemeClr val="bg1"/>
              </a:solidFill>
              <a:headEnd type="none" w="lg" len="lg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endParaRPr lang="ko-KR" altLang="en-US">
                <a:solidFill>
                  <a:prstClr val="black"/>
                </a:solidFill>
              </a:endParaRPr>
            </a:p>
          </p:txBody>
        </p:sp>
        <p:cxnSp>
          <p:nvCxnSpPr>
            <p:cNvPr id="14" name="직선 연결선 21">
              <a:extLst>
                <a:ext uri="{FF2B5EF4-FFF2-40B4-BE49-F238E27FC236}">
                  <a16:creationId xmlns:a16="http://schemas.microsoft.com/office/drawing/2014/main" id="{FF351778-12D6-44A7-945E-2DE64871F679}"/>
                </a:ext>
              </a:extLst>
            </p:cNvPr>
            <p:cNvCxnSpPr>
              <a:cxnSpLocks/>
            </p:cNvCxnSpPr>
            <p:nvPr/>
          </p:nvCxnSpPr>
          <p:spPr>
            <a:xfrm>
              <a:off x="2907726" y="4547290"/>
              <a:ext cx="1621094" cy="0"/>
            </a:xfrm>
            <a:prstGeom prst="line">
              <a:avLst/>
            </a:prstGeom>
            <a:grpFill/>
            <a:ln w="952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39">
              <a:extLst>
                <a:ext uri="{FF2B5EF4-FFF2-40B4-BE49-F238E27FC236}">
                  <a16:creationId xmlns:a16="http://schemas.microsoft.com/office/drawing/2014/main" id="{FC9A8748-49FD-45C2-B86C-AED9C9ED86DB}"/>
                </a:ext>
              </a:extLst>
            </p:cNvPr>
            <p:cNvCxnSpPr>
              <a:cxnSpLocks/>
            </p:cNvCxnSpPr>
            <p:nvPr/>
          </p:nvCxnSpPr>
          <p:spPr>
            <a:xfrm>
              <a:off x="2911913" y="2091912"/>
              <a:ext cx="1621094" cy="0"/>
            </a:xfrm>
            <a:prstGeom prst="line">
              <a:avLst/>
            </a:prstGeom>
            <a:grpFill/>
            <a:ln w="95250">
              <a:solidFill>
                <a:schemeClr val="bg1"/>
              </a:solidFill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5671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-1"/>
            <a:ext cx="12192000" cy="751115"/>
          </a:xfrm>
          <a:prstGeom prst="rect">
            <a:avLst/>
          </a:prstGeom>
          <a:solidFill>
            <a:srgbClr val="62847D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endParaRPr lang="ko-KR" altLang="en-US" sz="4800" kern="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C99F6BF7-5211-4B1C-870B-A674194D34A3}"/>
              </a:ext>
            </a:extLst>
          </p:cNvPr>
          <p:cNvSpPr txBox="1"/>
          <p:nvPr/>
        </p:nvSpPr>
        <p:spPr>
          <a:xfrm>
            <a:off x="369655" y="161235"/>
            <a:ext cx="5044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提升家長藥物濫用防制知能</a:t>
            </a:r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填報</a:t>
            </a:r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83" y="1052559"/>
            <a:ext cx="10564344" cy="496809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69655" y="4058292"/>
            <a:ext cx="1253662" cy="226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9596062" y="3842535"/>
            <a:ext cx="583915" cy="267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0638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片 18">
            <a:extLst>
              <a:ext uri="{FF2B5EF4-FFF2-40B4-BE49-F238E27FC236}">
                <a16:creationId xmlns:a16="http://schemas.microsoft.com/office/drawing/2014/main" id="{6B779AF7-04A7-456F-AC7C-05CFDB9FE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01" y="3002402"/>
            <a:ext cx="7292333" cy="33302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직사각형 4"/>
          <p:cNvSpPr/>
          <p:nvPr/>
        </p:nvSpPr>
        <p:spPr>
          <a:xfrm>
            <a:off x="0" y="-1"/>
            <a:ext cx="12192000" cy="751115"/>
          </a:xfrm>
          <a:prstGeom prst="rect">
            <a:avLst/>
          </a:prstGeom>
          <a:solidFill>
            <a:srgbClr val="62847D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endParaRPr lang="ko-KR" altLang="en-US" sz="4800" kern="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C99F6BF7-5211-4B1C-870B-A674194D34A3}"/>
              </a:ext>
            </a:extLst>
          </p:cNvPr>
          <p:cNvSpPr txBox="1"/>
          <p:nvPr/>
        </p:nvSpPr>
        <p:spPr>
          <a:xfrm>
            <a:off x="369655" y="161235"/>
            <a:ext cx="3347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▌填報流程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E977DB8-BCF7-4850-ACA9-56CA176D00B4}"/>
              </a:ext>
            </a:extLst>
          </p:cNvPr>
          <p:cNvSpPr txBox="1"/>
          <p:nvPr/>
        </p:nvSpPr>
        <p:spPr>
          <a:xfrm>
            <a:off x="277137" y="795149"/>
            <a:ext cx="8733638" cy="1828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3500"/>
              </a:lnSpc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選擇要入班的班級，點選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編輯內容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進到填報的畫面。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1" indent="-342900">
              <a:lnSpc>
                <a:spcPts val="35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所有欄位皆為必填。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1" indent="-342900">
              <a:lnSpc>
                <a:spcPts val="35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上傳檔案請按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檔案上傳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檔案格式限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、圖檔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800100" lvl="1" indent="-342900">
              <a:lnSpc>
                <a:spcPts val="35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填寫完後請按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送出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，儲存資料。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6A7FD41B-6D26-494E-A12D-791C9EA28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29"/>
          <a:stretch/>
        </p:blipFill>
        <p:spPr>
          <a:xfrm>
            <a:off x="6488564" y="1613327"/>
            <a:ext cx="5594435" cy="49662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2121BCE2-8711-4A73-8D9E-2AE51E11C895}"/>
              </a:ext>
            </a:extLst>
          </p:cNvPr>
          <p:cNvSpPr/>
          <p:nvPr/>
        </p:nvSpPr>
        <p:spPr>
          <a:xfrm>
            <a:off x="5129117" y="5322898"/>
            <a:ext cx="1023402" cy="6237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9" name="直線單箭頭接點 28">
            <a:extLst>
              <a:ext uri="{FF2B5EF4-FFF2-40B4-BE49-F238E27FC236}">
                <a16:creationId xmlns:a16="http://schemas.microsoft.com/office/drawing/2014/main" id="{788FF5C6-A0CD-42BE-ABD0-2A54727D90D8}"/>
              </a:ext>
            </a:extLst>
          </p:cNvPr>
          <p:cNvCxnSpPr>
            <a:stCxn id="27" idx="3"/>
            <a:endCxn id="26" idx="0"/>
          </p:cNvCxnSpPr>
          <p:nvPr/>
        </p:nvCxnSpPr>
        <p:spPr>
          <a:xfrm flipV="1">
            <a:off x="6152519" y="1613327"/>
            <a:ext cx="3133263" cy="40214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481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타원 7"/>
          <p:cNvSpPr/>
          <p:nvPr/>
        </p:nvSpPr>
        <p:spPr>
          <a:xfrm>
            <a:off x="3039046" y="592062"/>
            <a:ext cx="5667613" cy="5673876"/>
          </a:xfrm>
          <a:prstGeom prst="ellipse">
            <a:avLst/>
          </a:prstGeom>
          <a:solidFill>
            <a:srgbClr val="628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40A93E2-2486-44F7-A65A-B978668B1BE9}"/>
              </a:ext>
            </a:extLst>
          </p:cNvPr>
          <p:cNvSpPr txBox="1"/>
          <p:nvPr/>
        </p:nvSpPr>
        <p:spPr>
          <a:xfrm>
            <a:off x="3316069" y="2967335"/>
            <a:ext cx="51135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帳號建置說明</a:t>
            </a:r>
          </a:p>
        </p:txBody>
      </p:sp>
      <p:grpSp>
        <p:nvGrpSpPr>
          <p:cNvPr id="4" name="그룹 23">
            <a:extLst>
              <a:ext uri="{FF2B5EF4-FFF2-40B4-BE49-F238E27FC236}">
                <a16:creationId xmlns:a16="http://schemas.microsoft.com/office/drawing/2014/main" id="{B6CD2AA1-9AB5-4FFB-A3BD-B559D8CE7FED}"/>
              </a:ext>
            </a:extLst>
          </p:cNvPr>
          <p:cNvGrpSpPr/>
          <p:nvPr/>
        </p:nvGrpSpPr>
        <p:grpSpPr>
          <a:xfrm>
            <a:off x="2634916" y="462831"/>
            <a:ext cx="5667352" cy="2880608"/>
            <a:chOff x="1835573" y="2833386"/>
            <a:chExt cx="2846547" cy="1446846"/>
          </a:xfrm>
        </p:grpSpPr>
        <p:sp>
          <p:nvSpPr>
            <p:cNvPr id="5" name="타원 24">
              <a:extLst>
                <a:ext uri="{FF2B5EF4-FFF2-40B4-BE49-F238E27FC236}">
                  <a16:creationId xmlns:a16="http://schemas.microsoft.com/office/drawing/2014/main" id="{495B6693-0588-46CD-BE0D-C1BD01076484}"/>
                </a:ext>
              </a:extLst>
            </p:cNvPr>
            <p:cNvSpPr/>
            <p:nvPr/>
          </p:nvSpPr>
          <p:spPr>
            <a:xfrm>
              <a:off x="1835573" y="4039850"/>
              <a:ext cx="240382" cy="24038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62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오른쪽 대괄호 25">
              <a:extLst>
                <a:ext uri="{FF2B5EF4-FFF2-40B4-BE49-F238E27FC236}">
                  <a16:creationId xmlns:a16="http://schemas.microsoft.com/office/drawing/2014/main" id="{BE48E262-EDD2-4AA3-A32E-DA1F8A8B9BCB}"/>
                </a:ext>
              </a:extLst>
            </p:cNvPr>
            <p:cNvSpPr/>
            <p:nvPr/>
          </p:nvSpPr>
          <p:spPr>
            <a:xfrm rot="16200000">
              <a:off x="2655614" y="2133535"/>
              <a:ext cx="1326655" cy="2726357"/>
            </a:xfrm>
            <a:prstGeom prst="rightBracket">
              <a:avLst>
                <a:gd name="adj" fmla="val 102753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oval"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그룹 23">
            <a:extLst>
              <a:ext uri="{FF2B5EF4-FFF2-40B4-BE49-F238E27FC236}">
                <a16:creationId xmlns:a16="http://schemas.microsoft.com/office/drawing/2014/main" id="{BE84C396-A714-4E85-9A2D-99DBC4A63865}"/>
              </a:ext>
            </a:extLst>
          </p:cNvPr>
          <p:cNvGrpSpPr/>
          <p:nvPr/>
        </p:nvGrpSpPr>
        <p:grpSpPr>
          <a:xfrm flipH="1" flipV="1">
            <a:off x="3223843" y="3233376"/>
            <a:ext cx="5980713" cy="3182535"/>
            <a:chOff x="1835573" y="2833386"/>
            <a:chExt cx="2846547" cy="1446846"/>
          </a:xfrm>
        </p:grpSpPr>
        <p:sp>
          <p:nvSpPr>
            <p:cNvPr id="10" name="타원 24">
              <a:extLst>
                <a:ext uri="{FF2B5EF4-FFF2-40B4-BE49-F238E27FC236}">
                  <a16:creationId xmlns:a16="http://schemas.microsoft.com/office/drawing/2014/main" id="{F0F0DE6E-BF32-4D95-9488-135A84C922BC}"/>
                </a:ext>
              </a:extLst>
            </p:cNvPr>
            <p:cNvSpPr/>
            <p:nvPr/>
          </p:nvSpPr>
          <p:spPr>
            <a:xfrm>
              <a:off x="1835573" y="4039850"/>
              <a:ext cx="240382" cy="24038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62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오른쪽 대괄호 25">
              <a:extLst>
                <a:ext uri="{FF2B5EF4-FFF2-40B4-BE49-F238E27FC236}">
                  <a16:creationId xmlns:a16="http://schemas.microsoft.com/office/drawing/2014/main" id="{8AD0B54A-A853-4BF0-98A3-7E7B778ADC46}"/>
                </a:ext>
              </a:extLst>
            </p:cNvPr>
            <p:cNvSpPr/>
            <p:nvPr/>
          </p:nvSpPr>
          <p:spPr>
            <a:xfrm rot="16200000">
              <a:off x="2655614" y="2133535"/>
              <a:ext cx="1326655" cy="2726357"/>
            </a:xfrm>
            <a:prstGeom prst="rightBracket">
              <a:avLst>
                <a:gd name="adj" fmla="val 102753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oval"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9842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-1"/>
            <a:ext cx="12192000" cy="751115"/>
          </a:xfrm>
          <a:prstGeom prst="rect">
            <a:avLst/>
          </a:prstGeom>
          <a:solidFill>
            <a:srgbClr val="62847D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endParaRPr lang="ko-KR" altLang="en-US" sz="4800" kern="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2F22B73-5967-414D-BEFE-B9548FD408CF}"/>
              </a:ext>
            </a:extLst>
          </p:cNvPr>
          <p:cNvSpPr txBox="1"/>
          <p:nvPr/>
        </p:nvSpPr>
        <p:spPr>
          <a:xfrm>
            <a:off x="304801" y="1058727"/>
            <a:ext cx="1131025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500"/>
              </a:lnSpc>
              <a:buFont typeface="+mj-lt"/>
              <a:buAutoNum type="arabicPeriod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請學校確認識毒入班宣導業務承辦人。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4500"/>
              </a:lnSpc>
              <a:buFont typeface="+mj-lt"/>
              <a:buAutoNum type="arabicPeriod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確認承辦人是否有個人填報帳號，若無帳號請洽學校權限帳號申請，或請前承辦人落實業務交接。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4500"/>
              </a:lnSpc>
              <a:buFont typeface="+mj-lt"/>
              <a:buAutoNum type="arabicPeriod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若承辦人交接，請先確認新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人帳號是否已建置，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勿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共用帳號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，若該帳號為權限</a:t>
            </a:r>
            <a:r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帳號，請協助新承辦人建置帳號，並同時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變更承辦人作業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4500"/>
              </a:lnSpc>
              <a:buFont typeface="+mj-lt"/>
              <a:buAutoNum type="arabicPeriod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若為新建置的學校單位，請洽本署承辦人索取帳號申請單辦理申請作業。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4500"/>
              </a:lnSpc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如有填報問題，請洽本署學安組校安科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04-37061343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賴先生或電子郵件</a:t>
            </a:r>
            <a:r>
              <a:rPr lang="en-US" altLang="zh-TW" dirty="0"/>
              <a:t>k12csrc@mail.ntcu.edu.tw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C99F6BF7-5211-4B1C-870B-A674194D34A3}"/>
              </a:ext>
            </a:extLst>
          </p:cNvPr>
          <p:cNvSpPr txBox="1"/>
          <p:nvPr/>
        </p:nvSpPr>
        <p:spPr>
          <a:xfrm>
            <a:off x="369655" y="221108"/>
            <a:ext cx="2928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▌</a:t>
            </a:r>
            <a:r>
              <a:rPr lang="zh-TW" altLang="en-US" sz="2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帳號說明</a:t>
            </a:r>
            <a:endParaRPr lang="zh-TW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8857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타원 7"/>
          <p:cNvSpPr/>
          <p:nvPr/>
        </p:nvSpPr>
        <p:spPr>
          <a:xfrm>
            <a:off x="3039046" y="592062"/>
            <a:ext cx="5667613" cy="5673876"/>
          </a:xfrm>
          <a:prstGeom prst="ellipse">
            <a:avLst/>
          </a:prstGeom>
          <a:solidFill>
            <a:srgbClr val="628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40A93E2-2486-44F7-A65A-B978668B1BE9}"/>
              </a:ext>
            </a:extLst>
          </p:cNvPr>
          <p:cNvSpPr txBox="1"/>
          <p:nvPr/>
        </p:nvSpPr>
        <p:spPr>
          <a:xfrm>
            <a:off x="3316069" y="2967335"/>
            <a:ext cx="51135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操作說明</a:t>
            </a:r>
          </a:p>
        </p:txBody>
      </p:sp>
      <p:grpSp>
        <p:nvGrpSpPr>
          <p:cNvPr id="4" name="그룹 23">
            <a:extLst>
              <a:ext uri="{FF2B5EF4-FFF2-40B4-BE49-F238E27FC236}">
                <a16:creationId xmlns:a16="http://schemas.microsoft.com/office/drawing/2014/main" id="{B6CD2AA1-9AB5-4FFB-A3BD-B559D8CE7FED}"/>
              </a:ext>
            </a:extLst>
          </p:cNvPr>
          <p:cNvGrpSpPr/>
          <p:nvPr/>
        </p:nvGrpSpPr>
        <p:grpSpPr>
          <a:xfrm>
            <a:off x="2634916" y="462831"/>
            <a:ext cx="5667352" cy="2880608"/>
            <a:chOff x="1835573" y="2833386"/>
            <a:chExt cx="2846547" cy="1446846"/>
          </a:xfrm>
        </p:grpSpPr>
        <p:sp>
          <p:nvSpPr>
            <p:cNvPr id="5" name="타원 24">
              <a:extLst>
                <a:ext uri="{FF2B5EF4-FFF2-40B4-BE49-F238E27FC236}">
                  <a16:creationId xmlns:a16="http://schemas.microsoft.com/office/drawing/2014/main" id="{495B6693-0588-46CD-BE0D-C1BD01076484}"/>
                </a:ext>
              </a:extLst>
            </p:cNvPr>
            <p:cNvSpPr/>
            <p:nvPr/>
          </p:nvSpPr>
          <p:spPr>
            <a:xfrm>
              <a:off x="1835573" y="4039850"/>
              <a:ext cx="240382" cy="24038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62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오른쪽 대괄호 25">
              <a:extLst>
                <a:ext uri="{FF2B5EF4-FFF2-40B4-BE49-F238E27FC236}">
                  <a16:creationId xmlns:a16="http://schemas.microsoft.com/office/drawing/2014/main" id="{BE48E262-EDD2-4AA3-A32E-DA1F8A8B9BCB}"/>
                </a:ext>
              </a:extLst>
            </p:cNvPr>
            <p:cNvSpPr/>
            <p:nvPr/>
          </p:nvSpPr>
          <p:spPr>
            <a:xfrm rot="16200000">
              <a:off x="2655614" y="2133535"/>
              <a:ext cx="1326655" cy="2726357"/>
            </a:xfrm>
            <a:prstGeom prst="rightBracket">
              <a:avLst>
                <a:gd name="adj" fmla="val 102753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oval"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그룹 23">
            <a:extLst>
              <a:ext uri="{FF2B5EF4-FFF2-40B4-BE49-F238E27FC236}">
                <a16:creationId xmlns:a16="http://schemas.microsoft.com/office/drawing/2014/main" id="{BE84C396-A714-4E85-9A2D-99DBC4A63865}"/>
              </a:ext>
            </a:extLst>
          </p:cNvPr>
          <p:cNvGrpSpPr/>
          <p:nvPr/>
        </p:nvGrpSpPr>
        <p:grpSpPr>
          <a:xfrm flipH="1" flipV="1">
            <a:off x="3223843" y="3233376"/>
            <a:ext cx="5980713" cy="3182535"/>
            <a:chOff x="1835573" y="2833386"/>
            <a:chExt cx="2846547" cy="1446846"/>
          </a:xfrm>
        </p:grpSpPr>
        <p:sp>
          <p:nvSpPr>
            <p:cNvPr id="10" name="타원 24">
              <a:extLst>
                <a:ext uri="{FF2B5EF4-FFF2-40B4-BE49-F238E27FC236}">
                  <a16:creationId xmlns:a16="http://schemas.microsoft.com/office/drawing/2014/main" id="{F0F0DE6E-BF32-4D95-9488-135A84C922BC}"/>
                </a:ext>
              </a:extLst>
            </p:cNvPr>
            <p:cNvSpPr/>
            <p:nvPr/>
          </p:nvSpPr>
          <p:spPr>
            <a:xfrm>
              <a:off x="1835573" y="4039850"/>
              <a:ext cx="240382" cy="24038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62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오른쪽 대괄호 25">
              <a:extLst>
                <a:ext uri="{FF2B5EF4-FFF2-40B4-BE49-F238E27FC236}">
                  <a16:creationId xmlns:a16="http://schemas.microsoft.com/office/drawing/2014/main" id="{8AD0B54A-A853-4BF0-98A3-7E7B778ADC46}"/>
                </a:ext>
              </a:extLst>
            </p:cNvPr>
            <p:cNvSpPr/>
            <p:nvPr/>
          </p:nvSpPr>
          <p:spPr>
            <a:xfrm rot="16200000">
              <a:off x="2655614" y="2133535"/>
              <a:ext cx="1326655" cy="2726357"/>
            </a:xfrm>
            <a:prstGeom prst="rightBracket">
              <a:avLst>
                <a:gd name="adj" fmla="val 102753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oval"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8818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-1"/>
            <a:ext cx="12192000" cy="751115"/>
          </a:xfrm>
          <a:prstGeom prst="rect">
            <a:avLst/>
          </a:prstGeom>
          <a:solidFill>
            <a:srgbClr val="62847D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endParaRPr lang="ko-KR" altLang="en-US" sz="4800" kern="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2F22B73-5967-414D-BEFE-B9548FD408CF}"/>
              </a:ext>
            </a:extLst>
          </p:cNvPr>
          <p:cNvSpPr txBox="1"/>
          <p:nvPr/>
        </p:nvSpPr>
        <p:spPr>
          <a:xfrm>
            <a:off x="458136" y="972223"/>
            <a:ext cx="4507479" cy="481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500"/>
              </a:lnSpc>
              <a:buFont typeface="Wingdings" panose="05000000000000000000" pitchFamily="2" charset="2"/>
              <a:buChar char="n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手機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登入請掃下方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登入系統。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C99F6BF7-5211-4B1C-870B-A674194D34A3}"/>
              </a:ext>
            </a:extLst>
          </p:cNvPr>
          <p:cNvSpPr txBox="1"/>
          <p:nvPr/>
        </p:nvSpPr>
        <p:spPr>
          <a:xfrm>
            <a:off x="369656" y="221108"/>
            <a:ext cx="261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▌登入系統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27A9855-15A9-4819-AEC2-20E4CFF5D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9750" y="2129288"/>
            <a:ext cx="3524250" cy="352425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BEEA4C7-583E-4205-9A2C-37047FC347C9}"/>
              </a:ext>
            </a:extLst>
          </p:cNvPr>
          <p:cNvSpPr txBox="1"/>
          <p:nvPr/>
        </p:nvSpPr>
        <p:spPr>
          <a:xfrm>
            <a:off x="5569520" y="933540"/>
            <a:ext cx="5771916" cy="930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500"/>
              </a:lnSpc>
              <a:buFont typeface="Wingdings" panose="05000000000000000000" pitchFamily="2" charset="2"/>
              <a:buChar char="n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登入請至首頁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校園安全科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表報系統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登入系統。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1FF8479A-8F3E-4FB2-A96C-03F7CC42BF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96" r="9545"/>
          <a:stretch/>
        </p:blipFill>
        <p:spPr>
          <a:xfrm>
            <a:off x="5910907" y="2129288"/>
            <a:ext cx="5491843" cy="3524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13F09A58-8351-4E58-8786-9421C072C405}"/>
              </a:ext>
            </a:extLst>
          </p:cNvPr>
          <p:cNvSpPr/>
          <p:nvPr/>
        </p:nvSpPr>
        <p:spPr>
          <a:xfrm>
            <a:off x="7336971" y="3145973"/>
            <a:ext cx="919843" cy="2775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A59308D9-2F93-4690-88C7-EFA5F76FECCC}"/>
              </a:ext>
            </a:extLst>
          </p:cNvPr>
          <p:cNvSpPr txBox="1"/>
          <p:nvPr/>
        </p:nvSpPr>
        <p:spPr>
          <a:xfrm>
            <a:off x="5849593" y="5804929"/>
            <a:ext cx="5491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http://sacs.k12ea.gov.tw/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9293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B3A4C9D-05C5-4E59-9042-81116E1E0D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96"/>
          <a:stretch/>
        </p:blipFill>
        <p:spPr>
          <a:xfrm>
            <a:off x="258972" y="2809471"/>
            <a:ext cx="6982140" cy="35851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직사각형 4"/>
          <p:cNvSpPr/>
          <p:nvPr/>
        </p:nvSpPr>
        <p:spPr>
          <a:xfrm>
            <a:off x="0" y="-1"/>
            <a:ext cx="12192000" cy="751115"/>
          </a:xfrm>
          <a:prstGeom prst="rect">
            <a:avLst/>
          </a:prstGeom>
          <a:solidFill>
            <a:srgbClr val="62847D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endParaRPr lang="ko-KR" altLang="en-US" sz="4800" kern="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72F22B73-5967-414D-BEFE-B9548FD408CF}"/>
              </a:ext>
            </a:extLst>
          </p:cNvPr>
          <p:cNvSpPr txBox="1"/>
          <p:nvPr/>
        </p:nvSpPr>
        <p:spPr>
          <a:xfrm>
            <a:off x="258972" y="854845"/>
            <a:ext cx="11634284" cy="2277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新增帳號請至左側欄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權限管理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人員帳號管理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頁面，點選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新增帳號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按鈕。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填寫完資料後，將下方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系統權限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的部分，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反毒師資人才庫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權限管裡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勾選起來，按儲存送出。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送出後，請至填寫的信箱收信並啟用帳號。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500"/>
              </a:lnSpc>
            </a:pP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若未收到到驗證信，請到垃圾信件箱裡查看是否在垃圾信件箱裡，感謝。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>
              <a:lnSpc>
                <a:spcPts val="3500"/>
              </a:lnSpc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C99F6BF7-5211-4B1C-870B-A674194D34A3}"/>
              </a:ext>
            </a:extLst>
          </p:cNvPr>
          <p:cNvSpPr txBox="1"/>
          <p:nvPr/>
        </p:nvSpPr>
        <p:spPr>
          <a:xfrm>
            <a:off x="369655" y="161235"/>
            <a:ext cx="10548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▌新增帳號  </a:t>
            </a:r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建立專屬填報「校園防制藥物濫用入班宣導」之子帳號</a:t>
            </a:r>
            <a:endParaRPr lang="zh-TW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2" name="圖形 41" descr="徽章 1 以實心填滿">
            <a:extLst>
              <a:ext uri="{FF2B5EF4-FFF2-40B4-BE49-F238E27FC236}">
                <a16:creationId xmlns:a16="http://schemas.microsoft.com/office/drawing/2014/main" id="{1150E7FA-C4F1-43BD-A0B8-B8206E3DAB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5671647" y="3987786"/>
            <a:ext cx="517071" cy="51707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D74EFAF-FE78-42B3-8EE0-5855FC99172B}"/>
              </a:ext>
            </a:extLst>
          </p:cNvPr>
          <p:cNvSpPr/>
          <p:nvPr/>
        </p:nvSpPr>
        <p:spPr>
          <a:xfrm>
            <a:off x="5969479" y="4307890"/>
            <a:ext cx="607544" cy="3693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417CC2D3-876C-49EE-801B-C2119BBE66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3084" y="1775451"/>
            <a:ext cx="5488916" cy="241613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直線單箭頭接點 9">
            <a:extLst>
              <a:ext uri="{FF2B5EF4-FFF2-40B4-BE49-F238E27FC236}">
                <a16:creationId xmlns:a16="http://schemas.microsoft.com/office/drawing/2014/main" id="{E81E3E37-8CCD-495E-BF67-A5E9DB6CAA9E}"/>
              </a:ext>
            </a:extLst>
          </p:cNvPr>
          <p:cNvCxnSpPr>
            <a:cxnSpLocks/>
            <a:stCxn id="8" idx="3"/>
            <a:endCxn id="11" idx="1"/>
          </p:cNvCxnSpPr>
          <p:nvPr/>
        </p:nvCxnSpPr>
        <p:spPr>
          <a:xfrm flipV="1">
            <a:off x="6577023" y="3656429"/>
            <a:ext cx="1695526" cy="8361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>
            <a:extLst>
              <a:ext uri="{FF2B5EF4-FFF2-40B4-BE49-F238E27FC236}">
                <a16:creationId xmlns:a16="http://schemas.microsoft.com/office/drawing/2014/main" id="{E1448F71-0314-4FBA-B842-B0B478CA7F53}"/>
              </a:ext>
            </a:extLst>
          </p:cNvPr>
          <p:cNvSpPr/>
          <p:nvPr/>
        </p:nvSpPr>
        <p:spPr>
          <a:xfrm>
            <a:off x="8272549" y="3368526"/>
            <a:ext cx="1114236" cy="5758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8" name="圖形 67" descr="識別證 以實心填滿">
            <a:extLst>
              <a:ext uri="{FF2B5EF4-FFF2-40B4-BE49-F238E27FC236}">
                <a16:creationId xmlns:a16="http://schemas.microsoft.com/office/drawing/2014/main" id="{A2262031-277C-43F4-A385-E86F0DC7F7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/>
        </p:blipFill>
        <p:spPr>
          <a:xfrm>
            <a:off x="9189006" y="3000254"/>
            <a:ext cx="517071" cy="51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73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타원 7"/>
          <p:cNvSpPr/>
          <p:nvPr/>
        </p:nvSpPr>
        <p:spPr>
          <a:xfrm>
            <a:off x="3039046" y="592062"/>
            <a:ext cx="5667613" cy="5673876"/>
          </a:xfrm>
          <a:prstGeom prst="ellipse">
            <a:avLst/>
          </a:prstGeom>
          <a:solidFill>
            <a:srgbClr val="628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altLang="ko-KR" sz="1400" b="1" dirty="0">
              <a:solidFill>
                <a:prstClr val="white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40A93E2-2486-44F7-A65A-B978668B1BE9}"/>
              </a:ext>
            </a:extLst>
          </p:cNvPr>
          <p:cNvSpPr txBox="1"/>
          <p:nvPr/>
        </p:nvSpPr>
        <p:spPr>
          <a:xfrm>
            <a:off x="3316069" y="2967335"/>
            <a:ext cx="51135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填報說明</a:t>
            </a:r>
          </a:p>
        </p:txBody>
      </p:sp>
      <p:grpSp>
        <p:nvGrpSpPr>
          <p:cNvPr id="4" name="그룹 23">
            <a:extLst>
              <a:ext uri="{FF2B5EF4-FFF2-40B4-BE49-F238E27FC236}">
                <a16:creationId xmlns:a16="http://schemas.microsoft.com/office/drawing/2014/main" id="{B6CD2AA1-9AB5-4FFB-A3BD-B559D8CE7FED}"/>
              </a:ext>
            </a:extLst>
          </p:cNvPr>
          <p:cNvGrpSpPr/>
          <p:nvPr/>
        </p:nvGrpSpPr>
        <p:grpSpPr>
          <a:xfrm>
            <a:off x="2634916" y="462831"/>
            <a:ext cx="5667352" cy="2880608"/>
            <a:chOff x="1835573" y="2833386"/>
            <a:chExt cx="2846547" cy="1446846"/>
          </a:xfrm>
        </p:grpSpPr>
        <p:sp>
          <p:nvSpPr>
            <p:cNvPr id="5" name="타원 24">
              <a:extLst>
                <a:ext uri="{FF2B5EF4-FFF2-40B4-BE49-F238E27FC236}">
                  <a16:creationId xmlns:a16="http://schemas.microsoft.com/office/drawing/2014/main" id="{495B6693-0588-46CD-BE0D-C1BD01076484}"/>
                </a:ext>
              </a:extLst>
            </p:cNvPr>
            <p:cNvSpPr/>
            <p:nvPr/>
          </p:nvSpPr>
          <p:spPr>
            <a:xfrm>
              <a:off x="1835573" y="4039850"/>
              <a:ext cx="240382" cy="24038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62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오른쪽 대괄호 25">
              <a:extLst>
                <a:ext uri="{FF2B5EF4-FFF2-40B4-BE49-F238E27FC236}">
                  <a16:creationId xmlns:a16="http://schemas.microsoft.com/office/drawing/2014/main" id="{BE48E262-EDD2-4AA3-A32E-DA1F8A8B9BCB}"/>
                </a:ext>
              </a:extLst>
            </p:cNvPr>
            <p:cNvSpPr/>
            <p:nvPr/>
          </p:nvSpPr>
          <p:spPr>
            <a:xfrm rot="16200000">
              <a:off x="2655614" y="2133535"/>
              <a:ext cx="1326655" cy="2726357"/>
            </a:xfrm>
            <a:prstGeom prst="rightBracket">
              <a:avLst>
                <a:gd name="adj" fmla="val 102753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oval"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그룹 23">
            <a:extLst>
              <a:ext uri="{FF2B5EF4-FFF2-40B4-BE49-F238E27FC236}">
                <a16:creationId xmlns:a16="http://schemas.microsoft.com/office/drawing/2014/main" id="{BE84C396-A714-4E85-9A2D-99DBC4A63865}"/>
              </a:ext>
            </a:extLst>
          </p:cNvPr>
          <p:cNvGrpSpPr/>
          <p:nvPr/>
        </p:nvGrpSpPr>
        <p:grpSpPr>
          <a:xfrm flipH="1" flipV="1">
            <a:off x="3223843" y="3233376"/>
            <a:ext cx="5980713" cy="3182535"/>
            <a:chOff x="1835573" y="2833386"/>
            <a:chExt cx="2846547" cy="1446846"/>
          </a:xfrm>
        </p:grpSpPr>
        <p:sp>
          <p:nvSpPr>
            <p:cNvPr id="10" name="타원 24">
              <a:extLst>
                <a:ext uri="{FF2B5EF4-FFF2-40B4-BE49-F238E27FC236}">
                  <a16:creationId xmlns:a16="http://schemas.microsoft.com/office/drawing/2014/main" id="{F0F0DE6E-BF32-4D95-9488-135A84C922BC}"/>
                </a:ext>
              </a:extLst>
            </p:cNvPr>
            <p:cNvSpPr/>
            <p:nvPr/>
          </p:nvSpPr>
          <p:spPr>
            <a:xfrm>
              <a:off x="1835573" y="4039850"/>
              <a:ext cx="240382" cy="24038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62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오른쪽 대괄호 25">
              <a:extLst>
                <a:ext uri="{FF2B5EF4-FFF2-40B4-BE49-F238E27FC236}">
                  <a16:creationId xmlns:a16="http://schemas.microsoft.com/office/drawing/2014/main" id="{8AD0B54A-A853-4BF0-98A3-7E7B778ADC46}"/>
                </a:ext>
              </a:extLst>
            </p:cNvPr>
            <p:cNvSpPr/>
            <p:nvPr/>
          </p:nvSpPr>
          <p:spPr>
            <a:xfrm rot="16200000">
              <a:off x="2655614" y="2133535"/>
              <a:ext cx="1326655" cy="2726357"/>
            </a:xfrm>
            <a:prstGeom prst="rightBracket">
              <a:avLst>
                <a:gd name="adj" fmla="val 102753"/>
              </a:avLst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  <a:headEnd type="oval" w="lg" len="lg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0496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F92AEFF-9E87-46A0-8736-BEFCE0D37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655" y="2218792"/>
            <a:ext cx="10053109" cy="42788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직사각형 4"/>
          <p:cNvSpPr/>
          <p:nvPr/>
        </p:nvSpPr>
        <p:spPr>
          <a:xfrm>
            <a:off x="0" y="-1"/>
            <a:ext cx="12192000" cy="751115"/>
          </a:xfrm>
          <a:prstGeom prst="rect">
            <a:avLst/>
          </a:prstGeom>
          <a:solidFill>
            <a:srgbClr val="62847D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endParaRPr lang="ko-KR" altLang="en-US" sz="4800" kern="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C99F6BF7-5211-4B1C-870B-A674194D34A3}"/>
              </a:ext>
            </a:extLst>
          </p:cNvPr>
          <p:cNvSpPr txBox="1"/>
          <p:nvPr/>
        </p:nvSpPr>
        <p:spPr>
          <a:xfrm>
            <a:off x="369655" y="161235"/>
            <a:ext cx="3347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▌學校承辦人匯入班級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405E001-B78D-4A68-81D1-9FD7ADB5F05D}"/>
              </a:ext>
            </a:extLst>
          </p:cNvPr>
          <p:cNvSpPr/>
          <p:nvPr/>
        </p:nvSpPr>
        <p:spPr>
          <a:xfrm>
            <a:off x="9400719" y="4904652"/>
            <a:ext cx="736404" cy="3940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E977DB8-BCF7-4850-ACA9-56CA176D00B4}"/>
              </a:ext>
            </a:extLst>
          </p:cNvPr>
          <p:cNvSpPr txBox="1"/>
          <p:nvPr/>
        </p:nvSpPr>
        <p:spPr>
          <a:xfrm>
            <a:off x="277137" y="795149"/>
            <a:ext cx="8733638" cy="1379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3500"/>
              </a:lnSpc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學校承辦人需先至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入班宣導成效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匯入班級的清單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3500"/>
              </a:lnSpc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匯入檔案範例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，匯出範例格式，依照範例的格式填入班級資料。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3500"/>
              </a:lnSpc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班級匯入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匯入剛剛填好的班級檔案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(excel)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9E4BAE1-5616-427C-A4CA-6287DB53C5FB}"/>
              </a:ext>
            </a:extLst>
          </p:cNvPr>
          <p:cNvSpPr/>
          <p:nvPr/>
        </p:nvSpPr>
        <p:spPr>
          <a:xfrm>
            <a:off x="8776988" y="4907882"/>
            <a:ext cx="623731" cy="19378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CE3172E7-B49C-45A6-96BB-5EFD67026977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9088854" y="2959356"/>
            <a:ext cx="161118" cy="1948526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729" y="1624569"/>
            <a:ext cx="3980383" cy="131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36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-1"/>
            <a:ext cx="12192000" cy="751115"/>
          </a:xfrm>
          <a:prstGeom prst="rect">
            <a:avLst/>
          </a:prstGeom>
          <a:solidFill>
            <a:srgbClr val="62847D"/>
          </a:solidFill>
          <a:ln w="222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0">
              <a:lnSpc>
                <a:spcPct val="150000"/>
              </a:lnSpc>
              <a:defRPr/>
            </a:pPr>
            <a:endParaRPr lang="ko-KR" altLang="en-US" sz="4800" kern="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C99F6BF7-5211-4B1C-870B-A674194D34A3}"/>
              </a:ext>
            </a:extLst>
          </p:cNvPr>
          <p:cNvSpPr txBox="1"/>
          <p:nvPr/>
        </p:nvSpPr>
        <p:spPr>
          <a:xfrm>
            <a:off x="369655" y="161235"/>
            <a:ext cx="3347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▌學校承辦人匯入班級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E977DB8-BCF7-4850-ACA9-56CA176D00B4}"/>
              </a:ext>
            </a:extLst>
          </p:cNvPr>
          <p:cNvSpPr txBox="1"/>
          <p:nvPr/>
        </p:nvSpPr>
        <p:spPr>
          <a:xfrm>
            <a:off x="277137" y="795149"/>
            <a:ext cx="8733638" cy="481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ts val="3500"/>
              </a:lnSpc>
              <a:buFont typeface="+mj-lt"/>
              <a:buAutoNum type="arabicPeriod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匯入檔案時，避免檔案裡有特殊符號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〝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|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〞)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如下圖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B6964742-7CBE-474E-B347-70719AA10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7" y="4548090"/>
            <a:ext cx="4510435" cy="91336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130B63F9-D001-416E-96E3-7E04E50F9C32}"/>
              </a:ext>
            </a:extLst>
          </p:cNvPr>
          <p:cNvSpPr txBox="1"/>
          <p:nvPr/>
        </p:nvSpPr>
        <p:spPr>
          <a:xfrm>
            <a:off x="287565" y="3692655"/>
            <a:ext cx="8733638" cy="481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 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請確認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的檔案格式是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【xlsx】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3A1D4E3-3376-4BDF-B236-FCA006EA0252}"/>
              </a:ext>
            </a:extLst>
          </p:cNvPr>
          <p:cNvSpPr/>
          <p:nvPr/>
        </p:nvSpPr>
        <p:spPr>
          <a:xfrm flipV="1">
            <a:off x="2783456" y="4549841"/>
            <a:ext cx="552091" cy="4558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8172130-584D-4FB5-96E2-25664E770D36}"/>
              </a:ext>
            </a:extLst>
          </p:cNvPr>
          <p:cNvSpPr/>
          <p:nvPr/>
        </p:nvSpPr>
        <p:spPr>
          <a:xfrm flipV="1">
            <a:off x="2783457" y="5009368"/>
            <a:ext cx="552090" cy="45580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DBF4F1D9-D087-4AD0-B82D-B6850B5ED410}"/>
              </a:ext>
            </a:extLst>
          </p:cNvPr>
          <p:cNvCxnSpPr>
            <a:cxnSpLocks/>
            <a:stCxn id="13" idx="3"/>
            <a:endCxn id="18" idx="1"/>
          </p:cNvCxnSpPr>
          <p:nvPr/>
        </p:nvCxnSpPr>
        <p:spPr>
          <a:xfrm>
            <a:off x="3335547" y="4777743"/>
            <a:ext cx="2413955" cy="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0EA11749-F2EF-474C-B162-B0218D47A6AE}"/>
              </a:ext>
            </a:extLst>
          </p:cNvPr>
          <p:cNvSpPr txBox="1"/>
          <p:nvPr/>
        </p:nvSpPr>
        <p:spPr>
          <a:xfrm>
            <a:off x="5749502" y="4593079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不可匯入</a:t>
            </a:r>
          </a:p>
        </p:txBody>
      </p:sp>
      <p:cxnSp>
        <p:nvCxnSpPr>
          <p:cNvPr id="22" name="直線單箭頭接點 21">
            <a:extLst>
              <a:ext uri="{FF2B5EF4-FFF2-40B4-BE49-F238E27FC236}">
                <a16:creationId xmlns:a16="http://schemas.microsoft.com/office/drawing/2014/main" id="{1177F430-D5B6-4772-ACE7-236F1BCD86F4}"/>
              </a:ext>
            </a:extLst>
          </p:cNvPr>
          <p:cNvCxnSpPr>
            <a:cxnSpLocks/>
            <a:stCxn id="16" idx="3"/>
            <a:endCxn id="23" idx="1"/>
          </p:cNvCxnSpPr>
          <p:nvPr/>
        </p:nvCxnSpPr>
        <p:spPr>
          <a:xfrm>
            <a:off x="3335547" y="5237270"/>
            <a:ext cx="2375483" cy="2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52A4C4B5-B0F5-44DA-A688-3F81650C65CB}"/>
              </a:ext>
            </a:extLst>
          </p:cNvPr>
          <p:cNvSpPr txBox="1"/>
          <p:nvPr/>
        </p:nvSpPr>
        <p:spPr>
          <a:xfrm>
            <a:off x="5711030" y="5052606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 </a:t>
            </a:r>
            <a:r>
              <a:rPr lang="zh-TW" altLang="en-US" b="1" dirty="0">
                <a:solidFill>
                  <a:srgbClr val="92D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可匯入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92" y="1478466"/>
            <a:ext cx="65722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71835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1864</TotalTime>
  <Words>467</Words>
  <Application>Microsoft Office PowerPoint</Application>
  <PresentationFormat>寬螢幕</PresentationFormat>
  <Paragraphs>35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맑은 고딕</vt:lpstr>
      <vt:lpstr>微軟正黑體</vt:lpstr>
      <vt:lpstr>新細明體</vt:lpstr>
      <vt:lpstr>Arial</vt:lpstr>
      <vt:lpstr>Calibri</vt:lpstr>
      <vt:lpstr>Wingdings</vt:lpstr>
      <vt:lpstr>7_Office 테마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조현석</dc:creator>
  <cp:lastModifiedBy>賴孟德</cp:lastModifiedBy>
  <cp:revision>31</cp:revision>
  <dcterms:created xsi:type="dcterms:W3CDTF">2020-07-24T02:29:32Z</dcterms:created>
  <dcterms:modified xsi:type="dcterms:W3CDTF">2023-02-08T08:04:00Z</dcterms:modified>
</cp:coreProperties>
</file>