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直線接點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5" name="直線接點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橢圓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0" name="橢圓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1" name="橢圓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352A0-6F20-4AF1-8CD0-5568C3CA80CB}" type="datetimeFigureOut">
              <a:rPr lang="zh-TW" altLang="en-US"/>
              <a:pPr>
                <a:defRPr/>
              </a:pPr>
              <a:t>2016/5/10</a:t>
            </a:fld>
            <a:endParaRPr lang="zh-TW" altLang="en-US"/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5F090-9D78-420A-BA8C-66D61E2E82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F31A7-22B3-46E5-91E5-26400CBA2B3C}" type="datetimeFigureOut">
              <a:rPr lang="zh-TW" altLang="en-US"/>
              <a:pPr>
                <a:defRPr/>
              </a:pPr>
              <a:t>2016/5/10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FC7E3-1B6F-49A1-A274-A0A87255A0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F8E2-CB6F-4141-918D-59AE913A6E1A}" type="datetimeFigureOut">
              <a:rPr lang="zh-TW" altLang="en-US"/>
              <a:pPr>
                <a:defRPr/>
              </a:pPr>
              <a:t>2016/5/10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0C1CA-3492-4044-A3B2-84BD9921BE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768CC9-8E7F-4883-9BFD-B39524F2FA32}" type="datetimeFigureOut">
              <a:rPr lang="zh-TW" altLang="en-US"/>
              <a:pPr>
                <a:defRPr/>
              </a:pPr>
              <a:t>2016/5/10</a:t>
            </a:fld>
            <a:endParaRPr lang="zh-TW" altLang="en-US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46D288-17F9-4EC2-B086-3057DFE4B4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直線接點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接點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橢圓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橢圓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直線接點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1B29-1B28-409D-B5AA-D5AD2E114BFA}" type="datetimeFigureOut">
              <a:rPr lang="zh-TW" altLang="en-US"/>
              <a:pPr>
                <a:defRPr/>
              </a:pPr>
              <a:t>2016/5/10</a:t>
            </a:fld>
            <a:endParaRPr lang="zh-TW" altLang="en-US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B36AC-F903-4D28-B23A-78C97DF07E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A589A-64AC-45B7-839A-8638DD276F19}" type="datetimeFigureOut">
              <a:rPr lang="zh-TW" altLang="en-US"/>
              <a:pPr>
                <a:defRPr/>
              </a:pPr>
              <a:t>2016/5/10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47AF-8297-4F27-B987-553CA67ACD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ABDC7-2889-4B18-A798-B96696798A01}" type="datetimeFigureOut">
              <a:rPr lang="zh-TW" altLang="en-US"/>
              <a:pPr>
                <a:defRPr/>
              </a:pPr>
              <a:t>2016/5/10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6B09-8605-4EEC-A461-5C93E7A257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95EE08-632C-4537-B084-C3501F7B8794}" type="datetimeFigureOut">
              <a:rPr lang="zh-TW" altLang="en-US"/>
              <a:pPr>
                <a:defRPr/>
              </a:pPr>
              <a:t>2016/5/10</a:t>
            </a:fld>
            <a:endParaRPr lang="zh-TW" altLang="en-US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B98AB7-89EF-4A76-842A-90CD0CEFDC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6B87F-020A-4D7F-B82A-5709AA3DD724}" type="datetimeFigureOut">
              <a:rPr lang="zh-TW" altLang="en-US"/>
              <a:pPr>
                <a:defRPr/>
              </a:pPr>
              <a:t>2016/5/10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668BF-09F3-438E-8FAE-294839EE72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直線接點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橢圓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A640E1-433C-4381-ACB3-6ADBE3B21E03}" type="datetimeFigureOut">
              <a:rPr lang="zh-TW" altLang="en-US"/>
              <a:pPr>
                <a:defRPr/>
              </a:pPr>
              <a:t>2016/5/10</a:t>
            </a:fld>
            <a:endParaRPr lang="zh-TW" altLang="en-US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CB9907-14A1-45FC-8708-A436C46D88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橢圓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接點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EAFD19-BC1D-4306-B681-D572FF32BC18}" type="datetimeFigureOut">
              <a:rPr lang="zh-TW" altLang="en-US"/>
              <a:pPr>
                <a:defRPr/>
              </a:pPr>
              <a:t>2016/5/10</a:t>
            </a:fld>
            <a:endParaRPr lang="zh-TW" altLang="en-US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0646EB-3585-4C9B-9152-644DF96AA8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A72696-79CA-4DA8-B62C-F004089EDACF}" type="datetimeFigureOut">
              <a:rPr lang="zh-TW" altLang="en-US"/>
              <a:pPr>
                <a:defRPr/>
              </a:pPr>
              <a:t>2016/5/10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CE5BAD7-1B4B-4203-8AAA-24E9727FD1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9" r:id="rId4"/>
    <p:sldLayoutId id="2147483778" r:id="rId5"/>
    <p:sldLayoutId id="2147483783" r:id="rId6"/>
    <p:sldLayoutId id="2147483777" r:id="rId7"/>
    <p:sldLayoutId id="2147483784" r:id="rId8"/>
    <p:sldLayoutId id="2147483785" r:id="rId9"/>
    <p:sldLayoutId id="2147483776" r:id="rId10"/>
    <p:sldLayoutId id="2147483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08175" y="1268413"/>
            <a:ext cx="6172200" cy="2232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ts val="6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zh-TW" altLang="en-US" sz="4000" dirty="0" smtClean="0"/>
              <a:t>花蓮縣</a:t>
            </a:r>
            <a:r>
              <a:rPr lang="en-US" altLang="zh-TW" sz="4000" dirty="0" smtClean="0"/>
              <a:t>105</a:t>
            </a:r>
            <a:r>
              <a:rPr lang="zh-TW" altLang="en-US" sz="4000" dirty="0" smtClean="0"/>
              <a:t>年度建置國民中小教育長期資料庫樣式說明</a:t>
            </a:r>
            <a:endParaRPr lang="zh-TW" alt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內容版面配置區 2"/>
          <p:cNvSpPr>
            <a:spLocks noGrp="1"/>
          </p:cNvSpPr>
          <p:nvPr>
            <p:ph sz="quarter" idx="1"/>
          </p:nvPr>
        </p:nvSpPr>
        <p:spPr>
          <a:xfrm>
            <a:off x="684213" y="1125538"/>
            <a:ext cx="7467600" cy="4873625"/>
          </a:xfrm>
        </p:spPr>
        <p:txBody>
          <a:bodyPr/>
          <a:lstStyle/>
          <a:p>
            <a:pPr marL="0" indent="0" algn="just" eaLnBrk="1" hangingPunct="1">
              <a:lnSpc>
                <a:spcPts val="6500"/>
              </a:lnSpc>
              <a:buFont typeface="Wingdings" pitchFamily="2" charset="2"/>
              <a:buNone/>
            </a:pP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5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月</a:t>
            </a:r>
            <a:r>
              <a:rPr lang="en-US" altLang="zh-TW" sz="4400" smtClean="0">
                <a:solidFill>
                  <a:schemeClr val="accent1"/>
                </a:solidFill>
                <a:latin typeface="華康明體 Std W7"/>
                <a:ea typeface="華康明體 Std W7"/>
                <a:cs typeface="華康明體 Std W7"/>
              </a:rPr>
              <a:t>24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日各校會收到</a:t>
            </a: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(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或領取</a:t>
            </a: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)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完整試卷裝箱</a:t>
            </a: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(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或袋</a:t>
            </a: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)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，紙箱上下封口處，會有貼上彌封條</a:t>
            </a: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(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如下頁圖片</a:t>
            </a: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)</a:t>
            </a:r>
            <a:endParaRPr lang="zh-TW" altLang="en-US" sz="4400" smtClean="0">
              <a:solidFill>
                <a:srgbClr val="414752"/>
              </a:solidFill>
              <a:latin typeface="華康明體 Std W7"/>
              <a:ea typeface="華康明體 Std W7"/>
              <a:cs typeface="華康明體 Std W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B001\Desktop\頁面擷取自-圖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844550"/>
            <a:ext cx="668655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內容版面配置區 2"/>
          <p:cNvSpPr>
            <a:spLocks noGrp="1"/>
          </p:cNvSpPr>
          <p:nvPr>
            <p:ph sz="quarter" idx="1"/>
          </p:nvPr>
        </p:nvSpPr>
        <p:spPr>
          <a:xfrm>
            <a:off x="539750" y="1052513"/>
            <a:ext cx="7467600" cy="5040312"/>
          </a:xfrm>
        </p:spPr>
        <p:txBody>
          <a:bodyPr/>
          <a:lstStyle/>
          <a:p>
            <a:pPr marL="0" indent="0" algn="just" eaLnBrk="1" hangingPunct="1">
              <a:lnSpc>
                <a:spcPts val="3838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彌封條及紙箱拆開後</a:t>
            </a: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,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箱內會裝入：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 eaLnBrk="1" hangingPunct="1">
              <a:lnSpc>
                <a:spcPts val="3838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C00000"/>
                </a:solidFill>
                <a:latin typeface="華康明體 Std W7"/>
                <a:ea typeface="華康明體 Std W7"/>
                <a:cs typeface="Times New Roman" pitchFamily="18" charset="0"/>
              </a:rPr>
              <a:t>國小：</a:t>
            </a: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1~6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年級國語</a:t>
            </a:r>
            <a:r>
              <a:rPr lang="en-US" altLang="zh-TW" sz="3200" smtClean="0">
                <a:solidFill>
                  <a:schemeClr val="accent1"/>
                </a:solidFill>
                <a:latin typeface="華康明體 Std W7"/>
                <a:ea typeface="華康明體 Std W7"/>
                <a:cs typeface="Times New Roman" pitchFamily="18" charset="0"/>
              </a:rPr>
              <a:t>(</a:t>
            </a:r>
            <a:r>
              <a:rPr lang="zh-TW" altLang="en-US" sz="3200" smtClean="0">
                <a:solidFill>
                  <a:schemeClr val="accent1"/>
                </a:solidFill>
                <a:latin typeface="華康明體 Std W7"/>
                <a:ea typeface="華康明體 Std W7"/>
                <a:cs typeface="Times New Roman" pitchFamily="18" charset="0"/>
              </a:rPr>
              <a:t>含</a:t>
            </a:r>
            <a:r>
              <a:rPr lang="en-US" altLang="zh-TW" sz="3200" smtClean="0">
                <a:solidFill>
                  <a:schemeClr val="accent1"/>
                </a:solidFill>
                <a:latin typeface="華康明體 Std W7"/>
                <a:ea typeface="華康明體 Std W7"/>
                <a:cs typeface="Times New Roman" pitchFamily="18" charset="0"/>
              </a:rPr>
              <a:t>CD)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、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 eaLnBrk="1" hangingPunct="1">
              <a:lnSpc>
                <a:spcPts val="3838"/>
              </a:lnSpc>
              <a:buFont typeface="Wingdings" pitchFamily="2" charset="2"/>
              <a:buNone/>
            </a:pP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         3~6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年級數學、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 eaLnBrk="1" hangingPunct="1">
              <a:lnSpc>
                <a:spcPts val="3838"/>
              </a:lnSpc>
              <a:buFont typeface="Wingdings" pitchFamily="2" charset="2"/>
              <a:buNone/>
            </a:pP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         5~6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年級英語</a:t>
            </a:r>
            <a:r>
              <a:rPr lang="en-US" altLang="zh-TW" sz="3200" smtClean="0">
                <a:solidFill>
                  <a:schemeClr val="accent1"/>
                </a:solidFill>
                <a:latin typeface="華康明體 Std W7"/>
                <a:ea typeface="華康明體 Std W7"/>
                <a:cs typeface="Times New Roman" pitchFamily="18" charset="0"/>
              </a:rPr>
              <a:t>(</a:t>
            </a:r>
            <a:r>
              <a:rPr lang="zh-TW" altLang="en-US" sz="3200" smtClean="0">
                <a:solidFill>
                  <a:schemeClr val="accent1"/>
                </a:solidFill>
                <a:latin typeface="華康明體 Std W7"/>
                <a:ea typeface="華康明體 Std W7"/>
                <a:cs typeface="Times New Roman" pitchFamily="18" charset="0"/>
              </a:rPr>
              <a:t>含</a:t>
            </a:r>
            <a:r>
              <a:rPr lang="en-US" altLang="zh-TW" sz="3200" smtClean="0">
                <a:solidFill>
                  <a:schemeClr val="accent1"/>
                </a:solidFill>
                <a:latin typeface="華康明體 Std W7"/>
                <a:ea typeface="華康明體 Std W7"/>
                <a:cs typeface="Times New Roman" pitchFamily="18" charset="0"/>
              </a:rPr>
              <a:t>CD)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 。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 eaLnBrk="1" hangingPunct="1">
              <a:lnSpc>
                <a:spcPts val="3838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C00000"/>
                </a:solidFill>
                <a:latin typeface="華康明體 Std W7"/>
                <a:ea typeface="華康明體 Std W7"/>
                <a:cs typeface="Times New Roman" pitchFamily="18" charset="0"/>
              </a:rPr>
              <a:t>國中：</a:t>
            </a: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7~8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年級國文、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 eaLnBrk="1" hangingPunct="1">
              <a:lnSpc>
                <a:spcPts val="3838"/>
              </a:lnSpc>
              <a:buFont typeface="Wingdings" pitchFamily="2" charset="2"/>
              <a:buNone/>
            </a:pP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         7~8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年級數學、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 eaLnBrk="1" hangingPunct="1">
              <a:lnSpc>
                <a:spcPts val="3838"/>
              </a:lnSpc>
              <a:buFont typeface="Wingdings" pitchFamily="2" charset="2"/>
              <a:buNone/>
            </a:pP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         7~8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年級英文。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 eaLnBrk="1" hangingPunct="1">
              <a:lnSpc>
                <a:spcPts val="3838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試卷依</a:t>
            </a:r>
            <a:r>
              <a:rPr lang="zh-TW" altLang="en-US" sz="3200" smtClean="0">
                <a:solidFill>
                  <a:srgbClr val="C00000"/>
                </a:solidFill>
                <a:latin typeface="華康明體 Std W7"/>
                <a:ea typeface="華康明體 Std W7"/>
                <a:cs typeface="Times New Roman" pitchFamily="18" charset="0"/>
              </a:rPr>
              <a:t>科目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、</a:t>
            </a:r>
            <a:r>
              <a:rPr lang="zh-TW" altLang="en-US" sz="3200" smtClean="0">
                <a:solidFill>
                  <a:srgbClr val="C00000"/>
                </a:solidFill>
                <a:latin typeface="華康明體 Std W7"/>
                <a:ea typeface="華康明體 Std W7"/>
                <a:cs typeface="Times New Roman" pitchFamily="18" charset="0"/>
              </a:rPr>
              <a:t>年段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、</a:t>
            </a:r>
            <a:r>
              <a:rPr lang="zh-TW" altLang="en-US" sz="3200" smtClean="0">
                <a:solidFill>
                  <a:srgbClr val="C00000"/>
                </a:solidFill>
                <a:latin typeface="華康明體 Std W7"/>
                <a:ea typeface="華康明體 Std W7"/>
                <a:cs typeface="Times New Roman" pitchFamily="18" charset="0"/>
              </a:rPr>
              <a:t>班級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裝袋，請各校拆開後確認。</a:t>
            </a: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(</a:t>
            </a:r>
            <a:r>
              <a:rPr lang="zh-TW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如下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頁</a:t>
            </a:r>
            <a:r>
              <a:rPr lang="zh-TW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圖</a:t>
            </a: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)</a:t>
            </a:r>
            <a:endParaRPr lang="zh-TW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zh-TW" altLang="en-US" sz="1000" smtClean="0">
              <a:latin typeface="華康明體 Std W7"/>
              <a:ea typeface="華康明體 Std W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B001\Desktop\學測ppt\頁面擷取自-圖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360045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C:\Users\B001\Desktop\學測ppt\圖形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036638"/>
            <a:ext cx="4321175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755650" y="404813"/>
          <a:ext cx="7416800" cy="5329237"/>
        </p:xfrm>
        <a:graphic>
          <a:graphicData uri="http://schemas.openxmlformats.org/drawingml/2006/table">
            <a:tbl>
              <a:tblPr/>
              <a:tblGrid>
                <a:gridCol w="2471738"/>
                <a:gridCol w="2473325"/>
                <a:gridCol w="2471737"/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新細明體" charset="-120"/>
                        </a:rPr>
                        <a:t>科目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新細明體" charset="-120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新細明體" charset="-120"/>
                        </a:rPr>
                        <a:t>袋內需裝入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144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國文</a:t>
                      </a:r>
                      <a:endParaRPr kumimoji="0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1-2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試卷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回收試卷袋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個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聽力光碟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片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101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3-6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試卷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回收答案卡袋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個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聽力光碟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片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7080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7-8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試卷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回收答案卡袋一個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9223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英文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5-6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試卷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回收答案卡袋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個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聽力光碟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片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7-8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試卷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回收答案卡袋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個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數學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3-8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試卷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回收答案卡袋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個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4213" y="981075"/>
            <a:ext cx="7848600" cy="48736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請於試卷作答結束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後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華康新特明體" panose="02020909000000000000" pitchFamily="49" charset="-12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答案卷封袋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：置入國小</a:t>
            </a: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1~2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年級  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華康新特明體" panose="02020909000000000000" pitchFamily="49" charset="-12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                       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國語科試卷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華康新特明體" panose="02020909000000000000" pitchFamily="49" charset="-12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答案卡封袋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：置入國小</a:t>
            </a: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3~6</a:t>
            </a: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年級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、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華康新特明體" panose="02020909000000000000" pitchFamily="49" charset="-12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                       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國中</a:t>
            </a: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7~8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年級答案 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華康新特明體" panose="02020909000000000000" pitchFamily="49" charset="-12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                       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卡。</a:t>
            </a:r>
            <a:endParaRPr lang="zh-TW" alt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4000"/>
              </a:lnSpc>
            </a:pPr>
            <a:r>
              <a:rPr lang="zh-TW" altLang="en-US" sz="2000" cap="none" smtClean="0">
                <a:latin typeface="華康明體 Std W7"/>
                <a:ea typeface="華康明體 Std W7"/>
                <a:cs typeface="華康明體 Std W7"/>
              </a:rPr>
              <a:t>封箱</a:t>
            </a:r>
            <a:r>
              <a:rPr lang="en-US" altLang="zh-TW" sz="2000" cap="none" smtClean="0">
                <a:latin typeface="華康明體 Std W7"/>
                <a:ea typeface="華康明體 Std W7"/>
                <a:cs typeface="華康明體 Std W7"/>
              </a:rPr>
              <a:t>(</a:t>
            </a:r>
            <a:r>
              <a:rPr lang="zh-TW" altLang="en-US" sz="2000" cap="none" smtClean="0">
                <a:latin typeface="華康明體 Std W7"/>
                <a:ea typeface="華康明體 Std W7"/>
                <a:cs typeface="華康明體 Std W7"/>
              </a:rPr>
              <a:t>左圖</a:t>
            </a:r>
            <a:r>
              <a:rPr lang="en-US" altLang="zh-TW" sz="2000" cap="none" smtClean="0">
                <a:latin typeface="華康明體 Std W7"/>
                <a:ea typeface="華康明體 Std W7"/>
                <a:cs typeface="華康明體 Std W7"/>
              </a:rPr>
              <a:t>)</a:t>
            </a:r>
            <a:r>
              <a:rPr lang="zh-TW" altLang="en-US" sz="2000" cap="none" smtClean="0">
                <a:latin typeface="華康明體 Std W7"/>
                <a:ea typeface="華康明體 Std W7"/>
                <a:cs typeface="華康明體 Std W7"/>
              </a:rPr>
              <a:t>：試務人員</a:t>
            </a:r>
            <a:r>
              <a:rPr lang="en-US" altLang="zh-TW" sz="2000" cap="none" smtClean="0">
                <a:latin typeface="華康明體 Std W7"/>
                <a:ea typeface="華康明體 Std W7"/>
                <a:cs typeface="華康明體 Std W7"/>
              </a:rPr>
              <a:t>&amp;</a:t>
            </a:r>
            <a:r>
              <a:rPr lang="zh-TW" altLang="en-US" sz="2000" cap="none" smtClean="0">
                <a:latin typeface="華康明體 Std W7"/>
                <a:ea typeface="華康明體 Std W7"/>
                <a:cs typeface="華康明體 Std W7"/>
              </a:rPr>
              <a:t>試務監察人員於彌封單騎縫處簽名</a:t>
            </a:r>
            <a:r>
              <a:rPr lang="zh-TW" altLang="en-US" sz="2000" cap="none" smtClean="0"/>
              <a:t>。</a:t>
            </a:r>
            <a:br>
              <a:rPr lang="zh-TW" altLang="en-US" sz="2000" cap="none" smtClean="0"/>
            </a:br>
            <a:r>
              <a:rPr lang="zh-TW" altLang="en-US" sz="2000" cap="none" smtClean="0">
                <a:latin typeface="華康明體 Std W7"/>
                <a:ea typeface="華康明體 Std W7"/>
                <a:cs typeface="華康明體 Std W7"/>
              </a:rPr>
              <a:t>封袋 </a:t>
            </a:r>
            <a:r>
              <a:rPr lang="en-US" altLang="zh-TW" sz="2000" cap="none" smtClean="0">
                <a:latin typeface="華康明體 Std W7"/>
                <a:ea typeface="華康明體 Std W7"/>
                <a:cs typeface="華康明體 Std W7"/>
              </a:rPr>
              <a:t>(</a:t>
            </a:r>
            <a:r>
              <a:rPr lang="zh-TW" altLang="en-US" sz="2000" cap="none" smtClean="0">
                <a:latin typeface="華康明體 Std W7"/>
                <a:ea typeface="華康明體 Std W7"/>
                <a:cs typeface="華康明體 Std W7"/>
              </a:rPr>
              <a:t>右圖，極小校適用</a:t>
            </a:r>
            <a:r>
              <a:rPr lang="en-US" altLang="zh-TW" sz="2000" cap="none" smtClean="0">
                <a:latin typeface="華康明體 Std W7"/>
                <a:ea typeface="華康明體 Std W7"/>
                <a:cs typeface="華康明體 Std W7"/>
              </a:rPr>
              <a:t>)</a:t>
            </a:r>
            <a:r>
              <a:rPr lang="zh-TW" altLang="en-US" sz="2000" cap="none" smtClean="0">
                <a:latin typeface="華康明體 Std W7"/>
                <a:ea typeface="華康明體 Std W7"/>
                <a:cs typeface="華康明體 Std W7"/>
              </a:rPr>
              <a:t>：試務人員</a:t>
            </a:r>
            <a:r>
              <a:rPr lang="en-US" altLang="zh-TW" sz="2000" cap="none" smtClean="0">
                <a:latin typeface="華康明體 Std W7"/>
                <a:ea typeface="華康明體 Std W7"/>
                <a:cs typeface="華康明體 Std W7"/>
              </a:rPr>
              <a:t>&amp;</a:t>
            </a:r>
            <a:r>
              <a:rPr lang="zh-TW" altLang="en-US" sz="2000" cap="none" smtClean="0">
                <a:latin typeface="華康明體 Std W7"/>
                <a:ea typeface="華康明體 Std W7"/>
                <a:cs typeface="華康明體 Std W7"/>
              </a:rPr>
              <a:t>試務監察人員於彌封處簽名。</a:t>
            </a:r>
            <a:endParaRPr lang="zh-TW" altLang="en-US" sz="2000" cap="none" smtClean="0"/>
          </a:p>
        </p:txBody>
      </p:sp>
      <p:pic>
        <p:nvPicPr>
          <p:cNvPr id="20482" name="Picture 2" descr="C:\Users\B001\Desktop\學測ppt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3651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B001\Desktop\學測ppt\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1813" y="1484313"/>
            <a:ext cx="3665537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1835150" y="5229225"/>
            <a:ext cx="865188" cy="287338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1979613" y="1773238"/>
            <a:ext cx="865187" cy="287337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kumimoji="1" lang="zh-TW" altLang="en-US" sz="3600" b="1" cap="none" smtClean="0">
                <a:solidFill>
                  <a:schemeClr val="accent1"/>
                </a:solidFill>
              </a:rPr>
              <a:t>另闢試場試卷袋：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1189038" lvl="2" indent="-457200" eaLnBrk="1" hangingPunct="1"/>
            <a:r>
              <a:rPr lang="zh-TW" altLang="en-US" sz="2400" smtClean="0"/>
              <a:t>另闢考場試卷袋上會標示</a:t>
            </a:r>
            <a:r>
              <a:rPr lang="zh-TW" altLang="en-US" sz="2400" b="1" smtClean="0"/>
              <a:t>「試場編號」 、</a:t>
            </a:r>
            <a:r>
              <a:rPr lang="zh-TW" altLang="en-US" sz="2400" smtClean="0"/>
              <a:t> </a:t>
            </a:r>
            <a:r>
              <a:rPr lang="zh-TW" altLang="en-US" sz="2400" b="1" smtClean="0"/>
              <a:t>「科目」 、 「年級」及「份數」</a:t>
            </a:r>
            <a:r>
              <a:rPr lang="zh-TW" altLang="en-US" sz="2400" smtClean="0"/>
              <a:t>，袋內含「試卷」</a:t>
            </a:r>
            <a:r>
              <a:rPr lang="en-US" altLang="zh-TW" sz="2400" smtClean="0"/>
              <a:t>(</a:t>
            </a:r>
            <a:r>
              <a:rPr lang="zh-TW" altLang="en-US" sz="2400" smtClean="0"/>
              <a:t>一般、放大或點字試卷</a:t>
            </a:r>
            <a:r>
              <a:rPr lang="en-US" altLang="zh-TW" sz="2400" smtClean="0"/>
              <a:t>) </a:t>
            </a:r>
            <a:r>
              <a:rPr lang="zh-TW" altLang="en-US" sz="2400" smtClean="0"/>
              <a:t>、</a:t>
            </a:r>
            <a:r>
              <a:rPr lang="en-US" altLang="zh-TW" sz="2400" smtClean="0"/>
              <a:t> </a:t>
            </a:r>
            <a:r>
              <a:rPr lang="zh-TW" altLang="en-US" sz="2400" smtClean="0">
                <a:solidFill>
                  <a:schemeClr val="accent1"/>
                </a:solidFill>
              </a:rPr>
              <a:t>「答案卡（卷）封袋」</a:t>
            </a:r>
            <a:r>
              <a:rPr lang="zh-TW" altLang="en-US" sz="2400" smtClean="0"/>
              <a:t>及「聽力測驗</a:t>
            </a:r>
            <a:r>
              <a:rPr lang="en-US" altLang="zh-TW" sz="2400" smtClean="0"/>
              <a:t>CD</a:t>
            </a:r>
            <a:r>
              <a:rPr lang="zh-TW" altLang="en-US" sz="2400" smtClean="0"/>
              <a:t>」</a:t>
            </a:r>
            <a:r>
              <a:rPr lang="en-US" altLang="zh-TW" sz="2400" smtClean="0"/>
              <a:t>(</a:t>
            </a:r>
            <a:r>
              <a:rPr lang="zh-TW" altLang="en-US" sz="2400" smtClean="0"/>
              <a:t>國小國語、國小英文</a:t>
            </a:r>
            <a:r>
              <a:rPr lang="en-US" altLang="zh-TW" sz="2400" smtClean="0"/>
              <a:t>)</a:t>
            </a:r>
            <a:r>
              <a:rPr lang="zh-TW" altLang="en-US" sz="2400" smtClean="0"/>
              <a:t> 。</a:t>
            </a:r>
          </a:p>
          <a:p>
            <a:pPr marL="1189038" lvl="2" indent="-457200" eaLnBrk="1" hangingPunct="1"/>
            <a:r>
              <a:rPr lang="zh-TW" altLang="en-US" sz="2400" smtClean="0"/>
              <a:t>另闢考場試卷袋內容物，是依據試場編號之申請服務項目提供試卷，不會註明學生姓名以維護學生個資，</a:t>
            </a:r>
            <a:r>
              <a:rPr lang="zh-TW" altLang="en-US" sz="2400" b="1" smtClean="0"/>
              <a:t>請學校自備各試場編號對應之學生名單及申請服務類別</a:t>
            </a:r>
            <a:r>
              <a:rPr lang="zh-TW" altLang="en-US" sz="2400" smtClean="0"/>
              <a:t>進行分卷並發放答案卡</a:t>
            </a:r>
            <a:r>
              <a:rPr lang="zh-TW" altLang="en-US" sz="2400" b="1" smtClean="0"/>
              <a:t>。</a:t>
            </a:r>
            <a:endParaRPr lang="zh-TW" altLang="en-US" sz="2400" smtClean="0"/>
          </a:p>
          <a:p>
            <a:pPr marL="1189038" lvl="2" indent="-457200" eaLnBrk="1" hangingPunct="1"/>
            <a:r>
              <a:rPr lang="zh-TW" altLang="en-US" sz="2400" smtClean="0"/>
              <a:t>考試完畢後，監考人員請將另闢試場學生答案卡置入</a:t>
            </a:r>
            <a:r>
              <a:rPr lang="zh-TW" altLang="en-US" sz="2400" smtClean="0">
                <a:solidFill>
                  <a:schemeClr val="accent1"/>
                </a:solidFill>
              </a:rPr>
              <a:t>「答案卡</a:t>
            </a:r>
            <a:r>
              <a:rPr lang="en-US" altLang="zh-TW" sz="2400" smtClean="0">
                <a:solidFill>
                  <a:schemeClr val="accent1"/>
                </a:solidFill>
              </a:rPr>
              <a:t>(</a:t>
            </a:r>
            <a:r>
              <a:rPr lang="zh-TW" altLang="en-US" sz="2400" smtClean="0">
                <a:solidFill>
                  <a:schemeClr val="accent1"/>
                </a:solidFill>
              </a:rPr>
              <a:t>卷</a:t>
            </a:r>
            <a:r>
              <a:rPr lang="en-US" altLang="zh-TW" sz="2400" smtClean="0">
                <a:solidFill>
                  <a:schemeClr val="accent1"/>
                </a:solidFill>
              </a:rPr>
              <a:t>)</a:t>
            </a:r>
            <a:r>
              <a:rPr lang="zh-TW" altLang="en-US" sz="2400" smtClean="0">
                <a:solidFill>
                  <a:schemeClr val="accent1"/>
                </a:solidFill>
              </a:rPr>
              <a:t>封袋」</a:t>
            </a:r>
            <a:r>
              <a:rPr lang="zh-TW" altLang="en-US" sz="2400" smtClean="0"/>
              <a:t>彌封簽名後，交回教務處即可，毋須再交回原班。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C7EDCC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C7EDCC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</TotalTime>
  <Words>528</Words>
  <Application>Microsoft Office PowerPoint</Application>
  <PresentationFormat>如螢幕大小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簡報設計範本</vt:lpstr>
      </vt:variant>
      <vt:variant>
        <vt:i4>7</vt:i4>
      </vt:variant>
      <vt:variant>
        <vt:lpstr>投影片標題</vt:lpstr>
      </vt:variant>
      <vt:variant>
        <vt:i4>9</vt:i4>
      </vt:variant>
    </vt:vector>
  </HeadingPairs>
  <TitlesOfParts>
    <vt:vector size="25" baseType="lpstr">
      <vt:lpstr>Arial</vt:lpstr>
      <vt:lpstr>新細明體</vt:lpstr>
      <vt:lpstr>Century Schoolbook</vt:lpstr>
      <vt:lpstr>Wingdings</vt:lpstr>
      <vt:lpstr>Wingdings 2</vt:lpstr>
      <vt:lpstr>Calibri</vt:lpstr>
      <vt:lpstr>華康明體 Std W7</vt:lpstr>
      <vt:lpstr>Times New Roman</vt:lpstr>
      <vt:lpstr>華康新特明體</vt:lpstr>
      <vt:lpstr>壁窗</vt:lpstr>
      <vt:lpstr>壁窗</vt:lpstr>
      <vt:lpstr>壁窗</vt:lpstr>
      <vt:lpstr>壁窗</vt:lpstr>
      <vt:lpstr>壁窗</vt:lpstr>
      <vt:lpstr>壁窗</vt:lpstr>
      <vt:lpstr>壁窗</vt:lpstr>
      <vt:lpstr>花蓮縣105年度建置國民中小教育長期資料庫樣式說明</vt:lpstr>
      <vt:lpstr>投影片 2</vt:lpstr>
      <vt:lpstr>投影片 3</vt:lpstr>
      <vt:lpstr>投影片 4</vt:lpstr>
      <vt:lpstr>投影片 5</vt:lpstr>
      <vt:lpstr>投影片 6</vt:lpstr>
      <vt:lpstr>投影片 7</vt:lpstr>
      <vt:lpstr>封箱(左圖)：試務人員&amp;試務監察人員於彌封單騎縫處簽名。 封袋 (右圖，極小校適用)：試務人員&amp;試務監察人員於彌封處簽名。</vt:lpstr>
      <vt:lpstr>另闢試場試卷袋：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花蓮縣105年度建置國中小教育資料庫樣式說明</dc:title>
  <dc:creator>B001</dc:creator>
  <cp:lastModifiedBy>USER</cp:lastModifiedBy>
  <cp:revision>9</cp:revision>
  <dcterms:created xsi:type="dcterms:W3CDTF">2016-04-26T05:45:21Z</dcterms:created>
  <dcterms:modified xsi:type="dcterms:W3CDTF">2016-05-10T06:04:42Z</dcterms:modified>
</cp:coreProperties>
</file>