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4697" r:id="rId3"/>
    <p:sldId id="4758" r:id="rId4"/>
    <p:sldId id="4757" r:id="rId5"/>
    <p:sldId id="4760" r:id="rId6"/>
    <p:sldId id="4759" r:id="rId7"/>
    <p:sldId id="4762" r:id="rId8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726"/>
  </p:normalViewPr>
  <p:slideViewPr>
    <p:cSldViewPr snapToGrid="0">
      <p:cViewPr>
        <p:scale>
          <a:sx n="90" d="100"/>
          <a:sy n="90" d="100"/>
        </p:scale>
        <p:origin x="114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CAED6-D6AA-1741-9FB8-2D9A39CDC90D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C323-FBCF-E846-9CE2-1E3A9B68C5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074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3B315-D652-4F01-BEF5-9078529978D8}" type="slidenum">
              <a:rPr kumimoji="0" lang="zh-TW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720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AE652D-B880-91D4-D267-39CDCB658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AC3DDAC-72D1-C42A-43FA-8ABB61228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2F11A3-0AAA-74DC-7368-9ABA26B8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0700EC-B998-38B5-9296-9A03BFF4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0070D4-5732-D2F5-F712-98B11AA0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882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9D49FC-C4BF-0F29-EC6A-2E21E290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E6A84EB-C3E1-58DD-B950-4C931822C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86FCF3-D034-593D-289F-CACC130E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3C8A9A-C04B-FED5-F914-9285B5CD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2FB045-6C62-DFFD-1FB4-EF66D4F1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426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E706E70-3376-52E0-76B8-C57087D3D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0217248-6B79-8F62-7783-A059BAB9E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2D3ADB-0C2E-120C-4EDC-50BB7A87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877F6C-0F6A-D2AF-50F0-C52E33AF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6E2F9E-0055-FB52-2BC5-56A52888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3219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772" y="231647"/>
            <a:ext cx="2918460" cy="649605"/>
          </a:xfrm>
          <a:custGeom>
            <a:avLst/>
            <a:gdLst/>
            <a:ahLst/>
            <a:cxnLst/>
            <a:rect l="l" t="t" r="r" b="b"/>
            <a:pathLst>
              <a:path w="2918460" h="649605">
                <a:moveTo>
                  <a:pt x="2593847" y="0"/>
                </a:moveTo>
                <a:lnTo>
                  <a:pt x="324612" y="0"/>
                </a:lnTo>
                <a:lnTo>
                  <a:pt x="276644" y="3518"/>
                </a:lnTo>
                <a:lnTo>
                  <a:pt x="230861" y="13740"/>
                </a:lnTo>
                <a:lnTo>
                  <a:pt x="187765" y="30162"/>
                </a:lnTo>
                <a:lnTo>
                  <a:pt x="147859" y="52285"/>
                </a:lnTo>
                <a:lnTo>
                  <a:pt x="111644" y="79606"/>
                </a:lnTo>
                <a:lnTo>
                  <a:pt x="79623" y="111624"/>
                </a:lnTo>
                <a:lnTo>
                  <a:pt x="52298" y="147837"/>
                </a:lnTo>
                <a:lnTo>
                  <a:pt x="30171" y="187743"/>
                </a:lnTo>
                <a:lnTo>
                  <a:pt x="13744" y="230843"/>
                </a:lnTo>
                <a:lnTo>
                  <a:pt x="3519" y="276632"/>
                </a:lnTo>
                <a:lnTo>
                  <a:pt x="0" y="324612"/>
                </a:lnTo>
                <a:lnTo>
                  <a:pt x="3519" y="372591"/>
                </a:lnTo>
                <a:lnTo>
                  <a:pt x="13744" y="418380"/>
                </a:lnTo>
                <a:lnTo>
                  <a:pt x="30171" y="461480"/>
                </a:lnTo>
                <a:lnTo>
                  <a:pt x="52298" y="501386"/>
                </a:lnTo>
                <a:lnTo>
                  <a:pt x="79623" y="537599"/>
                </a:lnTo>
                <a:lnTo>
                  <a:pt x="111644" y="569617"/>
                </a:lnTo>
                <a:lnTo>
                  <a:pt x="147859" y="596938"/>
                </a:lnTo>
                <a:lnTo>
                  <a:pt x="187765" y="619061"/>
                </a:lnTo>
                <a:lnTo>
                  <a:pt x="230861" y="635483"/>
                </a:lnTo>
                <a:lnTo>
                  <a:pt x="276644" y="645705"/>
                </a:lnTo>
                <a:lnTo>
                  <a:pt x="324612" y="649224"/>
                </a:lnTo>
                <a:lnTo>
                  <a:pt x="2593847" y="649224"/>
                </a:lnTo>
                <a:lnTo>
                  <a:pt x="2641827" y="645705"/>
                </a:lnTo>
                <a:lnTo>
                  <a:pt x="2687616" y="635483"/>
                </a:lnTo>
                <a:lnTo>
                  <a:pt x="2730716" y="619061"/>
                </a:lnTo>
                <a:lnTo>
                  <a:pt x="2770622" y="596938"/>
                </a:lnTo>
                <a:lnTo>
                  <a:pt x="2806835" y="569617"/>
                </a:lnTo>
                <a:lnTo>
                  <a:pt x="2838853" y="537599"/>
                </a:lnTo>
                <a:lnTo>
                  <a:pt x="2866174" y="501386"/>
                </a:lnTo>
                <a:lnTo>
                  <a:pt x="2888297" y="461480"/>
                </a:lnTo>
                <a:lnTo>
                  <a:pt x="2904719" y="418380"/>
                </a:lnTo>
                <a:lnTo>
                  <a:pt x="2914941" y="372591"/>
                </a:lnTo>
                <a:lnTo>
                  <a:pt x="2918460" y="324612"/>
                </a:lnTo>
                <a:lnTo>
                  <a:pt x="2914941" y="276632"/>
                </a:lnTo>
                <a:lnTo>
                  <a:pt x="2904719" y="230843"/>
                </a:lnTo>
                <a:lnTo>
                  <a:pt x="2888297" y="187743"/>
                </a:lnTo>
                <a:lnTo>
                  <a:pt x="2866174" y="147837"/>
                </a:lnTo>
                <a:lnTo>
                  <a:pt x="2838853" y="111624"/>
                </a:lnTo>
                <a:lnTo>
                  <a:pt x="2806835" y="79606"/>
                </a:lnTo>
                <a:lnTo>
                  <a:pt x="2770622" y="52285"/>
                </a:lnTo>
                <a:lnTo>
                  <a:pt x="2730716" y="30162"/>
                </a:lnTo>
                <a:lnTo>
                  <a:pt x="2687616" y="13740"/>
                </a:lnTo>
                <a:lnTo>
                  <a:pt x="2641827" y="3518"/>
                </a:lnTo>
                <a:lnTo>
                  <a:pt x="259384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7644" y="351790"/>
            <a:ext cx="1157671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2EF72-4FFB-5447-BE45-23B3954AC0C8}" type="datetime1">
              <a:rPr lang="zh-TW" altLang="en-US" smtClean="0"/>
              <a:t>2025/8/26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261936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E84D3-1094-3E4F-88DC-BAB85DC68179}" type="datetime1">
              <a:rPr lang="zh-TW" altLang="en-US" smtClean="0"/>
              <a:t>2025/8/26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10686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989320" cy="6858000"/>
          </a:xfrm>
          <a:custGeom>
            <a:avLst/>
            <a:gdLst/>
            <a:ahLst/>
            <a:cxnLst/>
            <a:rect l="l" t="t" r="r" b="b"/>
            <a:pathLst>
              <a:path w="5989320" h="6858000">
                <a:moveTo>
                  <a:pt x="5989320" y="0"/>
                </a:moveTo>
                <a:lnTo>
                  <a:pt x="0" y="0"/>
                </a:lnTo>
                <a:lnTo>
                  <a:pt x="0" y="6858000"/>
                </a:lnTo>
                <a:lnTo>
                  <a:pt x="5989320" y="6858000"/>
                </a:lnTo>
                <a:lnTo>
                  <a:pt x="598932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3313-A12F-8C4F-A12C-1E8DBD8025E1}" type="datetime1">
              <a:rPr lang="zh-TW" altLang="en-US" smtClean="0"/>
              <a:t>2025/8/26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64591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0059" y="332231"/>
            <a:ext cx="2880360" cy="649605"/>
          </a:xfrm>
          <a:custGeom>
            <a:avLst/>
            <a:gdLst/>
            <a:ahLst/>
            <a:cxnLst/>
            <a:rect l="l" t="t" r="r" b="b"/>
            <a:pathLst>
              <a:path w="2880360" h="649605">
                <a:moveTo>
                  <a:pt x="2555748" y="0"/>
                </a:moveTo>
                <a:lnTo>
                  <a:pt x="324612" y="0"/>
                </a:lnTo>
                <a:lnTo>
                  <a:pt x="276644" y="3518"/>
                </a:lnTo>
                <a:lnTo>
                  <a:pt x="230861" y="13740"/>
                </a:lnTo>
                <a:lnTo>
                  <a:pt x="187765" y="30162"/>
                </a:lnTo>
                <a:lnTo>
                  <a:pt x="147859" y="52285"/>
                </a:lnTo>
                <a:lnTo>
                  <a:pt x="111644" y="79606"/>
                </a:lnTo>
                <a:lnTo>
                  <a:pt x="79623" y="111624"/>
                </a:lnTo>
                <a:lnTo>
                  <a:pt x="52298" y="147837"/>
                </a:lnTo>
                <a:lnTo>
                  <a:pt x="30171" y="187743"/>
                </a:lnTo>
                <a:lnTo>
                  <a:pt x="13744" y="230843"/>
                </a:lnTo>
                <a:lnTo>
                  <a:pt x="3519" y="276632"/>
                </a:lnTo>
                <a:lnTo>
                  <a:pt x="0" y="324612"/>
                </a:lnTo>
                <a:lnTo>
                  <a:pt x="3519" y="372591"/>
                </a:lnTo>
                <a:lnTo>
                  <a:pt x="13744" y="418380"/>
                </a:lnTo>
                <a:lnTo>
                  <a:pt x="30171" y="461480"/>
                </a:lnTo>
                <a:lnTo>
                  <a:pt x="52298" y="501386"/>
                </a:lnTo>
                <a:lnTo>
                  <a:pt x="79623" y="537599"/>
                </a:lnTo>
                <a:lnTo>
                  <a:pt x="111644" y="569617"/>
                </a:lnTo>
                <a:lnTo>
                  <a:pt x="147859" y="596938"/>
                </a:lnTo>
                <a:lnTo>
                  <a:pt x="187765" y="619061"/>
                </a:lnTo>
                <a:lnTo>
                  <a:pt x="230861" y="635483"/>
                </a:lnTo>
                <a:lnTo>
                  <a:pt x="276644" y="645705"/>
                </a:lnTo>
                <a:lnTo>
                  <a:pt x="324612" y="649224"/>
                </a:lnTo>
                <a:lnTo>
                  <a:pt x="2555748" y="649224"/>
                </a:lnTo>
                <a:lnTo>
                  <a:pt x="2603727" y="645705"/>
                </a:lnTo>
                <a:lnTo>
                  <a:pt x="2649516" y="635483"/>
                </a:lnTo>
                <a:lnTo>
                  <a:pt x="2692616" y="619061"/>
                </a:lnTo>
                <a:lnTo>
                  <a:pt x="2732522" y="596938"/>
                </a:lnTo>
                <a:lnTo>
                  <a:pt x="2768735" y="569617"/>
                </a:lnTo>
                <a:lnTo>
                  <a:pt x="2800753" y="537599"/>
                </a:lnTo>
                <a:lnTo>
                  <a:pt x="2828074" y="501386"/>
                </a:lnTo>
                <a:lnTo>
                  <a:pt x="2850197" y="461480"/>
                </a:lnTo>
                <a:lnTo>
                  <a:pt x="2866619" y="418380"/>
                </a:lnTo>
                <a:lnTo>
                  <a:pt x="2876841" y="372591"/>
                </a:lnTo>
                <a:lnTo>
                  <a:pt x="2880360" y="324612"/>
                </a:lnTo>
                <a:lnTo>
                  <a:pt x="2876841" y="276632"/>
                </a:lnTo>
                <a:lnTo>
                  <a:pt x="2866619" y="230843"/>
                </a:lnTo>
                <a:lnTo>
                  <a:pt x="2850197" y="187743"/>
                </a:lnTo>
                <a:lnTo>
                  <a:pt x="2828074" y="147837"/>
                </a:lnTo>
                <a:lnTo>
                  <a:pt x="2800753" y="111624"/>
                </a:lnTo>
                <a:lnTo>
                  <a:pt x="2768735" y="79606"/>
                </a:lnTo>
                <a:lnTo>
                  <a:pt x="2732522" y="52285"/>
                </a:lnTo>
                <a:lnTo>
                  <a:pt x="2692616" y="30162"/>
                </a:lnTo>
                <a:lnTo>
                  <a:pt x="2649516" y="13740"/>
                </a:lnTo>
                <a:lnTo>
                  <a:pt x="2603727" y="3518"/>
                </a:lnTo>
                <a:lnTo>
                  <a:pt x="255574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CD31-DFD5-9841-957A-B34F461723CF}" type="datetime1">
              <a:rPr lang="zh-TW" altLang="en-US" smtClean="0"/>
              <a:t>2025/8/26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8502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0059" y="332231"/>
            <a:ext cx="2880360" cy="649605"/>
          </a:xfrm>
          <a:custGeom>
            <a:avLst/>
            <a:gdLst/>
            <a:ahLst/>
            <a:cxnLst/>
            <a:rect l="l" t="t" r="r" b="b"/>
            <a:pathLst>
              <a:path w="2880360" h="649605">
                <a:moveTo>
                  <a:pt x="2555748" y="0"/>
                </a:moveTo>
                <a:lnTo>
                  <a:pt x="324612" y="0"/>
                </a:lnTo>
                <a:lnTo>
                  <a:pt x="276644" y="3518"/>
                </a:lnTo>
                <a:lnTo>
                  <a:pt x="230861" y="13740"/>
                </a:lnTo>
                <a:lnTo>
                  <a:pt x="187765" y="30162"/>
                </a:lnTo>
                <a:lnTo>
                  <a:pt x="147859" y="52285"/>
                </a:lnTo>
                <a:lnTo>
                  <a:pt x="111644" y="79606"/>
                </a:lnTo>
                <a:lnTo>
                  <a:pt x="79623" y="111624"/>
                </a:lnTo>
                <a:lnTo>
                  <a:pt x="52298" y="147837"/>
                </a:lnTo>
                <a:lnTo>
                  <a:pt x="30171" y="187743"/>
                </a:lnTo>
                <a:lnTo>
                  <a:pt x="13744" y="230843"/>
                </a:lnTo>
                <a:lnTo>
                  <a:pt x="3519" y="276632"/>
                </a:lnTo>
                <a:lnTo>
                  <a:pt x="0" y="324612"/>
                </a:lnTo>
                <a:lnTo>
                  <a:pt x="3519" y="372591"/>
                </a:lnTo>
                <a:lnTo>
                  <a:pt x="13744" y="418380"/>
                </a:lnTo>
                <a:lnTo>
                  <a:pt x="30171" y="461480"/>
                </a:lnTo>
                <a:lnTo>
                  <a:pt x="52298" y="501386"/>
                </a:lnTo>
                <a:lnTo>
                  <a:pt x="79623" y="537599"/>
                </a:lnTo>
                <a:lnTo>
                  <a:pt x="111644" y="569617"/>
                </a:lnTo>
                <a:lnTo>
                  <a:pt x="147859" y="596938"/>
                </a:lnTo>
                <a:lnTo>
                  <a:pt x="187765" y="619061"/>
                </a:lnTo>
                <a:lnTo>
                  <a:pt x="230861" y="635483"/>
                </a:lnTo>
                <a:lnTo>
                  <a:pt x="276644" y="645705"/>
                </a:lnTo>
                <a:lnTo>
                  <a:pt x="324612" y="649224"/>
                </a:lnTo>
                <a:lnTo>
                  <a:pt x="2555748" y="649224"/>
                </a:lnTo>
                <a:lnTo>
                  <a:pt x="2603727" y="645705"/>
                </a:lnTo>
                <a:lnTo>
                  <a:pt x="2649516" y="635483"/>
                </a:lnTo>
                <a:lnTo>
                  <a:pt x="2692616" y="619061"/>
                </a:lnTo>
                <a:lnTo>
                  <a:pt x="2732522" y="596938"/>
                </a:lnTo>
                <a:lnTo>
                  <a:pt x="2768735" y="569617"/>
                </a:lnTo>
                <a:lnTo>
                  <a:pt x="2800753" y="537599"/>
                </a:lnTo>
                <a:lnTo>
                  <a:pt x="2828074" y="501386"/>
                </a:lnTo>
                <a:lnTo>
                  <a:pt x="2850197" y="461480"/>
                </a:lnTo>
                <a:lnTo>
                  <a:pt x="2866619" y="418380"/>
                </a:lnTo>
                <a:lnTo>
                  <a:pt x="2876841" y="372591"/>
                </a:lnTo>
                <a:lnTo>
                  <a:pt x="2880360" y="324612"/>
                </a:lnTo>
                <a:lnTo>
                  <a:pt x="2876841" y="276632"/>
                </a:lnTo>
                <a:lnTo>
                  <a:pt x="2866619" y="230843"/>
                </a:lnTo>
                <a:lnTo>
                  <a:pt x="2850197" y="187743"/>
                </a:lnTo>
                <a:lnTo>
                  <a:pt x="2828074" y="147837"/>
                </a:lnTo>
                <a:lnTo>
                  <a:pt x="2800753" y="111624"/>
                </a:lnTo>
                <a:lnTo>
                  <a:pt x="2768735" y="79606"/>
                </a:lnTo>
                <a:lnTo>
                  <a:pt x="2732522" y="52285"/>
                </a:lnTo>
                <a:lnTo>
                  <a:pt x="2692616" y="30162"/>
                </a:lnTo>
                <a:lnTo>
                  <a:pt x="2649516" y="13740"/>
                </a:lnTo>
                <a:lnTo>
                  <a:pt x="2603727" y="3518"/>
                </a:lnTo>
                <a:lnTo>
                  <a:pt x="255574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D4EA-6AFD-744B-B527-5A372E9C0D8D}" type="datetime1">
              <a:rPr lang="zh-TW" altLang="en-US" smtClean="0"/>
              <a:t>2025/8/26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73485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DF2E2630-B38C-F348-B57B-93A9552EC680}" type="datetime1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2025/8/26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4696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BF03085-F56E-4B49-1C45-D40EE9BF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11360-B52B-DD40-B17D-4CD292EAC0A8}" type="datetime1">
              <a:rPr kumimoji="1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2025/8/26</a:t>
            </a:fld>
            <a:endParaRPr kumimoji="1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4490D29-4DE4-8F55-1D69-23E391EB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C35728-EC84-0BE4-0720-43F95493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86118-4593-FC4C-B2C8-724626EFC333}" type="slidenum">
              <a:rPr kumimoji="1" lang="zh-TW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53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687127-439B-F8CF-93FC-266C636B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2E12BC-D031-F5B1-836D-992362211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733975-F3E6-9859-5505-91569444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B3CBEC-917E-2381-7881-A2053251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8D2E47-4DC9-7DA7-8926-2A6765B1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062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E86E22-98B1-B2F2-7157-20F791A1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534C612-F60C-5B31-F994-958138DE6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950D48-39FB-9BC3-2936-60EF47E1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A276CF-42E5-FD81-2490-846FD7AB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374666-0EFC-2B4E-F63E-238883A4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974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5B703C-F465-A3D9-4E3C-CA299B2E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10BD5E-DA6D-BAA0-9A61-1F2CCE530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95EA7CF-8CDE-F9DC-2659-3C3B097D2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50C3B96-47BF-7708-B421-8408593D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02F0A2-BE5F-6602-8FE0-4B43B01F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966D1E7-96FA-9D5C-A034-3CE3AA75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966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0D3A92-75BD-1E1D-6E90-A02BE84A3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0F8E17-F5BD-9361-13CB-2BC83CAF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53A7D81-4274-99D0-053A-AA331BD9B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A66E277-E8A2-BCD7-9F02-80C9E8373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81722B4-B06F-A352-D61D-EE0233DDD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D2E3BFC-E21C-AB96-B29C-17361996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999BE50-2A16-293B-FD8E-4B726DC6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C794449-44CB-26AA-6F0E-BA4587F3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1085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AF3B37-A90A-258B-7C7C-AE956F66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9043AB-4EE0-2591-2A07-D52D433C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6AD6739-DCEE-812D-43A4-E4D97B53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792D1DA-9C1D-DE21-F0C3-CB2A8B3C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8260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BE27E73-0D2E-5628-E4F5-5A3D417C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A4612AC-B4DF-A197-D781-FEB01C37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06AD2F-9CCF-291E-224D-774FF00C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9366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42FC38-9495-C3F0-7E7A-2C887752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9396CB-BDCD-E7D8-716E-A0E1AA25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03F99B-3F71-4A05-377D-7C949D175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45022E-10C2-B355-DDF7-9E0383CD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4160B6D-C252-8964-1458-A86A44D5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229A0A4-8D9C-345C-EB7C-C140F9B2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0715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ABDEC-5DC1-AC3A-63E4-5D8CE41B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3E9FF87-EECE-CE91-2DB0-89BD64BB5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E6E8EE-86C7-C035-747A-F4AC9A4D9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86DCED4-FF43-9543-6465-7DD6A532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58AAD2-B3C6-DD52-0E13-AD2C46A4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2BB2C2-FB3B-8E21-5152-42A47DFE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3502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E8C93B3-47EE-51D9-A9C3-985E5D41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44F60F-B19B-D32E-84A0-57B302337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033B4B-93D3-D18A-D32F-9B74964AE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44F14-16B5-9B47-9752-CCDE2FB7F2C6}" type="datetimeFigureOut">
              <a:rPr kumimoji="1" lang="zh-TW" altLang="en-US" smtClean="0"/>
              <a:t>2025/8/26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72FE7E-4B9C-D2F1-C3BC-CFEE225CC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357604-F3E8-34D2-2115-351ABEE4B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C0E10-CE3D-4F4B-BD05-E814230BE4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092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8065" y="2996564"/>
            <a:ext cx="5055869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1037" y="1694433"/>
            <a:ext cx="11029950" cy="4391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7EA7-142F-9441-A5FD-5A91C77E9890}" type="datetime1">
              <a:rPr lang="zh-TW" altLang="en-US" smtClean="0"/>
              <a:t>2025/8/26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3571" y="6445846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33246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92580"/>
            <a:ext cx="12192000" cy="3192780"/>
          </a:xfrm>
          <a:custGeom>
            <a:avLst/>
            <a:gdLst/>
            <a:ahLst/>
            <a:cxnLst/>
            <a:rect l="l" t="t" r="r" b="b"/>
            <a:pathLst>
              <a:path w="12192000" h="3192779">
                <a:moveTo>
                  <a:pt x="12192000" y="0"/>
                </a:moveTo>
                <a:lnTo>
                  <a:pt x="0" y="0"/>
                </a:lnTo>
                <a:lnTo>
                  <a:pt x="0" y="3192780"/>
                </a:lnTo>
                <a:lnTo>
                  <a:pt x="12192000" y="31927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kumimoji="0" lang="en-US" altLang="zh-TW" sz="4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114交安月</a:t>
            </a:r>
            <a:br>
              <a:rPr kumimoji="0" lang="en-US" altLang="zh-TW" sz="4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0" lang="en-US" altLang="zh-TW" sz="4800" b="1" i="0" u="none" strike="noStrike" kern="0" cap="none" spc="-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貼</a:t>
            </a:r>
            <a:r>
              <a:rPr kumimoji="0" lang="zh-TW" altLang="en-US" sz="4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</a:t>
            </a:r>
            <a:r>
              <a:rPr kumimoji="0" lang="en-US" altLang="zh-TW" sz="4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&amp;</a:t>
            </a:r>
            <a:r>
              <a:rPr kumimoji="0" lang="zh-TW" altLang="en-US" sz="4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跑馬燈文字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181725"/>
          </a:xfrm>
          <a:custGeom>
            <a:avLst/>
            <a:gdLst/>
            <a:ahLst/>
            <a:cxnLst/>
            <a:rect l="l" t="t" r="r" b="b"/>
            <a:pathLst>
              <a:path w="12192000" h="6181725">
                <a:moveTo>
                  <a:pt x="2240280" y="324104"/>
                </a:moveTo>
                <a:lnTo>
                  <a:pt x="1916176" y="0"/>
                </a:lnTo>
                <a:lnTo>
                  <a:pt x="0" y="0"/>
                </a:lnTo>
                <a:lnTo>
                  <a:pt x="0" y="1620520"/>
                </a:lnTo>
                <a:lnTo>
                  <a:pt x="324116" y="1944624"/>
                </a:lnTo>
                <a:lnTo>
                  <a:pt x="2240280" y="1944624"/>
                </a:lnTo>
                <a:lnTo>
                  <a:pt x="2240280" y="324104"/>
                </a:lnTo>
                <a:close/>
              </a:path>
              <a:path w="12192000" h="6181725">
                <a:moveTo>
                  <a:pt x="12192000" y="4636008"/>
                </a:moveTo>
                <a:lnTo>
                  <a:pt x="10072116" y="4636008"/>
                </a:lnTo>
                <a:lnTo>
                  <a:pt x="9814560" y="4893564"/>
                </a:lnTo>
                <a:lnTo>
                  <a:pt x="9814560" y="6181344"/>
                </a:lnTo>
                <a:lnTo>
                  <a:pt x="11934444" y="6181344"/>
                </a:lnTo>
                <a:lnTo>
                  <a:pt x="12192000" y="5923788"/>
                </a:lnTo>
                <a:lnTo>
                  <a:pt x="12192000" y="4636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9C5744-60B0-9A35-DB11-A53DC39232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TW" sz="1200" b="0" i="0" u="none" strike="noStrike" kern="0" cap="none" spc="-2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04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C5B10A-CCA6-4D39-990B-75B8762B8E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lang="en-US" altLang="zh-TW" spc="-25" smtClean="0"/>
              <a:t>2</a:t>
            </a:fld>
            <a:endParaRPr lang="en-US" altLang="zh-TW" spc="-25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009C4D2-DD8A-4836-B6B0-A1879B3E2B3B}"/>
              </a:ext>
            </a:extLst>
          </p:cNvPr>
          <p:cNvSpPr/>
          <p:nvPr/>
        </p:nvSpPr>
        <p:spPr>
          <a:xfrm>
            <a:off x="350520" y="152400"/>
            <a:ext cx="2880360" cy="649605"/>
          </a:xfrm>
          <a:custGeom>
            <a:avLst/>
            <a:gdLst/>
            <a:ahLst/>
            <a:cxnLst/>
            <a:rect l="l" t="t" r="r" b="b"/>
            <a:pathLst>
              <a:path w="2880360" h="649605">
                <a:moveTo>
                  <a:pt x="2555748" y="0"/>
                </a:moveTo>
                <a:lnTo>
                  <a:pt x="324612" y="0"/>
                </a:lnTo>
                <a:lnTo>
                  <a:pt x="276644" y="3518"/>
                </a:lnTo>
                <a:lnTo>
                  <a:pt x="230861" y="13740"/>
                </a:lnTo>
                <a:lnTo>
                  <a:pt x="187765" y="30162"/>
                </a:lnTo>
                <a:lnTo>
                  <a:pt x="147859" y="52285"/>
                </a:lnTo>
                <a:lnTo>
                  <a:pt x="111644" y="79606"/>
                </a:lnTo>
                <a:lnTo>
                  <a:pt x="79623" y="111624"/>
                </a:lnTo>
                <a:lnTo>
                  <a:pt x="52298" y="147837"/>
                </a:lnTo>
                <a:lnTo>
                  <a:pt x="30171" y="187743"/>
                </a:lnTo>
                <a:lnTo>
                  <a:pt x="13744" y="230843"/>
                </a:lnTo>
                <a:lnTo>
                  <a:pt x="3519" y="276632"/>
                </a:lnTo>
                <a:lnTo>
                  <a:pt x="0" y="324612"/>
                </a:lnTo>
                <a:lnTo>
                  <a:pt x="3519" y="372591"/>
                </a:lnTo>
                <a:lnTo>
                  <a:pt x="13744" y="418380"/>
                </a:lnTo>
                <a:lnTo>
                  <a:pt x="30171" y="461480"/>
                </a:lnTo>
                <a:lnTo>
                  <a:pt x="52298" y="501386"/>
                </a:lnTo>
                <a:lnTo>
                  <a:pt x="79623" y="537599"/>
                </a:lnTo>
                <a:lnTo>
                  <a:pt x="111644" y="569617"/>
                </a:lnTo>
                <a:lnTo>
                  <a:pt x="147859" y="596938"/>
                </a:lnTo>
                <a:lnTo>
                  <a:pt x="187765" y="619061"/>
                </a:lnTo>
                <a:lnTo>
                  <a:pt x="230861" y="635483"/>
                </a:lnTo>
                <a:lnTo>
                  <a:pt x="276644" y="645705"/>
                </a:lnTo>
                <a:lnTo>
                  <a:pt x="324612" y="649224"/>
                </a:lnTo>
                <a:lnTo>
                  <a:pt x="2555748" y="649224"/>
                </a:lnTo>
                <a:lnTo>
                  <a:pt x="2603727" y="645705"/>
                </a:lnTo>
                <a:lnTo>
                  <a:pt x="2649516" y="635483"/>
                </a:lnTo>
                <a:lnTo>
                  <a:pt x="2692616" y="619061"/>
                </a:lnTo>
                <a:lnTo>
                  <a:pt x="2732522" y="596938"/>
                </a:lnTo>
                <a:lnTo>
                  <a:pt x="2768735" y="569617"/>
                </a:lnTo>
                <a:lnTo>
                  <a:pt x="2800753" y="537599"/>
                </a:lnTo>
                <a:lnTo>
                  <a:pt x="2828074" y="501386"/>
                </a:lnTo>
                <a:lnTo>
                  <a:pt x="2850197" y="461480"/>
                </a:lnTo>
                <a:lnTo>
                  <a:pt x="2866619" y="418380"/>
                </a:lnTo>
                <a:lnTo>
                  <a:pt x="2876841" y="372591"/>
                </a:lnTo>
                <a:lnTo>
                  <a:pt x="2880360" y="324612"/>
                </a:lnTo>
                <a:lnTo>
                  <a:pt x="2876841" y="276632"/>
                </a:lnTo>
                <a:lnTo>
                  <a:pt x="2866619" y="230843"/>
                </a:lnTo>
                <a:lnTo>
                  <a:pt x="2850197" y="187743"/>
                </a:lnTo>
                <a:lnTo>
                  <a:pt x="2828074" y="147837"/>
                </a:lnTo>
                <a:lnTo>
                  <a:pt x="2800753" y="111624"/>
                </a:lnTo>
                <a:lnTo>
                  <a:pt x="2768735" y="79606"/>
                </a:lnTo>
                <a:lnTo>
                  <a:pt x="2732522" y="52285"/>
                </a:lnTo>
                <a:lnTo>
                  <a:pt x="2692616" y="30162"/>
                </a:lnTo>
                <a:lnTo>
                  <a:pt x="2649516" y="13740"/>
                </a:lnTo>
                <a:lnTo>
                  <a:pt x="2603727" y="3518"/>
                </a:lnTo>
                <a:lnTo>
                  <a:pt x="255574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B24BE0C-C477-45E2-9FCB-A4E4A16EE27C}"/>
              </a:ext>
            </a:extLst>
          </p:cNvPr>
          <p:cNvSpPr txBox="1">
            <a:spLocks/>
          </p:cNvSpPr>
          <p:nvPr/>
        </p:nvSpPr>
        <p:spPr>
          <a:xfrm>
            <a:off x="759562" y="272289"/>
            <a:ext cx="2059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微軟正黑體"/>
                <a:ea typeface="+mj-ea"/>
                <a:cs typeface="微軟正黑體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撰寫依據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3335B64-B723-4218-9946-F1161E09F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50982"/>
              </p:ext>
            </p:extLst>
          </p:nvPr>
        </p:nvGraphicFramePr>
        <p:xfrm>
          <a:off x="429208" y="956258"/>
          <a:ext cx="10745474" cy="4970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676">
                  <a:extLst>
                    <a:ext uri="{9D8B030D-6E8A-4147-A177-3AD203B41FA5}">
                      <a16:colId xmlns:a16="http://schemas.microsoft.com/office/drawing/2014/main" val="2374499356"/>
                    </a:ext>
                  </a:extLst>
                </a:gridCol>
                <a:gridCol w="3108456">
                  <a:extLst>
                    <a:ext uri="{9D8B030D-6E8A-4147-A177-3AD203B41FA5}">
                      <a16:colId xmlns:a16="http://schemas.microsoft.com/office/drawing/2014/main" val="298790265"/>
                    </a:ext>
                  </a:extLst>
                </a:gridCol>
                <a:gridCol w="3329671">
                  <a:extLst>
                    <a:ext uri="{9D8B030D-6E8A-4147-A177-3AD203B41FA5}">
                      <a16:colId xmlns:a16="http://schemas.microsoft.com/office/drawing/2014/main" val="1611723200"/>
                    </a:ext>
                  </a:extLst>
                </a:gridCol>
                <a:gridCol w="3329671">
                  <a:extLst>
                    <a:ext uri="{9D8B030D-6E8A-4147-A177-3AD203B41FA5}">
                      <a16:colId xmlns:a16="http://schemas.microsoft.com/office/drawing/2014/main" val="558658329"/>
                    </a:ext>
                  </a:extLst>
                </a:gridCol>
              </a:tblGrid>
              <a:tr h="3718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主軸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交通安全月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319612"/>
                  </a:ext>
                </a:extLst>
              </a:tr>
              <a:tr h="3718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主題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A-</a:t>
                      </a:r>
                      <a:r>
                        <a:rPr lang="zh-TW" altLang="en-US" sz="1400" dirty="0"/>
                        <a:t>主軸與口號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B-</a:t>
                      </a:r>
                      <a:r>
                        <a:rPr lang="zh-TW" altLang="en-US" sz="1400" dirty="0"/>
                        <a:t>形象影片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C-</a:t>
                      </a:r>
                      <a:r>
                        <a:rPr lang="zh-TW" altLang="en-US" sz="1400" dirty="0"/>
                        <a:t>創意</a:t>
                      </a:r>
                      <a:r>
                        <a:rPr lang="en-US" altLang="zh-TW" sz="1400" dirty="0"/>
                        <a:t>Reels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769324"/>
                  </a:ext>
                </a:extLst>
              </a:tr>
              <a:tr h="19333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文案方向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9</a:t>
                      </a:r>
                      <a:r>
                        <a:rPr lang="zh-TW" altLang="en-US" sz="14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月是交通安全月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今年度主題持續為「人本交通 停讓文化」，呼籲「駕駛停讓行人」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口號「車輛慢看停 行人安全行」</a:t>
                      </a:r>
                      <a:endParaRPr lang="en-US" altLang="zh-TW" sz="1400" u="none" strike="noStrike" cap="none" dirty="0">
                        <a:solidFill>
                          <a:schemeClr val="dk1"/>
                        </a:solidFill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b="0" dirty="0">
                          <a:solidFill>
                            <a:schemeClr val="dk1"/>
                          </a:solidFill>
                          <a:sym typeface="Arial"/>
                        </a:rPr>
                        <a:t>提及今年形象影片的主軸：車輛主動停讓 行人專心通行</a:t>
                      </a:r>
                      <a:endParaRPr lang="en-US" altLang="zh-TW" sz="1400" b="0" dirty="0">
                        <a:solidFill>
                          <a:schemeClr val="dk1"/>
                        </a:solidFill>
                        <a:sym typeface="Arial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/>
                        <a:t>貼文中帶著溫暖的關心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/>
                        <a:t>以創意影音為主軸，提醒駕駛要遵守停讓規定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50277"/>
                  </a:ext>
                </a:extLst>
              </a:tr>
              <a:tr h="15616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素材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交安月官方文宣 </a:t>
                      </a:r>
                      <a:b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ex: 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海報、行動指引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/>
                        <a:t>形象影片</a:t>
                      </a:r>
                      <a:r>
                        <a:rPr lang="en-US" altLang="zh-TW" sz="1400" dirty="0"/>
                        <a:t>(8/29</a:t>
                      </a:r>
                      <a:r>
                        <a:rPr lang="zh-TW" altLang="en-US" sz="1400" dirty="0"/>
                        <a:t>上架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/>
                        <a:t>創意短影音</a:t>
                      </a:r>
                      <a:r>
                        <a:rPr lang="en-US" altLang="zh-TW" sz="1400" dirty="0"/>
                        <a:t>(8/29</a:t>
                      </a:r>
                      <a:r>
                        <a:rPr lang="zh-TW" altLang="en-US" sz="1400" dirty="0"/>
                        <a:t>上架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91587"/>
                  </a:ext>
                </a:extLst>
              </a:tr>
              <a:tr h="6572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建議</a:t>
                      </a:r>
                      <a:r>
                        <a:rPr lang="en-US" altLang="zh-TW" sz="1400" dirty="0"/>
                        <a:t>HASHTAG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zh-TW" sz="1400" dirty="0"/>
                        <a:t>#</a:t>
                      </a:r>
                      <a:r>
                        <a:rPr lang="zh-TW" altLang="en-US" sz="1400" dirty="0"/>
                        <a:t>交通安全月</a:t>
                      </a:r>
                      <a:endParaRPr lang="en-US" altLang="zh-TW" sz="140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zh-TW" sz="1400" dirty="0"/>
                        <a:t>#</a:t>
                      </a:r>
                      <a:r>
                        <a:rPr lang="zh-TW" altLang="en-US" sz="14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人本交通停讓文化</a:t>
                      </a:r>
                      <a:endParaRPr lang="en-US" altLang="zh-TW" sz="1400" u="none" strike="noStrike" cap="none" dirty="0">
                        <a:solidFill>
                          <a:schemeClr val="dk1"/>
                        </a:solidFill>
                        <a:sym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zh-TW" sz="14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#</a:t>
                      </a:r>
                      <a:r>
                        <a:rPr lang="zh-TW" altLang="en-US" sz="14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車輛慢看停 行人安全行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#</a:t>
                      </a:r>
                      <a:r>
                        <a:rPr lang="zh-TW" altLang="en-US" sz="1400" dirty="0"/>
                        <a:t>交通安全月</a:t>
                      </a:r>
                      <a:endParaRPr lang="en-US" altLang="zh-TW" sz="1400" dirty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#</a:t>
                      </a:r>
                      <a:r>
                        <a:rPr lang="zh-TW" altLang="en-US" sz="1400" b="0" dirty="0">
                          <a:solidFill>
                            <a:schemeClr val="dk1"/>
                          </a:solidFill>
                          <a:sym typeface="Arial"/>
                        </a:rPr>
                        <a:t>車輛主動停讓 </a:t>
                      </a:r>
                      <a:r>
                        <a:rPr lang="en-US" altLang="zh-TW" sz="1400" b="0" dirty="0">
                          <a:solidFill>
                            <a:schemeClr val="dk1"/>
                          </a:solidFill>
                          <a:sym typeface="Arial"/>
                        </a:rPr>
                        <a:t>#</a:t>
                      </a:r>
                      <a:r>
                        <a:rPr lang="zh-TW" altLang="en-US" sz="1400" b="0" dirty="0">
                          <a:solidFill>
                            <a:schemeClr val="dk1"/>
                          </a:solidFill>
                          <a:sym typeface="Arial"/>
                        </a:rPr>
                        <a:t>行人專心通行</a:t>
                      </a:r>
                      <a:endParaRPr lang="en-US" altLang="zh-TW" sz="1400" b="0" dirty="0">
                        <a:solidFill>
                          <a:schemeClr val="dk1"/>
                        </a:solidFill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PingFangTC-Semibold"/>
                        </a:rPr>
                        <a:t>#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PingFangTC-Semibold"/>
                        </a:rPr>
                        <a:t>停讓不是選擇 </a:t>
                      </a:r>
                      <a:endParaRPr lang="en-US" altLang="zh-TW" sz="1400" b="0" dirty="0">
                        <a:solidFill>
                          <a:schemeClr val="dk1"/>
                        </a:solidFill>
                        <a:sym typeface="Arial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dk1"/>
                          </a:solidFill>
                          <a:sym typeface="Arial"/>
                        </a:rPr>
                        <a:t>#</a:t>
                      </a:r>
                      <a:r>
                        <a:rPr lang="zh-TW" altLang="en-US" sz="1400" b="0" dirty="0">
                          <a:solidFill>
                            <a:schemeClr val="dk1"/>
                          </a:solidFill>
                          <a:sym typeface="Arial"/>
                        </a:rPr>
                        <a:t>交通安全月 </a:t>
                      </a:r>
                      <a:r>
                        <a:rPr lang="en-US" altLang="zh-TW" sz="1400" dirty="0"/>
                        <a:t>#</a:t>
                      </a:r>
                      <a:r>
                        <a:rPr lang="zh-TW" altLang="en-US" sz="14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人本交通</a:t>
                      </a:r>
                      <a:endParaRPr lang="en-US" altLang="zh-TW" sz="1400" u="none" strike="noStrike" cap="none" dirty="0">
                        <a:solidFill>
                          <a:schemeClr val="dk1"/>
                        </a:solidFill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187609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3DF6E889-DFE0-426F-A629-39469CEAD736}"/>
              </a:ext>
            </a:extLst>
          </p:cNvPr>
          <p:cNvSpPr txBox="1"/>
          <p:nvPr/>
        </p:nvSpPr>
        <p:spPr>
          <a:xfrm>
            <a:off x="3228442" y="246369"/>
            <a:ext cx="9219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zh-TW" sz="2400" b="1" dirty="0">
                <a:solidFill>
                  <a:prstClr val="black"/>
                </a:solidFill>
                <a:latin typeface="Calibri"/>
                <a:ea typeface="微軟正黑體"/>
              </a:rPr>
              <a:t>3</a:t>
            </a:r>
            <a:r>
              <a:rPr kumimoji="1" lang="zh-TW" altLang="en-US" sz="2400" b="1" dirty="0">
                <a:solidFill>
                  <a:prstClr val="black"/>
                </a:solidFill>
                <a:latin typeface="Calibri"/>
                <a:ea typeface="微軟正黑體"/>
              </a:rPr>
              <a:t>種主題供合作夥伴自由發揮傳達</a:t>
            </a:r>
            <a:r>
              <a:rPr kumimoji="1" lang="zh-TW" altLang="en-US" sz="2400" b="1" dirty="0">
                <a:solidFill>
                  <a:prstClr val="black"/>
                </a:solidFill>
              </a:rPr>
              <a:t>核心訊息，並可置入品牌資訊</a:t>
            </a:r>
            <a:endParaRPr kumimoji="1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8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0009C4D2-DD8A-4836-B6B0-A1879B3E2B3B}"/>
              </a:ext>
            </a:extLst>
          </p:cNvPr>
          <p:cNvSpPr/>
          <p:nvPr/>
        </p:nvSpPr>
        <p:spPr>
          <a:xfrm>
            <a:off x="350520" y="152400"/>
            <a:ext cx="2880360" cy="649605"/>
          </a:xfrm>
          <a:custGeom>
            <a:avLst/>
            <a:gdLst/>
            <a:ahLst/>
            <a:cxnLst/>
            <a:rect l="l" t="t" r="r" b="b"/>
            <a:pathLst>
              <a:path w="2880360" h="649605">
                <a:moveTo>
                  <a:pt x="2555748" y="0"/>
                </a:moveTo>
                <a:lnTo>
                  <a:pt x="324612" y="0"/>
                </a:lnTo>
                <a:lnTo>
                  <a:pt x="276644" y="3518"/>
                </a:lnTo>
                <a:lnTo>
                  <a:pt x="230861" y="13740"/>
                </a:lnTo>
                <a:lnTo>
                  <a:pt x="187765" y="30162"/>
                </a:lnTo>
                <a:lnTo>
                  <a:pt x="147859" y="52285"/>
                </a:lnTo>
                <a:lnTo>
                  <a:pt x="111644" y="79606"/>
                </a:lnTo>
                <a:lnTo>
                  <a:pt x="79623" y="111624"/>
                </a:lnTo>
                <a:lnTo>
                  <a:pt x="52298" y="147837"/>
                </a:lnTo>
                <a:lnTo>
                  <a:pt x="30171" y="187743"/>
                </a:lnTo>
                <a:lnTo>
                  <a:pt x="13744" y="230843"/>
                </a:lnTo>
                <a:lnTo>
                  <a:pt x="3519" y="276632"/>
                </a:lnTo>
                <a:lnTo>
                  <a:pt x="0" y="324612"/>
                </a:lnTo>
                <a:lnTo>
                  <a:pt x="3519" y="372591"/>
                </a:lnTo>
                <a:lnTo>
                  <a:pt x="13744" y="418380"/>
                </a:lnTo>
                <a:lnTo>
                  <a:pt x="30171" y="461480"/>
                </a:lnTo>
                <a:lnTo>
                  <a:pt x="52298" y="501386"/>
                </a:lnTo>
                <a:lnTo>
                  <a:pt x="79623" y="537599"/>
                </a:lnTo>
                <a:lnTo>
                  <a:pt x="111644" y="569617"/>
                </a:lnTo>
                <a:lnTo>
                  <a:pt x="147859" y="596938"/>
                </a:lnTo>
                <a:lnTo>
                  <a:pt x="187765" y="619061"/>
                </a:lnTo>
                <a:lnTo>
                  <a:pt x="230861" y="635483"/>
                </a:lnTo>
                <a:lnTo>
                  <a:pt x="276644" y="645705"/>
                </a:lnTo>
                <a:lnTo>
                  <a:pt x="324612" y="649224"/>
                </a:lnTo>
                <a:lnTo>
                  <a:pt x="2555748" y="649224"/>
                </a:lnTo>
                <a:lnTo>
                  <a:pt x="2603727" y="645705"/>
                </a:lnTo>
                <a:lnTo>
                  <a:pt x="2649516" y="635483"/>
                </a:lnTo>
                <a:lnTo>
                  <a:pt x="2692616" y="619061"/>
                </a:lnTo>
                <a:lnTo>
                  <a:pt x="2732522" y="596938"/>
                </a:lnTo>
                <a:lnTo>
                  <a:pt x="2768735" y="569617"/>
                </a:lnTo>
                <a:lnTo>
                  <a:pt x="2800753" y="537599"/>
                </a:lnTo>
                <a:lnTo>
                  <a:pt x="2828074" y="501386"/>
                </a:lnTo>
                <a:lnTo>
                  <a:pt x="2850197" y="461480"/>
                </a:lnTo>
                <a:lnTo>
                  <a:pt x="2866619" y="418380"/>
                </a:lnTo>
                <a:lnTo>
                  <a:pt x="2876841" y="372591"/>
                </a:lnTo>
                <a:lnTo>
                  <a:pt x="2880360" y="324612"/>
                </a:lnTo>
                <a:lnTo>
                  <a:pt x="2876841" y="276632"/>
                </a:lnTo>
                <a:lnTo>
                  <a:pt x="2866619" y="230843"/>
                </a:lnTo>
                <a:lnTo>
                  <a:pt x="2850197" y="187743"/>
                </a:lnTo>
                <a:lnTo>
                  <a:pt x="2828074" y="147837"/>
                </a:lnTo>
                <a:lnTo>
                  <a:pt x="2800753" y="111624"/>
                </a:lnTo>
                <a:lnTo>
                  <a:pt x="2768735" y="79606"/>
                </a:lnTo>
                <a:lnTo>
                  <a:pt x="2732522" y="52285"/>
                </a:lnTo>
                <a:lnTo>
                  <a:pt x="2692616" y="30162"/>
                </a:lnTo>
                <a:lnTo>
                  <a:pt x="2649516" y="13740"/>
                </a:lnTo>
                <a:lnTo>
                  <a:pt x="2603727" y="3518"/>
                </a:lnTo>
                <a:lnTo>
                  <a:pt x="255574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B24BE0C-C477-45E2-9FCB-A4E4A16EE27C}"/>
              </a:ext>
            </a:extLst>
          </p:cNvPr>
          <p:cNvSpPr txBox="1">
            <a:spLocks/>
          </p:cNvSpPr>
          <p:nvPr/>
        </p:nvSpPr>
        <p:spPr>
          <a:xfrm>
            <a:off x="759562" y="272289"/>
            <a:ext cx="2059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微軟正黑體"/>
                <a:ea typeface="+mj-ea"/>
                <a:cs typeface="微軟正黑體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貼文參考</a:t>
            </a:r>
            <a:r>
              <a:rPr kumimoji="0" lang="en-US" altLang="zh-TW" sz="24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46355D7-27E0-41CF-9008-675F5B1ABD8D}"/>
              </a:ext>
            </a:extLst>
          </p:cNvPr>
          <p:cNvSpPr txBox="1"/>
          <p:nvPr/>
        </p:nvSpPr>
        <p:spPr>
          <a:xfrm>
            <a:off x="3438525" y="2722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lvl="0">
              <a:defRPr kumimoji="1" sz="2400" b="1">
                <a:solidFill>
                  <a:prstClr val="black"/>
                </a:solidFill>
                <a:latin typeface="Calibri"/>
                <a:ea typeface="微軟正黑體"/>
              </a:defRPr>
            </a:lvl1pPr>
          </a:lstStyle>
          <a:p>
            <a:r>
              <a:rPr lang="zh-TW" altLang="en-US" dirty="0"/>
              <a:t>主軸與口號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A99943E-8FC1-4BAB-BDFE-6C23F55F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108" y="1359544"/>
            <a:ext cx="3093733" cy="4405609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B7F95BD0-7FB6-404E-A85C-EBAF2432F558}"/>
              </a:ext>
            </a:extLst>
          </p:cNvPr>
          <p:cNvSpPr txBox="1"/>
          <p:nvPr/>
        </p:nvSpPr>
        <p:spPr>
          <a:xfrm>
            <a:off x="8567736" y="908181"/>
            <a:ext cx="151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chemeClr val="tx1"/>
                </a:solidFill>
                <a:highlight>
                  <a:srgbClr val="FFFF00"/>
                </a:highlight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highlight>
                  <a:srgbClr val="FFFF00"/>
                </a:highlight>
              </a:rPr>
              <a:t>海報圖檔</a:t>
            </a:r>
            <a:r>
              <a:rPr lang="en-US" altLang="zh-TW" sz="1800" dirty="0">
                <a:solidFill>
                  <a:schemeClr val="tx1"/>
                </a:solidFill>
                <a:highlight>
                  <a:srgbClr val="FFFF00"/>
                </a:highlight>
              </a:rPr>
              <a:t>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95D9014-AF8D-6355-8932-CE7DCD34544A}"/>
              </a:ext>
            </a:extLst>
          </p:cNvPr>
          <p:cNvSpPr/>
          <p:nvPr/>
        </p:nvSpPr>
        <p:spPr>
          <a:xfrm>
            <a:off x="490537" y="1400174"/>
            <a:ext cx="5895975" cy="43243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chemeClr val="tx1"/>
                </a:solidFill>
              </a:rPr>
              <a:t>9</a:t>
            </a:r>
            <a:r>
              <a:rPr lang="zh-TW" altLang="en-US" sz="1400" dirty="0">
                <a:solidFill>
                  <a:schemeClr val="tx1"/>
                </a:solidFill>
              </a:rPr>
              <a:t>月 交通安全月來啦！</a:t>
            </a:r>
            <a:br>
              <a:rPr lang="zh-TW" altLang="en-US" sz="1400" dirty="0">
                <a:solidFill>
                  <a:schemeClr val="tx1"/>
                </a:solidFill>
              </a:rPr>
            </a:br>
            <a:r>
              <a:rPr lang="zh-TW" altLang="en-US" sz="1400" dirty="0">
                <a:solidFill>
                  <a:schemeClr val="tx1"/>
                </a:solidFill>
              </a:rPr>
              <a:t>🚗駕駛朋友，慢一點、停一停，讓行人先走，安全才有保障。</a:t>
            </a:r>
            <a:br>
              <a:rPr lang="zh-TW" altLang="en-US" sz="1400" dirty="0">
                <a:solidFill>
                  <a:schemeClr val="tx1"/>
                </a:solidFill>
              </a:rPr>
            </a:br>
            <a:r>
              <a:rPr lang="zh-TW" altLang="en-US" sz="1400" dirty="0">
                <a:solidFill>
                  <a:schemeClr val="tx1"/>
                </a:solidFill>
              </a:rPr>
              <a:t>🚶行人朋友，也請遵守交通規則，安全靠大家。</a:t>
            </a:r>
          </a:p>
          <a:p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zh-TW" altLang="en-US" sz="1400" dirty="0">
                <a:solidFill>
                  <a:schemeClr val="tx1"/>
                </a:solidFill>
              </a:rPr>
              <a:t>小編邀你一起用心提醒身邊人：</a:t>
            </a:r>
            <a:br>
              <a:rPr lang="zh-TW" altLang="en-US" sz="1400" dirty="0">
                <a:solidFill>
                  <a:schemeClr val="tx1"/>
                </a:solidFill>
              </a:rPr>
            </a:br>
            <a:r>
              <a:rPr lang="zh-TW" altLang="en-US" sz="1400" dirty="0">
                <a:solidFill>
                  <a:schemeClr val="tx1"/>
                </a:solidFill>
              </a:rPr>
              <a:t>👉「為了彼此安全，駕駛請停讓行人！」</a:t>
            </a:r>
          </a:p>
          <a:p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400" dirty="0">
                <a:solidFill>
                  <a:schemeClr val="tx1"/>
                </a:solidFill>
              </a:rPr>
              <a:t>#</a:t>
            </a:r>
            <a:r>
              <a:rPr lang="zh-TW" altLang="en-US" sz="1400" dirty="0">
                <a:solidFill>
                  <a:schemeClr val="tx1"/>
                </a:solidFill>
              </a:rPr>
              <a:t>停讓文化由你我開始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400" dirty="0">
                <a:solidFill>
                  <a:schemeClr val="tx1"/>
                </a:solidFill>
                <a:sym typeface="Arial"/>
              </a:rPr>
              <a:t>#</a:t>
            </a:r>
            <a:r>
              <a:rPr lang="zh-TW" altLang="en-US" sz="1400" dirty="0">
                <a:solidFill>
                  <a:schemeClr val="tx1"/>
                </a:solidFill>
                <a:sym typeface="Arial"/>
              </a:rPr>
              <a:t>車輛慢看停行人安全行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400" dirty="0">
                <a:solidFill>
                  <a:schemeClr val="tx1"/>
                </a:solidFill>
              </a:rPr>
              <a:t>#</a:t>
            </a:r>
            <a:r>
              <a:rPr lang="zh-TW" altLang="en-US" sz="1400" dirty="0">
                <a:solidFill>
                  <a:schemeClr val="tx1"/>
                </a:solidFill>
              </a:rPr>
              <a:t>交通安全月 </a:t>
            </a:r>
            <a:r>
              <a:rPr lang="en-US" altLang="zh-TW" sz="1400" dirty="0">
                <a:solidFill>
                  <a:schemeClr val="tx1"/>
                </a:solidFill>
              </a:rPr>
              <a:t>#</a:t>
            </a:r>
            <a:r>
              <a:rPr lang="zh-TW" altLang="en-US" sz="1400" dirty="0">
                <a:solidFill>
                  <a:schemeClr val="tx1"/>
                </a:solidFill>
              </a:rPr>
              <a:t>人本交通停讓文化</a:t>
            </a:r>
            <a:endParaRPr lang="en-US" altLang="zh-TW" sz="1400" dirty="0">
              <a:solidFill>
                <a:schemeClr val="tx1"/>
              </a:solidFill>
              <a:latin typeface="PingFangTC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6197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0009C4D2-DD8A-4836-B6B0-A1879B3E2B3B}"/>
              </a:ext>
            </a:extLst>
          </p:cNvPr>
          <p:cNvSpPr/>
          <p:nvPr/>
        </p:nvSpPr>
        <p:spPr>
          <a:xfrm>
            <a:off x="350520" y="152400"/>
            <a:ext cx="2880360" cy="649605"/>
          </a:xfrm>
          <a:custGeom>
            <a:avLst/>
            <a:gdLst/>
            <a:ahLst/>
            <a:cxnLst/>
            <a:rect l="l" t="t" r="r" b="b"/>
            <a:pathLst>
              <a:path w="2880360" h="649605">
                <a:moveTo>
                  <a:pt x="2555748" y="0"/>
                </a:moveTo>
                <a:lnTo>
                  <a:pt x="324612" y="0"/>
                </a:lnTo>
                <a:lnTo>
                  <a:pt x="276644" y="3518"/>
                </a:lnTo>
                <a:lnTo>
                  <a:pt x="230861" y="13740"/>
                </a:lnTo>
                <a:lnTo>
                  <a:pt x="187765" y="30162"/>
                </a:lnTo>
                <a:lnTo>
                  <a:pt x="147859" y="52285"/>
                </a:lnTo>
                <a:lnTo>
                  <a:pt x="111644" y="79606"/>
                </a:lnTo>
                <a:lnTo>
                  <a:pt x="79623" y="111624"/>
                </a:lnTo>
                <a:lnTo>
                  <a:pt x="52298" y="147837"/>
                </a:lnTo>
                <a:lnTo>
                  <a:pt x="30171" y="187743"/>
                </a:lnTo>
                <a:lnTo>
                  <a:pt x="13744" y="230843"/>
                </a:lnTo>
                <a:lnTo>
                  <a:pt x="3519" y="276632"/>
                </a:lnTo>
                <a:lnTo>
                  <a:pt x="0" y="324612"/>
                </a:lnTo>
                <a:lnTo>
                  <a:pt x="3519" y="372591"/>
                </a:lnTo>
                <a:lnTo>
                  <a:pt x="13744" y="418380"/>
                </a:lnTo>
                <a:lnTo>
                  <a:pt x="30171" y="461480"/>
                </a:lnTo>
                <a:lnTo>
                  <a:pt x="52298" y="501386"/>
                </a:lnTo>
                <a:lnTo>
                  <a:pt x="79623" y="537599"/>
                </a:lnTo>
                <a:lnTo>
                  <a:pt x="111644" y="569617"/>
                </a:lnTo>
                <a:lnTo>
                  <a:pt x="147859" y="596938"/>
                </a:lnTo>
                <a:lnTo>
                  <a:pt x="187765" y="619061"/>
                </a:lnTo>
                <a:lnTo>
                  <a:pt x="230861" y="635483"/>
                </a:lnTo>
                <a:lnTo>
                  <a:pt x="276644" y="645705"/>
                </a:lnTo>
                <a:lnTo>
                  <a:pt x="324612" y="649224"/>
                </a:lnTo>
                <a:lnTo>
                  <a:pt x="2555748" y="649224"/>
                </a:lnTo>
                <a:lnTo>
                  <a:pt x="2603727" y="645705"/>
                </a:lnTo>
                <a:lnTo>
                  <a:pt x="2649516" y="635483"/>
                </a:lnTo>
                <a:lnTo>
                  <a:pt x="2692616" y="619061"/>
                </a:lnTo>
                <a:lnTo>
                  <a:pt x="2732522" y="596938"/>
                </a:lnTo>
                <a:lnTo>
                  <a:pt x="2768735" y="569617"/>
                </a:lnTo>
                <a:lnTo>
                  <a:pt x="2800753" y="537599"/>
                </a:lnTo>
                <a:lnTo>
                  <a:pt x="2828074" y="501386"/>
                </a:lnTo>
                <a:lnTo>
                  <a:pt x="2850197" y="461480"/>
                </a:lnTo>
                <a:lnTo>
                  <a:pt x="2866619" y="418380"/>
                </a:lnTo>
                <a:lnTo>
                  <a:pt x="2876841" y="372591"/>
                </a:lnTo>
                <a:lnTo>
                  <a:pt x="2880360" y="324612"/>
                </a:lnTo>
                <a:lnTo>
                  <a:pt x="2876841" y="276632"/>
                </a:lnTo>
                <a:lnTo>
                  <a:pt x="2866619" y="230843"/>
                </a:lnTo>
                <a:lnTo>
                  <a:pt x="2850197" y="187743"/>
                </a:lnTo>
                <a:lnTo>
                  <a:pt x="2828074" y="147837"/>
                </a:lnTo>
                <a:lnTo>
                  <a:pt x="2800753" y="111624"/>
                </a:lnTo>
                <a:lnTo>
                  <a:pt x="2768735" y="79606"/>
                </a:lnTo>
                <a:lnTo>
                  <a:pt x="2732522" y="52285"/>
                </a:lnTo>
                <a:lnTo>
                  <a:pt x="2692616" y="30162"/>
                </a:lnTo>
                <a:lnTo>
                  <a:pt x="2649516" y="13740"/>
                </a:lnTo>
                <a:lnTo>
                  <a:pt x="2603727" y="3518"/>
                </a:lnTo>
                <a:lnTo>
                  <a:pt x="255574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B24BE0C-C477-45E2-9FCB-A4E4A16EE27C}"/>
              </a:ext>
            </a:extLst>
          </p:cNvPr>
          <p:cNvSpPr txBox="1">
            <a:spLocks/>
          </p:cNvSpPr>
          <p:nvPr/>
        </p:nvSpPr>
        <p:spPr>
          <a:xfrm>
            <a:off x="759562" y="272289"/>
            <a:ext cx="2059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微軟正黑體"/>
                <a:ea typeface="+mj-ea"/>
                <a:cs typeface="微軟正黑體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貼文參考</a:t>
            </a:r>
            <a:r>
              <a:rPr kumimoji="0" lang="en-US" altLang="zh-TW" sz="24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46355D7-27E0-41CF-9008-675F5B1ABD8D}"/>
              </a:ext>
            </a:extLst>
          </p:cNvPr>
          <p:cNvSpPr txBox="1"/>
          <p:nvPr/>
        </p:nvSpPr>
        <p:spPr>
          <a:xfrm>
            <a:off x="3438525" y="2722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lvl="0">
              <a:defRPr kumimoji="1" sz="2400" b="1">
                <a:solidFill>
                  <a:prstClr val="black"/>
                </a:solidFill>
                <a:latin typeface="Calibri"/>
                <a:ea typeface="微軟正黑體"/>
              </a:defRPr>
            </a:lvl1pPr>
          </a:lstStyle>
          <a:p>
            <a:r>
              <a:rPr lang="zh-TW" altLang="en-US" sz="2400" dirty="0"/>
              <a:t>形象影片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ACE3DAA-CB21-4255-90BB-B96060C34B4E}"/>
              </a:ext>
            </a:extLst>
          </p:cNvPr>
          <p:cNvSpPr/>
          <p:nvPr/>
        </p:nvSpPr>
        <p:spPr>
          <a:xfrm>
            <a:off x="490537" y="1400174"/>
            <a:ext cx="5895975" cy="43243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" altLang="zh-TW" sz="1400" b="0" i="0" u="none" strike="noStrike" baseline="0" dirty="0">
                <a:solidFill>
                  <a:schemeClr val="tx1"/>
                </a:solidFill>
                <a:latin typeface="PingFangTC-Semibold"/>
              </a:rPr>
              <a:t>⏰</a:t>
            </a:r>
            <a:r>
              <a:rPr lang="zh-TW" altLang="en-US" sz="1400" b="0" i="0" u="none" strike="noStrike" baseline="0" dirty="0">
                <a:solidFill>
                  <a:schemeClr val="tx1"/>
                </a:solidFill>
                <a:latin typeface="PingFangTC-Semibold"/>
              </a:rPr>
              <a:t>再忙也要遵守交通規則，大家的安全最重要！</a:t>
            </a:r>
            <a:endParaRPr lang="en-US" altLang="zh-TW" sz="1400" dirty="0">
              <a:solidFill>
                <a:schemeClr val="tx1"/>
              </a:solidFill>
              <a:latin typeface="PingFangTC-Semibold"/>
            </a:endParaRPr>
          </a:p>
          <a:p>
            <a:br>
              <a:rPr lang="zh-TW" altLang="en-US" sz="1400" b="0" i="0" u="none" strike="noStrike" baseline="0" dirty="0">
                <a:solidFill>
                  <a:schemeClr val="tx1"/>
                </a:solidFill>
                <a:latin typeface="PingFangTC-Semibold"/>
              </a:rPr>
            </a:br>
            <a:r>
              <a:rPr lang="en-US" altLang="zh-TW" sz="1400" b="0" i="0" u="none" strike="noStrike" baseline="0" dirty="0">
                <a:solidFill>
                  <a:schemeClr val="tx1"/>
                </a:solidFill>
                <a:latin typeface="PingFangTC-Semibold"/>
              </a:rPr>
              <a:t>9</a:t>
            </a:r>
            <a:r>
              <a:rPr lang="zh-TW" altLang="en-US" sz="1400" b="0" i="0" u="none" strike="noStrike" baseline="0" dirty="0">
                <a:solidFill>
                  <a:schemeClr val="tx1"/>
                </a:solidFill>
                <a:latin typeface="PingFangTC-Semibold"/>
              </a:rPr>
              <a:t>月是交通安全月，小編來提醒大家</a:t>
            </a:r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！</a:t>
            </a:r>
            <a:endParaRPr lang="en-US" altLang="zh-TW" sz="1400" b="0" i="0" u="none" strike="noStrike" baseline="0" dirty="0">
              <a:solidFill>
                <a:schemeClr val="tx1"/>
              </a:solidFill>
              <a:latin typeface="PingFangTC-Semibold"/>
            </a:endParaRPr>
          </a:p>
          <a:p>
            <a:r>
              <a:rPr lang="zh-TW" altLang="en-US" sz="1400" b="0" i="0" u="none" strike="noStrike" baseline="0" dirty="0">
                <a:solidFill>
                  <a:schemeClr val="tx1"/>
                </a:solidFill>
                <a:latin typeface="PingFangTC-Semibold"/>
              </a:rPr>
              <a:t>路口相遇，守規也要尊重。</a:t>
            </a:r>
            <a:endParaRPr lang="en-US" altLang="zh-TW" sz="1400" b="0" i="0" u="none" strike="noStrike" baseline="0" dirty="0">
              <a:solidFill>
                <a:schemeClr val="tx1"/>
              </a:solidFill>
              <a:latin typeface="PingFangTC-Semibold"/>
            </a:endParaRPr>
          </a:p>
          <a:p>
            <a:br>
              <a:rPr lang="zh-TW" altLang="en-US" sz="1400" b="0" i="0" u="none" strike="noStrike" baseline="0" dirty="0">
                <a:solidFill>
                  <a:schemeClr val="tx1"/>
                </a:solidFill>
                <a:latin typeface="PingFangTC-Semibold"/>
              </a:rPr>
            </a:br>
            <a:r>
              <a:rPr lang="zh-TW" altLang="en-US" sz="1400" b="0" i="0" u="none" strike="noStrike" baseline="0" dirty="0">
                <a:solidFill>
                  <a:schemeClr val="tx1"/>
                </a:solidFill>
                <a:latin typeface="PingFangTC-Semibold"/>
              </a:rPr>
              <a:t>駕駛朋友，記得主動停讓，讓行人安心過馬路。</a:t>
            </a:r>
            <a:br>
              <a:rPr lang="zh-TW" altLang="en-US" sz="1400" b="0" i="0" u="none" strike="noStrike" baseline="0" dirty="0">
                <a:solidFill>
                  <a:schemeClr val="tx1"/>
                </a:solidFill>
                <a:latin typeface="PingFangTC-Semibold"/>
              </a:rPr>
            </a:br>
            <a:r>
              <a:rPr lang="zh-TW" altLang="en-US" sz="1400" b="0" i="0" u="none" strike="noStrike" baseline="0" dirty="0">
                <a:solidFill>
                  <a:schemeClr val="tx1"/>
                </a:solidFill>
                <a:latin typeface="PingFangTC-Semibold"/>
              </a:rPr>
              <a:t>行人朋友，請專心通行，安全才能更有保障。</a:t>
            </a:r>
          </a:p>
          <a:p>
            <a:r>
              <a:rPr lang="zh-TW" altLang="en-US" sz="1400" b="0" i="0" u="none" strike="noStrike" baseline="0" dirty="0">
                <a:solidFill>
                  <a:schemeClr val="tx1"/>
                </a:solidFill>
                <a:latin typeface="PingFangTC-Semibold"/>
              </a:rPr>
              <a:t>大家一起守護交通安全，讓每一步都踏實安心！</a:t>
            </a:r>
          </a:p>
          <a:p>
            <a:pPr algn="l"/>
            <a:endParaRPr lang="zh-TW" altLang="en-US" sz="1400" b="0" i="0" u="none" strike="noStrike" baseline="0" dirty="0">
              <a:solidFill>
                <a:schemeClr val="tx1"/>
              </a:solidFill>
              <a:latin typeface="PingFangTC-Semibold"/>
            </a:endParaRPr>
          </a:p>
          <a:p>
            <a:pPr algn="l"/>
            <a:endParaRPr lang="en-US" altLang="zh-TW" sz="1400" dirty="0">
              <a:solidFill>
                <a:schemeClr val="tx1"/>
              </a:solidFill>
              <a:latin typeface="PingFangTC-Semibold"/>
            </a:endParaRPr>
          </a:p>
          <a:p>
            <a:pPr lvl="0">
              <a:defRPr/>
            </a:pPr>
            <a:r>
              <a:rPr lang="en-US" altLang="zh-TW" sz="1400" b="0" i="0" u="none" strike="noStrike" baseline="0" dirty="0">
                <a:solidFill>
                  <a:schemeClr val="tx1"/>
                </a:solidFill>
                <a:latin typeface="PingFangTC-Semibold"/>
              </a:rPr>
              <a:t>#</a:t>
            </a:r>
            <a:r>
              <a:rPr lang="zh-TW" altLang="en-US" sz="1400" b="0" i="0" u="none" strike="noStrike" baseline="0" dirty="0">
                <a:solidFill>
                  <a:schemeClr val="tx1"/>
                </a:solidFill>
                <a:latin typeface="PingFangTC-Semibold"/>
              </a:rPr>
              <a:t>交通安全月 </a:t>
            </a:r>
            <a:r>
              <a:rPr lang="en-US" altLang="zh-TW" sz="1400" b="0" i="0" u="none" strike="noStrike" baseline="0" dirty="0">
                <a:solidFill>
                  <a:schemeClr val="tx1"/>
                </a:solidFill>
                <a:latin typeface="PingFangTC-Semibold"/>
              </a:rPr>
              <a:t>#</a:t>
            </a:r>
            <a:r>
              <a:rPr lang="zh-TW" altLang="en-US" sz="1400" dirty="0">
                <a:solidFill>
                  <a:schemeClr val="dk1"/>
                </a:solidFill>
                <a:sym typeface="Arial"/>
              </a:rPr>
              <a:t>車輛主動停讓 </a:t>
            </a:r>
            <a:r>
              <a:rPr lang="en-US" altLang="zh-TW" sz="1400" dirty="0">
                <a:solidFill>
                  <a:schemeClr val="dk1"/>
                </a:solidFill>
                <a:sym typeface="Arial"/>
              </a:rPr>
              <a:t>#</a:t>
            </a:r>
            <a:r>
              <a:rPr lang="zh-TW" altLang="en-US" sz="1400" dirty="0">
                <a:solidFill>
                  <a:schemeClr val="dk1"/>
                </a:solidFill>
                <a:sym typeface="Arial"/>
              </a:rPr>
              <a:t>行人專心通行</a:t>
            </a:r>
            <a:endParaRPr lang="en-US" altLang="zh-TW" sz="14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F4E21DB-0AED-443B-9237-A7520C2A2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37" r="5948" b="14584"/>
          <a:stretch/>
        </p:blipFill>
        <p:spPr>
          <a:xfrm>
            <a:off x="6849840" y="2062307"/>
            <a:ext cx="4851623" cy="300008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CF62F61-E417-46CB-8F14-D280E4708A01}"/>
              </a:ext>
            </a:extLst>
          </p:cNvPr>
          <p:cNvSpPr txBox="1"/>
          <p:nvPr/>
        </p:nvSpPr>
        <p:spPr>
          <a:xfrm>
            <a:off x="8518413" y="1692975"/>
            <a:ext cx="151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1800" dirty="0">
                <a:solidFill>
                  <a:schemeClr val="tx1"/>
                </a:solidFill>
                <a:highlight>
                  <a:srgbClr val="FFFF00"/>
                </a:highlight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highlight>
                  <a:srgbClr val="FFFF00"/>
                </a:highlight>
              </a:rPr>
              <a:t>影片宣傳圖</a:t>
            </a:r>
            <a:r>
              <a:rPr lang="en-US" altLang="zh-TW" sz="1800" dirty="0">
                <a:solidFill>
                  <a:schemeClr val="tx1"/>
                </a:solidFill>
                <a:highlight>
                  <a:srgbClr val="FFFF00"/>
                </a:highligh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708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0009C4D2-DD8A-4836-B6B0-A1879B3E2B3B}"/>
              </a:ext>
            </a:extLst>
          </p:cNvPr>
          <p:cNvSpPr/>
          <p:nvPr/>
        </p:nvSpPr>
        <p:spPr>
          <a:xfrm>
            <a:off x="350520" y="152400"/>
            <a:ext cx="2880360" cy="649605"/>
          </a:xfrm>
          <a:custGeom>
            <a:avLst/>
            <a:gdLst/>
            <a:ahLst/>
            <a:cxnLst/>
            <a:rect l="l" t="t" r="r" b="b"/>
            <a:pathLst>
              <a:path w="2880360" h="649605">
                <a:moveTo>
                  <a:pt x="2555748" y="0"/>
                </a:moveTo>
                <a:lnTo>
                  <a:pt x="324612" y="0"/>
                </a:lnTo>
                <a:lnTo>
                  <a:pt x="276644" y="3518"/>
                </a:lnTo>
                <a:lnTo>
                  <a:pt x="230861" y="13740"/>
                </a:lnTo>
                <a:lnTo>
                  <a:pt x="187765" y="30162"/>
                </a:lnTo>
                <a:lnTo>
                  <a:pt x="147859" y="52285"/>
                </a:lnTo>
                <a:lnTo>
                  <a:pt x="111644" y="79606"/>
                </a:lnTo>
                <a:lnTo>
                  <a:pt x="79623" y="111624"/>
                </a:lnTo>
                <a:lnTo>
                  <a:pt x="52298" y="147837"/>
                </a:lnTo>
                <a:lnTo>
                  <a:pt x="30171" y="187743"/>
                </a:lnTo>
                <a:lnTo>
                  <a:pt x="13744" y="230843"/>
                </a:lnTo>
                <a:lnTo>
                  <a:pt x="3519" y="276632"/>
                </a:lnTo>
                <a:lnTo>
                  <a:pt x="0" y="324612"/>
                </a:lnTo>
                <a:lnTo>
                  <a:pt x="3519" y="372591"/>
                </a:lnTo>
                <a:lnTo>
                  <a:pt x="13744" y="418380"/>
                </a:lnTo>
                <a:lnTo>
                  <a:pt x="30171" y="461480"/>
                </a:lnTo>
                <a:lnTo>
                  <a:pt x="52298" y="501386"/>
                </a:lnTo>
                <a:lnTo>
                  <a:pt x="79623" y="537599"/>
                </a:lnTo>
                <a:lnTo>
                  <a:pt x="111644" y="569617"/>
                </a:lnTo>
                <a:lnTo>
                  <a:pt x="147859" y="596938"/>
                </a:lnTo>
                <a:lnTo>
                  <a:pt x="187765" y="619061"/>
                </a:lnTo>
                <a:lnTo>
                  <a:pt x="230861" y="635483"/>
                </a:lnTo>
                <a:lnTo>
                  <a:pt x="276644" y="645705"/>
                </a:lnTo>
                <a:lnTo>
                  <a:pt x="324612" y="649224"/>
                </a:lnTo>
                <a:lnTo>
                  <a:pt x="2555748" y="649224"/>
                </a:lnTo>
                <a:lnTo>
                  <a:pt x="2603727" y="645705"/>
                </a:lnTo>
                <a:lnTo>
                  <a:pt x="2649516" y="635483"/>
                </a:lnTo>
                <a:lnTo>
                  <a:pt x="2692616" y="619061"/>
                </a:lnTo>
                <a:lnTo>
                  <a:pt x="2732522" y="596938"/>
                </a:lnTo>
                <a:lnTo>
                  <a:pt x="2768735" y="569617"/>
                </a:lnTo>
                <a:lnTo>
                  <a:pt x="2800753" y="537599"/>
                </a:lnTo>
                <a:lnTo>
                  <a:pt x="2828074" y="501386"/>
                </a:lnTo>
                <a:lnTo>
                  <a:pt x="2850197" y="461480"/>
                </a:lnTo>
                <a:lnTo>
                  <a:pt x="2866619" y="418380"/>
                </a:lnTo>
                <a:lnTo>
                  <a:pt x="2876841" y="372591"/>
                </a:lnTo>
                <a:lnTo>
                  <a:pt x="2880360" y="324612"/>
                </a:lnTo>
                <a:lnTo>
                  <a:pt x="2876841" y="276632"/>
                </a:lnTo>
                <a:lnTo>
                  <a:pt x="2866619" y="230843"/>
                </a:lnTo>
                <a:lnTo>
                  <a:pt x="2850197" y="187743"/>
                </a:lnTo>
                <a:lnTo>
                  <a:pt x="2828074" y="147837"/>
                </a:lnTo>
                <a:lnTo>
                  <a:pt x="2800753" y="111624"/>
                </a:lnTo>
                <a:lnTo>
                  <a:pt x="2768735" y="79606"/>
                </a:lnTo>
                <a:lnTo>
                  <a:pt x="2732522" y="52285"/>
                </a:lnTo>
                <a:lnTo>
                  <a:pt x="2692616" y="30162"/>
                </a:lnTo>
                <a:lnTo>
                  <a:pt x="2649516" y="13740"/>
                </a:lnTo>
                <a:lnTo>
                  <a:pt x="2603727" y="3518"/>
                </a:lnTo>
                <a:lnTo>
                  <a:pt x="255574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B24BE0C-C477-45E2-9FCB-A4E4A16EE27C}"/>
              </a:ext>
            </a:extLst>
          </p:cNvPr>
          <p:cNvSpPr txBox="1">
            <a:spLocks/>
          </p:cNvSpPr>
          <p:nvPr/>
        </p:nvSpPr>
        <p:spPr>
          <a:xfrm>
            <a:off x="759562" y="272289"/>
            <a:ext cx="2059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微軟正黑體"/>
                <a:ea typeface="+mj-ea"/>
                <a:cs typeface="微軟正黑體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貼文參考</a:t>
            </a:r>
            <a:r>
              <a:rPr kumimoji="0" lang="en-US" altLang="zh-TW" sz="24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46355D7-27E0-41CF-9008-675F5B1ABD8D}"/>
              </a:ext>
            </a:extLst>
          </p:cNvPr>
          <p:cNvSpPr txBox="1"/>
          <p:nvPr/>
        </p:nvSpPr>
        <p:spPr>
          <a:xfrm>
            <a:off x="3438525" y="27228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lvl="0">
              <a:defRPr kumimoji="1" sz="2400" b="1">
                <a:solidFill>
                  <a:prstClr val="black"/>
                </a:solidFill>
                <a:latin typeface="Calibri"/>
                <a:ea typeface="微軟正黑體"/>
              </a:defRPr>
            </a:lvl1pPr>
          </a:lstStyle>
          <a:p>
            <a:r>
              <a:rPr lang="zh-TW" altLang="en-US" sz="2400" dirty="0"/>
              <a:t>創意圖文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E704F7C-DB02-46B6-B3EC-E3C07063AC69}"/>
              </a:ext>
            </a:extLst>
          </p:cNvPr>
          <p:cNvSpPr/>
          <p:nvPr/>
        </p:nvSpPr>
        <p:spPr>
          <a:xfrm>
            <a:off x="490537" y="1400174"/>
            <a:ext cx="5895975" cy="43243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🎶 不是聖誕節，卻聽到熟悉的旋律？</a:t>
            </a:r>
            <a:br>
              <a:rPr lang="zh-TW" altLang="en-US" sz="1400" dirty="0">
                <a:solidFill>
                  <a:schemeClr val="tx1"/>
                </a:solidFill>
                <a:latin typeface="PingFangTC-Semibold"/>
              </a:rPr>
            </a:br>
            <a:r>
              <a:rPr lang="en-US" altLang="zh-TW" sz="1400" dirty="0">
                <a:solidFill>
                  <a:schemeClr val="tx1"/>
                </a:solidFill>
                <a:latin typeface="PingFangTC-Semibold"/>
              </a:rPr>
              <a:t>9</a:t>
            </a:r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月交通安全月，換個方式提醒所有駕駛：</a:t>
            </a:r>
            <a:br>
              <a:rPr lang="zh-TW" altLang="en-US" sz="1400" dirty="0">
                <a:solidFill>
                  <a:schemeClr val="tx1"/>
                </a:solidFill>
                <a:latin typeface="PingFangTC-Semibold"/>
              </a:rPr>
            </a:br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行經路口，請停讓行人！</a:t>
            </a:r>
          </a:p>
          <a:p>
            <a:endParaRPr lang="en-US" altLang="zh-TW" sz="1400" dirty="0">
              <a:solidFill>
                <a:schemeClr val="tx1"/>
              </a:solidFill>
              <a:latin typeface="PingFangTC-Semibold"/>
            </a:endParaRPr>
          </a:p>
          <a:p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來，跟著小編一起哼：</a:t>
            </a:r>
            <a:endParaRPr lang="en-US" altLang="zh-TW" sz="1400" dirty="0">
              <a:solidFill>
                <a:schemeClr val="tx1"/>
              </a:solidFill>
              <a:latin typeface="PingFangTC-Semibold"/>
            </a:endParaRPr>
          </a:p>
          <a:p>
            <a:endParaRPr lang="en-US" altLang="zh-TW" sz="1400" dirty="0">
              <a:solidFill>
                <a:schemeClr val="tx1"/>
              </a:solidFill>
              <a:latin typeface="PingFangTC-Semibold"/>
            </a:endParaRPr>
          </a:p>
          <a:p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🚦行人走 車別走 安全最重要</a:t>
            </a:r>
            <a:endParaRPr lang="en-US" altLang="zh-TW" sz="1400" dirty="0">
              <a:solidFill>
                <a:schemeClr val="tx1"/>
              </a:solidFill>
              <a:latin typeface="PingFangTC-Semibold"/>
            </a:endParaRPr>
          </a:p>
          <a:p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😌慢幾秒鐘 不要衝動 </a:t>
            </a:r>
            <a:r>
              <a:rPr lang="zh-TW" altLang="en-US" sz="1400">
                <a:solidFill>
                  <a:schemeClr val="tx1"/>
                </a:solidFill>
                <a:latin typeface="PingFangTC-Semibold"/>
              </a:rPr>
              <a:t>大家都平安～</a:t>
            </a:r>
            <a:endParaRPr lang="zh-TW" altLang="en-US" sz="1400" dirty="0">
              <a:solidFill>
                <a:schemeClr val="tx1"/>
              </a:solidFill>
              <a:latin typeface="PingFangTC-Semibold"/>
            </a:endParaRPr>
          </a:p>
          <a:p>
            <a:endParaRPr lang="en-US" altLang="zh-TW" sz="1400" dirty="0">
              <a:solidFill>
                <a:schemeClr val="tx1"/>
              </a:solidFill>
              <a:latin typeface="PingFangTC-Semibold"/>
            </a:endParaRPr>
          </a:p>
          <a:p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上班再趕也別忘了，</a:t>
            </a:r>
            <a:br>
              <a:rPr lang="zh-TW" altLang="en-US" sz="1400" dirty="0">
                <a:solidFill>
                  <a:schemeClr val="tx1"/>
                </a:solidFill>
                <a:latin typeface="PingFangTC-Semibold"/>
              </a:rPr>
            </a:br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安全不是選擇，是責任！</a:t>
            </a:r>
          </a:p>
          <a:p>
            <a:endParaRPr lang="en-US" altLang="zh-TW" sz="1400" dirty="0">
              <a:solidFill>
                <a:schemeClr val="tx1"/>
              </a:solidFill>
              <a:latin typeface="PingFangTC-Semibold"/>
            </a:endParaRPr>
          </a:p>
          <a:p>
            <a:r>
              <a:rPr lang="en-US" altLang="zh-TW" sz="1400" dirty="0">
                <a:solidFill>
                  <a:schemeClr val="tx1"/>
                </a:solidFill>
                <a:latin typeface="PingFangTC-Semibold"/>
              </a:rPr>
              <a:t>#</a:t>
            </a:r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停讓不是選擇 </a:t>
            </a:r>
            <a:r>
              <a:rPr lang="en-US" altLang="zh-TW" sz="1400" dirty="0">
                <a:solidFill>
                  <a:schemeClr val="tx1"/>
                </a:solidFill>
                <a:latin typeface="PingFangTC-Semibold"/>
              </a:rPr>
              <a:t>#</a:t>
            </a:r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行人也要專心走路唷 </a:t>
            </a:r>
            <a:endParaRPr lang="en-US" altLang="zh-TW" sz="1400" dirty="0">
              <a:solidFill>
                <a:schemeClr val="tx1"/>
              </a:solidFill>
              <a:latin typeface="PingFangTC-Semibold"/>
            </a:endParaRPr>
          </a:p>
          <a:p>
            <a:r>
              <a:rPr lang="en-US" altLang="zh-TW" sz="1400" dirty="0">
                <a:solidFill>
                  <a:schemeClr val="tx1"/>
                </a:solidFill>
                <a:latin typeface="PingFangTC-Semibold"/>
              </a:rPr>
              <a:t>#</a:t>
            </a:r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交通安全月 </a:t>
            </a:r>
            <a:r>
              <a:rPr lang="en-US" altLang="zh-TW" sz="1400" dirty="0">
                <a:solidFill>
                  <a:schemeClr val="tx1"/>
                </a:solidFill>
                <a:latin typeface="PingFangTC-Semibold"/>
              </a:rPr>
              <a:t>#</a:t>
            </a:r>
            <a:r>
              <a:rPr lang="zh-TW" altLang="en-US" sz="1400" dirty="0">
                <a:solidFill>
                  <a:schemeClr val="tx1"/>
                </a:solidFill>
                <a:latin typeface="PingFangTC-Semibold"/>
              </a:rPr>
              <a:t>人本交通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C2E78AE-DC10-54EB-6794-92751D2A2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579" y="1400173"/>
            <a:ext cx="2765636" cy="432435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A11EE61-573E-7D2D-DADD-E439CB6E8267}"/>
              </a:ext>
            </a:extLst>
          </p:cNvPr>
          <p:cNvSpPr txBox="1"/>
          <p:nvPr/>
        </p:nvSpPr>
        <p:spPr>
          <a:xfrm>
            <a:off x="9210815" y="5818910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▲參考圖</a:t>
            </a:r>
          </a:p>
        </p:txBody>
      </p:sp>
    </p:spTree>
    <p:extLst>
      <p:ext uri="{BB962C8B-B14F-4D97-AF65-F5344CB8AC3E}">
        <p14:creationId xmlns:p14="http://schemas.microsoft.com/office/powerpoint/2010/main" val="52002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642D6EE-7330-0322-6C59-33CBA1D5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86118-4593-FC4C-B2C8-724626EFC333}" type="slidenum">
              <a:rPr kumimoji="1" lang="zh-TW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TW" alt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C3B406E-8BBF-C275-1FD6-4D383A181294}"/>
              </a:ext>
            </a:extLst>
          </p:cNvPr>
          <p:cNvSpPr txBox="1"/>
          <p:nvPr/>
        </p:nvSpPr>
        <p:spPr>
          <a:xfrm>
            <a:off x="997528" y="1413164"/>
            <a:ext cx="46249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/>
              <a:t>9</a:t>
            </a:r>
            <a:r>
              <a:rPr lang="zh-TW" altLang="en-US" dirty="0"/>
              <a:t>月交通安全月 車輛慢看停，行人安全行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dk1"/>
                </a:solidFill>
                <a:sym typeface="Arial"/>
              </a:rPr>
              <a:t>車輛主動停讓 行人專心通行</a:t>
            </a:r>
            <a:endParaRPr lang="zh-TW" altLang="en-US" dirty="0"/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專心過馬路，不要滑手機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車子在走，停讓要有</a:t>
            </a:r>
          </a:p>
          <a:p>
            <a:pPr>
              <a:lnSpc>
                <a:spcPct val="150000"/>
              </a:lnSpc>
            </a:pPr>
            <a:br>
              <a:rPr lang="zh-TW" altLang="en-US" dirty="0"/>
            </a:br>
            <a:r>
              <a:rPr lang="zh-TW" altLang="en-US" dirty="0"/>
              <a:t>以上為建議，文字內容可自行調整。</a:t>
            </a:r>
          </a:p>
          <a:p>
            <a:endParaRPr kumimoji="1" lang="zh-TW" altLang="en-US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24615F3-2D5B-2493-4381-4A50C401DED0}"/>
              </a:ext>
            </a:extLst>
          </p:cNvPr>
          <p:cNvSpPr/>
          <p:nvPr/>
        </p:nvSpPr>
        <p:spPr>
          <a:xfrm>
            <a:off x="350520" y="152400"/>
            <a:ext cx="2880360" cy="649605"/>
          </a:xfrm>
          <a:custGeom>
            <a:avLst/>
            <a:gdLst/>
            <a:ahLst/>
            <a:cxnLst/>
            <a:rect l="l" t="t" r="r" b="b"/>
            <a:pathLst>
              <a:path w="2880360" h="649605">
                <a:moveTo>
                  <a:pt x="2555748" y="0"/>
                </a:moveTo>
                <a:lnTo>
                  <a:pt x="324612" y="0"/>
                </a:lnTo>
                <a:lnTo>
                  <a:pt x="276644" y="3518"/>
                </a:lnTo>
                <a:lnTo>
                  <a:pt x="230861" y="13740"/>
                </a:lnTo>
                <a:lnTo>
                  <a:pt x="187765" y="30162"/>
                </a:lnTo>
                <a:lnTo>
                  <a:pt x="147859" y="52285"/>
                </a:lnTo>
                <a:lnTo>
                  <a:pt x="111644" y="79606"/>
                </a:lnTo>
                <a:lnTo>
                  <a:pt x="79623" y="111624"/>
                </a:lnTo>
                <a:lnTo>
                  <a:pt x="52298" y="147837"/>
                </a:lnTo>
                <a:lnTo>
                  <a:pt x="30171" y="187743"/>
                </a:lnTo>
                <a:lnTo>
                  <a:pt x="13744" y="230843"/>
                </a:lnTo>
                <a:lnTo>
                  <a:pt x="3519" y="276632"/>
                </a:lnTo>
                <a:lnTo>
                  <a:pt x="0" y="324612"/>
                </a:lnTo>
                <a:lnTo>
                  <a:pt x="3519" y="372591"/>
                </a:lnTo>
                <a:lnTo>
                  <a:pt x="13744" y="418380"/>
                </a:lnTo>
                <a:lnTo>
                  <a:pt x="30171" y="461480"/>
                </a:lnTo>
                <a:lnTo>
                  <a:pt x="52298" y="501386"/>
                </a:lnTo>
                <a:lnTo>
                  <a:pt x="79623" y="537599"/>
                </a:lnTo>
                <a:lnTo>
                  <a:pt x="111644" y="569617"/>
                </a:lnTo>
                <a:lnTo>
                  <a:pt x="147859" y="596938"/>
                </a:lnTo>
                <a:lnTo>
                  <a:pt x="187765" y="619061"/>
                </a:lnTo>
                <a:lnTo>
                  <a:pt x="230861" y="635483"/>
                </a:lnTo>
                <a:lnTo>
                  <a:pt x="276644" y="645705"/>
                </a:lnTo>
                <a:lnTo>
                  <a:pt x="324612" y="649224"/>
                </a:lnTo>
                <a:lnTo>
                  <a:pt x="2555748" y="649224"/>
                </a:lnTo>
                <a:lnTo>
                  <a:pt x="2603727" y="645705"/>
                </a:lnTo>
                <a:lnTo>
                  <a:pt x="2649516" y="635483"/>
                </a:lnTo>
                <a:lnTo>
                  <a:pt x="2692616" y="619061"/>
                </a:lnTo>
                <a:lnTo>
                  <a:pt x="2732522" y="596938"/>
                </a:lnTo>
                <a:lnTo>
                  <a:pt x="2768735" y="569617"/>
                </a:lnTo>
                <a:lnTo>
                  <a:pt x="2800753" y="537599"/>
                </a:lnTo>
                <a:lnTo>
                  <a:pt x="2828074" y="501386"/>
                </a:lnTo>
                <a:lnTo>
                  <a:pt x="2850197" y="461480"/>
                </a:lnTo>
                <a:lnTo>
                  <a:pt x="2866619" y="418380"/>
                </a:lnTo>
                <a:lnTo>
                  <a:pt x="2876841" y="372591"/>
                </a:lnTo>
                <a:lnTo>
                  <a:pt x="2880360" y="324612"/>
                </a:lnTo>
                <a:lnTo>
                  <a:pt x="2876841" y="276632"/>
                </a:lnTo>
                <a:lnTo>
                  <a:pt x="2866619" y="230843"/>
                </a:lnTo>
                <a:lnTo>
                  <a:pt x="2850197" y="187743"/>
                </a:lnTo>
                <a:lnTo>
                  <a:pt x="2828074" y="147837"/>
                </a:lnTo>
                <a:lnTo>
                  <a:pt x="2800753" y="111624"/>
                </a:lnTo>
                <a:lnTo>
                  <a:pt x="2768735" y="79606"/>
                </a:lnTo>
                <a:lnTo>
                  <a:pt x="2732522" y="52285"/>
                </a:lnTo>
                <a:lnTo>
                  <a:pt x="2692616" y="30162"/>
                </a:lnTo>
                <a:lnTo>
                  <a:pt x="2649516" y="13740"/>
                </a:lnTo>
                <a:lnTo>
                  <a:pt x="2603727" y="3518"/>
                </a:lnTo>
                <a:lnTo>
                  <a:pt x="255574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D11EB2A-5130-A030-3020-80A7F6869EB7}"/>
              </a:ext>
            </a:extLst>
          </p:cNvPr>
          <p:cNvSpPr txBox="1">
            <a:spLocks/>
          </p:cNvSpPr>
          <p:nvPr/>
        </p:nvSpPr>
        <p:spPr>
          <a:xfrm>
            <a:off x="759562" y="272289"/>
            <a:ext cx="2059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微軟正黑體"/>
                <a:ea typeface="+mj-ea"/>
                <a:cs typeface="微軟正黑體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跑馬燈文字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554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自訂 3">
      <a:majorFont>
        <a:latin typeface="微軟正黑體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546</Words>
  <Application>Microsoft Office PowerPoint</Application>
  <PresentationFormat>寬螢幕</PresentationFormat>
  <Paragraphs>73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PingFangTC-Semibold</vt:lpstr>
      <vt:lpstr>Play</vt:lpstr>
      <vt:lpstr>Microsoft JhengHei</vt:lpstr>
      <vt:lpstr>Microsoft JhengHei</vt:lpstr>
      <vt:lpstr>Arial</vt:lpstr>
      <vt:lpstr>Calibri</vt:lpstr>
      <vt:lpstr>Calibri Light</vt:lpstr>
      <vt:lpstr>Office 佈景主題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教育處-016</cp:lastModifiedBy>
  <cp:revision>73</cp:revision>
  <cp:lastPrinted>2024-08-05T05:34:30Z</cp:lastPrinted>
  <dcterms:created xsi:type="dcterms:W3CDTF">2024-06-26T08:45:28Z</dcterms:created>
  <dcterms:modified xsi:type="dcterms:W3CDTF">2025-08-26T08:34:46Z</dcterms:modified>
</cp:coreProperties>
</file>