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2" r:id="rId1"/>
  </p:sldMasterIdLst>
  <p:sldIdLst>
    <p:sldId id="256" r:id="rId2"/>
    <p:sldId id="257" r:id="rId3"/>
    <p:sldId id="258" r:id="rId4"/>
    <p:sldId id="259" r:id="rId5"/>
    <p:sldId id="260" r:id="rId6"/>
    <p:sldId id="344" r:id="rId7"/>
    <p:sldId id="265" r:id="rId8"/>
    <p:sldId id="342" r:id="rId9"/>
    <p:sldId id="267" r:id="rId10"/>
    <p:sldId id="268" r:id="rId11"/>
    <p:sldId id="262" r:id="rId12"/>
    <p:sldId id="266" r:id="rId13"/>
    <p:sldId id="269" r:id="rId14"/>
    <p:sldId id="274" r:id="rId15"/>
    <p:sldId id="276" r:id="rId16"/>
    <p:sldId id="310" r:id="rId17"/>
    <p:sldId id="347" r:id="rId18"/>
    <p:sldId id="346" r:id="rId19"/>
    <p:sldId id="315" r:id="rId20"/>
    <p:sldId id="318" r:id="rId21"/>
    <p:sldId id="294" r:id="rId22"/>
    <p:sldId id="293" r:id="rId23"/>
    <p:sldId id="295" r:id="rId24"/>
    <p:sldId id="296" r:id="rId25"/>
    <p:sldId id="298" r:id="rId26"/>
    <p:sldId id="297" r:id="rId27"/>
    <p:sldId id="299" r:id="rId28"/>
    <p:sldId id="300" r:id="rId29"/>
    <p:sldId id="278" r:id="rId30"/>
    <p:sldId id="282" r:id="rId31"/>
    <p:sldId id="283" r:id="rId32"/>
    <p:sldId id="284" r:id="rId33"/>
    <p:sldId id="285" r:id="rId34"/>
    <p:sldId id="334" r:id="rId35"/>
    <p:sldId id="321" r:id="rId36"/>
    <p:sldId id="313" r:id="rId37"/>
    <p:sldId id="335" r:id="rId38"/>
    <p:sldId id="323" r:id="rId39"/>
    <p:sldId id="327" r:id="rId40"/>
    <p:sldId id="305" r:id="rId41"/>
    <p:sldId id="314" r:id="rId42"/>
    <p:sldId id="331" r:id="rId43"/>
    <p:sldId id="306" r:id="rId44"/>
    <p:sldId id="308" r:id="rId45"/>
    <p:sldId id="341" r:id="rId46"/>
    <p:sldId id="309" r:id="rId47"/>
    <p:sldId id="286" r:id="rId48"/>
    <p:sldId id="317" r:id="rId49"/>
    <p:sldId id="287" r:id="rId50"/>
    <p:sldId id="289" r:id="rId51"/>
    <p:sldId id="288" r:id="rId52"/>
    <p:sldId id="290" r:id="rId53"/>
    <p:sldId id="292" r:id="rId54"/>
    <p:sldId id="307" r:id="rId55"/>
    <p:sldId id="319" r:id="rId56"/>
    <p:sldId id="340" r:id="rId57"/>
    <p:sldId id="343" r:id="rId58"/>
    <p:sldId id="291" r:id="rId5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7" autoAdjust="0"/>
    <p:restoredTop sz="94660"/>
  </p:normalViewPr>
  <p:slideViewPr>
    <p:cSldViewPr>
      <p:cViewPr varScale="1">
        <p:scale>
          <a:sx n="106" d="100"/>
          <a:sy n="106" d="100"/>
        </p:scale>
        <p:origin x="175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6D2C95D0-3DFA-4792-A0A9-1C1EE9C10492}" type="slidenum">
              <a:rPr lang="en-US" altLang="zh-TW" smtClean="0"/>
              <a:pPr>
                <a:defRPr/>
              </a:pPr>
              <a:t>‹#›</a:t>
            </a:fld>
            <a:endParaRPr lang="en-US" altLang="zh-TW"/>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9331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A4E605A6-CF44-4578-9436-BB8DBF2A0313}" type="slidenum">
              <a:rPr lang="en-US" altLang="zh-TW" smtClean="0"/>
              <a:pPr>
                <a:defRPr/>
              </a:pPr>
              <a:t>‹#›</a:t>
            </a:fld>
            <a:endParaRPr lang="en-US" altLang="zh-TW"/>
          </a:p>
        </p:txBody>
      </p:sp>
    </p:spTree>
    <p:extLst>
      <p:ext uri="{BB962C8B-B14F-4D97-AF65-F5344CB8AC3E}">
        <p14:creationId xmlns:p14="http://schemas.microsoft.com/office/powerpoint/2010/main" val="930599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85F3C550-40F1-45C6-9E7B-6A997A3C7C02}" type="slidenum">
              <a:rPr lang="en-US" altLang="zh-TW" smtClean="0"/>
              <a:pPr>
                <a:defRPr/>
              </a:pPr>
              <a:t>‹#›</a:t>
            </a:fld>
            <a:endParaRPr lang="en-US" altLang="zh-TW"/>
          </a:p>
        </p:txBody>
      </p:sp>
    </p:spTree>
    <p:extLst>
      <p:ext uri="{BB962C8B-B14F-4D97-AF65-F5344CB8AC3E}">
        <p14:creationId xmlns:p14="http://schemas.microsoft.com/office/powerpoint/2010/main" val="2536977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0F0C1FF3-A5C5-4D48-9529-86F6DDA65097}" type="slidenum">
              <a:rPr lang="en-US" altLang="zh-TW" smtClean="0"/>
              <a:pPr>
                <a:defRPr/>
              </a:pPr>
              <a:t>‹#›</a:t>
            </a:fld>
            <a:endParaRPr lang="en-US" altLang="zh-TW"/>
          </a:p>
        </p:txBody>
      </p:sp>
    </p:spTree>
    <p:extLst>
      <p:ext uri="{BB962C8B-B14F-4D97-AF65-F5344CB8AC3E}">
        <p14:creationId xmlns:p14="http://schemas.microsoft.com/office/powerpoint/2010/main" val="837310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0F0C1FF3-A5C5-4D48-9529-86F6DDA65097}" type="slidenum">
              <a:rPr lang="en-US" altLang="zh-TW" smtClean="0"/>
              <a:pPr>
                <a:defRPr/>
              </a:pPr>
              <a:t>‹#›</a:t>
            </a:fld>
            <a:endParaRPr lang="en-US" altLang="zh-TW"/>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4227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pPr>
              <a:defRPr/>
            </a:pPr>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0F0C1FF3-A5C5-4D48-9529-86F6DDA65097}" type="slidenum">
              <a:rPr lang="en-US" altLang="zh-TW" smtClean="0"/>
              <a:pPr>
                <a:defRPr/>
              </a:pPr>
              <a:t>‹#›</a:t>
            </a:fld>
            <a:endParaRPr lang="en-US" altLang="zh-TW"/>
          </a:p>
        </p:txBody>
      </p:sp>
    </p:spTree>
    <p:extLst>
      <p:ext uri="{BB962C8B-B14F-4D97-AF65-F5344CB8AC3E}">
        <p14:creationId xmlns:p14="http://schemas.microsoft.com/office/powerpoint/2010/main" val="1127550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822960" y="2582334"/>
            <a:ext cx="3703320" cy="328676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4663440" y="2582334"/>
            <a:ext cx="3703320" cy="328676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pPr>
              <a:defRPr/>
            </a:pPr>
            <a:endParaRPr lang="en-US" altLang="zh-TW"/>
          </a:p>
        </p:txBody>
      </p:sp>
      <p:sp>
        <p:nvSpPr>
          <p:cNvPr id="8" name="Footer Placeholder 7"/>
          <p:cNvSpPr>
            <a:spLocks noGrp="1"/>
          </p:cNvSpPr>
          <p:nvPr>
            <p:ph type="ftr" sz="quarter" idx="11"/>
          </p:nvPr>
        </p:nvSpPr>
        <p:spPr/>
        <p:txBody>
          <a:bodyPr/>
          <a:lstStyle/>
          <a:p>
            <a:pPr>
              <a:defRPr/>
            </a:pPr>
            <a:endParaRPr lang="en-US" altLang="zh-TW"/>
          </a:p>
        </p:txBody>
      </p:sp>
      <p:sp>
        <p:nvSpPr>
          <p:cNvPr id="9" name="Slide Number Placeholder 8"/>
          <p:cNvSpPr>
            <a:spLocks noGrp="1"/>
          </p:cNvSpPr>
          <p:nvPr>
            <p:ph type="sldNum" sz="quarter" idx="12"/>
          </p:nvPr>
        </p:nvSpPr>
        <p:spPr/>
        <p:txBody>
          <a:bodyPr/>
          <a:lstStyle/>
          <a:p>
            <a:pPr>
              <a:defRPr/>
            </a:pPr>
            <a:fld id="{0F0C1FF3-A5C5-4D48-9529-86F6DDA65097}" type="slidenum">
              <a:rPr lang="en-US" altLang="zh-TW" smtClean="0"/>
              <a:pPr>
                <a:defRPr/>
              </a:pPr>
              <a:t>‹#›</a:t>
            </a:fld>
            <a:endParaRPr lang="en-US" altLang="zh-TW"/>
          </a:p>
        </p:txBody>
      </p:sp>
    </p:spTree>
    <p:extLst>
      <p:ext uri="{BB962C8B-B14F-4D97-AF65-F5344CB8AC3E}">
        <p14:creationId xmlns:p14="http://schemas.microsoft.com/office/powerpoint/2010/main" val="3095960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pPr>
              <a:defRPr/>
            </a:pPr>
            <a:endParaRPr lang="en-US" altLang="zh-TW"/>
          </a:p>
        </p:txBody>
      </p:sp>
      <p:sp>
        <p:nvSpPr>
          <p:cNvPr id="4" name="Footer Placeholder 3"/>
          <p:cNvSpPr>
            <a:spLocks noGrp="1"/>
          </p:cNvSpPr>
          <p:nvPr>
            <p:ph type="ftr" sz="quarter" idx="11"/>
          </p:nvPr>
        </p:nvSpPr>
        <p:spPr/>
        <p:txBody>
          <a:bodyPr/>
          <a:lstStyle/>
          <a:p>
            <a:pPr>
              <a:defRPr/>
            </a:pPr>
            <a:endParaRPr lang="en-US" altLang="zh-TW"/>
          </a:p>
        </p:txBody>
      </p:sp>
      <p:sp>
        <p:nvSpPr>
          <p:cNvPr id="5" name="Slide Number Placeholder 4"/>
          <p:cNvSpPr>
            <a:spLocks noGrp="1"/>
          </p:cNvSpPr>
          <p:nvPr>
            <p:ph type="sldNum" sz="quarter" idx="12"/>
          </p:nvPr>
        </p:nvSpPr>
        <p:spPr/>
        <p:txBody>
          <a:bodyPr/>
          <a:lstStyle/>
          <a:p>
            <a:pPr>
              <a:defRPr/>
            </a:pPr>
            <a:fld id="{B26920F9-480F-423D-B942-7AA27ED8E712}" type="slidenum">
              <a:rPr lang="en-US" altLang="zh-TW" smtClean="0"/>
              <a:pPr>
                <a:defRPr/>
              </a:pPr>
              <a:t>‹#›</a:t>
            </a:fld>
            <a:endParaRPr lang="en-US" altLang="zh-TW"/>
          </a:p>
        </p:txBody>
      </p:sp>
    </p:spTree>
    <p:extLst>
      <p:ext uri="{BB962C8B-B14F-4D97-AF65-F5344CB8AC3E}">
        <p14:creationId xmlns:p14="http://schemas.microsoft.com/office/powerpoint/2010/main" val="1777740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ltLang="zh-TW"/>
          </a:p>
        </p:txBody>
      </p:sp>
      <p:sp>
        <p:nvSpPr>
          <p:cNvPr id="9" name="Slide Number Placeholder 8"/>
          <p:cNvSpPr>
            <a:spLocks noGrp="1"/>
          </p:cNvSpPr>
          <p:nvPr>
            <p:ph type="sldNum" sz="quarter" idx="12"/>
          </p:nvPr>
        </p:nvSpPr>
        <p:spPr/>
        <p:txBody>
          <a:bodyPr/>
          <a:lstStyle/>
          <a:p>
            <a:pPr>
              <a:defRPr/>
            </a:pPr>
            <a:fld id="{BB1634D3-889C-4DF3-A3E2-709AC1DF8111}" type="slidenum">
              <a:rPr lang="en-US" altLang="zh-TW" smtClean="0"/>
              <a:pPr>
                <a:defRPr/>
              </a:pPr>
              <a:t>‹#›</a:t>
            </a:fld>
            <a:endParaRPr lang="en-US" altLang="zh-TW"/>
          </a:p>
        </p:txBody>
      </p:sp>
    </p:spTree>
    <p:extLst>
      <p:ext uri="{BB962C8B-B14F-4D97-AF65-F5344CB8AC3E}">
        <p14:creationId xmlns:p14="http://schemas.microsoft.com/office/powerpoint/2010/main" val="2819012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endParaRPr lang="en-US" altLang="zh-TW"/>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altLang="zh-TW"/>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11586ED6-F352-40FA-8454-F03CD4317DA8}" type="slidenum">
              <a:rPr lang="en-US" altLang="zh-TW" smtClean="0"/>
              <a:pPr>
                <a:defRPr/>
              </a:pPr>
              <a:t>‹#›</a:t>
            </a:fld>
            <a:endParaRPr lang="en-US" altLang="zh-TW"/>
          </a:p>
        </p:txBody>
      </p:sp>
    </p:spTree>
    <p:extLst>
      <p:ext uri="{BB962C8B-B14F-4D97-AF65-F5344CB8AC3E}">
        <p14:creationId xmlns:p14="http://schemas.microsoft.com/office/powerpoint/2010/main" val="3816750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pPr>
              <a:defRPr/>
            </a:pPr>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24B14322-B73D-494B-93EC-A688FC95F98D}" type="slidenum">
              <a:rPr lang="en-US" altLang="zh-TW" smtClean="0"/>
              <a:pPr>
                <a:defRPr/>
              </a:pPr>
              <a:t>‹#›</a:t>
            </a:fld>
            <a:endParaRPr lang="en-US" altLang="zh-TW"/>
          </a:p>
        </p:txBody>
      </p:sp>
    </p:spTree>
    <p:extLst>
      <p:ext uri="{BB962C8B-B14F-4D97-AF65-F5344CB8AC3E}">
        <p14:creationId xmlns:p14="http://schemas.microsoft.com/office/powerpoint/2010/main" val="2207924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endParaRPr lang="en-US" altLang="zh-TW"/>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en-US" altLang="zh-TW"/>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0F0C1FF3-A5C5-4D48-9529-86F6DDA65097}" type="slidenum">
              <a:rPr lang="en-US" altLang="zh-TW" smtClean="0"/>
              <a:pPr>
                <a:defRPr/>
              </a:pPr>
              <a:t>‹#›</a:t>
            </a:fld>
            <a:endParaRPr lang="en-US" altLang="zh-TW"/>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8283144"/>
      </p:ext>
    </p:extLst>
  </p:cSld>
  <p:clrMap bg1="lt1" tx1="dk1" bg2="lt2" tx2="dk2" accent1="accent1" accent2="accent2" accent3="accent3" accent4="accent4" accent5="accent5" accent6="accent6" hlink="hlink" folHlink="folHlink"/>
  <p:sldLayoutIdLst>
    <p:sldLayoutId id="2147484163" r:id="rId1"/>
    <p:sldLayoutId id="2147484164" r:id="rId2"/>
    <p:sldLayoutId id="2147484165" r:id="rId3"/>
    <p:sldLayoutId id="2147484166" r:id="rId4"/>
    <p:sldLayoutId id="2147484167" r:id="rId5"/>
    <p:sldLayoutId id="2147484168" r:id="rId6"/>
    <p:sldLayoutId id="2147484169" r:id="rId7"/>
    <p:sldLayoutId id="2147484170" r:id="rId8"/>
    <p:sldLayoutId id="2147484171" r:id="rId9"/>
    <p:sldLayoutId id="2147484172" r:id="rId10"/>
    <p:sldLayoutId id="21474841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hlc.edu.tw/"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22960" y="2060848"/>
            <a:ext cx="7543800" cy="1224136"/>
          </a:xfrm>
          <a:ln>
            <a:miter lim="800000"/>
            <a:headEnd/>
            <a:tailEnd/>
          </a:ln>
        </p:spPr>
        <p:txBody>
          <a:bodyPr>
            <a:noAutofit/>
          </a:bodyPr>
          <a:lstStyle/>
          <a:p>
            <a:pPr eaLnBrk="1" fontAlgn="auto" hangingPunct="1">
              <a:spcAft>
                <a:spcPts val="0"/>
              </a:spcAft>
              <a:defRPr/>
            </a:pPr>
            <a:r>
              <a:rPr lang="zh-TW" altLang="en-US" sz="4800" dirty="0">
                <a:solidFill>
                  <a:schemeClr val="tx2">
                    <a:lumMod val="75000"/>
                  </a:schemeClr>
                </a:solidFill>
                <a:ea typeface="標楷體" pitchFamily="65" charset="-120"/>
              </a:rPr>
              <a:t>花蓮縣</a:t>
            </a:r>
            <a:r>
              <a:rPr lang="en-US" altLang="zh-TW" sz="4800" dirty="0">
                <a:latin typeface="標楷體" pitchFamily="65" charset="-120"/>
                <a:ea typeface="標楷體" pitchFamily="65" charset="-120"/>
              </a:rPr>
              <a:t>113</a:t>
            </a:r>
            <a:r>
              <a:rPr lang="zh-TW" altLang="en-US" sz="4800" dirty="0">
                <a:latin typeface="標楷體" pitchFamily="65" charset="-120"/>
                <a:ea typeface="標楷體" pitchFamily="65" charset="-120"/>
              </a:rPr>
              <a:t>學年度縣立中等以下學校代理教師甄選相關事宜說明會</a:t>
            </a:r>
          </a:p>
        </p:txBody>
      </p:sp>
      <p:sp>
        <p:nvSpPr>
          <p:cNvPr id="5123" name="Rectangle 3"/>
          <p:cNvSpPr>
            <a:spLocks noGrp="1" noChangeArrowheads="1"/>
          </p:cNvSpPr>
          <p:nvPr>
            <p:ph type="subTitle" idx="1"/>
          </p:nvPr>
        </p:nvSpPr>
        <p:spPr>
          <a:xfrm>
            <a:off x="899592" y="3802985"/>
            <a:ext cx="7543800" cy="1143000"/>
          </a:xfrm>
        </p:spPr>
        <p:txBody>
          <a:bodyPr/>
          <a:lstStyle/>
          <a:p>
            <a:pPr marR="0" eaLnBrk="1" hangingPunct="1"/>
            <a:r>
              <a:rPr lang="zh-TW" altLang="en-US" dirty="0">
                <a:latin typeface="標楷體" pitchFamily="65" charset="-120"/>
                <a:ea typeface="標楷體" pitchFamily="65" charset="-120"/>
              </a:rPr>
              <a:t>主講人：宜昌國小        人事主任：林貴榮</a:t>
            </a: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822960" y="988906"/>
            <a:ext cx="7543800" cy="748455"/>
          </a:xfrm>
        </p:spPr>
        <p:txBody>
          <a:bodyPr/>
          <a:lstStyle/>
          <a:p>
            <a:pPr eaLnBrk="1" hangingPunct="1"/>
            <a:r>
              <a:rPr lang="zh-TW" altLang="en-US" sz="4000" dirty="0">
                <a:solidFill>
                  <a:schemeClr val="accent1"/>
                </a:solidFill>
                <a:latin typeface="標楷體" pitchFamily="65" charset="-120"/>
                <a:ea typeface="標楷體" pitchFamily="65" charset="-120"/>
              </a:rPr>
              <a:t>教師甄選資訊公告處</a:t>
            </a:r>
          </a:p>
        </p:txBody>
      </p:sp>
      <p:sp>
        <p:nvSpPr>
          <p:cNvPr id="16387" name="Rectangle 3"/>
          <p:cNvSpPr>
            <a:spLocks noGrp="1" noChangeArrowheads="1"/>
          </p:cNvSpPr>
          <p:nvPr>
            <p:ph idx="1"/>
          </p:nvPr>
        </p:nvSpPr>
        <p:spPr>
          <a:xfrm>
            <a:off x="822959" y="1737361"/>
            <a:ext cx="7543801" cy="4131733"/>
          </a:xfrm>
        </p:spPr>
        <p:txBody>
          <a:bodyPr>
            <a:noAutofit/>
          </a:bodyPr>
          <a:lstStyle/>
          <a:p>
            <a:pPr eaLnBrk="1" hangingPunct="1">
              <a:buClr>
                <a:srgbClr val="FF3300"/>
              </a:buClr>
              <a:buFont typeface="Wingdings" pitchFamily="2" charset="2"/>
              <a:buChar char="u"/>
            </a:pPr>
            <a:r>
              <a:rPr lang="zh-TW" altLang="en-US" sz="3200" dirty="0">
                <a:latin typeface="標楷體" pitchFamily="65" charset="-120"/>
                <a:ea typeface="標楷體" pitchFamily="65" charset="-120"/>
              </a:rPr>
              <a:t>各校校內網站</a:t>
            </a:r>
          </a:p>
          <a:p>
            <a:pPr eaLnBrk="1" hangingPunct="1">
              <a:buClr>
                <a:srgbClr val="FF3300"/>
              </a:buClr>
              <a:buFont typeface="Wingdings" pitchFamily="2" charset="2"/>
              <a:buChar char="u"/>
            </a:pPr>
            <a:r>
              <a:rPr lang="zh-TW" altLang="en-US" sz="3200" dirty="0">
                <a:latin typeface="標楷體" pitchFamily="65" charset="-120"/>
                <a:ea typeface="標楷體" pitchFamily="65" charset="-120"/>
              </a:rPr>
              <a:t>花蓮縣政府教育處全球資訊網</a:t>
            </a:r>
          </a:p>
          <a:p>
            <a:pPr eaLnBrk="1" hangingPunct="1">
              <a:buFontTx/>
              <a:buNone/>
            </a:pPr>
            <a:r>
              <a:rPr lang="zh-TW" altLang="en-US" sz="3200" dirty="0">
                <a:latin typeface="標楷體" pitchFamily="65" charset="-120"/>
                <a:ea typeface="標楷體" pitchFamily="65" charset="-120"/>
              </a:rPr>
              <a:t> 「處務公告系統」</a:t>
            </a:r>
            <a:r>
              <a:rPr lang="en-US" altLang="zh-TW" sz="3200" dirty="0">
                <a:latin typeface="標楷體" pitchFamily="65" charset="-120"/>
                <a:ea typeface="標楷體" pitchFamily="65" charset="-120"/>
              </a:rPr>
              <a:t>-</a:t>
            </a:r>
            <a:r>
              <a:rPr lang="zh-TW" altLang="en-US" sz="3200" dirty="0">
                <a:latin typeface="標楷體" pitchFamily="65" charset="-120"/>
                <a:ea typeface="標楷體" pitchFamily="65" charset="-120"/>
              </a:rPr>
              <a:t>「教師甄選」</a:t>
            </a:r>
          </a:p>
          <a:p>
            <a:pPr marL="360363" indent="0">
              <a:buNone/>
            </a:pPr>
            <a:r>
              <a:rPr lang="en-US" altLang="zh-TW" sz="3200" dirty="0">
                <a:hlinkClick r:id="rId2"/>
              </a:rPr>
              <a:t>https://www.hlc.edu.tw/</a:t>
            </a:r>
            <a:endParaRPr lang="en-US" altLang="zh-TW" sz="3200" dirty="0"/>
          </a:p>
          <a:p>
            <a:pPr marL="360363" indent="0">
              <a:buNone/>
            </a:pPr>
            <a:r>
              <a:rPr lang="zh-TW" altLang="en-US" sz="3200" dirty="0">
                <a:ea typeface="標楷體" pitchFamily="65" charset="-120"/>
              </a:rPr>
              <a:t>教育部全國高級中等以下學校教師選聘網　</a:t>
            </a:r>
            <a:r>
              <a:rPr lang="en-US" altLang="zh-TW" sz="3200" dirty="0"/>
              <a:t> https://personnel.k12ea.gov.tw/tsn/index</a:t>
            </a:r>
          </a:p>
        </p:txBody>
      </p:sp>
    </p:spTree>
    <p:extLst>
      <p:ext uri="{BB962C8B-B14F-4D97-AF65-F5344CB8AC3E}">
        <p14:creationId xmlns:p14="http://schemas.microsoft.com/office/powerpoint/2010/main" val="410513455"/>
      </p:ext>
    </p:extLst>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zh-TW" altLang="en-US" sz="4000">
                <a:solidFill>
                  <a:schemeClr val="accent1"/>
                </a:solidFill>
                <a:ea typeface="標楷體" pitchFamily="65" charset="-120"/>
              </a:rPr>
              <a:t>評分委員應注意事項</a:t>
            </a:r>
            <a:endParaRPr lang="zh-TW" altLang="en-US" sz="4000">
              <a:solidFill>
                <a:schemeClr val="accent1"/>
              </a:solidFill>
              <a:latin typeface="標楷體" pitchFamily="65" charset="-120"/>
              <a:ea typeface="標楷體" pitchFamily="65" charset="-120"/>
            </a:endParaRPr>
          </a:p>
        </p:txBody>
      </p:sp>
      <p:sp>
        <p:nvSpPr>
          <p:cNvPr id="13315" name="Rectangle 3"/>
          <p:cNvSpPr>
            <a:spLocks noGrp="1" noChangeArrowheads="1"/>
          </p:cNvSpPr>
          <p:nvPr>
            <p:ph idx="1"/>
          </p:nvPr>
        </p:nvSpPr>
        <p:spPr/>
        <p:txBody>
          <a:bodyPr>
            <a:normAutofit/>
          </a:bodyPr>
          <a:lstStyle/>
          <a:p>
            <a:pPr marL="452438" indent="-452438" algn="just" eaLnBrk="1" hangingPunct="1">
              <a:buClr>
                <a:srgbClr val="FF3300"/>
              </a:buClr>
              <a:buFont typeface="Wingdings" pitchFamily="2" charset="2"/>
              <a:buChar char="u"/>
            </a:pPr>
            <a:r>
              <a:rPr lang="zh-TW" altLang="en-US" sz="2800" dirty="0">
                <a:ea typeface="標楷體" pitchFamily="65" charset="-120"/>
              </a:rPr>
              <a:t>各校辦理教師甄選時，各項委員宜避免重複，</a:t>
            </a:r>
            <a:r>
              <a:rPr lang="zh-TW" altLang="en-US" sz="2800" u="sng" dirty="0">
                <a:solidFill>
                  <a:srgbClr val="FF0000"/>
                </a:solidFill>
                <a:ea typeface="標楷體" pitchFamily="65" charset="-120"/>
              </a:rPr>
              <a:t>並應建立明確之評分基準與紀錄</a:t>
            </a:r>
            <a:r>
              <a:rPr lang="zh-TW" altLang="en-US" sz="2800" dirty="0">
                <a:ea typeface="標楷體" pitchFamily="65" charset="-120"/>
              </a:rPr>
              <a:t>。口試、試教、實作採分組方式辦理者，同類科委員分派之試場於考試前半小時抽籤決定。</a:t>
            </a:r>
            <a:r>
              <a:rPr lang="en-US" altLang="zh-TW" sz="2800" dirty="0">
                <a:latin typeface="標楷體" pitchFamily="65" charset="-120"/>
                <a:ea typeface="標楷體" pitchFamily="65" charset="-120"/>
              </a:rPr>
              <a:t> </a:t>
            </a:r>
          </a:p>
          <a:p>
            <a:pPr marL="452438" indent="-452438" algn="just" eaLnBrk="1" hangingPunct="1">
              <a:buClr>
                <a:srgbClr val="FF3300"/>
              </a:buClr>
              <a:buFont typeface="Wingdings 2" pitchFamily="18" charset="2"/>
              <a:buNone/>
            </a:pPr>
            <a:r>
              <a:rPr lang="zh-TW" altLang="en-US" sz="2800" dirty="0">
                <a:solidFill>
                  <a:srgbClr val="FF0000"/>
                </a:solidFill>
                <a:latin typeface="標楷體" pitchFamily="65" charset="-120"/>
                <a:ea typeface="標楷體" pitchFamily="65" charset="-120"/>
              </a:rPr>
              <a:t>       口試、試教之評分設最高、最低標準分數，高於最高標準、低於最低標準或評分有變更時，評分委員應敘明理由，並簽名負責。</a:t>
            </a:r>
            <a:endParaRPr lang="en-US" altLang="zh-TW" sz="2800" dirty="0">
              <a:solidFill>
                <a:srgbClr val="FF0000"/>
              </a:solidFill>
              <a:latin typeface="標楷體" pitchFamily="65" charset="-120"/>
              <a:ea typeface="標楷體" pitchFamily="65" charset="-120"/>
            </a:endParaRPr>
          </a:p>
          <a:p>
            <a:pPr marL="452438" indent="-452438" algn="just" eaLnBrk="1" hangingPunct="1">
              <a:buClr>
                <a:srgbClr val="FF3300"/>
              </a:buClr>
              <a:buFont typeface="Wingdings 2" pitchFamily="18" charset="2"/>
              <a:buNone/>
            </a:pPr>
            <a:r>
              <a:rPr lang="en-US" altLang="zh-TW" sz="2800" dirty="0">
                <a:solidFill>
                  <a:srgbClr val="FF0000"/>
                </a:solidFill>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要點八</a:t>
            </a:r>
            <a:r>
              <a:rPr lang="en-US" altLang="zh-TW" sz="2800" dirty="0">
                <a:latin typeface="標楷體" pitchFamily="65" charset="-120"/>
                <a:ea typeface="標楷體" pitchFamily="65" charset="-120"/>
              </a:rPr>
              <a:t>)</a:t>
            </a:r>
            <a:endParaRPr lang="zh-TW" altLang="en-US" sz="2800" dirty="0">
              <a:ea typeface="標楷體" pitchFamily="65" charset="-120"/>
            </a:endParaRPr>
          </a:p>
        </p:txBody>
      </p:sp>
    </p:spTree>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zh-TW" altLang="en-US" sz="4000">
                <a:solidFill>
                  <a:schemeClr val="accent1"/>
                </a:solidFill>
                <a:ea typeface="標楷體" pitchFamily="65" charset="-120"/>
              </a:rPr>
              <a:t>簡章訂定其他注意事項</a:t>
            </a:r>
          </a:p>
        </p:txBody>
      </p:sp>
      <p:sp>
        <p:nvSpPr>
          <p:cNvPr id="10243" name="Rectangle 3"/>
          <p:cNvSpPr>
            <a:spLocks noGrp="1" noChangeArrowheads="1"/>
          </p:cNvSpPr>
          <p:nvPr>
            <p:ph idx="1"/>
          </p:nvPr>
        </p:nvSpPr>
        <p:spPr/>
        <p:txBody>
          <a:bodyPr>
            <a:normAutofit lnSpcReduction="10000"/>
          </a:bodyPr>
          <a:lstStyle/>
          <a:p>
            <a:pPr marL="452438" indent="-452438" algn="just" eaLnBrk="1" fontAlgn="auto" hangingPunct="1">
              <a:lnSpc>
                <a:spcPct val="90000"/>
              </a:lnSpc>
              <a:spcAft>
                <a:spcPts val="0"/>
              </a:spcAft>
              <a:buClr>
                <a:srgbClr val="FF3300"/>
              </a:buClr>
              <a:buFont typeface="Wingdings" pitchFamily="2" charset="2"/>
              <a:buChar char="u"/>
              <a:defRPr/>
            </a:pPr>
            <a:r>
              <a:rPr lang="zh-TW" altLang="en-US" sz="2800" dirty="0">
                <a:latin typeface="標楷體" pitchFamily="65" charset="-120"/>
                <a:ea typeface="標楷體" pitchFamily="65" charset="-120"/>
              </a:rPr>
              <a:t>報名資格不得訂定法令規定以外之資格限制。</a:t>
            </a:r>
            <a:endParaRPr lang="en-US" altLang="zh-TW" sz="2800" dirty="0">
              <a:latin typeface="標楷體" pitchFamily="65" charset="-120"/>
              <a:ea typeface="標楷體" pitchFamily="65" charset="-120"/>
            </a:endParaRPr>
          </a:p>
          <a:p>
            <a:pPr marL="452438" indent="-452438" algn="just" eaLnBrk="1" fontAlgn="auto" hangingPunct="1">
              <a:lnSpc>
                <a:spcPct val="90000"/>
              </a:lnSpc>
              <a:spcAft>
                <a:spcPts val="0"/>
              </a:spcAft>
              <a:buClr>
                <a:srgbClr val="FF3300"/>
              </a:buClr>
              <a:buFont typeface="Wingdings 2" pitchFamily="18" charset="2"/>
              <a:buNone/>
              <a:defRPr/>
            </a:pPr>
            <a:r>
              <a:rPr lang="en-US" altLang="zh-TW" sz="2800" dirty="0">
                <a:latin typeface="標楷體" pitchFamily="65" charset="-120"/>
                <a:ea typeface="標楷體" pitchFamily="65" charset="-120"/>
              </a:rPr>
              <a:t>   </a:t>
            </a:r>
            <a:r>
              <a:rPr lang="zh-TW" altLang="en-US" sz="2800" dirty="0">
                <a:latin typeface="標楷體" pitchFamily="65" charset="-120"/>
                <a:ea typeface="標楷體" pitchFamily="65" charset="-120"/>
              </a:rPr>
              <a:t>（教育部</a:t>
            </a:r>
            <a:r>
              <a:rPr lang="en-US" sz="2800" dirty="0">
                <a:latin typeface="標楷體" pitchFamily="65" charset="-120"/>
                <a:ea typeface="標楷體" pitchFamily="65" charset="-120"/>
              </a:rPr>
              <a:t>86.10.13</a:t>
            </a:r>
            <a:r>
              <a:rPr lang="zh-TW" altLang="en-US" sz="2800" dirty="0">
                <a:latin typeface="標楷體" pitchFamily="65" charset="-120"/>
                <a:ea typeface="標楷體" pitchFamily="65" charset="-120"/>
              </a:rPr>
              <a:t>台</a:t>
            </a:r>
            <a:r>
              <a:rPr lang="en-US" sz="2800" dirty="0">
                <a:latin typeface="標楷體" pitchFamily="65" charset="-120"/>
                <a:ea typeface="標楷體" pitchFamily="65" charset="-120"/>
              </a:rPr>
              <a:t>(86)</a:t>
            </a:r>
            <a:r>
              <a:rPr lang="zh-TW" altLang="en-US" sz="2800" dirty="0">
                <a:latin typeface="標楷體" pitchFamily="65" charset="-120"/>
                <a:ea typeface="標楷體" pitchFamily="65" charset="-120"/>
              </a:rPr>
              <a:t>人</a:t>
            </a:r>
            <a:r>
              <a:rPr lang="en-US" sz="2800" dirty="0">
                <a:latin typeface="標楷體" pitchFamily="65" charset="-120"/>
                <a:ea typeface="標楷體" pitchFamily="65" charset="-120"/>
              </a:rPr>
              <a:t>(</a:t>
            </a:r>
            <a:r>
              <a:rPr lang="zh-TW" altLang="en-US" sz="2800" dirty="0">
                <a:latin typeface="標楷體" pitchFamily="65" charset="-120"/>
                <a:ea typeface="標楷體" pitchFamily="65" charset="-120"/>
              </a:rPr>
              <a:t>一</a:t>
            </a:r>
            <a:r>
              <a:rPr lang="en-US" sz="2800" dirty="0">
                <a:latin typeface="標楷體" pitchFamily="65" charset="-120"/>
                <a:ea typeface="標楷體" pitchFamily="65" charset="-120"/>
              </a:rPr>
              <a:t>)</a:t>
            </a:r>
            <a:r>
              <a:rPr lang="zh-TW" altLang="en-US" sz="2800" dirty="0">
                <a:latin typeface="標楷體" pitchFamily="65" charset="-120"/>
                <a:ea typeface="標楷體" pitchFamily="65" charset="-120"/>
              </a:rPr>
              <a:t>字第</a:t>
            </a:r>
            <a:r>
              <a:rPr lang="en-US" sz="2800" dirty="0">
                <a:latin typeface="標楷體" pitchFamily="65" charset="-120"/>
                <a:ea typeface="標楷體" pitchFamily="65" charset="-120"/>
              </a:rPr>
              <a:t>86099660</a:t>
            </a:r>
            <a:r>
              <a:rPr lang="zh-TW" altLang="en-US" sz="2800" dirty="0">
                <a:latin typeface="標楷體" pitchFamily="65" charset="-120"/>
                <a:ea typeface="標楷體" pitchFamily="65" charset="-120"/>
              </a:rPr>
              <a:t>號函示）</a:t>
            </a:r>
          </a:p>
          <a:p>
            <a:pPr marL="452438" indent="-452438" algn="just" eaLnBrk="1" fontAlgn="auto" hangingPunct="1">
              <a:lnSpc>
                <a:spcPct val="90000"/>
              </a:lnSpc>
              <a:spcAft>
                <a:spcPts val="0"/>
              </a:spcAft>
              <a:buClr>
                <a:srgbClr val="FF3300"/>
              </a:buClr>
              <a:buFont typeface="Wingdings" pitchFamily="2" charset="2"/>
              <a:buChar char="u"/>
              <a:defRPr/>
            </a:pPr>
            <a:r>
              <a:rPr lang="zh-TW" altLang="en-US" sz="2800" dirty="0">
                <a:latin typeface="標楷體" pitchFamily="65" charset="-120"/>
                <a:ea typeface="標楷體" pitchFamily="65" charset="-120"/>
              </a:rPr>
              <a:t>各校擬定代理教師甄選簡章時，教師應具之資格要件，因教師法、教育人員任用條例、師資培育法、高級中等以下學校兼任代課及代理教師聘任辦法等相關法令已有規定，</a:t>
            </a:r>
            <a:r>
              <a:rPr lang="zh-TW" altLang="en-US" sz="2800" dirty="0">
                <a:solidFill>
                  <a:srgbClr val="FF0000"/>
                </a:solidFill>
                <a:latin typeface="標楷體" pitchFamily="65" charset="-120"/>
                <a:ea typeface="標楷體" pitchFamily="65" charset="-120"/>
              </a:rPr>
              <a:t>不得另訂年齡、學</a:t>
            </a:r>
            <a:r>
              <a:rPr lang="en-US" altLang="zh-TW" sz="2800"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經</a:t>
            </a:r>
            <a:r>
              <a:rPr lang="en-US" altLang="zh-TW" sz="2800"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歷、戶籍及限制男性未服兵役者報考等限制</a:t>
            </a:r>
            <a:r>
              <a:rPr lang="zh-TW" altLang="en-US" sz="2800" dirty="0">
                <a:latin typeface="標楷體" pitchFamily="65" charset="-120"/>
                <a:ea typeface="標楷體" pitchFamily="65" charset="-120"/>
              </a:rPr>
              <a:t>。（教育部</a:t>
            </a:r>
            <a:r>
              <a:rPr lang="en-US" sz="2800" dirty="0">
                <a:latin typeface="標楷體" pitchFamily="65" charset="-120"/>
                <a:ea typeface="標楷體" pitchFamily="65" charset="-120"/>
              </a:rPr>
              <a:t>88.04.22</a:t>
            </a:r>
            <a:r>
              <a:rPr lang="zh-TW" altLang="en-US" sz="2800" dirty="0">
                <a:latin typeface="標楷體" pitchFamily="65" charset="-120"/>
                <a:ea typeface="標楷體" pitchFamily="65" charset="-120"/>
              </a:rPr>
              <a:t>台</a:t>
            </a:r>
            <a:r>
              <a:rPr lang="en-US" sz="2800" dirty="0">
                <a:latin typeface="標楷體" pitchFamily="65" charset="-120"/>
                <a:ea typeface="標楷體" pitchFamily="65" charset="-120"/>
              </a:rPr>
              <a:t>(88)</a:t>
            </a:r>
            <a:r>
              <a:rPr lang="zh-TW" altLang="en-US" sz="2800" dirty="0">
                <a:latin typeface="標楷體" pitchFamily="65" charset="-120"/>
                <a:ea typeface="標楷體" pitchFamily="65" charset="-120"/>
              </a:rPr>
              <a:t>人</a:t>
            </a:r>
            <a:r>
              <a:rPr lang="en-US" sz="2800" dirty="0">
                <a:latin typeface="標楷體" pitchFamily="65" charset="-120"/>
                <a:ea typeface="標楷體" pitchFamily="65" charset="-120"/>
              </a:rPr>
              <a:t>(</a:t>
            </a:r>
            <a:r>
              <a:rPr lang="zh-TW" altLang="en-US" sz="2800" dirty="0">
                <a:latin typeface="標楷體" pitchFamily="65" charset="-120"/>
                <a:ea typeface="標楷體" pitchFamily="65" charset="-120"/>
              </a:rPr>
              <a:t>一</a:t>
            </a:r>
            <a:r>
              <a:rPr lang="en-US" sz="2800" dirty="0">
                <a:latin typeface="標楷體" pitchFamily="65" charset="-120"/>
                <a:ea typeface="標楷體" pitchFamily="65" charset="-120"/>
              </a:rPr>
              <a:t>)</a:t>
            </a:r>
            <a:r>
              <a:rPr lang="zh-TW" altLang="en-US" sz="2800" dirty="0">
                <a:latin typeface="標楷體" pitchFamily="65" charset="-120"/>
                <a:ea typeface="標楷體" pitchFamily="65" charset="-120"/>
              </a:rPr>
              <a:t>字第</a:t>
            </a:r>
            <a:r>
              <a:rPr lang="en-US" sz="2800" dirty="0">
                <a:latin typeface="標楷體" pitchFamily="65" charset="-120"/>
                <a:ea typeface="標楷體" pitchFamily="65" charset="-120"/>
              </a:rPr>
              <a:t>88042831</a:t>
            </a:r>
            <a:r>
              <a:rPr lang="zh-TW" altLang="en-US" sz="2800" dirty="0">
                <a:latin typeface="標楷體" pitchFamily="65" charset="-120"/>
                <a:ea typeface="標楷體" pitchFamily="65" charset="-120"/>
              </a:rPr>
              <a:t>號函示）</a:t>
            </a:r>
          </a:p>
          <a:p>
            <a:pPr marL="452438" indent="-452438" algn="just" eaLnBrk="1" fontAlgn="auto" hangingPunct="1">
              <a:lnSpc>
                <a:spcPct val="90000"/>
              </a:lnSpc>
              <a:spcAft>
                <a:spcPts val="0"/>
              </a:spcAft>
              <a:buClr>
                <a:srgbClr val="FF3300"/>
              </a:buClr>
              <a:buFont typeface="Wingdings 2" pitchFamily="18" charset="2"/>
              <a:buNone/>
              <a:defRPr/>
            </a:pPr>
            <a:endParaRPr lang="zh-TW" altLang="en-US" dirty="0">
              <a:latin typeface="標楷體" pitchFamily="65" charset="-120"/>
              <a:ea typeface="標楷體" pitchFamily="65" charset="-120"/>
            </a:endParaRPr>
          </a:p>
          <a:p>
            <a:pPr marL="274320" indent="-274320" eaLnBrk="1" fontAlgn="auto" hangingPunct="1">
              <a:lnSpc>
                <a:spcPct val="90000"/>
              </a:lnSpc>
              <a:spcAft>
                <a:spcPts val="0"/>
              </a:spcAft>
              <a:buClr>
                <a:schemeClr val="accent3"/>
              </a:buClr>
              <a:buFont typeface="Wingdings 2"/>
              <a:buChar char=""/>
              <a:defRPr/>
            </a:pPr>
            <a:endParaRPr lang="en-US" altLang="zh-TW" dirty="0"/>
          </a:p>
        </p:txBody>
      </p:sp>
    </p:spTree>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zh-TW" altLang="en-US" sz="4000" dirty="0">
                <a:solidFill>
                  <a:srgbClr val="0000FF"/>
                </a:solidFill>
                <a:ea typeface="標楷體" pitchFamily="65" charset="-120"/>
              </a:rPr>
              <a:t>受理報名作業注意事項</a:t>
            </a:r>
            <a:r>
              <a:rPr lang="en-US" altLang="zh-TW" sz="4000" dirty="0">
                <a:solidFill>
                  <a:srgbClr val="0000FF"/>
                </a:solidFill>
                <a:latin typeface="標楷體" pitchFamily="65" charset="-120"/>
                <a:ea typeface="標楷體" pitchFamily="65" charset="-120"/>
              </a:rPr>
              <a:t>1</a:t>
            </a:r>
            <a:endParaRPr lang="zh-TW" altLang="en-US" sz="4000" dirty="0">
              <a:solidFill>
                <a:schemeClr val="accent1"/>
              </a:solidFill>
              <a:latin typeface="標楷體" pitchFamily="65" charset="-120"/>
              <a:ea typeface="標楷體" pitchFamily="65" charset="-120"/>
            </a:endParaRPr>
          </a:p>
        </p:txBody>
      </p:sp>
      <p:sp>
        <p:nvSpPr>
          <p:cNvPr id="17411" name="Rectangle 3"/>
          <p:cNvSpPr>
            <a:spLocks noGrp="1" noChangeArrowheads="1"/>
          </p:cNvSpPr>
          <p:nvPr>
            <p:ph idx="1"/>
          </p:nvPr>
        </p:nvSpPr>
        <p:spPr>
          <a:xfrm>
            <a:off x="822959" y="1737361"/>
            <a:ext cx="7543801" cy="4131733"/>
          </a:xfrm>
        </p:spPr>
        <p:txBody>
          <a:bodyPr/>
          <a:lstStyle/>
          <a:p>
            <a:pPr marL="360363" indent="-360363" algn="just" eaLnBrk="1" hangingPunct="1">
              <a:buClr>
                <a:srgbClr val="FF3300"/>
              </a:buClr>
              <a:buFont typeface="Wingdings" pitchFamily="2" charset="2"/>
              <a:buChar char="u"/>
            </a:pPr>
            <a:r>
              <a:rPr lang="zh-TW" altLang="en-US" sz="2800" dirty="0">
                <a:latin typeface="標楷體" pitchFamily="65" charset="-120"/>
                <a:ea typeface="標楷體" pitchFamily="65" charset="-120"/>
              </a:rPr>
              <a:t>報名參加教師甄選人員應具該類科合格教師證書；且無「教師法」第</a:t>
            </a:r>
            <a:r>
              <a:rPr lang="en-US" altLang="zh-TW" sz="2800" dirty="0">
                <a:latin typeface="標楷體" pitchFamily="65" charset="-120"/>
                <a:ea typeface="標楷體" pitchFamily="65" charset="-120"/>
              </a:rPr>
              <a:t>14</a:t>
            </a:r>
            <a:r>
              <a:rPr lang="zh-TW" altLang="en-US" sz="2800" dirty="0">
                <a:latin typeface="標楷體" pitchFamily="65" charset="-120"/>
                <a:ea typeface="標楷體" pitchFamily="65" charset="-120"/>
              </a:rPr>
              <a:t>條第</a:t>
            </a:r>
            <a:r>
              <a:rPr lang="en-US" altLang="zh-TW" sz="2800" dirty="0">
                <a:latin typeface="標楷體" pitchFamily="65" charset="-120"/>
                <a:ea typeface="標楷體" pitchFamily="65" charset="-120"/>
              </a:rPr>
              <a:t>1</a:t>
            </a:r>
            <a:r>
              <a:rPr lang="zh-TW" altLang="en-US" sz="2800" dirty="0">
                <a:latin typeface="標楷體" pitchFamily="65" charset="-120"/>
                <a:ea typeface="標楷體" pitchFamily="65" charset="-120"/>
              </a:rPr>
              <a:t>項各款及「教育人員任用條例」第</a:t>
            </a:r>
            <a:r>
              <a:rPr lang="en-US" altLang="zh-TW" sz="2800" dirty="0">
                <a:latin typeface="標楷體" pitchFamily="65" charset="-120"/>
                <a:ea typeface="標楷體" pitchFamily="65" charset="-120"/>
              </a:rPr>
              <a:t>31</a:t>
            </a:r>
            <a:r>
              <a:rPr lang="zh-TW" altLang="en-US" sz="2800" dirty="0">
                <a:latin typeface="標楷體" pitchFamily="65" charset="-120"/>
                <a:ea typeface="標楷體" pitchFamily="65" charset="-120"/>
              </a:rPr>
              <a:t>條、第</a:t>
            </a:r>
            <a:r>
              <a:rPr lang="en-US" altLang="zh-TW" sz="2800" dirty="0">
                <a:latin typeface="標楷體" pitchFamily="65" charset="-120"/>
                <a:ea typeface="標楷體" pitchFamily="65" charset="-120"/>
              </a:rPr>
              <a:t>33</a:t>
            </a:r>
            <a:r>
              <a:rPr lang="zh-TW" altLang="en-US" sz="2800" dirty="0">
                <a:latin typeface="標楷體" pitchFamily="65" charset="-120"/>
                <a:ea typeface="標楷體" pitchFamily="65" charset="-120"/>
              </a:rPr>
              <a:t>條規定情事。</a:t>
            </a:r>
            <a:endParaRPr lang="en-US" altLang="zh-TW" sz="2800" dirty="0">
              <a:latin typeface="標楷體" pitchFamily="65" charset="-120"/>
              <a:ea typeface="標楷體" pitchFamily="65" charset="-120"/>
            </a:endParaRPr>
          </a:p>
          <a:p>
            <a:pPr marL="360363" indent="-360363" eaLnBrk="1" hangingPunct="1">
              <a:buClr>
                <a:srgbClr val="FF0000"/>
              </a:buClr>
              <a:buFont typeface="Wingdings" pitchFamily="2" charset="2"/>
              <a:buChar char="u"/>
            </a:pPr>
            <a:r>
              <a:rPr lang="zh-TW" altLang="en-US" sz="2800" dirty="0">
                <a:latin typeface="標楷體" pitchFamily="65" charset="-120"/>
                <a:ea typeface="標楷體" pitchFamily="65" charset="-120"/>
              </a:rPr>
              <a:t>受理報名後應依據</a:t>
            </a:r>
            <a:r>
              <a:rPr lang="zh-TW" altLang="en-US" sz="2800" dirty="0">
                <a:solidFill>
                  <a:srgbClr val="FF0000"/>
                </a:solidFill>
                <a:latin typeface="標楷體" pitchFamily="65" charset="-120"/>
                <a:ea typeface="標楷體" pitchFamily="65" charset="-120"/>
              </a:rPr>
              <a:t>「</a:t>
            </a:r>
            <a:r>
              <a:rPr lang="zh-TW" altLang="en-US" sz="2800" u="sng" dirty="0">
                <a:solidFill>
                  <a:srgbClr val="FF0000"/>
                </a:solidFill>
                <a:latin typeface="標楷體" pitchFamily="65" charset="-120"/>
                <a:ea typeface="標楷體" pitchFamily="65" charset="-120"/>
              </a:rPr>
              <a:t>不適任教育人員之通報與資訊蒐集及查詢辦法</a:t>
            </a:r>
            <a:r>
              <a:rPr lang="zh-TW" altLang="en-US" sz="2800" dirty="0">
                <a:solidFill>
                  <a:srgbClr val="FF0000"/>
                </a:solidFill>
                <a:latin typeface="標楷體" pitchFamily="65" charset="-120"/>
                <a:ea typeface="標楷體" pitchFamily="65" charset="-120"/>
              </a:rPr>
              <a:t>」</a:t>
            </a:r>
            <a:r>
              <a:rPr lang="zh-TW" altLang="en-US" sz="2800" dirty="0">
                <a:latin typeface="標楷體" pitchFamily="65" charset="-120"/>
                <a:ea typeface="標楷體" pitchFamily="65" charset="-120"/>
              </a:rPr>
              <a:t>第</a:t>
            </a:r>
            <a:r>
              <a:rPr lang="en-US" altLang="zh-TW" sz="2800" dirty="0">
                <a:latin typeface="標楷體" pitchFamily="65" charset="-120"/>
                <a:ea typeface="標楷體" pitchFamily="65" charset="-120"/>
              </a:rPr>
              <a:t>4</a:t>
            </a:r>
            <a:r>
              <a:rPr lang="zh-TW" altLang="en-US" sz="2800" dirty="0">
                <a:latin typeface="標楷體" pitchFamily="65" charset="-120"/>
                <a:ea typeface="標楷體" pitchFamily="65" charset="-120"/>
              </a:rPr>
              <a:t>條：經「</a:t>
            </a:r>
            <a:r>
              <a:rPr lang="zh-TW" altLang="en-US" sz="2800" dirty="0">
                <a:solidFill>
                  <a:srgbClr val="FF0000"/>
                </a:solidFill>
                <a:latin typeface="標楷體" pitchFamily="65" charset="-120"/>
                <a:ea typeface="標楷體" pitchFamily="65" charset="-120"/>
              </a:rPr>
              <a:t>各教育場域不適任人員通報查詢系統</a:t>
            </a:r>
            <a:r>
              <a:rPr lang="zh-TW" altLang="en-US" sz="2800" dirty="0">
                <a:latin typeface="標楷體" pitchFamily="65" charset="-120"/>
                <a:ea typeface="標楷體" pitchFamily="65" charset="-120"/>
              </a:rPr>
              <a:t>」</a:t>
            </a:r>
            <a:r>
              <a:rPr lang="en-US" altLang="zh-TW" sz="2800" dirty="0">
                <a:latin typeface="標楷體" pitchFamily="65" charset="-120"/>
                <a:ea typeface="標楷體" pitchFamily="65" charset="-120"/>
              </a:rPr>
              <a:t> </a:t>
            </a:r>
            <a:r>
              <a:rPr lang="en-US" altLang="zh-TW" sz="2800" dirty="0">
                <a:solidFill>
                  <a:srgbClr val="FF0000"/>
                </a:solidFill>
                <a:latin typeface="標楷體" pitchFamily="65" charset="-120"/>
                <a:ea typeface="標楷體" pitchFamily="65" charset="-120"/>
              </a:rPr>
              <a:t>https://unfitinfo.moe.gov.tw/query/logon.jsp</a:t>
            </a:r>
            <a:r>
              <a:rPr lang="zh-TW" altLang="en-US" sz="2800" dirty="0">
                <a:latin typeface="標楷體" pitchFamily="65" charset="-120"/>
                <a:ea typeface="標楷體" pitchFamily="65" charset="-120"/>
              </a:rPr>
              <a:t>查詢，非不適任教師無誤後始准報名。</a:t>
            </a:r>
          </a:p>
          <a:p>
            <a:pPr algn="just" eaLnBrk="1" hangingPunct="1">
              <a:buClr>
                <a:srgbClr val="FF3300"/>
              </a:buClr>
              <a:buFont typeface="Wingdings 2" pitchFamily="18" charset="2"/>
              <a:buNone/>
            </a:pPr>
            <a:endParaRPr lang="zh-TW" altLang="en-US" dirty="0">
              <a:latin typeface="標楷體" pitchFamily="65" charset="-120"/>
              <a:ea typeface="標楷體" pitchFamily="65" charset="-120"/>
            </a:endParaRPr>
          </a:p>
          <a:p>
            <a:pPr eaLnBrk="1" hangingPunct="1"/>
            <a:endParaRPr lang="en-US" altLang="zh-TW" dirty="0"/>
          </a:p>
        </p:txBody>
      </p:sp>
    </p:spTree>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764704"/>
            <a:ext cx="8229600" cy="792088"/>
          </a:xfrm>
        </p:spPr>
        <p:txBody>
          <a:bodyPr>
            <a:normAutofit fontScale="90000"/>
          </a:bodyPr>
          <a:lstStyle/>
          <a:p>
            <a:pPr eaLnBrk="1" hangingPunct="1"/>
            <a:br>
              <a:rPr lang="zh-TW" altLang="en-US" sz="4000" dirty="0">
                <a:solidFill>
                  <a:srgbClr val="0000FF"/>
                </a:solidFill>
              </a:rPr>
            </a:br>
            <a:r>
              <a:rPr lang="zh-TW" altLang="en-US" sz="4000" dirty="0">
                <a:solidFill>
                  <a:srgbClr val="0000FF"/>
                </a:solidFill>
              </a:rPr>
              <a:t>    </a:t>
            </a:r>
            <a:r>
              <a:rPr lang="zh-TW" altLang="en-US" sz="4000" dirty="0">
                <a:solidFill>
                  <a:srgbClr val="0000FF"/>
                </a:solidFill>
                <a:ea typeface="標楷體" pitchFamily="65" charset="-120"/>
              </a:rPr>
              <a:t>受理報名作業注意事項</a:t>
            </a:r>
            <a:r>
              <a:rPr lang="en-US" altLang="zh-TW" sz="4000" dirty="0">
                <a:solidFill>
                  <a:srgbClr val="0000FF"/>
                </a:solidFill>
                <a:latin typeface="標楷體" pitchFamily="65" charset="-120"/>
                <a:ea typeface="標楷體" pitchFamily="65" charset="-120"/>
              </a:rPr>
              <a:t>2</a:t>
            </a:r>
            <a:endParaRPr lang="zh-TW" altLang="en-US" sz="4000" dirty="0">
              <a:solidFill>
                <a:schemeClr val="accent1"/>
              </a:solidFill>
              <a:latin typeface="標楷體" pitchFamily="65" charset="-120"/>
              <a:ea typeface="標楷體" pitchFamily="65" charset="-120"/>
            </a:endParaRPr>
          </a:p>
        </p:txBody>
      </p:sp>
      <p:sp>
        <p:nvSpPr>
          <p:cNvPr id="26627" name="Rectangle 3"/>
          <p:cNvSpPr>
            <a:spLocks noGrp="1" noChangeArrowheads="1"/>
          </p:cNvSpPr>
          <p:nvPr>
            <p:ph idx="1"/>
          </p:nvPr>
        </p:nvSpPr>
        <p:spPr>
          <a:xfrm>
            <a:off x="899592" y="1772816"/>
            <a:ext cx="7488832" cy="4695800"/>
          </a:xfrm>
        </p:spPr>
        <p:txBody>
          <a:bodyPr>
            <a:normAutofit/>
          </a:bodyPr>
          <a:lstStyle/>
          <a:p>
            <a:pPr marL="360363" indent="-360363" algn="just" eaLnBrk="1" hangingPunct="1">
              <a:lnSpc>
                <a:spcPct val="90000"/>
              </a:lnSpc>
              <a:buClr>
                <a:srgbClr val="FF3300"/>
              </a:buClr>
              <a:buFont typeface="Wingdings" pitchFamily="2" charset="2"/>
              <a:buChar char="u"/>
            </a:pPr>
            <a:r>
              <a:rPr lang="zh-TW" altLang="en-US" sz="2800" dirty="0">
                <a:latin typeface="標楷體" pitchFamily="65" charset="-120"/>
                <a:ea typeface="標楷體" pitchFamily="65" charset="-120"/>
              </a:rPr>
              <a:t>為兼顧</a:t>
            </a:r>
            <a:r>
              <a:rPr lang="en-US" altLang="zh-TW" sz="2800" dirty="0">
                <a:latin typeface="標楷體" pitchFamily="65" charset="-120"/>
                <a:ea typeface="標楷體" pitchFamily="65" charset="-120"/>
              </a:rPr>
              <a:t>113</a:t>
            </a:r>
            <a:r>
              <a:rPr lang="zh-TW" altLang="en-US" sz="2800" dirty="0">
                <a:latin typeface="標楷體" pitchFamily="65" charset="-120"/>
                <a:ea typeface="標楷體" pitchFamily="65" charset="-120"/>
              </a:rPr>
              <a:t>年高級中等以下學校及幼兒園教師資格考試應考人，擬參加本年教師甄試，為考試通過應考人於後續教師證書核發作業期間參加教師甄試之需求，建請各校辦理代理教師甄試作業時，請各校</a:t>
            </a:r>
            <a:r>
              <a:rPr lang="zh-TW" altLang="en-US" sz="2800" u="sng" dirty="0">
                <a:solidFill>
                  <a:srgbClr val="FF0000"/>
                </a:solidFill>
                <a:latin typeface="標楷體" pitchFamily="65" charset="-120"/>
                <a:ea typeface="標楷體" pitchFamily="65" charset="-120"/>
              </a:rPr>
              <a:t>同意各該應考人</a:t>
            </a:r>
            <a:r>
              <a:rPr lang="zh-TW" altLang="en-US" sz="2800" u="sng" dirty="0">
                <a:solidFill>
                  <a:srgbClr val="FF3300"/>
                </a:solidFill>
                <a:latin typeface="標楷體" pitchFamily="65" charset="-120"/>
                <a:ea typeface="標楷體" pitchFamily="65" charset="-120"/>
              </a:rPr>
              <a:t>得以當年度資格考試通過證明</a:t>
            </a:r>
            <a:r>
              <a:rPr lang="en-US" altLang="zh-TW" sz="2800" u="sng" dirty="0">
                <a:solidFill>
                  <a:srgbClr val="FF3300"/>
                </a:solidFill>
                <a:latin typeface="標楷體" pitchFamily="65" charset="-120"/>
                <a:ea typeface="標楷體" pitchFamily="65" charset="-120"/>
              </a:rPr>
              <a:t>(</a:t>
            </a:r>
            <a:r>
              <a:rPr lang="zh-TW" altLang="en-US" sz="2800" u="sng" dirty="0">
                <a:solidFill>
                  <a:srgbClr val="FF3300"/>
                </a:solidFill>
                <a:latin typeface="標楷體" pitchFamily="65" charset="-120"/>
                <a:ea typeface="標楷體" pitchFamily="65" charset="-120"/>
              </a:rPr>
              <a:t>如成績單</a:t>
            </a:r>
            <a:r>
              <a:rPr lang="en-US" altLang="zh-TW" sz="2800" u="sng" dirty="0">
                <a:solidFill>
                  <a:srgbClr val="FF3300"/>
                </a:solidFill>
                <a:latin typeface="標楷體" pitchFamily="65" charset="-120"/>
                <a:ea typeface="標楷體" pitchFamily="65" charset="-120"/>
              </a:rPr>
              <a:t>)</a:t>
            </a:r>
            <a:r>
              <a:rPr lang="zh-TW" altLang="en-US" sz="2800" u="sng" dirty="0">
                <a:solidFill>
                  <a:srgbClr val="FF3300"/>
                </a:solidFill>
                <a:latin typeface="標楷體" pitchFamily="65" charset="-120"/>
                <a:ea typeface="標楷體" pitchFamily="65" charset="-120"/>
              </a:rPr>
              <a:t>及修畢師資職前教育證明書等方式切結報名</a:t>
            </a:r>
            <a:r>
              <a:rPr lang="zh-TW" altLang="en-US" sz="2800" dirty="0">
                <a:latin typeface="標楷體" pitchFamily="65" charset="-120"/>
                <a:ea typeface="標楷體" pitchFamily="65" charset="-120"/>
              </a:rPr>
              <a:t>；另為避免影響前述以切結方式甄選錄取人員於學年開始獲聘之權益，案內切結截止日期以</a:t>
            </a:r>
            <a:r>
              <a:rPr lang="en-US" altLang="zh-TW" sz="2800" u="sng" dirty="0">
                <a:solidFill>
                  <a:srgbClr val="FF3300"/>
                </a:solidFill>
                <a:latin typeface="標楷體" pitchFamily="65" charset="-120"/>
                <a:ea typeface="標楷體" pitchFamily="65" charset="-120"/>
              </a:rPr>
              <a:t>113</a:t>
            </a:r>
            <a:r>
              <a:rPr lang="zh-TW" altLang="en-US" sz="2800" u="sng" dirty="0">
                <a:solidFill>
                  <a:srgbClr val="FF3300"/>
                </a:solidFill>
                <a:latin typeface="標楷體" pitchFamily="65" charset="-120"/>
                <a:ea typeface="標楷體" pitchFamily="65" charset="-120"/>
              </a:rPr>
              <a:t>年</a:t>
            </a:r>
            <a:r>
              <a:rPr lang="en-US" altLang="zh-TW" sz="2800" u="sng" dirty="0">
                <a:solidFill>
                  <a:srgbClr val="FF3300"/>
                </a:solidFill>
                <a:latin typeface="標楷體" pitchFamily="65" charset="-120"/>
                <a:ea typeface="標楷體" pitchFamily="65" charset="-120"/>
              </a:rPr>
              <a:t>10</a:t>
            </a:r>
            <a:r>
              <a:rPr lang="zh-TW" altLang="en-US" sz="2800" u="sng" dirty="0">
                <a:solidFill>
                  <a:srgbClr val="FF3300"/>
                </a:solidFill>
                <a:latin typeface="標楷體" pitchFamily="65" charset="-120"/>
                <a:ea typeface="標楷體" pitchFamily="65" charset="-120"/>
              </a:rPr>
              <a:t>月</a:t>
            </a:r>
            <a:r>
              <a:rPr lang="en-US" altLang="zh-TW" sz="2800" u="sng" dirty="0">
                <a:solidFill>
                  <a:srgbClr val="FF3300"/>
                </a:solidFill>
                <a:latin typeface="標楷體" pitchFamily="65" charset="-120"/>
                <a:ea typeface="標楷體" pitchFamily="65" charset="-120"/>
              </a:rPr>
              <a:t>31</a:t>
            </a:r>
            <a:r>
              <a:rPr lang="zh-TW" altLang="en-US" sz="2800" u="sng" dirty="0">
                <a:solidFill>
                  <a:srgbClr val="FF3300"/>
                </a:solidFill>
                <a:latin typeface="標楷體" pitchFamily="65" charset="-120"/>
                <a:ea typeface="標楷體" pitchFamily="65" charset="-120"/>
              </a:rPr>
              <a:t>日前</a:t>
            </a:r>
            <a:r>
              <a:rPr lang="zh-TW" altLang="en-US" sz="2800" dirty="0">
                <a:latin typeface="標楷體" pitchFamily="65" charset="-120"/>
                <a:ea typeface="標楷體" pitchFamily="65" charset="-120"/>
              </a:rPr>
              <a:t>為限。</a:t>
            </a:r>
            <a:endParaRPr lang="en-US" altLang="zh-TW" sz="2800" dirty="0">
              <a:solidFill>
                <a:srgbClr val="FF0000"/>
              </a:solidFill>
            </a:endParaRPr>
          </a:p>
        </p:txBody>
      </p:sp>
    </p:spTree>
  </p:cSld>
  <p:clrMapOvr>
    <a:masterClrMapping/>
  </p:clrMapOvr>
  <p:transition>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67544" y="836712"/>
            <a:ext cx="8229600" cy="792088"/>
          </a:xfrm>
        </p:spPr>
        <p:txBody>
          <a:bodyPr/>
          <a:lstStyle/>
          <a:p>
            <a:pPr eaLnBrk="1" hangingPunct="1"/>
            <a:r>
              <a:rPr lang="zh-TW" altLang="en-US" sz="4000" dirty="0">
                <a:solidFill>
                  <a:srgbClr val="0000FF"/>
                </a:solidFill>
                <a:latin typeface="標楷體" pitchFamily="65" charset="-120"/>
                <a:ea typeface="標楷體" pitchFamily="65" charset="-120"/>
              </a:rPr>
              <a:t>  受理報名作業注意事項</a:t>
            </a:r>
            <a:r>
              <a:rPr lang="en-US" altLang="zh-TW" sz="4000" dirty="0">
                <a:solidFill>
                  <a:srgbClr val="0000FF"/>
                </a:solidFill>
                <a:latin typeface="標楷體" pitchFamily="65" charset="-120"/>
                <a:ea typeface="標楷體" pitchFamily="65" charset="-120"/>
              </a:rPr>
              <a:t>3</a:t>
            </a:r>
            <a:endParaRPr lang="zh-TW" altLang="en-US" sz="4000" dirty="0">
              <a:solidFill>
                <a:schemeClr val="accent1"/>
              </a:solidFill>
              <a:latin typeface="標楷體" pitchFamily="65" charset="-120"/>
              <a:ea typeface="標楷體" pitchFamily="65" charset="-120"/>
            </a:endParaRPr>
          </a:p>
        </p:txBody>
      </p:sp>
      <p:sp>
        <p:nvSpPr>
          <p:cNvPr id="29699" name="Rectangle 3"/>
          <p:cNvSpPr>
            <a:spLocks noGrp="1" noChangeArrowheads="1"/>
          </p:cNvSpPr>
          <p:nvPr>
            <p:ph idx="1"/>
          </p:nvPr>
        </p:nvSpPr>
        <p:spPr>
          <a:xfrm>
            <a:off x="899592" y="1772816"/>
            <a:ext cx="7416824" cy="4551784"/>
          </a:xfrm>
        </p:spPr>
        <p:txBody>
          <a:bodyPr/>
          <a:lstStyle/>
          <a:p>
            <a:pPr eaLnBrk="1" hangingPunct="1">
              <a:lnSpc>
                <a:spcPct val="90000"/>
              </a:lnSpc>
              <a:spcBef>
                <a:spcPct val="0"/>
              </a:spcBef>
              <a:buClr>
                <a:srgbClr val="FF3300"/>
              </a:buClr>
              <a:buFont typeface="Wingdings" pitchFamily="2" charset="2"/>
              <a:buChar char="u"/>
            </a:pPr>
            <a:r>
              <a:rPr lang="zh-TW" altLang="en-US" sz="2800" dirty="0">
                <a:latin typeface="標楷體" pitchFamily="65" charset="-120"/>
                <a:ea typeface="標楷體" pitchFamily="65" charset="-120"/>
              </a:rPr>
              <a:t>持外國學歷報名甄選認定規定</a:t>
            </a:r>
          </a:p>
          <a:p>
            <a:pPr marL="361950" indent="-361950" eaLnBrk="1" hangingPunct="1">
              <a:lnSpc>
                <a:spcPct val="90000"/>
              </a:lnSpc>
              <a:buClr>
                <a:srgbClr val="FF3300"/>
              </a:buClr>
              <a:buFont typeface="Wingdings" pitchFamily="2" charset="2"/>
              <a:buNone/>
            </a:pPr>
            <a:r>
              <a:rPr lang="zh-TW" altLang="en-US" sz="2800" dirty="0">
                <a:latin typeface="標楷體" pitchFamily="65" charset="-120"/>
                <a:ea typeface="標楷體" pitchFamily="65" charset="-120"/>
              </a:rPr>
              <a:t>  請參照教育部</a:t>
            </a:r>
            <a:r>
              <a:rPr lang="en-US" altLang="zh-TW" sz="2800" dirty="0">
                <a:latin typeface="標楷體" pitchFamily="65" charset="-120"/>
                <a:ea typeface="標楷體" pitchFamily="65" charset="-120"/>
              </a:rPr>
              <a:t>95</a:t>
            </a:r>
            <a:r>
              <a:rPr lang="zh-TW" altLang="en-US" sz="2800" dirty="0">
                <a:latin typeface="標楷體" pitchFamily="65" charset="-120"/>
                <a:ea typeface="標楷體" pitchFamily="65" charset="-120"/>
              </a:rPr>
              <a:t>年</a:t>
            </a:r>
            <a:r>
              <a:rPr lang="en-US" altLang="zh-TW" sz="2800" dirty="0">
                <a:latin typeface="標楷體" pitchFamily="65" charset="-120"/>
                <a:ea typeface="標楷體" pitchFamily="65" charset="-120"/>
              </a:rPr>
              <a:t>10</a:t>
            </a:r>
            <a:r>
              <a:rPr lang="zh-TW" altLang="en-US" sz="2800" dirty="0">
                <a:latin typeface="標楷體" pitchFamily="65" charset="-120"/>
                <a:ea typeface="標楷體" pitchFamily="65" charset="-120"/>
              </a:rPr>
              <a:t>月</a:t>
            </a:r>
            <a:r>
              <a:rPr lang="en-US" altLang="zh-TW" sz="2800" dirty="0">
                <a:latin typeface="標楷體" pitchFamily="65" charset="-120"/>
                <a:ea typeface="標楷體" pitchFamily="65" charset="-120"/>
              </a:rPr>
              <a:t>2</a:t>
            </a:r>
            <a:r>
              <a:rPr lang="zh-TW" altLang="en-US" sz="2800" dirty="0">
                <a:latin typeface="標楷體" pitchFamily="65" charset="-120"/>
                <a:ea typeface="標楷體" pitchFamily="65" charset="-120"/>
              </a:rPr>
              <a:t>日台參字第</a:t>
            </a:r>
            <a:r>
              <a:rPr lang="en-US" altLang="zh-TW" sz="2800" dirty="0">
                <a:latin typeface="標楷體" pitchFamily="65" charset="-120"/>
                <a:ea typeface="標楷體" pitchFamily="65" charset="-120"/>
              </a:rPr>
              <a:t>0950143638C</a:t>
            </a:r>
            <a:r>
              <a:rPr lang="zh-TW" altLang="en-US" sz="2800" dirty="0">
                <a:latin typeface="標楷體" pitchFamily="65" charset="-120"/>
                <a:ea typeface="標楷體" pitchFamily="65" charset="-120"/>
              </a:rPr>
              <a:t>號令訂定發布之「</a:t>
            </a:r>
            <a:r>
              <a:rPr lang="zh-TW" altLang="en-US" sz="2800" dirty="0">
                <a:solidFill>
                  <a:srgbClr val="FF0000"/>
                </a:solidFill>
                <a:latin typeface="標楷體" pitchFamily="65" charset="-120"/>
                <a:ea typeface="標楷體" pitchFamily="65" charset="-120"/>
              </a:rPr>
              <a:t>大學辦理國外學歷採認辦法</a:t>
            </a:r>
            <a:r>
              <a:rPr lang="zh-TW" altLang="en-US" sz="2800" dirty="0">
                <a:latin typeface="標楷體" pitchFamily="65" charset="-120"/>
                <a:ea typeface="標楷體" pitchFamily="65" charset="-120"/>
              </a:rPr>
              <a:t>」</a:t>
            </a:r>
            <a:r>
              <a:rPr lang="en-US" altLang="zh-TW" sz="2800" dirty="0">
                <a:latin typeface="標楷體" pitchFamily="65" charset="-120"/>
                <a:ea typeface="標楷體" pitchFamily="65" charset="-120"/>
              </a:rPr>
              <a:t>http://law.moj.gov.tw/News/news_detail.aspx?id=36836</a:t>
            </a:r>
            <a:r>
              <a:rPr lang="zh-TW" altLang="en-US" sz="2800" dirty="0">
                <a:latin typeface="標楷體" pitchFamily="65" charset="-120"/>
                <a:ea typeface="標楷體" pitchFamily="65" charset="-120"/>
              </a:rPr>
              <a:t>辦理學歷查證認定事宜。（花蓮縣政府</a:t>
            </a:r>
            <a:r>
              <a:rPr lang="en-US" altLang="zh-TW" sz="2800" dirty="0">
                <a:latin typeface="標楷體" pitchFamily="65" charset="-120"/>
                <a:ea typeface="標楷體" pitchFamily="65" charset="-120"/>
              </a:rPr>
              <a:t>95</a:t>
            </a:r>
            <a:r>
              <a:rPr lang="zh-TW" altLang="en-US" sz="2800" dirty="0">
                <a:latin typeface="標楷體" pitchFamily="65" charset="-120"/>
                <a:ea typeface="標楷體" pitchFamily="65" charset="-120"/>
              </a:rPr>
              <a:t>年</a:t>
            </a:r>
            <a:r>
              <a:rPr lang="en-US" altLang="zh-TW" sz="2800" dirty="0">
                <a:latin typeface="標楷體" pitchFamily="65" charset="-120"/>
                <a:ea typeface="標楷體" pitchFamily="65" charset="-120"/>
              </a:rPr>
              <a:t>10</a:t>
            </a:r>
            <a:r>
              <a:rPr lang="zh-TW" altLang="en-US" sz="2800" dirty="0">
                <a:latin typeface="標楷體" pitchFamily="65" charset="-120"/>
                <a:ea typeface="標楷體" pitchFamily="65" charset="-120"/>
              </a:rPr>
              <a:t>月</a:t>
            </a:r>
            <a:r>
              <a:rPr lang="en-US" altLang="zh-TW" sz="2800" dirty="0">
                <a:latin typeface="標楷體" pitchFamily="65" charset="-120"/>
                <a:ea typeface="標楷體" pitchFamily="65" charset="-120"/>
              </a:rPr>
              <a:t>4</a:t>
            </a:r>
            <a:r>
              <a:rPr lang="zh-TW" altLang="en-US" sz="2800" dirty="0">
                <a:latin typeface="標楷體" pitchFamily="65" charset="-120"/>
                <a:ea typeface="標楷體" pitchFamily="65" charset="-120"/>
              </a:rPr>
              <a:t>日府教學字第</a:t>
            </a:r>
            <a:r>
              <a:rPr lang="en-US" altLang="zh-TW" sz="2800" dirty="0">
                <a:latin typeface="標楷體" pitchFamily="65" charset="-120"/>
                <a:ea typeface="標楷體" pitchFamily="65" charset="-120"/>
              </a:rPr>
              <a:t>09501503960</a:t>
            </a:r>
            <a:r>
              <a:rPr lang="zh-TW" altLang="en-US" sz="2800" dirty="0">
                <a:latin typeface="標楷體" pitchFamily="65" charset="-120"/>
                <a:ea typeface="標楷體" pitchFamily="65" charset="-120"/>
              </a:rPr>
              <a:t>號函及</a:t>
            </a:r>
            <a:r>
              <a:rPr lang="en-US" altLang="zh-TW" sz="2800" dirty="0">
                <a:latin typeface="標楷體" pitchFamily="65" charset="-120"/>
                <a:ea typeface="標楷體" pitchFamily="65" charset="-120"/>
              </a:rPr>
              <a:t>96</a:t>
            </a:r>
            <a:r>
              <a:rPr lang="zh-TW" altLang="en-US" sz="2800" dirty="0">
                <a:latin typeface="標楷體" pitchFamily="65" charset="-120"/>
                <a:ea typeface="標楷體" pitchFamily="65" charset="-120"/>
              </a:rPr>
              <a:t>年</a:t>
            </a:r>
            <a:r>
              <a:rPr lang="en-US" altLang="zh-TW" sz="2800" dirty="0">
                <a:latin typeface="標楷體" pitchFamily="65" charset="-120"/>
                <a:ea typeface="標楷體" pitchFamily="65" charset="-120"/>
              </a:rPr>
              <a:t>4</a:t>
            </a:r>
            <a:r>
              <a:rPr lang="zh-TW" altLang="en-US" sz="2800" dirty="0">
                <a:latin typeface="標楷體" pitchFamily="65" charset="-120"/>
                <a:ea typeface="標楷體" pitchFamily="65" charset="-120"/>
              </a:rPr>
              <a:t>月</a:t>
            </a:r>
            <a:r>
              <a:rPr lang="en-US" altLang="zh-TW" sz="2800" dirty="0">
                <a:latin typeface="標楷體" pitchFamily="65" charset="-120"/>
                <a:ea typeface="標楷體" pitchFamily="65" charset="-120"/>
              </a:rPr>
              <a:t>24</a:t>
            </a:r>
            <a:r>
              <a:rPr lang="zh-TW" altLang="en-US" sz="2800" dirty="0">
                <a:latin typeface="標楷體" pitchFamily="65" charset="-120"/>
                <a:ea typeface="標楷體" pitchFamily="65" charset="-120"/>
              </a:rPr>
              <a:t>日府教學字第</a:t>
            </a:r>
            <a:r>
              <a:rPr lang="en-US" altLang="zh-TW" sz="2800" dirty="0">
                <a:latin typeface="標楷體" pitchFamily="65" charset="-120"/>
                <a:ea typeface="標楷體" pitchFamily="65" charset="-120"/>
              </a:rPr>
              <a:t>09600587230</a:t>
            </a:r>
            <a:r>
              <a:rPr lang="zh-TW" altLang="en-US" sz="2800" dirty="0">
                <a:latin typeface="標楷體" pitchFamily="65" charset="-120"/>
                <a:ea typeface="標楷體" pitchFamily="65" charset="-120"/>
              </a:rPr>
              <a:t>號函轉各校在案。）</a:t>
            </a:r>
          </a:p>
          <a:p>
            <a:pPr eaLnBrk="1" hangingPunct="1">
              <a:lnSpc>
                <a:spcPct val="90000"/>
              </a:lnSpc>
            </a:pPr>
            <a:endParaRPr lang="en-US" altLang="zh-TW" sz="2800" dirty="0"/>
          </a:p>
        </p:txBody>
      </p:sp>
    </p:spTree>
  </p:cSld>
  <p:clrMapOvr>
    <a:masterClrMapping/>
  </p:clrMapOvr>
  <p:transition>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標題 1"/>
          <p:cNvSpPr>
            <a:spLocks noGrp="1"/>
          </p:cNvSpPr>
          <p:nvPr>
            <p:ph type="title"/>
          </p:nvPr>
        </p:nvSpPr>
        <p:spPr>
          <a:xfrm>
            <a:off x="457200" y="704850"/>
            <a:ext cx="8229600" cy="995958"/>
          </a:xfrm>
        </p:spPr>
        <p:txBody>
          <a:bodyPr>
            <a:normAutofit fontScale="90000"/>
          </a:bodyPr>
          <a:lstStyle/>
          <a:p>
            <a:pPr eaLnBrk="1" hangingPunct="1"/>
            <a:br>
              <a:rPr lang="en-US" altLang="zh-TW" sz="4000" dirty="0">
                <a:solidFill>
                  <a:srgbClr val="0000FF"/>
                </a:solidFill>
                <a:latin typeface="標楷體" pitchFamily="65" charset="-120"/>
                <a:ea typeface="標楷體" pitchFamily="65" charset="-120"/>
              </a:rPr>
            </a:br>
            <a:r>
              <a:rPr lang="en-US" altLang="zh-TW" sz="4000" dirty="0">
                <a:solidFill>
                  <a:srgbClr val="0000FF"/>
                </a:solidFill>
                <a:latin typeface="標楷體" pitchFamily="65" charset="-120"/>
                <a:ea typeface="標楷體" pitchFamily="65" charset="-120"/>
              </a:rPr>
              <a:t>  </a:t>
            </a:r>
            <a:r>
              <a:rPr lang="zh-TW" altLang="en-US" sz="4000" dirty="0">
                <a:solidFill>
                  <a:srgbClr val="0000FF"/>
                </a:solidFill>
                <a:latin typeface="標楷體" pitchFamily="65" charset="-120"/>
                <a:ea typeface="標楷體" pitchFamily="65" charset="-120"/>
              </a:rPr>
              <a:t>受理報名作業注意事項</a:t>
            </a:r>
            <a:r>
              <a:rPr lang="en-US" altLang="zh-TW" sz="4000" dirty="0">
                <a:solidFill>
                  <a:srgbClr val="0000FF"/>
                </a:solidFill>
                <a:latin typeface="標楷體" pitchFamily="65" charset="-120"/>
                <a:ea typeface="標楷體" pitchFamily="65" charset="-120"/>
              </a:rPr>
              <a:t>4</a:t>
            </a:r>
            <a:endParaRPr lang="zh-TW" altLang="en-US" sz="4000" dirty="0">
              <a:solidFill>
                <a:schemeClr val="accent1"/>
              </a:solidFill>
            </a:endParaRPr>
          </a:p>
        </p:txBody>
      </p:sp>
      <p:sp>
        <p:nvSpPr>
          <p:cNvPr id="3" name="內容版面配置區 2"/>
          <p:cNvSpPr>
            <a:spLocks noGrp="1"/>
          </p:cNvSpPr>
          <p:nvPr>
            <p:ph idx="1"/>
          </p:nvPr>
        </p:nvSpPr>
        <p:spPr>
          <a:xfrm>
            <a:off x="899592" y="1700808"/>
            <a:ext cx="7488832" cy="5157192"/>
          </a:xfrm>
        </p:spPr>
        <p:txBody>
          <a:bodyPr>
            <a:normAutofit/>
          </a:bodyPr>
          <a:lstStyle/>
          <a:p>
            <a:pPr marL="0" indent="0" eaLnBrk="1" fontAlgn="auto" hangingPunct="1">
              <a:spcAft>
                <a:spcPts val="0"/>
              </a:spcAft>
              <a:buClr>
                <a:schemeClr val="accent3"/>
              </a:buClr>
              <a:buFontTx/>
              <a:buNone/>
              <a:defRPr/>
            </a:pPr>
            <a:r>
              <a:rPr lang="zh-TW" altLang="en-US" sz="2000" dirty="0">
                <a:latin typeface="標楷體" pitchFamily="65" charset="-120"/>
                <a:ea typeface="標楷體" pitchFamily="65" charset="-120"/>
              </a:rPr>
              <a:t>高級中等以下學校兼任代課及代理教師聘任</a:t>
            </a:r>
            <a:r>
              <a:rPr lang="zh-TW" altLang="zh-TW" sz="2000" dirty="0">
                <a:latin typeface="標楷體" pitchFamily="65" charset="-120"/>
                <a:ea typeface="標楷體" pitchFamily="65" charset="-120"/>
              </a:rPr>
              <a:t>辦法第</a:t>
            </a:r>
            <a:r>
              <a:rPr lang="zh-TW" altLang="en-US" sz="2000" dirty="0">
                <a:latin typeface="標楷體" pitchFamily="65" charset="-120"/>
                <a:ea typeface="標楷體" pitchFamily="65" charset="-120"/>
              </a:rPr>
              <a:t>三</a:t>
            </a:r>
            <a:r>
              <a:rPr lang="zh-TW" altLang="zh-TW" sz="2000" dirty="0">
                <a:latin typeface="標楷體" pitchFamily="65" charset="-120"/>
                <a:ea typeface="標楷體" pitchFamily="65" charset="-120"/>
              </a:rPr>
              <a:t>條</a:t>
            </a:r>
            <a:r>
              <a:rPr lang="zh-TW" altLang="en-US" sz="2000" dirty="0">
                <a:latin typeface="標楷體" pitchFamily="65" charset="-120"/>
                <a:ea typeface="標楷體" pitchFamily="65" charset="-120"/>
              </a:rPr>
              <a:t>：</a:t>
            </a:r>
            <a:endParaRPr lang="en-US" altLang="zh-TW" sz="2000" dirty="0">
              <a:latin typeface="標楷體" pitchFamily="65" charset="-120"/>
              <a:ea typeface="標楷體" pitchFamily="65" charset="-120"/>
            </a:endParaRPr>
          </a:p>
          <a:p>
            <a:pPr marL="176213" indent="-176213" eaLnBrk="1" fontAlgn="auto" hangingPunct="1">
              <a:spcAft>
                <a:spcPts val="0"/>
              </a:spcAft>
              <a:buClr>
                <a:srgbClr val="FF0000"/>
              </a:buClr>
              <a:buFont typeface="Wingdings" panose="05000000000000000000" pitchFamily="2" charset="2"/>
              <a:buChar char="l"/>
              <a:defRPr/>
            </a:pPr>
            <a:r>
              <a:rPr lang="zh-TW" altLang="en-US" sz="2000" dirty="0">
                <a:latin typeface="標楷體" pitchFamily="65" charset="-120"/>
                <a:ea typeface="標楷體" pitchFamily="65" charset="-120"/>
              </a:rPr>
              <a:t>學校聘任兼任教師，應由校長就具有各該教育階段、科（類）合格教師證書者聘任之。</a:t>
            </a:r>
            <a:endParaRPr lang="en-US" altLang="zh-TW" sz="2000" dirty="0">
              <a:latin typeface="標楷體" pitchFamily="65" charset="-120"/>
              <a:ea typeface="標楷體" pitchFamily="65" charset="-120"/>
            </a:endParaRPr>
          </a:p>
          <a:p>
            <a:pPr marL="176213" indent="-176213" eaLnBrk="1" fontAlgn="auto" hangingPunct="1">
              <a:spcAft>
                <a:spcPts val="0"/>
              </a:spcAft>
              <a:buClr>
                <a:srgbClr val="FF0000"/>
              </a:buClr>
              <a:buFont typeface="Wingdings" panose="05000000000000000000" pitchFamily="2" charset="2"/>
              <a:buChar char="l"/>
              <a:defRPr/>
            </a:pPr>
            <a:r>
              <a:rPr lang="zh-TW" altLang="en-US" sz="2000" dirty="0">
                <a:latin typeface="標楷體" pitchFamily="65" charset="-120"/>
                <a:ea typeface="標楷體" pitchFamily="65" charset="-120"/>
              </a:rPr>
              <a:t>學校藝術才能班因課程安排需要聘任兼任教師，得由校長就校外具藝術專長者聘任之，不受前項規定資格之限制。</a:t>
            </a:r>
            <a:endParaRPr lang="en-US" altLang="zh-TW" sz="2000" dirty="0">
              <a:latin typeface="標楷體" pitchFamily="65" charset="-120"/>
              <a:ea typeface="標楷體" pitchFamily="65" charset="-120"/>
            </a:endParaRPr>
          </a:p>
          <a:p>
            <a:pPr marL="176213" indent="-176213" eaLnBrk="1" fontAlgn="auto" hangingPunct="1">
              <a:spcAft>
                <a:spcPts val="0"/>
              </a:spcAft>
              <a:buClr>
                <a:srgbClr val="FF0000"/>
              </a:buClr>
              <a:buFont typeface="Wingdings" panose="05000000000000000000" pitchFamily="2" charset="2"/>
              <a:buChar char="l"/>
              <a:defRPr/>
            </a:pPr>
            <a:r>
              <a:rPr lang="zh-TW" altLang="en-US" sz="2000" dirty="0">
                <a:latin typeface="標楷體" pitchFamily="65" charset="-120"/>
                <a:ea typeface="標楷體" pitchFamily="65" charset="-120"/>
              </a:rPr>
              <a:t>學校聘任三個月以上之代課、代理教師，應依下列資格順序公開甄選，經教師評審委員會審查通過後，由校長聘任之： </a:t>
            </a:r>
            <a:endParaRPr lang="en-US" altLang="zh-TW" sz="2000" dirty="0">
              <a:latin typeface="標楷體" pitchFamily="65" charset="-120"/>
              <a:ea typeface="標楷體" pitchFamily="65" charset="-120"/>
            </a:endParaRPr>
          </a:p>
          <a:p>
            <a:pPr marL="746633" lvl="1" indent="-454025" defTabSz="806450">
              <a:spcAft>
                <a:spcPts val="0"/>
              </a:spcAft>
              <a:buClr>
                <a:schemeClr val="accent3"/>
              </a:buClr>
              <a:buNone/>
              <a:defRPr/>
            </a:pPr>
            <a:r>
              <a:rPr lang="zh-TW" altLang="en-US" sz="2000" dirty="0">
                <a:solidFill>
                  <a:srgbClr val="FF0000"/>
                </a:solidFill>
                <a:latin typeface="標楷體" pitchFamily="65" charset="-120"/>
                <a:ea typeface="標楷體" pitchFamily="65" charset="-120"/>
              </a:rPr>
              <a:t>一、具有各該教育階段、科（類）合格教師證書者。 </a:t>
            </a:r>
            <a:r>
              <a:rPr lang="zh-TW" altLang="zh-TW" sz="2000" b="1" dirty="0">
                <a:solidFill>
                  <a:srgbClr val="FF0000"/>
                </a:solidFill>
                <a:latin typeface="標楷體" pitchFamily="65" charset="-120"/>
                <a:ea typeface="標楷體" pitchFamily="65" charset="-120"/>
              </a:rPr>
              <a:t>……</a:t>
            </a:r>
            <a:r>
              <a:rPr lang="zh-TW" altLang="zh-TW" sz="2000" dirty="0">
                <a:solidFill>
                  <a:srgbClr val="FF0000"/>
                </a:solidFill>
                <a:latin typeface="標楷體" pitchFamily="65" charset="-120"/>
                <a:ea typeface="標楷體" pitchFamily="65" charset="-120"/>
              </a:rPr>
              <a:t>【</a:t>
            </a:r>
            <a:r>
              <a:rPr lang="en-US" altLang="zh-TW" sz="2000" b="1" dirty="0">
                <a:solidFill>
                  <a:srgbClr val="FF0000"/>
                </a:solidFill>
                <a:latin typeface="標楷體" pitchFamily="65" charset="-120"/>
                <a:ea typeface="標楷體" pitchFamily="65" charset="-120"/>
              </a:rPr>
              <a:t>A</a:t>
            </a:r>
            <a:r>
              <a:rPr lang="zh-TW" altLang="zh-TW" sz="2000" dirty="0">
                <a:solidFill>
                  <a:srgbClr val="FF0000"/>
                </a:solidFill>
                <a:latin typeface="標楷體" pitchFamily="65" charset="-120"/>
                <a:ea typeface="標楷體" pitchFamily="65" charset="-120"/>
              </a:rPr>
              <a:t>】</a:t>
            </a:r>
            <a:endParaRPr lang="en-US" altLang="zh-TW" sz="2000" dirty="0">
              <a:solidFill>
                <a:srgbClr val="FF0000"/>
              </a:solidFill>
              <a:latin typeface="標楷體" pitchFamily="65" charset="-120"/>
              <a:ea typeface="標楷體" pitchFamily="65" charset="-120"/>
            </a:endParaRPr>
          </a:p>
          <a:p>
            <a:pPr marL="746633" lvl="1" indent="-454025" defTabSz="806450">
              <a:spcAft>
                <a:spcPts val="0"/>
              </a:spcAft>
              <a:buClr>
                <a:schemeClr val="accent3"/>
              </a:buClr>
              <a:buNone/>
              <a:defRPr/>
            </a:pPr>
            <a:r>
              <a:rPr lang="zh-TW" altLang="en-US" sz="2000" dirty="0">
                <a:solidFill>
                  <a:srgbClr val="FF0000"/>
                </a:solidFill>
                <a:latin typeface="標楷體" pitchFamily="65" charset="-120"/>
                <a:ea typeface="標楷體" pitchFamily="65" charset="-120"/>
              </a:rPr>
              <a:t>二、無前款人員報名或前款人員經甄選未通過者，得為具有修畢師資職前教育課程，取得修畢證明書者。</a:t>
            </a:r>
            <a:r>
              <a:rPr lang="zh-TW" altLang="zh-TW" sz="2000" dirty="0">
                <a:solidFill>
                  <a:srgbClr val="FF0000"/>
                </a:solidFill>
                <a:latin typeface="標楷體" pitchFamily="65" charset="-120"/>
                <a:ea typeface="標楷體" pitchFamily="65" charset="-120"/>
              </a:rPr>
              <a:t>……【</a:t>
            </a:r>
            <a:r>
              <a:rPr lang="en-US" altLang="zh-TW" sz="2000" b="1" dirty="0">
                <a:solidFill>
                  <a:srgbClr val="FF0000"/>
                </a:solidFill>
                <a:latin typeface="標楷體" pitchFamily="65" charset="-120"/>
                <a:ea typeface="標楷體" pitchFamily="65" charset="-120"/>
              </a:rPr>
              <a:t>B</a:t>
            </a:r>
            <a:r>
              <a:rPr lang="zh-TW" altLang="zh-TW" sz="2000" dirty="0">
                <a:solidFill>
                  <a:srgbClr val="FF0000"/>
                </a:solidFill>
                <a:latin typeface="標楷體" pitchFamily="65" charset="-120"/>
                <a:ea typeface="標楷體" pitchFamily="65" charset="-120"/>
              </a:rPr>
              <a:t>】</a:t>
            </a:r>
            <a:r>
              <a:rPr lang="zh-TW" altLang="en-US" sz="2000" dirty="0">
                <a:solidFill>
                  <a:srgbClr val="FF0000"/>
                </a:solidFill>
                <a:latin typeface="標楷體" pitchFamily="65" charset="-120"/>
                <a:ea typeface="標楷體" pitchFamily="65" charset="-120"/>
              </a:rPr>
              <a:t> </a:t>
            </a:r>
            <a:endParaRPr lang="en-US" altLang="zh-TW" sz="2000" dirty="0">
              <a:solidFill>
                <a:srgbClr val="FF0000"/>
              </a:solidFill>
              <a:latin typeface="標楷體" pitchFamily="65" charset="-120"/>
              <a:ea typeface="標楷體" pitchFamily="65" charset="-120"/>
            </a:endParaRPr>
          </a:p>
          <a:p>
            <a:pPr marL="746633" lvl="1" indent="-454025" defTabSz="806450">
              <a:spcAft>
                <a:spcPts val="0"/>
              </a:spcAft>
              <a:buClr>
                <a:schemeClr val="accent3"/>
              </a:buClr>
              <a:buNone/>
              <a:defRPr/>
            </a:pPr>
            <a:r>
              <a:rPr lang="zh-TW" altLang="en-US" sz="2000" dirty="0">
                <a:solidFill>
                  <a:srgbClr val="FF0000"/>
                </a:solidFill>
                <a:latin typeface="標楷體" pitchFamily="65" charset="-120"/>
                <a:ea typeface="標楷體" pitchFamily="65" charset="-120"/>
              </a:rPr>
              <a:t>三、無前款人員報名或前款人員經甄選未通過者，得為具有大學以上畢業者。</a:t>
            </a:r>
            <a:r>
              <a:rPr lang="zh-TW" altLang="zh-TW" sz="2000" dirty="0">
                <a:solidFill>
                  <a:srgbClr val="FF0000"/>
                </a:solidFill>
                <a:latin typeface="標楷體" pitchFamily="65" charset="-120"/>
                <a:ea typeface="標楷體" pitchFamily="65" charset="-120"/>
              </a:rPr>
              <a:t>…【</a:t>
            </a:r>
            <a:r>
              <a:rPr lang="en-US" altLang="zh-TW" sz="2000" b="1" dirty="0">
                <a:solidFill>
                  <a:srgbClr val="FF0000"/>
                </a:solidFill>
                <a:latin typeface="標楷體" pitchFamily="65" charset="-120"/>
                <a:ea typeface="標楷體" pitchFamily="65" charset="-120"/>
              </a:rPr>
              <a:t>C</a:t>
            </a:r>
            <a:r>
              <a:rPr lang="zh-TW" altLang="zh-TW" sz="2000" dirty="0">
                <a:solidFill>
                  <a:srgbClr val="FF0000"/>
                </a:solidFill>
                <a:latin typeface="標楷體" pitchFamily="65" charset="-120"/>
                <a:ea typeface="標楷體" pitchFamily="65" charset="-120"/>
              </a:rPr>
              <a:t>】</a:t>
            </a:r>
            <a:endParaRPr lang="en-US" altLang="zh-TW" sz="2000" dirty="0">
              <a:solidFill>
                <a:srgbClr val="FF0000"/>
              </a:solidFill>
              <a:latin typeface="標楷體" pitchFamily="65" charset="-120"/>
              <a:ea typeface="標楷體" pitchFamily="65" charset="-120"/>
            </a:endParaRPr>
          </a:p>
          <a:p>
            <a:pPr marL="0" indent="442913" eaLnBrk="1" fontAlgn="auto" hangingPunct="1">
              <a:spcAft>
                <a:spcPts val="0"/>
              </a:spcAft>
              <a:buClr>
                <a:schemeClr val="accent3"/>
              </a:buClr>
              <a:buFontTx/>
              <a:buNone/>
              <a:defRPr/>
            </a:pPr>
            <a:endParaRPr lang="en-US" altLang="zh-TW" sz="2000" dirty="0">
              <a:latin typeface="標楷體" pitchFamily="65" charset="-120"/>
              <a:ea typeface="標楷體" pitchFamily="65" charset="-120"/>
            </a:endParaRPr>
          </a:p>
          <a:p>
            <a:pPr marL="0" indent="442913" eaLnBrk="1" fontAlgn="auto" hangingPunct="1">
              <a:spcAft>
                <a:spcPts val="0"/>
              </a:spcAft>
              <a:buClr>
                <a:schemeClr val="accent3"/>
              </a:buClr>
              <a:buFontTx/>
              <a:buNone/>
              <a:defRPr/>
            </a:pPr>
            <a:endParaRPr lang="en-US" altLang="zh-TW" sz="2000" dirty="0">
              <a:latin typeface="標楷體" pitchFamily="65" charset="-120"/>
              <a:ea typeface="標楷體" pitchFamily="65" charset="-120"/>
            </a:endParaRPr>
          </a:p>
          <a:p>
            <a:pPr marL="0" indent="442913" eaLnBrk="1" fontAlgn="auto" hangingPunct="1">
              <a:spcAft>
                <a:spcPts val="0"/>
              </a:spcAft>
              <a:buClr>
                <a:schemeClr val="accent3"/>
              </a:buClr>
              <a:buFontTx/>
              <a:buNone/>
              <a:defRPr/>
            </a:pPr>
            <a:endParaRPr lang="en-US" altLang="zh-TW" sz="2000" dirty="0">
              <a:latin typeface="標楷體" pitchFamily="65" charset="-120"/>
              <a:ea typeface="標楷體" pitchFamily="65" charset="-120"/>
            </a:endParaRPr>
          </a:p>
          <a:p>
            <a:pPr marL="0" indent="442913" eaLnBrk="1" fontAlgn="auto" hangingPunct="1">
              <a:spcAft>
                <a:spcPts val="0"/>
              </a:spcAft>
              <a:buClr>
                <a:schemeClr val="accent3"/>
              </a:buClr>
              <a:buFontTx/>
              <a:buNone/>
              <a:defRPr/>
            </a:pPr>
            <a:endParaRPr lang="zh-TW" altLang="en-US" sz="2000" dirty="0">
              <a:latin typeface="標楷體" pitchFamily="65" charset="-120"/>
              <a:ea typeface="標楷體" pitchFamily="65" charset="-120"/>
            </a:endParaRPr>
          </a:p>
          <a:p>
            <a:pPr marL="274320" indent="-274320" eaLnBrk="1" fontAlgn="auto" hangingPunct="1">
              <a:spcAft>
                <a:spcPts val="0"/>
              </a:spcAft>
              <a:buClr>
                <a:schemeClr val="accent3"/>
              </a:buClr>
              <a:buFontTx/>
              <a:buNone/>
              <a:defRPr/>
            </a:pPr>
            <a:endParaRPr lang="en-US" altLang="zh-TW" sz="2000" dirty="0">
              <a:latin typeface="標楷體" pitchFamily="65" charset="-120"/>
              <a:ea typeface="標楷體" pitchFamily="65" charset="-120"/>
            </a:endParaRPr>
          </a:p>
          <a:p>
            <a:pPr marL="274320" indent="-274320" eaLnBrk="1" fontAlgn="auto" hangingPunct="1">
              <a:spcAft>
                <a:spcPts val="0"/>
              </a:spcAft>
              <a:buClr>
                <a:schemeClr val="accent3"/>
              </a:buClr>
              <a:buFontTx/>
              <a:buNone/>
              <a:defRPr/>
            </a:pPr>
            <a:endParaRPr lang="en-US" altLang="zh-TW" dirty="0">
              <a:solidFill>
                <a:srgbClr val="0000FF"/>
              </a:solidFill>
              <a:ea typeface="標楷體" pitchFamily="65" charset="-120"/>
            </a:endParaRPr>
          </a:p>
          <a:p>
            <a:pPr marL="274320" indent="-274320" eaLnBrk="1" fontAlgn="auto" hangingPunct="1">
              <a:spcAft>
                <a:spcPts val="0"/>
              </a:spcAft>
              <a:buClr>
                <a:schemeClr val="accent3"/>
              </a:buClr>
              <a:buFontTx/>
              <a:buNone/>
              <a:defRPr/>
            </a:pPr>
            <a:endParaRPr lang="zh-TW" altLang="en-US" dirty="0"/>
          </a:p>
        </p:txBody>
      </p:sp>
    </p:spTree>
  </p:cSld>
  <p:clrMapOvr>
    <a:masterClrMapping/>
  </p:clrMapOvr>
  <p:transition>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71600" y="1484785"/>
            <a:ext cx="7416824" cy="3293209"/>
          </a:xfrm>
          <a:prstGeom prst="rect">
            <a:avLst/>
          </a:prstGeom>
        </p:spPr>
        <p:txBody>
          <a:bodyPr wrap="square">
            <a:spAutoFit/>
          </a:bodyPr>
          <a:lstStyle/>
          <a:p>
            <a:pPr marL="0" indent="442913" eaLnBrk="1" fontAlgn="auto" hangingPunct="1">
              <a:spcAft>
                <a:spcPts val="0"/>
              </a:spcAft>
              <a:buClr>
                <a:schemeClr val="accent3"/>
              </a:buClr>
              <a:buFontTx/>
              <a:buNone/>
              <a:defRPr/>
            </a:pPr>
            <a:endParaRPr lang="en-US" altLang="zh-TW" sz="2800" dirty="0">
              <a:latin typeface="標楷體" pitchFamily="65" charset="-120"/>
              <a:ea typeface="標楷體" pitchFamily="65" charset="-120"/>
            </a:endParaRPr>
          </a:p>
          <a:p>
            <a:pPr marL="342900" indent="-342900" eaLnBrk="1" fontAlgn="auto" hangingPunct="1">
              <a:spcAft>
                <a:spcPts val="0"/>
              </a:spcAft>
              <a:buClr>
                <a:srgbClr val="FF0000"/>
              </a:buClr>
              <a:buFont typeface="Wingdings" panose="05000000000000000000" pitchFamily="2" charset="2"/>
              <a:buChar char="l"/>
              <a:defRPr/>
            </a:pPr>
            <a:r>
              <a:rPr lang="zh-TW" altLang="en-US" sz="2000" dirty="0">
                <a:latin typeface="標楷體" pitchFamily="65" charset="-120"/>
                <a:ea typeface="標楷體" pitchFamily="65" charset="-120"/>
              </a:rPr>
              <a:t>前項第二款、第三款資格，應以具出缺科（類）專長者，優先聘任之。</a:t>
            </a:r>
            <a:endParaRPr lang="en-US" altLang="zh-TW" sz="2000" dirty="0">
              <a:latin typeface="標楷體" pitchFamily="65" charset="-120"/>
              <a:ea typeface="標楷體" pitchFamily="65" charset="-120"/>
            </a:endParaRPr>
          </a:p>
          <a:p>
            <a:pPr marL="342900" indent="-342900" eaLnBrk="1" fontAlgn="auto" hangingPunct="1">
              <a:spcAft>
                <a:spcPts val="0"/>
              </a:spcAft>
              <a:buClr>
                <a:srgbClr val="FF0000"/>
              </a:buClr>
              <a:buFont typeface="Wingdings" panose="05000000000000000000" pitchFamily="2" charset="2"/>
              <a:buChar char="l"/>
              <a:defRPr/>
            </a:pPr>
            <a:r>
              <a:rPr lang="zh-TW" altLang="en-US" sz="2000" dirty="0">
                <a:latin typeface="標楷體" pitchFamily="65" charset="-120"/>
                <a:ea typeface="標楷體" pitchFamily="65" charset="-120"/>
              </a:rPr>
              <a:t>第三項甄選作業，得以</a:t>
            </a:r>
            <a:r>
              <a:rPr lang="zh-TW" altLang="en-US" sz="2000" dirty="0">
                <a:solidFill>
                  <a:srgbClr val="FF0000"/>
                </a:solidFill>
                <a:latin typeface="標楷體" pitchFamily="65" charset="-120"/>
                <a:ea typeface="標楷體" pitchFamily="65" charset="-120"/>
              </a:rPr>
              <a:t>一次公告分次招考</a:t>
            </a:r>
            <a:r>
              <a:rPr lang="zh-TW" altLang="en-US" sz="2000" dirty="0">
                <a:latin typeface="標楷體" pitchFamily="65" charset="-120"/>
                <a:ea typeface="標楷體" pitchFamily="65" charset="-120"/>
              </a:rPr>
              <a:t>方式辦理；甄選作業完竣後，學校應檢附甄選簡章、錄取名單及相關會議紀錄，報各該主管教育行政機關備查。但經各該主管教育行政機關核准免報者，不在此限。</a:t>
            </a:r>
            <a:endParaRPr lang="en-US" altLang="zh-TW" sz="2000" dirty="0">
              <a:latin typeface="標楷體" pitchFamily="65" charset="-120"/>
              <a:ea typeface="標楷體" pitchFamily="65" charset="-120"/>
            </a:endParaRPr>
          </a:p>
          <a:p>
            <a:pPr marL="342900" indent="-342900" eaLnBrk="1" fontAlgn="auto" hangingPunct="1">
              <a:spcAft>
                <a:spcPts val="0"/>
              </a:spcAft>
              <a:buClr>
                <a:srgbClr val="FF0000"/>
              </a:buClr>
              <a:buFont typeface="Wingdings" panose="05000000000000000000" pitchFamily="2" charset="2"/>
              <a:buChar char="l"/>
              <a:defRPr/>
            </a:pPr>
            <a:r>
              <a:rPr lang="zh-TW" altLang="en-US" sz="2000" u="sng" dirty="0">
                <a:solidFill>
                  <a:srgbClr val="FF0000"/>
                </a:solidFill>
                <a:latin typeface="標楷體" pitchFamily="65" charset="-120"/>
                <a:ea typeface="標楷體" pitchFamily="65" charset="-120"/>
              </a:rPr>
              <a:t>學校聘任未滿三個月之代課或代理教師，得免經公開甄選及教師評審委員會審查程序，由校長就符合第三項規定資格者聘任之。</a:t>
            </a:r>
            <a:endParaRPr lang="en-US" altLang="zh-TW" sz="2000" u="sng" dirty="0">
              <a:solidFill>
                <a:srgbClr val="FF0000"/>
              </a:solidFill>
              <a:latin typeface="標楷體" pitchFamily="65" charset="-120"/>
              <a:ea typeface="標楷體" pitchFamily="65" charset="-12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772815"/>
            <a:ext cx="8229600" cy="4551785"/>
          </a:xfrm>
        </p:spPr>
        <p:txBody>
          <a:bodyPr/>
          <a:lstStyle/>
          <a:p>
            <a:pPr marL="0" indent="0" algn="just" eaLnBrk="1" fontAlgn="auto" hangingPunct="1">
              <a:spcAft>
                <a:spcPts val="0"/>
              </a:spcAft>
              <a:buClr>
                <a:schemeClr val="accent3"/>
              </a:buClr>
              <a:buFontTx/>
              <a:buNone/>
              <a:defRPr/>
            </a:pPr>
            <a:r>
              <a:rPr lang="zh-TW" altLang="en-US" sz="2000" b="1" dirty="0">
                <a:latin typeface="標楷體" pitchFamily="65" charset="-120"/>
                <a:ea typeface="標楷體" pitchFamily="65" charset="-120"/>
              </a:rPr>
              <a:t>教育部</a:t>
            </a:r>
            <a:r>
              <a:rPr lang="en-US" altLang="zh-TW" sz="2000" b="1" dirty="0">
                <a:latin typeface="標楷體" pitchFamily="65" charset="-120"/>
                <a:ea typeface="標楷體" pitchFamily="65" charset="-120"/>
              </a:rPr>
              <a:t>104</a:t>
            </a:r>
            <a:r>
              <a:rPr lang="zh-TW" altLang="en-US" sz="2000" b="1" dirty="0">
                <a:latin typeface="標楷體" pitchFamily="65" charset="-120"/>
                <a:ea typeface="標楷體" pitchFamily="65" charset="-120"/>
              </a:rPr>
              <a:t>年</a:t>
            </a:r>
            <a:r>
              <a:rPr lang="en-US" altLang="zh-TW" sz="2000" b="1" dirty="0">
                <a:latin typeface="標楷體" pitchFamily="65" charset="-120"/>
                <a:ea typeface="標楷體" pitchFamily="65" charset="-120"/>
              </a:rPr>
              <a:t>10</a:t>
            </a:r>
            <a:r>
              <a:rPr lang="zh-TW" altLang="en-US" sz="2000" b="1" dirty="0">
                <a:latin typeface="標楷體" pitchFamily="65" charset="-120"/>
                <a:ea typeface="標楷體" pitchFamily="65" charset="-120"/>
              </a:rPr>
              <a:t>月</a:t>
            </a:r>
            <a:r>
              <a:rPr lang="en-US" altLang="zh-TW" sz="2000" b="1" dirty="0">
                <a:latin typeface="標楷體" pitchFamily="65" charset="-120"/>
                <a:ea typeface="標楷體" pitchFamily="65" charset="-120"/>
              </a:rPr>
              <a:t>29</a:t>
            </a:r>
            <a:r>
              <a:rPr lang="zh-TW" altLang="en-US" sz="2000" b="1" dirty="0">
                <a:latin typeface="標楷體" pitchFamily="65" charset="-120"/>
                <a:ea typeface="標楷體" pitchFamily="65" charset="-120"/>
              </a:rPr>
              <a:t>日臺教</a:t>
            </a:r>
            <a:r>
              <a:rPr lang="zh-TW" altLang="en-US" sz="2000" dirty="0">
                <a:latin typeface="標楷體" pitchFamily="65" charset="-120"/>
                <a:ea typeface="標楷體" pitchFamily="65" charset="-120"/>
              </a:rPr>
              <a:t>授字第</a:t>
            </a:r>
            <a:r>
              <a:rPr lang="en-US" altLang="zh-TW" sz="2000" dirty="0">
                <a:latin typeface="標楷體" pitchFamily="65" charset="-120"/>
                <a:ea typeface="標楷體" pitchFamily="65" charset="-120"/>
              </a:rPr>
              <a:t>1040109450</a:t>
            </a:r>
            <a:r>
              <a:rPr lang="zh-TW" altLang="en-US" sz="2000" dirty="0">
                <a:latin typeface="標楷體" pitchFamily="65" charset="-120"/>
                <a:ea typeface="標楷體" pitchFamily="65" charset="-120"/>
              </a:rPr>
              <a:t>號函示：有關「高級中等以下學校兼任代課及代理教師聘任辦法」第</a:t>
            </a:r>
            <a:r>
              <a:rPr lang="en-US" altLang="zh-TW" sz="2000" dirty="0">
                <a:latin typeface="標楷體" pitchFamily="65" charset="-120"/>
                <a:ea typeface="標楷體" pitchFamily="65" charset="-120"/>
              </a:rPr>
              <a:t>3</a:t>
            </a:r>
            <a:r>
              <a:rPr lang="zh-TW" altLang="en-US" sz="2000" dirty="0">
                <a:latin typeface="標楷體" pitchFamily="65" charset="-120"/>
                <a:ea typeface="標楷體" pitchFamily="65" charset="-120"/>
              </a:rPr>
              <a:t>條第</a:t>
            </a:r>
            <a:r>
              <a:rPr lang="en-US" altLang="zh-TW" sz="2000" dirty="0">
                <a:latin typeface="標楷體" pitchFamily="65" charset="-120"/>
                <a:ea typeface="標楷體" pitchFamily="65" charset="-120"/>
              </a:rPr>
              <a:t>3</a:t>
            </a:r>
            <a:r>
              <a:rPr lang="zh-TW" altLang="en-US" sz="2000" dirty="0">
                <a:latin typeface="標楷體" pitchFamily="65" charset="-120"/>
                <a:ea typeface="標楷體" pitchFamily="65" charset="-120"/>
              </a:rPr>
              <a:t>項相關疑義一案。</a:t>
            </a:r>
            <a:endParaRPr lang="en-US" altLang="zh-TW" sz="2000" dirty="0">
              <a:latin typeface="標楷體" pitchFamily="65" charset="-120"/>
              <a:ea typeface="標楷體" pitchFamily="65" charset="-120"/>
            </a:endParaRPr>
          </a:p>
          <a:p>
            <a:pPr marL="987425" indent="-987425" eaLnBrk="1" fontAlgn="auto" hangingPunct="1">
              <a:spcAft>
                <a:spcPts val="0"/>
              </a:spcAft>
              <a:buClr>
                <a:schemeClr val="accent3"/>
              </a:buClr>
              <a:buFontTx/>
              <a:buNone/>
              <a:defRPr/>
            </a:pPr>
            <a:r>
              <a:rPr lang="zh-TW" altLang="en-US" sz="2000" dirty="0">
                <a:latin typeface="標楷體" pitchFamily="65" charset="-120"/>
                <a:ea typeface="標楷體" pitchFamily="65" charset="-120"/>
              </a:rPr>
              <a:t>說明二：有關「高級中等以下學校兼任代課及代理教師聘任辦法」</a:t>
            </a:r>
            <a:r>
              <a:rPr lang="en-US" altLang="zh-TW" sz="2000" dirty="0">
                <a:latin typeface="標楷體" pitchFamily="65" charset="-120"/>
                <a:ea typeface="標楷體" pitchFamily="65" charset="-120"/>
              </a:rPr>
              <a:t>(</a:t>
            </a:r>
            <a:r>
              <a:rPr lang="zh-TW" altLang="en-US" sz="2000" dirty="0">
                <a:latin typeface="標楷體" pitchFamily="65" charset="-120"/>
                <a:ea typeface="標楷體" pitchFamily="65" charset="-120"/>
              </a:rPr>
              <a:t>以下簡稱本辦法</a:t>
            </a:r>
            <a:r>
              <a:rPr lang="en-US" altLang="zh-TW" sz="2000" dirty="0">
                <a:latin typeface="標楷體" pitchFamily="65" charset="-120"/>
                <a:ea typeface="標楷體" pitchFamily="65" charset="-120"/>
              </a:rPr>
              <a:t>)</a:t>
            </a:r>
            <a:r>
              <a:rPr lang="zh-TW" altLang="en-US" sz="2000" dirty="0">
                <a:solidFill>
                  <a:srgbClr val="FF0000"/>
                </a:solidFill>
                <a:latin typeface="標楷體" pitchFamily="65" charset="-120"/>
                <a:ea typeface="標楷體" pitchFamily="65" charset="-120"/>
              </a:rPr>
              <a:t>第</a:t>
            </a:r>
            <a:r>
              <a:rPr lang="en-US" altLang="zh-TW" sz="2000" dirty="0">
                <a:solidFill>
                  <a:srgbClr val="FF0000"/>
                </a:solidFill>
                <a:latin typeface="標楷體" pitchFamily="65" charset="-120"/>
                <a:ea typeface="標楷體" pitchFamily="65" charset="-120"/>
              </a:rPr>
              <a:t>3</a:t>
            </a:r>
            <a:r>
              <a:rPr lang="zh-TW" altLang="en-US" sz="2000" dirty="0">
                <a:solidFill>
                  <a:srgbClr val="FF0000"/>
                </a:solidFill>
                <a:latin typeface="標楷體" pitchFamily="65" charset="-120"/>
                <a:ea typeface="標楷體" pitchFamily="65" charset="-120"/>
              </a:rPr>
              <a:t>條第</a:t>
            </a:r>
            <a:r>
              <a:rPr lang="en-US" altLang="zh-TW" sz="2000" dirty="0">
                <a:solidFill>
                  <a:srgbClr val="FF0000"/>
                </a:solidFill>
                <a:latin typeface="標楷體" pitchFamily="65" charset="-120"/>
                <a:ea typeface="標楷體" pitchFamily="65" charset="-120"/>
              </a:rPr>
              <a:t>3</a:t>
            </a:r>
            <a:r>
              <a:rPr lang="zh-TW" altLang="en-US" sz="2000" dirty="0">
                <a:solidFill>
                  <a:srgbClr val="FF0000"/>
                </a:solidFill>
                <a:latin typeface="標楷體" pitchFamily="65" charset="-120"/>
                <a:ea typeface="標楷體" pitchFamily="65" charset="-120"/>
              </a:rPr>
              <a:t>項第</a:t>
            </a:r>
            <a:r>
              <a:rPr lang="en-US" altLang="zh-TW" sz="2000" dirty="0">
                <a:solidFill>
                  <a:srgbClr val="FF0000"/>
                </a:solidFill>
                <a:latin typeface="標楷體" pitchFamily="65" charset="-120"/>
                <a:ea typeface="標楷體" pitchFamily="65" charset="-120"/>
              </a:rPr>
              <a:t>2</a:t>
            </a:r>
            <a:r>
              <a:rPr lang="zh-TW" altLang="en-US" sz="2000" dirty="0">
                <a:solidFill>
                  <a:srgbClr val="FF0000"/>
                </a:solidFill>
                <a:latin typeface="標楷體" pitchFamily="65" charset="-120"/>
                <a:ea typeface="標楷體" pitchFamily="65" charset="-120"/>
              </a:rPr>
              <a:t>款</a:t>
            </a:r>
            <a:r>
              <a:rPr lang="zh-TW" altLang="en-US" sz="2000" dirty="0">
                <a:latin typeface="標楷體" pitchFamily="65" charset="-120"/>
                <a:ea typeface="標楷體" pitchFamily="65" charset="-120"/>
              </a:rPr>
              <a:t>未明文限定需修畢各該教育階段、科（類）師資職前教育課程者始得報考及聘任疑義，究本辦法第</a:t>
            </a:r>
            <a:r>
              <a:rPr lang="en-US" altLang="zh-TW" sz="2000" dirty="0">
                <a:latin typeface="標楷體" pitchFamily="65" charset="-120"/>
                <a:ea typeface="標楷體" pitchFamily="65" charset="-120"/>
              </a:rPr>
              <a:t>3</a:t>
            </a:r>
            <a:r>
              <a:rPr lang="zh-TW" altLang="en-US" sz="2000" dirty="0">
                <a:latin typeface="標楷體" pitchFamily="65" charset="-120"/>
                <a:ea typeface="標楷體" pitchFamily="65" charset="-120"/>
              </a:rPr>
              <a:t>條第</a:t>
            </a:r>
            <a:r>
              <a:rPr lang="en-US" altLang="zh-TW" sz="2000" dirty="0">
                <a:latin typeface="標楷體" pitchFamily="65" charset="-120"/>
                <a:ea typeface="標楷體" pitchFamily="65" charset="-120"/>
              </a:rPr>
              <a:t>3</a:t>
            </a:r>
            <a:r>
              <a:rPr lang="zh-TW" altLang="en-US" sz="2000" dirty="0">
                <a:latin typeface="標楷體" pitchFamily="65" charset="-120"/>
                <a:ea typeface="標楷體" pitchFamily="65" charset="-120"/>
              </a:rPr>
              <a:t>項第</a:t>
            </a:r>
            <a:r>
              <a:rPr lang="en-US" altLang="zh-TW" sz="2000" dirty="0">
                <a:latin typeface="標楷體" pitchFamily="65" charset="-120"/>
                <a:ea typeface="標楷體" pitchFamily="65" charset="-120"/>
              </a:rPr>
              <a:t>2</a:t>
            </a:r>
            <a:r>
              <a:rPr lang="zh-TW" altLang="en-US" sz="2000" dirty="0">
                <a:latin typeface="標楷體" pitchFamily="65" charset="-120"/>
                <a:ea typeface="標楷體" pitchFamily="65" charset="-120"/>
              </a:rPr>
              <a:t>款及第</a:t>
            </a:r>
            <a:r>
              <a:rPr lang="en-US" altLang="zh-TW" sz="2000" dirty="0">
                <a:latin typeface="標楷體" pitchFamily="65" charset="-120"/>
                <a:ea typeface="標楷體" pitchFamily="65" charset="-120"/>
              </a:rPr>
              <a:t>3</a:t>
            </a:r>
            <a:r>
              <a:rPr lang="zh-TW" altLang="en-US" sz="2000" dirty="0">
                <a:latin typeface="標楷體" pitchFamily="65" charset="-120"/>
                <a:ea typeface="標楷體" pitchFamily="65" charset="-120"/>
              </a:rPr>
              <a:t>款立法意旨係考量全國偏鄉小校聘任兼任、代課及代理教師不易，爰</a:t>
            </a:r>
            <a:r>
              <a:rPr lang="zh-TW" altLang="en-US" sz="2000" dirty="0">
                <a:solidFill>
                  <a:srgbClr val="FF0000"/>
                </a:solidFill>
                <a:latin typeface="標楷體" pitchFamily="65" charset="-120"/>
                <a:ea typeface="標楷體" pitchFamily="65" charset="-120"/>
              </a:rPr>
              <a:t>第</a:t>
            </a:r>
            <a:r>
              <a:rPr lang="en-US" altLang="zh-TW" sz="2000" dirty="0">
                <a:solidFill>
                  <a:srgbClr val="FF0000"/>
                </a:solidFill>
                <a:latin typeface="標楷體" pitchFamily="65" charset="-120"/>
                <a:ea typeface="標楷體" pitchFamily="65" charset="-120"/>
              </a:rPr>
              <a:t>2</a:t>
            </a:r>
            <a:r>
              <a:rPr lang="zh-TW" altLang="en-US" sz="2000" dirty="0">
                <a:solidFill>
                  <a:srgbClr val="FF0000"/>
                </a:solidFill>
                <a:latin typeface="標楷體" pitchFamily="65" charset="-120"/>
                <a:ea typeface="標楷體" pitchFamily="65" charset="-120"/>
              </a:rPr>
              <a:t>款未限制其階段及科（類），第</a:t>
            </a:r>
            <a:r>
              <a:rPr lang="en-US" altLang="zh-TW" sz="2000" dirty="0">
                <a:solidFill>
                  <a:srgbClr val="FF0000"/>
                </a:solidFill>
                <a:latin typeface="標楷體" pitchFamily="65" charset="-120"/>
                <a:ea typeface="標楷體" pitchFamily="65" charset="-120"/>
              </a:rPr>
              <a:t>3</a:t>
            </a:r>
            <a:r>
              <a:rPr lang="zh-TW" altLang="en-US" sz="2000" dirty="0">
                <a:solidFill>
                  <a:srgbClr val="FF0000"/>
                </a:solidFill>
                <a:latin typeface="標楷體" pitchFamily="65" charset="-120"/>
                <a:ea typeface="標楷體" pitchFamily="65" charset="-120"/>
              </a:rPr>
              <a:t>款未限制其系（所）。</a:t>
            </a:r>
            <a:endParaRPr lang="zh-TW" altLang="en-U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標題 1"/>
          <p:cNvSpPr>
            <a:spLocks noGrp="1"/>
          </p:cNvSpPr>
          <p:nvPr>
            <p:ph type="title"/>
          </p:nvPr>
        </p:nvSpPr>
        <p:spPr/>
        <p:txBody>
          <a:bodyPr/>
          <a:lstStyle/>
          <a:p>
            <a:pPr eaLnBrk="1" hangingPunct="1"/>
            <a:r>
              <a:rPr lang="zh-TW" altLang="en-US" sz="4000" dirty="0">
                <a:solidFill>
                  <a:schemeClr val="accent1"/>
                </a:solidFill>
                <a:latin typeface="標楷體" pitchFamily="65" charset="-120"/>
                <a:ea typeface="標楷體" pitchFamily="65" charset="-120"/>
              </a:rPr>
              <a:t>報名作業</a:t>
            </a:r>
            <a:r>
              <a:rPr lang="en-US" altLang="zh-TW" sz="4000" dirty="0">
                <a:solidFill>
                  <a:schemeClr val="accent1"/>
                </a:solidFill>
                <a:latin typeface="標楷體" pitchFamily="65" charset="-120"/>
                <a:ea typeface="標楷體" pitchFamily="65" charset="-120"/>
              </a:rPr>
              <a:t>(</a:t>
            </a:r>
            <a:r>
              <a:rPr lang="zh-TW" altLang="en-US" sz="4000" dirty="0">
                <a:solidFill>
                  <a:schemeClr val="accent1"/>
                </a:solidFill>
                <a:latin typeface="標楷體" pitchFamily="65" charset="-120"/>
                <a:ea typeface="標楷體" pitchFamily="65" charset="-120"/>
              </a:rPr>
              <a:t>部頒</a:t>
            </a:r>
            <a:r>
              <a:rPr lang="en-US" altLang="zh-TW" sz="4000" dirty="0">
                <a:solidFill>
                  <a:schemeClr val="accent1"/>
                </a:solidFill>
                <a:latin typeface="標楷體" pitchFamily="65" charset="-120"/>
                <a:ea typeface="標楷體" pitchFamily="65" charset="-120"/>
              </a:rPr>
              <a:t>)</a:t>
            </a:r>
            <a:endParaRPr lang="zh-TW" altLang="en-US" sz="4000" dirty="0">
              <a:solidFill>
                <a:schemeClr val="accent1"/>
              </a:solidFill>
            </a:endParaRPr>
          </a:p>
        </p:txBody>
      </p:sp>
      <p:graphicFrame>
        <p:nvGraphicFramePr>
          <p:cNvPr id="6" name="內容版面配置區 5"/>
          <p:cNvGraphicFramePr>
            <a:graphicFrameLocks noGrp="1"/>
          </p:cNvGraphicFramePr>
          <p:nvPr>
            <p:ph idx="1"/>
            <p:extLst>
              <p:ext uri="{D42A27DB-BD31-4B8C-83A1-F6EECF244321}">
                <p14:modId xmlns:p14="http://schemas.microsoft.com/office/powerpoint/2010/main" val="2095729098"/>
              </p:ext>
            </p:extLst>
          </p:nvPr>
        </p:nvGraphicFramePr>
        <p:xfrm>
          <a:off x="822325" y="1737361"/>
          <a:ext cx="7543800" cy="4798086"/>
        </p:xfrm>
        <a:graphic>
          <a:graphicData uri="http://schemas.openxmlformats.org/drawingml/2006/table">
            <a:tbl>
              <a:tblPr firstRow="1" bandRow="1">
                <a:tableStyleId>{5C22544A-7EE6-4342-B048-85BDC9FD1C3A}</a:tableStyleId>
              </a:tblPr>
              <a:tblGrid>
                <a:gridCol w="669555">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726081">
                  <a:extLst>
                    <a:ext uri="{9D8B030D-6E8A-4147-A177-3AD203B41FA5}">
                      <a16:colId xmlns:a16="http://schemas.microsoft.com/office/drawing/2014/main" val="20002"/>
                    </a:ext>
                  </a:extLst>
                </a:gridCol>
                <a:gridCol w="858095">
                  <a:extLst>
                    <a:ext uri="{9D8B030D-6E8A-4147-A177-3AD203B41FA5}">
                      <a16:colId xmlns:a16="http://schemas.microsoft.com/office/drawing/2014/main" val="20003"/>
                    </a:ext>
                  </a:extLst>
                </a:gridCol>
                <a:gridCol w="990110">
                  <a:extLst>
                    <a:ext uri="{9D8B030D-6E8A-4147-A177-3AD203B41FA5}">
                      <a16:colId xmlns:a16="http://schemas.microsoft.com/office/drawing/2014/main" val="20004"/>
                    </a:ext>
                  </a:extLst>
                </a:gridCol>
                <a:gridCol w="3507871">
                  <a:extLst>
                    <a:ext uri="{9D8B030D-6E8A-4147-A177-3AD203B41FA5}">
                      <a16:colId xmlns:a16="http://schemas.microsoft.com/office/drawing/2014/main" val="20005"/>
                    </a:ext>
                  </a:extLst>
                </a:gridCol>
              </a:tblGrid>
              <a:tr h="495336">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月</a:t>
                      </a:r>
                      <a:endParaRPr lang="zh-TW" sz="1800" kern="100" dirty="0">
                        <a:solidFill>
                          <a:schemeClr val="bg1"/>
                        </a:solidFill>
                        <a:latin typeface="標楷體" pitchFamily="65" charset="-120"/>
                        <a:ea typeface="標楷體" pitchFamily="65" charset="-120"/>
                        <a:cs typeface="Times New Roman"/>
                      </a:endParaRPr>
                    </a:p>
                  </a:txBody>
                  <a:tcPr marL="16298" marR="162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日</a:t>
                      </a:r>
                      <a:endParaRPr lang="zh-TW" sz="1800" kern="100" dirty="0">
                        <a:solidFill>
                          <a:schemeClr val="bg1"/>
                        </a:solidFill>
                        <a:latin typeface="標楷體" pitchFamily="65" charset="-120"/>
                        <a:ea typeface="標楷體" pitchFamily="65" charset="-120"/>
                        <a:cs typeface="Times New Roman"/>
                      </a:endParaRPr>
                    </a:p>
                  </a:txBody>
                  <a:tcPr marL="16298" marR="162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星期</a:t>
                      </a:r>
                      <a:endParaRPr lang="zh-TW" sz="1800" kern="100" dirty="0">
                        <a:solidFill>
                          <a:schemeClr val="bg1"/>
                        </a:solidFill>
                        <a:latin typeface="標楷體" pitchFamily="65" charset="-120"/>
                        <a:ea typeface="標楷體" pitchFamily="65" charset="-120"/>
                        <a:cs typeface="Times New Roman"/>
                      </a:endParaRPr>
                    </a:p>
                  </a:txBody>
                  <a:tcPr marL="16298" marR="162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公告</a:t>
                      </a:r>
                      <a:endParaRPr lang="zh-TW" sz="1800" kern="100" dirty="0">
                        <a:solidFill>
                          <a:schemeClr val="bg1"/>
                        </a:solidFill>
                        <a:latin typeface="標楷體" pitchFamily="65" charset="-120"/>
                        <a:ea typeface="標楷體" pitchFamily="65" charset="-120"/>
                        <a:cs typeface="Times New Roman"/>
                      </a:endParaRPr>
                    </a:p>
                  </a:txBody>
                  <a:tcPr marL="16298" marR="162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報名</a:t>
                      </a:r>
                      <a:endParaRPr lang="zh-TW" sz="1800" kern="100" dirty="0">
                        <a:solidFill>
                          <a:schemeClr val="bg1"/>
                        </a:solidFill>
                        <a:latin typeface="標楷體" pitchFamily="65" charset="-120"/>
                        <a:ea typeface="標楷體" pitchFamily="65" charset="-120"/>
                        <a:cs typeface="Times New Roman"/>
                      </a:endParaRPr>
                    </a:p>
                  </a:txBody>
                  <a:tcPr marL="16298" marR="162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考試、放榜</a:t>
                      </a:r>
                      <a:endParaRPr lang="zh-TW" sz="1800" kern="100" dirty="0">
                        <a:solidFill>
                          <a:schemeClr val="bg1"/>
                        </a:solidFill>
                        <a:latin typeface="標楷體" pitchFamily="65" charset="-120"/>
                        <a:ea typeface="標楷體" pitchFamily="65" charset="-120"/>
                        <a:cs typeface="Times New Roman"/>
                      </a:endParaRPr>
                    </a:p>
                  </a:txBody>
                  <a:tcPr marL="16298" marR="162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4154">
                <a:tc>
                  <a:txBody>
                    <a:bodyPr/>
                    <a:lstStyle/>
                    <a:p>
                      <a:pPr algn="ctr"/>
                      <a:r>
                        <a:rPr lang="en-US" altLang="zh-TW" sz="1800" dirty="0">
                          <a:latin typeface="標楷體" pitchFamily="65" charset="-120"/>
                          <a:ea typeface="標楷體" pitchFamily="65" charset="-120"/>
                        </a:rPr>
                        <a:t>7</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2</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a:latin typeface="標楷體" pitchFamily="65" charset="-120"/>
                          <a:ea typeface="標楷體" pitchFamily="65" charset="-120"/>
                        </a:rPr>
                        <a:t>二</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公告</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A</a:t>
                      </a:r>
                      <a:r>
                        <a:rPr lang="zh-TW" altLang="en-US" sz="1800" dirty="0">
                          <a:latin typeface="標楷體" pitchFamily="65" charset="-120"/>
                          <a:ea typeface="標楷體" pitchFamily="65" charset="-120"/>
                        </a:rPr>
                        <a:t>報名</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4154">
                <a:tc>
                  <a:txBody>
                    <a:bodyPr/>
                    <a:lstStyle/>
                    <a:p>
                      <a:pPr algn="ct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3</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三</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公告</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A</a:t>
                      </a:r>
                      <a:r>
                        <a:rPr lang="zh-TW" altLang="en-US" sz="1800" dirty="0">
                          <a:latin typeface="標楷體" pitchFamily="65" charset="-120"/>
                          <a:ea typeface="標楷體" pitchFamily="65" charset="-120"/>
                        </a:rPr>
                        <a:t>報名</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4154">
                <a:tc>
                  <a:txBody>
                    <a:bodyPr/>
                    <a:lstStyle/>
                    <a:p>
                      <a:pPr algn="ct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4</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四</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公告</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A</a:t>
                      </a:r>
                      <a:r>
                        <a:rPr lang="zh-TW" altLang="en-US" sz="1800" dirty="0">
                          <a:latin typeface="標楷體" pitchFamily="65" charset="-120"/>
                          <a:ea typeface="標楷體" pitchFamily="65" charset="-120"/>
                        </a:rPr>
                        <a:t>報名</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4154">
                <a:tc>
                  <a:txBody>
                    <a:bodyPr/>
                    <a:lstStyle/>
                    <a:p>
                      <a:pPr algn="ctr"/>
                      <a:endParaRPr lang="zh-TW" altLang="en-US" sz="180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5</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五</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公告</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A</a:t>
                      </a:r>
                      <a:r>
                        <a:rPr lang="zh-TW" altLang="en-US" sz="1800" dirty="0">
                          <a:latin typeface="標楷體" pitchFamily="65" charset="-120"/>
                          <a:ea typeface="標楷體" pitchFamily="65" charset="-120"/>
                        </a:rPr>
                        <a:t>報名</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4154">
                <a:tc>
                  <a:txBody>
                    <a:bodyPr/>
                    <a:lstStyle/>
                    <a:p>
                      <a:pPr algn="ctr"/>
                      <a:endParaRPr lang="zh-TW" altLang="en-US" sz="180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6</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六</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公告</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A</a:t>
                      </a:r>
                      <a:r>
                        <a:rPr lang="zh-TW" altLang="en-US" sz="1800" dirty="0">
                          <a:latin typeface="標楷體" pitchFamily="65" charset="-120"/>
                          <a:ea typeface="標楷體" pitchFamily="65" charset="-120"/>
                        </a:rPr>
                        <a:t>報名</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4154">
                <a:tc>
                  <a:txBody>
                    <a:bodyPr/>
                    <a:lstStyle/>
                    <a:p>
                      <a:pPr algn="ctr"/>
                      <a:endParaRPr lang="zh-TW" altLang="en-US" sz="180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7</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日</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a:solidFill>
                            <a:schemeClr val="dk1"/>
                          </a:solidFill>
                          <a:latin typeface="標楷體" pitchFamily="65" charset="-120"/>
                          <a:ea typeface="標楷體" pitchFamily="65" charset="-120"/>
                          <a:cs typeface="+mn-cs"/>
                        </a:rPr>
                        <a:t>【</a:t>
                      </a:r>
                      <a:r>
                        <a:rPr lang="en-US" altLang="zh-TW" sz="1800" kern="1200" dirty="0">
                          <a:solidFill>
                            <a:schemeClr val="dk1"/>
                          </a:solidFill>
                          <a:latin typeface="標楷體" pitchFamily="65" charset="-120"/>
                          <a:ea typeface="標楷體" pitchFamily="65" charset="-120"/>
                          <a:cs typeface="+mn-cs"/>
                        </a:rPr>
                        <a:t>1</a:t>
                      </a:r>
                      <a:r>
                        <a:rPr lang="zh-TW" altLang="zh-TW" sz="1800" kern="1200" dirty="0">
                          <a:solidFill>
                            <a:schemeClr val="dk1"/>
                          </a:solidFill>
                          <a:latin typeface="標楷體" pitchFamily="65" charset="-120"/>
                          <a:ea typeface="標楷體" pitchFamily="65" charset="-120"/>
                          <a:cs typeface="+mn-cs"/>
                        </a:rPr>
                        <a:t>招：第</a:t>
                      </a:r>
                      <a:r>
                        <a:rPr lang="en-US" altLang="zh-TW" sz="1800" kern="1200" dirty="0">
                          <a:solidFill>
                            <a:schemeClr val="dk1"/>
                          </a:solidFill>
                          <a:latin typeface="標楷體" pitchFamily="65" charset="-120"/>
                          <a:ea typeface="標楷體" pitchFamily="65" charset="-120"/>
                          <a:cs typeface="+mn-cs"/>
                        </a:rPr>
                        <a:t>1</a:t>
                      </a:r>
                      <a:r>
                        <a:rPr lang="zh-TW" altLang="zh-TW" sz="1800" kern="1200" dirty="0">
                          <a:solidFill>
                            <a:schemeClr val="dk1"/>
                          </a:solidFill>
                          <a:latin typeface="標楷體" pitchFamily="65" charset="-120"/>
                          <a:ea typeface="標楷體" pitchFamily="65" charset="-120"/>
                          <a:cs typeface="+mn-cs"/>
                        </a:rPr>
                        <a:t>次招考】</a:t>
                      </a:r>
                      <a:r>
                        <a:rPr lang="en-US" altLang="zh-TW" sz="1800" kern="1200" dirty="0">
                          <a:solidFill>
                            <a:schemeClr val="dk1"/>
                          </a:solidFill>
                          <a:latin typeface="標楷體" pitchFamily="65" charset="-120"/>
                          <a:ea typeface="標楷體" pitchFamily="65" charset="-120"/>
                          <a:cs typeface="+mn-cs"/>
                        </a:rPr>
                        <a:t>A</a:t>
                      </a:r>
                      <a:r>
                        <a:rPr lang="zh-TW" altLang="zh-TW" sz="1800" kern="1200" dirty="0">
                          <a:solidFill>
                            <a:schemeClr val="dk1"/>
                          </a:solidFill>
                          <a:latin typeface="標楷體" pitchFamily="65" charset="-120"/>
                          <a:ea typeface="標楷體" pitchFamily="65" charset="-120"/>
                          <a:cs typeface="+mn-cs"/>
                        </a:rPr>
                        <a:t>考試、放榜</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74154">
                <a:tc>
                  <a:txBody>
                    <a:bodyPr/>
                    <a:lstStyle/>
                    <a:p>
                      <a:pPr algn="ct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8</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一</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AB</a:t>
                      </a:r>
                      <a:r>
                        <a:rPr lang="zh-TW" altLang="en-US" sz="1800" dirty="0">
                          <a:latin typeface="標楷體" pitchFamily="65" charset="-120"/>
                          <a:ea typeface="標楷體" pitchFamily="65" charset="-120"/>
                        </a:rPr>
                        <a:t>報名</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654759">
                <a:tc>
                  <a:txBody>
                    <a:bodyPr/>
                    <a:lstStyle/>
                    <a:p>
                      <a:pPr algn="ctr"/>
                      <a:endParaRPr lang="zh-TW" altLang="en-US" sz="180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9</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二</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a:solidFill>
                            <a:schemeClr val="dk1"/>
                          </a:solidFill>
                          <a:latin typeface="標楷體" pitchFamily="65" charset="-120"/>
                          <a:ea typeface="標楷體" pitchFamily="65" charset="-120"/>
                          <a:cs typeface="+mn-cs"/>
                        </a:rPr>
                        <a:t>【</a:t>
                      </a:r>
                      <a:r>
                        <a:rPr lang="en-US" altLang="zh-TW" sz="1800" kern="1200" dirty="0">
                          <a:solidFill>
                            <a:schemeClr val="dk1"/>
                          </a:solidFill>
                          <a:latin typeface="標楷體" pitchFamily="65" charset="-120"/>
                          <a:ea typeface="標楷體" pitchFamily="65" charset="-120"/>
                          <a:cs typeface="+mn-cs"/>
                        </a:rPr>
                        <a:t>2</a:t>
                      </a:r>
                      <a:r>
                        <a:rPr lang="zh-TW" altLang="zh-TW" sz="1800" kern="1200" dirty="0">
                          <a:solidFill>
                            <a:schemeClr val="dk1"/>
                          </a:solidFill>
                          <a:latin typeface="標楷體" pitchFamily="65" charset="-120"/>
                          <a:ea typeface="標楷體" pitchFamily="65" charset="-120"/>
                          <a:cs typeface="+mn-cs"/>
                        </a:rPr>
                        <a:t>招：第</a:t>
                      </a:r>
                      <a:r>
                        <a:rPr lang="en-US" altLang="zh-TW" sz="1800" kern="1200" dirty="0">
                          <a:solidFill>
                            <a:schemeClr val="dk1"/>
                          </a:solidFill>
                          <a:latin typeface="標楷體" pitchFamily="65" charset="-120"/>
                          <a:ea typeface="標楷體" pitchFamily="65" charset="-120"/>
                          <a:cs typeface="+mn-cs"/>
                        </a:rPr>
                        <a:t>2</a:t>
                      </a:r>
                      <a:r>
                        <a:rPr lang="zh-TW" altLang="zh-TW" sz="1800" kern="1200" dirty="0">
                          <a:solidFill>
                            <a:schemeClr val="dk1"/>
                          </a:solidFill>
                          <a:latin typeface="標楷體" pitchFamily="65" charset="-120"/>
                          <a:ea typeface="標楷體" pitchFamily="65" charset="-120"/>
                          <a:cs typeface="+mn-cs"/>
                        </a:rPr>
                        <a:t>次招考】</a:t>
                      </a:r>
                      <a:r>
                        <a:rPr lang="en-US" altLang="zh-TW" sz="1800" kern="1200" dirty="0">
                          <a:solidFill>
                            <a:schemeClr val="dk1"/>
                          </a:solidFill>
                          <a:latin typeface="標楷體" pitchFamily="65" charset="-120"/>
                          <a:ea typeface="標楷體" pitchFamily="65" charset="-120"/>
                          <a:cs typeface="+mn-cs"/>
                        </a:rPr>
                        <a:t>AB</a:t>
                      </a:r>
                      <a:r>
                        <a:rPr lang="zh-TW" altLang="zh-TW" sz="1800" kern="1200" dirty="0">
                          <a:solidFill>
                            <a:schemeClr val="dk1"/>
                          </a:solidFill>
                          <a:latin typeface="標楷體" pitchFamily="65" charset="-120"/>
                          <a:ea typeface="標楷體" pitchFamily="65" charset="-120"/>
                          <a:cs typeface="+mn-cs"/>
                        </a:rPr>
                        <a:t>考試、放榜</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4154">
                <a:tc>
                  <a:txBody>
                    <a:bodyPr/>
                    <a:lstStyle/>
                    <a:p>
                      <a:pPr algn="ctr"/>
                      <a:endParaRPr lang="zh-TW" altLang="en-US" sz="180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10</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三</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ABC</a:t>
                      </a:r>
                      <a:r>
                        <a:rPr lang="zh-TW" altLang="en-US" sz="1800" dirty="0">
                          <a:latin typeface="標楷體" pitchFamily="65" charset="-120"/>
                          <a:ea typeface="標楷體" pitchFamily="65" charset="-120"/>
                        </a:rPr>
                        <a:t>報名</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654759">
                <a:tc>
                  <a:txBody>
                    <a:bodyPr/>
                    <a:lstStyle/>
                    <a:p>
                      <a:pPr algn="ctr"/>
                      <a:endParaRPr lang="zh-TW" altLang="en-US" sz="180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11</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四</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a:solidFill>
                            <a:schemeClr val="dk1"/>
                          </a:solidFill>
                          <a:latin typeface="標楷體" pitchFamily="65" charset="-120"/>
                          <a:ea typeface="標楷體" pitchFamily="65" charset="-120"/>
                          <a:cs typeface="+mn-cs"/>
                        </a:rPr>
                        <a:t>【</a:t>
                      </a:r>
                      <a:r>
                        <a:rPr lang="en-US" altLang="zh-TW" sz="1800" kern="1200" dirty="0">
                          <a:solidFill>
                            <a:schemeClr val="dk1"/>
                          </a:solidFill>
                          <a:latin typeface="標楷體" pitchFamily="65" charset="-120"/>
                          <a:ea typeface="標楷體" pitchFamily="65" charset="-120"/>
                          <a:cs typeface="+mn-cs"/>
                        </a:rPr>
                        <a:t>3</a:t>
                      </a:r>
                      <a:r>
                        <a:rPr lang="zh-TW" altLang="zh-TW" sz="1800" kern="1200" dirty="0">
                          <a:solidFill>
                            <a:schemeClr val="dk1"/>
                          </a:solidFill>
                          <a:latin typeface="標楷體" pitchFamily="65" charset="-120"/>
                          <a:ea typeface="標楷體" pitchFamily="65" charset="-120"/>
                          <a:cs typeface="+mn-cs"/>
                        </a:rPr>
                        <a:t>招：第</a:t>
                      </a:r>
                      <a:r>
                        <a:rPr lang="en-US" altLang="zh-TW" sz="1800" kern="1200" dirty="0">
                          <a:solidFill>
                            <a:schemeClr val="dk1"/>
                          </a:solidFill>
                          <a:latin typeface="標楷體" pitchFamily="65" charset="-120"/>
                          <a:ea typeface="標楷體" pitchFamily="65" charset="-120"/>
                          <a:cs typeface="+mn-cs"/>
                        </a:rPr>
                        <a:t>3</a:t>
                      </a:r>
                      <a:r>
                        <a:rPr lang="zh-TW" altLang="zh-TW" sz="1800" kern="1200" dirty="0">
                          <a:solidFill>
                            <a:schemeClr val="dk1"/>
                          </a:solidFill>
                          <a:latin typeface="標楷體" pitchFamily="65" charset="-120"/>
                          <a:ea typeface="標楷體" pitchFamily="65" charset="-120"/>
                          <a:cs typeface="+mn-cs"/>
                        </a:rPr>
                        <a:t>次招考】</a:t>
                      </a:r>
                      <a:r>
                        <a:rPr lang="en-US" altLang="zh-TW" sz="1800" kern="1200" dirty="0">
                          <a:solidFill>
                            <a:schemeClr val="dk1"/>
                          </a:solidFill>
                          <a:latin typeface="標楷體" pitchFamily="65" charset="-120"/>
                          <a:ea typeface="標楷體" pitchFamily="65" charset="-120"/>
                          <a:cs typeface="+mn-cs"/>
                        </a:rPr>
                        <a:t>ABC</a:t>
                      </a:r>
                      <a:r>
                        <a:rPr lang="zh-TW" altLang="zh-TW" sz="1800" kern="1200" dirty="0">
                          <a:solidFill>
                            <a:schemeClr val="dk1"/>
                          </a:solidFill>
                          <a:latin typeface="標楷體" pitchFamily="65" charset="-120"/>
                          <a:ea typeface="標楷體" pitchFamily="65" charset="-120"/>
                          <a:cs typeface="+mn-cs"/>
                        </a:rPr>
                        <a:t>考試、放榜</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zh-TW" altLang="en-US" sz="4000">
                <a:solidFill>
                  <a:schemeClr val="accent1"/>
                </a:solidFill>
                <a:ea typeface="標楷體" pitchFamily="65" charset="-120"/>
              </a:rPr>
              <a:t>法令依據</a:t>
            </a:r>
          </a:p>
        </p:txBody>
      </p:sp>
      <p:sp>
        <p:nvSpPr>
          <p:cNvPr id="3075" name="Rectangle 3"/>
          <p:cNvSpPr>
            <a:spLocks noGrp="1" noChangeArrowheads="1"/>
          </p:cNvSpPr>
          <p:nvPr>
            <p:ph idx="1"/>
          </p:nvPr>
        </p:nvSpPr>
        <p:spPr>
          <a:xfrm>
            <a:off x="899592" y="1737361"/>
            <a:ext cx="7543800" cy="4587239"/>
          </a:xfrm>
        </p:spPr>
        <p:txBody>
          <a:bodyPr>
            <a:normAutofit/>
          </a:bodyPr>
          <a:lstStyle/>
          <a:p>
            <a:pPr marL="274320" indent="-274320" eaLnBrk="1" fontAlgn="auto" hangingPunct="1">
              <a:spcAft>
                <a:spcPts val="0"/>
              </a:spcAft>
              <a:buClr>
                <a:srgbClr val="FF3300"/>
              </a:buClr>
              <a:buFontTx/>
              <a:buNone/>
              <a:defRPr/>
            </a:pPr>
            <a:r>
              <a:rPr lang="zh-TW" altLang="en-US" sz="2800" dirty="0">
                <a:latin typeface="標楷體" pitchFamily="65" charset="-120"/>
                <a:ea typeface="標楷體" pitchFamily="65" charset="-120"/>
              </a:rPr>
              <a:t>一、教師法暨其施行細則</a:t>
            </a:r>
          </a:p>
          <a:p>
            <a:pPr marL="274320" indent="-274320" eaLnBrk="1" fontAlgn="auto" hangingPunct="1">
              <a:spcAft>
                <a:spcPts val="0"/>
              </a:spcAft>
              <a:buClr>
                <a:srgbClr val="FF3300"/>
              </a:buClr>
              <a:buFontTx/>
              <a:buNone/>
              <a:defRPr/>
            </a:pPr>
            <a:r>
              <a:rPr lang="zh-TW" altLang="en-US" sz="2800" dirty="0">
                <a:latin typeface="標楷體" pitchFamily="65" charset="-120"/>
                <a:ea typeface="標楷體" pitchFamily="65" charset="-120"/>
              </a:rPr>
              <a:t>二、教育人員任用條例暨其施行細則</a:t>
            </a:r>
            <a:endParaRPr lang="en-US" altLang="zh-TW" sz="2800" dirty="0">
              <a:latin typeface="標楷體" pitchFamily="65" charset="-120"/>
              <a:ea typeface="標楷體" pitchFamily="65" charset="-120"/>
            </a:endParaRPr>
          </a:p>
          <a:p>
            <a:pPr marL="720725" indent="-720725" eaLnBrk="1" fontAlgn="auto" hangingPunct="1">
              <a:spcAft>
                <a:spcPts val="0"/>
              </a:spcAft>
              <a:buClr>
                <a:srgbClr val="FF3300"/>
              </a:buClr>
              <a:buFontTx/>
              <a:buNone/>
              <a:defRPr/>
            </a:pPr>
            <a:r>
              <a:rPr lang="zh-TW" altLang="en-US" sz="2800" dirty="0">
                <a:latin typeface="標楷體" pitchFamily="65" charset="-120"/>
                <a:ea typeface="標楷體" pitchFamily="65" charset="-120"/>
              </a:rPr>
              <a:t>三、高級中等以下學校兼任代課及代理教師聘任辦法</a:t>
            </a:r>
            <a:endParaRPr lang="en-US" altLang="zh-TW" sz="2800" dirty="0">
              <a:latin typeface="標楷體" pitchFamily="65" charset="-120"/>
              <a:ea typeface="標楷體" pitchFamily="65" charset="-120"/>
            </a:endParaRPr>
          </a:p>
          <a:p>
            <a:pPr marL="274320" indent="-274320" eaLnBrk="1" fontAlgn="auto" hangingPunct="1">
              <a:spcAft>
                <a:spcPts val="0"/>
              </a:spcAft>
              <a:buClr>
                <a:srgbClr val="FF3300"/>
              </a:buClr>
              <a:buFontTx/>
              <a:buNone/>
              <a:defRPr/>
            </a:pPr>
            <a:r>
              <a:rPr lang="zh-TW" altLang="en-US" sz="2800" dirty="0">
                <a:latin typeface="標楷體" pitchFamily="65" charset="-120"/>
                <a:ea typeface="標楷體" pitchFamily="65" charset="-120"/>
              </a:rPr>
              <a:t>四、高級中等以下學校教師評審委員會設置辦法</a:t>
            </a:r>
          </a:p>
          <a:p>
            <a:pPr marL="806450" indent="-806450" eaLnBrk="1" fontAlgn="auto" hangingPunct="1">
              <a:spcAft>
                <a:spcPts val="0"/>
              </a:spcAft>
              <a:buClr>
                <a:srgbClr val="FF3300"/>
              </a:buClr>
              <a:buFontTx/>
              <a:buNone/>
              <a:defRPr/>
            </a:pPr>
            <a:r>
              <a:rPr lang="zh-TW" altLang="en-US" sz="2800" dirty="0">
                <a:latin typeface="標楷體" pitchFamily="65" charset="-120"/>
                <a:ea typeface="標楷體" pitchFamily="65" charset="-120"/>
              </a:rPr>
              <a:t>五、公立高級中等以下學校教師甄選作業要點</a:t>
            </a:r>
          </a:p>
          <a:p>
            <a:pPr marL="717550" indent="-717550" eaLnBrk="1" fontAlgn="auto" hangingPunct="1">
              <a:spcAft>
                <a:spcPts val="0"/>
              </a:spcAft>
              <a:buClr>
                <a:srgbClr val="FF3300"/>
              </a:buClr>
              <a:buFontTx/>
              <a:buNone/>
              <a:defRPr/>
            </a:pPr>
            <a:r>
              <a:rPr lang="zh-TW" altLang="en-US" sz="2800" dirty="0">
                <a:latin typeface="標楷體" pitchFamily="65" charset="-120"/>
                <a:ea typeface="標楷體" pitchFamily="65" charset="-120"/>
              </a:rPr>
              <a:t>六、</a:t>
            </a:r>
            <a:r>
              <a:rPr lang="zh-TW" altLang="en-US" sz="2800" dirty="0">
                <a:ea typeface="標楷體" pitchFamily="65" charset="-120"/>
              </a:rPr>
              <a:t>花蓮縣縣立高級中等以下學校兼任代課及代理教師聘任補充規定</a:t>
            </a:r>
            <a:r>
              <a:rPr lang="zh-TW" altLang="en-US" sz="2800" dirty="0"/>
              <a:t> </a:t>
            </a:r>
            <a:endParaRPr lang="zh-TW" altLang="en-US" sz="2800" dirty="0">
              <a:latin typeface="標楷體" pitchFamily="65" charset="-120"/>
              <a:ea typeface="標楷體" pitchFamily="65" charset="-120"/>
            </a:endParaRPr>
          </a:p>
          <a:p>
            <a:pPr marL="274320" indent="-274320" eaLnBrk="1" fontAlgn="auto" hangingPunct="1">
              <a:spcAft>
                <a:spcPts val="0"/>
              </a:spcAft>
              <a:buClr>
                <a:schemeClr val="accent3"/>
              </a:buClr>
              <a:buFont typeface="Wingdings 2" pitchFamily="18" charset="2"/>
              <a:buNone/>
              <a:defRPr/>
            </a:pPr>
            <a:endParaRPr lang="en-US" altLang="zh-TW" dirty="0"/>
          </a:p>
        </p:txBody>
      </p:sp>
    </p:spTree>
  </p:cSld>
  <p:clrMapOvr>
    <a:masterClrMapping/>
  </p:clrMapOvr>
  <p:transition>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標題 1"/>
          <p:cNvSpPr>
            <a:spLocks noGrp="1"/>
          </p:cNvSpPr>
          <p:nvPr>
            <p:ph type="title"/>
          </p:nvPr>
        </p:nvSpPr>
        <p:spPr/>
        <p:txBody>
          <a:bodyPr/>
          <a:lstStyle/>
          <a:p>
            <a:pPr eaLnBrk="1" hangingPunct="1"/>
            <a:r>
              <a:rPr lang="zh-TW" altLang="en-US" sz="4000">
                <a:solidFill>
                  <a:schemeClr val="accent1"/>
                </a:solidFill>
                <a:latin typeface="標楷體" pitchFamily="65" charset="-120"/>
                <a:ea typeface="標楷體" pitchFamily="65" charset="-120"/>
              </a:rPr>
              <a:t>報名作業</a:t>
            </a:r>
            <a:endParaRPr lang="zh-TW" altLang="en-US" sz="4000">
              <a:solidFill>
                <a:schemeClr val="accent1"/>
              </a:solidFill>
            </a:endParaRPr>
          </a:p>
        </p:txBody>
      </p:sp>
      <p:graphicFrame>
        <p:nvGraphicFramePr>
          <p:cNvPr id="5" name="內容版面配置區 4"/>
          <p:cNvGraphicFramePr>
            <a:graphicFrameLocks noGrp="1"/>
          </p:cNvGraphicFramePr>
          <p:nvPr>
            <p:ph idx="1"/>
            <p:extLst>
              <p:ext uri="{D42A27DB-BD31-4B8C-83A1-F6EECF244321}">
                <p14:modId xmlns:p14="http://schemas.microsoft.com/office/powerpoint/2010/main" val="947787054"/>
              </p:ext>
            </p:extLst>
          </p:nvPr>
        </p:nvGraphicFramePr>
        <p:xfrm>
          <a:off x="822325" y="1737361"/>
          <a:ext cx="7543800" cy="4457972"/>
        </p:xfrm>
        <a:graphic>
          <a:graphicData uri="http://schemas.openxmlformats.org/drawingml/2006/table">
            <a:tbl>
              <a:tblPr firstRow="1" bandRow="1">
                <a:tableStyleId>{5C22544A-7EE6-4342-B048-85BDC9FD1C3A}</a:tableStyleId>
              </a:tblPr>
              <a:tblGrid>
                <a:gridCol w="581323">
                  <a:extLst>
                    <a:ext uri="{9D8B030D-6E8A-4147-A177-3AD203B41FA5}">
                      <a16:colId xmlns:a16="http://schemas.microsoft.com/office/drawing/2014/main" val="20000"/>
                    </a:ext>
                  </a:extLst>
                </a:gridCol>
                <a:gridCol w="576064">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864096">
                  <a:extLst>
                    <a:ext uri="{9D8B030D-6E8A-4147-A177-3AD203B41FA5}">
                      <a16:colId xmlns:a16="http://schemas.microsoft.com/office/drawing/2014/main" val="20004"/>
                    </a:ext>
                  </a:extLst>
                </a:gridCol>
                <a:gridCol w="3866133">
                  <a:extLst>
                    <a:ext uri="{9D8B030D-6E8A-4147-A177-3AD203B41FA5}">
                      <a16:colId xmlns:a16="http://schemas.microsoft.com/office/drawing/2014/main" val="20005"/>
                    </a:ext>
                  </a:extLst>
                </a:gridCol>
              </a:tblGrid>
              <a:tr h="380185">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月</a:t>
                      </a:r>
                      <a:endParaRPr lang="zh-TW" sz="1800" kern="100" dirty="0">
                        <a:solidFill>
                          <a:schemeClr val="bg1"/>
                        </a:solidFill>
                        <a:latin typeface="標楷體" pitchFamily="65" charset="-120"/>
                        <a:ea typeface="標楷體" pitchFamily="65" charset="-120"/>
                        <a:cs typeface="Times New Roman"/>
                      </a:endParaRPr>
                    </a:p>
                  </a:txBody>
                  <a:tcPr marL="16298" marR="162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日</a:t>
                      </a:r>
                      <a:endParaRPr lang="zh-TW" sz="1800" kern="100" dirty="0">
                        <a:solidFill>
                          <a:schemeClr val="bg1"/>
                        </a:solidFill>
                        <a:latin typeface="標楷體" pitchFamily="65" charset="-120"/>
                        <a:ea typeface="標楷體" pitchFamily="65" charset="-120"/>
                        <a:cs typeface="Times New Roman"/>
                      </a:endParaRPr>
                    </a:p>
                  </a:txBody>
                  <a:tcPr marL="16298" marR="162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星期</a:t>
                      </a:r>
                      <a:endParaRPr lang="zh-TW" sz="1800" kern="100" dirty="0">
                        <a:solidFill>
                          <a:schemeClr val="bg1"/>
                        </a:solidFill>
                        <a:latin typeface="標楷體" pitchFamily="65" charset="-120"/>
                        <a:ea typeface="標楷體" pitchFamily="65" charset="-120"/>
                        <a:cs typeface="Times New Roman"/>
                      </a:endParaRPr>
                    </a:p>
                  </a:txBody>
                  <a:tcPr marL="16298" marR="162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公告</a:t>
                      </a:r>
                      <a:endParaRPr lang="zh-TW" sz="1800" kern="100" dirty="0">
                        <a:solidFill>
                          <a:schemeClr val="bg1"/>
                        </a:solidFill>
                        <a:latin typeface="標楷體" pitchFamily="65" charset="-120"/>
                        <a:ea typeface="標楷體" pitchFamily="65" charset="-120"/>
                        <a:cs typeface="Times New Roman"/>
                      </a:endParaRPr>
                    </a:p>
                  </a:txBody>
                  <a:tcPr marL="16298" marR="162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報名</a:t>
                      </a:r>
                      <a:endParaRPr lang="zh-TW" sz="1800" kern="100" dirty="0">
                        <a:solidFill>
                          <a:schemeClr val="bg1"/>
                        </a:solidFill>
                        <a:latin typeface="標楷體" pitchFamily="65" charset="-120"/>
                        <a:ea typeface="標楷體" pitchFamily="65" charset="-120"/>
                        <a:cs typeface="Times New Roman"/>
                      </a:endParaRPr>
                    </a:p>
                  </a:txBody>
                  <a:tcPr marL="16298" marR="162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考試、放榜</a:t>
                      </a:r>
                      <a:endParaRPr lang="zh-TW" sz="1800" kern="100" dirty="0">
                        <a:solidFill>
                          <a:schemeClr val="bg1"/>
                        </a:solidFill>
                        <a:latin typeface="標楷體" pitchFamily="65" charset="-120"/>
                        <a:ea typeface="標楷體" pitchFamily="65" charset="-120"/>
                        <a:cs typeface="Times New Roman"/>
                      </a:endParaRPr>
                    </a:p>
                  </a:txBody>
                  <a:tcPr marL="16298" marR="162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80185">
                <a:tc>
                  <a:txBody>
                    <a:bodyPr/>
                    <a:lstStyle/>
                    <a:p>
                      <a:pPr algn="ctr"/>
                      <a:r>
                        <a:rPr lang="en-US" altLang="zh-TW" sz="1800" dirty="0">
                          <a:latin typeface="標楷體" pitchFamily="65" charset="-120"/>
                          <a:ea typeface="標楷體" pitchFamily="65" charset="-120"/>
                        </a:rPr>
                        <a:t>7</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2</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a:latin typeface="標楷體" pitchFamily="65" charset="-120"/>
                          <a:ea typeface="標楷體" pitchFamily="65" charset="-120"/>
                        </a:rPr>
                        <a:t>二</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公告</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80185">
                <a:tc>
                  <a:txBody>
                    <a:bodyPr/>
                    <a:lstStyle/>
                    <a:p>
                      <a:pPr algn="ct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3</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三</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公告</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80185">
                <a:tc>
                  <a:txBody>
                    <a:bodyPr/>
                    <a:lstStyle/>
                    <a:p>
                      <a:pPr algn="ct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4</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四</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公告</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80185">
                <a:tc>
                  <a:txBody>
                    <a:bodyPr/>
                    <a:lstStyle/>
                    <a:p>
                      <a:pPr algn="ctr"/>
                      <a:endParaRPr lang="zh-TW" altLang="en-US" sz="180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5</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五</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公告</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80185">
                <a:tc>
                  <a:txBody>
                    <a:bodyPr/>
                    <a:lstStyle/>
                    <a:p>
                      <a:pPr algn="ctr"/>
                      <a:endParaRPr lang="zh-TW" altLang="en-US" sz="180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6</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六</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公告</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80185">
                <a:tc>
                  <a:txBody>
                    <a:bodyPr/>
                    <a:lstStyle/>
                    <a:p>
                      <a:pPr algn="ctr"/>
                      <a:endParaRPr lang="zh-TW" altLang="en-US" sz="180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7</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日</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800" dirty="0">
                          <a:latin typeface="標楷體" pitchFamily="65" charset="-120"/>
                          <a:ea typeface="標楷體" pitchFamily="65" charset="-120"/>
                        </a:rPr>
                        <a:t>A</a:t>
                      </a:r>
                      <a:r>
                        <a:rPr lang="zh-TW" altLang="en-US" sz="1800" dirty="0">
                          <a:latin typeface="標楷體" pitchFamily="65" charset="-120"/>
                          <a:ea typeface="標楷體" pitchFamily="65" charset="-120"/>
                        </a:rPr>
                        <a:t>報名</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a:solidFill>
                            <a:schemeClr val="dk1"/>
                          </a:solidFill>
                          <a:latin typeface="標楷體" pitchFamily="65" charset="-120"/>
                          <a:ea typeface="標楷體" pitchFamily="65" charset="-120"/>
                          <a:cs typeface="+mn-cs"/>
                        </a:rPr>
                        <a:t>【</a:t>
                      </a:r>
                      <a:r>
                        <a:rPr lang="en-US" altLang="zh-TW" sz="1800" kern="1200" dirty="0">
                          <a:solidFill>
                            <a:schemeClr val="dk1"/>
                          </a:solidFill>
                          <a:latin typeface="標楷體" pitchFamily="65" charset="-120"/>
                          <a:ea typeface="標楷體" pitchFamily="65" charset="-120"/>
                          <a:cs typeface="+mn-cs"/>
                        </a:rPr>
                        <a:t>1</a:t>
                      </a:r>
                      <a:r>
                        <a:rPr lang="zh-TW" altLang="zh-TW" sz="1800" kern="1200" dirty="0">
                          <a:solidFill>
                            <a:schemeClr val="dk1"/>
                          </a:solidFill>
                          <a:latin typeface="標楷體" pitchFamily="65" charset="-120"/>
                          <a:ea typeface="標楷體" pitchFamily="65" charset="-120"/>
                          <a:cs typeface="+mn-cs"/>
                        </a:rPr>
                        <a:t>招：第</a:t>
                      </a:r>
                      <a:r>
                        <a:rPr lang="en-US" altLang="zh-TW" sz="1800" kern="1200" dirty="0">
                          <a:solidFill>
                            <a:schemeClr val="dk1"/>
                          </a:solidFill>
                          <a:latin typeface="標楷體" pitchFamily="65" charset="-120"/>
                          <a:ea typeface="標楷體" pitchFamily="65" charset="-120"/>
                          <a:cs typeface="+mn-cs"/>
                        </a:rPr>
                        <a:t>1</a:t>
                      </a:r>
                      <a:r>
                        <a:rPr lang="zh-TW" altLang="zh-TW" sz="1800" kern="1200" dirty="0">
                          <a:solidFill>
                            <a:schemeClr val="dk1"/>
                          </a:solidFill>
                          <a:latin typeface="標楷體" pitchFamily="65" charset="-120"/>
                          <a:ea typeface="標楷體" pitchFamily="65" charset="-120"/>
                          <a:cs typeface="+mn-cs"/>
                        </a:rPr>
                        <a:t>次招考】</a:t>
                      </a:r>
                      <a:r>
                        <a:rPr lang="en-US" altLang="zh-TW" sz="1800" kern="1200" dirty="0">
                          <a:solidFill>
                            <a:schemeClr val="dk1"/>
                          </a:solidFill>
                          <a:latin typeface="標楷體" pitchFamily="65" charset="-120"/>
                          <a:ea typeface="標楷體" pitchFamily="65" charset="-120"/>
                          <a:cs typeface="+mn-cs"/>
                        </a:rPr>
                        <a:t>A</a:t>
                      </a:r>
                      <a:r>
                        <a:rPr lang="zh-TW" altLang="zh-TW" sz="1800" kern="1200" dirty="0">
                          <a:solidFill>
                            <a:schemeClr val="dk1"/>
                          </a:solidFill>
                          <a:latin typeface="標楷體" pitchFamily="65" charset="-120"/>
                          <a:ea typeface="標楷體" pitchFamily="65" charset="-120"/>
                          <a:cs typeface="+mn-cs"/>
                        </a:rPr>
                        <a:t>考試、放榜</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80185">
                <a:tc>
                  <a:txBody>
                    <a:bodyPr/>
                    <a:lstStyle/>
                    <a:p>
                      <a:pPr algn="ct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8</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一</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80185">
                <a:tc>
                  <a:txBody>
                    <a:bodyPr/>
                    <a:lstStyle/>
                    <a:p>
                      <a:pPr algn="ctr"/>
                      <a:endParaRPr lang="zh-TW" altLang="en-US" sz="180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9</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二</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800" dirty="0">
                          <a:latin typeface="標楷體" pitchFamily="65" charset="-120"/>
                          <a:ea typeface="標楷體" pitchFamily="65" charset="-120"/>
                        </a:rPr>
                        <a:t>AB</a:t>
                      </a:r>
                      <a:r>
                        <a:rPr lang="zh-TW" altLang="en-US" sz="1800" dirty="0">
                          <a:latin typeface="標楷體" pitchFamily="65" charset="-120"/>
                          <a:ea typeface="標楷體" pitchFamily="65" charset="-120"/>
                        </a:rPr>
                        <a:t>報名</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a:solidFill>
                            <a:schemeClr val="dk1"/>
                          </a:solidFill>
                          <a:latin typeface="標楷體" pitchFamily="65" charset="-120"/>
                          <a:ea typeface="標楷體" pitchFamily="65" charset="-120"/>
                          <a:cs typeface="+mn-cs"/>
                        </a:rPr>
                        <a:t>【</a:t>
                      </a:r>
                      <a:r>
                        <a:rPr lang="en-US" altLang="zh-TW" sz="1800" kern="1200" dirty="0">
                          <a:solidFill>
                            <a:schemeClr val="dk1"/>
                          </a:solidFill>
                          <a:latin typeface="標楷體" pitchFamily="65" charset="-120"/>
                          <a:ea typeface="標楷體" pitchFamily="65" charset="-120"/>
                          <a:cs typeface="+mn-cs"/>
                        </a:rPr>
                        <a:t>2</a:t>
                      </a:r>
                      <a:r>
                        <a:rPr lang="zh-TW" altLang="zh-TW" sz="1800" kern="1200" dirty="0">
                          <a:solidFill>
                            <a:schemeClr val="dk1"/>
                          </a:solidFill>
                          <a:latin typeface="標楷體" pitchFamily="65" charset="-120"/>
                          <a:ea typeface="標楷體" pitchFamily="65" charset="-120"/>
                          <a:cs typeface="+mn-cs"/>
                        </a:rPr>
                        <a:t>招：第</a:t>
                      </a:r>
                      <a:r>
                        <a:rPr lang="en-US" altLang="zh-TW" sz="1800" kern="1200" dirty="0">
                          <a:solidFill>
                            <a:schemeClr val="dk1"/>
                          </a:solidFill>
                          <a:latin typeface="標楷體" pitchFamily="65" charset="-120"/>
                          <a:ea typeface="標楷體" pitchFamily="65" charset="-120"/>
                          <a:cs typeface="+mn-cs"/>
                        </a:rPr>
                        <a:t>2</a:t>
                      </a:r>
                      <a:r>
                        <a:rPr lang="zh-TW" altLang="zh-TW" sz="1800" kern="1200" dirty="0">
                          <a:solidFill>
                            <a:schemeClr val="dk1"/>
                          </a:solidFill>
                          <a:latin typeface="標楷體" pitchFamily="65" charset="-120"/>
                          <a:ea typeface="標楷體" pitchFamily="65" charset="-120"/>
                          <a:cs typeface="+mn-cs"/>
                        </a:rPr>
                        <a:t>次招考】</a:t>
                      </a:r>
                      <a:r>
                        <a:rPr lang="en-US" altLang="zh-TW" sz="1800" kern="1200" dirty="0">
                          <a:solidFill>
                            <a:schemeClr val="dk1"/>
                          </a:solidFill>
                          <a:latin typeface="標楷體" pitchFamily="65" charset="-120"/>
                          <a:ea typeface="標楷體" pitchFamily="65" charset="-120"/>
                          <a:cs typeface="+mn-cs"/>
                        </a:rPr>
                        <a:t>AB</a:t>
                      </a:r>
                      <a:r>
                        <a:rPr lang="zh-TW" altLang="zh-TW" sz="1800" kern="1200" dirty="0">
                          <a:solidFill>
                            <a:schemeClr val="dk1"/>
                          </a:solidFill>
                          <a:latin typeface="標楷體" pitchFamily="65" charset="-120"/>
                          <a:ea typeface="標楷體" pitchFamily="65" charset="-120"/>
                          <a:cs typeface="+mn-cs"/>
                        </a:rPr>
                        <a:t>考試、放榜</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80185">
                <a:tc>
                  <a:txBody>
                    <a:bodyPr/>
                    <a:lstStyle/>
                    <a:p>
                      <a:pPr algn="ctr"/>
                      <a:endParaRPr lang="zh-TW" altLang="en-US" sz="180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10</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三</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656122">
                <a:tc>
                  <a:txBody>
                    <a:bodyPr/>
                    <a:lstStyle/>
                    <a:p>
                      <a:pPr algn="ctr"/>
                      <a:endParaRPr lang="zh-TW" altLang="en-US" sz="180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a:latin typeface="標楷體" pitchFamily="65" charset="-120"/>
                          <a:ea typeface="標楷體" pitchFamily="65" charset="-120"/>
                        </a:rPr>
                        <a:t>11</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a:latin typeface="標楷體" pitchFamily="65" charset="-120"/>
                          <a:ea typeface="標楷體" pitchFamily="65" charset="-120"/>
                        </a:rPr>
                        <a:t>四</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800" dirty="0">
                          <a:latin typeface="標楷體" pitchFamily="65" charset="-120"/>
                          <a:ea typeface="標楷體" pitchFamily="65" charset="-120"/>
                        </a:rPr>
                        <a:t>ABC</a:t>
                      </a:r>
                      <a:r>
                        <a:rPr lang="zh-TW" altLang="en-US" sz="1800" dirty="0">
                          <a:latin typeface="標楷體" pitchFamily="65" charset="-120"/>
                          <a:ea typeface="標楷體" pitchFamily="65" charset="-120"/>
                        </a:rPr>
                        <a:t>報名</a:t>
                      </a: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a:solidFill>
                            <a:schemeClr val="dk1"/>
                          </a:solidFill>
                          <a:latin typeface="標楷體" pitchFamily="65" charset="-120"/>
                          <a:ea typeface="標楷體" pitchFamily="65" charset="-120"/>
                          <a:cs typeface="+mn-cs"/>
                        </a:rPr>
                        <a:t>【</a:t>
                      </a:r>
                      <a:r>
                        <a:rPr lang="en-US" altLang="zh-TW" sz="1800" kern="1200" dirty="0">
                          <a:solidFill>
                            <a:schemeClr val="dk1"/>
                          </a:solidFill>
                          <a:latin typeface="標楷體" pitchFamily="65" charset="-120"/>
                          <a:ea typeface="標楷體" pitchFamily="65" charset="-120"/>
                          <a:cs typeface="+mn-cs"/>
                        </a:rPr>
                        <a:t>3</a:t>
                      </a:r>
                      <a:r>
                        <a:rPr lang="zh-TW" altLang="zh-TW" sz="1800" kern="1200" dirty="0">
                          <a:solidFill>
                            <a:schemeClr val="dk1"/>
                          </a:solidFill>
                          <a:latin typeface="標楷體" pitchFamily="65" charset="-120"/>
                          <a:ea typeface="標楷體" pitchFamily="65" charset="-120"/>
                          <a:cs typeface="+mn-cs"/>
                        </a:rPr>
                        <a:t>招：第</a:t>
                      </a:r>
                      <a:r>
                        <a:rPr lang="en-US" altLang="zh-TW" sz="1800" kern="1200" dirty="0">
                          <a:solidFill>
                            <a:schemeClr val="dk1"/>
                          </a:solidFill>
                          <a:latin typeface="標楷體" pitchFamily="65" charset="-120"/>
                          <a:ea typeface="標楷體" pitchFamily="65" charset="-120"/>
                          <a:cs typeface="+mn-cs"/>
                        </a:rPr>
                        <a:t>3</a:t>
                      </a:r>
                      <a:r>
                        <a:rPr lang="zh-TW" altLang="zh-TW" sz="1800" kern="1200" dirty="0">
                          <a:solidFill>
                            <a:schemeClr val="dk1"/>
                          </a:solidFill>
                          <a:latin typeface="標楷體" pitchFamily="65" charset="-120"/>
                          <a:ea typeface="標楷體" pitchFamily="65" charset="-120"/>
                          <a:cs typeface="+mn-cs"/>
                        </a:rPr>
                        <a:t>次招考】</a:t>
                      </a:r>
                      <a:r>
                        <a:rPr lang="en-US" altLang="zh-TW" sz="1800" kern="1200" dirty="0">
                          <a:solidFill>
                            <a:schemeClr val="dk1"/>
                          </a:solidFill>
                          <a:latin typeface="標楷體" pitchFamily="65" charset="-120"/>
                          <a:ea typeface="標楷體" pitchFamily="65" charset="-120"/>
                          <a:cs typeface="+mn-cs"/>
                        </a:rPr>
                        <a:t>ABC</a:t>
                      </a:r>
                      <a:r>
                        <a:rPr lang="zh-TW" altLang="zh-TW" sz="1800" kern="1200" dirty="0">
                          <a:solidFill>
                            <a:schemeClr val="dk1"/>
                          </a:solidFill>
                          <a:latin typeface="標楷體" pitchFamily="65" charset="-120"/>
                          <a:ea typeface="標楷體" pitchFamily="65" charset="-120"/>
                          <a:cs typeface="+mn-cs"/>
                        </a:rPr>
                        <a:t>考試、放榜</a:t>
                      </a:r>
                      <a:endParaRPr lang="zh-TW" altLang="en-US" sz="1800" dirty="0">
                        <a:latin typeface="標楷體" pitchFamily="65" charset="-120"/>
                        <a:ea typeface="標楷體" pitchFamily="65" charset="-120"/>
                      </a:endParaRPr>
                    </a:p>
                  </a:txBody>
                  <a:tcPr marL="83820" marR="83820"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transition>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zh-TW" altLang="en-US" sz="4000">
                <a:solidFill>
                  <a:schemeClr val="accent1"/>
                </a:solidFill>
                <a:ea typeface="標楷體" pitchFamily="65" charset="-120"/>
              </a:rPr>
              <a:t>甄選小組作業分配表</a:t>
            </a:r>
            <a:br>
              <a:rPr lang="zh-TW" altLang="en-US" sz="4000">
                <a:ea typeface="標楷體" pitchFamily="65" charset="-120"/>
              </a:rPr>
            </a:br>
            <a:r>
              <a:rPr lang="en-US" altLang="zh-TW" sz="2800">
                <a:ea typeface="標楷體" pitchFamily="65" charset="-120"/>
              </a:rPr>
              <a:t>(</a:t>
            </a:r>
            <a:r>
              <a:rPr lang="zh-TW" altLang="en-US" sz="2800">
                <a:ea typeface="標楷體" pitchFamily="65" charset="-120"/>
              </a:rPr>
              <a:t>各校依實際需要組成，本表僅供參考</a:t>
            </a:r>
            <a:r>
              <a:rPr lang="en-US" altLang="zh-TW" sz="2800">
                <a:ea typeface="標楷體" pitchFamily="65" charset="-120"/>
              </a:rPr>
              <a:t>)</a:t>
            </a:r>
          </a:p>
        </p:txBody>
      </p:sp>
      <p:graphicFrame>
        <p:nvGraphicFramePr>
          <p:cNvPr id="42072" name="Group 88"/>
          <p:cNvGraphicFramePr>
            <a:graphicFrameLocks noGrp="1"/>
          </p:cNvGraphicFramePr>
          <p:nvPr>
            <p:ph idx="1"/>
          </p:nvPr>
        </p:nvGraphicFramePr>
        <p:xfrm>
          <a:off x="822325" y="1846263"/>
          <a:ext cx="7543800" cy="4525963"/>
        </p:xfrm>
        <a:graphic>
          <a:graphicData uri="http://schemas.openxmlformats.org/drawingml/2006/table">
            <a:tbl>
              <a:tblPr/>
              <a:tblGrid>
                <a:gridCol w="934244">
                  <a:extLst>
                    <a:ext uri="{9D8B030D-6E8A-4147-A177-3AD203B41FA5}">
                      <a16:colId xmlns:a16="http://schemas.microsoft.com/office/drawing/2014/main" val="20000"/>
                    </a:ext>
                  </a:extLst>
                </a:gridCol>
                <a:gridCol w="1583267">
                  <a:extLst>
                    <a:ext uri="{9D8B030D-6E8A-4147-A177-3AD203B41FA5}">
                      <a16:colId xmlns:a16="http://schemas.microsoft.com/office/drawing/2014/main" val="20001"/>
                    </a:ext>
                  </a:extLst>
                </a:gridCol>
                <a:gridCol w="3141795">
                  <a:extLst>
                    <a:ext uri="{9D8B030D-6E8A-4147-A177-3AD203B41FA5}">
                      <a16:colId xmlns:a16="http://schemas.microsoft.com/office/drawing/2014/main" val="20002"/>
                    </a:ext>
                  </a:extLst>
                </a:gridCol>
                <a:gridCol w="1884494">
                  <a:extLst>
                    <a:ext uri="{9D8B030D-6E8A-4147-A177-3AD203B41FA5}">
                      <a16:colId xmlns:a16="http://schemas.microsoft.com/office/drawing/2014/main" val="20003"/>
                    </a:ext>
                  </a:extLst>
                </a:gridCol>
              </a:tblGrid>
              <a:tr h="630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a:ln>
                            <a:noFill/>
                          </a:ln>
                          <a:solidFill>
                            <a:schemeClr val="tx1"/>
                          </a:solidFill>
                          <a:effectLst/>
                          <a:latin typeface="標楷體" pitchFamily="65" charset="-120"/>
                          <a:ea typeface="標楷體" pitchFamily="65" charset="-120"/>
                        </a:rPr>
                        <a:t>類別 </a:t>
                      </a:r>
                    </a:p>
                  </a:txBody>
                  <a:tcPr marL="83820" marR="838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a:ln>
                            <a:noFill/>
                          </a:ln>
                          <a:solidFill>
                            <a:schemeClr val="tx1"/>
                          </a:solidFill>
                          <a:effectLst/>
                          <a:latin typeface="標楷體" pitchFamily="65" charset="-120"/>
                          <a:ea typeface="標楷體" pitchFamily="65" charset="-120"/>
                        </a:rPr>
                        <a:t>負責人員</a:t>
                      </a:r>
                    </a:p>
                  </a:txBody>
                  <a:tcPr marL="83820" marR="838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a:ln>
                            <a:noFill/>
                          </a:ln>
                          <a:solidFill>
                            <a:schemeClr val="tx1"/>
                          </a:solidFill>
                          <a:effectLst/>
                          <a:latin typeface="標楷體" pitchFamily="65" charset="-120"/>
                          <a:ea typeface="標楷體" pitchFamily="65" charset="-120"/>
                        </a:rPr>
                        <a:t>工作項目</a:t>
                      </a:r>
                    </a:p>
                  </a:txBody>
                  <a:tcPr marL="83820" marR="838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a:ln>
                            <a:noFill/>
                          </a:ln>
                          <a:solidFill>
                            <a:schemeClr val="tx1"/>
                          </a:solidFill>
                          <a:effectLst/>
                          <a:latin typeface="標楷體" pitchFamily="65" charset="-120"/>
                          <a:ea typeface="標楷體" pitchFamily="65" charset="-120"/>
                        </a:rPr>
                        <a:t>說明 </a:t>
                      </a:r>
                    </a:p>
                  </a:txBody>
                  <a:tcPr marL="83820" marR="838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985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a:ln>
                            <a:noFill/>
                          </a:ln>
                          <a:solidFill>
                            <a:schemeClr val="tx1"/>
                          </a:solidFill>
                          <a:effectLst/>
                          <a:latin typeface="標楷體" pitchFamily="65" charset="-120"/>
                          <a:ea typeface="標楷體" pitchFamily="65" charset="-120"/>
                        </a:rPr>
                        <a:t>主任委員 </a:t>
                      </a:r>
                    </a:p>
                  </a:txBody>
                  <a:tcPr marL="83820" marR="838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a:ln>
                            <a:noFill/>
                          </a:ln>
                          <a:solidFill>
                            <a:schemeClr val="tx1"/>
                          </a:solidFill>
                          <a:effectLst/>
                          <a:latin typeface="標楷體" pitchFamily="65" charset="-120"/>
                          <a:ea typeface="標楷體" pitchFamily="65" charset="-120"/>
                        </a:rPr>
                        <a:t>校長</a:t>
                      </a:r>
                    </a:p>
                  </a:txBody>
                  <a:tcPr marL="83820" marR="838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a:ln>
                            <a:noFill/>
                          </a:ln>
                          <a:solidFill>
                            <a:schemeClr val="tx1"/>
                          </a:solidFill>
                          <a:effectLst/>
                          <a:latin typeface="標楷體" pitchFamily="65" charset="-120"/>
                          <a:ea typeface="標楷體" pitchFamily="65" charset="-120"/>
                        </a:rPr>
                        <a:t>統籌甄選工作</a:t>
                      </a:r>
                    </a:p>
                  </a:txBody>
                  <a:tcPr marL="83820" marR="838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a:ln>
                          <a:noFill/>
                        </a:ln>
                        <a:solidFill>
                          <a:schemeClr val="tx1"/>
                        </a:solidFill>
                        <a:effectLst/>
                        <a:latin typeface="標楷體" pitchFamily="65" charset="-120"/>
                        <a:ea typeface="標楷體" pitchFamily="65" charset="-120"/>
                      </a:endParaRPr>
                    </a:p>
                  </a:txBody>
                  <a:tcPr marL="83820" marR="838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00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a:ln>
                            <a:noFill/>
                          </a:ln>
                          <a:solidFill>
                            <a:schemeClr val="tx1"/>
                          </a:solidFill>
                          <a:effectLst/>
                          <a:latin typeface="標楷體" pitchFamily="65" charset="-120"/>
                          <a:ea typeface="標楷體" pitchFamily="65" charset="-120"/>
                        </a:rPr>
                        <a:t>當然委員</a:t>
                      </a:r>
                    </a:p>
                  </a:txBody>
                  <a:tcPr marL="83820" marR="838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a:ln>
                            <a:noFill/>
                          </a:ln>
                          <a:solidFill>
                            <a:schemeClr val="tx1"/>
                          </a:solidFill>
                          <a:effectLst/>
                          <a:latin typeface="標楷體" pitchFamily="65" charset="-120"/>
                          <a:ea typeface="標楷體" pitchFamily="65" charset="-120"/>
                        </a:rPr>
                        <a:t>各教師評審委員</a:t>
                      </a:r>
                    </a:p>
                  </a:txBody>
                  <a:tcPr marL="83820" marR="838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a:ln>
                            <a:noFill/>
                          </a:ln>
                          <a:solidFill>
                            <a:schemeClr val="tx1"/>
                          </a:solidFill>
                          <a:effectLst/>
                          <a:latin typeface="標楷體" pitchFamily="65" charset="-120"/>
                          <a:ea typeface="標楷體" pitchFamily="65" charset="-120"/>
                        </a:rPr>
                        <a:t>各項甄選工作</a:t>
                      </a:r>
                    </a:p>
                  </a:txBody>
                  <a:tcPr marL="83820" marR="838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a:ln>
                          <a:noFill/>
                        </a:ln>
                        <a:solidFill>
                          <a:schemeClr val="tx1"/>
                        </a:solidFill>
                        <a:effectLst/>
                        <a:latin typeface="標楷體" pitchFamily="65" charset="-120"/>
                        <a:ea typeface="標楷體" pitchFamily="65" charset="-120"/>
                      </a:endParaRPr>
                    </a:p>
                  </a:txBody>
                  <a:tcPr marL="83820" marR="838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970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a:ln>
                            <a:noFill/>
                          </a:ln>
                          <a:solidFill>
                            <a:schemeClr val="tx1"/>
                          </a:solidFill>
                          <a:effectLst/>
                          <a:latin typeface="標楷體" pitchFamily="65" charset="-120"/>
                          <a:ea typeface="標楷體" pitchFamily="65" charset="-120"/>
                        </a:rPr>
                        <a:t>口試暨試教委員</a:t>
                      </a:r>
                    </a:p>
                  </a:txBody>
                  <a:tcPr marL="83820" marR="838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a:ln>
                            <a:noFill/>
                          </a:ln>
                          <a:solidFill>
                            <a:schemeClr val="tx1"/>
                          </a:solidFill>
                          <a:effectLst/>
                          <a:latin typeface="標楷體" pitchFamily="65" charset="-120"/>
                          <a:ea typeface="標楷體" pitchFamily="65" charset="-120"/>
                        </a:rPr>
                        <a:t>○ ○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a:ln>
                            <a:noFill/>
                          </a:ln>
                          <a:solidFill>
                            <a:schemeClr val="tx1"/>
                          </a:solidFill>
                          <a:effectLst/>
                          <a:latin typeface="標楷體" pitchFamily="65" charset="-120"/>
                          <a:ea typeface="標楷體" pitchFamily="65" charset="-120"/>
                        </a:rPr>
                        <a:t>○ ○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a:ln>
                            <a:noFill/>
                          </a:ln>
                          <a:solidFill>
                            <a:schemeClr val="tx1"/>
                          </a:solidFill>
                          <a:effectLst/>
                          <a:latin typeface="標楷體" pitchFamily="65" charset="-120"/>
                          <a:ea typeface="標楷體" pitchFamily="65" charset="-120"/>
                        </a:rPr>
                        <a:t>○ ○ ○</a:t>
                      </a:r>
                    </a:p>
                  </a:txBody>
                  <a:tcPr marL="83820" marR="838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a:ln>
                            <a:noFill/>
                          </a:ln>
                          <a:solidFill>
                            <a:schemeClr val="tx1"/>
                          </a:solidFill>
                          <a:effectLst/>
                          <a:latin typeface="標楷體" pitchFamily="65" charset="-120"/>
                          <a:ea typeface="標楷體" pitchFamily="65" charset="-120"/>
                        </a:rPr>
                        <a:t>擔任口試評分、試教評分及參加甄選會議 </a:t>
                      </a:r>
                    </a:p>
                  </a:txBody>
                  <a:tcPr marL="83820" marR="838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a:ln>
                          <a:noFill/>
                        </a:ln>
                        <a:solidFill>
                          <a:schemeClr val="tx1"/>
                        </a:solidFill>
                        <a:effectLst/>
                        <a:latin typeface="標楷體" pitchFamily="65" charset="-120"/>
                        <a:ea typeface="標楷體" pitchFamily="65" charset="-120"/>
                      </a:endParaRPr>
                    </a:p>
                  </a:txBody>
                  <a:tcPr marL="83820" marR="838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zh-TW" altLang="en-US" sz="4000">
                <a:solidFill>
                  <a:schemeClr val="accent1"/>
                </a:solidFill>
                <a:ea typeface="標楷體" pitchFamily="65" charset="-120"/>
              </a:rPr>
              <a:t>甄選小組作業分配表</a:t>
            </a:r>
            <a:br>
              <a:rPr lang="zh-TW" altLang="en-US" sz="4000">
                <a:ea typeface="標楷體" pitchFamily="65" charset="-120"/>
              </a:rPr>
            </a:br>
            <a:r>
              <a:rPr lang="en-US" altLang="zh-TW" sz="2800">
                <a:ea typeface="標楷體" pitchFamily="65" charset="-120"/>
              </a:rPr>
              <a:t>(</a:t>
            </a:r>
            <a:r>
              <a:rPr lang="zh-TW" altLang="en-US" sz="2800">
                <a:ea typeface="標楷體" pitchFamily="65" charset="-120"/>
              </a:rPr>
              <a:t>各校依實際需要組成，本表僅供參考</a:t>
            </a:r>
            <a:r>
              <a:rPr lang="en-US" altLang="zh-TW" sz="2800">
                <a:ea typeface="標楷體" pitchFamily="65" charset="-120"/>
              </a:rPr>
              <a:t>)</a:t>
            </a:r>
          </a:p>
        </p:txBody>
      </p:sp>
      <p:graphicFrame>
        <p:nvGraphicFramePr>
          <p:cNvPr id="41046" name="Group 86"/>
          <p:cNvGraphicFramePr>
            <a:graphicFrameLocks noGrp="1"/>
          </p:cNvGraphicFramePr>
          <p:nvPr>
            <p:ph idx="1"/>
            <p:extLst>
              <p:ext uri="{D42A27DB-BD31-4B8C-83A1-F6EECF244321}">
                <p14:modId xmlns:p14="http://schemas.microsoft.com/office/powerpoint/2010/main" val="4060671524"/>
              </p:ext>
            </p:extLst>
          </p:nvPr>
        </p:nvGraphicFramePr>
        <p:xfrm>
          <a:off x="822960" y="1737363"/>
          <a:ext cx="7421446" cy="4834033"/>
        </p:xfrm>
        <a:graphic>
          <a:graphicData uri="http://schemas.openxmlformats.org/drawingml/2006/table">
            <a:tbl>
              <a:tblPr/>
              <a:tblGrid>
                <a:gridCol w="919092">
                  <a:extLst>
                    <a:ext uri="{9D8B030D-6E8A-4147-A177-3AD203B41FA5}">
                      <a16:colId xmlns:a16="http://schemas.microsoft.com/office/drawing/2014/main" val="20000"/>
                    </a:ext>
                  </a:extLst>
                </a:gridCol>
                <a:gridCol w="1493165">
                  <a:extLst>
                    <a:ext uri="{9D8B030D-6E8A-4147-A177-3AD203B41FA5}">
                      <a16:colId xmlns:a16="http://schemas.microsoft.com/office/drawing/2014/main" val="20001"/>
                    </a:ext>
                  </a:extLst>
                </a:gridCol>
                <a:gridCol w="3244350">
                  <a:extLst>
                    <a:ext uri="{9D8B030D-6E8A-4147-A177-3AD203B41FA5}">
                      <a16:colId xmlns:a16="http://schemas.microsoft.com/office/drawing/2014/main" val="20002"/>
                    </a:ext>
                  </a:extLst>
                </a:gridCol>
                <a:gridCol w="1764839">
                  <a:extLst>
                    <a:ext uri="{9D8B030D-6E8A-4147-A177-3AD203B41FA5}">
                      <a16:colId xmlns:a16="http://schemas.microsoft.com/office/drawing/2014/main" val="20003"/>
                    </a:ext>
                  </a:extLst>
                </a:gridCol>
              </a:tblGrid>
              <a:tr h="4975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a:ln>
                            <a:noFill/>
                          </a:ln>
                          <a:solidFill>
                            <a:schemeClr val="tx1"/>
                          </a:solidFill>
                          <a:effectLst/>
                          <a:latin typeface="標楷體" pitchFamily="65" charset="-120"/>
                          <a:ea typeface="標楷體" pitchFamily="65" charset="-120"/>
                        </a:rPr>
                        <a:t>類別 </a:t>
                      </a:r>
                    </a:p>
                  </a:txBody>
                  <a:tcPr marL="91431" marR="91431"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a:ln>
                            <a:noFill/>
                          </a:ln>
                          <a:solidFill>
                            <a:schemeClr val="tx1"/>
                          </a:solidFill>
                          <a:effectLst/>
                          <a:latin typeface="標楷體" pitchFamily="65" charset="-120"/>
                          <a:ea typeface="標楷體" pitchFamily="65" charset="-120"/>
                        </a:rPr>
                        <a:t>負責人員</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a:ln>
                            <a:noFill/>
                          </a:ln>
                          <a:solidFill>
                            <a:schemeClr val="tx1"/>
                          </a:solidFill>
                          <a:effectLst/>
                          <a:latin typeface="標楷體" pitchFamily="65" charset="-120"/>
                          <a:ea typeface="標楷體" pitchFamily="65" charset="-120"/>
                        </a:rPr>
                        <a:t>工作項目</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a:ln>
                            <a:noFill/>
                          </a:ln>
                          <a:solidFill>
                            <a:schemeClr val="tx1"/>
                          </a:solidFill>
                          <a:effectLst/>
                          <a:latin typeface="標楷體" pitchFamily="65" charset="-120"/>
                          <a:ea typeface="標楷體" pitchFamily="65" charset="-120"/>
                        </a:rPr>
                        <a:t>說明 </a:t>
                      </a:r>
                    </a:p>
                  </a:txBody>
                  <a:tcPr marL="91431" marR="91431"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9413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行</a:t>
                      </a:r>
                      <a:endParaRPr kumimoji="1" lang="en-US" altLang="zh-TW"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政</a:t>
                      </a:r>
                      <a:endParaRPr kumimoji="1" lang="en-US" altLang="zh-TW"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組</a:t>
                      </a:r>
                    </a:p>
                  </a:txBody>
                  <a:tcPr marL="91431" marR="91431"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a:ln>
                            <a:noFill/>
                          </a:ln>
                          <a:solidFill>
                            <a:schemeClr val="tx1"/>
                          </a:solidFill>
                          <a:effectLst/>
                          <a:latin typeface="標楷體" pitchFamily="65" charset="-120"/>
                          <a:ea typeface="標楷體" pitchFamily="65" charset="-120"/>
                          <a:cs typeface="Times New Roman" pitchFamily="18" charset="0"/>
                        </a:rPr>
                        <a:t>人事主管</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報名、簡章公告（上網）、教評會議通知及紀錄、甄選結果公告、成績通知、受理成績複查 </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a:ln>
                            <a:noFill/>
                          </a:ln>
                          <a:solidFill>
                            <a:schemeClr val="tx1"/>
                          </a:solidFill>
                          <a:effectLst/>
                          <a:latin typeface="標楷體" pitchFamily="65" charset="-120"/>
                          <a:ea typeface="標楷體" pitchFamily="65" charset="-120"/>
                        </a:rPr>
                        <a:t>資格審查等</a:t>
                      </a:r>
                    </a:p>
                  </a:txBody>
                  <a:tcPr marL="91431" marR="91431"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87688">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總</a:t>
                      </a:r>
                      <a:endParaRPr kumimoji="1" lang="en-US" altLang="zh-TW"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務</a:t>
                      </a:r>
                      <a:endParaRPr kumimoji="1" lang="en-US" altLang="zh-TW"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組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 </a:t>
                      </a:r>
                    </a:p>
                  </a:txBody>
                  <a:tcPr marL="91431" marR="91431"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dirty="0">
                          <a:ln>
                            <a:noFill/>
                          </a:ln>
                          <a:solidFill>
                            <a:schemeClr val="tx1"/>
                          </a:solidFill>
                          <a:effectLst/>
                          <a:latin typeface="標楷體" pitchFamily="65" charset="-120"/>
                          <a:ea typeface="標楷體" pitchFamily="65" charset="-120"/>
                        </a:rPr>
                        <a:t>○ ○ ○</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場地規劃、整理、佈置</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000" b="0" i="0" u="none" strike="noStrike" cap="none" normalizeH="0" baseline="0" dirty="0">
                          <a:ln>
                            <a:noFill/>
                          </a:ln>
                          <a:solidFill>
                            <a:schemeClr val="tx1"/>
                          </a:solidFill>
                          <a:effectLst/>
                          <a:latin typeface="標楷體" pitchFamily="65" charset="-120"/>
                          <a:ea typeface="標楷體" pitchFamily="65" charset="-120"/>
                        </a:rPr>
                        <a:t>（   ）教室－休息室</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000" b="0" i="0" u="none" strike="noStrike" cap="none" normalizeH="0" baseline="0" dirty="0">
                          <a:ln>
                            <a:noFill/>
                          </a:ln>
                          <a:solidFill>
                            <a:schemeClr val="tx1"/>
                          </a:solidFill>
                          <a:effectLst/>
                          <a:latin typeface="標楷體" pitchFamily="65" charset="-120"/>
                          <a:ea typeface="標楷體" pitchFamily="65" charset="-120"/>
                        </a:rPr>
                        <a:t>（   ）實作</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000" b="0" i="0" u="none" strike="noStrike" cap="none" normalizeH="0" baseline="0" dirty="0">
                          <a:ln>
                            <a:noFill/>
                          </a:ln>
                          <a:solidFill>
                            <a:schemeClr val="tx1"/>
                          </a:solidFill>
                          <a:effectLst/>
                          <a:latin typeface="標楷體" pitchFamily="65" charset="-120"/>
                          <a:ea typeface="標楷體" pitchFamily="65" charset="-120"/>
                        </a:rPr>
                        <a:t>（   ）口試 </a:t>
                      </a:r>
                    </a:p>
                  </a:txBody>
                  <a:tcPr marL="91431" marR="91431"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54626">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a:ln>
                            <a:noFill/>
                          </a:ln>
                          <a:solidFill>
                            <a:schemeClr val="tx1"/>
                          </a:solidFill>
                          <a:effectLst/>
                          <a:latin typeface="標楷體" pitchFamily="65" charset="-120"/>
                          <a:ea typeface="標楷體" pitchFamily="65" charset="-120"/>
                        </a:rPr>
                        <a:t>○ ○ ○</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便當訂購及茶水供應與場地回復</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dirty="0">
                        <a:ln>
                          <a:noFill/>
                        </a:ln>
                        <a:solidFill>
                          <a:schemeClr val="tx1"/>
                        </a:solidFill>
                        <a:effectLst/>
                        <a:latin typeface="標楷體" pitchFamily="65" charset="-120"/>
                        <a:ea typeface="標楷體" pitchFamily="65" charset="-120"/>
                      </a:endParaRPr>
                    </a:p>
                  </a:txBody>
                  <a:tcPr marL="91431" marR="91431"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zh-TW" altLang="en-US" sz="4000">
                <a:solidFill>
                  <a:schemeClr val="accent1"/>
                </a:solidFill>
                <a:ea typeface="標楷體" pitchFamily="65" charset="-120"/>
              </a:rPr>
              <a:t>甄選小組作業分配表</a:t>
            </a:r>
            <a:br>
              <a:rPr lang="zh-TW" altLang="en-US" sz="4000">
                <a:solidFill>
                  <a:schemeClr val="hlink"/>
                </a:solidFill>
                <a:ea typeface="標楷體" pitchFamily="65" charset="-120"/>
              </a:rPr>
            </a:br>
            <a:r>
              <a:rPr lang="en-US" altLang="zh-TW" sz="2800">
                <a:ea typeface="標楷體" pitchFamily="65" charset="-120"/>
              </a:rPr>
              <a:t>(</a:t>
            </a:r>
            <a:r>
              <a:rPr lang="zh-TW" altLang="en-US" sz="2800">
                <a:ea typeface="標楷體" pitchFamily="65" charset="-120"/>
              </a:rPr>
              <a:t>各校依實際需要組成，本表僅供參考</a:t>
            </a:r>
            <a:r>
              <a:rPr lang="en-US" altLang="zh-TW" sz="2800">
                <a:ea typeface="標楷體" pitchFamily="65" charset="-120"/>
              </a:rPr>
              <a:t>)</a:t>
            </a:r>
          </a:p>
        </p:txBody>
      </p:sp>
      <p:graphicFrame>
        <p:nvGraphicFramePr>
          <p:cNvPr id="43126" name="Group 118"/>
          <p:cNvGraphicFramePr>
            <a:graphicFrameLocks noGrp="1"/>
          </p:cNvGraphicFramePr>
          <p:nvPr>
            <p:ph idx="1"/>
          </p:nvPr>
        </p:nvGraphicFramePr>
        <p:xfrm>
          <a:off x="822325" y="1846263"/>
          <a:ext cx="7543801" cy="4614963"/>
        </p:xfrm>
        <a:graphic>
          <a:graphicData uri="http://schemas.openxmlformats.org/drawingml/2006/table">
            <a:tbl>
              <a:tblPr/>
              <a:tblGrid>
                <a:gridCol w="934244">
                  <a:extLst>
                    <a:ext uri="{9D8B030D-6E8A-4147-A177-3AD203B41FA5}">
                      <a16:colId xmlns:a16="http://schemas.microsoft.com/office/drawing/2014/main" val="20000"/>
                    </a:ext>
                  </a:extLst>
                </a:gridCol>
                <a:gridCol w="1517783">
                  <a:extLst>
                    <a:ext uri="{9D8B030D-6E8A-4147-A177-3AD203B41FA5}">
                      <a16:colId xmlns:a16="http://schemas.microsoft.com/office/drawing/2014/main" val="20001"/>
                    </a:ext>
                  </a:extLst>
                </a:gridCol>
                <a:gridCol w="3205824">
                  <a:extLst>
                    <a:ext uri="{9D8B030D-6E8A-4147-A177-3AD203B41FA5}">
                      <a16:colId xmlns:a16="http://schemas.microsoft.com/office/drawing/2014/main" val="20002"/>
                    </a:ext>
                  </a:extLst>
                </a:gridCol>
                <a:gridCol w="1885950">
                  <a:extLst>
                    <a:ext uri="{9D8B030D-6E8A-4147-A177-3AD203B41FA5}">
                      <a16:colId xmlns:a16="http://schemas.microsoft.com/office/drawing/2014/main" val="20003"/>
                    </a:ext>
                  </a:extLst>
                </a:gridCol>
              </a:tblGrid>
              <a:tr h="8634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a:ln>
                            <a:noFill/>
                          </a:ln>
                          <a:solidFill>
                            <a:schemeClr val="tx1"/>
                          </a:solidFill>
                          <a:effectLst/>
                          <a:latin typeface="標楷體" pitchFamily="65" charset="-120"/>
                          <a:ea typeface="標楷體" pitchFamily="65" charset="-120"/>
                        </a:rPr>
                        <a:t>類別 </a:t>
                      </a:r>
                    </a:p>
                  </a:txBody>
                  <a:tcPr marL="83820" marR="83820"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a:ln>
                            <a:noFill/>
                          </a:ln>
                          <a:solidFill>
                            <a:schemeClr val="tx1"/>
                          </a:solidFill>
                          <a:effectLst/>
                          <a:latin typeface="標楷體" pitchFamily="65" charset="-120"/>
                          <a:ea typeface="標楷體" pitchFamily="65" charset="-120"/>
                        </a:rPr>
                        <a:t>負責人員</a:t>
                      </a:r>
                    </a:p>
                  </a:txBody>
                  <a:tcPr marL="83820" marR="8382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a:ln>
                            <a:noFill/>
                          </a:ln>
                          <a:solidFill>
                            <a:schemeClr val="tx1"/>
                          </a:solidFill>
                          <a:effectLst/>
                          <a:latin typeface="標楷體" pitchFamily="65" charset="-120"/>
                          <a:ea typeface="標楷體" pitchFamily="65" charset="-120"/>
                        </a:rPr>
                        <a:t>工作項目</a:t>
                      </a:r>
                    </a:p>
                  </a:txBody>
                  <a:tcPr marL="83820" marR="8382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a:ln>
                            <a:noFill/>
                          </a:ln>
                          <a:solidFill>
                            <a:schemeClr val="tx1"/>
                          </a:solidFill>
                          <a:effectLst/>
                          <a:latin typeface="標楷體" pitchFamily="65" charset="-120"/>
                          <a:ea typeface="標楷體" pitchFamily="65" charset="-120"/>
                        </a:rPr>
                        <a:t>說明 </a:t>
                      </a:r>
                    </a:p>
                  </a:txBody>
                  <a:tcPr marL="83820" marR="83820"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33324">
                <a:tc row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a:ln>
                            <a:noFill/>
                          </a:ln>
                          <a:solidFill>
                            <a:schemeClr val="tx1"/>
                          </a:solidFill>
                          <a:effectLst/>
                          <a:latin typeface="標楷體" pitchFamily="65" charset="-120"/>
                          <a:ea typeface="標楷體" pitchFamily="65" charset="-120"/>
                        </a:rPr>
                        <a:t>試</a:t>
                      </a:r>
                      <a:endParaRPr kumimoji="1" lang="en-US" altLang="zh-TW" sz="2400" b="1" i="0" u="none" strike="noStrike" cap="none" normalizeH="0" baseline="0" dirty="0">
                        <a:ln>
                          <a:noFill/>
                        </a:ln>
                        <a:solidFill>
                          <a:schemeClr val="tx1"/>
                        </a:solidFill>
                        <a:effectLst/>
                        <a:latin typeface="標楷體" pitchFamily="65" charset="-120"/>
                        <a:ea typeface="標楷體" pitchFamily="65" charset="-12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a:ln>
                            <a:noFill/>
                          </a:ln>
                          <a:solidFill>
                            <a:schemeClr val="tx1"/>
                          </a:solidFill>
                          <a:effectLst/>
                          <a:latin typeface="標楷體" pitchFamily="65" charset="-120"/>
                          <a:ea typeface="標楷體" pitchFamily="65" charset="-120"/>
                        </a:rPr>
                        <a:t>務</a:t>
                      </a:r>
                      <a:endParaRPr kumimoji="1" lang="en-US" altLang="zh-TW" sz="2400" b="1" i="0" u="none" strike="noStrike" cap="none" normalizeH="0" baseline="0" dirty="0">
                        <a:ln>
                          <a:noFill/>
                        </a:ln>
                        <a:solidFill>
                          <a:schemeClr val="tx1"/>
                        </a:solidFill>
                        <a:effectLst/>
                        <a:latin typeface="標楷體" pitchFamily="65" charset="-120"/>
                        <a:ea typeface="標楷體" pitchFamily="65" charset="-12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a:ln>
                            <a:noFill/>
                          </a:ln>
                          <a:solidFill>
                            <a:schemeClr val="tx1"/>
                          </a:solidFill>
                          <a:effectLst/>
                          <a:latin typeface="標楷體" pitchFamily="65" charset="-120"/>
                          <a:ea typeface="標楷體" pitchFamily="65" charset="-120"/>
                        </a:rPr>
                        <a:t>組</a:t>
                      </a:r>
                    </a:p>
                  </a:txBody>
                  <a:tcPr marL="83820" marR="83820"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a:ln>
                            <a:noFill/>
                          </a:ln>
                          <a:solidFill>
                            <a:schemeClr val="tx1"/>
                          </a:solidFill>
                          <a:effectLst/>
                          <a:latin typeface="標楷體" pitchFamily="65" charset="-120"/>
                          <a:ea typeface="標楷體" pitchFamily="65" charset="-120"/>
                        </a:rPr>
                        <a:t>○ ○ ○</a:t>
                      </a:r>
                    </a:p>
                  </a:txBody>
                  <a:tcPr marL="83820" marR="8382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a:ln>
                            <a:noFill/>
                          </a:ln>
                          <a:solidFill>
                            <a:schemeClr val="tx1"/>
                          </a:solidFill>
                          <a:effectLst/>
                          <a:latin typeface="標楷體" pitchFamily="65" charset="-120"/>
                          <a:ea typeface="標楷體" pitchFamily="65" charset="-120"/>
                          <a:cs typeface="Times New Roman" pitchFamily="18" charset="0"/>
                        </a:rPr>
                        <a:t>試務規劃及試題編製</a:t>
                      </a:r>
                    </a:p>
                  </a:txBody>
                  <a:tcPr marL="83820" marR="8382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a:ln>
                            <a:noFill/>
                          </a:ln>
                          <a:solidFill>
                            <a:schemeClr val="tx1"/>
                          </a:solidFill>
                          <a:effectLst/>
                          <a:latin typeface="標楷體" pitchFamily="65" charset="-120"/>
                          <a:ea typeface="標楷體" pitchFamily="65" charset="-120"/>
                          <a:cs typeface="Times New Roman" pitchFamily="18" charset="0"/>
                        </a:rPr>
                        <a:t>(</a:t>
                      </a:r>
                      <a:r>
                        <a:rPr kumimoji="1" lang="zh-TW" altLang="en-US" sz="2400" b="0" i="0" u="none" strike="noStrike" cap="none" normalizeH="0" baseline="0">
                          <a:ln>
                            <a:noFill/>
                          </a:ln>
                          <a:solidFill>
                            <a:schemeClr val="tx1"/>
                          </a:solidFill>
                          <a:effectLst/>
                          <a:latin typeface="標楷體" pitchFamily="65" charset="-120"/>
                          <a:ea typeface="標楷體" pitchFamily="65" charset="-120"/>
                          <a:cs typeface="Times New Roman" pitchFamily="18" charset="0"/>
                        </a:rPr>
                        <a:t>監考</a:t>
                      </a:r>
                      <a:r>
                        <a:rPr kumimoji="1" lang="en-US" altLang="zh-TW" sz="2400" b="0" i="0" u="none" strike="noStrike" cap="none" normalizeH="0" baseline="0">
                          <a:ln>
                            <a:noFill/>
                          </a:ln>
                          <a:solidFill>
                            <a:schemeClr val="tx1"/>
                          </a:solidFill>
                          <a:effectLst/>
                          <a:latin typeface="標楷體" pitchFamily="65" charset="-120"/>
                          <a:ea typeface="標楷體" pitchFamily="65" charset="-120"/>
                          <a:cs typeface="Times New Roman" pitchFamily="18" charset="0"/>
                        </a:rPr>
                        <a:t>)</a:t>
                      </a:r>
                    </a:p>
                  </a:txBody>
                  <a:tcPr marL="83820" marR="83820"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22847">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a:ln>
                            <a:noFill/>
                          </a:ln>
                          <a:solidFill>
                            <a:schemeClr val="tx1"/>
                          </a:solidFill>
                          <a:effectLst/>
                          <a:latin typeface="標楷體" pitchFamily="65" charset="-120"/>
                          <a:ea typeface="標楷體" pitchFamily="65" charset="-120"/>
                        </a:rPr>
                        <a:t>○ ○ ○</a:t>
                      </a:r>
                    </a:p>
                  </a:txBody>
                  <a:tcPr marL="83820" marR="8382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a:ln>
                            <a:noFill/>
                          </a:ln>
                          <a:solidFill>
                            <a:schemeClr val="tx1"/>
                          </a:solidFill>
                          <a:effectLst/>
                          <a:latin typeface="標楷體" pitchFamily="65" charset="-120"/>
                          <a:ea typeface="標楷體" pitchFamily="65" charset="-120"/>
                          <a:cs typeface="Times New Roman" pitchFamily="18" charset="0"/>
                        </a:rPr>
                        <a:t>甄試評分委員通知到場開會</a:t>
                      </a:r>
                    </a:p>
                  </a:txBody>
                  <a:tcPr marL="83820" marR="8382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a:ln>
                          <a:noFill/>
                        </a:ln>
                        <a:solidFill>
                          <a:schemeClr val="tx1"/>
                        </a:solidFill>
                        <a:effectLst/>
                        <a:latin typeface="標楷體" pitchFamily="65" charset="-120"/>
                        <a:ea typeface="標楷體" pitchFamily="65" charset="-120"/>
                      </a:endParaRPr>
                    </a:p>
                  </a:txBody>
                  <a:tcPr marL="83820" marR="83820"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30149">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a:ln>
                            <a:noFill/>
                          </a:ln>
                          <a:solidFill>
                            <a:schemeClr val="tx1"/>
                          </a:solidFill>
                          <a:effectLst/>
                          <a:latin typeface="標楷體" pitchFamily="65" charset="-120"/>
                          <a:ea typeface="標楷體" pitchFamily="65" charset="-120"/>
                        </a:rPr>
                        <a:t>○ ○ ○</a:t>
                      </a:r>
                    </a:p>
                  </a:txBody>
                  <a:tcPr marL="83820" marR="8382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a:ln>
                            <a:noFill/>
                          </a:ln>
                          <a:solidFill>
                            <a:schemeClr val="tx1"/>
                          </a:solidFill>
                          <a:effectLst/>
                          <a:latin typeface="標楷體" pitchFamily="65" charset="-120"/>
                          <a:ea typeface="標楷體" pitchFamily="65" charset="-120"/>
                          <a:cs typeface="Times New Roman" pitchFamily="18" charset="0"/>
                        </a:rPr>
                        <a:t>報到、驗證及叫號</a:t>
                      </a:r>
                    </a:p>
                  </a:txBody>
                  <a:tcPr marL="83820" marR="8382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a:ln>
                          <a:noFill/>
                        </a:ln>
                        <a:solidFill>
                          <a:schemeClr val="tx1"/>
                        </a:solidFill>
                        <a:effectLst/>
                        <a:latin typeface="標楷體" pitchFamily="65" charset="-120"/>
                        <a:ea typeface="標楷體" pitchFamily="65" charset="-120"/>
                      </a:endParaRPr>
                    </a:p>
                  </a:txBody>
                  <a:tcPr marL="83820" marR="83820"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33324">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a:ln>
                            <a:noFill/>
                          </a:ln>
                          <a:solidFill>
                            <a:schemeClr val="tx1"/>
                          </a:solidFill>
                          <a:effectLst/>
                          <a:latin typeface="標楷體" pitchFamily="65" charset="-120"/>
                          <a:ea typeface="標楷體" pitchFamily="65" charset="-120"/>
                        </a:rPr>
                        <a:t>○ ○ ○</a:t>
                      </a:r>
                    </a:p>
                  </a:txBody>
                  <a:tcPr marL="83820" marR="8382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計時</a:t>
                      </a:r>
                    </a:p>
                  </a:txBody>
                  <a:tcPr marL="83820" marR="8382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a:ln>
                          <a:noFill/>
                        </a:ln>
                        <a:solidFill>
                          <a:schemeClr val="tx1"/>
                        </a:solidFill>
                        <a:effectLst/>
                        <a:latin typeface="標楷體" pitchFamily="65" charset="-120"/>
                        <a:ea typeface="標楷體" pitchFamily="65" charset="-120"/>
                      </a:endParaRPr>
                    </a:p>
                  </a:txBody>
                  <a:tcPr marL="83820" marR="83820"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1737">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a:ln>
                            <a:noFill/>
                          </a:ln>
                          <a:solidFill>
                            <a:schemeClr val="tx1"/>
                          </a:solidFill>
                          <a:effectLst/>
                          <a:latin typeface="標楷體" pitchFamily="65" charset="-120"/>
                          <a:ea typeface="標楷體" pitchFamily="65" charset="-120"/>
                        </a:rPr>
                        <a:t>○ ○ ○</a:t>
                      </a:r>
                    </a:p>
                  </a:txBody>
                  <a:tcPr marL="83820" marR="8382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成績統計及排序</a:t>
                      </a:r>
                    </a:p>
                  </a:txBody>
                  <a:tcPr marL="83820" marR="83820"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a:ln>
                          <a:noFill/>
                        </a:ln>
                        <a:solidFill>
                          <a:schemeClr val="tx1"/>
                        </a:solidFill>
                        <a:effectLst/>
                        <a:latin typeface="標楷體" pitchFamily="65" charset="-120"/>
                        <a:ea typeface="標楷體" pitchFamily="65" charset="-120"/>
                      </a:endParaRPr>
                    </a:p>
                  </a:txBody>
                  <a:tcPr marL="83820" marR="83820"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zh-TW" altLang="en-US" sz="4000">
                <a:solidFill>
                  <a:schemeClr val="accent1"/>
                </a:solidFill>
                <a:latin typeface="標楷體" pitchFamily="65" charset="-120"/>
                <a:ea typeface="標楷體" pitchFamily="65" charset="-120"/>
              </a:rPr>
              <a:t>考試作業確認工作表</a:t>
            </a:r>
            <a:r>
              <a:rPr lang="en-US" altLang="zh-TW" sz="4000">
                <a:solidFill>
                  <a:schemeClr val="accent1"/>
                </a:solidFill>
                <a:latin typeface="標楷體" pitchFamily="65" charset="-120"/>
                <a:ea typeface="標楷體" pitchFamily="65" charset="-120"/>
              </a:rPr>
              <a:t>1</a:t>
            </a:r>
          </a:p>
        </p:txBody>
      </p:sp>
      <p:sp>
        <p:nvSpPr>
          <p:cNvPr id="44035" name="Rectangle 3"/>
          <p:cNvSpPr>
            <a:spLocks noGrp="1" noChangeArrowheads="1"/>
          </p:cNvSpPr>
          <p:nvPr>
            <p:ph idx="1"/>
          </p:nvPr>
        </p:nvSpPr>
        <p:spPr/>
        <p:txBody>
          <a:bodyPr>
            <a:normAutofit fontScale="92500"/>
          </a:bodyPr>
          <a:lstStyle/>
          <a:p>
            <a:pPr marL="274320" indent="-274320" eaLnBrk="1" fontAlgn="auto" hangingPunct="1">
              <a:spcAft>
                <a:spcPts val="0"/>
              </a:spcAft>
              <a:buClr>
                <a:schemeClr val="accent3"/>
              </a:buClr>
              <a:buFontTx/>
              <a:buNone/>
              <a:defRPr/>
            </a:pPr>
            <a:r>
              <a:rPr lang="en-US" altLang="zh-TW" sz="2800" b="1" dirty="0">
                <a:effectLst>
                  <a:outerShdw blurRad="38100" dist="38100" dir="2700000" algn="tl">
                    <a:srgbClr val="C0C0C0"/>
                  </a:outerShdw>
                </a:effectLst>
                <a:latin typeface="標楷體" pitchFamily="65" charset="-120"/>
                <a:ea typeface="標楷體" pitchFamily="65" charset="-120"/>
              </a:rPr>
              <a:t>1.</a:t>
            </a:r>
            <a:r>
              <a:rPr lang="zh-TW" altLang="en-US" sz="2800" b="1" dirty="0">
                <a:effectLst>
                  <a:outerShdw blurRad="38100" dist="38100" dir="2700000" algn="tl">
                    <a:srgbClr val="C0C0C0"/>
                  </a:outerShdw>
                </a:effectLst>
                <a:latin typeface="標楷體" pitchFamily="65" charset="-120"/>
                <a:ea typeface="標楷體" pitchFamily="65" charset="-120"/>
              </a:rPr>
              <a:t>場地規劃、整理及佈置</a:t>
            </a:r>
            <a:endParaRPr lang="zh-TW" altLang="en-US" sz="2800" dirty="0">
              <a:effectLst>
                <a:outerShdw blurRad="38100" dist="38100" dir="2700000" algn="tl">
                  <a:srgbClr val="C0C0C0"/>
                </a:outerShdw>
              </a:effectLst>
              <a:latin typeface="標楷體" pitchFamily="65" charset="-120"/>
              <a:ea typeface="標楷體" pitchFamily="65" charset="-120"/>
            </a:endParaRPr>
          </a:p>
          <a:p>
            <a:pPr marL="274320" indent="-274320" eaLnBrk="1" fontAlgn="auto" hangingPunct="1">
              <a:spcAft>
                <a:spcPts val="0"/>
              </a:spcAft>
              <a:buClr>
                <a:schemeClr val="accent3"/>
              </a:buClr>
              <a:buFont typeface="Wingdings" pitchFamily="2" charset="2"/>
              <a:buChar char="u"/>
              <a:defRPr/>
            </a:pPr>
            <a:r>
              <a:rPr lang="zh-TW" altLang="en-US" sz="2800" dirty="0">
                <a:latin typeface="標楷體" pitchFamily="65" charset="-120"/>
                <a:ea typeface="標楷體" pitchFamily="65" charset="-120"/>
              </a:rPr>
              <a:t>負責人員：</a:t>
            </a:r>
            <a:r>
              <a:rPr lang="zh-TW" altLang="en-US" sz="2800" b="1" dirty="0">
                <a:latin typeface="標楷體" pitchFamily="65" charset="-120"/>
                <a:ea typeface="標楷體" pitchFamily="65" charset="-120"/>
              </a:rPr>
              <a:t>○○○</a:t>
            </a:r>
            <a:endParaRPr lang="zh-TW" altLang="en-US" sz="2800" dirty="0">
              <a:latin typeface="標楷體" pitchFamily="65" charset="-120"/>
              <a:ea typeface="標楷體" pitchFamily="65" charset="-120"/>
            </a:endParaRPr>
          </a:p>
          <a:p>
            <a:pPr marL="274320" indent="-274320" eaLnBrk="1" fontAlgn="auto" hangingPunct="1">
              <a:spcAft>
                <a:spcPts val="0"/>
              </a:spcAft>
              <a:buClr>
                <a:schemeClr val="accent3"/>
              </a:buClr>
              <a:buFont typeface="Wingdings" pitchFamily="2" charset="2"/>
              <a:buChar char="u"/>
              <a:defRPr/>
            </a:pPr>
            <a:r>
              <a:rPr lang="zh-TW" altLang="en-US" sz="2800" dirty="0">
                <a:latin typeface="標楷體" pitchFamily="65" charset="-120"/>
                <a:ea typeface="標楷體" pitchFamily="65" charset="-120"/>
              </a:rPr>
              <a:t>完成時間：</a:t>
            </a:r>
            <a:r>
              <a:rPr lang="zh-TW" altLang="en-US" sz="2800" b="1" dirty="0">
                <a:latin typeface="標楷體" pitchFamily="65" charset="-120"/>
                <a:ea typeface="標楷體" pitchFamily="65" charset="-120"/>
              </a:rPr>
              <a:t>○○○</a:t>
            </a:r>
            <a:r>
              <a:rPr lang="zh-TW" altLang="en-US" sz="2800" dirty="0">
                <a:latin typeface="標楷體" pitchFamily="65" charset="-120"/>
                <a:ea typeface="標楷體" pitchFamily="65" charset="-120"/>
              </a:rPr>
              <a:t>年</a:t>
            </a:r>
            <a:r>
              <a:rPr lang="zh-TW" altLang="en-US" sz="2800" b="1" dirty="0">
                <a:latin typeface="標楷體" pitchFamily="65" charset="-120"/>
                <a:ea typeface="標楷體" pitchFamily="65" charset="-120"/>
              </a:rPr>
              <a:t>○○</a:t>
            </a:r>
            <a:r>
              <a:rPr lang="zh-TW" altLang="en-US" sz="2800" dirty="0">
                <a:latin typeface="標楷體" pitchFamily="65" charset="-120"/>
                <a:ea typeface="標楷體" pitchFamily="65" charset="-120"/>
              </a:rPr>
              <a:t>月</a:t>
            </a:r>
            <a:r>
              <a:rPr lang="zh-TW" altLang="en-US" sz="2800" b="1" dirty="0">
                <a:latin typeface="標楷體" pitchFamily="65" charset="-120"/>
                <a:ea typeface="標楷體" pitchFamily="65" charset="-120"/>
              </a:rPr>
              <a:t>○○</a:t>
            </a:r>
            <a:r>
              <a:rPr lang="zh-TW" altLang="en-US" sz="2800" dirty="0">
                <a:latin typeface="標楷體" pitchFamily="65" charset="-120"/>
                <a:ea typeface="標楷體" pitchFamily="65" charset="-120"/>
              </a:rPr>
              <a:t>日</a:t>
            </a:r>
          </a:p>
          <a:p>
            <a:pPr marL="274320" indent="-274320" eaLnBrk="1" fontAlgn="auto" hangingPunct="1">
              <a:spcAft>
                <a:spcPts val="0"/>
              </a:spcAft>
              <a:buClr>
                <a:schemeClr val="accent3"/>
              </a:buClr>
              <a:buFontTx/>
              <a:buNone/>
              <a:defRPr/>
            </a:pPr>
            <a:endParaRPr lang="zh-TW" altLang="en-US" sz="2800" dirty="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b="1" dirty="0">
                <a:effectLst>
                  <a:outerShdw blurRad="38100" dist="38100" dir="2700000" algn="tl">
                    <a:srgbClr val="C0C0C0"/>
                  </a:outerShdw>
                </a:effectLst>
                <a:latin typeface="標楷體" pitchFamily="65" charset="-120"/>
                <a:ea typeface="標楷體" pitchFamily="65" charset="-120"/>
              </a:rPr>
              <a:t>2.</a:t>
            </a:r>
            <a:r>
              <a:rPr lang="zh-TW" altLang="en-US" sz="2800" b="1" dirty="0">
                <a:effectLst>
                  <a:outerShdw blurRad="38100" dist="38100" dir="2700000" algn="tl">
                    <a:srgbClr val="C0C0C0"/>
                  </a:outerShdw>
                </a:effectLst>
                <a:latin typeface="標楷體" pitchFamily="65" charset="-120"/>
                <a:ea typeface="標楷體" pitchFamily="65" charset="-120"/>
              </a:rPr>
              <a:t>甄試委員會議</a:t>
            </a:r>
            <a:r>
              <a:rPr lang="en-US" altLang="zh-TW" sz="2800" b="1" dirty="0">
                <a:effectLst>
                  <a:outerShdw blurRad="38100" dist="38100" dir="2700000" algn="tl">
                    <a:srgbClr val="C0C0C0"/>
                  </a:outerShdw>
                </a:effectLst>
                <a:latin typeface="標楷體" pitchFamily="65" charset="-120"/>
                <a:ea typeface="標楷體" pitchFamily="65" charset="-120"/>
              </a:rPr>
              <a:t>(</a:t>
            </a:r>
            <a:r>
              <a:rPr lang="zh-TW" altLang="en-US" sz="2800" b="1" dirty="0">
                <a:effectLst>
                  <a:outerShdw blurRad="38100" dist="38100" dir="2700000" algn="tl">
                    <a:srgbClr val="C0C0C0"/>
                  </a:outerShdw>
                </a:effectLst>
                <a:latin typeface="標楷體" pitchFamily="65" charset="-120"/>
                <a:ea typeface="標楷體" pitchFamily="65" charset="-120"/>
              </a:rPr>
              <a:t>甄選前置作業會議</a:t>
            </a:r>
            <a:r>
              <a:rPr lang="en-US" altLang="zh-TW" sz="2800" b="1" dirty="0">
                <a:effectLst>
                  <a:outerShdw blurRad="38100" dist="38100" dir="2700000" algn="tl">
                    <a:srgbClr val="C0C0C0"/>
                  </a:outerShdw>
                </a:effectLst>
                <a:latin typeface="標楷體" pitchFamily="65" charset="-120"/>
                <a:ea typeface="標楷體" pitchFamily="65" charset="-120"/>
              </a:rPr>
              <a:t>)</a:t>
            </a:r>
          </a:p>
          <a:p>
            <a:pPr marL="274320" indent="-274320" eaLnBrk="1" fontAlgn="auto" hangingPunct="1">
              <a:spcAft>
                <a:spcPts val="0"/>
              </a:spcAft>
              <a:buClr>
                <a:schemeClr val="accent3"/>
              </a:buClr>
              <a:buFont typeface="Wingdings" pitchFamily="2" charset="2"/>
              <a:buChar char="u"/>
              <a:defRPr/>
            </a:pPr>
            <a:r>
              <a:rPr lang="zh-TW" altLang="en-US" sz="2800" b="1" dirty="0">
                <a:solidFill>
                  <a:srgbClr val="000000"/>
                </a:solidFill>
                <a:latin typeface="標楷體" pitchFamily="65" charset="-120"/>
                <a:ea typeface="標楷體" pitchFamily="65" charset="-120"/>
              </a:rPr>
              <a:t>參加人員：各委員</a:t>
            </a:r>
            <a:r>
              <a:rPr lang="en-US" altLang="zh-TW" sz="2800" b="1" dirty="0">
                <a:solidFill>
                  <a:srgbClr val="000000"/>
                </a:solidFill>
                <a:latin typeface="標楷體" pitchFamily="65" charset="-120"/>
                <a:ea typeface="標楷體" pitchFamily="65" charset="-120"/>
              </a:rPr>
              <a:t>(</a:t>
            </a:r>
            <a:r>
              <a:rPr lang="zh-TW" altLang="en-US" sz="2800" b="1" dirty="0">
                <a:solidFill>
                  <a:srgbClr val="000000"/>
                </a:solidFill>
                <a:latin typeface="標楷體" pitchFamily="65" charset="-120"/>
                <a:ea typeface="標楷體" pitchFamily="65" charset="-120"/>
              </a:rPr>
              <a:t>含教評委員、評分委員</a:t>
            </a:r>
            <a:r>
              <a:rPr lang="en-US" altLang="zh-TW" sz="2800" b="1" dirty="0">
                <a:solidFill>
                  <a:srgbClr val="000000"/>
                </a:solidFill>
                <a:latin typeface="標楷體" pitchFamily="65" charset="-120"/>
                <a:ea typeface="標楷體" pitchFamily="65" charset="-120"/>
              </a:rPr>
              <a:t>)</a:t>
            </a:r>
            <a:endParaRPr lang="zh-TW" altLang="en-US" sz="2800" dirty="0">
              <a:solidFill>
                <a:srgbClr val="000000"/>
              </a:solidFill>
              <a:latin typeface="標楷體" pitchFamily="65" charset="-120"/>
              <a:ea typeface="標楷體" pitchFamily="65" charset="-120"/>
            </a:endParaRPr>
          </a:p>
          <a:p>
            <a:pPr marL="274320" indent="-274320" eaLnBrk="1" fontAlgn="auto" hangingPunct="1">
              <a:spcAft>
                <a:spcPts val="0"/>
              </a:spcAft>
              <a:buClr>
                <a:schemeClr val="accent3"/>
              </a:buClr>
              <a:buFont typeface="Wingdings" pitchFamily="2" charset="2"/>
              <a:buChar char="u"/>
              <a:defRPr/>
            </a:pPr>
            <a:r>
              <a:rPr lang="zh-TW" altLang="en-US" sz="2800" dirty="0">
                <a:solidFill>
                  <a:srgbClr val="000000"/>
                </a:solidFill>
                <a:latin typeface="標楷體" pitchFamily="65" charset="-120"/>
                <a:ea typeface="標楷體" pitchFamily="65" charset="-120"/>
              </a:rPr>
              <a:t>開會時間：</a:t>
            </a:r>
            <a:r>
              <a:rPr lang="zh-TW" altLang="en-US" sz="2800" b="1" dirty="0">
                <a:latin typeface="標楷體" pitchFamily="65" charset="-120"/>
                <a:ea typeface="標楷體" pitchFamily="65" charset="-120"/>
              </a:rPr>
              <a:t>○○○</a:t>
            </a:r>
            <a:r>
              <a:rPr lang="zh-TW" altLang="en-US" sz="2800" dirty="0">
                <a:latin typeface="標楷體" pitchFamily="65" charset="-120"/>
                <a:ea typeface="標楷體" pitchFamily="65" charset="-120"/>
              </a:rPr>
              <a:t>年</a:t>
            </a:r>
            <a:r>
              <a:rPr lang="zh-TW" altLang="en-US" sz="2800" b="1" dirty="0">
                <a:latin typeface="標楷體" pitchFamily="65" charset="-120"/>
                <a:ea typeface="標楷體" pitchFamily="65" charset="-120"/>
              </a:rPr>
              <a:t>○○</a:t>
            </a:r>
            <a:r>
              <a:rPr lang="zh-TW" altLang="en-US" sz="2800" dirty="0">
                <a:latin typeface="標楷體" pitchFamily="65" charset="-120"/>
                <a:ea typeface="標楷體" pitchFamily="65" charset="-120"/>
              </a:rPr>
              <a:t>月</a:t>
            </a:r>
            <a:r>
              <a:rPr lang="zh-TW" altLang="en-US" sz="2800" b="1" dirty="0">
                <a:latin typeface="標楷體" pitchFamily="65" charset="-120"/>
                <a:ea typeface="標楷體" pitchFamily="65" charset="-120"/>
              </a:rPr>
              <a:t>○○</a:t>
            </a:r>
            <a:r>
              <a:rPr lang="zh-TW" altLang="en-US" sz="2800" dirty="0">
                <a:latin typeface="標楷體" pitchFamily="65" charset="-120"/>
                <a:ea typeface="標楷體" pitchFamily="65" charset="-120"/>
              </a:rPr>
              <a:t>日</a:t>
            </a:r>
            <a:r>
              <a:rPr lang="zh-TW" altLang="en-US" sz="2800" b="1" dirty="0">
                <a:latin typeface="標楷體" pitchFamily="65" charset="-120"/>
                <a:ea typeface="標楷體" pitchFamily="65" charset="-120"/>
              </a:rPr>
              <a:t>○○</a:t>
            </a:r>
            <a:r>
              <a:rPr lang="zh-TW" altLang="en-US" sz="2800" dirty="0">
                <a:solidFill>
                  <a:srgbClr val="000000"/>
                </a:solidFill>
                <a:latin typeface="標楷體" pitchFamily="65" charset="-120"/>
                <a:ea typeface="標楷體" pitchFamily="65" charset="-120"/>
              </a:rPr>
              <a:t>時</a:t>
            </a:r>
            <a:r>
              <a:rPr lang="zh-TW" altLang="en-US" sz="2800" b="1" dirty="0">
                <a:latin typeface="標楷體" pitchFamily="65" charset="-120"/>
                <a:ea typeface="標楷體" pitchFamily="65" charset="-120"/>
              </a:rPr>
              <a:t>○○</a:t>
            </a:r>
            <a:r>
              <a:rPr lang="zh-TW" altLang="en-US" sz="2800" dirty="0">
                <a:solidFill>
                  <a:srgbClr val="000000"/>
                </a:solidFill>
                <a:latin typeface="標楷體" pitchFamily="65" charset="-120"/>
                <a:ea typeface="標楷體" pitchFamily="65" charset="-120"/>
              </a:rPr>
              <a:t>分</a:t>
            </a:r>
          </a:p>
          <a:p>
            <a:pPr marL="274320" indent="-274320" eaLnBrk="1" fontAlgn="auto" hangingPunct="1">
              <a:spcAft>
                <a:spcPts val="0"/>
              </a:spcAft>
              <a:buClr>
                <a:schemeClr val="accent3"/>
              </a:buClr>
              <a:buFont typeface="Wingdings" pitchFamily="2" charset="2"/>
              <a:buChar char="u"/>
              <a:defRPr/>
            </a:pPr>
            <a:r>
              <a:rPr lang="zh-TW" altLang="en-US" sz="2800" dirty="0">
                <a:solidFill>
                  <a:srgbClr val="000000"/>
                </a:solidFill>
                <a:latin typeface="標楷體" pitchFamily="65" charset="-120"/>
                <a:ea typeface="標楷體" pitchFamily="65" charset="-120"/>
              </a:rPr>
              <a:t>開會地點：本校會議室</a:t>
            </a:r>
          </a:p>
          <a:p>
            <a:pPr marL="274320" indent="-274320" eaLnBrk="1" fontAlgn="auto" hangingPunct="1">
              <a:spcAft>
                <a:spcPts val="0"/>
              </a:spcAft>
              <a:buClr>
                <a:schemeClr val="accent3"/>
              </a:buClr>
              <a:buFontTx/>
              <a:buNone/>
              <a:defRPr/>
            </a:pPr>
            <a:endParaRPr lang="zh-TW" altLang="en-US" sz="2800" dirty="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en-US" altLang="zh-TW" sz="2800" dirty="0">
              <a:latin typeface="標楷體" pitchFamily="65" charset="-120"/>
              <a:ea typeface="標楷體" pitchFamily="65" charset="-120"/>
            </a:endParaRPr>
          </a:p>
        </p:txBody>
      </p:sp>
    </p:spTree>
  </p:cSld>
  <p:clrMapOvr>
    <a:masterClrMapping/>
  </p:clrMapOvr>
  <p:transition>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zh-TW" altLang="en-US" sz="4000">
                <a:solidFill>
                  <a:schemeClr val="accent1"/>
                </a:solidFill>
                <a:latin typeface="標楷體" pitchFamily="65" charset="-120"/>
                <a:ea typeface="標楷體" pitchFamily="65" charset="-120"/>
              </a:rPr>
              <a:t>考試作業確認工作表</a:t>
            </a:r>
            <a:r>
              <a:rPr lang="en-US" altLang="zh-TW" sz="4000">
                <a:solidFill>
                  <a:schemeClr val="accent1"/>
                </a:solidFill>
                <a:latin typeface="標楷體" pitchFamily="65" charset="-120"/>
                <a:ea typeface="標楷體" pitchFamily="65" charset="-120"/>
              </a:rPr>
              <a:t>2</a:t>
            </a:r>
          </a:p>
        </p:txBody>
      </p:sp>
      <p:sp>
        <p:nvSpPr>
          <p:cNvPr id="47107" name="Rectangle 3"/>
          <p:cNvSpPr>
            <a:spLocks noGrp="1" noChangeArrowheads="1"/>
          </p:cNvSpPr>
          <p:nvPr>
            <p:ph idx="1"/>
          </p:nvPr>
        </p:nvSpPr>
        <p:spPr/>
        <p:txBody>
          <a:bodyPr>
            <a:normAutofit fontScale="92500" lnSpcReduction="20000"/>
          </a:bodyPr>
          <a:lstStyle/>
          <a:p>
            <a:pPr marL="274320" indent="-274320" eaLnBrk="1" fontAlgn="auto" hangingPunct="1">
              <a:lnSpc>
                <a:spcPct val="80000"/>
              </a:lnSpc>
              <a:spcAft>
                <a:spcPts val="0"/>
              </a:spcAft>
              <a:buClr>
                <a:schemeClr val="accent3"/>
              </a:buClr>
              <a:buFontTx/>
              <a:buNone/>
              <a:defRPr/>
            </a:pPr>
            <a:r>
              <a:rPr lang="en-US" altLang="zh-TW" sz="2800" b="1" dirty="0">
                <a:effectLst>
                  <a:outerShdw blurRad="38100" dist="38100" dir="2700000" algn="tl">
                    <a:srgbClr val="C0C0C0"/>
                  </a:outerShdw>
                </a:effectLst>
                <a:latin typeface="標楷體" pitchFamily="65" charset="-120"/>
                <a:ea typeface="標楷體" pitchFamily="65" charset="-120"/>
              </a:rPr>
              <a:t>3.</a:t>
            </a:r>
            <a:r>
              <a:rPr lang="zh-TW" altLang="en-US" sz="2800" b="1" dirty="0">
                <a:solidFill>
                  <a:srgbClr val="FF0000"/>
                </a:solidFill>
                <a:effectLst>
                  <a:outerShdw blurRad="38100" dist="38100" dir="2700000" algn="tl">
                    <a:srgbClr val="C0C0C0"/>
                  </a:outerShdw>
                </a:effectLst>
                <a:latin typeface="標楷體" pitchFamily="65" charset="-120"/>
                <a:ea typeface="標楷體" pitchFamily="65" charset="-120"/>
              </a:rPr>
              <a:t>考生報到、驗證及抽籤</a:t>
            </a: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b="1" dirty="0">
                <a:solidFill>
                  <a:srgbClr val="FF0000"/>
                </a:solidFill>
                <a:latin typeface="標楷體" pitchFamily="65" charset="-120"/>
                <a:ea typeface="標楷體" pitchFamily="65" charset="-120"/>
              </a:rPr>
              <a:t>負責人員： ○○○</a:t>
            </a:r>
            <a:endParaRPr lang="zh-TW" altLang="en-US" sz="2800" dirty="0">
              <a:solidFill>
                <a:srgbClr val="FF0000"/>
              </a:solidFill>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a:solidFill>
                  <a:srgbClr val="FF0000"/>
                </a:solidFill>
                <a:latin typeface="標楷體" pitchFamily="65" charset="-120"/>
                <a:ea typeface="標楷體" pitchFamily="65" charset="-120"/>
              </a:rPr>
              <a:t>時間：</a:t>
            </a:r>
            <a:r>
              <a:rPr lang="zh-TW" altLang="en-US" sz="2800" b="1"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年</a:t>
            </a:r>
            <a:r>
              <a:rPr lang="zh-TW" altLang="en-US" sz="2800" b="1"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月</a:t>
            </a:r>
            <a:r>
              <a:rPr lang="zh-TW" altLang="en-US" sz="2800" b="1"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日</a:t>
            </a:r>
            <a:r>
              <a:rPr lang="zh-TW" altLang="en-US" sz="2800" b="1"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時</a:t>
            </a:r>
            <a:r>
              <a:rPr lang="zh-TW" altLang="en-US" sz="2800" b="1"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分</a:t>
            </a: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a:solidFill>
                  <a:srgbClr val="FF0000"/>
                </a:solidFill>
                <a:latin typeface="標楷體" pitchFamily="65" charset="-120"/>
                <a:ea typeface="標楷體" pitchFamily="65" charset="-120"/>
              </a:rPr>
              <a:t>地間：○○室</a:t>
            </a:r>
            <a:r>
              <a:rPr lang="en-US" altLang="zh-TW" sz="2800"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考生休息室</a:t>
            </a:r>
            <a:r>
              <a:rPr lang="en-US" altLang="zh-TW" sz="2800" dirty="0">
                <a:solidFill>
                  <a:srgbClr val="FF0000"/>
                </a:solidFill>
                <a:latin typeface="標楷體" pitchFamily="65" charset="-120"/>
                <a:ea typeface="標楷體" pitchFamily="65" charset="-120"/>
              </a:rPr>
              <a:t>)</a:t>
            </a:r>
          </a:p>
          <a:p>
            <a:pPr marL="274320" indent="-274320" eaLnBrk="1" fontAlgn="auto" hangingPunct="1">
              <a:lnSpc>
                <a:spcPct val="80000"/>
              </a:lnSpc>
              <a:spcAft>
                <a:spcPts val="0"/>
              </a:spcAft>
              <a:buClr>
                <a:schemeClr val="accent3"/>
              </a:buClr>
              <a:buFont typeface="Wingdings 2"/>
              <a:buChar char=""/>
              <a:defRPr/>
            </a:pPr>
            <a:endParaRPr lang="en-US" altLang="zh-TW" sz="2800" dirty="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r>
              <a:rPr lang="en-US" altLang="zh-TW" sz="2800" b="1" dirty="0">
                <a:effectLst>
                  <a:outerShdw blurRad="38100" dist="38100" dir="2700000" algn="tl">
                    <a:srgbClr val="C0C0C0"/>
                  </a:outerShdw>
                </a:effectLst>
                <a:latin typeface="標楷體" pitchFamily="65" charset="-120"/>
                <a:ea typeface="標楷體" pitchFamily="65" charset="-120"/>
              </a:rPr>
              <a:t>4.</a:t>
            </a:r>
            <a:r>
              <a:rPr lang="zh-TW" altLang="en-US" sz="2800" b="1" dirty="0">
                <a:effectLst>
                  <a:outerShdw blurRad="38100" dist="38100" dir="2700000" algn="tl">
                    <a:srgbClr val="C0C0C0"/>
                  </a:outerShdw>
                </a:effectLst>
                <a:latin typeface="標楷體" pitchFamily="65" charset="-120"/>
                <a:ea typeface="標楷體" pitchFamily="65" charset="-120"/>
              </a:rPr>
              <a:t>計時；口試、試教及資料確認</a:t>
            </a: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b="1" dirty="0">
                <a:latin typeface="標楷體" pitchFamily="65" charset="-120"/>
                <a:ea typeface="標楷體" pitchFamily="65" charset="-120"/>
              </a:rPr>
              <a:t>試場工作人員： ○○○</a:t>
            </a: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b="1" dirty="0">
                <a:latin typeface="標楷體" pitchFamily="65" charset="-120"/>
                <a:ea typeface="標楷體" pitchFamily="65" charset="-120"/>
              </a:rPr>
              <a:t>評分委員：： ○○○、○○○</a:t>
            </a:r>
            <a:endParaRPr lang="en-US" altLang="zh-TW" sz="2800" dirty="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a:latin typeface="標楷體" pitchFamily="65" charset="-120"/>
                <a:ea typeface="標楷體" pitchFamily="65" charset="-120"/>
              </a:rPr>
              <a:t>時間：</a:t>
            </a:r>
            <a:r>
              <a:rPr lang="zh-TW" altLang="en-US" sz="2800" b="1" dirty="0">
                <a:latin typeface="標楷體" pitchFamily="65" charset="-120"/>
                <a:ea typeface="標楷體" pitchFamily="65" charset="-120"/>
              </a:rPr>
              <a:t>○○○</a:t>
            </a:r>
            <a:r>
              <a:rPr lang="zh-TW" altLang="en-US" sz="2800" dirty="0">
                <a:latin typeface="標楷體" pitchFamily="65" charset="-120"/>
                <a:ea typeface="標楷體" pitchFamily="65" charset="-120"/>
              </a:rPr>
              <a:t>年</a:t>
            </a:r>
            <a:r>
              <a:rPr lang="zh-TW" altLang="en-US" sz="2800" b="1" dirty="0">
                <a:latin typeface="標楷體" pitchFamily="65" charset="-120"/>
                <a:ea typeface="標楷體" pitchFamily="65" charset="-120"/>
              </a:rPr>
              <a:t>○○</a:t>
            </a:r>
            <a:r>
              <a:rPr lang="zh-TW" altLang="en-US" sz="2800" dirty="0">
                <a:latin typeface="標楷體" pitchFamily="65" charset="-120"/>
                <a:ea typeface="標楷體" pitchFamily="65" charset="-120"/>
              </a:rPr>
              <a:t>月</a:t>
            </a:r>
            <a:r>
              <a:rPr lang="zh-TW" altLang="en-US" sz="2800" b="1" dirty="0">
                <a:latin typeface="標楷體" pitchFamily="65" charset="-120"/>
                <a:ea typeface="標楷體" pitchFamily="65" charset="-120"/>
              </a:rPr>
              <a:t>○○</a:t>
            </a:r>
            <a:r>
              <a:rPr lang="zh-TW" altLang="en-US" sz="2800" dirty="0">
                <a:latin typeface="標楷體" pitchFamily="65" charset="-120"/>
                <a:ea typeface="標楷體" pitchFamily="65" charset="-120"/>
              </a:rPr>
              <a:t>日</a:t>
            </a:r>
            <a:r>
              <a:rPr lang="zh-TW" altLang="en-US" sz="2800" b="1" dirty="0">
                <a:latin typeface="標楷體" pitchFamily="65" charset="-120"/>
                <a:ea typeface="標楷體" pitchFamily="65" charset="-120"/>
              </a:rPr>
              <a:t>○○</a:t>
            </a:r>
            <a:r>
              <a:rPr lang="zh-TW" altLang="en-US" sz="2800" dirty="0">
                <a:solidFill>
                  <a:srgbClr val="000000"/>
                </a:solidFill>
                <a:latin typeface="標楷體" pitchFamily="65" charset="-120"/>
                <a:ea typeface="標楷體" pitchFamily="65" charset="-120"/>
              </a:rPr>
              <a:t>時</a:t>
            </a:r>
            <a:r>
              <a:rPr lang="zh-TW" altLang="en-US" sz="2800" b="1" dirty="0">
                <a:latin typeface="標楷體" pitchFamily="65" charset="-120"/>
                <a:ea typeface="標楷體" pitchFamily="65" charset="-120"/>
              </a:rPr>
              <a:t>○○</a:t>
            </a:r>
            <a:r>
              <a:rPr lang="zh-TW" altLang="en-US" sz="2800" dirty="0">
                <a:solidFill>
                  <a:srgbClr val="000000"/>
                </a:solidFill>
                <a:latin typeface="標楷體" pitchFamily="65" charset="-120"/>
                <a:ea typeface="標楷體" pitchFamily="65" charset="-120"/>
              </a:rPr>
              <a:t>分</a:t>
            </a: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a:latin typeface="標楷體" pitchFamily="65" charset="-120"/>
                <a:ea typeface="標楷體" pitchFamily="65" charset="-120"/>
              </a:rPr>
              <a:t>地點：口試</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試教</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場地</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會議室</a:t>
            </a:r>
            <a:r>
              <a:rPr lang="en-US" altLang="zh-TW" sz="2800" dirty="0">
                <a:latin typeface="標楷體" pitchFamily="65" charset="-120"/>
                <a:ea typeface="標楷體" pitchFamily="65" charset="-120"/>
              </a:rPr>
              <a:t>)</a:t>
            </a:r>
          </a:p>
          <a:p>
            <a:pPr marL="274320" indent="-274320" eaLnBrk="1" fontAlgn="auto" hangingPunct="1">
              <a:lnSpc>
                <a:spcPct val="80000"/>
              </a:lnSpc>
              <a:spcAft>
                <a:spcPts val="0"/>
              </a:spcAft>
              <a:buClr>
                <a:schemeClr val="accent3"/>
              </a:buClr>
              <a:buFont typeface="Wingdings 2"/>
              <a:buChar char=""/>
              <a:defRPr/>
            </a:pPr>
            <a:endParaRPr lang="en-US" altLang="zh-TW" sz="2800" dirty="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endParaRPr lang="en-US" altLang="zh-TW" sz="2800" dirty="0">
              <a:latin typeface="標楷體" pitchFamily="65" charset="-120"/>
              <a:ea typeface="標楷體" pitchFamily="65" charset="-120"/>
            </a:endParaRPr>
          </a:p>
        </p:txBody>
      </p:sp>
    </p:spTree>
  </p:cSld>
  <p:clrMapOvr>
    <a:masterClrMapping/>
  </p:clrMapOvr>
  <p:transition>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zh-TW" altLang="en-US" sz="4000">
                <a:solidFill>
                  <a:schemeClr val="accent1"/>
                </a:solidFill>
                <a:latin typeface="標楷體" pitchFamily="65" charset="-120"/>
                <a:ea typeface="標楷體" pitchFamily="65" charset="-120"/>
              </a:rPr>
              <a:t>考試作業確認工作表</a:t>
            </a:r>
            <a:r>
              <a:rPr lang="en-US" altLang="zh-TW" sz="4000">
                <a:solidFill>
                  <a:schemeClr val="accent1"/>
                </a:solidFill>
                <a:latin typeface="標楷體" pitchFamily="65" charset="-120"/>
                <a:ea typeface="標楷體" pitchFamily="65" charset="-120"/>
              </a:rPr>
              <a:t>3</a:t>
            </a:r>
          </a:p>
        </p:txBody>
      </p:sp>
      <p:sp>
        <p:nvSpPr>
          <p:cNvPr id="46083" name="Rectangle 3"/>
          <p:cNvSpPr>
            <a:spLocks noGrp="1" noChangeArrowheads="1"/>
          </p:cNvSpPr>
          <p:nvPr>
            <p:ph idx="1"/>
          </p:nvPr>
        </p:nvSpPr>
        <p:spPr/>
        <p:txBody>
          <a:bodyPr>
            <a:normAutofit fontScale="92500" lnSpcReduction="20000"/>
          </a:bodyPr>
          <a:lstStyle/>
          <a:p>
            <a:pPr marL="274320" indent="-274320" eaLnBrk="1" fontAlgn="auto" hangingPunct="1">
              <a:lnSpc>
                <a:spcPct val="80000"/>
              </a:lnSpc>
              <a:spcAft>
                <a:spcPts val="0"/>
              </a:spcAft>
              <a:buClr>
                <a:schemeClr val="accent3"/>
              </a:buClr>
              <a:buFontTx/>
              <a:buNone/>
              <a:defRPr/>
            </a:pPr>
            <a:r>
              <a:rPr lang="en-US" altLang="zh-TW" sz="2800" b="1" dirty="0">
                <a:effectLst>
                  <a:outerShdw blurRad="38100" dist="38100" dir="2700000" algn="tl">
                    <a:srgbClr val="C0C0C0"/>
                  </a:outerShdw>
                </a:effectLst>
                <a:latin typeface="標楷體" pitchFamily="65" charset="-120"/>
                <a:ea typeface="標楷體" pitchFamily="65" charset="-120"/>
              </a:rPr>
              <a:t>5.</a:t>
            </a:r>
            <a:r>
              <a:rPr lang="zh-TW" altLang="en-US" sz="2800" b="1" dirty="0">
                <a:effectLst>
                  <a:outerShdw blurRad="38100" dist="38100" dir="2700000" algn="tl">
                    <a:srgbClr val="C0C0C0"/>
                  </a:outerShdw>
                </a:effectLst>
                <a:latin typeface="標楷體" pitchFamily="65" charset="-120"/>
                <a:ea typeface="標楷體" pitchFamily="65" charset="-120"/>
              </a:rPr>
              <a:t>叫號</a:t>
            </a: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b="1" dirty="0">
                <a:latin typeface="標楷體" pitchFamily="65" charset="-120"/>
                <a:ea typeface="標楷體" pitchFamily="65" charset="-120"/>
              </a:rPr>
              <a:t>負責人員：○○○</a:t>
            </a:r>
            <a:endParaRPr lang="zh-TW" altLang="en-US" sz="2800" dirty="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a:latin typeface="標楷體" pitchFamily="65" charset="-120"/>
                <a:ea typeface="標楷體" pitchFamily="65" charset="-120"/>
              </a:rPr>
              <a:t>時間：</a:t>
            </a:r>
            <a:r>
              <a:rPr lang="zh-TW" altLang="en-US" sz="2800" b="1" dirty="0">
                <a:latin typeface="標楷體" pitchFamily="65" charset="-120"/>
                <a:ea typeface="標楷體" pitchFamily="65" charset="-120"/>
              </a:rPr>
              <a:t>○○○</a:t>
            </a:r>
            <a:r>
              <a:rPr lang="zh-TW" altLang="en-US" sz="2800" dirty="0">
                <a:latin typeface="標楷體" pitchFamily="65" charset="-120"/>
                <a:ea typeface="標楷體" pitchFamily="65" charset="-120"/>
              </a:rPr>
              <a:t>年</a:t>
            </a:r>
            <a:r>
              <a:rPr lang="zh-TW" altLang="en-US" sz="2800" b="1" dirty="0">
                <a:latin typeface="標楷體" pitchFamily="65" charset="-120"/>
                <a:ea typeface="標楷體" pitchFamily="65" charset="-120"/>
              </a:rPr>
              <a:t>○○</a:t>
            </a:r>
            <a:r>
              <a:rPr lang="zh-TW" altLang="en-US" sz="2800" dirty="0">
                <a:latin typeface="標楷體" pitchFamily="65" charset="-120"/>
                <a:ea typeface="標楷體" pitchFamily="65" charset="-120"/>
              </a:rPr>
              <a:t>月</a:t>
            </a:r>
            <a:r>
              <a:rPr lang="zh-TW" altLang="en-US" sz="2800" b="1" dirty="0">
                <a:latin typeface="標楷體" pitchFamily="65" charset="-120"/>
                <a:ea typeface="標楷體" pitchFamily="65" charset="-120"/>
              </a:rPr>
              <a:t>○○</a:t>
            </a:r>
            <a:r>
              <a:rPr lang="zh-TW" altLang="en-US" sz="2800" dirty="0">
                <a:latin typeface="標楷體" pitchFamily="65" charset="-120"/>
                <a:ea typeface="標楷體" pitchFamily="65" charset="-120"/>
              </a:rPr>
              <a:t>日</a:t>
            </a:r>
            <a:r>
              <a:rPr lang="zh-TW" altLang="en-US" sz="2800" b="1" dirty="0">
                <a:latin typeface="標楷體" pitchFamily="65" charset="-120"/>
                <a:ea typeface="標楷體" pitchFamily="65" charset="-120"/>
              </a:rPr>
              <a:t>○○</a:t>
            </a:r>
            <a:r>
              <a:rPr lang="zh-TW" altLang="en-US" sz="2800" dirty="0">
                <a:solidFill>
                  <a:srgbClr val="000000"/>
                </a:solidFill>
                <a:latin typeface="標楷體" pitchFamily="65" charset="-120"/>
                <a:ea typeface="標楷體" pitchFamily="65" charset="-120"/>
              </a:rPr>
              <a:t>時</a:t>
            </a:r>
            <a:r>
              <a:rPr lang="zh-TW" altLang="en-US" sz="2800" b="1" dirty="0">
                <a:latin typeface="標楷體" pitchFamily="65" charset="-120"/>
                <a:ea typeface="標楷體" pitchFamily="65" charset="-120"/>
              </a:rPr>
              <a:t>○○</a:t>
            </a:r>
            <a:r>
              <a:rPr lang="zh-TW" altLang="en-US" sz="2800" dirty="0">
                <a:solidFill>
                  <a:srgbClr val="000000"/>
                </a:solidFill>
                <a:latin typeface="標楷體" pitchFamily="65" charset="-120"/>
                <a:ea typeface="標楷體" pitchFamily="65" charset="-120"/>
              </a:rPr>
              <a:t>分</a:t>
            </a:r>
            <a:endParaRPr lang="zh-TW" altLang="en-US" sz="2800" dirty="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a:latin typeface="標楷體" pitchFamily="65" charset="-120"/>
                <a:ea typeface="標楷體" pitchFamily="65" charset="-120"/>
              </a:rPr>
              <a:t>地點：○○室</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考生休息室</a:t>
            </a:r>
            <a:r>
              <a:rPr lang="en-US" altLang="zh-TW" sz="2800" dirty="0">
                <a:latin typeface="標楷體" pitchFamily="65" charset="-120"/>
                <a:ea typeface="標楷體" pitchFamily="65" charset="-120"/>
              </a:rPr>
              <a:t>)</a:t>
            </a:r>
          </a:p>
          <a:p>
            <a:pPr marL="274320" indent="-274320" eaLnBrk="1" fontAlgn="auto" hangingPunct="1">
              <a:lnSpc>
                <a:spcPct val="80000"/>
              </a:lnSpc>
              <a:spcAft>
                <a:spcPts val="0"/>
              </a:spcAft>
              <a:buClr>
                <a:schemeClr val="accent3"/>
              </a:buClr>
              <a:buFontTx/>
              <a:buNone/>
              <a:defRPr/>
            </a:pPr>
            <a:endParaRPr lang="en-US" altLang="zh-TW" sz="2800" dirty="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r>
              <a:rPr lang="en-US" altLang="zh-TW" sz="2800" b="1" dirty="0">
                <a:effectLst>
                  <a:outerShdw blurRad="38100" dist="38100" dir="2700000" algn="tl">
                    <a:srgbClr val="C0C0C0"/>
                  </a:outerShdw>
                </a:effectLst>
                <a:latin typeface="標楷體" pitchFamily="65" charset="-120"/>
                <a:ea typeface="標楷體" pitchFamily="65" charset="-120"/>
              </a:rPr>
              <a:t>6.</a:t>
            </a:r>
            <a:r>
              <a:rPr lang="zh-TW" altLang="en-US" sz="2800" b="1" dirty="0">
                <a:effectLst>
                  <a:outerShdw blurRad="38100" dist="38100" dir="2700000" algn="tl">
                    <a:srgbClr val="C0C0C0"/>
                  </a:outerShdw>
                </a:effectLst>
                <a:latin typeface="標楷體" pitchFamily="65" charset="-120"/>
                <a:ea typeface="標楷體" pitchFamily="65" charset="-120"/>
              </a:rPr>
              <a:t>成績統計</a:t>
            </a: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b="1" dirty="0">
                <a:latin typeface="標楷體" pitchFamily="65" charset="-120"/>
                <a:ea typeface="標楷體" pitchFamily="65" charset="-120"/>
              </a:rPr>
              <a:t>負責人員：○○○</a:t>
            </a:r>
            <a:endParaRPr lang="zh-TW" altLang="en-US" sz="2800" dirty="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a:latin typeface="標楷體" pitchFamily="65" charset="-120"/>
                <a:ea typeface="標楷體" pitchFamily="65" charset="-120"/>
              </a:rPr>
              <a:t>時間：口試或試教完畢</a:t>
            </a: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a:latin typeface="標楷體" pitchFamily="65" charset="-120"/>
                <a:ea typeface="標楷體" pitchFamily="65" charset="-120"/>
              </a:rPr>
              <a:t>預訂：</a:t>
            </a:r>
            <a:r>
              <a:rPr lang="zh-TW" altLang="en-US" sz="2800" b="1" dirty="0">
                <a:latin typeface="標楷體" pitchFamily="65" charset="-120"/>
                <a:ea typeface="標楷體" pitchFamily="65" charset="-120"/>
              </a:rPr>
              <a:t>○○○</a:t>
            </a:r>
            <a:r>
              <a:rPr lang="zh-TW" altLang="en-US" sz="2800" dirty="0">
                <a:latin typeface="標楷體" pitchFamily="65" charset="-120"/>
                <a:ea typeface="標楷體" pitchFamily="65" charset="-120"/>
              </a:rPr>
              <a:t>年</a:t>
            </a:r>
            <a:r>
              <a:rPr lang="zh-TW" altLang="en-US" sz="2800" b="1" dirty="0">
                <a:latin typeface="標楷體" pitchFamily="65" charset="-120"/>
                <a:ea typeface="標楷體" pitchFamily="65" charset="-120"/>
              </a:rPr>
              <a:t>○○</a:t>
            </a:r>
            <a:r>
              <a:rPr lang="zh-TW" altLang="en-US" sz="2800" dirty="0">
                <a:latin typeface="標楷體" pitchFamily="65" charset="-120"/>
                <a:ea typeface="標楷體" pitchFamily="65" charset="-120"/>
              </a:rPr>
              <a:t>月</a:t>
            </a:r>
            <a:r>
              <a:rPr lang="zh-TW" altLang="en-US" sz="2800" b="1" dirty="0">
                <a:latin typeface="標楷體" pitchFamily="65" charset="-120"/>
                <a:ea typeface="標楷體" pitchFamily="65" charset="-120"/>
              </a:rPr>
              <a:t>○○</a:t>
            </a:r>
            <a:r>
              <a:rPr lang="zh-TW" altLang="en-US" sz="2800" dirty="0">
                <a:latin typeface="標楷體" pitchFamily="65" charset="-120"/>
                <a:ea typeface="標楷體" pitchFamily="65" charset="-120"/>
              </a:rPr>
              <a:t>日</a:t>
            </a:r>
            <a:r>
              <a:rPr lang="zh-TW" altLang="en-US" sz="2800" b="1" dirty="0">
                <a:latin typeface="標楷體" pitchFamily="65" charset="-120"/>
                <a:ea typeface="標楷體" pitchFamily="65" charset="-120"/>
              </a:rPr>
              <a:t>○○</a:t>
            </a:r>
            <a:r>
              <a:rPr lang="zh-TW" altLang="en-US" sz="2800" dirty="0">
                <a:solidFill>
                  <a:srgbClr val="000000"/>
                </a:solidFill>
                <a:latin typeface="標楷體" pitchFamily="65" charset="-120"/>
                <a:ea typeface="標楷體" pitchFamily="65" charset="-120"/>
              </a:rPr>
              <a:t>時</a:t>
            </a:r>
            <a:r>
              <a:rPr lang="zh-TW" altLang="en-US" sz="2800" b="1" dirty="0">
                <a:latin typeface="標楷體" pitchFamily="65" charset="-120"/>
                <a:ea typeface="標楷體" pitchFamily="65" charset="-120"/>
              </a:rPr>
              <a:t>○○</a:t>
            </a:r>
            <a:r>
              <a:rPr lang="zh-TW" altLang="en-US" sz="2800" dirty="0">
                <a:solidFill>
                  <a:srgbClr val="000000"/>
                </a:solidFill>
                <a:latin typeface="標楷體" pitchFamily="65" charset="-120"/>
                <a:ea typeface="標楷體" pitchFamily="65" charset="-120"/>
              </a:rPr>
              <a:t>分</a:t>
            </a:r>
            <a:endParaRPr lang="zh-TW" altLang="en-US" sz="2800" dirty="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a:latin typeface="標楷體" pitchFamily="65" charset="-120"/>
                <a:ea typeface="標楷體" pitchFamily="65" charset="-120"/>
              </a:rPr>
              <a:t>地點：○○室</a:t>
            </a:r>
          </a:p>
          <a:p>
            <a:pPr marL="274320" indent="-274320" eaLnBrk="1" fontAlgn="auto" hangingPunct="1">
              <a:lnSpc>
                <a:spcPct val="80000"/>
              </a:lnSpc>
              <a:spcAft>
                <a:spcPts val="0"/>
              </a:spcAft>
              <a:buClr>
                <a:schemeClr val="accent3"/>
              </a:buClr>
              <a:buFont typeface="Wingdings 2"/>
              <a:buChar char=""/>
              <a:defRPr/>
            </a:pPr>
            <a:endParaRPr lang="zh-TW" altLang="en-US" sz="2800" dirty="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endParaRPr lang="en-US" altLang="zh-TW" sz="2800" dirty="0">
              <a:latin typeface="標楷體" pitchFamily="65" charset="-120"/>
              <a:ea typeface="標楷體" pitchFamily="65" charset="-120"/>
            </a:endParaRPr>
          </a:p>
        </p:txBody>
      </p:sp>
    </p:spTree>
  </p:cSld>
  <p:clrMapOvr>
    <a:masterClrMapping/>
  </p:clrMapOvr>
  <p:transition>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zh-TW" altLang="en-US" sz="4000">
                <a:solidFill>
                  <a:schemeClr val="accent1"/>
                </a:solidFill>
                <a:latin typeface="標楷體" pitchFamily="65" charset="-120"/>
                <a:ea typeface="標楷體" pitchFamily="65" charset="-120"/>
              </a:rPr>
              <a:t>考試作業確認工作表</a:t>
            </a:r>
            <a:r>
              <a:rPr lang="en-US" altLang="zh-TW" sz="4000">
                <a:solidFill>
                  <a:schemeClr val="accent1"/>
                </a:solidFill>
                <a:latin typeface="標楷體" pitchFamily="65" charset="-120"/>
                <a:ea typeface="標楷體" pitchFamily="65" charset="-120"/>
              </a:rPr>
              <a:t>4</a:t>
            </a:r>
          </a:p>
        </p:txBody>
      </p:sp>
      <p:sp>
        <p:nvSpPr>
          <p:cNvPr id="48131" name="Rectangle 3"/>
          <p:cNvSpPr>
            <a:spLocks noGrp="1" noChangeArrowheads="1"/>
          </p:cNvSpPr>
          <p:nvPr>
            <p:ph idx="1"/>
          </p:nvPr>
        </p:nvSpPr>
        <p:spPr>
          <a:xfrm>
            <a:off x="822959" y="1845734"/>
            <a:ext cx="7543801" cy="4463586"/>
          </a:xfrm>
        </p:spPr>
        <p:txBody>
          <a:bodyPr>
            <a:normAutofit fontScale="92500" lnSpcReduction="20000"/>
          </a:bodyPr>
          <a:lstStyle/>
          <a:p>
            <a:pPr marL="274320" indent="-274320" eaLnBrk="1" fontAlgn="auto" hangingPunct="1">
              <a:lnSpc>
                <a:spcPct val="80000"/>
              </a:lnSpc>
              <a:spcAft>
                <a:spcPts val="0"/>
              </a:spcAft>
              <a:buClr>
                <a:schemeClr val="accent3"/>
              </a:buClr>
              <a:buFontTx/>
              <a:buNone/>
              <a:defRPr/>
            </a:pPr>
            <a:r>
              <a:rPr lang="en-US" altLang="zh-TW" sz="2800" b="1" dirty="0">
                <a:effectLst>
                  <a:outerShdw blurRad="38100" dist="38100" dir="2700000" algn="tl">
                    <a:srgbClr val="C0C0C0"/>
                  </a:outerShdw>
                </a:effectLst>
                <a:latin typeface="標楷體" pitchFamily="65" charset="-120"/>
                <a:ea typeface="標楷體" pitchFamily="65" charset="-120"/>
              </a:rPr>
              <a:t>7.</a:t>
            </a:r>
            <a:r>
              <a:rPr lang="zh-TW" altLang="en-US" sz="2800" b="1" dirty="0">
                <a:effectLst>
                  <a:outerShdw blurRad="38100" dist="38100" dir="2700000" algn="tl">
                    <a:srgbClr val="C0C0C0"/>
                  </a:outerShdw>
                </a:effectLst>
                <a:latin typeface="標楷體" pitchFamily="65" charset="-120"/>
                <a:ea typeface="標楷體" pitchFamily="65" charset="-120"/>
              </a:rPr>
              <a:t>甄選委員會</a:t>
            </a:r>
          </a:p>
          <a:p>
            <a:pPr marL="274320" indent="-274320">
              <a:lnSpc>
                <a:spcPct val="120000"/>
              </a:lnSpc>
              <a:spcBef>
                <a:spcPts val="1800"/>
              </a:spcBef>
              <a:spcAft>
                <a:spcPts val="0"/>
              </a:spcAft>
              <a:buClr>
                <a:schemeClr val="accent3"/>
              </a:buClr>
              <a:buFont typeface="Wingdings" pitchFamily="2" charset="2"/>
              <a:buChar char="u"/>
              <a:defRPr/>
            </a:pPr>
            <a:r>
              <a:rPr lang="zh-TW" altLang="en-US" sz="2800" b="1" dirty="0">
                <a:effectLst>
                  <a:outerShdw blurRad="38100" dist="38100" dir="2700000" algn="tl">
                    <a:srgbClr val="C0C0C0"/>
                  </a:outerShdw>
                </a:effectLst>
                <a:latin typeface="標楷體" pitchFamily="65" charset="-120"/>
                <a:ea typeface="標楷體" pitchFamily="65" charset="-120"/>
              </a:rPr>
              <a:t>參加人員：甄選委員</a:t>
            </a:r>
            <a:r>
              <a:rPr lang="en-US" altLang="zh-TW" sz="2800" b="1" dirty="0">
                <a:effectLst>
                  <a:outerShdw blurRad="38100" dist="38100" dir="2700000" algn="tl">
                    <a:srgbClr val="C0C0C0"/>
                  </a:outerShdw>
                </a:effectLst>
                <a:latin typeface="標楷體" pitchFamily="65" charset="-120"/>
                <a:ea typeface="標楷體" pitchFamily="65" charset="-120"/>
              </a:rPr>
              <a:t>(</a:t>
            </a:r>
            <a:r>
              <a:rPr lang="zh-TW" altLang="en-US" sz="2800" b="1" dirty="0">
                <a:effectLst>
                  <a:outerShdw blurRad="38100" dist="38100" dir="2700000" algn="tl">
                    <a:srgbClr val="C0C0C0"/>
                  </a:outerShdw>
                </a:effectLst>
                <a:latin typeface="標楷體" pitchFamily="65" charset="-120"/>
                <a:ea typeface="標楷體" pitchFamily="65" charset="-120"/>
              </a:rPr>
              <a:t>或教評委員</a:t>
            </a:r>
            <a:r>
              <a:rPr lang="en-US" altLang="zh-TW" sz="2800" b="1" dirty="0">
                <a:effectLst>
                  <a:outerShdw blurRad="38100" dist="38100" dir="2700000" algn="tl">
                    <a:srgbClr val="C0C0C0"/>
                  </a:outerShdw>
                </a:effectLst>
                <a:latin typeface="標楷體" pitchFamily="65" charset="-120"/>
                <a:ea typeface="標楷體" pitchFamily="65" charset="-120"/>
              </a:rPr>
              <a:t>)</a:t>
            </a:r>
            <a:r>
              <a:rPr lang="zh-TW" altLang="en-US" sz="2800" b="1" dirty="0">
                <a:effectLst>
                  <a:outerShdw blurRad="38100" dist="38100" dir="2700000" algn="tl">
                    <a:srgbClr val="C0C0C0"/>
                  </a:outerShdw>
                </a:effectLst>
                <a:latin typeface="標楷體" pitchFamily="65" charset="-120"/>
                <a:ea typeface="標楷體" pitchFamily="65" charset="-120"/>
              </a:rPr>
              <a:t>出席、口試</a:t>
            </a:r>
            <a:r>
              <a:rPr lang="en-US" altLang="zh-TW" sz="2800" b="1" dirty="0">
                <a:effectLst>
                  <a:outerShdw blurRad="38100" dist="38100" dir="2700000" algn="tl">
                    <a:srgbClr val="C0C0C0"/>
                  </a:outerShdw>
                </a:effectLst>
                <a:latin typeface="標楷體" pitchFamily="65" charset="-120"/>
                <a:ea typeface="標楷體" pitchFamily="65" charset="-120"/>
              </a:rPr>
              <a:t>(</a:t>
            </a:r>
            <a:r>
              <a:rPr lang="zh-TW" altLang="en-US" sz="2800" b="1" dirty="0">
                <a:effectLst>
                  <a:outerShdw blurRad="38100" dist="38100" dir="2700000" algn="tl">
                    <a:srgbClr val="C0C0C0"/>
                  </a:outerShdw>
                </a:effectLst>
                <a:latin typeface="標楷體" pitchFamily="65" charset="-120"/>
                <a:ea typeface="標楷體" pitchFamily="65" charset="-120"/>
              </a:rPr>
              <a:t>試教</a:t>
            </a:r>
            <a:r>
              <a:rPr lang="en-US" altLang="zh-TW" sz="2800" b="1" dirty="0">
                <a:effectLst>
                  <a:outerShdw blurRad="38100" dist="38100" dir="2700000" algn="tl">
                    <a:srgbClr val="C0C0C0"/>
                  </a:outerShdw>
                </a:effectLst>
                <a:latin typeface="標楷體" pitchFamily="65" charset="-120"/>
                <a:ea typeface="標楷體" pitchFamily="65" charset="-120"/>
              </a:rPr>
              <a:t>)</a:t>
            </a:r>
            <a:r>
              <a:rPr lang="zh-TW" altLang="en-US" sz="2800" b="1" dirty="0">
                <a:effectLst>
                  <a:outerShdw blurRad="38100" dist="38100" dir="2700000" algn="tl">
                    <a:srgbClr val="C0C0C0"/>
                  </a:outerShdw>
                </a:effectLst>
                <a:latin typeface="標楷體" pitchFamily="65" charset="-120"/>
                <a:ea typeface="標楷體" pitchFamily="65" charset="-120"/>
              </a:rPr>
              <a:t>委員</a:t>
            </a:r>
            <a:r>
              <a:rPr lang="en-US" altLang="zh-TW" sz="2800" b="1" dirty="0">
                <a:effectLst>
                  <a:outerShdw blurRad="38100" dist="38100" dir="2700000" algn="tl">
                    <a:srgbClr val="C0C0C0"/>
                  </a:outerShdw>
                </a:effectLst>
                <a:latin typeface="標楷體" pitchFamily="65" charset="-120"/>
                <a:ea typeface="標楷體" pitchFamily="65" charset="-120"/>
              </a:rPr>
              <a:t>(</a:t>
            </a:r>
            <a:r>
              <a:rPr lang="zh-TW" altLang="en-US" sz="2800" b="1" dirty="0">
                <a:effectLst>
                  <a:outerShdw blurRad="38100" dist="38100" dir="2700000" algn="tl">
                    <a:srgbClr val="C0C0C0"/>
                  </a:outerShdw>
                </a:effectLst>
                <a:latin typeface="標楷體" pitchFamily="65" charset="-120"/>
                <a:ea typeface="標楷體" pitchFamily="65" charset="-120"/>
              </a:rPr>
              <a:t>必要時得列席</a:t>
            </a:r>
            <a:r>
              <a:rPr lang="en-US" altLang="zh-TW" sz="2800" b="1" dirty="0">
                <a:effectLst>
                  <a:outerShdw blurRad="38100" dist="38100" dir="2700000" algn="tl">
                    <a:srgbClr val="C0C0C0"/>
                  </a:outerShdw>
                </a:effectLst>
                <a:latin typeface="標楷體" pitchFamily="65" charset="-120"/>
                <a:ea typeface="標楷體" pitchFamily="65" charset="-120"/>
              </a:rPr>
              <a:t>)</a:t>
            </a:r>
            <a:endParaRPr lang="zh-TW" altLang="en-US" sz="2800" b="1" dirty="0">
              <a:effectLst>
                <a:outerShdw blurRad="38100" dist="38100" dir="2700000" algn="tl">
                  <a:srgbClr val="C0C0C0"/>
                </a:outerShdw>
              </a:effectLst>
              <a:latin typeface="標楷體" pitchFamily="65" charset="-120"/>
              <a:ea typeface="標楷體" pitchFamily="65" charset="-120"/>
            </a:endParaRPr>
          </a:p>
          <a:p>
            <a:pPr marL="274320" indent="-274320">
              <a:lnSpc>
                <a:spcPct val="80000"/>
              </a:lnSpc>
              <a:spcBef>
                <a:spcPts val="1800"/>
              </a:spcBef>
              <a:spcAft>
                <a:spcPts val="0"/>
              </a:spcAft>
              <a:buClr>
                <a:schemeClr val="accent3"/>
              </a:buClr>
              <a:buFont typeface="Wingdings" pitchFamily="2" charset="2"/>
              <a:buChar char="u"/>
              <a:defRPr/>
            </a:pPr>
            <a:r>
              <a:rPr lang="zh-TW" altLang="en-US" sz="2800" b="1" dirty="0">
                <a:effectLst>
                  <a:outerShdw blurRad="38100" dist="38100" dir="2700000" algn="tl">
                    <a:srgbClr val="C0C0C0"/>
                  </a:outerShdw>
                </a:effectLst>
                <a:latin typeface="標楷體" pitchFamily="65" charset="-120"/>
                <a:ea typeface="標楷體" pitchFamily="65" charset="-120"/>
              </a:rPr>
              <a:t>時間：○○○年○○月○○日○○時○○分</a:t>
            </a:r>
          </a:p>
          <a:p>
            <a:pPr marL="274320" indent="-274320">
              <a:lnSpc>
                <a:spcPct val="80000"/>
              </a:lnSpc>
              <a:spcBef>
                <a:spcPts val="1800"/>
              </a:spcBef>
              <a:spcAft>
                <a:spcPts val="0"/>
              </a:spcAft>
              <a:buClr>
                <a:schemeClr val="accent3"/>
              </a:buClr>
              <a:buFont typeface="Wingdings" pitchFamily="2" charset="2"/>
              <a:buChar char="u"/>
              <a:defRPr/>
            </a:pPr>
            <a:r>
              <a:rPr lang="zh-TW" altLang="en-US" sz="2800" b="1" dirty="0">
                <a:effectLst>
                  <a:outerShdw blurRad="38100" dist="38100" dir="2700000" algn="tl">
                    <a:srgbClr val="C0C0C0"/>
                  </a:outerShdw>
                </a:effectLst>
                <a:latin typeface="標楷體" pitchFamily="65" charset="-120"/>
                <a:ea typeface="標楷體" pitchFamily="65" charset="-120"/>
              </a:rPr>
              <a:t>地點：○○室</a:t>
            </a:r>
          </a:p>
          <a:p>
            <a:pPr marL="274320" indent="-274320" eaLnBrk="1" fontAlgn="auto" hangingPunct="1">
              <a:lnSpc>
                <a:spcPct val="80000"/>
              </a:lnSpc>
              <a:spcAft>
                <a:spcPts val="0"/>
              </a:spcAft>
              <a:buClr>
                <a:schemeClr val="accent3"/>
              </a:buClr>
              <a:buFont typeface="Wingdings 2"/>
              <a:buChar char=""/>
              <a:defRPr/>
            </a:pPr>
            <a:endParaRPr lang="zh-TW" altLang="en-US" sz="2800" dirty="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r>
              <a:rPr lang="en-US" altLang="zh-TW" sz="2800" b="1" dirty="0">
                <a:effectLst>
                  <a:outerShdw blurRad="38100" dist="38100" dir="2700000" algn="tl">
                    <a:srgbClr val="C0C0C0"/>
                  </a:outerShdw>
                </a:effectLst>
                <a:latin typeface="標楷體" pitchFamily="65" charset="-120"/>
                <a:ea typeface="標楷體" pitchFamily="65" charset="-120"/>
              </a:rPr>
              <a:t>8.</a:t>
            </a:r>
            <a:r>
              <a:rPr lang="zh-TW" altLang="en-US" sz="2800" b="1" dirty="0">
                <a:effectLst>
                  <a:outerShdw blurRad="38100" dist="38100" dir="2700000" algn="tl">
                    <a:srgbClr val="C0C0C0"/>
                  </a:outerShdw>
                </a:effectLst>
                <a:latin typeface="標楷體" pitchFamily="65" charset="-120"/>
                <a:ea typeface="標楷體" pitchFamily="65" charset="-120"/>
              </a:rPr>
              <a:t>教評會議</a:t>
            </a: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b="1" dirty="0">
                <a:latin typeface="標楷體" pitchFamily="65" charset="-120"/>
                <a:ea typeface="標楷體" pitchFamily="65" charset="-120"/>
              </a:rPr>
              <a:t>參加人員：教評委員</a:t>
            </a:r>
            <a:endParaRPr lang="zh-TW" altLang="en-US" sz="2800" dirty="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a:latin typeface="標楷體" pitchFamily="65" charset="-120"/>
                <a:ea typeface="標楷體" pitchFamily="65" charset="-120"/>
              </a:rPr>
              <a:t>時間：</a:t>
            </a:r>
            <a:r>
              <a:rPr lang="zh-TW" altLang="en-US" sz="2800" b="1" dirty="0">
                <a:latin typeface="標楷體" pitchFamily="65" charset="-120"/>
                <a:ea typeface="標楷體" pitchFamily="65" charset="-120"/>
              </a:rPr>
              <a:t>○○○</a:t>
            </a:r>
            <a:r>
              <a:rPr lang="zh-TW" altLang="en-US" sz="2800" dirty="0">
                <a:latin typeface="標楷體" pitchFamily="65" charset="-120"/>
                <a:ea typeface="標楷體" pitchFamily="65" charset="-120"/>
              </a:rPr>
              <a:t>年</a:t>
            </a:r>
            <a:r>
              <a:rPr lang="zh-TW" altLang="en-US" sz="2800" b="1" dirty="0">
                <a:latin typeface="標楷體" pitchFamily="65" charset="-120"/>
                <a:ea typeface="標楷體" pitchFamily="65" charset="-120"/>
              </a:rPr>
              <a:t>○○</a:t>
            </a:r>
            <a:r>
              <a:rPr lang="zh-TW" altLang="en-US" sz="2800" dirty="0">
                <a:latin typeface="標楷體" pitchFamily="65" charset="-120"/>
                <a:ea typeface="標楷體" pitchFamily="65" charset="-120"/>
              </a:rPr>
              <a:t>月</a:t>
            </a:r>
            <a:r>
              <a:rPr lang="zh-TW" altLang="en-US" sz="2800" b="1" dirty="0">
                <a:latin typeface="標楷體" pitchFamily="65" charset="-120"/>
                <a:ea typeface="標楷體" pitchFamily="65" charset="-120"/>
              </a:rPr>
              <a:t>○○</a:t>
            </a:r>
            <a:r>
              <a:rPr lang="zh-TW" altLang="en-US" sz="2800" dirty="0">
                <a:latin typeface="標楷體" pitchFamily="65" charset="-120"/>
                <a:ea typeface="標楷體" pitchFamily="65" charset="-120"/>
              </a:rPr>
              <a:t>日</a:t>
            </a:r>
            <a:r>
              <a:rPr lang="zh-TW" altLang="en-US" sz="2800" b="1" dirty="0">
                <a:latin typeface="標楷體" pitchFamily="65" charset="-120"/>
                <a:ea typeface="標楷體" pitchFamily="65" charset="-120"/>
              </a:rPr>
              <a:t>○○</a:t>
            </a:r>
            <a:r>
              <a:rPr lang="zh-TW" altLang="en-US" sz="2800" dirty="0">
                <a:solidFill>
                  <a:srgbClr val="000000"/>
                </a:solidFill>
                <a:latin typeface="標楷體" pitchFamily="65" charset="-120"/>
                <a:ea typeface="標楷體" pitchFamily="65" charset="-120"/>
              </a:rPr>
              <a:t>時</a:t>
            </a:r>
            <a:r>
              <a:rPr lang="zh-TW" altLang="en-US" sz="2800" b="1" dirty="0">
                <a:latin typeface="標楷體" pitchFamily="65" charset="-120"/>
                <a:ea typeface="標楷體" pitchFamily="65" charset="-120"/>
              </a:rPr>
              <a:t>○○</a:t>
            </a:r>
            <a:r>
              <a:rPr lang="zh-TW" altLang="en-US" sz="2800" dirty="0">
                <a:solidFill>
                  <a:srgbClr val="000000"/>
                </a:solidFill>
                <a:latin typeface="標楷體" pitchFamily="65" charset="-120"/>
                <a:ea typeface="標楷體" pitchFamily="65" charset="-120"/>
              </a:rPr>
              <a:t>分</a:t>
            </a:r>
            <a:endParaRPr lang="zh-TW" altLang="en-US" sz="2800" dirty="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pitchFamily="2" charset="2"/>
              <a:buChar char="u"/>
              <a:defRPr/>
            </a:pPr>
            <a:r>
              <a:rPr lang="zh-TW" altLang="en-US" sz="2800" dirty="0">
                <a:latin typeface="標楷體" pitchFamily="65" charset="-120"/>
                <a:ea typeface="標楷體" pitchFamily="65" charset="-120"/>
              </a:rPr>
              <a:t>地點：○○室</a:t>
            </a:r>
          </a:p>
          <a:p>
            <a:pPr marL="274320" indent="-274320" eaLnBrk="1" fontAlgn="auto" hangingPunct="1">
              <a:lnSpc>
                <a:spcPct val="80000"/>
              </a:lnSpc>
              <a:spcAft>
                <a:spcPts val="0"/>
              </a:spcAft>
              <a:buClr>
                <a:schemeClr val="accent3"/>
              </a:buClr>
              <a:buFont typeface="Wingdings 2"/>
              <a:buChar char=""/>
              <a:defRPr/>
            </a:pPr>
            <a:endParaRPr lang="en-US" altLang="zh-TW" sz="2800" dirty="0">
              <a:latin typeface="標楷體" pitchFamily="65" charset="-120"/>
              <a:ea typeface="標楷體" pitchFamily="65" charset="-120"/>
            </a:endParaRPr>
          </a:p>
        </p:txBody>
      </p:sp>
    </p:spTree>
  </p:cSld>
  <p:clrMapOvr>
    <a:masterClrMapping/>
  </p:clrMapOvr>
  <p:transition>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704850"/>
            <a:ext cx="8229600" cy="938213"/>
          </a:xfrm>
        </p:spPr>
        <p:txBody>
          <a:bodyPr/>
          <a:lstStyle/>
          <a:p>
            <a:pPr eaLnBrk="1" hangingPunct="1"/>
            <a:r>
              <a:rPr lang="zh-TW" altLang="en-US" sz="4000">
                <a:solidFill>
                  <a:schemeClr val="accent1"/>
                </a:solidFill>
                <a:latin typeface="標楷體" pitchFamily="65" charset="-120"/>
                <a:ea typeface="標楷體" pitchFamily="65" charset="-120"/>
              </a:rPr>
              <a:t>考試作業確認工作表</a:t>
            </a:r>
            <a:r>
              <a:rPr lang="en-US" altLang="zh-TW" sz="4000">
                <a:solidFill>
                  <a:schemeClr val="accent1"/>
                </a:solidFill>
                <a:latin typeface="標楷體" pitchFamily="65" charset="-120"/>
                <a:ea typeface="標楷體" pitchFamily="65" charset="-120"/>
              </a:rPr>
              <a:t>5</a:t>
            </a:r>
          </a:p>
        </p:txBody>
      </p:sp>
      <p:sp>
        <p:nvSpPr>
          <p:cNvPr id="49155" name="Rectangle 3"/>
          <p:cNvSpPr>
            <a:spLocks noGrp="1" noChangeArrowheads="1"/>
          </p:cNvSpPr>
          <p:nvPr>
            <p:ph idx="1"/>
          </p:nvPr>
        </p:nvSpPr>
        <p:spPr>
          <a:xfrm>
            <a:off x="468313" y="1772816"/>
            <a:ext cx="8229600" cy="4381922"/>
          </a:xfrm>
        </p:spPr>
        <p:txBody>
          <a:bodyPr>
            <a:normAutofit/>
          </a:bodyPr>
          <a:lstStyle/>
          <a:p>
            <a:pPr marL="274320" indent="-274320" eaLnBrk="1" fontAlgn="auto" hangingPunct="1">
              <a:spcAft>
                <a:spcPts val="0"/>
              </a:spcAft>
              <a:buClr>
                <a:schemeClr val="accent3"/>
              </a:buClr>
              <a:buFontTx/>
              <a:buNone/>
              <a:defRPr/>
            </a:pPr>
            <a:r>
              <a:rPr lang="en-US" altLang="zh-TW" sz="2800" b="1" dirty="0">
                <a:effectLst>
                  <a:outerShdw blurRad="38100" dist="38100" dir="2700000" algn="tl">
                    <a:srgbClr val="C0C0C0"/>
                  </a:outerShdw>
                </a:effectLst>
                <a:latin typeface="標楷體" pitchFamily="65" charset="-120"/>
                <a:ea typeface="標楷體" pitchFamily="65" charset="-120"/>
              </a:rPr>
              <a:t>9.</a:t>
            </a:r>
            <a:r>
              <a:rPr lang="zh-TW" altLang="en-US" sz="2800" b="1" dirty="0">
                <a:effectLst>
                  <a:outerShdw blurRad="38100" dist="38100" dir="2700000" algn="tl">
                    <a:srgbClr val="C0C0C0"/>
                  </a:outerShdw>
                </a:effectLst>
                <a:latin typeface="標楷體" pitchFamily="65" charset="-120"/>
                <a:ea typeface="標楷體" pitchFamily="65" charset="-120"/>
              </a:rPr>
              <a:t>結果簽請首長同意</a:t>
            </a:r>
          </a:p>
          <a:p>
            <a:pPr marL="274320" indent="-274320" eaLnBrk="1" fontAlgn="auto" hangingPunct="1">
              <a:spcAft>
                <a:spcPts val="0"/>
              </a:spcAft>
              <a:buClr>
                <a:schemeClr val="accent3"/>
              </a:buClr>
              <a:buFontTx/>
              <a:buNone/>
              <a:defRPr/>
            </a:pPr>
            <a:r>
              <a:rPr lang="en-US" altLang="zh-TW" sz="2800" b="1" dirty="0">
                <a:effectLst>
                  <a:outerShdw blurRad="38100" dist="38100" dir="2700000" algn="tl">
                    <a:srgbClr val="C0C0C0"/>
                  </a:outerShdw>
                </a:effectLst>
                <a:latin typeface="標楷體" pitchFamily="65" charset="-120"/>
                <a:ea typeface="標楷體" pitchFamily="65" charset="-120"/>
              </a:rPr>
              <a:t>10.</a:t>
            </a:r>
            <a:r>
              <a:rPr lang="zh-TW" altLang="en-US" sz="2800" b="1" dirty="0">
                <a:effectLst>
                  <a:outerShdw blurRad="38100" dist="38100" dir="2700000" algn="tl">
                    <a:srgbClr val="C0C0C0"/>
                  </a:outerShdw>
                </a:effectLst>
                <a:latin typeface="標楷體" pitchFamily="65" charset="-120"/>
                <a:ea typeface="標楷體" pitchFamily="65" charset="-120"/>
              </a:rPr>
              <a:t>公告</a:t>
            </a:r>
            <a:r>
              <a:rPr lang="zh-TW" altLang="en-US" sz="2800" dirty="0">
                <a:latin typeface="標楷體" pitchFamily="65" charset="-120"/>
                <a:ea typeface="標楷體" pitchFamily="65" charset="-120"/>
              </a:rPr>
              <a:t>：</a:t>
            </a:r>
            <a:endParaRPr lang="en-US" altLang="zh-TW" sz="2800" dirty="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dirty="0">
                <a:latin typeface="標楷體" pitchFamily="65" charset="-120"/>
                <a:ea typeface="標楷體" pitchFamily="65" charset="-120"/>
              </a:rPr>
              <a:t>   </a:t>
            </a:r>
            <a:r>
              <a:rPr lang="en-US" altLang="zh-TW" sz="2800" dirty="0">
                <a:solidFill>
                  <a:srgbClr val="FF0000"/>
                </a:solidFill>
                <a:latin typeface="標楷體" pitchFamily="65" charset="-120"/>
                <a:ea typeface="標楷體" pitchFamily="65" charset="-120"/>
              </a:rPr>
              <a:t>(1)</a:t>
            </a:r>
            <a:r>
              <a:rPr lang="zh-TW" altLang="en-US" sz="2800" dirty="0">
                <a:solidFill>
                  <a:srgbClr val="FF0000"/>
                </a:solidFill>
                <a:latin typeface="標楷體" pitchFamily="65" charset="-120"/>
                <a:ea typeface="標楷體" pitchFamily="65" charset="-120"/>
              </a:rPr>
              <a:t>校內公告</a:t>
            </a:r>
            <a:endParaRPr lang="en-US" altLang="zh-TW" sz="2800" dirty="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dirty="0">
                <a:solidFill>
                  <a:srgbClr val="FF0000"/>
                </a:solidFill>
                <a:latin typeface="標楷體" pitchFamily="65" charset="-120"/>
                <a:ea typeface="標楷體" pitchFamily="65" charset="-120"/>
              </a:rPr>
              <a:t>   (2)</a:t>
            </a:r>
            <a:r>
              <a:rPr lang="zh-TW" altLang="en-US" sz="2800" dirty="0">
                <a:solidFill>
                  <a:srgbClr val="FF0000"/>
                </a:solidFill>
                <a:latin typeface="標楷體" pitchFamily="65" charset="-120"/>
                <a:ea typeface="標楷體" pitchFamily="65" charset="-120"/>
              </a:rPr>
              <a:t>教育處公告</a:t>
            </a:r>
            <a:endParaRPr lang="en-US" altLang="zh-TW" sz="2800" dirty="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dirty="0">
                <a:solidFill>
                  <a:srgbClr val="FF0000"/>
                </a:solidFill>
                <a:latin typeface="標楷體" pitchFamily="65" charset="-120"/>
                <a:ea typeface="標楷體" pitchFamily="65" charset="-120"/>
              </a:rPr>
              <a:t>   (3)</a:t>
            </a:r>
            <a:r>
              <a:rPr lang="zh-TW" altLang="en-US" sz="2800" dirty="0">
                <a:solidFill>
                  <a:srgbClr val="FF0000"/>
                </a:solidFill>
                <a:latin typeface="標楷體" pitchFamily="65" charset="-120"/>
                <a:ea typeface="標楷體" pitchFamily="65" charset="-120"/>
              </a:rPr>
              <a:t>教師選聘網公告</a:t>
            </a:r>
            <a:r>
              <a:rPr lang="en-US" altLang="zh-TW" sz="2800"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各校參酌辦理</a:t>
            </a:r>
            <a:r>
              <a:rPr lang="en-US" altLang="zh-TW" sz="2800" dirty="0">
                <a:solidFill>
                  <a:srgbClr val="FF0000"/>
                </a:solidFill>
                <a:latin typeface="標楷體" pitchFamily="65" charset="-120"/>
                <a:ea typeface="標楷體" pitchFamily="65" charset="-120"/>
              </a:rPr>
              <a:t>)</a:t>
            </a:r>
            <a:endParaRPr lang="zh-TW" altLang="en-US" sz="2800" dirty="0">
              <a:solidFill>
                <a:srgbClr val="FF0000"/>
              </a:solidFill>
              <a:latin typeface="標楷體" pitchFamily="65" charset="-120"/>
              <a:ea typeface="標楷體" pitchFamily="65" charset="-120"/>
            </a:endParaRPr>
          </a:p>
        </p:txBody>
      </p:sp>
    </p:spTree>
  </p:cSld>
  <p:clrMapOvr>
    <a:masterClrMapping/>
  </p:clrMapOvr>
  <p:transition>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zh-TW" altLang="en-US" sz="4000">
                <a:solidFill>
                  <a:schemeClr val="accent1"/>
                </a:solidFill>
                <a:ea typeface="標楷體" pitchFamily="65" charset="-120"/>
              </a:rPr>
              <a:t>辦理甄選</a:t>
            </a:r>
            <a:r>
              <a:rPr lang="en-US" altLang="zh-TW" sz="4000">
                <a:solidFill>
                  <a:schemeClr val="accent1"/>
                </a:solidFill>
                <a:ea typeface="標楷體" pitchFamily="65" charset="-120"/>
              </a:rPr>
              <a:t>-</a:t>
            </a:r>
            <a:r>
              <a:rPr lang="zh-TW" altLang="en-US" sz="4000">
                <a:solidFill>
                  <a:schemeClr val="accent1"/>
                </a:solidFill>
                <a:ea typeface="標楷體" pitchFamily="65" charset="-120"/>
              </a:rPr>
              <a:t>評分基準</a:t>
            </a:r>
            <a:endParaRPr lang="zh-TW" altLang="en-US" sz="4000">
              <a:solidFill>
                <a:schemeClr val="accent1"/>
              </a:solidFill>
            </a:endParaRPr>
          </a:p>
        </p:txBody>
      </p:sp>
      <p:sp>
        <p:nvSpPr>
          <p:cNvPr id="43011" name="Rectangle 3"/>
          <p:cNvSpPr>
            <a:spLocks noGrp="1" noChangeArrowheads="1"/>
          </p:cNvSpPr>
          <p:nvPr>
            <p:ph idx="1"/>
          </p:nvPr>
        </p:nvSpPr>
        <p:spPr/>
        <p:txBody>
          <a:bodyPr>
            <a:normAutofit/>
          </a:bodyPr>
          <a:lstStyle/>
          <a:p>
            <a:pPr marL="360363" indent="-360363" eaLnBrk="1" hangingPunct="1">
              <a:buClr>
                <a:srgbClr val="FF3300"/>
              </a:buClr>
              <a:buFont typeface="Wingdings" pitchFamily="2" charset="2"/>
              <a:buChar char="u"/>
            </a:pPr>
            <a:r>
              <a:rPr lang="zh-TW" altLang="en-US" sz="2800" dirty="0">
                <a:solidFill>
                  <a:srgbClr val="FF0000"/>
                </a:solidFill>
                <a:latin typeface="標楷體" pitchFamily="65" charset="-120"/>
                <a:ea typeface="標楷體" pitchFamily="65" charset="-120"/>
              </a:rPr>
              <a:t>評分基準</a:t>
            </a:r>
            <a:r>
              <a:rPr lang="zh-TW" altLang="en-US" sz="2800" dirty="0">
                <a:latin typeface="標楷體" pitchFamily="65" charset="-120"/>
                <a:ea typeface="標楷體" pitchFamily="65" charset="-120"/>
              </a:rPr>
              <a:t>可於</a:t>
            </a:r>
            <a:r>
              <a:rPr lang="zh-TW" altLang="en-US" sz="2800" u="sng" dirty="0">
                <a:solidFill>
                  <a:srgbClr val="FF0000"/>
                </a:solidFill>
                <a:latin typeface="標楷體" pitchFamily="65" charset="-120"/>
                <a:ea typeface="標楷體" pitchFamily="65" charset="-120"/>
              </a:rPr>
              <a:t>甄選前置作業會議討論</a:t>
            </a:r>
            <a:r>
              <a:rPr lang="zh-TW" altLang="en-US" sz="2800" dirty="0">
                <a:latin typeface="標楷體" pitchFamily="65" charset="-120"/>
                <a:ea typeface="標楷體" pitchFamily="65" charset="-120"/>
              </a:rPr>
              <a:t>明確訂定並作成會議紀錄。</a:t>
            </a:r>
            <a:endParaRPr lang="en-US" altLang="zh-TW" sz="2800" dirty="0">
              <a:latin typeface="標楷體" pitchFamily="65" charset="-120"/>
              <a:ea typeface="標楷體" pitchFamily="65" charset="-120"/>
            </a:endParaRPr>
          </a:p>
          <a:p>
            <a:pPr marL="360363" indent="-360363" eaLnBrk="1" hangingPunct="1">
              <a:buClr>
                <a:srgbClr val="FF3300"/>
              </a:buClr>
              <a:buFont typeface="Wingdings 2" pitchFamily="18" charset="2"/>
              <a:buNone/>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要點八</a:t>
            </a:r>
            <a:r>
              <a:rPr lang="en-US" altLang="zh-TW" sz="2800" dirty="0">
                <a:latin typeface="標楷體" pitchFamily="65" charset="-120"/>
                <a:ea typeface="標楷體" pitchFamily="65" charset="-120"/>
              </a:rPr>
              <a:t>)</a:t>
            </a:r>
          </a:p>
        </p:txBody>
      </p:sp>
    </p:spTree>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zh-TW" altLang="en-US" sz="4000" dirty="0">
                <a:solidFill>
                  <a:schemeClr val="accent1"/>
                </a:solidFill>
                <a:ea typeface="標楷體" pitchFamily="65" charset="-120"/>
              </a:rPr>
              <a:t>甄選作業流程及注意事項</a:t>
            </a:r>
          </a:p>
        </p:txBody>
      </p:sp>
      <p:sp>
        <p:nvSpPr>
          <p:cNvPr id="7171" name="Rectangle 3"/>
          <p:cNvSpPr>
            <a:spLocks noGrp="1" noChangeArrowheads="1"/>
          </p:cNvSpPr>
          <p:nvPr>
            <p:ph idx="1"/>
          </p:nvPr>
        </p:nvSpPr>
        <p:spPr>
          <a:xfrm>
            <a:off x="899592" y="1737361"/>
            <a:ext cx="7467168" cy="4499951"/>
          </a:xfrm>
        </p:spPr>
        <p:txBody>
          <a:bodyPr>
            <a:normAutofit lnSpcReduction="10000"/>
          </a:bodyPr>
          <a:lstStyle/>
          <a:p>
            <a:pPr eaLnBrk="1" hangingPunct="1">
              <a:lnSpc>
                <a:spcPct val="90000"/>
              </a:lnSpc>
              <a:buClr>
                <a:srgbClr val="FF3300"/>
              </a:buClr>
              <a:buFontTx/>
              <a:buNone/>
            </a:pPr>
            <a:r>
              <a:rPr lang="en-US" altLang="zh-TW" b="1" dirty="0">
                <a:latin typeface="標楷體" pitchFamily="65" charset="-120"/>
                <a:ea typeface="標楷體" pitchFamily="65" charset="-120"/>
              </a:rPr>
              <a:t>1</a:t>
            </a:r>
            <a:r>
              <a:rPr lang="zh-TW" altLang="en-US" dirty="0">
                <a:latin typeface="標楷體" pitchFamily="65" charset="-120"/>
                <a:ea typeface="標楷體" pitchFamily="65" charset="-120"/>
              </a:rPr>
              <a:t>、確定教師缺額 </a:t>
            </a:r>
          </a:p>
          <a:p>
            <a:pPr eaLnBrk="1" hangingPunct="1">
              <a:lnSpc>
                <a:spcPct val="90000"/>
              </a:lnSpc>
              <a:buClr>
                <a:srgbClr val="FF3300"/>
              </a:buClr>
              <a:buFontTx/>
              <a:buNone/>
            </a:pPr>
            <a:r>
              <a:rPr lang="en-US" altLang="zh-TW" b="1" dirty="0">
                <a:latin typeface="標楷體" pitchFamily="65" charset="-120"/>
                <a:ea typeface="標楷體" pitchFamily="65" charset="-120"/>
              </a:rPr>
              <a:t>2</a:t>
            </a:r>
            <a:r>
              <a:rPr lang="zh-TW" altLang="en-US" dirty="0">
                <a:latin typeface="標楷體" pitchFamily="65" charset="-120"/>
                <a:ea typeface="標楷體" pitchFamily="65" charset="-120"/>
              </a:rPr>
              <a:t>、擬訂代理教師甄選簡章並提送教評會審議</a:t>
            </a:r>
          </a:p>
          <a:p>
            <a:pPr eaLnBrk="1" hangingPunct="1">
              <a:lnSpc>
                <a:spcPct val="90000"/>
              </a:lnSpc>
              <a:buClr>
                <a:srgbClr val="FF3300"/>
              </a:buClr>
              <a:buFontTx/>
              <a:buNone/>
            </a:pPr>
            <a:r>
              <a:rPr lang="en-US" altLang="zh-TW" b="1" dirty="0">
                <a:latin typeface="標楷體" pitchFamily="65" charset="-120"/>
                <a:ea typeface="標楷體" pitchFamily="65" charset="-120"/>
              </a:rPr>
              <a:t>3</a:t>
            </a:r>
            <a:r>
              <a:rPr lang="zh-TW" altLang="en-US" dirty="0">
                <a:latin typeface="標楷體" pitchFamily="65" charset="-120"/>
                <a:ea typeface="標楷體" pitchFamily="65" charset="-120"/>
              </a:rPr>
              <a:t>、召開教評會決定辦理方式並訂定分工及運作方式</a:t>
            </a:r>
            <a:r>
              <a:rPr lang="zh-TW" altLang="en-US" sz="2400" dirty="0"/>
              <a:t> </a:t>
            </a:r>
            <a:endParaRPr lang="zh-TW" altLang="en-US" dirty="0">
              <a:latin typeface="標楷體" pitchFamily="65" charset="-120"/>
              <a:ea typeface="標楷體" pitchFamily="65" charset="-120"/>
            </a:endParaRPr>
          </a:p>
          <a:p>
            <a:pPr eaLnBrk="1" hangingPunct="1">
              <a:lnSpc>
                <a:spcPct val="90000"/>
              </a:lnSpc>
              <a:buClr>
                <a:srgbClr val="FF3300"/>
              </a:buClr>
              <a:buFontTx/>
              <a:buNone/>
            </a:pPr>
            <a:r>
              <a:rPr lang="en-US" altLang="zh-TW" b="1" dirty="0">
                <a:latin typeface="標楷體" pitchFamily="65" charset="-120"/>
                <a:ea typeface="標楷體" pitchFamily="65" charset="-120"/>
              </a:rPr>
              <a:t>4</a:t>
            </a:r>
            <a:r>
              <a:rPr lang="zh-TW" altLang="en-US" dirty="0">
                <a:latin typeface="標楷體" pitchFamily="65" charset="-120"/>
                <a:ea typeface="標楷體" pitchFamily="65" charset="-120"/>
              </a:rPr>
              <a:t>、公告甄選簡章 </a:t>
            </a:r>
          </a:p>
          <a:p>
            <a:pPr eaLnBrk="1" hangingPunct="1">
              <a:lnSpc>
                <a:spcPct val="90000"/>
              </a:lnSpc>
              <a:buClr>
                <a:srgbClr val="FF3300"/>
              </a:buClr>
              <a:buFontTx/>
              <a:buNone/>
            </a:pPr>
            <a:r>
              <a:rPr lang="en-US" altLang="zh-TW" b="1" dirty="0">
                <a:latin typeface="標楷體" pitchFamily="65" charset="-120"/>
                <a:ea typeface="標楷體" pitchFamily="65" charset="-120"/>
              </a:rPr>
              <a:t>5</a:t>
            </a:r>
            <a:r>
              <a:rPr lang="zh-TW" altLang="en-US" dirty="0">
                <a:latin typeface="標楷體" pitchFamily="65" charset="-120"/>
                <a:ea typeface="標楷體" pitchFamily="65" charset="-120"/>
              </a:rPr>
              <a:t>、受理報名 </a:t>
            </a:r>
          </a:p>
          <a:p>
            <a:pPr eaLnBrk="1" hangingPunct="1">
              <a:lnSpc>
                <a:spcPct val="90000"/>
              </a:lnSpc>
              <a:buClr>
                <a:srgbClr val="FF3300"/>
              </a:buClr>
              <a:buFontTx/>
              <a:buNone/>
            </a:pPr>
            <a:r>
              <a:rPr lang="en-US" altLang="zh-TW" b="1" dirty="0">
                <a:latin typeface="標楷體" pitchFamily="65" charset="-120"/>
                <a:ea typeface="標楷體" pitchFamily="65" charset="-120"/>
              </a:rPr>
              <a:t>6</a:t>
            </a:r>
            <a:r>
              <a:rPr lang="zh-TW" altLang="en-US" dirty="0">
                <a:latin typeface="標楷體" pitchFamily="65" charset="-120"/>
                <a:ea typeface="標楷體" pitchFamily="65" charset="-120"/>
              </a:rPr>
              <a:t>、辦理甄選 </a:t>
            </a:r>
          </a:p>
          <a:p>
            <a:pPr eaLnBrk="1" hangingPunct="1">
              <a:lnSpc>
                <a:spcPct val="90000"/>
              </a:lnSpc>
              <a:buClr>
                <a:srgbClr val="FF3300"/>
              </a:buClr>
              <a:buFontTx/>
              <a:buNone/>
            </a:pPr>
            <a:r>
              <a:rPr lang="en-US" altLang="zh-TW" b="1" dirty="0">
                <a:latin typeface="標楷體" pitchFamily="65" charset="-120"/>
                <a:ea typeface="標楷體" pitchFamily="65" charset="-120"/>
              </a:rPr>
              <a:t>7</a:t>
            </a:r>
            <a:r>
              <a:rPr lang="zh-TW" altLang="en-US" dirty="0">
                <a:latin typeface="標楷體" pitchFamily="65" charset="-120"/>
                <a:ea typeface="標楷體" pitchFamily="65" charset="-120"/>
              </a:rPr>
              <a:t>、統計成績 </a:t>
            </a:r>
          </a:p>
          <a:p>
            <a:pPr eaLnBrk="1" hangingPunct="1">
              <a:lnSpc>
                <a:spcPct val="90000"/>
              </a:lnSpc>
              <a:buClr>
                <a:srgbClr val="FF3300"/>
              </a:buClr>
              <a:buFontTx/>
              <a:buNone/>
            </a:pPr>
            <a:r>
              <a:rPr lang="en-US" altLang="zh-TW" b="1" dirty="0">
                <a:latin typeface="標楷體" pitchFamily="65" charset="-120"/>
                <a:ea typeface="標楷體" pitchFamily="65" charset="-120"/>
              </a:rPr>
              <a:t>8</a:t>
            </a:r>
            <a:r>
              <a:rPr lang="zh-TW" altLang="en-US" dirty="0">
                <a:latin typeface="標楷體" pitchFamily="65" charset="-120"/>
                <a:ea typeface="標楷體" pitchFamily="65" charset="-120"/>
              </a:rPr>
              <a:t>、教評會審查甄選結果 </a:t>
            </a:r>
          </a:p>
          <a:p>
            <a:pPr eaLnBrk="1" hangingPunct="1">
              <a:lnSpc>
                <a:spcPct val="90000"/>
              </a:lnSpc>
              <a:buClr>
                <a:srgbClr val="FF3300"/>
              </a:buClr>
              <a:buFontTx/>
              <a:buNone/>
            </a:pPr>
            <a:r>
              <a:rPr lang="en-US" altLang="zh-TW" b="1" dirty="0">
                <a:latin typeface="標楷體" pitchFamily="65" charset="-120"/>
                <a:ea typeface="標楷體" pitchFamily="65" charset="-120"/>
              </a:rPr>
              <a:t>9</a:t>
            </a:r>
            <a:r>
              <a:rPr lang="zh-TW" altLang="en-US" dirty="0">
                <a:latin typeface="標楷體" pitchFamily="65" charset="-120"/>
                <a:ea typeface="標楷體" pitchFamily="65" charset="-120"/>
              </a:rPr>
              <a:t>、公告錄取名單 </a:t>
            </a:r>
          </a:p>
          <a:p>
            <a:pPr eaLnBrk="1" hangingPunct="1">
              <a:lnSpc>
                <a:spcPct val="90000"/>
              </a:lnSpc>
              <a:buClr>
                <a:srgbClr val="FF3300"/>
              </a:buClr>
              <a:buFontTx/>
              <a:buNone/>
            </a:pPr>
            <a:r>
              <a:rPr lang="en-US" altLang="zh-TW" b="1" dirty="0">
                <a:latin typeface="標楷體" pitchFamily="65" charset="-120"/>
                <a:ea typeface="標楷體" pitchFamily="65" charset="-120"/>
              </a:rPr>
              <a:t>10</a:t>
            </a:r>
            <a:r>
              <a:rPr lang="zh-TW" altLang="en-US" dirty="0">
                <a:latin typeface="標楷體" pitchFamily="65" charset="-120"/>
                <a:ea typeface="標楷體" pitchFamily="65" charset="-120"/>
              </a:rPr>
              <a:t>、報到、發聘、</a:t>
            </a:r>
            <a:r>
              <a:rPr lang="zh-TW" altLang="en-US" sz="2400" dirty="0">
                <a:latin typeface="標楷體" pitchFamily="65" charset="-120"/>
                <a:ea typeface="標楷體" pitchFamily="65" charset="-120"/>
              </a:rPr>
              <a:t>核薪</a:t>
            </a:r>
            <a:r>
              <a:rPr lang="zh-TW" altLang="en-US" dirty="0">
                <a:latin typeface="標楷體" pitchFamily="65" charset="-120"/>
                <a:ea typeface="標楷體" pitchFamily="65" charset="-120"/>
              </a:rPr>
              <a:t> </a:t>
            </a:r>
          </a:p>
          <a:p>
            <a:pPr eaLnBrk="1" hangingPunct="1">
              <a:lnSpc>
                <a:spcPct val="90000"/>
              </a:lnSpc>
            </a:pPr>
            <a:endParaRPr lang="en-US" altLang="zh-TW" sz="2400" dirty="0"/>
          </a:p>
        </p:txBody>
      </p:sp>
    </p:spTree>
  </p:cSld>
  <p:clrMapOvr>
    <a:masterClrMapping/>
  </p:clrMapOvr>
  <p:transition>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zh-TW" altLang="en-US" sz="4000">
                <a:solidFill>
                  <a:schemeClr val="accent1"/>
                </a:solidFill>
                <a:latin typeface="標楷體" pitchFamily="65" charset="-120"/>
                <a:ea typeface="標楷體" pitchFamily="65" charset="-120"/>
              </a:rPr>
              <a:t>成績統計</a:t>
            </a:r>
          </a:p>
        </p:txBody>
      </p:sp>
      <p:sp>
        <p:nvSpPr>
          <p:cNvPr id="36867" name="Rectangle 3"/>
          <p:cNvSpPr>
            <a:spLocks noGrp="1" noChangeArrowheads="1"/>
          </p:cNvSpPr>
          <p:nvPr>
            <p:ph idx="1"/>
          </p:nvPr>
        </p:nvSpPr>
        <p:spPr>
          <a:xfrm>
            <a:off x="822959" y="1737361"/>
            <a:ext cx="7543801" cy="4131733"/>
          </a:xfrm>
        </p:spPr>
        <p:txBody>
          <a:bodyPr>
            <a:normAutofit/>
          </a:bodyPr>
          <a:lstStyle/>
          <a:p>
            <a:pPr marL="354013" indent="-354013" algn="just" eaLnBrk="1" fontAlgn="auto" hangingPunct="1">
              <a:spcAft>
                <a:spcPts val="0"/>
              </a:spcAft>
              <a:buClr>
                <a:srgbClr val="FF3300"/>
              </a:buClr>
              <a:buFont typeface="Wingdings" pitchFamily="2" charset="2"/>
              <a:buChar char="u"/>
              <a:defRPr/>
            </a:pPr>
            <a:r>
              <a:rPr lang="zh-TW" altLang="en-US" sz="2800" dirty="0">
                <a:latin typeface="標楷體" pitchFamily="65" charset="-120"/>
                <a:ea typeface="標楷體" pitchFamily="65" charset="-120"/>
              </a:rPr>
              <a:t>考生試教、口試原始成績應依配分比例換算成得分，兩項得分加總後即為總成績</a:t>
            </a:r>
            <a:r>
              <a:rPr lang="zh-TW" altLang="en-US" sz="2800" dirty="0"/>
              <a:t>；</a:t>
            </a:r>
            <a:r>
              <a:rPr lang="zh-TW" altLang="en-US" sz="2800" dirty="0">
                <a:latin typeface="標楷體" pitchFamily="65" charset="-120"/>
                <a:ea typeface="標楷體" pitchFamily="65" charset="-120"/>
              </a:rPr>
              <a:t>又成績計算表應送請甄選委員會委員簽名確認。</a:t>
            </a:r>
          </a:p>
          <a:p>
            <a:pPr marL="274320" indent="-274320" eaLnBrk="1" fontAlgn="auto" hangingPunct="1">
              <a:spcAft>
                <a:spcPts val="0"/>
              </a:spcAft>
              <a:buClr>
                <a:srgbClr val="FF3300"/>
              </a:buClr>
              <a:buFont typeface="Wingdings" pitchFamily="2" charset="2"/>
              <a:buChar char="u"/>
              <a:defRPr/>
            </a:pPr>
            <a:r>
              <a:rPr lang="zh-TW" altLang="en-US" sz="2800" dirty="0">
                <a:latin typeface="標楷體" pitchFamily="65" charset="-120"/>
                <a:ea typeface="標楷體" pitchFamily="65" charset="-120"/>
              </a:rPr>
              <a:t>成績統計建議以輸入電腦核算為宜。</a:t>
            </a:r>
          </a:p>
        </p:txBody>
      </p:sp>
    </p:spTree>
  </p:cSld>
  <p:clrMapOvr>
    <a:masterClrMapping/>
  </p:clrMapOvr>
  <p:transition>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zh-TW" altLang="en-US" sz="4000">
                <a:solidFill>
                  <a:schemeClr val="accent1"/>
                </a:solidFill>
                <a:latin typeface="標楷體" pitchFamily="65" charset="-120"/>
                <a:ea typeface="標楷體" pitchFamily="65" charset="-120"/>
              </a:rPr>
              <a:t>錄  取</a:t>
            </a:r>
          </a:p>
        </p:txBody>
      </p:sp>
      <p:sp>
        <p:nvSpPr>
          <p:cNvPr id="46083" name="Rectangle 3"/>
          <p:cNvSpPr>
            <a:spLocks noGrp="1" noChangeArrowheads="1"/>
          </p:cNvSpPr>
          <p:nvPr>
            <p:ph idx="1"/>
          </p:nvPr>
        </p:nvSpPr>
        <p:spPr/>
        <p:txBody>
          <a:bodyPr>
            <a:normAutofit/>
          </a:bodyPr>
          <a:lstStyle/>
          <a:p>
            <a:pPr marL="442913" indent="-442913" algn="just" eaLnBrk="1" hangingPunct="1">
              <a:buClr>
                <a:srgbClr val="FF3300"/>
              </a:buClr>
              <a:buFont typeface="Wingdings" pitchFamily="2" charset="2"/>
              <a:buChar char="u"/>
            </a:pPr>
            <a:r>
              <a:rPr lang="zh-TW" altLang="en-US" sz="2800" dirty="0">
                <a:latin typeface="標楷體" pitchFamily="65" charset="-120"/>
                <a:ea typeface="標楷體" pitchFamily="65" charset="-120"/>
              </a:rPr>
              <a:t>依甄選總成績高低順序擇優錄取（未滿</a:t>
            </a:r>
            <a:r>
              <a:rPr lang="en-US" altLang="zh-TW" sz="2800" dirty="0">
                <a:latin typeface="標楷體" pitchFamily="65" charset="-120"/>
                <a:ea typeface="標楷體" pitchFamily="65" charset="-120"/>
              </a:rPr>
              <a:t>80</a:t>
            </a:r>
            <a:r>
              <a:rPr lang="zh-TW" altLang="en-US" sz="2800" dirty="0">
                <a:latin typeface="標楷體" pitchFamily="65" charset="-120"/>
                <a:ea typeface="標楷體" pitchFamily="65" charset="-120"/>
              </a:rPr>
              <a:t>分者，不予錄取），</a:t>
            </a:r>
            <a:r>
              <a:rPr lang="zh-TW" altLang="en-US" sz="2800" u="sng" dirty="0">
                <a:solidFill>
                  <a:srgbClr val="FF3300"/>
                </a:solidFill>
                <a:latin typeface="標楷體" pitchFamily="65" charset="-120"/>
                <a:ea typeface="標楷體" pitchFamily="65" charset="-120"/>
              </a:rPr>
              <a:t>錄取人員提送教師評審委員會審查通過後</a:t>
            </a:r>
            <a:r>
              <a:rPr lang="zh-TW" altLang="en-US" sz="2800" dirty="0">
                <a:solidFill>
                  <a:srgbClr val="FF0000"/>
                </a:solidFill>
                <a:latin typeface="標楷體" pitchFamily="65" charset="-120"/>
                <a:ea typeface="標楷體" pitchFamily="65" charset="-120"/>
              </a:rPr>
              <a:t>，</a:t>
            </a:r>
            <a:r>
              <a:rPr lang="zh-TW" altLang="en-US" sz="2800" dirty="0">
                <a:solidFill>
                  <a:srgbClr val="FF3300"/>
                </a:solidFill>
                <a:latin typeface="標楷體" pitchFamily="65" charset="-120"/>
                <a:ea typeface="標楷體" pitchFamily="65" charset="-120"/>
              </a:rPr>
              <a:t>簽請校長聘任。</a:t>
            </a:r>
            <a:endParaRPr lang="en-US" altLang="zh-TW" sz="2800" dirty="0">
              <a:solidFill>
                <a:srgbClr val="FF3300"/>
              </a:solidFill>
              <a:latin typeface="標楷體" pitchFamily="65" charset="-120"/>
              <a:ea typeface="標楷體" pitchFamily="65" charset="-120"/>
            </a:endParaRPr>
          </a:p>
          <a:p>
            <a:pPr marL="0" indent="0" algn="just" eaLnBrk="1" hangingPunct="1">
              <a:buClr>
                <a:srgbClr val="FF3300"/>
              </a:buClr>
              <a:buNone/>
            </a:pPr>
            <a:r>
              <a:rPr lang="en-US" altLang="zh-TW" sz="2800" dirty="0">
                <a:solidFill>
                  <a:srgbClr val="FF3300"/>
                </a:solidFill>
                <a:latin typeface="標楷體" pitchFamily="65" charset="-120"/>
                <a:ea typeface="標楷體" pitchFamily="65" charset="-120"/>
              </a:rPr>
              <a:t> </a:t>
            </a:r>
            <a:r>
              <a:rPr lang="zh-TW" altLang="en-US" sz="2800" dirty="0">
                <a:latin typeface="標楷體" pitchFamily="65" charset="-120"/>
                <a:ea typeface="標楷體" pitchFamily="65" charset="-120"/>
              </a:rPr>
              <a:t>（教師法第</a:t>
            </a:r>
            <a:r>
              <a:rPr lang="en-US" altLang="zh-TW" sz="2800" dirty="0">
                <a:latin typeface="標楷體" pitchFamily="65" charset="-120"/>
                <a:ea typeface="標楷體" pitchFamily="65" charset="-120"/>
              </a:rPr>
              <a:t>13</a:t>
            </a:r>
            <a:r>
              <a:rPr lang="zh-TW" altLang="en-US" sz="2800" dirty="0">
                <a:latin typeface="標楷體" pitchFamily="65" charset="-120"/>
                <a:ea typeface="標楷體" pitchFamily="65" charset="-120"/>
              </a:rPr>
              <a:t>條）</a:t>
            </a:r>
          </a:p>
        </p:txBody>
      </p:sp>
    </p:spTree>
  </p:cSld>
  <p:clrMapOvr>
    <a:masterClrMapping/>
  </p:clrMapOvr>
  <p:transition>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zh-TW" altLang="en-US" sz="4000">
                <a:solidFill>
                  <a:schemeClr val="accent1"/>
                </a:solidFill>
                <a:ea typeface="標楷體" pitchFamily="65" charset="-120"/>
              </a:rPr>
              <a:t>成績單寄發</a:t>
            </a:r>
            <a:endParaRPr lang="zh-TW" altLang="en-US" sz="4000">
              <a:solidFill>
                <a:schemeClr val="accent1"/>
              </a:solidFill>
              <a:latin typeface="標楷體" pitchFamily="65" charset="-120"/>
              <a:ea typeface="標楷體" pitchFamily="65" charset="-120"/>
            </a:endParaRPr>
          </a:p>
        </p:txBody>
      </p:sp>
      <p:sp>
        <p:nvSpPr>
          <p:cNvPr id="46083" name="Rectangle 3"/>
          <p:cNvSpPr>
            <a:spLocks noGrp="1" noChangeArrowheads="1"/>
          </p:cNvSpPr>
          <p:nvPr>
            <p:ph idx="1"/>
          </p:nvPr>
        </p:nvSpPr>
        <p:spPr>
          <a:xfrm>
            <a:off x="822959" y="1737361"/>
            <a:ext cx="7543801" cy="4131733"/>
          </a:xfrm>
        </p:spPr>
        <p:txBody>
          <a:bodyPr/>
          <a:lstStyle/>
          <a:p>
            <a:pPr marL="360363" indent="-360363" eaLnBrk="1" hangingPunct="1">
              <a:buClr>
                <a:srgbClr val="FF3300"/>
              </a:buClr>
              <a:buFont typeface="Wingdings" pitchFamily="2" charset="2"/>
              <a:buChar char="u"/>
              <a:defRPr/>
            </a:pPr>
            <a:r>
              <a:rPr lang="zh-TW" altLang="en-US" sz="2800" dirty="0">
                <a:latin typeface="標楷體" pitchFamily="65" charset="-120"/>
                <a:ea typeface="標楷體" pitchFamily="65" charset="-120"/>
              </a:rPr>
              <a:t>最終甄選成績應以書面通知應試考生。採二階段甄選時，應明列各階段各項成績、總成績及錄取標準。  </a:t>
            </a:r>
          </a:p>
          <a:p>
            <a:pPr marL="360363" indent="-360363" eaLnBrk="1" hangingPunct="1">
              <a:buClr>
                <a:srgbClr val="FF3300"/>
              </a:buClr>
              <a:buFont typeface="Wingdings" pitchFamily="2" charset="2"/>
              <a:buChar char="u"/>
              <a:defRPr/>
            </a:pPr>
            <a:r>
              <a:rPr lang="zh-TW" altLang="en-US" sz="2800" dirty="0">
                <a:latin typeface="標楷體" pitchFamily="65" charset="-120"/>
                <a:ea typeface="標楷體" pitchFamily="65" charset="-120"/>
              </a:rPr>
              <a:t>筆試採測驗題型者，應於筆試後二日內公告試題及答案。</a:t>
            </a:r>
            <a:endParaRPr lang="en-US" altLang="zh-TW" sz="2800" dirty="0">
              <a:latin typeface="標楷體" pitchFamily="65" charset="-120"/>
              <a:ea typeface="標楷體" pitchFamily="65" charset="-120"/>
            </a:endParaRPr>
          </a:p>
          <a:p>
            <a:pPr marL="0" indent="0" eaLnBrk="1" hangingPunct="1">
              <a:buClr>
                <a:srgbClr val="FF3300"/>
              </a:buClr>
              <a:buNone/>
              <a:defRPr/>
            </a:pPr>
            <a:r>
              <a:rPr lang="en-US" altLang="zh-TW" sz="2800" dirty="0">
                <a:latin typeface="標楷體" pitchFamily="65" charset="-120"/>
                <a:ea typeface="標楷體" pitchFamily="65" charset="-120"/>
              </a:rPr>
              <a:t> </a:t>
            </a:r>
            <a:r>
              <a:rPr lang="zh-TW" altLang="en-US" sz="2800" dirty="0">
                <a:latin typeface="標楷體" pitchFamily="65" charset="-120"/>
                <a:ea typeface="標楷體" pitchFamily="65" charset="-120"/>
              </a:rPr>
              <a:t>（要點九） </a:t>
            </a:r>
          </a:p>
          <a:p>
            <a:pPr eaLnBrk="1" hangingPunct="1">
              <a:defRPr/>
            </a:pPr>
            <a:endParaRPr lang="en-US" altLang="zh-TW" dirty="0"/>
          </a:p>
        </p:txBody>
      </p:sp>
    </p:spTree>
  </p:cSld>
  <p:clrMapOvr>
    <a:masterClrMapping/>
  </p:clrMapOvr>
  <p:transition>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95288" y="260350"/>
            <a:ext cx="8229600" cy="1382713"/>
          </a:xfrm>
        </p:spPr>
        <p:txBody>
          <a:bodyPr/>
          <a:lstStyle/>
          <a:p>
            <a:pPr eaLnBrk="1" hangingPunct="1"/>
            <a:r>
              <a:rPr lang="zh-TW" altLang="en-US" sz="4000">
                <a:solidFill>
                  <a:schemeClr val="accent1"/>
                </a:solidFill>
                <a:latin typeface="標楷體" pitchFamily="65" charset="-120"/>
                <a:ea typeface="標楷體" pitchFamily="65" charset="-120"/>
              </a:rPr>
              <a:t>報到發聘</a:t>
            </a:r>
          </a:p>
        </p:txBody>
      </p:sp>
      <p:sp>
        <p:nvSpPr>
          <p:cNvPr id="48131" name="Rectangle 3"/>
          <p:cNvSpPr>
            <a:spLocks noGrp="1" noChangeArrowheads="1"/>
          </p:cNvSpPr>
          <p:nvPr>
            <p:ph idx="1"/>
          </p:nvPr>
        </p:nvSpPr>
        <p:spPr>
          <a:xfrm>
            <a:off x="457200" y="1857375"/>
            <a:ext cx="8229600" cy="4268788"/>
          </a:xfrm>
        </p:spPr>
        <p:txBody>
          <a:bodyPr/>
          <a:lstStyle/>
          <a:p>
            <a:pPr marL="360363" indent="-360363" algn="just" eaLnBrk="1" hangingPunct="1">
              <a:buClr>
                <a:srgbClr val="FF3300"/>
              </a:buClr>
              <a:buFont typeface="Wingdings" pitchFamily="2" charset="2"/>
              <a:buChar char="u"/>
            </a:pPr>
            <a:r>
              <a:rPr lang="zh-TW" altLang="en-US" sz="2800" dirty="0">
                <a:ea typeface="標楷體" pitchFamily="65" charset="-120"/>
              </a:rPr>
              <a:t>錄取人員應依規定期限內，備齊教師證、學</a:t>
            </a:r>
            <a:r>
              <a:rPr lang="en-US" altLang="zh-TW" sz="2800" dirty="0">
                <a:ea typeface="標楷體" pitchFamily="65" charset="-120"/>
              </a:rPr>
              <a:t>(</a:t>
            </a:r>
            <a:r>
              <a:rPr lang="zh-TW" altLang="en-US" sz="2800" dirty="0">
                <a:ea typeface="標楷體" pitchFamily="65" charset="-120"/>
              </a:rPr>
              <a:t>經</a:t>
            </a:r>
            <a:r>
              <a:rPr lang="en-US" altLang="zh-TW" sz="2800" dirty="0">
                <a:ea typeface="標楷體" pitchFamily="65" charset="-120"/>
              </a:rPr>
              <a:t>)</a:t>
            </a:r>
            <a:r>
              <a:rPr lang="zh-TW" altLang="en-US" sz="2800" dirty="0">
                <a:ea typeface="標楷體" pitchFamily="65" charset="-120"/>
              </a:rPr>
              <a:t>歷證明等文件正本向學校人事室辦理報到</a:t>
            </a:r>
            <a:r>
              <a:rPr lang="zh-TW" altLang="en-US" sz="2800" dirty="0">
                <a:latin typeface="標楷體" pitchFamily="65" charset="-120"/>
                <a:ea typeface="標楷體" pitchFamily="65" charset="-120"/>
              </a:rPr>
              <a:t>（</a:t>
            </a:r>
            <a:r>
              <a:rPr lang="zh-TW" altLang="en-US" sz="2800" dirty="0">
                <a:ea typeface="標楷體" pitchFamily="65" charset="-120"/>
              </a:rPr>
              <a:t>如為現職人員應同時檢附原服務機關</a:t>
            </a:r>
            <a:r>
              <a:rPr lang="en-US" altLang="zh-TW" sz="2800" dirty="0">
                <a:ea typeface="標楷體" pitchFamily="65" charset="-120"/>
              </a:rPr>
              <a:t>(</a:t>
            </a:r>
            <a:r>
              <a:rPr lang="zh-TW" altLang="en-US" sz="2800" dirty="0">
                <a:ea typeface="標楷體" pitchFamily="65" charset="-120"/>
              </a:rPr>
              <a:t>學校</a:t>
            </a:r>
            <a:r>
              <a:rPr lang="en-US" altLang="zh-TW" sz="2800" dirty="0">
                <a:ea typeface="標楷體" pitchFamily="65" charset="-120"/>
              </a:rPr>
              <a:t>)</a:t>
            </a:r>
            <a:r>
              <a:rPr lang="zh-TW" altLang="en-US" sz="2800" dirty="0">
                <a:ea typeface="標楷體" pitchFamily="65" charset="-120"/>
              </a:rPr>
              <a:t>離職證明書或同意書</a:t>
            </a:r>
            <a:r>
              <a:rPr lang="zh-TW" altLang="en-US" sz="2800" dirty="0">
                <a:latin typeface="標楷體" pitchFamily="65" charset="-120"/>
                <a:ea typeface="標楷體" pitchFamily="65" charset="-120"/>
              </a:rPr>
              <a:t>）</a:t>
            </a:r>
            <a:r>
              <a:rPr lang="zh-TW" altLang="en-US" sz="2800" dirty="0">
                <a:ea typeface="標楷體" pitchFamily="65" charset="-120"/>
              </a:rPr>
              <a:t>；錄取人員逾期未報到，應取消其錄取資格，由備取人員中依序遞補。</a:t>
            </a:r>
            <a:endParaRPr lang="zh-TW" altLang="en-US" sz="2800" dirty="0">
              <a:latin typeface="標楷體" pitchFamily="65" charset="-120"/>
              <a:ea typeface="標楷體" pitchFamily="65" charset="-120"/>
            </a:endParaRPr>
          </a:p>
          <a:p>
            <a:pPr marL="360363" indent="-360363" algn="just" eaLnBrk="1" hangingPunct="1">
              <a:buClr>
                <a:srgbClr val="FF3300"/>
              </a:buClr>
              <a:buFont typeface="Wingdings" pitchFamily="2" charset="2"/>
              <a:buChar char="u"/>
            </a:pPr>
            <a:r>
              <a:rPr lang="en-US" altLang="zh-TW" sz="2800" dirty="0">
                <a:latin typeface="標楷體" pitchFamily="65" charset="-120"/>
                <a:ea typeface="標楷體" pitchFamily="65" charset="-120"/>
              </a:rPr>
              <a:t>113</a:t>
            </a:r>
            <a:r>
              <a:rPr lang="zh-TW" altLang="en-US" sz="2800" dirty="0">
                <a:latin typeface="標楷體" pitchFamily="65" charset="-120"/>
                <a:ea typeface="標楷體" pitchFamily="65" charset="-120"/>
              </a:rPr>
              <a:t>學年度代理教師聘期自</a:t>
            </a:r>
            <a:r>
              <a:rPr lang="en-US" altLang="zh-TW" sz="2800" b="1" dirty="0">
                <a:solidFill>
                  <a:srgbClr val="FF3300"/>
                </a:solidFill>
                <a:latin typeface="標楷體" pitchFamily="65" charset="-120"/>
                <a:ea typeface="標楷體" pitchFamily="65" charset="-120"/>
              </a:rPr>
              <a:t>113</a:t>
            </a:r>
            <a:r>
              <a:rPr lang="zh-TW" altLang="en-US" sz="2800" b="1" dirty="0">
                <a:solidFill>
                  <a:srgbClr val="FF3300"/>
                </a:solidFill>
                <a:latin typeface="標楷體" pitchFamily="65" charset="-120"/>
                <a:ea typeface="標楷體" pitchFamily="65" charset="-120"/>
              </a:rPr>
              <a:t>年</a:t>
            </a:r>
            <a:r>
              <a:rPr lang="en-US" altLang="zh-TW" sz="2800" b="1" dirty="0">
                <a:solidFill>
                  <a:srgbClr val="FF3300"/>
                </a:solidFill>
                <a:latin typeface="標楷體" pitchFamily="65" charset="-120"/>
                <a:ea typeface="標楷體" pitchFamily="65" charset="-120"/>
              </a:rPr>
              <a:t>8</a:t>
            </a:r>
            <a:r>
              <a:rPr lang="zh-TW" altLang="en-US" sz="2800" b="1" dirty="0">
                <a:solidFill>
                  <a:srgbClr val="FF3300"/>
                </a:solidFill>
                <a:latin typeface="標楷體" pitchFamily="65" charset="-120"/>
                <a:ea typeface="標楷體" pitchFamily="65" charset="-120"/>
              </a:rPr>
              <a:t>月</a:t>
            </a:r>
            <a:r>
              <a:rPr lang="en-US" altLang="zh-TW" sz="2800" b="1" dirty="0">
                <a:solidFill>
                  <a:srgbClr val="FF3300"/>
                </a:solidFill>
                <a:latin typeface="標楷體" pitchFamily="65" charset="-120"/>
                <a:ea typeface="標楷體" pitchFamily="65" charset="-120"/>
              </a:rPr>
              <a:t>1</a:t>
            </a:r>
            <a:r>
              <a:rPr lang="zh-TW" altLang="en-US" sz="2800" b="1" dirty="0">
                <a:solidFill>
                  <a:srgbClr val="FF3300"/>
                </a:solidFill>
                <a:latin typeface="標楷體" pitchFamily="65" charset="-120"/>
                <a:ea typeface="標楷體" pitchFamily="65" charset="-120"/>
              </a:rPr>
              <a:t>日 </a:t>
            </a:r>
            <a:r>
              <a:rPr lang="en-US" altLang="zh-TW" sz="2800" b="1" dirty="0">
                <a:solidFill>
                  <a:srgbClr val="FF3300"/>
                </a:solidFill>
                <a:latin typeface="標楷體" pitchFamily="65" charset="-120"/>
                <a:ea typeface="標楷體" pitchFamily="65" charset="-120"/>
              </a:rPr>
              <a:t>(</a:t>
            </a:r>
            <a:r>
              <a:rPr lang="zh-TW" altLang="en-US" sz="2800" b="1" dirty="0">
                <a:solidFill>
                  <a:srgbClr val="FF3300"/>
                </a:solidFill>
                <a:latin typeface="標楷體" pitchFamily="65" charset="-120"/>
                <a:ea typeface="標楷體" pitchFamily="65" charset="-120"/>
              </a:rPr>
              <a:t>或實際報到日</a:t>
            </a:r>
            <a:r>
              <a:rPr lang="en-US" altLang="zh-TW" sz="2800" b="1" dirty="0">
                <a:solidFill>
                  <a:srgbClr val="FF3300"/>
                </a:solidFill>
                <a:latin typeface="標楷體" pitchFamily="65" charset="-120"/>
                <a:ea typeface="標楷體" pitchFamily="65" charset="-120"/>
              </a:rPr>
              <a:t>)</a:t>
            </a:r>
            <a:r>
              <a:rPr lang="zh-TW" altLang="en-US" sz="2800" b="1" dirty="0">
                <a:solidFill>
                  <a:srgbClr val="FF3300"/>
                </a:solidFill>
                <a:latin typeface="標楷體" pitchFamily="65" charset="-120"/>
                <a:ea typeface="標楷體" pitchFamily="65" charset="-120"/>
              </a:rPr>
              <a:t>起至</a:t>
            </a:r>
            <a:r>
              <a:rPr lang="en-US" altLang="zh-TW" sz="2800" b="1" dirty="0">
                <a:solidFill>
                  <a:srgbClr val="FF3300"/>
                </a:solidFill>
                <a:latin typeface="標楷體" pitchFamily="65" charset="-120"/>
                <a:ea typeface="標楷體" pitchFamily="65" charset="-120"/>
              </a:rPr>
              <a:t>114</a:t>
            </a:r>
            <a:r>
              <a:rPr lang="zh-TW" altLang="en-US" sz="2800" b="1" dirty="0">
                <a:solidFill>
                  <a:srgbClr val="FF3300"/>
                </a:solidFill>
                <a:latin typeface="標楷體" pitchFamily="65" charset="-120"/>
                <a:ea typeface="標楷體" pitchFamily="65" charset="-120"/>
              </a:rPr>
              <a:t>年</a:t>
            </a:r>
            <a:r>
              <a:rPr lang="en-US" altLang="zh-TW" sz="2800" b="1" dirty="0">
                <a:solidFill>
                  <a:srgbClr val="FF3300"/>
                </a:solidFill>
                <a:latin typeface="標楷體" pitchFamily="65" charset="-120"/>
                <a:ea typeface="標楷體" pitchFamily="65" charset="-120"/>
              </a:rPr>
              <a:t>7</a:t>
            </a:r>
            <a:r>
              <a:rPr lang="zh-TW" altLang="en-US" sz="2800" b="1" dirty="0">
                <a:solidFill>
                  <a:srgbClr val="FF3300"/>
                </a:solidFill>
                <a:latin typeface="標楷體" pitchFamily="65" charset="-120"/>
                <a:ea typeface="標楷體" pitchFamily="65" charset="-120"/>
              </a:rPr>
              <a:t>月</a:t>
            </a:r>
            <a:r>
              <a:rPr lang="en-US" altLang="zh-TW" sz="2800" b="1" dirty="0">
                <a:solidFill>
                  <a:srgbClr val="FF3300"/>
                </a:solidFill>
                <a:latin typeface="標楷體" pitchFamily="65" charset="-120"/>
                <a:ea typeface="標楷體" pitchFamily="65" charset="-120"/>
              </a:rPr>
              <a:t>31</a:t>
            </a:r>
            <a:r>
              <a:rPr lang="zh-TW" altLang="en-US" sz="2800" b="1" dirty="0">
                <a:solidFill>
                  <a:srgbClr val="FF3300"/>
                </a:solidFill>
                <a:latin typeface="標楷體" pitchFamily="65" charset="-120"/>
                <a:ea typeface="標楷體" pitchFamily="65" charset="-120"/>
              </a:rPr>
              <a:t>日止。</a:t>
            </a:r>
            <a:r>
              <a:rPr lang="zh-TW" altLang="en-US" sz="2800" dirty="0">
                <a:latin typeface="標楷體" pitchFamily="65" charset="-120"/>
                <a:ea typeface="標楷體" pitchFamily="65" charset="-120"/>
              </a:rPr>
              <a:t>並請於報名簡章及聘書中註記：</a:t>
            </a:r>
            <a:r>
              <a:rPr lang="zh-TW" altLang="en-US" sz="2800" dirty="0">
                <a:ea typeface="標楷體" pitchFamily="65" charset="-120"/>
              </a:rPr>
              <a:t>代理原因消滅，即應無條件解職，代理人不得異議。</a:t>
            </a:r>
            <a:endParaRPr lang="en-US" altLang="zh-TW" sz="2800" dirty="0">
              <a:latin typeface="標楷體" pitchFamily="65" charset="-120"/>
              <a:ea typeface="標楷體" pitchFamily="65" charset="-120"/>
            </a:endParaRPr>
          </a:p>
          <a:p>
            <a:pPr algn="just" eaLnBrk="1" hangingPunct="1">
              <a:buClr>
                <a:srgbClr val="FF3300"/>
              </a:buClr>
              <a:buFont typeface="Wingdings 2" pitchFamily="18" charset="2"/>
              <a:buNone/>
            </a:pPr>
            <a:endParaRPr lang="en-US" altLang="zh-TW" sz="2800" dirty="0"/>
          </a:p>
          <a:p>
            <a:pPr algn="just" eaLnBrk="1" hangingPunct="1">
              <a:buClr>
                <a:srgbClr val="FF3300"/>
              </a:buClr>
              <a:buFont typeface="Wingdings 2" pitchFamily="18" charset="2"/>
              <a:buNone/>
            </a:pPr>
            <a:endParaRPr lang="zh-TW" altLang="en-US" sz="2800" dirty="0">
              <a:solidFill>
                <a:srgbClr val="FF3300"/>
              </a:solidFill>
              <a:latin typeface="標楷體" pitchFamily="65" charset="-120"/>
              <a:ea typeface="標楷體" pitchFamily="65" charset="-120"/>
            </a:endParaRPr>
          </a:p>
          <a:p>
            <a:pPr eaLnBrk="1" hangingPunct="1"/>
            <a:endParaRPr lang="zh-TW" altLang="en-US" dirty="0">
              <a:latin typeface="標楷體" pitchFamily="65" charset="-120"/>
              <a:ea typeface="標楷體" pitchFamily="65" charset="-120"/>
            </a:endParaRPr>
          </a:p>
          <a:p>
            <a:pPr eaLnBrk="1" hangingPunct="1"/>
            <a:endParaRPr lang="en-US" altLang="zh-TW" sz="2800" dirty="0"/>
          </a:p>
        </p:txBody>
      </p:sp>
    </p:spTree>
  </p:cSld>
  <p:clrMapOvr>
    <a:masterClrMapping/>
  </p:clrMapOvr>
  <p:transition>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標題 1"/>
          <p:cNvSpPr>
            <a:spLocks noGrp="1"/>
          </p:cNvSpPr>
          <p:nvPr>
            <p:ph type="title"/>
          </p:nvPr>
        </p:nvSpPr>
        <p:spPr/>
        <p:txBody>
          <a:bodyPr/>
          <a:lstStyle/>
          <a:p>
            <a:r>
              <a:rPr lang="zh-TW" altLang="en-US" sz="4000">
                <a:latin typeface="標楷體" pitchFamily="65" charset="-120"/>
                <a:ea typeface="標楷體" pitchFamily="65" charset="-120"/>
              </a:rPr>
              <a:t>以運動員資格參加甄試者</a:t>
            </a:r>
          </a:p>
        </p:txBody>
      </p:sp>
      <p:sp>
        <p:nvSpPr>
          <p:cNvPr id="49155" name="內容版面配置區 2"/>
          <p:cNvSpPr>
            <a:spLocks noGrp="1"/>
          </p:cNvSpPr>
          <p:nvPr>
            <p:ph idx="1"/>
          </p:nvPr>
        </p:nvSpPr>
        <p:spPr>
          <a:xfrm>
            <a:off x="822959" y="1737361"/>
            <a:ext cx="7543801" cy="4131733"/>
          </a:xfrm>
        </p:spPr>
        <p:txBody>
          <a:bodyPr>
            <a:normAutofit/>
          </a:bodyPr>
          <a:lstStyle/>
          <a:p>
            <a:pPr marL="360363" indent="-360363">
              <a:buClr>
                <a:srgbClr val="FF0000"/>
              </a:buClr>
              <a:buFont typeface="Wingdings" pitchFamily="2" charset="2"/>
              <a:buChar char="u"/>
            </a:pPr>
            <a:r>
              <a:rPr lang="zh-TW" altLang="en-US" sz="2800" dirty="0">
                <a:latin typeface="標楷體" pitchFamily="65" charset="-120"/>
                <a:ea typeface="標楷體" pitchFamily="65" charset="-120"/>
              </a:rPr>
              <a:t>參加奧林匹克運動會比賽者、亞洲運動會獲得前八名者或獲得三等二級以上國光體育獎章之傑出運動員，其學歷、專長足堪任教者，得由學校報請各該主管教育行政機關核定酌予放寬資格後聘任為中小學代課、代理教師。</a:t>
            </a:r>
            <a:r>
              <a:rPr lang="en-US" altLang="zh-TW" sz="2800" dirty="0">
                <a:latin typeface="標楷體" pitchFamily="65" charset="-120"/>
                <a:ea typeface="標楷體" pitchFamily="65" charset="-120"/>
              </a:rPr>
              <a:t> </a:t>
            </a:r>
          </a:p>
          <a:p>
            <a:pPr marL="0" indent="0">
              <a:buClr>
                <a:srgbClr val="FF0000"/>
              </a:buClr>
              <a:buNone/>
            </a:pPr>
            <a:r>
              <a:rPr lang="en-US" altLang="zh-TW" sz="2800" dirty="0">
                <a:latin typeface="標楷體" pitchFamily="65" charset="-120"/>
                <a:ea typeface="標楷體" pitchFamily="65" charset="-120"/>
              </a:rPr>
              <a:t>  (</a:t>
            </a:r>
            <a:r>
              <a:rPr lang="zh-TW" altLang="en-US" sz="2800" dirty="0">
                <a:latin typeface="標楷體" pitchFamily="65" charset="-120"/>
                <a:ea typeface="標楷體" pitchFamily="65" charset="-120"/>
              </a:rPr>
              <a:t>本</a:t>
            </a:r>
            <a:r>
              <a:rPr lang="zh-TW" altLang="zh-TW" sz="2800" dirty="0">
                <a:latin typeface="標楷體" pitchFamily="65" charset="-120"/>
                <a:ea typeface="標楷體" pitchFamily="65" charset="-120"/>
              </a:rPr>
              <a:t>辦法</a:t>
            </a:r>
            <a:r>
              <a:rPr lang="zh-TW" altLang="en-US" sz="2800" dirty="0">
                <a:latin typeface="標楷體" pitchFamily="65" charset="-120"/>
                <a:ea typeface="標楷體" pitchFamily="65" charset="-120"/>
              </a:rPr>
              <a:t>第五條</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 </a:t>
            </a:r>
          </a:p>
        </p:txBody>
      </p:sp>
    </p:spTree>
  </p:cSld>
  <p:clrMapOvr>
    <a:masterClrMapping/>
  </p:clrMapOvr>
  <p:transition>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sz="4000" dirty="0">
                <a:solidFill>
                  <a:schemeClr val="accent1">
                    <a:lumMod val="50000"/>
                  </a:schemeClr>
                </a:solidFill>
                <a:latin typeface="標楷體" pitchFamily="65" charset="-120"/>
                <a:ea typeface="標楷體" pitchFamily="65" charset="-120"/>
              </a:rPr>
              <a:t>報到日適逢例假日應如何辦理</a:t>
            </a:r>
          </a:p>
        </p:txBody>
      </p:sp>
      <p:sp>
        <p:nvSpPr>
          <p:cNvPr id="50179" name="內容版面配置區 2"/>
          <p:cNvSpPr>
            <a:spLocks noGrp="1"/>
          </p:cNvSpPr>
          <p:nvPr>
            <p:ph idx="1"/>
          </p:nvPr>
        </p:nvSpPr>
        <p:spPr/>
        <p:txBody>
          <a:bodyPr>
            <a:normAutofit/>
          </a:bodyPr>
          <a:lstStyle/>
          <a:p>
            <a:pPr marL="360363" indent="-360363" eaLnBrk="1" hangingPunct="1">
              <a:buClr>
                <a:srgbClr val="FF0000"/>
              </a:buClr>
              <a:buFont typeface="Wingdings" pitchFamily="2" charset="2"/>
              <a:buChar char="u"/>
            </a:pPr>
            <a:r>
              <a:rPr lang="zh-TW" altLang="en-US" sz="2800" dirty="0">
                <a:latin typeface="標楷體" pitchFamily="65" charset="-120"/>
                <a:ea typeface="標楷體" pitchFamily="65" charset="-120"/>
              </a:rPr>
              <a:t>依據花蓮縣政府</a:t>
            </a:r>
            <a:r>
              <a:rPr lang="en-US" altLang="zh-TW" sz="2800" dirty="0">
                <a:latin typeface="標楷體" pitchFamily="65" charset="-120"/>
                <a:ea typeface="標楷體" pitchFamily="65" charset="-120"/>
              </a:rPr>
              <a:t>99</a:t>
            </a:r>
            <a:r>
              <a:rPr lang="zh-TW" altLang="en-US" sz="2800" dirty="0">
                <a:latin typeface="標楷體" pitchFamily="65" charset="-120"/>
                <a:ea typeface="標楷體" pitchFamily="65" charset="-120"/>
              </a:rPr>
              <a:t>年</a:t>
            </a:r>
            <a:r>
              <a:rPr lang="en-US" altLang="zh-TW" sz="2800" dirty="0">
                <a:latin typeface="標楷體" pitchFamily="65" charset="-120"/>
                <a:ea typeface="標楷體" pitchFamily="65" charset="-120"/>
              </a:rPr>
              <a:t>12</a:t>
            </a:r>
            <a:r>
              <a:rPr lang="zh-TW" altLang="en-US" sz="2800" dirty="0">
                <a:latin typeface="標楷體" pitchFamily="65" charset="-120"/>
                <a:ea typeface="標楷體" pitchFamily="65" charset="-120"/>
              </a:rPr>
              <a:t>月</a:t>
            </a:r>
            <a:r>
              <a:rPr lang="en-US" altLang="zh-TW" sz="2800" dirty="0">
                <a:latin typeface="標楷體" pitchFamily="65" charset="-120"/>
                <a:ea typeface="標楷體" pitchFamily="65" charset="-120"/>
              </a:rPr>
              <a:t>30</a:t>
            </a:r>
            <a:r>
              <a:rPr lang="zh-TW" altLang="en-US" sz="2800" dirty="0">
                <a:latin typeface="標楷體" pitchFamily="65" charset="-120"/>
                <a:ea typeface="標楷體" pitchFamily="65" charset="-120"/>
              </a:rPr>
              <a:t>日府教學字第</a:t>
            </a:r>
            <a:r>
              <a:rPr lang="en-US" altLang="zh-TW" sz="2800" dirty="0">
                <a:latin typeface="標楷體" pitchFamily="65" charset="-120"/>
                <a:ea typeface="標楷體" pitchFamily="65" charset="-120"/>
              </a:rPr>
              <a:t>0990228676</a:t>
            </a:r>
            <a:r>
              <a:rPr lang="zh-TW" altLang="en-US" sz="2800" dirty="0">
                <a:latin typeface="標楷體" pitchFamily="65" charset="-120"/>
                <a:ea typeface="標楷體" pitchFamily="65" charset="-120"/>
              </a:rPr>
              <a:t>號函示：</a:t>
            </a:r>
            <a:endParaRPr lang="en-US" altLang="zh-TW" sz="2800" dirty="0">
              <a:latin typeface="標楷體" pitchFamily="65" charset="-120"/>
              <a:ea typeface="標楷體" pitchFamily="65" charset="-120"/>
            </a:endParaRPr>
          </a:p>
          <a:p>
            <a:pPr marL="292608" lvl="1" indent="0">
              <a:buClr>
                <a:srgbClr val="FF0000"/>
              </a:buClr>
              <a:buNone/>
            </a:pPr>
            <a:r>
              <a:rPr lang="zh-TW" altLang="en-US" sz="2600" dirty="0">
                <a:latin typeface="標楷體" pitchFamily="65" charset="-120"/>
                <a:ea typeface="標楷體" pitchFamily="65" charset="-120"/>
              </a:rPr>
              <a:t>說明三：</a:t>
            </a:r>
            <a:r>
              <a:rPr lang="en-US" altLang="zh-TW" sz="2600" dirty="0">
                <a:latin typeface="標楷體" pitchFamily="65" charset="-120"/>
                <a:ea typeface="標楷體" pitchFamily="65" charset="-120"/>
              </a:rPr>
              <a:t>(</a:t>
            </a:r>
            <a:r>
              <a:rPr lang="zh-TW" altLang="en-US" sz="2600" dirty="0">
                <a:latin typeface="標楷體" pitchFamily="65" charset="-120"/>
                <a:ea typeface="標楷體" pitchFamily="65" charset="-120"/>
              </a:rPr>
              <a:t>略以</a:t>
            </a:r>
            <a:r>
              <a:rPr lang="en-US" altLang="zh-TW" sz="2600" dirty="0">
                <a:latin typeface="標楷體" pitchFamily="65" charset="-120"/>
                <a:ea typeface="標楷體" pitchFamily="65" charset="-120"/>
              </a:rPr>
              <a:t>)</a:t>
            </a:r>
            <a:r>
              <a:rPr lang="zh-TW" altLang="en-US" sz="2600" dirty="0">
                <a:latin typeface="標楷體" pitchFamily="65" charset="-120"/>
                <a:ea typeface="標楷體" pitchFamily="65" charset="-120"/>
              </a:rPr>
              <a:t>報到日適逢例假日，授權各校與代理教師協商，請於暑假期間配合學校行事曆規劃，到校參與全校返校活動或教學準備等。</a:t>
            </a:r>
            <a:r>
              <a:rPr lang="en-US" altLang="zh-TW" sz="2600" dirty="0">
                <a:latin typeface="標楷體" pitchFamily="65" charset="-120"/>
                <a:ea typeface="標楷體" pitchFamily="65" charset="-120"/>
              </a:rPr>
              <a:t> </a:t>
            </a:r>
            <a:endParaRPr lang="zh-TW" altLang="en-US" sz="2600" dirty="0"/>
          </a:p>
        </p:txBody>
      </p:sp>
    </p:spTree>
  </p:cSld>
  <p:clrMapOvr>
    <a:masterClrMapping/>
  </p:clrMapOvr>
  <p:transition>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850"/>
            <a:ext cx="8229600" cy="923950"/>
          </a:xfrm>
        </p:spPr>
        <p:txBody>
          <a:bodyPr>
            <a:normAutofit/>
          </a:bodyPr>
          <a:lstStyle/>
          <a:p>
            <a:pPr eaLnBrk="1" fontAlgn="auto" hangingPunct="1">
              <a:spcAft>
                <a:spcPts val="0"/>
              </a:spcAft>
              <a:defRPr/>
            </a:pPr>
            <a:r>
              <a:rPr lang="zh-TW" altLang="en-US" sz="4000" dirty="0">
                <a:solidFill>
                  <a:schemeClr val="accent1">
                    <a:lumMod val="50000"/>
                  </a:schemeClr>
                </a:solidFill>
                <a:latin typeface="標楷體" pitchFamily="65" charset="-120"/>
                <a:ea typeface="標楷體" pitchFamily="65" charset="-120"/>
              </a:rPr>
              <a:t> 再聘規定</a:t>
            </a:r>
          </a:p>
        </p:txBody>
      </p:sp>
      <p:sp>
        <p:nvSpPr>
          <p:cNvPr id="3" name="內容版面配置區 2"/>
          <p:cNvSpPr>
            <a:spLocks noGrp="1"/>
          </p:cNvSpPr>
          <p:nvPr>
            <p:ph idx="1"/>
          </p:nvPr>
        </p:nvSpPr>
        <p:spPr>
          <a:xfrm>
            <a:off x="827584" y="1772816"/>
            <a:ext cx="7560840" cy="4229993"/>
          </a:xfrm>
        </p:spPr>
        <p:txBody>
          <a:bodyPr>
            <a:normAutofit fontScale="92500" lnSpcReduction="10000"/>
          </a:bodyPr>
          <a:lstStyle/>
          <a:p>
            <a:pPr marL="0" indent="0">
              <a:buFont typeface="Wingdings 2" pitchFamily="18" charset="2"/>
              <a:buNone/>
              <a:defRPr/>
            </a:pPr>
            <a:r>
              <a:rPr lang="zh-TW" altLang="en-US" sz="2400" dirty="0">
                <a:latin typeface="標楷體" pitchFamily="65" charset="-120"/>
                <a:ea typeface="標楷體" pitchFamily="65" charset="-120"/>
              </a:rPr>
              <a:t>依據「高級中等以下學校兼任代課及代理教師聘任辦法」第四條：</a:t>
            </a:r>
            <a:endParaRPr lang="en-US" altLang="zh-TW" sz="2400" dirty="0">
              <a:latin typeface="標楷體" pitchFamily="65" charset="-120"/>
              <a:ea typeface="標楷體" pitchFamily="65" charset="-120"/>
            </a:endParaRPr>
          </a:p>
          <a:p>
            <a:pPr marL="268288" indent="-268288">
              <a:buClr>
                <a:srgbClr val="FF0000"/>
              </a:buClr>
              <a:buFont typeface="Wingdings" panose="05000000000000000000" pitchFamily="2" charset="2"/>
              <a:buChar char="l"/>
              <a:defRPr/>
            </a:pPr>
            <a:r>
              <a:rPr lang="zh-TW" altLang="zh-TW" sz="2400" dirty="0">
                <a:latin typeface="標楷體" pitchFamily="65" charset="-120"/>
                <a:ea typeface="標楷體" pitchFamily="65" charset="-120"/>
              </a:rPr>
              <a:t>學校聘任三個月以上經公開甄選之代課、代理教師，其</a:t>
            </a:r>
            <a:r>
              <a:rPr lang="zh-TW" altLang="zh-TW" sz="2400" u="sng" dirty="0">
                <a:solidFill>
                  <a:srgbClr val="FF0000"/>
                </a:solidFill>
                <a:latin typeface="標楷體" pitchFamily="65" charset="-120"/>
                <a:ea typeface="標楷體" pitchFamily="65" charset="-120"/>
              </a:rPr>
              <a:t>服務成績優良、符合學校校務需求</a:t>
            </a:r>
            <a:r>
              <a:rPr lang="zh-TW" altLang="zh-TW" sz="2400" dirty="0">
                <a:latin typeface="標楷體" pitchFamily="65" charset="-120"/>
                <a:ea typeface="標楷體" pitchFamily="65" charset="-120"/>
              </a:rPr>
              <a:t>，且具前條第三項第一款資格者，經教師評審委員會審查通過後得再聘之，</a:t>
            </a:r>
            <a:r>
              <a:rPr lang="zh-TW" altLang="zh-TW" sz="2400" u="sng" dirty="0">
                <a:solidFill>
                  <a:srgbClr val="FF0000"/>
                </a:solidFill>
                <a:latin typeface="標楷體" pitchFamily="65" charset="-120"/>
                <a:ea typeface="標楷體" pitchFamily="65" charset="-120"/>
              </a:rPr>
              <a:t>再聘至多以二次為限</a:t>
            </a:r>
            <a:r>
              <a:rPr lang="zh-TW" altLang="zh-TW" sz="2400" dirty="0">
                <a:latin typeface="標楷體" pitchFamily="65" charset="-120"/>
                <a:ea typeface="標楷體" pitchFamily="65" charset="-120"/>
              </a:rPr>
              <a:t>，</a:t>
            </a:r>
            <a:r>
              <a:rPr lang="zh-TW" altLang="zh-TW" sz="2400" dirty="0">
                <a:solidFill>
                  <a:srgbClr val="FF0000"/>
                </a:solidFill>
                <a:latin typeface="標楷體" pitchFamily="65" charset="-120"/>
                <a:ea typeface="標楷體" pitchFamily="65" charset="-120"/>
              </a:rPr>
              <a:t>發生災害防救法第二條第一款所定災害或傳染病防治法第三條第一項所定傳染病時，報經各該主管機關核准後，再聘得不受二次之限制</a:t>
            </a:r>
            <a:r>
              <a:rPr lang="zh-TW" altLang="zh-TW" sz="2400" dirty="0">
                <a:latin typeface="標楷體" pitchFamily="65" charset="-120"/>
                <a:ea typeface="標楷體" pitchFamily="65" charset="-120"/>
              </a:rPr>
              <a:t>；偏遠地區學校之代課、代理教師，有下列情形之一者，亦同：</a:t>
            </a:r>
          </a:p>
          <a:p>
            <a:pPr marL="803275" lvl="1" indent="-511175">
              <a:buClr>
                <a:srgbClr val="FF0000"/>
              </a:buClr>
              <a:buNone/>
              <a:defRPr/>
            </a:pPr>
            <a:r>
              <a:rPr lang="zh-TW" altLang="en-US" sz="2200" dirty="0">
                <a:latin typeface="標楷體" pitchFamily="65" charset="-120"/>
                <a:ea typeface="標楷體" pitchFamily="65" charset="-120"/>
              </a:rPr>
              <a:t>一、</a:t>
            </a:r>
            <a:r>
              <a:rPr lang="zh-TW" altLang="zh-TW" sz="2200" dirty="0">
                <a:latin typeface="標楷體" pitchFamily="65" charset="-120"/>
                <a:ea typeface="標楷體" pitchFamily="65" charset="-120"/>
              </a:rPr>
              <a:t>依前條第三項第二款或第三款資格聘任之</a:t>
            </a:r>
            <a:r>
              <a:rPr lang="zh-TW" altLang="zh-TW" sz="2200" dirty="0">
                <a:solidFill>
                  <a:srgbClr val="FF0000"/>
                </a:solidFill>
                <a:latin typeface="標楷體" pitchFamily="65" charset="-120"/>
                <a:ea typeface="標楷體" pitchFamily="65" charset="-120"/>
              </a:rPr>
              <a:t>藝術與人文學習領域、藝術領域或藝術群</a:t>
            </a:r>
            <a:r>
              <a:rPr lang="zh-TW" altLang="zh-TW" sz="2200" dirty="0">
                <a:latin typeface="標楷體" pitchFamily="65" charset="-120"/>
                <a:ea typeface="標楷體" pitchFamily="65" charset="-120"/>
              </a:rPr>
              <a:t>之代課、代理教師。</a:t>
            </a:r>
          </a:p>
          <a:p>
            <a:pPr marL="803275" lvl="1" indent="-511175">
              <a:buClr>
                <a:srgbClr val="FF0000"/>
              </a:buClr>
              <a:buNone/>
              <a:defRPr/>
            </a:pPr>
            <a:r>
              <a:rPr lang="zh-TW" altLang="en-US" sz="2200" dirty="0">
                <a:latin typeface="標楷體" pitchFamily="65" charset="-120"/>
                <a:ea typeface="標楷體" pitchFamily="65" charset="-120"/>
              </a:rPr>
              <a:t>二、</a:t>
            </a:r>
            <a:r>
              <a:rPr lang="zh-TW" altLang="zh-TW" sz="2200" dirty="0">
                <a:latin typeface="標楷體" pitchFamily="65" charset="-120"/>
                <a:ea typeface="標楷體" pitchFamily="65" charset="-120"/>
              </a:rPr>
              <a:t>依前條第三項第二款或第三款資格聘任，且</a:t>
            </a:r>
            <a:r>
              <a:rPr lang="zh-TW" altLang="zh-TW" sz="2200" dirty="0">
                <a:solidFill>
                  <a:srgbClr val="FF0000"/>
                </a:solidFill>
                <a:latin typeface="標楷體" pitchFamily="65" charset="-120"/>
                <a:ea typeface="標楷體" pitchFamily="65" charset="-120"/>
              </a:rPr>
              <a:t>具出缺科（類）專長之代課、代理教師</a:t>
            </a:r>
            <a:r>
              <a:rPr lang="zh-TW" altLang="zh-TW" sz="2200" dirty="0">
                <a:latin typeface="標楷體" pitchFamily="65" charset="-120"/>
                <a:ea typeface="標楷體" pitchFamily="65" charset="-120"/>
              </a:rPr>
              <a:t>。</a:t>
            </a:r>
          </a:p>
          <a:p>
            <a:pPr marL="627063" indent="-627063" algn="just" eaLnBrk="1" fontAlgn="auto" hangingPunct="1">
              <a:spcAft>
                <a:spcPts val="0"/>
              </a:spcAft>
              <a:buClr>
                <a:schemeClr val="accent3"/>
              </a:buClr>
              <a:buFont typeface="Wingdings 2" pitchFamily="18" charset="2"/>
              <a:buNone/>
              <a:defRPr/>
            </a:pPr>
            <a:endParaRPr lang="en-US" altLang="zh-TW" b="1" u="sng" dirty="0">
              <a:solidFill>
                <a:srgbClr val="FF0000"/>
              </a:solidFill>
              <a:latin typeface="標楷體" pitchFamily="65" charset="-120"/>
              <a:ea typeface="標楷體" pitchFamily="65" charset="-120"/>
            </a:endParaRPr>
          </a:p>
        </p:txBody>
      </p:sp>
    </p:spTree>
  </p:cSld>
  <p:clrMapOvr>
    <a:masterClrMapping/>
  </p:clrMapOvr>
  <p:transition>
    <p:cu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27584" y="1772816"/>
            <a:ext cx="7560840" cy="4551784"/>
          </a:xfrm>
        </p:spPr>
        <p:txBody>
          <a:bodyPr/>
          <a:lstStyle/>
          <a:p>
            <a:pPr marL="268288" indent="-268288">
              <a:buClr>
                <a:srgbClr val="FF0000"/>
              </a:buClr>
              <a:buFont typeface="Wingdings" panose="05000000000000000000" pitchFamily="2" charset="2"/>
              <a:buChar char="l"/>
              <a:defRPr/>
            </a:pPr>
            <a:r>
              <a:rPr lang="zh-TW" altLang="zh-TW" sz="2200" dirty="0">
                <a:latin typeface="標楷體" pitchFamily="65" charset="-120"/>
                <a:ea typeface="標楷體" pitchFamily="65" charset="-120"/>
              </a:rPr>
              <a:t>前項學校應報各該主管機關備查。但經各該主管機關核准免報者，不在此限。</a:t>
            </a:r>
          </a:p>
          <a:p>
            <a:pPr marL="268288" indent="-268288">
              <a:buClr>
                <a:srgbClr val="FF0000"/>
              </a:buClr>
              <a:buFont typeface="Wingdings" panose="05000000000000000000" pitchFamily="2" charset="2"/>
              <a:buChar char="l"/>
              <a:defRPr/>
            </a:pPr>
            <a:r>
              <a:rPr lang="zh-TW" altLang="zh-TW" sz="2200" dirty="0">
                <a:solidFill>
                  <a:srgbClr val="FF0000"/>
                </a:solidFill>
                <a:latin typeface="標楷體" pitchFamily="65" charset="-120"/>
                <a:ea typeface="標楷體" pitchFamily="65" charset="-120"/>
              </a:rPr>
              <a:t>聘期三個月以上經公開甄選之代課、代理教師之平時考核，公立學校準用公立高級中等以下學校教師成績考核辦法相關規定，私立學校準用該校教師成績考核相關規定；服務成績優良之考核項目、認定標準及辦理程序由各校自訂</a:t>
            </a:r>
            <a:r>
              <a:rPr lang="zh-TW" altLang="zh-TW" sz="2200" dirty="0">
                <a:latin typeface="標楷體" pitchFamily="65" charset="-120"/>
                <a:ea typeface="標楷體" pitchFamily="65" charset="-120"/>
              </a:rPr>
              <a:t>，並經學校教師成績考核會核議，學校應依核議結果，成績優良者於個人離職或服務證明文件，加註服務成績優良。</a:t>
            </a:r>
            <a:endParaRPr lang="en-US" altLang="zh-TW" sz="2200" dirty="0">
              <a:latin typeface="標楷體" pitchFamily="65" charset="-120"/>
              <a:ea typeface="標楷體" pitchFamily="65" charset="-120"/>
            </a:endParaRPr>
          </a:p>
          <a:p>
            <a:pPr>
              <a:buFont typeface="Wingdings 2" pitchFamily="18" charset="2"/>
              <a:buNone/>
              <a:defRPr/>
            </a:pPr>
            <a:endParaRPr lang="zh-TW" altLang="en-US" dirty="0">
              <a:latin typeface="標楷體" pitchFamily="65" charset="-120"/>
              <a:ea typeface="標楷體" pitchFamily="65" charset="-120"/>
            </a:endParaRPr>
          </a:p>
        </p:txBody>
      </p:sp>
    </p:spTree>
  </p:cSld>
  <p:clrMapOvr>
    <a:masterClrMapping/>
  </p:clrMapOvr>
  <p:transition>
    <p:cu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標題 1"/>
          <p:cNvSpPr>
            <a:spLocks noGrp="1"/>
          </p:cNvSpPr>
          <p:nvPr>
            <p:ph type="title"/>
          </p:nvPr>
        </p:nvSpPr>
        <p:spPr/>
        <p:txBody>
          <a:bodyPr/>
          <a:lstStyle/>
          <a:p>
            <a:pPr eaLnBrk="1" hangingPunct="1"/>
            <a:r>
              <a:rPr lang="zh-TW" altLang="en-US" sz="4000" dirty="0">
                <a:latin typeface="標楷體" pitchFamily="65" charset="-120"/>
                <a:ea typeface="標楷體" pitchFamily="65" charset="-120"/>
              </a:rPr>
              <a:t>再聘是否以原占缺為必要</a:t>
            </a:r>
          </a:p>
        </p:txBody>
      </p:sp>
      <p:sp>
        <p:nvSpPr>
          <p:cNvPr id="53251" name="內容版面配置區 2"/>
          <p:cNvSpPr>
            <a:spLocks noGrp="1"/>
          </p:cNvSpPr>
          <p:nvPr>
            <p:ph idx="1"/>
          </p:nvPr>
        </p:nvSpPr>
        <p:spPr>
          <a:xfrm>
            <a:off x="822959" y="1737361"/>
            <a:ext cx="7543801" cy="4715975"/>
          </a:xfrm>
        </p:spPr>
        <p:txBody>
          <a:bodyPr>
            <a:normAutofit fontScale="85000" lnSpcReduction="20000"/>
          </a:bodyPr>
          <a:lstStyle/>
          <a:p>
            <a:pPr marL="0" indent="0">
              <a:lnSpc>
                <a:spcPct val="110000"/>
              </a:lnSpc>
              <a:buNone/>
              <a:defRPr/>
            </a:pPr>
            <a:r>
              <a:rPr lang="zh-TW" altLang="en-US" dirty="0"/>
              <a:t>        </a:t>
            </a:r>
            <a:r>
              <a:rPr lang="zh-TW" altLang="en-US" sz="3100" dirty="0">
                <a:latin typeface="標楷體" pitchFamily="65" charset="-120"/>
                <a:ea typeface="標楷體" pitchFamily="65" charset="-120"/>
              </a:rPr>
              <a:t>經公開甄選且聘期在三個月以上之代理</a:t>
            </a:r>
            <a:r>
              <a:rPr lang="en-US" altLang="zh-TW" sz="3100" dirty="0">
                <a:latin typeface="標楷體" pitchFamily="65" charset="-120"/>
                <a:ea typeface="標楷體" pitchFamily="65" charset="-120"/>
              </a:rPr>
              <a:t>(</a:t>
            </a:r>
            <a:r>
              <a:rPr lang="zh-TW" altLang="en-US" sz="3100" dirty="0">
                <a:latin typeface="標楷體" pitchFamily="65" charset="-120"/>
                <a:ea typeface="標楷體" pitchFamily="65" charset="-120"/>
              </a:rPr>
              <a:t>課</a:t>
            </a:r>
            <a:r>
              <a:rPr lang="en-US" altLang="zh-TW" sz="3100" dirty="0">
                <a:latin typeface="標楷體" pitchFamily="65" charset="-120"/>
                <a:ea typeface="標楷體" pitchFamily="65" charset="-120"/>
              </a:rPr>
              <a:t>)</a:t>
            </a:r>
            <a:r>
              <a:rPr lang="zh-TW" altLang="en-US" sz="3100" dirty="0">
                <a:latin typeface="標楷體" pitchFamily="65" charset="-120"/>
                <a:ea typeface="標楷體" pitchFamily="65" charset="-120"/>
              </a:rPr>
              <a:t>教師，其服務成績優良者，得經各校教師評審委員會審查通過後就原有缺額再聘之，倘學校有特殊需求或原缺額出缺原因消滅但另有它缺額，亦得經各校教師評審委員會審查通過後再聘之。</a:t>
            </a:r>
            <a:endParaRPr lang="en-US" altLang="zh-TW" sz="3100" dirty="0">
              <a:latin typeface="標楷體" pitchFamily="65" charset="-120"/>
              <a:ea typeface="標楷體" pitchFamily="65" charset="-120"/>
            </a:endParaRPr>
          </a:p>
          <a:p>
            <a:pPr marL="0" indent="0">
              <a:lnSpc>
                <a:spcPct val="110000"/>
              </a:lnSpc>
              <a:buNone/>
              <a:defRPr/>
            </a:pPr>
            <a:r>
              <a:rPr lang="zh-TW" altLang="en-US" sz="3100" dirty="0">
                <a:latin typeface="標楷體" pitchFamily="65" charset="-120"/>
                <a:ea typeface="標楷體" pitchFamily="65" charset="-120"/>
              </a:rPr>
              <a:t>    再聘代理教師教師，陳報縣府備查資料亦請參閱花蓮縣政府</a:t>
            </a:r>
            <a:r>
              <a:rPr lang="en-US" altLang="zh-TW" sz="3100" dirty="0">
                <a:latin typeface="標楷體" pitchFamily="65" charset="-120"/>
                <a:ea typeface="標楷體" pitchFamily="65" charset="-120"/>
              </a:rPr>
              <a:t>106</a:t>
            </a:r>
            <a:r>
              <a:rPr lang="zh-TW" altLang="en-US" sz="3100" dirty="0">
                <a:latin typeface="標楷體" pitchFamily="65" charset="-120"/>
                <a:ea typeface="標楷體" pitchFamily="65" charset="-120"/>
              </a:rPr>
              <a:t>年</a:t>
            </a:r>
            <a:r>
              <a:rPr lang="en-US" altLang="zh-TW" sz="3100" dirty="0">
                <a:latin typeface="標楷體" pitchFamily="65" charset="-120"/>
                <a:ea typeface="標楷體" pitchFamily="65" charset="-120"/>
              </a:rPr>
              <a:t>7</a:t>
            </a:r>
            <a:r>
              <a:rPr lang="zh-TW" altLang="en-US" sz="3100" dirty="0">
                <a:latin typeface="標楷體" pitchFamily="65" charset="-120"/>
                <a:ea typeface="標楷體" pitchFamily="65" charset="-120"/>
              </a:rPr>
              <a:t>月</a:t>
            </a:r>
            <a:r>
              <a:rPr lang="en-US" altLang="zh-TW" sz="3100" dirty="0">
                <a:latin typeface="標楷體" pitchFamily="65" charset="-120"/>
                <a:ea typeface="標楷體" pitchFamily="65" charset="-120"/>
              </a:rPr>
              <a:t>3</a:t>
            </a:r>
            <a:r>
              <a:rPr lang="zh-TW" altLang="en-US" sz="3100" dirty="0">
                <a:latin typeface="標楷體" pitchFamily="65" charset="-120"/>
                <a:ea typeface="標楷體" pitchFamily="65" charset="-120"/>
              </a:rPr>
              <a:t>日府教學字第</a:t>
            </a:r>
            <a:r>
              <a:rPr lang="en-US" altLang="zh-TW" sz="3100" dirty="0">
                <a:latin typeface="標楷體" pitchFamily="65" charset="-120"/>
                <a:ea typeface="標楷體" pitchFamily="65" charset="-120"/>
              </a:rPr>
              <a:t>10600113592A</a:t>
            </a:r>
            <a:r>
              <a:rPr lang="zh-TW" altLang="en-US" sz="3100" dirty="0">
                <a:latin typeface="標楷體" pitchFamily="65" charset="-120"/>
                <a:ea typeface="標楷體" pitchFamily="65" charset="-120"/>
              </a:rPr>
              <a:t>號函示備齊文件辦理。</a:t>
            </a:r>
            <a:endParaRPr lang="en-US" altLang="zh-TW" sz="3100" dirty="0">
              <a:latin typeface="標楷體" pitchFamily="65" charset="-120"/>
              <a:ea typeface="標楷體" pitchFamily="65" charset="-120"/>
            </a:endParaRPr>
          </a:p>
          <a:p>
            <a:pPr marL="0" indent="0" algn="just" eaLnBrk="1" hangingPunct="1">
              <a:buNone/>
            </a:pPr>
            <a:r>
              <a:rPr lang="en-US" altLang="zh-TW" sz="3100" dirty="0">
                <a:latin typeface="標楷體" pitchFamily="65" charset="-120"/>
                <a:ea typeface="標楷體" pitchFamily="65" charset="-120"/>
              </a:rPr>
              <a:t>(</a:t>
            </a:r>
            <a:r>
              <a:rPr lang="zh-TW" altLang="en-US" sz="3100" dirty="0">
                <a:latin typeface="標楷體" pitchFamily="65" charset="-120"/>
                <a:ea typeface="標楷體" pitchFamily="65" charset="-120"/>
              </a:rPr>
              <a:t>計畫型代理教師例如國中</a:t>
            </a:r>
            <a:r>
              <a:rPr lang="en-US" altLang="zh-TW" sz="3100" dirty="0">
                <a:latin typeface="標楷體" pitchFamily="65" charset="-120"/>
                <a:ea typeface="標楷體" pitchFamily="65" charset="-120"/>
              </a:rPr>
              <a:t>1000</a:t>
            </a:r>
            <a:r>
              <a:rPr lang="zh-TW" altLang="en-US" sz="3100" dirty="0">
                <a:latin typeface="標楷體" pitchFamily="65" charset="-120"/>
                <a:ea typeface="標楷體" pitchFamily="65" charset="-120"/>
              </a:rPr>
              <a:t>專案教師；國小編制外合理教師員額，均可以轉換再聘</a:t>
            </a:r>
            <a:r>
              <a:rPr lang="en-US" altLang="zh-TW" sz="3100" dirty="0">
                <a:latin typeface="標楷體" pitchFamily="65" charset="-120"/>
                <a:ea typeface="標楷體" pitchFamily="65" charset="-120"/>
              </a:rPr>
              <a:t>)</a:t>
            </a:r>
            <a:endParaRPr lang="zh-TW" altLang="en-US" sz="3100" dirty="0">
              <a:latin typeface="標楷體" pitchFamily="65" charset="-120"/>
              <a:ea typeface="標楷體" pitchFamily="65" charset="-120"/>
            </a:endParaRPr>
          </a:p>
          <a:p>
            <a:pPr marL="0" indent="0" algn="just" eaLnBrk="1" hangingPunct="1">
              <a:buFontTx/>
              <a:buNone/>
            </a:pPr>
            <a:endParaRPr lang="en-US" altLang="zh-TW" dirty="0">
              <a:latin typeface="標楷體" pitchFamily="65" charset="-120"/>
              <a:ea typeface="標楷體" pitchFamily="65" charset="-120"/>
            </a:endParaRPr>
          </a:p>
          <a:p>
            <a:pPr marL="0" indent="0" eaLnBrk="1" hangingPunct="1">
              <a:buFontTx/>
              <a:buNone/>
            </a:pPr>
            <a:r>
              <a:rPr lang="zh-TW" altLang="en-US" dirty="0">
                <a:latin typeface="標楷體" pitchFamily="65" charset="-120"/>
                <a:ea typeface="標楷體" pitchFamily="65" charset="-120"/>
              </a:rPr>
              <a:t>　　</a:t>
            </a:r>
          </a:p>
        </p:txBody>
      </p:sp>
    </p:spTree>
  </p:cSld>
  <p:clrMapOvr>
    <a:masterClrMapping/>
  </p:clrMapOvr>
  <p:transition>
    <p:cu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標題 1"/>
          <p:cNvSpPr>
            <a:spLocks noGrp="1"/>
          </p:cNvSpPr>
          <p:nvPr>
            <p:ph type="title"/>
          </p:nvPr>
        </p:nvSpPr>
        <p:spPr/>
        <p:txBody>
          <a:bodyPr/>
          <a:lstStyle/>
          <a:p>
            <a:r>
              <a:rPr lang="zh-TW" altLang="en-US" sz="4000">
                <a:latin typeface="標楷體" pitchFamily="65" charset="-120"/>
                <a:ea typeface="標楷體" pitchFamily="65" charset="-120"/>
              </a:rPr>
              <a:t>代課免報縣府</a:t>
            </a:r>
          </a:p>
        </p:txBody>
      </p:sp>
      <p:sp>
        <p:nvSpPr>
          <p:cNvPr id="54275" name="內容版面配置區 2"/>
          <p:cNvSpPr>
            <a:spLocks noGrp="1"/>
          </p:cNvSpPr>
          <p:nvPr>
            <p:ph idx="1"/>
          </p:nvPr>
        </p:nvSpPr>
        <p:spPr/>
        <p:txBody>
          <a:bodyPr>
            <a:normAutofit/>
          </a:bodyPr>
          <a:lstStyle/>
          <a:p>
            <a:pPr marL="360363" indent="-360363" algn="just">
              <a:buClr>
                <a:srgbClr val="FF0000"/>
              </a:buClr>
              <a:buFont typeface="Wingdings" pitchFamily="2" charset="2"/>
              <a:buChar char="u"/>
            </a:pPr>
            <a:r>
              <a:rPr lang="zh-TW" altLang="en-US" sz="2800" dirty="0">
                <a:latin typeface="標楷體" pitchFamily="65" charset="-120"/>
                <a:ea typeface="標楷體" pitchFamily="65" charset="-120"/>
              </a:rPr>
              <a:t>依據花蓮縣政府</a:t>
            </a:r>
            <a:r>
              <a:rPr lang="en-US" altLang="zh-TW" sz="2800" dirty="0">
                <a:latin typeface="標楷體" pitchFamily="65" charset="-120"/>
                <a:ea typeface="標楷體" pitchFamily="65" charset="-120"/>
              </a:rPr>
              <a:t>106</a:t>
            </a:r>
            <a:r>
              <a:rPr lang="zh-TW" altLang="en-US" sz="2800" dirty="0">
                <a:latin typeface="標楷體" pitchFamily="65" charset="-120"/>
                <a:ea typeface="標楷體" pitchFamily="65" charset="-120"/>
              </a:rPr>
              <a:t>年</a:t>
            </a:r>
            <a:r>
              <a:rPr lang="en-US" altLang="zh-TW" sz="2800" dirty="0">
                <a:latin typeface="標楷體" pitchFamily="65" charset="-120"/>
                <a:ea typeface="標楷體" pitchFamily="65" charset="-120"/>
              </a:rPr>
              <a:t>11</a:t>
            </a:r>
            <a:r>
              <a:rPr lang="zh-TW" altLang="en-US" sz="2800" dirty="0">
                <a:latin typeface="標楷體" pitchFamily="65" charset="-120"/>
                <a:ea typeface="標楷體" pitchFamily="65" charset="-120"/>
              </a:rPr>
              <a:t>月</a:t>
            </a:r>
            <a:r>
              <a:rPr lang="en-US" altLang="zh-TW" sz="2800" dirty="0">
                <a:latin typeface="標楷體" pitchFamily="65" charset="-120"/>
                <a:ea typeface="標楷體" pitchFamily="65" charset="-120"/>
              </a:rPr>
              <a:t>30</a:t>
            </a:r>
            <a:r>
              <a:rPr lang="zh-TW" altLang="en-US" sz="2800" dirty="0">
                <a:latin typeface="標楷體" pitchFamily="65" charset="-120"/>
                <a:ea typeface="標楷體" pitchFamily="65" charset="-120"/>
              </a:rPr>
              <a:t>日府教學字第</a:t>
            </a:r>
            <a:r>
              <a:rPr lang="en-US" altLang="zh-TW" sz="2800" dirty="0">
                <a:latin typeface="標楷體" pitchFamily="65" charset="-120"/>
                <a:ea typeface="標楷體" pitchFamily="65" charset="-120"/>
              </a:rPr>
              <a:t>10600226452</a:t>
            </a:r>
            <a:r>
              <a:rPr lang="zh-TW" altLang="en-US" sz="2800" dirty="0">
                <a:latin typeface="標楷體" pitchFamily="65" charset="-120"/>
                <a:ea typeface="標楷體" pitchFamily="65" charset="-120"/>
              </a:rPr>
              <a:t>函示：</a:t>
            </a:r>
            <a:r>
              <a:rPr lang="zh-TW" altLang="en-US" sz="2800" dirty="0">
                <a:solidFill>
                  <a:srgbClr val="FF0000"/>
                </a:solidFill>
                <a:latin typeface="標楷體" pitchFamily="65" charset="-120"/>
                <a:ea typeface="標楷體" pitchFamily="65" charset="-120"/>
              </a:rPr>
              <a:t>有關本縣縣立高級中等以下學校聘任三個月以上代課教師之甄選及再聘，自即日起免報本府備查。</a:t>
            </a:r>
            <a:r>
              <a:rPr lang="en-US" altLang="zh-TW" sz="2800"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三個月以下代理、代課免報縣府備查</a:t>
            </a:r>
            <a:r>
              <a:rPr lang="en-US" altLang="zh-TW" sz="2800" dirty="0">
                <a:solidFill>
                  <a:srgbClr val="FF0000"/>
                </a:solidFill>
                <a:latin typeface="標楷體" pitchFamily="65" charset="-120"/>
                <a:ea typeface="標楷體" pitchFamily="65" charset="-120"/>
              </a:rPr>
              <a:t>)</a:t>
            </a:r>
            <a:endParaRPr lang="zh-TW" altLang="en-US" sz="2800" dirty="0">
              <a:solidFill>
                <a:srgbClr val="FF0000"/>
              </a:solidFill>
              <a:latin typeface="標楷體" pitchFamily="65" charset="-120"/>
              <a:ea typeface="標楷體" pitchFamily="65" charset="-120"/>
            </a:endParaRPr>
          </a:p>
        </p:txBody>
      </p:sp>
    </p:spTree>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zh-TW" altLang="en-US" sz="4000">
                <a:solidFill>
                  <a:schemeClr val="accent1"/>
                </a:solidFill>
                <a:latin typeface="標楷體" pitchFamily="65" charset="-120"/>
                <a:ea typeface="標楷體" pitchFamily="65" charset="-120"/>
              </a:rPr>
              <a:t>確定教師缺額</a:t>
            </a:r>
          </a:p>
        </p:txBody>
      </p:sp>
      <p:sp>
        <p:nvSpPr>
          <p:cNvPr id="5123" name="Rectangle 3"/>
          <p:cNvSpPr>
            <a:spLocks noGrp="1" noChangeArrowheads="1"/>
          </p:cNvSpPr>
          <p:nvPr>
            <p:ph idx="1"/>
          </p:nvPr>
        </p:nvSpPr>
        <p:spPr>
          <a:xfrm>
            <a:off x="899592" y="1737362"/>
            <a:ext cx="7467168" cy="4388802"/>
          </a:xfrm>
        </p:spPr>
        <p:txBody>
          <a:bodyPr>
            <a:normAutofit/>
          </a:bodyPr>
          <a:lstStyle/>
          <a:p>
            <a:pPr marL="360363" indent="-360363" eaLnBrk="1" fontAlgn="auto" hangingPunct="1">
              <a:lnSpc>
                <a:spcPct val="90000"/>
              </a:lnSpc>
              <a:spcAft>
                <a:spcPts val="0"/>
              </a:spcAft>
              <a:buClr>
                <a:srgbClr val="FF3300"/>
              </a:buClr>
              <a:buFont typeface="Wingdings" pitchFamily="2" charset="2"/>
              <a:buChar char="u"/>
              <a:defRPr/>
            </a:pPr>
            <a:r>
              <a:rPr lang="zh-TW" altLang="zh-TW" sz="2800" dirty="0">
                <a:latin typeface="標楷體" pitchFamily="65" charset="-120"/>
                <a:ea typeface="標楷體" pitchFamily="65" charset="-120"/>
              </a:rPr>
              <a:t>各校教師職務出缺，除依規定分發、介聘或列入超額精簡、因應課程調整保留名額及依主管機關規定可保留名額外，其餘缺額應依規定辦理公開甄選。</a:t>
            </a:r>
            <a:br>
              <a:rPr lang="en-US" altLang="zh-TW" sz="2800" dirty="0">
                <a:latin typeface="標楷體" pitchFamily="65" charset="-120"/>
                <a:ea typeface="標楷體" pitchFamily="65" charset="-120"/>
              </a:rPr>
            </a:br>
            <a:r>
              <a:rPr lang="zh-TW" altLang="zh-TW" sz="2800" dirty="0">
                <a:latin typeface="標楷體" pitchFamily="65" charset="-120"/>
                <a:ea typeface="標楷體" pitchFamily="65" charset="-120"/>
              </a:rPr>
              <a:t>代理代課教師必要時得併專任教師甄選辦理</a:t>
            </a:r>
            <a:r>
              <a:rPr lang="zh-TW" altLang="en-US" sz="2800" dirty="0">
                <a:latin typeface="標楷體" pitchFamily="65" charset="-120"/>
                <a:ea typeface="標楷體" pitchFamily="65" charset="-120"/>
              </a:rPr>
              <a:t>。</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要點二</a:t>
            </a:r>
            <a:r>
              <a:rPr lang="en-US" altLang="zh-TW" sz="2800" dirty="0">
                <a:latin typeface="標楷體" pitchFamily="65" charset="-120"/>
                <a:ea typeface="標楷體" pitchFamily="65" charset="-120"/>
              </a:rPr>
              <a:t>)</a:t>
            </a:r>
            <a:endParaRPr lang="zh-TW" altLang="en-US" sz="2800" dirty="0">
              <a:latin typeface="標楷體" pitchFamily="65" charset="-120"/>
              <a:ea typeface="標楷體" pitchFamily="65" charset="-120"/>
            </a:endParaRPr>
          </a:p>
          <a:p>
            <a:pPr marL="984250" indent="-714375" algn="just" eaLnBrk="1" fontAlgn="auto" hangingPunct="1">
              <a:lnSpc>
                <a:spcPct val="90000"/>
              </a:lnSpc>
              <a:spcAft>
                <a:spcPts val="0"/>
              </a:spcAft>
              <a:buClr>
                <a:srgbClr val="FF3300"/>
              </a:buClr>
              <a:buFontTx/>
              <a:buNone/>
              <a:defRPr/>
            </a:pPr>
            <a:r>
              <a:rPr lang="zh-TW" altLang="en-US" sz="2800" b="1" dirty="0">
                <a:solidFill>
                  <a:srgbClr val="FF0000"/>
                </a:solidFill>
                <a:latin typeface="標楷體" pitchFamily="65" charset="-120"/>
                <a:ea typeface="標楷體" pitchFamily="65" charset="-120"/>
              </a:rPr>
              <a:t>註：</a:t>
            </a:r>
            <a:r>
              <a:rPr lang="zh-TW" altLang="en-US" sz="2800" dirty="0">
                <a:latin typeface="標楷體" pitchFamily="65" charset="-120"/>
                <a:ea typeface="標楷體" pitchFamily="65" charset="-120"/>
              </a:rPr>
              <a:t>控管缺額改依</a:t>
            </a:r>
            <a:r>
              <a:rPr lang="en-US" altLang="zh-TW" sz="2800" u="sng" dirty="0">
                <a:solidFill>
                  <a:srgbClr val="FF0000"/>
                </a:solidFill>
                <a:latin typeface="標楷體" pitchFamily="65" charset="-120"/>
                <a:ea typeface="標楷體" pitchFamily="65" charset="-120"/>
              </a:rPr>
              <a:t>40</a:t>
            </a:r>
            <a:r>
              <a:rPr lang="zh-TW" altLang="en-US" sz="2800" dirty="0">
                <a:solidFill>
                  <a:srgbClr val="FF0000"/>
                </a:solidFill>
                <a:latin typeface="標楷體" pitchFamily="65" charset="-120"/>
                <a:ea typeface="標楷體" pitchFamily="65" charset="-120"/>
              </a:rPr>
              <a:t>節</a:t>
            </a:r>
            <a:r>
              <a:rPr lang="zh-TW" altLang="en-US" sz="2800" dirty="0">
                <a:latin typeface="標楷體" pitchFamily="65" charset="-120"/>
                <a:ea typeface="標楷體" pitchFamily="65" charset="-120"/>
              </a:rPr>
              <a:t>以代課方式辦理者，</a:t>
            </a:r>
            <a:r>
              <a:rPr lang="zh-TW" altLang="en-US" sz="2800" u="sng" dirty="0">
                <a:solidFill>
                  <a:srgbClr val="FF0000"/>
                </a:solidFill>
                <a:latin typeface="標楷體" pitchFamily="65" charset="-120"/>
                <a:ea typeface="標楷體" pitchFamily="65" charset="-120"/>
              </a:rPr>
              <a:t>三個月以上</a:t>
            </a:r>
            <a:r>
              <a:rPr lang="zh-TW" altLang="en-US" sz="2800" dirty="0">
                <a:latin typeface="標楷體" pitchFamily="65" charset="-120"/>
                <a:ea typeface="標楷體" pitchFamily="65" charset="-120"/>
              </a:rPr>
              <a:t>仍需辦理公開甄選。</a:t>
            </a:r>
            <a:endParaRPr lang="en-US" altLang="zh-TW" sz="2800" dirty="0">
              <a:latin typeface="標楷體" pitchFamily="65" charset="-120"/>
              <a:ea typeface="標楷體" pitchFamily="65" charset="-120"/>
            </a:endParaRPr>
          </a:p>
          <a:p>
            <a:pPr marL="274320" indent="-274320" eaLnBrk="1" fontAlgn="auto" hangingPunct="1">
              <a:lnSpc>
                <a:spcPct val="90000"/>
              </a:lnSpc>
              <a:spcAft>
                <a:spcPts val="0"/>
              </a:spcAft>
              <a:buClr>
                <a:schemeClr val="accent3"/>
              </a:buClr>
              <a:buFont typeface="Wingdings 2" pitchFamily="18" charset="2"/>
              <a:buNone/>
              <a:defRPr/>
            </a:pPr>
            <a:endParaRPr lang="en-US" altLang="zh-TW" dirty="0"/>
          </a:p>
        </p:txBody>
      </p:sp>
    </p:spTree>
  </p:cSld>
  <p:clrMapOvr>
    <a:masterClrMapping/>
  </p:clrMapOvr>
  <p:transition>
    <p:cu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zh-TW" altLang="en-US" sz="4000">
                <a:solidFill>
                  <a:schemeClr val="accent1"/>
                </a:solidFill>
                <a:ea typeface="標楷體" pitchFamily="65" charset="-120"/>
              </a:rPr>
              <a:t>兼任人員注意事項</a:t>
            </a:r>
          </a:p>
        </p:txBody>
      </p:sp>
      <p:sp>
        <p:nvSpPr>
          <p:cNvPr id="55299" name="Rectangle 3"/>
          <p:cNvSpPr>
            <a:spLocks noGrp="1" noChangeArrowheads="1"/>
          </p:cNvSpPr>
          <p:nvPr>
            <p:ph idx="1"/>
          </p:nvPr>
        </p:nvSpPr>
        <p:spPr/>
        <p:txBody>
          <a:bodyPr>
            <a:normAutofit/>
          </a:bodyPr>
          <a:lstStyle/>
          <a:p>
            <a:pPr marL="452438" indent="-452438" algn="just" eaLnBrk="1" hangingPunct="1">
              <a:buClr>
                <a:srgbClr val="FF3300"/>
              </a:buClr>
              <a:buFont typeface="Wingdings" pitchFamily="2" charset="2"/>
              <a:buChar char="u"/>
            </a:pPr>
            <a:r>
              <a:rPr lang="zh-TW" altLang="en-US" sz="2800" dirty="0">
                <a:ea typeface="標楷體" pitchFamily="65" charset="-120"/>
              </a:rPr>
              <a:t>各校聘任校外現職軍公教人員擔任兼任或代課教師，應經其現職服務單位同意，其為機關首長者，應經上級主管機關之許可，並檢附同意書。</a:t>
            </a:r>
          </a:p>
        </p:txBody>
      </p:sp>
    </p:spTree>
  </p:cSld>
  <p:clrMapOvr>
    <a:masterClrMapping/>
  </p:clrMapOvr>
  <p:transition>
    <p:cu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標題 1"/>
          <p:cNvSpPr>
            <a:spLocks noGrp="1"/>
          </p:cNvSpPr>
          <p:nvPr>
            <p:ph type="title"/>
          </p:nvPr>
        </p:nvSpPr>
        <p:spPr/>
        <p:txBody>
          <a:bodyPr/>
          <a:lstStyle/>
          <a:p>
            <a:pPr eaLnBrk="1" hangingPunct="1"/>
            <a:r>
              <a:rPr lang="zh-TW" altLang="en-US" sz="4000">
                <a:solidFill>
                  <a:schemeClr val="accent1"/>
                </a:solidFill>
                <a:latin typeface="標楷體" pitchFamily="65" charset="-120"/>
                <a:ea typeface="標楷體" pitchFamily="65" charset="-120"/>
              </a:rPr>
              <a:t>兼職規定</a:t>
            </a:r>
          </a:p>
        </p:txBody>
      </p:sp>
      <p:sp>
        <p:nvSpPr>
          <p:cNvPr id="3" name="內容版面配置區 2"/>
          <p:cNvSpPr>
            <a:spLocks noGrp="1"/>
          </p:cNvSpPr>
          <p:nvPr>
            <p:ph idx="1"/>
          </p:nvPr>
        </p:nvSpPr>
        <p:spPr/>
        <p:txBody>
          <a:bodyPr>
            <a:normAutofit/>
          </a:bodyPr>
          <a:lstStyle/>
          <a:p>
            <a:pPr marL="0" indent="0" algn="just" eaLnBrk="1" fontAlgn="auto" hangingPunct="1">
              <a:spcAft>
                <a:spcPts val="0"/>
              </a:spcAft>
              <a:buClr>
                <a:schemeClr val="accent3"/>
              </a:buClr>
              <a:buFontTx/>
              <a:buNone/>
              <a:defRPr/>
            </a:pPr>
            <a:r>
              <a:rPr lang="zh-TW" altLang="en-US" sz="2800" dirty="0">
                <a:latin typeface="標楷體" pitchFamily="65" charset="-120"/>
                <a:ea typeface="標楷體" pitchFamily="65" charset="-120"/>
              </a:rPr>
              <a:t>兼任、代課及代理教師不得擔任學校</a:t>
            </a:r>
            <a:r>
              <a:rPr lang="zh-TW" altLang="en-US" sz="2800" u="sng" dirty="0">
                <a:solidFill>
                  <a:srgbClr val="FF0000"/>
                </a:solidFill>
                <a:latin typeface="標楷體" pitchFamily="65" charset="-120"/>
                <a:ea typeface="標楷體" pitchFamily="65" charset="-120"/>
              </a:rPr>
              <a:t>導師</a:t>
            </a:r>
            <a:r>
              <a:rPr lang="zh-TW" altLang="en-US" sz="2800" dirty="0">
                <a:latin typeface="標楷體" pitchFamily="65" charset="-120"/>
                <a:ea typeface="標楷體" pitchFamily="65" charset="-120"/>
              </a:rPr>
              <a:t>或</a:t>
            </a:r>
            <a:r>
              <a:rPr lang="zh-TW" altLang="en-US" sz="2800" u="sng" dirty="0">
                <a:solidFill>
                  <a:srgbClr val="FF0000"/>
                </a:solidFill>
                <a:latin typeface="標楷體" pitchFamily="65" charset="-120"/>
                <a:ea typeface="標楷體" pitchFamily="65" charset="-120"/>
              </a:rPr>
              <a:t>各處</a:t>
            </a:r>
            <a:r>
              <a:rPr lang="en-US" altLang="zh-TW" sz="2800" u="sng" dirty="0">
                <a:solidFill>
                  <a:srgbClr val="FF0000"/>
                </a:solidFill>
                <a:latin typeface="標楷體" pitchFamily="65" charset="-120"/>
                <a:ea typeface="標楷體" pitchFamily="65" charset="-120"/>
              </a:rPr>
              <a:t>(</a:t>
            </a:r>
            <a:r>
              <a:rPr lang="zh-TW" altLang="en-US" sz="2800" u="sng" dirty="0">
                <a:solidFill>
                  <a:srgbClr val="FF0000"/>
                </a:solidFill>
                <a:latin typeface="標楷體" pitchFamily="65" charset="-120"/>
                <a:ea typeface="標楷體" pitchFamily="65" charset="-120"/>
              </a:rPr>
              <a:t>室</a:t>
            </a:r>
            <a:r>
              <a:rPr lang="en-US" altLang="zh-TW" sz="2800" u="sng" dirty="0">
                <a:solidFill>
                  <a:srgbClr val="FF0000"/>
                </a:solidFill>
                <a:latin typeface="標楷體" pitchFamily="65" charset="-120"/>
                <a:ea typeface="標楷體" pitchFamily="65" charset="-120"/>
              </a:rPr>
              <a:t>)</a:t>
            </a:r>
            <a:r>
              <a:rPr lang="zh-TW" altLang="en-US" sz="2800" u="sng" dirty="0">
                <a:solidFill>
                  <a:srgbClr val="FF0000"/>
                </a:solidFill>
                <a:latin typeface="標楷體" pitchFamily="65" charset="-120"/>
                <a:ea typeface="標楷體" pitchFamily="65" charset="-120"/>
              </a:rPr>
              <a:t>行政職務</a:t>
            </a:r>
            <a:r>
              <a:rPr lang="zh-TW" altLang="en-US" sz="2800" dirty="0">
                <a:latin typeface="標楷體" pitchFamily="65" charset="-120"/>
                <a:ea typeface="標楷體" pitchFamily="65" charset="-120"/>
              </a:rPr>
              <a:t>。但情況特殊，經各該主管機關核准者，代理教師得擔任之</a:t>
            </a:r>
            <a:r>
              <a:rPr lang="zh-TW" altLang="zh-TW" sz="2800" dirty="0">
                <a:latin typeface="標楷體" pitchFamily="65" charset="-120"/>
                <a:ea typeface="標楷體" pitchFamily="65" charset="-120"/>
              </a:rPr>
              <a:t>。</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代理教師聘任辦法第</a:t>
            </a:r>
            <a:r>
              <a:rPr lang="en-US" altLang="zh-TW" sz="2800" dirty="0">
                <a:latin typeface="標楷體" pitchFamily="65" charset="-120"/>
                <a:ea typeface="標楷體" pitchFamily="65" charset="-120"/>
              </a:rPr>
              <a:t>17</a:t>
            </a:r>
            <a:r>
              <a:rPr lang="zh-TW" altLang="en-US" sz="2800" dirty="0">
                <a:latin typeface="標楷體" pitchFamily="65" charset="-120"/>
                <a:ea typeface="標楷體" pitchFamily="65" charset="-120"/>
              </a:rPr>
              <a:t>條</a:t>
            </a:r>
            <a:r>
              <a:rPr lang="en-US" altLang="zh-TW" sz="2800" dirty="0">
                <a:latin typeface="標楷體" pitchFamily="65" charset="-120"/>
                <a:ea typeface="標楷體" pitchFamily="65" charset="-120"/>
              </a:rPr>
              <a:t>)</a:t>
            </a:r>
          </a:p>
          <a:p>
            <a:pPr marL="0" indent="0" algn="just" eaLnBrk="1" fontAlgn="auto" hangingPunct="1">
              <a:spcAft>
                <a:spcPts val="0"/>
              </a:spcAft>
              <a:buClr>
                <a:schemeClr val="accent3"/>
              </a:buClr>
              <a:buFont typeface="Wingdings 2" pitchFamily="18" charset="2"/>
              <a:buNone/>
              <a:defRPr/>
            </a:pPr>
            <a:r>
              <a:rPr lang="en-US" altLang="zh-TW" sz="2800" dirty="0">
                <a:solidFill>
                  <a:srgbClr val="FF0000"/>
                </a:solidFill>
                <a:latin typeface="標楷體" pitchFamily="65" charset="-120"/>
                <a:ea typeface="標楷體" pitchFamily="65" charset="-120"/>
              </a:rPr>
              <a:t>1.</a:t>
            </a:r>
            <a:r>
              <a:rPr lang="zh-TW" altLang="en-US" sz="2800" dirty="0">
                <a:solidFill>
                  <a:srgbClr val="FF0000"/>
                </a:solidFill>
                <a:latin typeface="標楷體" pitchFamily="65" charset="-120"/>
                <a:ea typeface="標楷體" pitchFamily="65" charset="-120"/>
              </a:rPr>
              <a:t>兼任導師應由主管單位函文縣府報准。</a:t>
            </a:r>
            <a:endParaRPr lang="en-US" altLang="zh-TW" sz="2800" dirty="0">
              <a:solidFill>
                <a:srgbClr val="FF0000"/>
              </a:solidFill>
              <a:latin typeface="標楷體" pitchFamily="65" charset="-120"/>
              <a:ea typeface="標楷體" pitchFamily="65" charset="-120"/>
            </a:endParaRPr>
          </a:p>
          <a:p>
            <a:pPr marL="354013" indent="-354013" algn="just" eaLnBrk="1" fontAlgn="auto" hangingPunct="1">
              <a:spcAft>
                <a:spcPts val="0"/>
              </a:spcAft>
              <a:buClr>
                <a:schemeClr val="accent3"/>
              </a:buClr>
              <a:buFont typeface="Wingdings 2" pitchFamily="18" charset="2"/>
              <a:buNone/>
              <a:defRPr/>
            </a:pPr>
            <a:r>
              <a:rPr lang="en-US" altLang="zh-TW" sz="2800" dirty="0">
                <a:solidFill>
                  <a:srgbClr val="FF0000"/>
                </a:solidFill>
                <a:latin typeface="標楷體" pitchFamily="65" charset="-120"/>
                <a:ea typeface="標楷體" pitchFamily="65" charset="-120"/>
              </a:rPr>
              <a:t>2.</a:t>
            </a:r>
            <a:r>
              <a:rPr lang="zh-TW" altLang="en-US" sz="2800" dirty="0">
                <a:solidFill>
                  <a:srgbClr val="FF0000"/>
                </a:solidFill>
                <a:latin typeface="標楷體" pitchFamily="65" charset="-120"/>
                <a:ea typeface="標楷體" pitchFamily="65" charset="-120"/>
              </a:rPr>
              <a:t>兼任行政職務應於說明欄註明理由方可列入行    政職務核備名冊。</a:t>
            </a:r>
            <a:endParaRPr lang="en-US" altLang="zh-TW" sz="2800" dirty="0">
              <a:solidFill>
                <a:srgbClr val="FF0000"/>
              </a:solidFill>
              <a:latin typeface="標楷體" pitchFamily="65" charset="-120"/>
              <a:ea typeface="標楷體" pitchFamily="65" charset="-120"/>
            </a:endParaRPr>
          </a:p>
          <a:p>
            <a:pPr marL="0" indent="0" algn="just" eaLnBrk="1" fontAlgn="auto" hangingPunct="1">
              <a:spcAft>
                <a:spcPts val="0"/>
              </a:spcAft>
              <a:buClr>
                <a:schemeClr val="accent3"/>
              </a:buClr>
              <a:buFontTx/>
              <a:buNone/>
              <a:defRPr/>
            </a:pPr>
            <a:endParaRPr lang="zh-TW" altLang="zh-TW" dirty="0">
              <a:latin typeface="標楷體" pitchFamily="65" charset="-120"/>
              <a:ea typeface="標楷體" pitchFamily="65" charset="-120"/>
            </a:endParaRPr>
          </a:p>
          <a:p>
            <a:pPr marL="274320" indent="-274320" eaLnBrk="1" fontAlgn="auto" hangingPunct="1">
              <a:spcAft>
                <a:spcPts val="0"/>
              </a:spcAft>
              <a:buClr>
                <a:schemeClr val="accent3"/>
              </a:buClr>
              <a:buFont typeface="Wingdings 2" pitchFamily="18" charset="2"/>
              <a:buNone/>
              <a:defRPr/>
            </a:pPr>
            <a:endParaRPr lang="zh-TW" altLang="en-US" dirty="0"/>
          </a:p>
        </p:txBody>
      </p:sp>
    </p:spTree>
  </p:cSld>
  <p:clrMapOvr>
    <a:masterClrMapping/>
  </p:clrMapOvr>
  <p:transition>
    <p:cu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標題 1"/>
          <p:cNvSpPr>
            <a:spLocks noGrp="1"/>
          </p:cNvSpPr>
          <p:nvPr>
            <p:ph type="title"/>
          </p:nvPr>
        </p:nvSpPr>
        <p:spPr>
          <a:xfrm>
            <a:off x="457200" y="704850"/>
            <a:ext cx="8229600" cy="852488"/>
          </a:xfrm>
        </p:spPr>
        <p:txBody>
          <a:bodyPr>
            <a:normAutofit fontScale="90000"/>
          </a:bodyPr>
          <a:lstStyle/>
          <a:p>
            <a:br>
              <a:rPr lang="zh-TW" altLang="zh-TW" dirty="0"/>
            </a:br>
            <a:r>
              <a:rPr lang="en-US" altLang="zh-TW" dirty="0"/>
              <a:t>  </a:t>
            </a:r>
            <a:r>
              <a:rPr lang="zh-TW" altLang="zh-TW" sz="3600" dirty="0">
                <a:latin typeface="標楷體" pitchFamily="65" charset="-120"/>
                <a:ea typeface="標楷體" pitchFamily="65" charset="-120"/>
              </a:rPr>
              <a:t>兼任及代課教師兼代課鐘點費計算方式：</a:t>
            </a:r>
            <a:endParaRPr lang="zh-TW" altLang="en-US" sz="3600" dirty="0">
              <a:latin typeface="標楷體" pitchFamily="65" charset="-120"/>
              <a:ea typeface="標楷體" pitchFamily="65" charset="-120"/>
            </a:endParaRPr>
          </a:p>
        </p:txBody>
      </p:sp>
      <p:sp>
        <p:nvSpPr>
          <p:cNvPr id="54275" name="內容版面配置區 2"/>
          <p:cNvSpPr>
            <a:spLocks noGrp="1"/>
          </p:cNvSpPr>
          <p:nvPr>
            <p:ph idx="1"/>
          </p:nvPr>
        </p:nvSpPr>
        <p:spPr>
          <a:xfrm>
            <a:off x="827584" y="1773238"/>
            <a:ext cx="7560840" cy="4551362"/>
          </a:xfrm>
        </p:spPr>
        <p:txBody>
          <a:bodyPr/>
          <a:lstStyle/>
          <a:p>
            <a:pPr marL="0" indent="0">
              <a:buFont typeface="Wingdings 2" pitchFamily="18" charset="2"/>
              <a:buNone/>
              <a:defRPr/>
            </a:pPr>
            <a:r>
              <a:rPr lang="zh-TW" altLang="en-US" sz="2800" dirty="0">
                <a:ea typeface="標楷體" pitchFamily="65" charset="-120"/>
              </a:rPr>
              <a:t>花蓮縣縣立高級中等以下學校兼任代課及代理教師聘任補充規定十：</a:t>
            </a:r>
            <a:endParaRPr lang="en-US" altLang="zh-TW" sz="2800" dirty="0">
              <a:latin typeface="標楷體" pitchFamily="65" charset="-120"/>
              <a:ea typeface="標楷體" pitchFamily="65" charset="-120"/>
            </a:endParaRPr>
          </a:p>
          <a:p>
            <a:pPr marL="714375" indent="-714375">
              <a:buFont typeface="Wingdings 2" pitchFamily="18" charset="2"/>
              <a:buNone/>
              <a:defRPr/>
            </a:pPr>
            <a:r>
              <a:rPr lang="zh-TW" altLang="en-US" sz="2800" dirty="0">
                <a:latin typeface="標楷體" pitchFamily="65" charset="-120"/>
                <a:ea typeface="標楷體" pitchFamily="65" charset="-120"/>
              </a:rPr>
              <a:t>一、</a:t>
            </a:r>
            <a:r>
              <a:rPr lang="zh-TW" altLang="zh-TW" sz="2800" dirty="0">
                <a:latin typeface="標楷體" pitchFamily="65" charset="-120"/>
                <a:ea typeface="標楷體" pitchFamily="65" charset="-120"/>
              </a:rPr>
              <a:t>整學期兼任及代課者：按每週排定之兼任、代課節數，每月以四週，每學期以五個半月計算發給。</a:t>
            </a:r>
          </a:p>
          <a:p>
            <a:pPr marL="714375" indent="-714375">
              <a:buFont typeface="Wingdings 2" pitchFamily="18" charset="2"/>
              <a:buNone/>
              <a:defRPr/>
            </a:pPr>
            <a:r>
              <a:rPr lang="zh-TW" altLang="en-US" sz="2800" dirty="0">
                <a:latin typeface="標楷體" pitchFamily="65" charset="-120"/>
                <a:ea typeface="標楷體" pitchFamily="65" charset="-120"/>
              </a:rPr>
              <a:t>二、</a:t>
            </a:r>
            <a:r>
              <a:rPr lang="zh-TW" altLang="zh-TW" sz="2800" dirty="0">
                <a:latin typeface="標楷體" pitchFamily="65" charset="-120"/>
                <a:ea typeface="標楷體" pitchFamily="65" charset="-120"/>
              </a:rPr>
              <a:t>非整學期兼任及代課者：依實際授課節數發給</a:t>
            </a:r>
            <a:r>
              <a:rPr lang="zh-TW" altLang="en-US" sz="2800" dirty="0">
                <a:latin typeface="標楷體" pitchFamily="65" charset="-120"/>
                <a:ea typeface="標楷體" pitchFamily="65" charset="-120"/>
              </a:rPr>
              <a:t>。</a:t>
            </a:r>
            <a:endParaRPr lang="en-US" altLang="zh-TW" sz="2800" dirty="0">
              <a:latin typeface="標楷體" pitchFamily="65" charset="-120"/>
              <a:ea typeface="標楷體" pitchFamily="65" charset="-120"/>
            </a:endParaRPr>
          </a:p>
          <a:p>
            <a:pPr marL="0" indent="0">
              <a:buFont typeface="Wingdings 2" pitchFamily="18" charset="2"/>
              <a:buNone/>
              <a:defRPr/>
            </a:pPr>
            <a:endParaRPr lang="zh-TW" altLang="en-US" sz="2800" dirty="0">
              <a:latin typeface="標楷體" pitchFamily="65" charset="-120"/>
              <a:ea typeface="標楷體" pitchFamily="65" charset="-120"/>
            </a:endParaRPr>
          </a:p>
          <a:p>
            <a:pPr marL="714375" indent="-714375">
              <a:buFont typeface="Wingdings 2" pitchFamily="18" charset="2"/>
              <a:buNone/>
              <a:defRPr/>
            </a:pPr>
            <a:endParaRPr lang="zh-TW" altLang="en-US" dirty="0"/>
          </a:p>
        </p:txBody>
      </p:sp>
    </p:spTree>
  </p:cSld>
  <p:clrMapOvr>
    <a:masterClrMapping/>
  </p:clrMapOvr>
  <p:transition>
    <p:cu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zh-TW" altLang="en-US" sz="3600">
                <a:solidFill>
                  <a:schemeClr val="accent1"/>
                </a:solidFill>
                <a:ea typeface="標楷體" pitchFamily="65" charset="-120"/>
              </a:rPr>
              <a:t>代理、代課教師敘薪</a:t>
            </a:r>
          </a:p>
        </p:txBody>
      </p:sp>
      <p:sp>
        <p:nvSpPr>
          <p:cNvPr id="53251" name="Rectangle 3"/>
          <p:cNvSpPr>
            <a:spLocks noGrp="1" noChangeArrowheads="1"/>
          </p:cNvSpPr>
          <p:nvPr>
            <p:ph idx="1"/>
          </p:nvPr>
        </p:nvSpPr>
        <p:spPr/>
        <p:txBody>
          <a:bodyPr>
            <a:normAutofit fontScale="92500"/>
          </a:bodyPr>
          <a:lstStyle/>
          <a:p>
            <a:pPr marL="0" indent="0" algn="just" eaLnBrk="1" hangingPunct="1">
              <a:lnSpc>
                <a:spcPct val="90000"/>
              </a:lnSpc>
              <a:buClr>
                <a:srgbClr val="FF3300"/>
              </a:buClr>
              <a:buFont typeface="Wingdings 2" pitchFamily="18" charset="2"/>
              <a:buNone/>
              <a:defRPr/>
            </a:pPr>
            <a:r>
              <a:rPr lang="zh-TW" altLang="en-US" sz="2800" dirty="0">
                <a:latin typeface="標楷體" pitchFamily="65" charset="-120"/>
                <a:ea typeface="標楷體" pitchFamily="65" charset="-120"/>
              </a:rPr>
              <a:t>花蓮縣縣立高級中等以下學校兼任代課及代理教師聘任補充規定七：</a:t>
            </a:r>
            <a:endParaRPr lang="en-US" altLang="zh-TW" sz="2800" dirty="0">
              <a:ea typeface="標楷體" pitchFamily="65" charset="-120"/>
            </a:endParaRPr>
          </a:p>
          <a:p>
            <a:pPr marL="360363" indent="-360363" algn="just" eaLnBrk="1" hangingPunct="1">
              <a:lnSpc>
                <a:spcPct val="90000"/>
              </a:lnSpc>
              <a:buClr>
                <a:srgbClr val="FF3300"/>
              </a:buClr>
              <a:buFont typeface="Wingdings" pitchFamily="2" charset="2"/>
              <a:buChar char="u"/>
              <a:defRPr/>
            </a:pPr>
            <a:r>
              <a:rPr lang="zh-TW" altLang="en-US" sz="2800" dirty="0">
                <a:ea typeface="標楷體" pitchFamily="65" charset="-120"/>
              </a:rPr>
              <a:t>兼任及代課教師之鐘點費，除法令另有規定外，依中小學兼任及代課教師鐘點費支給基準支給之。</a:t>
            </a:r>
          </a:p>
          <a:p>
            <a:pPr marL="360363" indent="-360363">
              <a:buClr>
                <a:srgbClr val="FF0000"/>
              </a:buClr>
              <a:buFont typeface="Wingdings" pitchFamily="2" charset="2"/>
              <a:buChar char="u"/>
              <a:defRPr/>
            </a:pPr>
            <a:r>
              <a:rPr lang="zh-TW" altLang="en-US" sz="2800" dirty="0">
                <a:latin typeface="標楷體" pitchFamily="65" charset="-120"/>
                <a:ea typeface="標楷體" pitchFamily="65" charset="-120"/>
              </a:rPr>
              <a:t>長期代理教師比照教師待遇條例附表二高級中等以下學校教師薪級起敘基準表依</a:t>
            </a:r>
            <a:r>
              <a:rPr lang="zh-TW" altLang="en-US" sz="2800" dirty="0">
                <a:solidFill>
                  <a:srgbClr val="FF0000"/>
                </a:solidFill>
                <a:latin typeface="標楷體" pitchFamily="65" charset="-120"/>
                <a:ea typeface="標楷體" pitchFamily="65" charset="-120"/>
              </a:rPr>
              <a:t>學歷敘薪</a:t>
            </a:r>
            <a:r>
              <a:rPr lang="zh-TW" altLang="en-US" sz="2800" dirty="0">
                <a:latin typeface="標楷體" pitchFamily="65" charset="-120"/>
                <a:ea typeface="標楷體" pitchFamily="65" charset="-120"/>
              </a:rPr>
              <a:t>。具有職前年資者，不得比照編制內合格專任教師提敘薪級。未具備該代理教育階段類（科）別之合格教師證書者，其</a:t>
            </a:r>
            <a:r>
              <a:rPr lang="zh-TW" altLang="en-US" sz="2800" u="sng" dirty="0">
                <a:solidFill>
                  <a:srgbClr val="FF0000"/>
                </a:solidFill>
                <a:latin typeface="標楷體" pitchFamily="65" charset="-120"/>
                <a:ea typeface="標楷體" pitchFamily="65" charset="-120"/>
              </a:rPr>
              <a:t>學術研究費按八成支給</a:t>
            </a:r>
            <a:r>
              <a:rPr lang="zh-TW" altLang="en-US" sz="2800" dirty="0">
                <a:latin typeface="標楷體" pitchFamily="65" charset="-120"/>
                <a:ea typeface="標楷體" pitchFamily="65" charset="-120"/>
              </a:rPr>
              <a:t>。	</a:t>
            </a:r>
          </a:p>
          <a:p>
            <a:pPr marL="269875" indent="-269875" algn="just" eaLnBrk="1" hangingPunct="1">
              <a:lnSpc>
                <a:spcPct val="90000"/>
              </a:lnSpc>
              <a:buClr>
                <a:srgbClr val="FF3300"/>
              </a:buClr>
              <a:buFont typeface="Wingdings 2" pitchFamily="18" charset="2"/>
              <a:buNone/>
              <a:defRPr/>
            </a:pPr>
            <a:endParaRPr lang="zh-TW" altLang="en-US" dirty="0">
              <a:ea typeface="標楷體" pitchFamily="65" charset="-120"/>
            </a:endParaRPr>
          </a:p>
          <a:p>
            <a:pPr marL="269875" indent="-269875" algn="just" eaLnBrk="1" hangingPunct="1">
              <a:lnSpc>
                <a:spcPct val="90000"/>
              </a:lnSpc>
              <a:buClr>
                <a:srgbClr val="FF3300"/>
              </a:buClr>
              <a:buFont typeface="Wingdings 2" pitchFamily="18" charset="2"/>
              <a:buNone/>
              <a:defRPr/>
            </a:pPr>
            <a:endParaRPr lang="zh-TW" altLang="en-US" sz="2800" dirty="0">
              <a:latin typeface="標楷體" pitchFamily="65" charset="-120"/>
              <a:ea typeface="標楷體" pitchFamily="65" charset="-120"/>
            </a:endParaRPr>
          </a:p>
          <a:p>
            <a:pPr marL="269875" indent="-269875" algn="just" eaLnBrk="1" hangingPunct="1">
              <a:lnSpc>
                <a:spcPct val="90000"/>
              </a:lnSpc>
              <a:buClr>
                <a:srgbClr val="FF3300"/>
              </a:buClr>
              <a:buFont typeface="Wingdings 2" pitchFamily="18" charset="2"/>
              <a:buNone/>
              <a:defRPr/>
            </a:pPr>
            <a:endParaRPr lang="zh-TW" altLang="en-US" dirty="0">
              <a:ea typeface="標楷體" pitchFamily="65" charset="-120"/>
            </a:endParaRPr>
          </a:p>
          <a:p>
            <a:pPr eaLnBrk="1" hangingPunct="1">
              <a:lnSpc>
                <a:spcPct val="90000"/>
              </a:lnSpc>
              <a:defRPr/>
            </a:pPr>
            <a:endParaRPr lang="en-US" altLang="zh-TW" sz="2800" dirty="0">
              <a:ea typeface="標楷體" pitchFamily="65" charset="-120"/>
            </a:endParaRPr>
          </a:p>
        </p:txBody>
      </p:sp>
    </p:spTree>
  </p:cSld>
  <p:clrMapOvr>
    <a:masterClrMapping/>
  </p:clrMapOvr>
  <p:transition>
    <p:cu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4294967295"/>
          </p:nvPr>
        </p:nvSpPr>
        <p:spPr>
          <a:xfrm>
            <a:off x="827584" y="1124744"/>
            <a:ext cx="7128792" cy="4929980"/>
          </a:xfrm>
        </p:spPr>
        <p:txBody>
          <a:bodyPr>
            <a:noAutofit/>
          </a:bodyPr>
          <a:lstStyle/>
          <a:p>
            <a:pPr marL="0" indent="0" algn="just" eaLnBrk="1" hangingPunct="1">
              <a:lnSpc>
                <a:spcPct val="90000"/>
              </a:lnSpc>
              <a:buClr>
                <a:srgbClr val="FF3300"/>
              </a:buClr>
              <a:buFont typeface="Wingdings 2" pitchFamily="18" charset="2"/>
              <a:buNone/>
              <a:defRPr/>
            </a:pPr>
            <a:r>
              <a:rPr lang="zh-TW" altLang="en-US" sz="2800" dirty="0">
                <a:latin typeface="標楷體" pitchFamily="65" charset="-120"/>
                <a:ea typeface="標楷體" pitchFamily="65" charset="-120"/>
              </a:rPr>
              <a:t>花蓮縣縣立高級中等以下學校兼任代課及代理教師聘任補充規定十四：</a:t>
            </a:r>
            <a:endParaRPr lang="en-US" altLang="zh-TW" sz="2800" dirty="0">
              <a:latin typeface="標楷體" pitchFamily="65" charset="-120"/>
              <a:ea typeface="標楷體" pitchFamily="65" charset="-120"/>
            </a:endParaRPr>
          </a:p>
          <a:p>
            <a:pPr marL="354013" indent="-354013" algn="just" eaLnBrk="1" hangingPunct="1">
              <a:lnSpc>
                <a:spcPct val="90000"/>
              </a:lnSpc>
              <a:buClr>
                <a:srgbClr val="FF3300"/>
              </a:buClr>
              <a:buFont typeface="Wingdings" pitchFamily="2" charset="2"/>
              <a:buChar char="u"/>
              <a:defRPr/>
            </a:pPr>
            <a:r>
              <a:rPr lang="zh-TW" altLang="en-US" sz="2400" dirty="0">
                <a:latin typeface="標楷體" pitchFamily="65" charset="-120"/>
                <a:ea typeface="標楷體" pitchFamily="65" charset="-120"/>
              </a:rPr>
              <a:t>長期代理教師待遇，按實際代理之月數，按月支給；其支薪起迄日期依實際到職日、離職日核算。</a:t>
            </a:r>
          </a:p>
          <a:p>
            <a:pPr marL="354013" indent="-354013" algn="just" eaLnBrk="1" hangingPunct="1">
              <a:lnSpc>
                <a:spcPct val="90000"/>
              </a:lnSpc>
              <a:buClr>
                <a:srgbClr val="FF3300"/>
              </a:buClr>
              <a:buFont typeface="Wingdings" pitchFamily="2" charset="2"/>
              <a:buChar char="u"/>
              <a:defRPr/>
            </a:pPr>
            <a:r>
              <a:rPr lang="zh-TW" altLang="en-US" sz="2400" dirty="0">
                <a:latin typeface="標楷體" pitchFamily="65" charset="-120"/>
                <a:ea typeface="標楷體" pitchFamily="65" charset="-120"/>
              </a:rPr>
              <a:t>短期代理教師待遇，按實際代理日數支給（不含例假日及國定假日），其日薪之計算以月薪（本薪</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學術研究費）除以當月日數。</a:t>
            </a:r>
          </a:p>
          <a:p>
            <a:pPr marL="354013" indent="-354013" algn="just" eaLnBrk="1" hangingPunct="1">
              <a:lnSpc>
                <a:spcPct val="90000"/>
              </a:lnSpc>
              <a:buClr>
                <a:srgbClr val="FF3300"/>
              </a:buClr>
              <a:buFont typeface="Wingdings" pitchFamily="2" charset="2"/>
              <a:buChar char="u"/>
              <a:defRPr/>
            </a:pPr>
            <a:r>
              <a:rPr lang="zh-TW" altLang="en-US" sz="2400" dirty="0">
                <a:latin typeface="標楷體" pitchFamily="65" charset="-120"/>
                <a:ea typeface="標楷體" pitchFamily="65" charset="-120"/>
              </a:rPr>
              <a:t>長期代理或短期代理教師如係</a:t>
            </a:r>
            <a:r>
              <a:rPr lang="zh-TW" altLang="en-US" sz="2400" u="sng" dirty="0">
                <a:latin typeface="標楷體" pitchFamily="65" charset="-120"/>
                <a:ea typeface="標楷體" pitchFamily="65" charset="-120"/>
              </a:rPr>
              <a:t>佔</a:t>
            </a:r>
            <a:r>
              <a:rPr lang="zh-TW" altLang="en-US" sz="2400" u="sng" dirty="0">
                <a:solidFill>
                  <a:srgbClr val="0000FF"/>
                </a:solidFill>
                <a:latin typeface="標楷體" pitchFamily="65" charset="-120"/>
                <a:ea typeface="標楷體" pitchFamily="65" charset="-120"/>
              </a:rPr>
              <a:t>編制缺</a:t>
            </a:r>
            <a:r>
              <a:rPr lang="zh-TW" altLang="en-US" sz="2400" dirty="0">
                <a:latin typeface="標楷體" pitchFamily="65" charset="-120"/>
                <a:ea typeface="標楷體" pitchFamily="65" charset="-120"/>
              </a:rPr>
              <a:t>實際服務於山僻離島地區，按實際代理期間支給地域加給。</a:t>
            </a:r>
            <a:br>
              <a:rPr lang="en-US" altLang="zh-TW" sz="2400" dirty="0"/>
            </a:b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計畫型代理教師例如國中</a:t>
            </a:r>
            <a:r>
              <a:rPr lang="en-US" altLang="zh-TW" sz="2400" dirty="0">
                <a:latin typeface="標楷體" pitchFamily="65" charset="-120"/>
                <a:ea typeface="標楷體" pitchFamily="65" charset="-120"/>
              </a:rPr>
              <a:t>1000</a:t>
            </a:r>
            <a:r>
              <a:rPr lang="zh-TW" altLang="en-US" sz="2400" dirty="0">
                <a:latin typeface="標楷體" pitchFamily="65" charset="-120"/>
                <a:ea typeface="標楷體" pitchFamily="65" charset="-120"/>
              </a:rPr>
              <a:t>專案，國小編制外合理教師員額均非屬編制內員額，不予核給地域加給。</a:t>
            </a:r>
            <a:r>
              <a:rPr lang="en-US" altLang="zh-TW" sz="2400" dirty="0">
                <a:latin typeface="標楷體" pitchFamily="65" charset="-120"/>
                <a:ea typeface="標楷體" pitchFamily="65" charset="-120"/>
              </a:rPr>
              <a:t>)</a:t>
            </a:r>
            <a:endParaRPr lang="zh-TW" altLang="en-US" sz="2400" dirty="0">
              <a:latin typeface="標楷體" pitchFamily="65" charset="-120"/>
              <a:ea typeface="標楷體" pitchFamily="65" charset="-120"/>
            </a:endParaRPr>
          </a:p>
        </p:txBody>
      </p:sp>
    </p:spTree>
  </p:cSld>
  <p:clrMapOvr>
    <a:masterClrMapping/>
  </p:clrMapOvr>
  <p:transition>
    <p:cu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矩形 1"/>
          <p:cNvSpPr>
            <a:spLocks noChangeArrowheads="1"/>
          </p:cNvSpPr>
          <p:nvPr/>
        </p:nvSpPr>
        <p:spPr bwMode="auto">
          <a:xfrm>
            <a:off x="611188" y="1052513"/>
            <a:ext cx="7777162" cy="2751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54013" indent="-354013" algn="just">
              <a:lnSpc>
                <a:spcPct val="90000"/>
              </a:lnSpc>
              <a:buClr>
                <a:srgbClr val="FF3300"/>
              </a:buClr>
              <a:buFont typeface="Wingdings" pitchFamily="2" charset="2"/>
              <a:buChar char="u"/>
            </a:pPr>
            <a:r>
              <a:rPr lang="zh-TW" altLang="en-US" sz="2400" dirty="0">
                <a:latin typeface="標楷體" pitchFamily="65" charset="-120"/>
                <a:ea typeface="標楷體" pitchFamily="65" charset="-120"/>
              </a:rPr>
              <a:t>長期代理教師薪資（月薪）於每月月初發給；兼任、代課（鐘點費）及短期代理教師（日薪）薪資，基於核實支給原則，薪資於次月月初發給。</a:t>
            </a:r>
            <a:endParaRPr lang="en-US" altLang="zh-TW" sz="2400" dirty="0">
              <a:latin typeface="標楷體" pitchFamily="65" charset="-120"/>
              <a:ea typeface="標楷體" pitchFamily="65" charset="-120"/>
            </a:endParaRPr>
          </a:p>
          <a:p>
            <a:pPr marL="354013" indent="-354013" algn="just">
              <a:lnSpc>
                <a:spcPct val="90000"/>
              </a:lnSpc>
              <a:buClr>
                <a:srgbClr val="FF3300"/>
              </a:buClr>
              <a:buFont typeface="Wingdings" pitchFamily="2" charset="2"/>
              <a:buChar char="u"/>
            </a:pPr>
            <a:r>
              <a:rPr lang="zh-TW" altLang="en-US" sz="2400" dirty="0">
                <a:latin typeface="標楷體" pitchFamily="65" charset="-120"/>
                <a:ea typeface="標楷體" pitchFamily="65" charset="-120"/>
              </a:rPr>
              <a:t>暑假期間未給薪情形下，學校不得要求代理教師到校工作。</a:t>
            </a:r>
          </a:p>
          <a:p>
            <a:pPr marL="354013" indent="-354013">
              <a:lnSpc>
                <a:spcPct val="90000"/>
              </a:lnSpc>
              <a:buClr>
                <a:srgbClr val="FF3300"/>
              </a:buClr>
              <a:buFont typeface="Wingdings" pitchFamily="2" charset="2"/>
              <a:buChar char="u"/>
            </a:pPr>
            <a:r>
              <a:rPr lang="zh-TW" altLang="en-US" sz="2400" dirty="0">
                <a:solidFill>
                  <a:srgbClr val="FF0000"/>
                </a:solidFill>
                <a:latin typeface="標楷體" pitchFamily="65" charset="-120"/>
                <a:ea typeface="標楷體" pitchFamily="65" charset="-120"/>
              </a:rPr>
              <a:t>代理教師兼任行政職務經縣府同意者，於</a:t>
            </a:r>
            <a:r>
              <a:rPr lang="en-US" altLang="zh-TW" sz="2400" dirty="0">
                <a:solidFill>
                  <a:srgbClr val="FF0000"/>
                </a:solidFill>
                <a:latin typeface="標楷體" pitchFamily="65" charset="-120"/>
                <a:ea typeface="標楷體" pitchFamily="65" charset="-120"/>
              </a:rPr>
              <a:t>113</a:t>
            </a:r>
            <a:r>
              <a:rPr lang="zh-TW" altLang="en-US" sz="2400" dirty="0">
                <a:solidFill>
                  <a:srgbClr val="FF0000"/>
                </a:solidFill>
                <a:latin typeface="標楷體" pitchFamily="65" charset="-120"/>
                <a:ea typeface="標楷體" pitchFamily="65" charset="-120"/>
              </a:rPr>
              <a:t>年</a:t>
            </a:r>
            <a:r>
              <a:rPr lang="en-US" altLang="zh-TW" sz="2400" dirty="0">
                <a:solidFill>
                  <a:srgbClr val="FF0000"/>
                </a:solidFill>
                <a:latin typeface="標楷體" pitchFamily="65" charset="-120"/>
                <a:ea typeface="標楷體" pitchFamily="65" charset="-120"/>
              </a:rPr>
              <a:t>8</a:t>
            </a:r>
            <a:r>
              <a:rPr lang="zh-TW" altLang="en-US" sz="2400" dirty="0">
                <a:solidFill>
                  <a:srgbClr val="FF0000"/>
                </a:solidFill>
                <a:latin typeface="標楷體" pitchFamily="65" charset="-120"/>
                <a:ea typeface="標楷體" pitchFamily="65" charset="-120"/>
              </a:rPr>
              <a:t>月</a:t>
            </a:r>
            <a:r>
              <a:rPr lang="en-US" altLang="zh-TW" sz="2400" dirty="0">
                <a:solidFill>
                  <a:srgbClr val="FF0000"/>
                </a:solidFill>
                <a:latin typeface="標楷體" pitchFamily="65" charset="-120"/>
                <a:ea typeface="標楷體" pitchFamily="65" charset="-120"/>
              </a:rPr>
              <a:t>1</a:t>
            </a:r>
            <a:r>
              <a:rPr lang="zh-TW" altLang="en-US" sz="2400" dirty="0">
                <a:solidFill>
                  <a:srgbClr val="FF0000"/>
                </a:solidFill>
                <a:latin typeface="標楷體" pitchFamily="65" charset="-120"/>
                <a:ea typeface="標楷體" pitchFamily="65" charset="-120"/>
              </a:rPr>
              <a:t>日報到者，薪資依報到日起敘，</a:t>
            </a:r>
            <a:r>
              <a:rPr lang="en-US" altLang="zh-TW" sz="2400" dirty="0">
                <a:solidFill>
                  <a:srgbClr val="FF0000"/>
                </a:solidFill>
                <a:latin typeface="標楷體" pitchFamily="65" charset="-120"/>
                <a:ea typeface="標楷體" pitchFamily="65" charset="-120"/>
              </a:rPr>
              <a:t>8</a:t>
            </a:r>
            <a:r>
              <a:rPr lang="zh-TW" altLang="en-US" sz="2400" dirty="0">
                <a:solidFill>
                  <a:srgbClr val="FF0000"/>
                </a:solidFill>
                <a:latin typeface="標楷體" pitchFamily="65" charset="-120"/>
                <a:ea typeface="標楷體" pitchFamily="65" charset="-120"/>
              </a:rPr>
              <a:t>月</a:t>
            </a:r>
            <a:r>
              <a:rPr lang="en-US" altLang="zh-TW" sz="2400" dirty="0">
                <a:solidFill>
                  <a:srgbClr val="FF0000"/>
                </a:solidFill>
                <a:latin typeface="標楷體" pitchFamily="65" charset="-120"/>
                <a:ea typeface="標楷體" pitchFamily="65" charset="-120"/>
              </a:rPr>
              <a:t>1</a:t>
            </a:r>
            <a:r>
              <a:rPr lang="zh-TW" altLang="en-US" sz="2400" dirty="0">
                <a:solidFill>
                  <a:srgbClr val="FF0000"/>
                </a:solidFill>
                <a:latin typeface="標楷體" pitchFamily="65" charset="-120"/>
                <a:ea typeface="標楷體" pitchFamily="65" charset="-120"/>
              </a:rPr>
              <a:t>日後報者依實際報到日起敘。</a:t>
            </a:r>
            <a:endParaRPr lang="en-US" altLang="zh-TW" sz="2400" dirty="0">
              <a:solidFill>
                <a:srgbClr val="FF0000"/>
              </a:solidFill>
              <a:latin typeface="標楷體" pitchFamily="65" charset="-120"/>
              <a:ea typeface="標楷體" pitchFamily="65" charset="-120"/>
            </a:endParaRPr>
          </a:p>
        </p:txBody>
      </p:sp>
    </p:spTree>
  </p:cSld>
  <p:clrMapOvr>
    <a:masterClrMapping/>
  </p:clrMapOvr>
  <p:transition>
    <p:cu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zh-TW" altLang="en-US" sz="4000">
                <a:solidFill>
                  <a:schemeClr val="hlink"/>
                </a:solidFill>
                <a:ea typeface="標楷體" pitchFamily="65" charset="-120"/>
              </a:rPr>
              <a:t>代理教師差假</a:t>
            </a:r>
          </a:p>
        </p:txBody>
      </p:sp>
      <p:sp>
        <p:nvSpPr>
          <p:cNvPr id="57347" name="Rectangle 3"/>
          <p:cNvSpPr>
            <a:spLocks noGrp="1" noChangeArrowheads="1"/>
          </p:cNvSpPr>
          <p:nvPr>
            <p:ph idx="1"/>
          </p:nvPr>
        </p:nvSpPr>
        <p:spPr/>
        <p:txBody>
          <a:bodyPr/>
          <a:lstStyle/>
          <a:p>
            <a:pPr marL="0" indent="0" algn="just" eaLnBrk="1" hangingPunct="1">
              <a:buClr>
                <a:srgbClr val="FF3300"/>
              </a:buClr>
              <a:buFont typeface="Wingdings 2" pitchFamily="18" charset="2"/>
              <a:buNone/>
              <a:defRPr/>
            </a:pPr>
            <a:r>
              <a:rPr lang="zh-TW" altLang="en-US" sz="2800" dirty="0">
                <a:latin typeface="標楷體" pitchFamily="65" charset="-120"/>
                <a:ea typeface="標楷體" pitchFamily="65" charset="-120"/>
              </a:rPr>
              <a:t>花蓮縣縣立高級中等以下學校兼任代課及代理教師聘任補充規定十二：</a:t>
            </a:r>
            <a:endParaRPr lang="en-US" altLang="zh-TW" sz="2800" dirty="0">
              <a:ea typeface="標楷體" pitchFamily="65" charset="-120"/>
            </a:endParaRPr>
          </a:p>
          <a:p>
            <a:pPr marL="354013" indent="-354013" algn="just" eaLnBrk="1" hangingPunct="1">
              <a:buClr>
                <a:srgbClr val="FF3300"/>
              </a:buClr>
              <a:buFont typeface="Wingdings" pitchFamily="2" charset="2"/>
              <a:buChar char="u"/>
              <a:defRPr/>
            </a:pPr>
            <a:r>
              <a:rPr lang="zh-TW" altLang="en-US" sz="2800" dirty="0">
                <a:ea typeface="標楷體" pitchFamily="65" charset="-120"/>
              </a:rPr>
              <a:t>長期代理教師之出勤管理比照專任教師之規定，其給假比照約僱人員之規定。</a:t>
            </a:r>
          </a:p>
        </p:txBody>
      </p:sp>
    </p:spTree>
  </p:cSld>
  <p:clrMapOvr>
    <a:masterClrMapping/>
  </p:clrMapOvr>
  <p:transition>
    <p:cu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zh-TW" altLang="en-US" sz="4000" dirty="0">
                <a:solidFill>
                  <a:schemeClr val="accent1"/>
                </a:solidFill>
                <a:ea typeface="標楷體" pitchFamily="65" charset="-120"/>
              </a:rPr>
              <a:t>函報縣府教育處代理教師聘任備查</a:t>
            </a:r>
            <a:endParaRPr lang="zh-TW" altLang="en-US" sz="4000" dirty="0">
              <a:solidFill>
                <a:schemeClr val="accent1"/>
              </a:solidFill>
              <a:latin typeface="標楷體" pitchFamily="65" charset="-120"/>
              <a:ea typeface="標楷體" pitchFamily="65" charset="-120"/>
            </a:endParaRPr>
          </a:p>
        </p:txBody>
      </p:sp>
      <p:sp>
        <p:nvSpPr>
          <p:cNvPr id="47107" name="Rectangle 3"/>
          <p:cNvSpPr>
            <a:spLocks noGrp="1" noChangeArrowheads="1"/>
          </p:cNvSpPr>
          <p:nvPr>
            <p:ph idx="1"/>
          </p:nvPr>
        </p:nvSpPr>
        <p:spPr>
          <a:xfrm>
            <a:off x="822959" y="1737361"/>
            <a:ext cx="7543801" cy="4131733"/>
          </a:xfrm>
        </p:spPr>
        <p:txBody>
          <a:bodyPr>
            <a:normAutofit/>
          </a:bodyPr>
          <a:lstStyle/>
          <a:p>
            <a:pPr marL="274320" indent="-274320" eaLnBrk="1" fontAlgn="auto" hangingPunct="1">
              <a:spcAft>
                <a:spcPts val="0"/>
              </a:spcAft>
              <a:buClr>
                <a:srgbClr val="FF3300"/>
              </a:buClr>
              <a:buFont typeface="Wingdings" pitchFamily="2" charset="2"/>
              <a:buNone/>
              <a:defRPr/>
            </a:pPr>
            <a:r>
              <a:rPr lang="zh-TW" altLang="en-US" sz="2800" dirty="0">
                <a:latin typeface="標楷體" pitchFamily="65" charset="-120"/>
                <a:ea typeface="標楷體" pitchFamily="65" charset="-120"/>
              </a:rPr>
              <a:t>函報縣府核定應檢附證件：</a:t>
            </a:r>
          </a:p>
          <a:p>
            <a:pPr marL="274320" indent="-274320" eaLnBrk="1" fontAlgn="auto" hangingPunct="1">
              <a:spcAft>
                <a:spcPts val="0"/>
              </a:spcAft>
              <a:buClr>
                <a:srgbClr val="FF3300"/>
              </a:buClr>
              <a:buFont typeface="Wingdings" pitchFamily="2" charset="2"/>
              <a:buChar char="u"/>
              <a:defRPr/>
            </a:pPr>
            <a:r>
              <a:rPr lang="en-US" altLang="zh-TW" sz="2800" dirty="0">
                <a:latin typeface="標楷體" pitchFamily="65" charset="-120"/>
                <a:ea typeface="標楷體" pitchFamily="65" charset="-120"/>
              </a:rPr>
              <a:t>1.</a:t>
            </a:r>
            <a:r>
              <a:rPr lang="zh-TW" altLang="en-US" sz="2800" dirty="0">
                <a:latin typeface="標楷體" pitchFamily="65" charset="-120"/>
                <a:ea typeface="標楷體" pitchFamily="65" charset="-120"/>
              </a:rPr>
              <a:t>甄選簡章。</a:t>
            </a:r>
          </a:p>
          <a:p>
            <a:pPr marL="354013" indent="-354013" eaLnBrk="1" fontAlgn="auto" hangingPunct="1">
              <a:spcAft>
                <a:spcPts val="0"/>
              </a:spcAft>
              <a:buClr>
                <a:srgbClr val="FF3300"/>
              </a:buClr>
              <a:buFont typeface="Wingdings" pitchFamily="2" charset="2"/>
              <a:buChar char="u"/>
              <a:defRPr/>
            </a:pPr>
            <a:r>
              <a:rPr lang="en-US" altLang="zh-TW" sz="2800" dirty="0">
                <a:latin typeface="標楷體" pitchFamily="65" charset="-120"/>
                <a:ea typeface="標楷體" pitchFamily="65" charset="-120"/>
              </a:rPr>
              <a:t>2.</a:t>
            </a:r>
            <a:r>
              <a:rPr lang="zh-TW" altLang="en-US" sz="2800" dirty="0">
                <a:latin typeface="標楷體" pitchFamily="65" charset="-120"/>
                <a:ea typeface="標楷體" pitchFamily="65" charset="-120"/>
              </a:rPr>
              <a:t>錄取名單：含錄取人員教師證影本</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無則免附</a:t>
            </a:r>
            <a:r>
              <a:rPr lang="en-US" altLang="zh-TW" sz="2800" dirty="0">
                <a:latin typeface="標楷體" pitchFamily="65" charset="-120"/>
                <a:ea typeface="標楷體" pitchFamily="65" charset="-120"/>
              </a:rPr>
              <a:t>) </a:t>
            </a:r>
            <a:r>
              <a:rPr lang="zh-TW" altLang="en-US" sz="2800" dirty="0">
                <a:latin typeface="標楷體" pitchFamily="65" charset="-120"/>
                <a:ea typeface="標楷體" pitchFamily="65" charset="-120"/>
              </a:rPr>
              <a:t>、最高學歷畢業證書影本。</a:t>
            </a:r>
          </a:p>
          <a:p>
            <a:pPr marL="274320" indent="-274320" eaLnBrk="1" fontAlgn="auto" hangingPunct="1">
              <a:spcAft>
                <a:spcPts val="0"/>
              </a:spcAft>
              <a:buClr>
                <a:srgbClr val="FF3300"/>
              </a:buClr>
              <a:buFont typeface="Wingdings" pitchFamily="2" charset="2"/>
              <a:buChar char="u"/>
              <a:defRPr/>
            </a:pPr>
            <a:r>
              <a:rPr lang="en-US" altLang="zh-TW" sz="2800" dirty="0">
                <a:latin typeface="標楷體" pitchFamily="65" charset="-120"/>
                <a:ea typeface="標楷體" pitchFamily="65" charset="-120"/>
              </a:rPr>
              <a:t>3.</a:t>
            </a:r>
            <a:r>
              <a:rPr lang="zh-TW" altLang="en-US" sz="2800" dirty="0">
                <a:latin typeface="標楷體" pitchFamily="65" charset="-120"/>
                <a:ea typeface="標楷體" pitchFamily="65" charset="-120"/>
              </a:rPr>
              <a:t>教評會會議紀錄影本。</a:t>
            </a:r>
          </a:p>
          <a:p>
            <a:pPr marL="274320" indent="-274320" eaLnBrk="1" fontAlgn="auto" hangingPunct="1">
              <a:spcAft>
                <a:spcPts val="0"/>
              </a:spcAft>
              <a:buClr>
                <a:srgbClr val="FF3300"/>
              </a:buClr>
              <a:buFont typeface="Wingdings" pitchFamily="2" charset="2"/>
              <a:buChar char="u"/>
              <a:defRPr/>
            </a:pPr>
            <a:r>
              <a:rPr lang="en-US" altLang="zh-TW" sz="2800" dirty="0">
                <a:latin typeface="標楷體" pitchFamily="65" charset="-120"/>
                <a:ea typeface="標楷體" pitchFamily="65" charset="-120"/>
              </a:rPr>
              <a:t>4.</a:t>
            </a:r>
            <a:r>
              <a:rPr lang="zh-TW" altLang="en-US" sz="2800" dirty="0">
                <a:latin typeface="標楷體" pitchFamily="65" charset="-120"/>
                <a:ea typeface="標楷體" pitchFamily="65" charset="-120"/>
              </a:rPr>
              <a:t>錄取公告</a:t>
            </a:r>
            <a:r>
              <a:rPr lang="zh-TW" altLang="en-US" sz="2800" dirty="0">
                <a:solidFill>
                  <a:srgbClr val="FF0000"/>
                </a:solidFill>
                <a:latin typeface="標楷體" pitchFamily="65" charset="-120"/>
                <a:ea typeface="標楷體" pitchFamily="65" charset="-120"/>
              </a:rPr>
              <a:t>（請由公文系統產生</a:t>
            </a:r>
            <a:r>
              <a:rPr lang="en-US" altLang="zh-TW" sz="2800" dirty="0">
                <a:solidFill>
                  <a:srgbClr val="FF0000"/>
                </a:solidFill>
                <a:latin typeface="標楷體" pitchFamily="65" charset="-120"/>
                <a:ea typeface="標楷體" pitchFamily="65" charset="-120"/>
              </a:rPr>
              <a:t>) </a:t>
            </a:r>
            <a:r>
              <a:rPr lang="zh-TW" altLang="en-US" sz="2800" dirty="0">
                <a:latin typeface="標楷體" pitchFamily="65" charset="-120"/>
                <a:ea typeface="標楷體" pitchFamily="65" charset="-120"/>
              </a:rPr>
              <a:t>。</a:t>
            </a:r>
            <a:endParaRPr lang="en-US" altLang="zh-TW" sz="2800" dirty="0">
              <a:latin typeface="標楷體" pitchFamily="65" charset="-120"/>
              <a:ea typeface="標楷體" pitchFamily="65" charset="-120"/>
            </a:endParaRPr>
          </a:p>
          <a:p>
            <a:pPr marL="274320" indent="-274320" eaLnBrk="1" fontAlgn="auto" hangingPunct="1">
              <a:spcAft>
                <a:spcPts val="0"/>
              </a:spcAft>
              <a:buClr>
                <a:srgbClr val="FF3300"/>
              </a:buClr>
              <a:buFont typeface="Wingdings 2"/>
              <a:buNone/>
              <a:defRPr/>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所附影本證件均須加蓋「與正本相符」戳章及承辦人職名章</a:t>
            </a:r>
            <a:r>
              <a:rPr lang="en-US" altLang="zh-TW" sz="2800" dirty="0">
                <a:latin typeface="標楷體" pitchFamily="65" charset="-120"/>
                <a:ea typeface="標楷體" pitchFamily="65" charset="-120"/>
              </a:rPr>
              <a:t>)</a:t>
            </a:r>
            <a:endParaRPr lang="zh-TW" altLang="en-US" sz="2800" dirty="0">
              <a:latin typeface="標楷體" pitchFamily="65" charset="-120"/>
              <a:ea typeface="標楷體" pitchFamily="65" charset="-120"/>
            </a:endParaRPr>
          </a:p>
          <a:p>
            <a:pPr marL="274320" indent="-274320" eaLnBrk="1" fontAlgn="auto" hangingPunct="1">
              <a:spcAft>
                <a:spcPts val="0"/>
              </a:spcAft>
              <a:buClr>
                <a:srgbClr val="FF3300"/>
              </a:buClr>
              <a:buFont typeface="Wingdings" pitchFamily="2" charset="2"/>
              <a:buNone/>
              <a:defRPr/>
            </a:pPr>
            <a:endParaRPr lang="zh-TW" altLang="en-US" dirty="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en-US" altLang="zh-TW" dirty="0"/>
          </a:p>
        </p:txBody>
      </p:sp>
    </p:spTree>
  </p:cSld>
  <p:clrMapOvr>
    <a:masterClrMapping/>
  </p:clrMapOvr>
  <p:transition>
    <p:cu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標題 1"/>
          <p:cNvSpPr>
            <a:spLocks noGrp="1"/>
          </p:cNvSpPr>
          <p:nvPr>
            <p:ph type="title"/>
          </p:nvPr>
        </p:nvSpPr>
        <p:spPr>
          <a:xfrm>
            <a:off x="457200" y="704850"/>
            <a:ext cx="8229600" cy="563910"/>
          </a:xfrm>
        </p:spPr>
        <p:txBody>
          <a:bodyPr/>
          <a:lstStyle/>
          <a:p>
            <a:pPr eaLnBrk="1" hangingPunct="1"/>
            <a:r>
              <a:rPr lang="en-US" altLang="zh-TW" sz="3200" dirty="0">
                <a:solidFill>
                  <a:schemeClr val="tx1"/>
                </a:solidFill>
                <a:latin typeface="標楷體" pitchFamily="65" charset="-120"/>
                <a:ea typeface="標楷體" pitchFamily="65" charset="-120"/>
              </a:rPr>
              <a:t>113</a:t>
            </a:r>
            <a:r>
              <a:rPr lang="zh-TW" altLang="zh-TW" sz="3200" dirty="0">
                <a:solidFill>
                  <a:schemeClr val="tx1"/>
                </a:solidFill>
                <a:latin typeface="標楷體" pitchFamily="65" charset="-120"/>
                <a:ea typeface="標楷體" pitchFamily="65" charset="-120"/>
              </a:rPr>
              <a:t>學年度教師甄選考試調查錄取人員名冊</a:t>
            </a:r>
            <a:endParaRPr lang="zh-TW" altLang="en-US" sz="3200" dirty="0"/>
          </a:p>
        </p:txBody>
      </p:sp>
      <p:graphicFrame>
        <p:nvGraphicFramePr>
          <p:cNvPr id="5" name="內容版面配置區 4"/>
          <p:cNvGraphicFramePr>
            <a:graphicFrameLocks noGrp="1"/>
          </p:cNvGraphicFramePr>
          <p:nvPr>
            <p:ph idx="1"/>
            <p:extLst>
              <p:ext uri="{D42A27DB-BD31-4B8C-83A1-F6EECF244321}">
                <p14:modId xmlns:p14="http://schemas.microsoft.com/office/powerpoint/2010/main" val="3926998817"/>
              </p:ext>
            </p:extLst>
          </p:nvPr>
        </p:nvGraphicFramePr>
        <p:xfrm>
          <a:off x="467544" y="1268760"/>
          <a:ext cx="8424939" cy="4253358"/>
        </p:xfrm>
        <a:graphic>
          <a:graphicData uri="http://schemas.openxmlformats.org/drawingml/2006/table">
            <a:tbl>
              <a:tblPr/>
              <a:tblGrid>
                <a:gridCol w="595048">
                  <a:extLst>
                    <a:ext uri="{9D8B030D-6E8A-4147-A177-3AD203B41FA5}">
                      <a16:colId xmlns:a16="http://schemas.microsoft.com/office/drawing/2014/main" val="20000"/>
                    </a:ext>
                  </a:extLst>
                </a:gridCol>
                <a:gridCol w="593329">
                  <a:extLst>
                    <a:ext uri="{9D8B030D-6E8A-4147-A177-3AD203B41FA5}">
                      <a16:colId xmlns:a16="http://schemas.microsoft.com/office/drawing/2014/main" val="20001"/>
                    </a:ext>
                  </a:extLst>
                </a:gridCol>
                <a:gridCol w="371797">
                  <a:extLst>
                    <a:ext uri="{9D8B030D-6E8A-4147-A177-3AD203B41FA5}">
                      <a16:colId xmlns:a16="http://schemas.microsoft.com/office/drawing/2014/main" val="20002"/>
                    </a:ext>
                  </a:extLst>
                </a:gridCol>
                <a:gridCol w="546061">
                  <a:extLst>
                    <a:ext uri="{9D8B030D-6E8A-4147-A177-3AD203B41FA5}">
                      <a16:colId xmlns:a16="http://schemas.microsoft.com/office/drawing/2014/main" val="20003"/>
                    </a:ext>
                  </a:extLst>
                </a:gridCol>
                <a:gridCol w="546061">
                  <a:extLst>
                    <a:ext uri="{9D8B030D-6E8A-4147-A177-3AD203B41FA5}">
                      <a16:colId xmlns:a16="http://schemas.microsoft.com/office/drawing/2014/main" val="20004"/>
                    </a:ext>
                  </a:extLst>
                </a:gridCol>
                <a:gridCol w="444048">
                  <a:extLst>
                    <a:ext uri="{9D8B030D-6E8A-4147-A177-3AD203B41FA5}">
                      <a16:colId xmlns:a16="http://schemas.microsoft.com/office/drawing/2014/main" val="20005"/>
                    </a:ext>
                  </a:extLst>
                </a:gridCol>
                <a:gridCol w="504056">
                  <a:extLst>
                    <a:ext uri="{9D8B030D-6E8A-4147-A177-3AD203B41FA5}">
                      <a16:colId xmlns:a16="http://schemas.microsoft.com/office/drawing/2014/main" val="20006"/>
                    </a:ext>
                  </a:extLst>
                </a:gridCol>
                <a:gridCol w="504056">
                  <a:extLst>
                    <a:ext uri="{9D8B030D-6E8A-4147-A177-3AD203B41FA5}">
                      <a16:colId xmlns:a16="http://schemas.microsoft.com/office/drawing/2014/main" val="20007"/>
                    </a:ext>
                  </a:extLst>
                </a:gridCol>
                <a:gridCol w="504056">
                  <a:extLst>
                    <a:ext uri="{9D8B030D-6E8A-4147-A177-3AD203B41FA5}">
                      <a16:colId xmlns:a16="http://schemas.microsoft.com/office/drawing/2014/main" val="20008"/>
                    </a:ext>
                  </a:extLst>
                </a:gridCol>
                <a:gridCol w="576064">
                  <a:extLst>
                    <a:ext uri="{9D8B030D-6E8A-4147-A177-3AD203B41FA5}">
                      <a16:colId xmlns:a16="http://schemas.microsoft.com/office/drawing/2014/main" val="20009"/>
                    </a:ext>
                  </a:extLst>
                </a:gridCol>
                <a:gridCol w="720080">
                  <a:extLst>
                    <a:ext uri="{9D8B030D-6E8A-4147-A177-3AD203B41FA5}">
                      <a16:colId xmlns:a16="http://schemas.microsoft.com/office/drawing/2014/main" val="20010"/>
                    </a:ext>
                  </a:extLst>
                </a:gridCol>
                <a:gridCol w="504056">
                  <a:extLst>
                    <a:ext uri="{9D8B030D-6E8A-4147-A177-3AD203B41FA5}">
                      <a16:colId xmlns:a16="http://schemas.microsoft.com/office/drawing/2014/main" val="20011"/>
                    </a:ext>
                  </a:extLst>
                </a:gridCol>
                <a:gridCol w="576064">
                  <a:extLst>
                    <a:ext uri="{9D8B030D-6E8A-4147-A177-3AD203B41FA5}">
                      <a16:colId xmlns:a16="http://schemas.microsoft.com/office/drawing/2014/main" val="20012"/>
                    </a:ext>
                  </a:extLst>
                </a:gridCol>
                <a:gridCol w="576064">
                  <a:extLst>
                    <a:ext uri="{9D8B030D-6E8A-4147-A177-3AD203B41FA5}">
                      <a16:colId xmlns:a16="http://schemas.microsoft.com/office/drawing/2014/main" val="20013"/>
                    </a:ext>
                  </a:extLst>
                </a:gridCol>
                <a:gridCol w="360040">
                  <a:extLst>
                    <a:ext uri="{9D8B030D-6E8A-4147-A177-3AD203B41FA5}">
                      <a16:colId xmlns:a16="http://schemas.microsoft.com/office/drawing/2014/main" val="20014"/>
                    </a:ext>
                  </a:extLst>
                </a:gridCol>
                <a:gridCol w="504059">
                  <a:extLst>
                    <a:ext uri="{9D8B030D-6E8A-4147-A177-3AD203B41FA5}">
                      <a16:colId xmlns:a16="http://schemas.microsoft.com/office/drawing/2014/main" val="20015"/>
                    </a:ext>
                  </a:extLst>
                </a:gridCol>
              </a:tblGrid>
              <a:tr h="814080">
                <a:tc>
                  <a:txBody>
                    <a:bodyPr/>
                    <a:lstStyle/>
                    <a:p>
                      <a:pPr algn="ctr" rtl="0">
                        <a:lnSpc>
                          <a:spcPct val="115000"/>
                        </a:lnSpc>
                      </a:pPr>
                      <a:r>
                        <a:rPr lang="zh-TW" sz="900" dirty="0"/>
                        <a:t>姓名</a:t>
                      </a:r>
                      <a:r>
                        <a:rPr lang="en-US" altLang="zh-TW" sz="900" dirty="0"/>
                        <a:t> </a:t>
                      </a:r>
                      <a:endParaRPr lang="zh-TW" sz="900" dirty="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a:lnSpc>
                          <a:spcPct val="115000"/>
                        </a:lnSpc>
                      </a:pPr>
                      <a:r>
                        <a:rPr lang="zh-TW" sz="900" dirty="0"/>
                        <a:t>身分證編號</a:t>
                      </a:r>
                    </a:p>
                  </a:txBody>
                  <a:tcPr marL="9525" marR="9525" marT="9525" marB="9525" anchor="ctr">
                    <a:lnL w="12700" cap="flat" cmpd="sng" algn="ctr">
                      <a:solidFill>
                        <a:schemeClr val="tx1"/>
                      </a:solidFill>
                      <a:prstDash val="solid"/>
                      <a:round/>
                      <a:headEnd type="none" w="med" len="med"/>
                      <a:tailEnd type="none" w="med" len="med"/>
                    </a:lnL>
                  </a:tcPr>
                </a:tc>
                <a:tc>
                  <a:txBody>
                    <a:bodyPr/>
                    <a:lstStyle/>
                    <a:p>
                      <a:pPr algn="ctr" rtl="0">
                        <a:lnSpc>
                          <a:spcPct val="115000"/>
                        </a:lnSpc>
                      </a:pPr>
                      <a:r>
                        <a:rPr lang="zh-TW" sz="900" dirty="0"/>
                        <a:t>性別</a:t>
                      </a:r>
                    </a:p>
                  </a:txBody>
                  <a:tcPr marL="9525" marR="9525" marT="9525" marB="9525" anchor="ctr"/>
                </a:tc>
                <a:tc>
                  <a:txBody>
                    <a:bodyPr/>
                    <a:lstStyle/>
                    <a:p>
                      <a:pPr algn="ctr" rtl="0">
                        <a:lnSpc>
                          <a:spcPct val="115000"/>
                        </a:lnSpc>
                      </a:pPr>
                      <a:r>
                        <a:rPr lang="zh-TW" sz="900" dirty="0"/>
                        <a:t>出生年月日</a:t>
                      </a:r>
                    </a:p>
                  </a:txBody>
                  <a:tcPr marL="9525" marR="9525" marT="9525" marB="9525" anchor="ctr"/>
                </a:tc>
                <a:tc>
                  <a:txBody>
                    <a:bodyPr/>
                    <a:lstStyle/>
                    <a:p>
                      <a:pPr algn="ctr" rtl="0">
                        <a:lnSpc>
                          <a:spcPct val="115000"/>
                        </a:lnSpc>
                      </a:pPr>
                      <a:r>
                        <a:rPr lang="zh-TW" sz="900"/>
                        <a:t>報考之任教科目</a:t>
                      </a:r>
                    </a:p>
                  </a:txBody>
                  <a:tcPr marL="9525" marR="9525" marT="9525" marB="9525" anchor="ctr"/>
                </a:tc>
                <a:tc>
                  <a:txBody>
                    <a:bodyPr/>
                    <a:lstStyle/>
                    <a:p>
                      <a:pPr algn="ctr" rtl="0">
                        <a:lnSpc>
                          <a:spcPct val="115000"/>
                        </a:lnSpc>
                      </a:pPr>
                      <a:r>
                        <a:rPr lang="zh-TW" sz="900" dirty="0"/>
                        <a:t>最高學歷</a:t>
                      </a:r>
                    </a:p>
                  </a:txBody>
                  <a:tcPr marL="9525" marR="9525" marT="9525" marB="9525" anchor="ctr"/>
                </a:tc>
                <a:tc>
                  <a:txBody>
                    <a:bodyPr/>
                    <a:lstStyle/>
                    <a:p>
                      <a:pPr algn="ctr" rtl="0">
                        <a:lnSpc>
                          <a:spcPct val="115000"/>
                        </a:lnSpc>
                      </a:pPr>
                      <a:r>
                        <a:rPr lang="zh-TW" sz="900" dirty="0"/>
                        <a:t>畢業學校</a:t>
                      </a:r>
                    </a:p>
                  </a:txBody>
                  <a:tcPr marL="9525" marR="9525" marT="9525" marB="9525" anchor="ctr"/>
                </a:tc>
                <a:tc>
                  <a:txBody>
                    <a:bodyPr/>
                    <a:lstStyle/>
                    <a:p>
                      <a:pPr algn="ctr" rtl="0">
                        <a:lnSpc>
                          <a:spcPct val="115000"/>
                        </a:lnSpc>
                      </a:pPr>
                      <a:r>
                        <a:rPr lang="zh-TW" sz="900" dirty="0"/>
                        <a:t>畢業系所</a:t>
                      </a:r>
                    </a:p>
                  </a:txBody>
                  <a:tcPr marL="9525" marR="9525" marT="9525" marB="9525" anchor="ctr"/>
                </a:tc>
                <a:tc>
                  <a:txBody>
                    <a:bodyPr/>
                    <a:lstStyle/>
                    <a:p>
                      <a:pPr algn="ctr" rtl="0">
                        <a:lnSpc>
                          <a:spcPct val="115000"/>
                        </a:lnSpc>
                      </a:pPr>
                      <a:r>
                        <a:rPr lang="zh-TW" sz="900"/>
                        <a:t>師資培育課程修畢學校</a:t>
                      </a:r>
                    </a:p>
                  </a:txBody>
                  <a:tcPr marL="9525" marR="9525" marT="9525" marB="9525" anchor="ctr"/>
                </a:tc>
                <a:tc>
                  <a:txBody>
                    <a:bodyPr/>
                    <a:lstStyle/>
                    <a:p>
                      <a:pPr algn="ctr" rtl="0">
                        <a:lnSpc>
                          <a:spcPct val="115000"/>
                        </a:lnSpc>
                      </a:pPr>
                      <a:r>
                        <a:rPr lang="zh-TW" sz="900" dirty="0"/>
                        <a:t>錄取情形等</a:t>
                      </a:r>
                    </a:p>
                  </a:txBody>
                  <a:tcPr marL="9525" marR="9525" marT="9525" marB="9525" anchor="ctr"/>
                </a:tc>
                <a:tc>
                  <a:txBody>
                    <a:bodyPr/>
                    <a:lstStyle/>
                    <a:p>
                      <a:pPr algn="ctr" rtl="0">
                        <a:lnSpc>
                          <a:spcPct val="115000"/>
                        </a:lnSpc>
                      </a:pPr>
                      <a:r>
                        <a:rPr lang="zh-TW" sz="900"/>
                        <a:t>開缺類型（如實缺、留職停薪…等）</a:t>
                      </a:r>
                    </a:p>
                  </a:txBody>
                  <a:tcPr marL="9525" marR="9525" marT="9525" marB="9525" anchor="ctr"/>
                </a:tc>
                <a:tc>
                  <a:txBody>
                    <a:bodyPr/>
                    <a:lstStyle/>
                    <a:p>
                      <a:pPr algn="ctr" rtl="0">
                        <a:lnSpc>
                          <a:spcPct val="115000"/>
                        </a:lnSpc>
                      </a:pPr>
                      <a:r>
                        <a:rPr lang="zh-TW" sz="900"/>
                        <a:t>是否為原住民籍教師</a:t>
                      </a:r>
                    </a:p>
                  </a:txBody>
                  <a:tcPr marL="9525" marR="9525" marT="9525" marB="9525" anchor="ctr"/>
                </a:tc>
                <a:tc>
                  <a:txBody>
                    <a:bodyPr/>
                    <a:lstStyle/>
                    <a:p>
                      <a:pPr algn="ctr" rtl="0">
                        <a:lnSpc>
                          <a:spcPct val="115000"/>
                        </a:lnSpc>
                      </a:pPr>
                      <a:r>
                        <a:rPr lang="zh-TW" sz="900"/>
                        <a:t>是否為原住民重點學校</a:t>
                      </a:r>
                    </a:p>
                  </a:txBody>
                  <a:tcPr marL="9525" marR="9525" marT="9525" marB="9525" anchor="ctr"/>
                </a:tc>
                <a:tc>
                  <a:txBody>
                    <a:bodyPr/>
                    <a:lstStyle/>
                    <a:p>
                      <a:pPr algn="ctr" rtl="0">
                        <a:lnSpc>
                          <a:spcPct val="115000"/>
                        </a:lnSpc>
                      </a:pPr>
                      <a:r>
                        <a:rPr lang="zh-TW" sz="900"/>
                        <a:t>是否有教師證</a:t>
                      </a:r>
                    </a:p>
                    <a:p>
                      <a:pPr algn="ctr" rtl="0">
                        <a:lnSpc>
                          <a:spcPct val="115000"/>
                        </a:lnSpc>
                      </a:pPr>
                      <a:r>
                        <a:rPr lang="zh-TW" sz="900"/>
                        <a:t>（第○次公告第○次招考）</a:t>
                      </a:r>
                    </a:p>
                  </a:txBody>
                  <a:tcPr marL="9525" marR="9525" marT="9525" marB="9525" anchor="ctr"/>
                </a:tc>
                <a:tc>
                  <a:txBody>
                    <a:bodyPr/>
                    <a:lstStyle/>
                    <a:p>
                      <a:pPr algn="ctr" rtl="0">
                        <a:lnSpc>
                          <a:spcPct val="115000"/>
                        </a:lnSpc>
                      </a:pPr>
                      <a:r>
                        <a:rPr lang="zh-TW" sz="900" dirty="0"/>
                        <a:t>聘期</a:t>
                      </a:r>
                    </a:p>
                  </a:txBody>
                  <a:tcPr marL="9525" marR="9525" marT="9525" marB="9525" anchor="ctr">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zh-TW" altLang="zh-TW" sz="900" dirty="0"/>
                        <a:t>是否為</a:t>
                      </a:r>
                      <a:r>
                        <a:rPr lang="en-US" altLang="zh-TW" sz="900" dirty="0"/>
                        <a:t>TFT(</a:t>
                      </a:r>
                      <a:r>
                        <a:rPr lang="zh-TW" altLang="zh-TW" sz="900" dirty="0"/>
                        <a:t>為台灣而教</a:t>
                      </a:r>
                      <a:r>
                        <a:rPr lang="en-US" altLang="zh-TW" sz="900" dirty="0"/>
                        <a:t>)</a:t>
                      </a:r>
                      <a:r>
                        <a:rPr lang="zh-TW" altLang="zh-TW" sz="900" dirty="0"/>
                        <a:t>計畫成員教師</a:t>
                      </a:r>
                    </a:p>
                    <a:p>
                      <a:pPr algn="ctr" rtl="0">
                        <a:lnSpc>
                          <a:spcPct val="115000"/>
                        </a:lnSpc>
                      </a:pPr>
                      <a:endParaRPr lang="zh-TW" sz="900" dirty="0"/>
                    </a:p>
                  </a:txBody>
                  <a:tcPr marL="9525" marR="9525" marT="9525" marB="9525"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822774">
                <a:tc>
                  <a:txBody>
                    <a:bodyPr/>
                    <a:lstStyle/>
                    <a:p>
                      <a:pPr algn="ctr" rtl="0">
                        <a:lnSpc>
                          <a:spcPct val="115000"/>
                        </a:lnSpc>
                      </a:pPr>
                      <a:r>
                        <a:rPr lang="zh-TW" sz="900"/>
                        <a:t>○○○</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en-US" sz="900"/>
                        <a:t>M123456789</a:t>
                      </a:r>
                      <a:endParaRPr lang="zh-TW" sz="90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男</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en-US" sz="900"/>
                        <a:t>70/01/01</a:t>
                      </a:r>
                      <a:endParaRPr lang="zh-TW" sz="90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普通</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學士</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○○教育大學</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○○系</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○○教育大學</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dirty="0"/>
                        <a:t>長期代理錄取</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dirty="0"/>
                        <a:t>代理實缺</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dirty="0"/>
                        <a:t>是</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dirty="0"/>
                        <a:t>是</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dirty="0"/>
                        <a:t>有 （第○次公告第○次招考）</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en-US" sz="900" dirty="0"/>
                        <a:t>113.8.1</a:t>
                      </a:r>
                      <a:r>
                        <a:rPr lang="zh-TW" sz="900" dirty="0"/>
                        <a:t>至</a:t>
                      </a:r>
                      <a:r>
                        <a:rPr lang="en-US" sz="900" dirty="0"/>
                        <a:t>113.7.31</a:t>
                      </a:r>
                      <a:endParaRPr lang="zh-TW" sz="900" dirty="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altLang="en-US" sz="900" dirty="0"/>
                        <a:t>是</a:t>
                      </a:r>
                      <a:endParaRPr lang="zh-TW" sz="900" dirty="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772095">
                <a:tc>
                  <a:txBody>
                    <a:bodyPr/>
                    <a:lstStyle/>
                    <a:p>
                      <a:pPr algn="ctr" rtl="0">
                        <a:lnSpc>
                          <a:spcPct val="115000"/>
                        </a:lnSpc>
                      </a:pPr>
                      <a:r>
                        <a:rPr lang="zh-TW" sz="900"/>
                        <a:t>○○○</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en-US" sz="900"/>
                        <a:t>N124567893</a:t>
                      </a:r>
                      <a:endParaRPr lang="zh-TW" sz="90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女</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en-US" sz="900"/>
                        <a:t>68/01/01</a:t>
                      </a:r>
                      <a:endParaRPr lang="zh-TW" sz="90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普通</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dirty="0"/>
                        <a:t>碩士</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○○師範大學</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○○系</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○○師範大學</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長期代理錄取</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合理教師員額代理</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否</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否</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有 （第○次公告第○次招考）</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en-US" sz="900" dirty="0"/>
                        <a:t>113.8.1</a:t>
                      </a:r>
                      <a:r>
                        <a:rPr lang="zh-TW" sz="900" dirty="0"/>
                        <a:t>至</a:t>
                      </a:r>
                      <a:r>
                        <a:rPr lang="en-US" sz="900" dirty="0"/>
                        <a:t>113.7.31</a:t>
                      </a:r>
                      <a:endParaRPr lang="zh-TW" sz="900" dirty="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altLang="en-US" sz="900" dirty="0"/>
                        <a:t>否</a:t>
                      </a:r>
                      <a:endParaRPr lang="zh-TW" sz="900" dirty="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965118">
                <a:tc>
                  <a:txBody>
                    <a:bodyPr/>
                    <a:lstStyle/>
                    <a:p>
                      <a:pPr algn="ctr" rtl="0">
                        <a:lnSpc>
                          <a:spcPct val="115000"/>
                        </a:lnSpc>
                      </a:pPr>
                      <a:r>
                        <a:rPr lang="zh-TW" sz="900"/>
                        <a:t>○○○</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en-US" sz="900"/>
                        <a:t>U123456789</a:t>
                      </a:r>
                      <a:endParaRPr lang="zh-TW" sz="90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男</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en-US" sz="900"/>
                        <a:t>70/01/01</a:t>
                      </a:r>
                      <a:endParaRPr lang="zh-TW" sz="90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普通</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碩士</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○○教育大學</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○○系</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○○教育大學</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長期代理備取</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代理實缺</a:t>
                      </a:r>
                      <a:br>
                        <a:rPr lang="en-US" sz="900"/>
                      </a:br>
                      <a:r>
                        <a:rPr lang="en-US" sz="900"/>
                        <a:t>(</a:t>
                      </a:r>
                      <a:r>
                        <a:rPr lang="zh-TW" sz="900"/>
                        <a:t>偏遠增置</a:t>
                      </a:r>
                      <a:r>
                        <a:rPr lang="en-US" sz="900"/>
                        <a:t>)</a:t>
                      </a:r>
                      <a:endParaRPr lang="zh-TW" sz="90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是</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是</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r>
                        <a:rPr lang="zh-TW" sz="900"/>
                        <a:t>有 （第○次公告第○次招考）</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br>
                        <a:rPr lang="zh-TW" sz="900" dirty="0"/>
                      </a:br>
                      <a:endParaRPr lang="zh-TW" sz="900" dirty="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algn="ctr" rtl="0">
                        <a:lnSpc>
                          <a:spcPct val="115000"/>
                        </a:lnSpc>
                      </a:pPr>
                      <a:endParaRPr lang="zh-TW" sz="900" dirty="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r h="737188">
                <a:tc>
                  <a:txBody>
                    <a:bodyPr/>
                    <a:lstStyle/>
                    <a:p>
                      <a:pPr algn="ctr" rtl="0">
                        <a:lnSpc>
                          <a:spcPct val="115000"/>
                        </a:lnSpc>
                      </a:pPr>
                      <a:r>
                        <a:rPr lang="zh-TW" sz="900"/>
                        <a:t>○○○</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en-US" sz="900"/>
                        <a:t>N298765431</a:t>
                      </a:r>
                      <a:endParaRPr lang="zh-TW" sz="90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女</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en-US" sz="900"/>
                        <a:t>68/01/01</a:t>
                      </a:r>
                      <a:endParaRPr lang="zh-TW" sz="90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普通</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學士</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○○大學</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○○系</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無</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未錄取</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a:t>代理</a:t>
                      </a:r>
                      <a:r>
                        <a:rPr lang="en-US" sz="900"/>
                        <a:t>(</a:t>
                      </a:r>
                      <a:r>
                        <a:rPr lang="zh-TW" sz="900"/>
                        <a:t>侍親留職停薪</a:t>
                      </a:r>
                      <a:r>
                        <a:rPr lang="en-US" sz="900"/>
                        <a:t>)</a:t>
                      </a:r>
                      <a:endParaRPr lang="zh-TW" sz="90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dirty="0"/>
                        <a:t>否</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dirty="0"/>
                        <a:t>否</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r>
                        <a:rPr lang="zh-TW" sz="900" dirty="0"/>
                        <a:t>無 （第○次公告第○次招考）</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br>
                        <a:rPr lang="zh-TW" sz="900" dirty="0"/>
                      </a:br>
                      <a:endParaRPr lang="zh-TW" sz="900" dirty="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algn="ctr" rtl="0">
                        <a:lnSpc>
                          <a:spcPct val="115000"/>
                        </a:lnSpc>
                      </a:pPr>
                      <a:endParaRPr lang="zh-TW" sz="900" dirty="0"/>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4"/>
                  </a:ext>
                </a:extLst>
              </a:tr>
            </a:tbl>
          </a:graphicData>
        </a:graphic>
      </p:graphicFrame>
    </p:spTree>
  </p:cSld>
  <p:clrMapOvr>
    <a:masterClrMapping/>
  </p:clrMapOvr>
  <p:transition>
    <p:cu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zh-TW" altLang="en-US" sz="4000" dirty="0">
                <a:solidFill>
                  <a:schemeClr val="accent1"/>
                </a:solidFill>
                <a:ea typeface="標楷體" pitchFamily="65" charset="-120"/>
              </a:rPr>
              <a:t>函報縣府人事處核薪請示單</a:t>
            </a:r>
            <a:endParaRPr lang="zh-TW" altLang="en-US" sz="4000" dirty="0">
              <a:solidFill>
                <a:schemeClr val="accent1"/>
              </a:solidFill>
              <a:latin typeface="標楷體" pitchFamily="65" charset="-120"/>
              <a:ea typeface="標楷體" pitchFamily="65" charset="-120"/>
            </a:endParaRPr>
          </a:p>
        </p:txBody>
      </p:sp>
      <p:sp>
        <p:nvSpPr>
          <p:cNvPr id="64515" name="Rectangle 3"/>
          <p:cNvSpPr>
            <a:spLocks noGrp="1" noChangeArrowheads="1"/>
          </p:cNvSpPr>
          <p:nvPr>
            <p:ph idx="1"/>
          </p:nvPr>
        </p:nvSpPr>
        <p:spPr>
          <a:xfrm>
            <a:off x="822959" y="1845734"/>
            <a:ext cx="7543801" cy="4023360"/>
          </a:xfrm>
        </p:spPr>
        <p:txBody>
          <a:bodyPr/>
          <a:lstStyle/>
          <a:p>
            <a:pPr eaLnBrk="1" hangingPunct="1">
              <a:buClr>
                <a:srgbClr val="FF3300"/>
              </a:buClr>
              <a:buFont typeface="Wingdings" pitchFamily="2" charset="2"/>
              <a:buNone/>
            </a:pPr>
            <a:r>
              <a:rPr lang="zh-TW" altLang="en-US" sz="2800" dirty="0">
                <a:latin typeface="標楷體" pitchFamily="65" charset="-120"/>
                <a:ea typeface="標楷體" pitchFamily="65" charset="-120"/>
              </a:rPr>
              <a:t>隨函檢附：</a:t>
            </a:r>
          </a:p>
          <a:p>
            <a:pPr eaLnBrk="1" hangingPunct="1">
              <a:buClr>
                <a:srgbClr val="FF3300"/>
              </a:buClr>
              <a:buFont typeface="Wingdings" pitchFamily="2" charset="2"/>
              <a:buChar char="u"/>
            </a:pPr>
            <a:r>
              <a:rPr lang="en-US" altLang="zh-TW" sz="2800" dirty="0">
                <a:latin typeface="標楷體" pitchFamily="65" charset="-120"/>
                <a:ea typeface="標楷體" pitchFamily="65" charset="-120"/>
              </a:rPr>
              <a:t>1.</a:t>
            </a:r>
            <a:r>
              <a:rPr lang="zh-TW" altLang="en-US" sz="2800" dirty="0">
                <a:latin typeface="標楷體" pitchFamily="65" charset="-120"/>
                <a:ea typeface="標楷體" pitchFamily="65" charset="-120"/>
              </a:rPr>
              <a:t>縣府核備甄選結果函。</a:t>
            </a:r>
          </a:p>
          <a:p>
            <a:pPr eaLnBrk="1" hangingPunct="1">
              <a:buClr>
                <a:srgbClr val="FF3300"/>
              </a:buClr>
              <a:buFont typeface="Wingdings" pitchFamily="2" charset="2"/>
              <a:buChar char="u"/>
            </a:pPr>
            <a:r>
              <a:rPr lang="en-US" altLang="zh-TW" sz="2800" dirty="0">
                <a:latin typeface="標楷體" pitchFamily="65" charset="-120"/>
                <a:ea typeface="標楷體" pitchFamily="65" charset="-120"/>
              </a:rPr>
              <a:t>2.</a:t>
            </a:r>
            <a:r>
              <a:rPr lang="zh-TW" altLang="en-US" sz="2800" dirty="0">
                <a:latin typeface="標楷體" pitchFamily="65" charset="-120"/>
                <a:ea typeface="標楷體" pitchFamily="65" charset="-120"/>
              </a:rPr>
              <a:t>核薪人員教師證影本</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無則免附</a:t>
            </a:r>
            <a:r>
              <a:rPr lang="en-US" altLang="zh-TW" sz="2800" dirty="0">
                <a:latin typeface="標楷體" pitchFamily="65" charset="-120"/>
                <a:ea typeface="標楷體" pitchFamily="65" charset="-120"/>
              </a:rPr>
              <a:t>) </a:t>
            </a:r>
            <a:r>
              <a:rPr lang="zh-TW" altLang="en-US" sz="2800" dirty="0">
                <a:latin typeface="標楷體" pitchFamily="65" charset="-120"/>
                <a:ea typeface="標楷體" pitchFamily="65" charset="-120"/>
              </a:rPr>
              <a:t>。</a:t>
            </a:r>
            <a:endParaRPr lang="en-US" altLang="zh-TW" sz="2800" dirty="0">
              <a:latin typeface="標楷體" pitchFamily="65" charset="-120"/>
              <a:ea typeface="標楷體" pitchFamily="65" charset="-120"/>
            </a:endParaRPr>
          </a:p>
          <a:p>
            <a:pPr eaLnBrk="1" hangingPunct="1">
              <a:buClr>
                <a:srgbClr val="FF3300"/>
              </a:buClr>
              <a:buFont typeface="Wingdings" pitchFamily="2" charset="2"/>
              <a:buChar char="u"/>
            </a:pPr>
            <a:r>
              <a:rPr lang="en-US" altLang="zh-TW" sz="2800" dirty="0">
                <a:latin typeface="標楷體" pitchFamily="65" charset="-120"/>
                <a:ea typeface="標楷體" pitchFamily="65" charset="-120"/>
              </a:rPr>
              <a:t>3.</a:t>
            </a:r>
            <a:r>
              <a:rPr lang="zh-TW" altLang="en-US" sz="2800" dirty="0">
                <a:latin typeface="標楷體" pitchFamily="65" charset="-120"/>
                <a:ea typeface="標楷體" pitchFamily="65" charset="-120"/>
              </a:rPr>
              <a:t>核薪人員最高學歷畢業證書影本。</a:t>
            </a:r>
          </a:p>
          <a:p>
            <a:pPr eaLnBrk="1" hangingPunct="1">
              <a:buClr>
                <a:srgbClr val="FF3300"/>
              </a:buClr>
              <a:buFont typeface="Wingdings" pitchFamily="2" charset="2"/>
              <a:buChar char="u"/>
            </a:pPr>
            <a:r>
              <a:rPr lang="en-US" altLang="zh-TW" sz="2800" dirty="0">
                <a:latin typeface="標楷體" pitchFamily="65" charset="-120"/>
                <a:ea typeface="標楷體" pitchFamily="65" charset="-120"/>
              </a:rPr>
              <a:t>4.</a:t>
            </a:r>
            <a:r>
              <a:rPr lang="zh-TW" altLang="en-US" sz="2800" dirty="0">
                <a:latin typeface="標楷體" pitchFamily="65" charset="-120"/>
                <a:ea typeface="標楷體" pitchFamily="65" charset="-120"/>
              </a:rPr>
              <a:t>聘書影本。</a:t>
            </a:r>
            <a:endParaRPr lang="en-US" altLang="zh-TW" sz="2800" dirty="0">
              <a:latin typeface="標楷體" pitchFamily="65" charset="-120"/>
              <a:ea typeface="標楷體" pitchFamily="65" charset="-120"/>
            </a:endParaRPr>
          </a:p>
          <a:p>
            <a:pPr eaLnBrk="1" hangingPunct="1">
              <a:buClr>
                <a:srgbClr val="FF3300"/>
              </a:buClr>
              <a:buFont typeface="Wingdings 2" pitchFamily="18" charset="2"/>
              <a:buNone/>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所附影本證件均須加蓋「與正本相符」戳章及承辦人職名章</a:t>
            </a:r>
            <a:r>
              <a:rPr lang="en-US" altLang="zh-TW" sz="2800" dirty="0">
                <a:latin typeface="標楷體" pitchFamily="65" charset="-120"/>
                <a:ea typeface="標楷體" pitchFamily="65" charset="-120"/>
              </a:rPr>
              <a:t>)</a:t>
            </a:r>
            <a:endParaRPr lang="zh-TW" altLang="en-US" sz="2800" dirty="0">
              <a:latin typeface="標楷體" pitchFamily="65" charset="-120"/>
              <a:ea typeface="標楷體" pitchFamily="65" charset="-120"/>
            </a:endParaRPr>
          </a:p>
          <a:p>
            <a:pPr eaLnBrk="1" hangingPunct="1">
              <a:buClr>
                <a:srgbClr val="FF3300"/>
              </a:buClr>
              <a:buFont typeface="Wingdings" pitchFamily="2" charset="2"/>
              <a:buChar char="u"/>
            </a:pPr>
            <a:endParaRPr lang="en-US" altLang="zh-TW" dirty="0">
              <a:latin typeface="標楷體" pitchFamily="65" charset="-120"/>
              <a:ea typeface="標楷體" pitchFamily="65" charset="-120"/>
            </a:endParaRPr>
          </a:p>
          <a:p>
            <a:pPr eaLnBrk="1" hangingPunct="1">
              <a:buClr>
                <a:srgbClr val="FF3300"/>
              </a:buClr>
              <a:buFont typeface="Wingdings 2" pitchFamily="18" charset="2"/>
              <a:buNone/>
            </a:pPr>
            <a:endParaRPr lang="zh-TW" altLang="en-US" dirty="0">
              <a:latin typeface="標楷體" pitchFamily="65" charset="-120"/>
              <a:ea typeface="標楷體" pitchFamily="65" charset="-120"/>
            </a:endParaRPr>
          </a:p>
          <a:p>
            <a:pPr eaLnBrk="1" hangingPunct="1"/>
            <a:endParaRPr lang="zh-TW" altLang="en-US" dirty="0">
              <a:latin typeface="標楷體" pitchFamily="65" charset="-120"/>
              <a:ea typeface="標楷體" pitchFamily="65" charset="-120"/>
            </a:endParaRPr>
          </a:p>
          <a:p>
            <a:pPr eaLnBrk="1" hangingPunct="1"/>
            <a:endParaRPr lang="en-US" altLang="zh-TW" dirty="0"/>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zh-TW" altLang="en-US" sz="4000">
                <a:solidFill>
                  <a:schemeClr val="accent1"/>
                </a:solidFill>
                <a:latin typeface="標楷體" pitchFamily="65" charset="-120"/>
                <a:ea typeface="標楷體" pitchFamily="65" charset="-120"/>
              </a:rPr>
              <a:t>決定辦理方式</a:t>
            </a:r>
          </a:p>
        </p:txBody>
      </p:sp>
      <p:sp>
        <p:nvSpPr>
          <p:cNvPr id="9219" name="Rectangle 3"/>
          <p:cNvSpPr>
            <a:spLocks noGrp="1" noChangeArrowheads="1"/>
          </p:cNvSpPr>
          <p:nvPr>
            <p:ph idx="1"/>
          </p:nvPr>
        </p:nvSpPr>
        <p:spPr>
          <a:xfrm>
            <a:off x="822037" y="1737361"/>
            <a:ext cx="7544724" cy="4131733"/>
          </a:xfrm>
        </p:spPr>
        <p:txBody>
          <a:bodyPr/>
          <a:lstStyle/>
          <a:p>
            <a:pPr marL="360363" indent="-360363" algn="just" eaLnBrk="1" hangingPunct="1">
              <a:buClr>
                <a:srgbClr val="FF0000"/>
              </a:buClr>
              <a:buFont typeface="Wingdings" pitchFamily="2" charset="2"/>
              <a:buChar char="u"/>
            </a:pPr>
            <a:r>
              <a:rPr lang="zh-TW" altLang="en-US" sz="2800" dirty="0">
                <a:latin typeface="標楷體" pitchFamily="65" charset="-120"/>
                <a:ea typeface="標楷體" pitchFamily="65" charset="-120"/>
              </a:rPr>
              <a:t>各校辦理教師甄選，若經教師評審委員會</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以下簡稱教評會</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決議成立甄選委員會，</a:t>
            </a:r>
            <a:r>
              <a:rPr lang="zh-TW" altLang="en-US" sz="2800" dirty="0">
                <a:solidFill>
                  <a:srgbClr val="FF0000"/>
                </a:solidFill>
                <a:latin typeface="標楷體" pitchFamily="65" charset="-120"/>
                <a:ea typeface="標楷體" pitchFamily="65" charset="-120"/>
              </a:rPr>
              <a:t>其組織及作業規定，由教評會定之</a:t>
            </a:r>
            <a:r>
              <a:rPr lang="zh-TW" altLang="en-US" sz="2800" dirty="0">
                <a:latin typeface="標楷體" pitchFamily="65" charset="-120"/>
                <a:ea typeface="標楷體" pitchFamily="65" charset="-120"/>
              </a:rPr>
              <a:t>。</a:t>
            </a:r>
            <a:r>
              <a:rPr lang="en-US" altLang="zh-TW" sz="2800" dirty="0">
                <a:latin typeface="標楷體" pitchFamily="65" charset="-120"/>
                <a:ea typeface="標楷體" pitchFamily="65" charset="-120"/>
              </a:rPr>
              <a:t> </a:t>
            </a:r>
          </a:p>
          <a:p>
            <a:pPr marL="360363" indent="0" algn="just" eaLnBrk="1" hangingPunct="1">
              <a:buClr>
                <a:srgbClr val="FF0000"/>
              </a:buClr>
              <a:buFont typeface="Wingdings 2" pitchFamily="18" charset="2"/>
              <a:buNone/>
            </a:pPr>
            <a:r>
              <a:rPr lang="zh-TW" altLang="en-US" sz="2800" dirty="0">
                <a:latin typeface="標楷體" pitchFamily="65" charset="-120"/>
                <a:ea typeface="標楷體" pitchFamily="65" charset="-120"/>
              </a:rPr>
              <a:t>    前項教師甄選得以</a:t>
            </a:r>
            <a:r>
              <a:rPr lang="zh-TW" altLang="en-US" sz="2800" dirty="0">
                <a:solidFill>
                  <a:srgbClr val="FF3300"/>
                </a:solidFill>
                <a:latin typeface="標楷體" pitchFamily="65" charset="-120"/>
                <a:ea typeface="標楷體" pitchFamily="65" charset="-120"/>
              </a:rPr>
              <a:t>筆試</a:t>
            </a:r>
            <a:r>
              <a:rPr lang="zh-TW" altLang="en-US" sz="2800" dirty="0">
                <a:latin typeface="標楷體" pitchFamily="65" charset="-120"/>
                <a:ea typeface="標楷體" pitchFamily="65" charset="-120"/>
              </a:rPr>
              <a:t>、</a:t>
            </a:r>
            <a:r>
              <a:rPr lang="zh-TW" altLang="en-US" sz="2800" dirty="0">
                <a:solidFill>
                  <a:srgbClr val="FF3300"/>
                </a:solidFill>
                <a:latin typeface="標楷體" pitchFamily="65" charset="-120"/>
                <a:ea typeface="標楷體" pitchFamily="65" charset="-120"/>
              </a:rPr>
              <a:t>口試</a:t>
            </a:r>
            <a:r>
              <a:rPr lang="zh-TW" altLang="en-US" sz="2800" dirty="0">
                <a:latin typeface="標楷體" pitchFamily="65" charset="-120"/>
                <a:ea typeface="標楷體" pitchFamily="65" charset="-120"/>
              </a:rPr>
              <a:t>、</a:t>
            </a:r>
            <a:r>
              <a:rPr lang="zh-TW" altLang="en-US" sz="2800" dirty="0">
                <a:solidFill>
                  <a:srgbClr val="FF3300"/>
                </a:solidFill>
                <a:latin typeface="標楷體" pitchFamily="65" charset="-120"/>
                <a:ea typeface="標楷體" pitchFamily="65" charset="-120"/>
              </a:rPr>
              <a:t>試教</a:t>
            </a:r>
            <a:r>
              <a:rPr lang="zh-TW" altLang="en-US" sz="2800" dirty="0">
                <a:latin typeface="標楷體" pitchFamily="65" charset="-120"/>
                <a:ea typeface="標楷體" pitchFamily="65" charset="-120"/>
              </a:rPr>
              <a:t>、</a:t>
            </a:r>
            <a:r>
              <a:rPr lang="zh-TW" altLang="en-US" sz="2800" dirty="0">
                <a:solidFill>
                  <a:srgbClr val="FF3300"/>
                </a:solidFill>
                <a:latin typeface="標楷體" pitchFamily="65" charset="-120"/>
                <a:ea typeface="標楷體" pitchFamily="65" charset="-120"/>
              </a:rPr>
              <a:t>實作</a:t>
            </a:r>
            <a:r>
              <a:rPr lang="zh-TW" altLang="en-US" sz="2800" dirty="0">
                <a:latin typeface="標楷體" pitchFamily="65" charset="-120"/>
                <a:ea typeface="標楷體" pitchFamily="65" charset="-120"/>
              </a:rPr>
              <a:t>方式辦理，</a:t>
            </a:r>
            <a:r>
              <a:rPr lang="zh-TW" altLang="en-US" sz="2800" dirty="0">
                <a:solidFill>
                  <a:srgbClr val="FF3300"/>
                </a:solidFill>
                <a:latin typeface="標楷體" pitchFamily="65" charset="-120"/>
                <a:ea typeface="標楷體" pitchFamily="65" charset="-120"/>
              </a:rPr>
              <a:t>以二種以上方式綜合考評為原則</a:t>
            </a:r>
            <a:r>
              <a:rPr lang="zh-TW" altLang="en-US" sz="2800" dirty="0">
                <a:latin typeface="標楷體" pitchFamily="65" charset="-120"/>
                <a:ea typeface="標楷體" pitchFamily="65" charset="-120"/>
              </a:rPr>
              <a:t>，並由教評會或甄選委員會視需要決議推薦筆試、口試、試教、實作委員，</a:t>
            </a:r>
            <a:r>
              <a:rPr lang="zh-TW" altLang="en-US" sz="2800" dirty="0">
                <a:solidFill>
                  <a:srgbClr val="FF3300"/>
                </a:solidFill>
                <a:latin typeface="標楷體" pitchFamily="65" charset="-120"/>
                <a:ea typeface="標楷體" pitchFamily="65" charset="-120"/>
              </a:rPr>
              <a:t>密送</a:t>
            </a:r>
            <a:r>
              <a:rPr lang="zh-TW" altLang="en-US" sz="2800" dirty="0">
                <a:latin typeface="標楷體" pitchFamily="65" charset="-120"/>
                <a:ea typeface="標楷體" pitchFamily="65" charset="-120"/>
              </a:rPr>
              <a:t>校長或由其指定專人擇聘之，其中得包括校外委員。</a:t>
            </a:r>
            <a:endParaRPr lang="en-US" altLang="zh-TW" sz="2800" dirty="0">
              <a:latin typeface="標楷體" pitchFamily="65" charset="-120"/>
              <a:ea typeface="標楷體" pitchFamily="65" charset="-120"/>
            </a:endParaRPr>
          </a:p>
          <a:p>
            <a:pPr algn="just" eaLnBrk="1" hangingPunct="1">
              <a:buClr>
                <a:srgbClr val="FF0000"/>
              </a:buClr>
              <a:buFont typeface="Wingdings 2" pitchFamily="18" charset="2"/>
              <a:buNone/>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要點三</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 </a:t>
            </a:r>
          </a:p>
          <a:p>
            <a:pPr eaLnBrk="1" hangingPunct="1">
              <a:buClr>
                <a:srgbClr val="FF0000"/>
              </a:buClr>
              <a:buFont typeface="Wingdings 2" pitchFamily="18" charset="2"/>
              <a:buNone/>
            </a:pPr>
            <a:endParaRPr lang="en-US" altLang="zh-TW" dirty="0">
              <a:latin typeface="標楷體" pitchFamily="65" charset="-120"/>
              <a:ea typeface="標楷體" pitchFamily="65" charset="-120"/>
            </a:endParaRPr>
          </a:p>
          <a:p>
            <a:pPr eaLnBrk="1" hangingPunct="1">
              <a:buClr>
                <a:srgbClr val="FF0000"/>
              </a:buClr>
              <a:buFont typeface="Wingdings" pitchFamily="2" charset="2"/>
              <a:buChar char="u"/>
            </a:pPr>
            <a:endParaRPr lang="zh-TW" altLang="en-US" dirty="0">
              <a:latin typeface="標楷體" pitchFamily="65" charset="-120"/>
              <a:ea typeface="標楷體" pitchFamily="65" charset="-120"/>
            </a:endParaRPr>
          </a:p>
          <a:p>
            <a:pPr eaLnBrk="1" hangingPunct="1">
              <a:lnSpc>
                <a:spcPct val="90000"/>
              </a:lnSpc>
              <a:buFontTx/>
              <a:buNone/>
            </a:pPr>
            <a:endParaRPr lang="en-US" altLang="zh-TW" dirty="0"/>
          </a:p>
        </p:txBody>
      </p:sp>
    </p:spTree>
  </p:cSld>
  <p:clrMapOvr>
    <a:masterClrMapping/>
  </p:clrMapOvr>
  <p:transition>
    <p:cut/>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zh-TW" altLang="en-US" sz="4000">
                <a:solidFill>
                  <a:schemeClr val="accent1"/>
                </a:solidFill>
                <a:ea typeface="標楷體" pitchFamily="65" charset="-120"/>
              </a:rPr>
              <a:t>兼課規定</a:t>
            </a:r>
          </a:p>
        </p:txBody>
      </p:sp>
      <p:sp>
        <p:nvSpPr>
          <p:cNvPr id="61443" name="Rectangle 3"/>
          <p:cNvSpPr>
            <a:spLocks noGrp="1" noChangeArrowheads="1"/>
          </p:cNvSpPr>
          <p:nvPr>
            <p:ph idx="1"/>
          </p:nvPr>
        </p:nvSpPr>
        <p:spPr/>
        <p:txBody>
          <a:bodyPr>
            <a:normAutofit fontScale="92500"/>
          </a:bodyPr>
          <a:lstStyle/>
          <a:p>
            <a:pPr marL="0" indent="0" algn="just" eaLnBrk="1" hangingPunct="1">
              <a:buClr>
                <a:srgbClr val="FF3300"/>
              </a:buClr>
              <a:buFont typeface="Wingdings 2" pitchFamily="18" charset="2"/>
              <a:buNone/>
              <a:defRPr/>
            </a:pPr>
            <a:r>
              <a:rPr lang="zh-TW" altLang="en-US" sz="2800" dirty="0">
                <a:latin typeface="標楷體" pitchFamily="65" charset="-120"/>
                <a:ea typeface="標楷體" pitchFamily="65" charset="-120"/>
              </a:rPr>
              <a:t>花蓮縣縣立高級中等以下學校兼任代課及代理教師聘任補充規定十一：</a:t>
            </a:r>
            <a:endParaRPr lang="en-US" altLang="zh-TW" sz="2800" dirty="0">
              <a:ea typeface="標楷體" pitchFamily="65" charset="-120"/>
            </a:endParaRPr>
          </a:p>
          <a:p>
            <a:pPr marL="452438" indent="-452438" algn="just" eaLnBrk="1" hangingPunct="1">
              <a:buClr>
                <a:srgbClr val="FF3300"/>
              </a:buClr>
              <a:buFont typeface="Wingdings" pitchFamily="2" charset="2"/>
              <a:buChar char="u"/>
              <a:defRPr/>
            </a:pPr>
            <a:r>
              <a:rPr lang="zh-TW" altLang="en-US" sz="2800" dirty="0">
                <a:ea typeface="標楷體" pitchFamily="65" charset="-120"/>
              </a:rPr>
              <a:t>兼任教師或校內現職教師每週兼課（超時授課）或代課節數，除另有規定外，國民中小學兼課（超時授課）不超過六節，代課不超過五節，兼課（超時授課）復代課併計不超過九節；高級中學兼課（超時授課）不超過六節，代課不超過五節，兼課（超時授課）復代課併計不超過十一節。但課程不可分割或特殊情形報經花蓮縣政府核准者，不在此限。</a:t>
            </a:r>
          </a:p>
        </p:txBody>
      </p:sp>
    </p:spTree>
  </p:cSld>
  <p:clrMapOvr>
    <a:masterClrMapping/>
  </p:clrMapOvr>
  <p:transition>
    <p:cu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type="body" idx="4294967295"/>
          </p:nvPr>
        </p:nvSpPr>
        <p:spPr>
          <a:xfrm>
            <a:off x="971600" y="1124744"/>
            <a:ext cx="7344816" cy="5001419"/>
          </a:xfrm>
        </p:spPr>
        <p:txBody>
          <a:bodyPr/>
          <a:lstStyle/>
          <a:p>
            <a:pPr marL="360363" indent="-360363" algn="just" eaLnBrk="1" hangingPunct="1">
              <a:buClr>
                <a:srgbClr val="FF3300"/>
              </a:buClr>
              <a:buFont typeface="Wingdings" pitchFamily="2" charset="2"/>
              <a:buChar char="u"/>
            </a:pPr>
            <a:r>
              <a:rPr lang="zh-TW" altLang="en-US" sz="2800" dirty="0">
                <a:ea typeface="標楷體" pitchFamily="65" charset="-120"/>
              </a:rPr>
              <a:t>兼課（超時授課）或代課時數，</a:t>
            </a:r>
            <a:r>
              <a:rPr lang="zh-TW" altLang="en-US" sz="2800" dirty="0">
                <a:solidFill>
                  <a:srgbClr val="FF0000"/>
                </a:solidFill>
                <a:ea typeface="標楷體" pitchFamily="65" charset="-120"/>
              </a:rPr>
              <a:t>校內、外及補校應合併計算</a:t>
            </a:r>
            <a:r>
              <a:rPr lang="zh-TW" altLang="en-US" sz="2800" dirty="0">
                <a:ea typeface="標楷體" pitchFamily="65" charset="-120"/>
              </a:rPr>
              <a:t>。</a:t>
            </a:r>
          </a:p>
          <a:p>
            <a:pPr marL="360363" indent="-360363" algn="just" eaLnBrk="1" hangingPunct="1">
              <a:buClr>
                <a:srgbClr val="FF3300"/>
              </a:buClr>
              <a:buFont typeface="Wingdings" pitchFamily="2" charset="2"/>
              <a:buChar char="u"/>
            </a:pPr>
            <a:r>
              <a:rPr lang="zh-TW" altLang="en-US" sz="2800" dirty="0">
                <a:ea typeface="標楷體" pitchFamily="65" charset="-120"/>
              </a:rPr>
              <a:t>前二項規定，於學校</a:t>
            </a:r>
            <a:r>
              <a:rPr lang="zh-TW" altLang="en-US" sz="2800" dirty="0">
                <a:solidFill>
                  <a:srgbClr val="FF0000"/>
                </a:solidFill>
                <a:ea typeface="標楷體" pitchFamily="65" charset="-120"/>
              </a:rPr>
              <a:t>校長、代理教師</a:t>
            </a:r>
            <a:r>
              <a:rPr lang="zh-TW" altLang="en-US" sz="2800" dirty="0">
                <a:ea typeface="標楷體" pitchFamily="65" charset="-120"/>
              </a:rPr>
              <a:t>在原校兼課（超時授課）或代課時，準用之。</a:t>
            </a:r>
          </a:p>
          <a:p>
            <a:pPr eaLnBrk="1" hangingPunct="1"/>
            <a:endParaRPr lang="en-US" altLang="zh-TW" sz="2800" dirty="0"/>
          </a:p>
        </p:txBody>
      </p:sp>
    </p:spTree>
  </p:cSld>
  <p:clrMapOvr>
    <a:masterClrMapping/>
  </p:clrMapOvr>
  <p:transition>
    <p:cu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704850"/>
            <a:ext cx="8229600" cy="795338"/>
          </a:xfrm>
        </p:spPr>
        <p:txBody>
          <a:bodyPr/>
          <a:lstStyle/>
          <a:p>
            <a:pPr eaLnBrk="1" hangingPunct="1"/>
            <a:r>
              <a:rPr lang="zh-TW" altLang="en-US" sz="4000">
                <a:solidFill>
                  <a:schemeClr val="accent1"/>
                </a:solidFill>
                <a:latin typeface="標楷體" pitchFamily="65" charset="-120"/>
                <a:ea typeface="標楷體" pitchFamily="65" charset="-120"/>
              </a:rPr>
              <a:t>代理代課認定疑義</a:t>
            </a:r>
            <a:endParaRPr lang="zh-TW" altLang="en-US" sz="4000">
              <a:solidFill>
                <a:schemeClr val="accent1"/>
              </a:solidFill>
            </a:endParaRPr>
          </a:p>
        </p:txBody>
      </p:sp>
      <p:sp>
        <p:nvSpPr>
          <p:cNvPr id="51203" name="Rectangle 3"/>
          <p:cNvSpPr>
            <a:spLocks noGrp="1" noChangeArrowheads="1"/>
          </p:cNvSpPr>
          <p:nvPr>
            <p:ph idx="1"/>
          </p:nvPr>
        </p:nvSpPr>
        <p:spPr>
          <a:xfrm>
            <a:off x="457200" y="1714500"/>
            <a:ext cx="8229600" cy="4411663"/>
          </a:xfrm>
        </p:spPr>
        <p:txBody>
          <a:bodyPr>
            <a:normAutofit/>
          </a:bodyPr>
          <a:lstStyle/>
          <a:p>
            <a:pPr marL="0" indent="0" algn="just" eaLnBrk="1" fontAlgn="auto" hangingPunct="1">
              <a:lnSpc>
                <a:spcPct val="90000"/>
              </a:lnSpc>
              <a:spcAft>
                <a:spcPts val="0"/>
              </a:spcAft>
              <a:buClr>
                <a:srgbClr val="FF3300"/>
              </a:buClr>
              <a:buFont typeface="Wingdings 2" pitchFamily="18" charset="2"/>
              <a:buNone/>
              <a:defRPr/>
            </a:pPr>
            <a:r>
              <a:rPr lang="zh-TW" altLang="en-US" sz="2800" dirty="0">
                <a:latin typeface="標楷體" pitchFamily="65" charset="-120"/>
                <a:ea typeface="標楷體" pitchFamily="65" charset="-120"/>
              </a:rPr>
              <a:t>花蓮縣縣立高級中等以下學校兼任代課及代理教師聘任補充規定九：</a:t>
            </a:r>
            <a:endParaRPr lang="en-US" altLang="zh-TW" sz="2800" dirty="0">
              <a:ea typeface="標楷體" pitchFamily="65" charset="-120"/>
            </a:endParaRPr>
          </a:p>
          <a:p>
            <a:pPr marL="0" indent="0" algn="just" eaLnBrk="1" fontAlgn="auto" hangingPunct="1">
              <a:lnSpc>
                <a:spcPct val="90000"/>
              </a:lnSpc>
              <a:spcAft>
                <a:spcPts val="0"/>
              </a:spcAft>
              <a:buClr>
                <a:srgbClr val="FF3300"/>
              </a:buClr>
              <a:buFontTx/>
              <a:buNone/>
              <a:defRPr/>
            </a:pPr>
            <a:r>
              <a:rPr lang="zh-TW" altLang="en-US" sz="2400" dirty="0">
                <a:ea typeface="標楷體" pitchFamily="65" charset="-120"/>
              </a:rPr>
              <a:t>外聘代理教師或代課教師應以</a:t>
            </a:r>
            <a:r>
              <a:rPr lang="zh-TW" altLang="en-US" sz="2400" dirty="0">
                <a:solidFill>
                  <a:srgbClr val="FF0000"/>
                </a:solidFill>
                <a:ea typeface="標楷體" pitchFamily="65" charset="-120"/>
              </a:rPr>
              <a:t>教師差假期間</a:t>
            </a:r>
            <a:r>
              <a:rPr lang="zh-TW" altLang="en-US" sz="2400" dirty="0">
                <a:ea typeface="標楷體" pitchFamily="65" charset="-120"/>
              </a:rPr>
              <a:t>原課表排定所遺之課務為準，其認定標準如下：</a:t>
            </a:r>
            <a:endParaRPr lang="en-US" altLang="zh-TW" sz="2400" dirty="0">
              <a:ea typeface="標楷體" pitchFamily="65" charset="-120"/>
            </a:endParaRPr>
          </a:p>
          <a:p>
            <a:pPr marL="720725" indent="-720725" algn="just" eaLnBrk="1" fontAlgn="auto" hangingPunct="1">
              <a:lnSpc>
                <a:spcPct val="90000"/>
              </a:lnSpc>
              <a:spcAft>
                <a:spcPts val="0"/>
              </a:spcAft>
              <a:buClr>
                <a:srgbClr val="FF3300"/>
              </a:buClr>
              <a:buFontTx/>
              <a:buNone/>
              <a:defRPr/>
            </a:pPr>
            <a:r>
              <a:rPr lang="en-US" altLang="zh-TW" sz="2400" dirty="0">
                <a:ea typeface="標楷體" pitchFamily="65" charset="-120"/>
              </a:rPr>
              <a:t> </a:t>
            </a:r>
            <a:r>
              <a:rPr lang="zh-TW" altLang="en-US" sz="2400" b="1" dirty="0">
                <a:ea typeface="標楷體" pitchFamily="65" charset="-120"/>
              </a:rPr>
              <a:t>一、</a:t>
            </a:r>
            <a:r>
              <a:rPr lang="zh-TW" altLang="en-US" sz="2400" dirty="0">
                <a:ea typeface="標楷體" pitchFamily="65" charset="-120"/>
              </a:rPr>
              <a:t>係擔任編制內教師缺額（如實缺、兵役缺或各類留職停薪缺等）、幼兒園專任教師全部時間（全日）及導師全部時間（全日）</a:t>
            </a:r>
            <a:r>
              <a:rPr lang="zh-TW" altLang="en-US" sz="2400" dirty="0">
                <a:solidFill>
                  <a:srgbClr val="FF0000"/>
                </a:solidFill>
                <a:ea typeface="標楷體" pitchFamily="65" charset="-120"/>
              </a:rPr>
              <a:t>所遺之課務並</a:t>
            </a:r>
            <a:r>
              <a:rPr lang="zh-TW" altLang="en-US" sz="2400" u="sng" dirty="0">
                <a:solidFill>
                  <a:srgbClr val="FF0000"/>
                </a:solidFill>
                <a:ea typeface="標楷體" pitchFamily="65" charset="-120"/>
              </a:rPr>
              <a:t>負有導師職務</a:t>
            </a:r>
            <a:r>
              <a:rPr lang="zh-TW" altLang="en-US" sz="2400" dirty="0">
                <a:solidFill>
                  <a:srgbClr val="FF0000"/>
                </a:solidFill>
                <a:ea typeface="標楷體" pitchFamily="65" charset="-120"/>
              </a:rPr>
              <a:t>者，應視為代理教師</a:t>
            </a:r>
            <a:r>
              <a:rPr lang="zh-TW" altLang="en-US" sz="2400" dirty="0">
                <a:ea typeface="標楷體" pitchFamily="65" charset="-120"/>
              </a:rPr>
              <a:t>；如擔任部分時間（半日）之課務及職務者，應視為代課教師。</a:t>
            </a:r>
          </a:p>
          <a:p>
            <a:pPr marL="717550" indent="-717550" algn="just" eaLnBrk="1" fontAlgn="auto" hangingPunct="1">
              <a:lnSpc>
                <a:spcPct val="90000"/>
              </a:lnSpc>
              <a:spcAft>
                <a:spcPts val="0"/>
              </a:spcAft>
              <a:buClr>
                <a:srgbClr val="FF3300"/>
              </a:buClr>
              <a:buFont typeface="Wingdings" pitchFamily="2" charset="2"/>
              <a:buNone/>
              <a:defRPr/>
            </a:pPr>
            <a:r>
              <a:rPr lang="zh-TW" altLang="en-US" sz="2400" b="1" dirty="0">
                <a:ea typeface="標楷體" pitchFamily="65" charset="-120"/>
              </a:rPr>
              <a:t>二、</a:t>
            </a:r>
            <a:r>
              <a:rPr lang="zh-TW" altLang="en-US" sz="2400" dirty="0">
                <a:ea typeface="標楷體" pitchFamily="65" charset="-120"/>
              </a:rPr>
              <a:t>擔任專任（科任）教師所遺之課務者，應視為代課教師。</a:t>
            </a:r>
          </a:p>
          <a:p>
            <a:pPr marL="274320" indent="-274320" eaLnBrk="1" fontAlgn="auto" hangingPunct="1">
              <a:lnSpc>
                <a:spcPct val="90000"/>
              </a:lnSpc>
              <a:spcAft>
                <a:spcPts val="0"/>
              </a:spcAft>
              <a:buClr>
                <a:schemeClr val="accent3"/>
              </a:buClr>
              <a:buFont typeface="Wingdings 2"/>
              <a:buChar char=""/>
              <a:defRPr/>
            </a:pPr>
            <a:endParaRPr lang="en-US" altLang="zh-TW" sz="2800" dirty="0"/>
          </a:p>
        </p:txBody>
      </p:sp>
    </p:spTree>
  </p:cSld>
  <p:clrMapOvr>
    <a:masterClrMapping/>
  </p:clrMapOvr>
  <p:transition>
    <p:cu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zh-TW" altLang="en-US" sz="4000">
                <a:solidFill>
                  <a:schemeClr val="accent1"/>
                </a:solidFill>
                <a:ea typeface="標楷體" pitchFamily="65" charset="-120"/>
              </a:rPr>
              <a:t>聘書註記事項</a:t>
            </a:r>
          </a:p>
        </p:txBody>
      </p:sp>
      <p:sp>
        <p:nvSpPr>
          <p:cNvPr id="68611" name="Rectangle 3"/>
          <p:cNvSpPr>
            <a:spLocks noGrp="1" noChangeArrowheads="1"/>
          </p:cNvSpPr>
          <p:nvPr>
            <p:ph idx="1"/>
          </p:nvPr>
        </p:nvSpPr>
        <p:spPr/>
        <p:txBody>
          <a:bodyPr>
            <a:normAutofit/>
          </a:bodyPr>
          <a:lstStyle/>
          <a:p>
            <a:pPr marL="452438" indent="-452438" algn="just" eaLnBrk="1" hangingPunct="1">
              <a:buClr>
                <a:srgbClr val="FF3300"/>
              </a:buClr>
              <a:buFont typeface="Wingdings" pitchFamily="2" charset="2"/>
              <a:buChar char="u"/>
            </a:pPr>
            <a:r>
              <a:rPr lang="zh-TW" altLang="en-US" sz="2800" dirty="0">
                <a:ea typeface="標楷體" pitchFamily="65" charset="-120"/>
              </a:rPr>
              <a:t>各校聘任長期代課及代理教師，應於聘書註明</a:t>
            </a:r>
            <a:r>
              <a:rPr lang="zh-TW" altLang="en-US" sz="2800" dirty="0">
                <a:solidFill>
                  <a:srgbClr val="FF3300"/>
                </a:solidFill>
                <a:ea typeface="標楷體" pitchFamily="65" charset="-120"/>
              </a:rPr>
              <a:t>占缺單位</a:t>
            </a:r>
            <a:r>
              <a:rPr lang="zh-TW" altLang="en-US" sz="2800" dirty="0">
                <a:ea typeface="標楷體" pitchFamily="65" charset="-120"/>
              </a:rPr>
              <a:t>代課或</a:t>
            </a:r>
            <a:r>
              <a:rPr lang="zh-TW" altLang="en-US" sz="2800" dirty="0">
                <a:solidFill>
                  <a:srgbClr val="FF3300"/>
                </a:solidFill>
                <a:ea typeface="標楷體" pitchFamily="65" charset="-120"/>
              </a:rPr>
              <a:t>代理之性質 </a:t>
            </a:r>
            <a:r>
              <a:rPr lang="en-US" altLang="zh-TW" sz="2800" dirty="0">
                <a:solidFill>
                  <a:srgbClr val="FF3300"/>
                </a:solidFill>
                <a:ea typeface="標楷體" pitchFamily="65" charset="-120"/>
              </a:rPr>
              <a:t>(</a:t>
            </a:r>
            <a:r>
              <a:rPr lang="zh-TW" altLang="en-US" sz="2800" dirty="0">
                <a:solidFill>
                  <a:srgbClr val="FF3300"/>
                </a:solidFill>
                <a:ea typeface="標楷體" pitchFamily="65" charset="-120"/>
              </a:rPr>
              <a:t>例如</a:t>
            </a:r>
            <a:r>
              <a:rPr lang="en-US" altLang="zh-TW" sz="2800" dirty="0">
                <a:solidFill>
                  <a:srgbClr val="FF3300"/>
                </a:solidFill>
                <a:ea typeface="標楷體" pitchFamily="65" charset="-120"/>
              </a:rPr>
              <a:t>:</a:t>
            </a:r>
            <a:r>
              <a:rPr lang="zh-TW" altLang="en-US" sz="2800" dirty="0">
                <a:solidFill>
                  <a:srgbClr val="FF3300"/>
                </a:solidFill>
                <a:ea typeface="標楷體" pitchFamily="65" charset="-120"/>
              </a:rPr>
              <a:t>體育班</a:t>
            </a:r>
            <a:r>
              <a:rPr lang="en-US" altLang="zh-TW" sz="2800" dirty="0">
                <a:solidFill>
                  <a:srgbClr val="FF3300"/>
                </a:solidFill>
                <a:ea typeface="標楷體" pitchFamily="65" charset="-120"/>
              </a:rPr>
              <a:t>-</a:t>
            </a:r>
            <a:r>
              <a:rPr lang="zh-TW" altLang="en-US" sz="2800" dirty="0">
                <a:solidFill>
                  <a:srgbClr val="FF3300"/>
                </a:solidFill>
                <a:ea typeface="標楷體" pitchFamily="65" charset="-120"/>
              </a:rPr>
              <a:t>代理實缺；音樂班</a:t>
            </a:r>
            <a:r>
              <a:rPr lang="en-US" altLang="zh-TW" sz="2800" dirty="0">
                <a:solidFill>
                  <a:srgbClr val="FF3300"/>
                </a:solidFill>
                <a:ea typeface="標楷體" pitchFamily="65" charset="-120"/>
              </a:rPr>
              <a:t>-</a:t>
            </a:r>
            <a:r>
              <a:rPr lang="zh-TW" altLang="en-US" sz="2800" dirty="0">
                <a:solidFill>
                  <a:srgbClr val="FF3300"/>
                </a:solidFill>
                <a:ea typeface="標楷體" pitchFamily="65" charset="-120"/>
              </a:rPr>
              <a:t>代理侍親留職停薪缺</a:t>
            </a:r>
            <a:r>
              <a:rPr lang="en-US" altLang="zh-TW" sz="2800" dirty="0">
                <a:solidFill>
                  <a:srgbClr val="FF3300"/>
                </a:solidFill>
                <a:ea typeface="標楷體" pitchFamily="65" charset="-120"/>
              </a:rPr>
              <a:t>)</a:t>
            </a:r>
            <a:r>
              <a:rPr lang="zh-TW" altLang="en-US" sz="2800" dirty="0">
                <a:ea typeface="標楷體" pitchFamily="65" charset="-120"/>
              </a:rPr>
              <a:t>；除實</a:t>
            </a:r>
            <a:r>
              <a:rPr lang="en-US" altLang="zh-TW" sz="2800" dirty="0">
                <a:ea typeface="標楷體" pitchFamily="65" charset="-120"/>
              </a:rPr>
              <a:t>(</a:t>
            </a:r>
            <a:r>
              <a:rPr lang="zh-TW" altLang="en-US" sz="2800" dirty="0">
                <a:ea typeface="標楷體" pitchFamily="65" charset="-120"/>
              </a:rPr>
              <a:t>懸</a:t>
            </a:r>
            <a:r>
              <a:rPr lang="en-US" altLang="zh-TW" sz="2800" dirty="0">
                <a:ea typeface="標楷體" pitchFamily="65" charset="-120"/>
              </a:rPr>
              <a:t>)</a:t>
            </a:r>
            <a:r>
              <a:rPr lang="zh-TW" altLang="en-US" sz="2800" dirty="0">
                <a:ea typeface="標楷體" pitchFamily="65" charset="-120"/>
              </a:rPr>
              <a:t>缺代理教師外，其餘性質之代理及代課，應於聘書中載明「聘期自○年○月○起至代理（課）原因消滅之日止」。</a:t>
            </a:r>
          </a:p>
        </p:txBody>
      </p:sp>
    </p:spTree>
  </p:cSld>
  <p:clrMapOvr>
    <a:masterClrMapping/>
  </p:clrMapOvr>
  <p:transition>
    <p:cu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zh-TW" altLang="en-US" sz="4000">
                <a:solidFill>
                  <a:schemeClr val="accent1"/>
                </a:solidFill>
                <a:ea typeface="標楷體" pitchFamily="65" charset="-120"/>
              </a:rPr>
              <a:t>離職（服務）證書記註事項</a:t>
            </a:r>
          </a:p>
        </p:txBody>
      </p:sp>
      <p:sp>
        <p:nvSpPr>
          <p:cNvPr id="63491" name="Rectangle 3"/>
          <p:cNvSpPr>
            <a:spLocks noGrp="1" noChangeArrowheads="1"/>
          </p:cNvSpPr>
          <p:nvPr>
            <p:ph idx="1"/>
          </p:nvPr>
        </p:nvSpPr>
        <p:spPr>
          <a:xfrm>
            <a:off x="822959" y="1737361"/>
            <a:ext cx="7543801" cy="4131733"/>
          </a:xfrm>
        </p:spPr>
        <p:txBody>
          <a:bodyPr>
            <a:noAutofit/>
          </a:bodyPr>
          <a:lstStyle/>
          <a:p>
            <a:pPr eaLnBrk="1" hangingPunct="1">
              <a:lnSpc>
                <a:spcPct val="80000"/>
              </a:lnSpc>
              <a:buClr>
                <a:srgbClr val="FF3300"/>
              </a:buClr>
              <a:buFont typeface="Wingdings" pitchFamily="2" charset="2"/>
              <a:buChar char="u"/>
              <a:defRPr/>
            </a:pPr>
            <a:r>
              <a:rPr lang="zh-TW" altLang="en-US" sz="2400" dirty="0">
                <a:ea typeface="標楷體" pitchFamily="65" charset="-120"/>
              </a:rPr>
              <a:t>離職或服務證明文件，除應作相同之加註外，於備註應加註</a:t>
            </a:r>
            <a:r>
              <a:rPr lang="zh-TW" altLang="en-US" sz="2400" dirty="0">
                <a:latin typeface="標楷體" pitchFamily="65" charset="-120"/>
                <a:ea typeface="標楷體" pitchFamily="65" charset="-120"/>
              </a:rPr>
              <a:t>；</a:t>
            </a:r>
          </a:p>
          <a:p>
            <a:pPr marL="984250" indent="-984250" eaLnBrk="1" hangingPunct="1">
              <a:lnSpc>
                <a:spcPct val="80000"/>
              </a:lnSpc>
              <a:buClr>
                <a:srgbClr val="FF3300"/>
              </a:buClr>
              <a:buFont typeface="Wingdings" pitchFamily="2" charset="2"/>
              <a:buNone/>
              <a:defRPr/>
            </a:pPr>
            <a:r>
              <a:rPr lang="zh-TW" altLang="en-US" sz="2400" dirty="0">
                <a:solidFill>
                  <a:srgbClr val="FF0000"/>
                </a:solidFill>
                <a:latin typeface="標楷體" pitchFamily="65" charset="-120"/>
                <a:ea typeface="標楷體" pitchFamily="65" charset="-120"/>
              </a:rPr>
              <a:t>　一、代理實缺</a:t>
            </a:r>
            <a:r>
              <a:rPr lang="zh-TW" altLang="en-US" sz="2400" dirty="0">
                <a:latin typeface="標楷體" pitchFamily="65" charset="-120"/>
                <a:ea typeface="標楷體" pitchFamily="65" charset="-120"/>
              </a:rPr>
              <a:t>（或留職停薪缺、或調用缺、或</a:t>
            </a:r>
            <a:r>
              <a:rPr lang="en-US" altLang="zh-TW" sz="2400" dirty="0">
                <a:latin typeface="標楷體" pitchFamily="65" charset="-120"/>
                <a:ea typeface="標楷體" pitchFamily="65" charset="-120"/>
              </a:rPr>
              <a:t>2688</a:t>
            </a:r>
            <a:r>
              <a:rPr lang="zh-TW" altLang="en-US" sz="2400" dirty="0">
                <a:latin typeface="標楷體" pitchFamily="65" charset="-120"/>
                <a:ea typeface="標楷體" pitchFamily="65" charset="-120"/>
              </a:rPr>
              <a:t>增置員額缺）；聘期：自○年○月○日起至○年○月○日止（或代理原因消失之日止）。</a:t>
            </a:r>
            <a:endParaRPr lang="en-US" altLang="zh-TW" sz="2400" dirty="0">
              <a:latin typeface="標楷體" pitchFamily="65" charset="-120"/>
              <a:ea typeface="標楷體" pitchFamily="65" charset="-120"/>
            </a:endParaRPr>
          </a:p>
          <a:p>
            <a:pPr marL="984250" indent="-984250" eaLnBrk="1" hangingPunct="1">
              <a:lnSpc>
                <a:spcPct val="80000"/>
              </a:lnSpc>
              <a:buClr>
                <a:srgbClr val="FF3300"/>
              </a:buClr>
              <a:buFont typeface="Wingdings" pitchFamily="2" charset="2"/>
              <a:buNone/>
              <a:defRPr/>
            </a:pPr>
            <a:r>
              <a:rPr lang="zh-TW" altLang="en-US" sz="2400" dirty="0">
                <a:solidFill>
                  <a:srgbClr val="FF0000"/>
                </a:solidFill>
                <a:latin typeface="標楷體" pitchFamily="65" charset="-120"/>
                <a:ea typeface="標楷體" pitchFamily="65" charset="-120"/>
              </a:rPr>
              <a:t>  二、服務成績是否優良</a:t>
            </a:r>
            <a:r>
              <a:rPr lang="zh-TW" altLang="en-US" sz="2400" dirty="0">
                <a:latin typeface="標楷體" pitchFamily="65" charset="-120"/>
                <a:ea typeface="標楷體" pitchFamily="65" charset="-120"/>
              </a:rPr>
              <a:t>：</a:t>
            </a:r>
            <a:r>
              <a:rPr lang="zh-TW" altLang="en-US" sz="2400" u="sng" dirty="0">
                <a:latin typeface="標楷體" pitchFamily="65" charset="-120"/>
                <a:ea typeface="標楷體" pitchFamily="65" charset="-120"/>
              </a:rPr>
              <a:t>      </a:t>
            </a:r>
            <a:r>
              <a:rPr lang="zh-TW" altLang="en-US" sz="2400" dirty="0">
                <a:latin typeface="標楷體" pitchFamily="65" charset="-120"/>
                <a:ea typeface="標楷體" pitchFamily="65" charset="-120"/>
              </a:rPr>
              <a:t>。</a:t>
            </a:r>
          </a:p>
          <a:p>
            <a:pPr marL="984250" indent="-984250" eaLnBrk="1" hangingPunct="1">
              <a:lnSpc>
                <a:spcPct val="80000"/>
              </a:lnSpc>
              <a:buFontTx/>
              <a:buNone/>
              <a:defRPr/>
            </a:pPr>
            <a:r>
              <a:rPr lang="zh-TW" altLang="en-US" sz="2400" dirty="0">
                <a:latin typeface="標楷體" pitchFamily="65" charset="-120"/>
                <a:ea typeface="標楷體" pitchFamily="65" charset="-120"/>
              </a:rPr>
              <a:t>  </a:t>
            </a:r>
            <a:r>
              <a:rPr lang="zh-TW" altLang="en-US" sz="2400" dirty="0">
                <a:solidFill>
                  <a:srgbClr val="FF0000"/>
                </a:solidFill>
                <a:latin typeface="標楷體" pitchFamily="65" charset="-120"/>
                <a:ea typeface="標楷體" pitchFamily="65" charset="-120"/>
              </a:rPr>
              <a:t>三、經本校○年○月公開甄選進用</a:t>
            </a:r>
            <a:r>
              <a:rPr lang="zh-TW" altLang="en-US" sz="2400" dirty="0">
                <a:latin typeface="標楷體" pitchFamily="65" charset="-120"/>
                <a:ea typeface="標楷體" pitchFamily="65" charset="-120"/>
              </a:rPr>
              <a:t>（或依據「高級中等以下學校兼任代課及代理教師聘任辦法」第</a:t>
            </a:r>
            <a:r>
              <a:rPr lang="en-US" altLang="zh-TW" sz="2400" dirty="0">
                <a:latin typeface="標楷體" pitchFamily="65" charset="-120"/>
                <a:ea typeface="標楷體" pitchFamily="65" charset="-120"/>
              </a:rPr>
              <a:t>3</a:t>
            </a:r>
            <a:r>
              <a:rPr lang="zh-TW" altLang="en-US" sz="2400" dirty="0">
                <a:latin typeface="標楷體" pitchFamily="65" charset="-120"/>
                <a:ea typeface="標楷體" pitchFamily="65" charset="-120"/>
              </a:rPr>
              <a:t>條第</a:t>
            </a:r>
            <a:r>
              <a:rPr lang="en-US" altLang="zh-TW" sz="2400" dirty="0">
                <a:latin typeface="標楷體" pitchFamily="65" charset="-120"/>
                <a:ea typeface="標楷體" pitchFamily="65" charset="-120"/>
              </a:rPr>
              <a:t>2</a:t>
            </a:r>
            <a:r>
              <a:rPr lang="zh-TW" altLang="en-US" sz="2400" dirty="0">
                <a:latin typeface="標楷體" pitchFamily="65" charset="-120"/>
                <a:ea typeface="標楷體" pitchFamily="65" charset="-120"/>
              </a:rPr>
              <a:t>項進用）並經縣政府○○年○月○日府教學字第○號函同意備查。</a:t>
            </a:r>
          </a:p>
          <a:p>
            <a:pPr marL="984250" indent="-984250" eaLnBrk="1" hangingPunct="1">
              <a:lnSpc>
                <a:spcPct val="80000"/>
              </a:lnSpc>
              <a:buFontTx/>
              <a:buNone/>
              <a:defRPr/>
            </a:pPr>
            <a:r>
              <a:rPr lang="zh-TW" altLang="en-US" sz="2400" dirty="0">
                <a:latin typeface="標楷體" pitchFamily="65" charset="-120"/>
                <a:ea typeface="標楷體" pitchFamily="65" charset="-120"/>
              </a:rPr>
              <a:t>  </a:t>
            </a:r>
            <a:r>
              <a:rPr lang="zh-TW" altLang="en-US" sz="2400" dirty="0">
                <a:solidFill>
                  <a:srgbClr val="FF0000"/>
                </a:solidFill>
                <a:latin typeface="標楷體" pitchFamily="65" charset="-120"/>
                <a:ea typeface="標楷體" pitchFamily="65" charset="-120"/>
              </a:rPr>
              <a:t>四、代理</a:t>
            </a:r>
            <a:r>
              <a:rPr lang="en-US" altLang="zh-TW" sz="2400" dirty="0">
                <a:solidFill>
                  <a:srgbClr val="FF0000"/>
                </a:solidFill>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課</a:t>
            </a:r>
            <a:r>
              <a:rPr lang="en-US" altLang="zh-TW" sz="2400" dirty="0">
                <a:solidFill>
                  <a:srgbClr val="FF0000"/>
                </a:solidFill>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期間薪資：以月薪計</a:t>
            </a:r>
            <a:r>
              <a:rPr lang="zh-TW" altLang="en-US" sz="2400" dirty="0">
                <a:latin typeface="標楷體" pitchFamily="65" charset="-120"/>
                <a:ea typeface="標楷體" pitchFamily="65" charset="-120"/>
              </a:rPr>
              <a:t>。</a:t>
            </a:r>
          </a:p>
        </p:txBody>
      </p:sp>
    </p:spTree>
  </p:cSld>
  <p:clrMapOvr>
    <a:masterClrMapping/>
  </p:clrMapOvr>
  <p:transition>
    <p:cut/>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標題 1"/>
          <p:cNvSpPr>
            <a:spLocks noGrp="1"/>
          </p:cNvSpPr>
          <p:nvPr>
            <p:ph type="title"/>
          </p:nvPr>
        </p:nvSpPr>
        <p:spPr/>
        <p:txBody>
          <a:bodyPr/>
          <a:lstStyle/>
          <a:p>
            <a:pPr eaLnBrk="1" hangingPunct="1"/>
            <a:r>
              <a:rPr lang="zh-TW" altLang="en-US" sz="3600" dirty="0">
                <a:solidFill>
                  <a:srgbClr val="0070C0"/>
                </a:solidFill>
                <a:latin typeface="標楷體" pitchFamily="65" charset="-120"/>
                <a:ea typeface="標楷體" pitchFamily="65" charset="-120"/>
              </a:rPr>
              <a:t>第一次公告均無人報名辦理第</a:t>
            </a:r>
            <a:r>
              <a:rPr lang="en-US" altLang="zh-TW" sz="3600" dirty="0">
                <a:solidFill>
                  <a:srgbClr val="0070C0"/>
                </a:solidFill>
                <a:latin typeface="標楷體" pitchFamily="65" charset="-120"/>
                <a:ea typeface="標楷體" pitchFamily="65" charset="-120"/>
              </a:rPr>
              <a:t>2</a:t>
            </a:r>
            <a:r>
              <a:rPr lang="zh-TW" altLang="en-US" sz="3600" dirty="0">
                <a:solidFill>
                  <a:srgbClr val="0070C0"/>
                </a:solidFill>
                <a:latin typeface="標楷體" pitchFamily="65" charset="-120"/>
                <a:ea typeface="標楷體" pitchFamily="65" charset="-120"/>
              </a:rPr>
              <a:t>次公告甄選注意事項</a:t>
            </a:r>
            <a:endParaRPr lang="zh-TW" altLang="en-US" sz="3600" dirty="0">
              <a:solidFill>
                <a:srgbClr val="0070C0"/>
              </a:solidFill>
            </a:endParaRPr>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Tx/>
              <a:buNone/>
              <a:defRPr/>
            </a:pPr>
            <a:r>
              <a:rPr lang="zh-TW" altLang="en-US" sz="2800" dirty="0">
                <a:latin typeface="標楷體" pitchFamily="65" charset="-120"/>
                <a:ea typeface="標楷體" pitchFamily="65" charset="-120"/>
              </a:rPr>
              <a:t>標題建議如下：</a:t>
            </a:r>
            <a:endParaRPr lang="en-US" altLang="zh-TW" sz="2800" dirty="0">
              <a:latin typeface="標楷體" pitchFamily="65" charset="-120"/>
              <a:ea typeface="標楷體" pitchFamily="65" charset="-120"/>
            </a:endParaRPr>
          </a:p>
          <a:p>
            <a:pPr marL="0" indent="0" eaLnBrk="1" fontAlgn="auto" hangingPunct="1">
              <a:spcAft>
                <a:spcPts val="0"/>
              </a:spcAft>
              <a:buClr>
                <a:schemeClr val="accent3"/>
              </a:buClr>
              <a:buFontTx/>
              <a:buNone/>
              <a:defRPr/>
            </a:pPr>
            <a:r>
              <a:rPr lang="zh-TW" altLang="en-US" sz="2800" dirty="0">
                <a:solidFill>
                  <a:srgbClr val="FF0000"/>
                </a:solidFill>
                <a:latin typeface="標楷體" pitchFamily="65" charset="-120"/>
                <a:ea typeface="標楷體" pitchFamily="65" charset="-120"/>
              </a:rPr>
              <a:t>花蓮縣○○國民小</a:t>
            </a:r>
            <a:r>
              <a:rPr lang="en-US" altLang="zh-TW" sz="2800"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中</a:t>
            </a:r>
            <a:r>
              <a:rPr lang="en-US" altLang="zh-TW" sz="2800"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學</a:t>
            </a:r>
            <a:r>
              <a:rPr lang="en-US" altLang="zh-TW" sz="2800" dirty="0">
                <a:solidFill>
                  <a:srgbClr val="FF0000"/>
                </a:solidFill>
                <a:latin typeface="標楷體" pitchFamily="65" charset="-120"/>
                <a:ea typeface="標楷體" pitchFamily="65" charset="-120"/>
              </a:rPr>
              <a:t>113</a:t>
            </a:r>
            <a:r>
              <a:rPr lang="zh-TW" altLang="en-US" sz="2800" dirty="0">
                <a:solidFill>
                  <a:srgbClr val="FF0000"/>
                </a:solidFill>
                <a:latin typeface="標楷體" pitchFamily="65" charset="-120"/>
                <a:ea typeface="標楷體" pitchFamily="65" charset="-120"/>
              </a:rPr>
              <a:t>學年度第二次辦理代理</a:t>
            </a:r>
            <a:r>
              <a:rPr lang="en-US" altLang="zh-TW" sz="2800"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課</a:t>
            </a:r>
            <a:r>
              <a:rPr lang="en-US" altLang="zh-TW" sz="2800"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教師 </a:t>
            </a:r>
            <a:r>
              <a:rPr lang="en-US" altLang="zh-TW" sz="2800" dirty="0">
                <a:solidFill>
                  <a:srgbClr val="FF0000"/>
                </a:solidFill>
                <a:latin typeface="標楷體" pitchFamily="65" charset="-120"/>
                <a:ea typeface="標楷體" pitchFamily="65" charset="-120"/>
              </a:rPr>
              <a:t>(1</a:t>
            </a:r>
            <a:r>
              <a:rPr lang="zh-TW" altLang="en-US" sz="2800" dirty="0">
                <a:solidFill>
                  <a:srgbClr val="FF0000"/>
                </a:solidFill>
                <a:latin typeface="標楷體" pitchFamily="65" charset="-120"/>
                <a:ea typeface="標楷體" pitchFamily="65" charset="-120"/>
              </a:rPr>
              <a:t>次公告分○次招考）甄選簡章</a:t>
            </a:r>
          </a:p>
          <a:p>
            <a:pPr marL="0" indent="0" eaLnBrk="1" fontAlgn="auto" hangingPunct="1">
              <a:spcAft>
                <a:spcPts val="0"/>
              </a:spcAft>
              <a:buClr>
                <a:schemeClr val="accent3"/>
              </a:buClr>
              <a:buFontTx/>
              <a:buNone/>
              <a:defRPr/>
            </a:pPr>
            <a:r>
              <a:rPr lang="zh-TW" altLang="en-US" sz="2800" dirty="0">
                <a:latin typeface="標楷體" pitchFamily="65" charset="-120"/>
                <a:ea typeface="標楷體" pitchFamily="65" charset="-120"/>
              </a:rPr>
              <a:t>於報名資格增列：</a:t>
            </a:r>
            <a:endParaRPr lang="en-US" altLang="zh-TW" sz="2800" dirty="0">
              <a:latin typeface="標楷體" pitchFamily="65" charset="-120"/>
              <a:ea typeface="標楷體" pitchFamily="65" charset="-120"/>
            </a:endParaRPr>
          </a:p>
          <a:p>
            <a:pPr marL="0" indent="0" eaLnBrk="1" fontAlgn="auto" hangingPunct="1">
              <a:spcAft>
                <a:spcPts val="0"/>
              </a:spcAft>
              <a:buClr>
                <a:schemeClr val="accent3"/>
              </a:buClr>
              <a:buFontTx/>
              <a:buNone/>
              <a:defRPr/>
            </a:pPr>
            <a:r>
              <a:rPr lang="zh-TW" altLang="en-US" sz="2800" dirty="0">
                <a:solidFill>
                  <a:srgbClr val="FF0000"/>
                </a:solidFill>
                <a:latin typeface="標楷體" pitchFamily="65" charset="-120"/>
                <a:ea typeface="標楷體" pitchFamily="65" charset="-120"/>
              </a:rPr>
              <a:t>本次甄選缺額前經本校○○○年○○月○○日第○次公告，均無人報名</a:t>
            </a:r>
            <a:r>
              <a:rPr lang="en-US" altLang="zh-TW" sz="2800"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或錄取</a:t>
            </a:r>
            <a:r>
              <a:rPr lang="en-US" altLang="zh-TW" sz="2800"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，屬延續性甄選作業。</a:t>
            </a:r>
          </a:p>
          <a:p>
            <a:pPr marL="274320" indent="-274320" eaLnBrk="1" fontAlgn="auto" hangingPunct="1">
              <a:spcAft>
                <a:spcPts val="0"/>
              </a:spcAft>
              <a:buClr>
                <a:schemeClr val="accent3"/>
              </a:buClr>
              <a:buNone/>
              <a:defRPr/>
            </a:pPr>
            <a:endParaRPr lang="zh-TW" altLang="en-US" sz="2800" dirty="0"/>
          </a:p>
        </p:txBody>
      </p:sp>
    </p:spTree>
  </p:cSld>
  <p:clrMapOvr>
    <a:masterClrMapping/>
  </p:clrMapOvr>
  <p:transition>
    <p:cut/>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標題 1"/>
          <p:cNvSpPr>
            <a:spLocks noGrp="1"/>
          </p:cNvSpPr>
          <p:nvPr>
            <p:ph type="title"/>
          </p:nvPr>
        </p:nvSpPr>
        <p:spPr>
          <a:xfrm>
            <a:off x="457200" y="704850"/>
            <a:ext cx="8229600" cy="852488"/>
          </a:xfrm>
        </p:spPr>
        <p:txBody>
          <a:bodyPr/>
          <a:lstStyle/>
          <a:p>
            <a:r>
              <a:rPr lang="zh-TW" altLang="en-US" sz="3600" dirty="0">
                <a:solidFill>
                  <a:srgbClr val="0070C0"/>
                </a:solidFill>
                <a:latin typeface="標楷體" pitchFamily="65" charset="-120"/>
                <a:ea typeface="標楷體" pitchFamily="65" charset="-120"/>
              </a:rPr>
              <a:t>正式教師聘期訂定注意事項</a:t>
            </a:r>
          </a:p>
        </p:txBody>
      </p:sp>
      <p:sp>
        <p:nvSpPr>
          <p:cNvPr id="72707" name="內容版面配置區 2"/>
          <p:cNvSpPr>
            <a:spLocks noGrp="1"/>
          </p:cNvSpPr>
          <p:nvPr>
            <p:ph idx="1"/>
          </p:nvPr>
        </p:nvSpPr>
        <p:spPr>
          <a:xfrm>
            <a:off x="457200" y="1700809"/>
            <a:ext cx="8229600" cy="4623792"/>
          </a:xfrm>
        </p:spPr>
        <p:txBody>
          <a:bodyPr>
            <a:normAutofit/>
          </a:bodyPr>
          <a:lstStyle/>
          <a:p>
            <a:pPr>
              <a:buFont typeface="Wingdings 2" pitchFamily="18" charset="2"/>
              <a:buNone/>
              <a:defRPr/>
            </a:pPr>
            <a:r>
              <a:rPr lang="zh-TW" altLang="en-US" sz="2800" dirty="0">
                <a:latin typeface="標楷體" pitchFamily="65" charset="-120"/>
                <a:ea typeface="標楷體" pitchFamily="65" charset="-120"/>
              </a:rPr>
              <a:t>依據教師法第</a:t>
            </a:r>
            <a:r>
              <a:rPr lang="en-US" altLang="zh-TW" sz="2800" dirty="0">
                <a:latin typeface="標楷體" pitchFamily="65" charset="-120"/>
                <a:ea typeface="標楷體" pitchFamily="65" charset="-120"/>
              </a:rPr>
              <a:t>10</a:t>
            </a:r>
            <a:r>
              <a:rPr lang="zh-TW" altLang="en-US" sz="2800" dirty="0">
                <a:latin typeface="標楷體" pitchFamily="65" charset="-120"/>
                <a:ea typeface="標楷體" pitchFamily="65" charset="-120"/>
              </a:rPr>
              <a:t>條：</a:t>
            </a:r>
            <a:endParaRPr lang="en-US" altLang="zh-TW" sz="2800" dirty="0">
              <a:latin typeface="標楷體" pitchFamily="65" charset="-120"/>
              <a:ea typeface="標楷體" pitchFamily="65" charset="-120"/>
            </a:endParaRPr>
          </a:p>
          <a:p>
            <a:pPr marL="0" indent="625475">
              <a:buFont typeface="Wingdings 2" pitchFamily="18" charset="2"/>
              <a:buNone/>
              <a:defRPr/>
            </a:pPr>
            <a:r>
              <a:rPr lang="zh-TW" altLang="en-US" sz="2800" dirty="0">
                <a:latin typeface="標楷體" pitchFamily="65" charset="-120"/>
                <a:ea typeface="標楷體" pitchFamily="65" charset="-120"/>
              </a:rPr>
              <a:t>高級中等以下學校教師之聘任，以具有教師證書者為限。高級中等以下學校教師聘任期限，初聘為一年；續聘第一次為一年，以後續聘每次為二年；續聘三次以上服務成績優良者，經教師評審委員會全體委員三分之二以上審查通過後，得以長期聘任，其聘期由各校教師評審委員會訂定之，至多七年。</a:t>
            </a:r>
          </a:p>
        </p:txBody>
      </p:sp>
    </p:spTree>
  </p:cSld>
  <p:clrMapOvr>
    <a:masterClrMapping/>
  </p:clrMapOvr>
  <p:transition>
    <p:cut/>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標題 1"/>
          <p:cNvSpPr>
            <a:spLocks noGrp="1"/>
          </p:cNvSpPr>
          <p:nvPr>
            <p:ph type="title"/>
          </p:nvPr>
        </p:nvSpPr>
        <p:spPr>
          <a:xfrm>
            <a:off x="457200" y="1052513"/>
            <a:ext cx="8229600" cy="647700"/>
          </a:xfrm>
        </p:spPr>
        <p:txBody>
          <a:bodyPr>
            <a:normAutofit fontScale="90000"/>
          </a:bodyPr>
          <a:lstStyle/>
          <a:p>
            <a:br>
              <a:rPr lang="en-US" altLang="zh-TW" dirty="0">
                <a:latin typeface="標楷體" pitchFamily="65" charset="-120"/>
                <a:ea typeface="標楷體" pitchFamily="65" charset="-120"/>
              </a:rPr>
            </a:br>
            <a:r>
              <a:rPr lang="en-US" altLang="zh-TW" dirty="0">
                <a:latin typeface="標楷體" pitchFamily="65" charset="-120"/>
                <a:ea typeface="標楷體" pitchFamily="65" charset="-120"/>
              </a:rPr>
              <a:t> </a:t>
            </a:r>
            <a:r>
              <a:rPr lang="zh-TW" altLang="zh-TW" sz="3600" dirty="0">
                <a:latin typeface="標楷體" pitchFamily="65" charset="-120"/>
                <a:ea typeface="標楷體" pitchFamily="65" charset="-120"/>
              </a:rPr>
              <a:t>代理教師甄選</a:t>
            </a:r>
            <a:r>
              <a:rPr lang="zh-TW" altLang="en-US" sz="3600" dirty="0">
                <a:latin typeface="標楷體" pitchFamily="65" charset="-120"/>
                <a:ea typeface="標楷體" pitchFamily="65" charset="-120"/>
              </a:rPr>
              <a:t>缺失應改進</a:t>
            </a:r>
            <a:r>
              <a:rPr lang="zh-TW" altLang="zh-TW" sz="3600" dirty="0">
                <a:latin typeface="標楷體" pitchFamily="65" charset="-120"/>
                <a:ea typeface="標楷體" pitchFamily="65" charset="-120"/>
              </a:rPr>
              <a:t>注意事項</a:t>
            </a:r>
            <a:endParaRPr lang="zh-TW" altLang="en-US" sz="3600" dirty="0"/>
          </a:p>
        </p:txBody>
      </p:sp>
      <p:sp>
        <p:nvSpPr>
          <p:cNvPr id="3" name="內容版面配置區 2"/>
          <p:cNvSpPr>
            <a:spLocks noGrp="1"/>
          </p:cNvSpPr>
          <p:nvPr>
            <p:ph idx="1"/>
          </p:nvPr>
        </p:nvSpPr>
        <p:spPr>
          <a:xfrm>
            <a:off x="899591" y="1844675"/>
            <a:ext cx="7488833" cy="4460875"/>
          </a:xfrm>
        </p:spPr>
        <p:txBody>
          <a:bodyPr/>
          <a:lstStyle/>
          <a:p>
            <a:pPr marL="625475" indent="-625475">
              <a:buNone/>
              <a:defRPr/>
            </a:pPr>
            <a:r>
              <a:rPr lang="zh-TW" altLang="en-US" sz="2800" dirty="0">
                <a:latin typeface="標楷體" pitchFamily="65" charset="-120"/>
                <a:ea typeface="標楷體" pitchFamily="65" charset="-120"/>
              </a:rPr>
              <a:t>一、甄選</a:t>
            </a:r>
            <a:r>
              <a:rPr lang="zh-TW" altLang="zh-TW" sz="2800" dirty="0">
                <a:latin typeface="標楷體" pitchFamily="65" charset="-120"/>
                <a:ea typeface="標楷體" pitchFamily="65" charset="-120"/>
              </a:rPr>
              <a:t>簡章</a:t>
            </a:r>
            <a:r>
              <a:rPr lang="zh-TW" altLang="en-US" sz="2800" dirty="0">
                <a:latin typeface="標楷體" pitchFamily="65" charset="-120"/>
                <a:ea typeface="標楷體" pitchFamily="65" charset="-120"/>
              </a:rPr>
              <a:t>未</a:t>
            </a:r>
            <a:r>
              <a:rPr lang="zh-TW" altLang="zh-TW" sz="2800" dirty="0">
                <a:latin typeface="標楷體" pitchFamily="65" charset="-120"/>
                <a:ea typeface="標楷體" pitchFamily="65" charset="-120"/>
              </a:rPr>
              <a:t>刊登</a:t>
            </a:r>
            <a:r>
              <a:rPr lang="zh-TW" altLang="en-US" sz="2800" dirty="0">
                <a:latin typeface="標楷體" pitchFamily="65" charset="-120"/>
                <a:ea typeface="標楷體" pitchFamily="65" charset="-120"/>
              </a:rPr>
              <a:t>於「</a:t>
            </a:r>
            <a:r>
              <a:rPr lang="zh-TW" altLang="en-US" sz="2800" dirty="0">
                <a:ea typeface="標楷體" pitchFamily="65" charset="-120"/>
              </a:rPr>
              <a:t>教育部全國高級中等以下學校教師選聘網</a:t>
            </a:r>
            <a:r>
              <a:rPr lang="zh-TW" altLang="en-US" sz="2800" dirty="0">
                <a:latin typeface="標楷體" pitchFamily="65" charset="-120"/>
                <a:ea typeface="標楷體" pitchFamily="65" charset="-120"/>
              </a:rPr>
              <a:t>」</a:t>
            </a:r>
            <a:r>
              <a:rPr lang="zh-TW" altLang="en-US" sz="2800" dirty="0">
                <a:ea typeface="標楷體" pitchFamily="65" charset="-120"/>
              </a:rPr>
              <a:t>。</a:t>
            </a:r>
            <a:endParaRPr lang="en-US" altLang="zh-TW" sz="2800" dirty="0">
              <a:latin typeface="標楷體" pitchFamily="65" charset="-120"/>
              <a:ea typeface="標楷體" pitchFamily="65" charset="-120"/>
            </a:endParaRPr>
          </a:p>
          <a:p>
            <a:pPr>
              <a:buFont typeface="Wingdings 2" pitchFamily="18" charset="2"/>
              <a:buNone/>
              <a:defRPr/>
            </a:pPr>
            <a:r>
              <a:rPr lang="zh-TW" altLang="en-US" sz="2800" dirty="0">
                <a:latin typeface="標楷體" pitchFamily="65" charset="-120"/>
                <a:ea typeface="標楷體" pitchFamily="65" charset="-120"/>
              </a:rPr>
              <a:t>二、</a:t>
            </a:r>
            <a:r>
              <a:rPr lang="zh-TW" altLang="zh-TW" sz="2800" dirty="0">
                <a:latin typeface="標楷體" pitchFamily="65" charset="-120"/>
                <a:ea typeface="標楷體" pitchFamily="65" charset="-120"/>
              </a:rPr>
              <a:t>簡章公告少於</a:t>
            </a:r>
            <a:r>
              <a:rPr lang="zh-TW" altLang="en-US" sz="2800" dirty="0">
                <a:latin typeface="標楷體" pitchFamily="65" charset="-120"/>
                <a:ea typeface="標楷體" pitchFamily="65" charset="-120"/>
              </a:rPr>
              <a:t>五</a:t>
            </a:r>
            <a:r>
              <a:rPr lang="zh-TW" altLang="zh-TW" sz="2800" dirty="0">
                <a:latin typeface="標楷體" pitchFamily="65" charset="-120"/>
                <a:ea typeface="標楷體" pitchFamily="65" charset="-120"/>
              </a:rPr>
              <a:t>日</a:t>
            </a:r>
            <a:r>
              <a:rPr lang="zh-TW" altLang="en-US" sz="2800" dirty="0">
                <a:latin typeface="標楷體" pitchFamily="65" charset="-120"/>
                <a:ea typeface="標楷體" pitchFamily="65" charset="-120"/>
              </a:rPr>
              <a:t>。</a:t>
            </a:r>
            <a:endParaRPr lang="en-US" altLang="zh-TW" sz="2800" dirty="0">
              <a:latin typeface="標楷體" pitchFamily="65" charset="-120"/>
              <a:ea typeface="標楷體" pitchFamily="65" charset="-120"/>
            </a:endParaRPr>
          </a:p>
          <a:p>
            <a:pPr marL="625475" indent="-625475">
              <a:buFont typeface="Wingdings 2" pitchFamily="18" charset="2"/>
              <a:buNone/>
              <a:defRPr/>
            </a:pPr>
            <a:r>
              <a:rPr lang="zh-TW" altLang="en-US" sz="2800" dirty="0">
                <a:latin typeface="標楷體" pitchFamily="65" charset="-120"/>
                <a:ea typeface="標楷體" pitchFamily="65" charset="-120"/>
              </a:rPr>
              <a:t>三、</a:t>
            </a:r>
            <a:r>
              <a:rPr lang="zh-TW" altLang="zh-TW" sz="2800" dirty="0">
                <a:latin typeface="標楷體" pitchFamily="65" charset="-120"/>
                <a:ea typeface="標楷體" pitchFamily="65" charset="-120"/>
              </a:rPr>
              <a:t>再聘教師：教評會會議紀錄</a:t>
            </a:r>
            <a:r>
              <a:rPr lang="zh-TW" altLang="en-US" sz="2800" dirty="0">
                <a:latin typeface="標楷體" pitchFamily="65" charset="-120"/>
                <a:ea typeface="標楷體" pitchFamily="65" charset="-120"/>
              </a:rPr>
              <a:t>未</a:t>
            </a:r>
            <a:r>
              <a:rPr lang="zh-TW" altLang="zh-TW" sz="2800" dirty="0">
                <a:latin typeface="標楷體" pitchFamily="65" charset="-120"/>
                <a:ea typeface="標楷體" pitchFamily="65" charset="-120"/>
              </a:rPr>
              <a:t>敘明該師服務成績優良，且聘任該師符合學校現行校務需求，</a:t>
            </a:r>
            <a:r>
              <a:rPr lang="zh-TW" altLang="en-US" sz="2800" dirty="0">
                <a:latin typeface="標楷體" pitchFamily="65" charset="-120"/>
                <a:ea typeface="標楷體" pitchFamily="65" charset="-120"/>
              </a:rPr>
              <a:t>同時</a:t>
            </a:r>
            <a:r>
              <a:rPr lang="zh-TW" altLang="zh-TW" sz="2800" dirty="0">
                <a:latin typeface="標楷體" pitchFamily="65" charset="-120"/>
                <a:ea typeface="標楷體" pitchFamily="65" charset="-120"/>
              </a:rPr>
              <a:t>敘明具出缺科（類）專長</a:t>
            </a:r>
            <a:r>
              <a:rPr lang="zh-TW" altLang="en-US" sz="2800" dirty="0">
                <a:latin typeface="標楷體" pitchFamily="65" charset="-120"/>
                <a:ea typeface="標楷體" pitchFamily="65" charset="-120"/>
              </a:rPr>
              <a:t>。</a:t>
            </a:r>
            <a:endParaRPr lang="zh-TW" altLang="zh-TW" sz="2800" dirty="0">
              <a:latin typeface="標楷體" pitchFamily="65" charset="-120"/>
              <a:ea typeface="標楷體" pitchFamily="65" charset="-120"/>
            </a:endParaRPr>
          </a:p>
          <a:p>
            <a:pPr>
              <a:buFont typeface="Wingdings 2" pitchFamily="18" charset="2"/>
              <a:buNone/>
              <a:defRPr/>
            </a:pPr>
            <a:endParaRPr lang="zh-TW" altLang="en-US" dirty="0"/>
          </a:p>
        </p:txBody>
      </p:sp>
    </p:spTree>
  </p:cSld>
  <p:clrMapOvr>
    <a:masterClrMapping/>
  </p:clrMapOvr>
  <p:transition>
    <p:cut/>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3"/>
          <p:cNvSpPr>
            <a:spLocks noGrp="1" noChangeArrowheads="1"/>
          </p:cNvSpPr>
          <p:nvPr>
            <p:ph idx="1"/>
          </p:nvPr>
        </p:nvSpPr>
        <p:spPr>
          <a:xfrm>
            <a:off x="822959" y="1700808"/>
            <a:ext cx="7543801" cy="4168286"/>
          </a:xfrm>
        </p:spPr>
        <p:txBody>
          <a:bodyPr/>
          <a:lstStyle/>
          <a:p>
            <a:pPr algn="ctr" eaLnBrk="1" hangingPunct="1">
              <a:buClr>
                <a:srgbClr val="FF3300"/>
              </a:buClr>
              <a:buFont typeface="Wingdings" pitchFamily="2" charset="2"/>
              <a:buNone/>
            </a:pPr>
            <a:r>
              <a:rPr lang="en-US" altLang="zh-TW" sz="6000" dirty="0">
                <a:solidFill>
                  <a:srgbClr val="002060"/>
                </a:solidFill>
                <a:ea typeface="標楷體" pitchFamily="65" charset="-120"/>
              </a:rPr>
              <a:t>Q&amp;A</a:t>
            </a:r>
            <a:endParaRPr lang="en-US" altLang="zh-TW" sz="6000" dirty="0">
              <a:solidFill>
                <a:srgbClr val="002060"/>
              </a:solidFill>
              <a:latin typeface="標楷體" pitchFamily="65" charset="-120"/>
              <a:ea typeface="標楷體" pitchFamily="65" charset="-120"/>
            </a:endParaRPr>
          </a:p>
          <a:p>
            <a:pPr eaLnBrk="1" hangingPunct="1"/>
            <a:endParaRPr lang="en-US" altLang="zh-TW" dirty="0"/>
          </a:p>
        </p:txBody>
      </p:sp>
    </p:spTree>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標題 1"/>
          <p:cNvSpPr>
            <a:spLocks noGrp="1"/>
          </p:cNvSpPr>
          <p:nvPr>
            <p:ph type="title"/>
          </p:nvPr>
        </p:nvSpPr>
        <p:spPr/>
        <p:txBody>
          <a:bodyPr/>
          <a:lstStyle/>
          <a:p>
            <a:r>
              <a:rPr lang="zh-TW" altLang="en-US" sz="4000" dirty="0">
                <a:latin typeface="標楷體" pitchFamily="65" charset="-120"/>
                <a:ea typeface="標楷體" pitchFamily="65" charset="-120"/>
              </a:rPr>
              <a:t>迴避事項</a:t>
            </a:r>
          </a:p>
        </p:txBody>
      </p:sp>
      <p:sp>
        <p:nvSpPr>
          <p:cNvPr id="10243" name="內容版面配置區 2"/>
          <p:cNvSpPr>
            <a:spLocks noGrp="1"/>
          </p:cNvSpPr>
          <p:nvPr>
            <p:ph idx="1"/>
          </p:nvPr>
        </p:nvSpPr>
        <p:spPr>
          <a:xfrm>
            <a:off x="822959" y="1737361"/>
            <a:ext cx="7543801" cy="4131733"/>
          </a:xfrm>
        </p:spPr>
        <p:txBody>
          <a:bodyPr>
            <a:normAutofit lnSpcReduction="10000"/>
          </a:bodyPr>
          <a:lstStyle/>
          <a:p>
            <a:pPr marL="268288" indent="-268288">
              <a:buClr>
                <a:srgbClr val="FF0000"/>
              </a:buClr>
              <a:buFont typeface="Wingdings" pitchFamily="2" charset="2"/>
              <a:buChar char="u"/>
            </a:pPr>
            <a:r>
              <a:rPr lang="zh-TW" altLang="en-US" sz="2500" dirty="0">
                <a:latin typeface="標楷體" pitchFamily="65" charset="-120"/>
                <a:ea typeface="標楷體" pitchFamily="65" charset="-120"/>
              </a:rPr>
              <a:t>教評會委員、甄選委員會委員及筆試、口試、試教、實作委員應確實保密，其本人或配偶、前配偶、四親等內之血親或三親等內之姻親或曾有此關係者報名應試，應依本辦法第九條規定迴避之。</a:t>
            </a:r>
            <a:endParaRPr lang="en-US" altLang="zh-TW" sz="2500" dirty="0">
              <a:latin typeface="標楷體" pitchFamily="65" charset="-120"/>
              <a:ea typeface="標楷體" pitchFamily="65" charset="-120"/>
            </a:endParaRPr>
          </a:p>
          <a:p>
            <a:pPr marL="268288" indent="-268288">
              <a:buClr>
                <a:srgbClr val="FF0000"/>
              </a:buClr>
              <a:buFont typeface="Wingdings" pitchFamily="2" charset="2"/>
              <a:buChar char="u"/>
            </a:pPr>
            <a:r>
              <a:rPr lang="zh-TW" altLang="en-US" sz="2500" dirty="0">
                <a:latin typeface="標楷體" pitchFamily="65" charset="-120"/>
                <a:ea typeface="標楷體" pitchFamily="65" charset="-120"/>
              </a:rPr>
              <a:t>前項委員係校內報名參加甄選之實習教師之實習輔導教師或與報名參加甄選者曾有師生、同學關係者，均屬應行迴避之情形，不得擔任命題、評分工作。</a:t>
            </a:r>
            <a:endParaRPr lang="en-US" altLang="zh-TW" sz="2500" dirty="0">
              <a:latin typeface="標楷體" pitchFamily="65" charset="-120"/>
              <a:ea typeface="標楷體" pitchFamily="65" charset="-120"/>
            </a:endParaRPr>
          </a:p>
          <a:p>
            <a:pPr marL="268288" indent="-268288">
              <a:buClr>
                <a:srgbClr val="FF0000"/>
              </a:buClr>
              <a:buFont typeface="Wingdings" pitchFamily="2" charset="2"/>
              <a:buChar char="u"/>
            </a:pPr>
            <a:r>
              <a:rPr lang="zh-TW" altLang="en-US" sz="2500" dirty="0">
                <a:latin typeface="標楷體" pitchFamily="65" charset="-120"/>
                <a:ea typeface="標楷體" pitchFamily="65" charset="-120"/>
              </a:rPr>
              <a:t>第一項委員辦理甄選試務程序中，除基於職務上之必要外，不得與參加甄選者或代表其利益之人為行政程序外之接觸。</a:t>
            </a:r>
            <a:r>
              <a:rPr lang="en-US" altLang="zh-TW" sz="2500" dirty="0">
                <a:latin typeface="標楷體" pitchFamily="65" charset="-120"/>
                <a:ea typeface="標楷體" pitchFamily="65" charset="-120"/>
              </a:rPr>
              <a:t>(</a:t>
            </a:r>
            <a:r>
              <a:rPr lang="zh-TW" altLang="en-US" sz="2500" dirty="0">
                <a:latin typeface="標楷體" pitchFamily="65" charset="-120"/>
                <a:ea typeface="標楷體" pitchFamily="65" charset="-120"/>
              </a:rPr>
              <a:t>要點四</a:t>
            </a:r>
            <a:r>
              <a:rPr lang="en-US" altLang="zh-TW" sz="2500" dirty="0">
                <a:latin typeface="標楷體" pitchFamily="65" charset="-120"/>
                <a:ea typeface="標楷體" pitchFamily="65" charset="-120"/>
              </a:rPr>
              <a:t>)</a:t>
            </a:r>
            <a:br>
              <a:rPr lang="en-US" altLang="zh-TW" sz="2500" dirty="0"/>
            </a:br>
            <a:endParaRPr lang="zh-TW" altLang="en-US" sz="2500" dirty="0"/>
          </a:p>
        </p:txBody>
      </p:sp>
    </p:spTree>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704850"/>
            <a:ext cx="8229600" cy="923950"/>
          </a:xfrm>
        </p:spPr>
        <p:txBody>
          <a:bodyPr/>
          <a:lstStyle/>
          <a:p>
            <a:pPr eaLnBrk="1" hangingPunct="1"/>
            <a:r>
              <a:rPr lang="zh-TW" altLang="en-US" sz="4000" dirty="0">
                <a:solidFill>
                  <a:schemeClr val="accent1"/>
                </a:solidFill>
                <a:latin typeface="標楷體" pitchFamily="65" charset="-120"/>
                <a:ea typeface="標楷體" pitchFamily="65" charset="-120"/>
              </a:rPr>
              <a:t> 提送教評會審議甄選簡章</a:t>
            </a:r>
          </a:p>
        </p:txBody>
      </p:sp>
      <p:sp>
        <p:nvSpPr>
          <p:cNvPr id="10243" name="Rectangle 3"/>
          <p:cNvSpPr>
            <a:spLocks noGrp="1" noChangeArrowheads="1"/>
          </p:cNvSpPr>
          <p:nvPr>
            <p:ph idx="1"/>
          </p:nvPr>
        </p:nvSpPr>
        <p:spPr>
          <a:xfrm>
            <a:off x="899592" y="1772816"/>
            <a:ext cx="7488832" cy="4551784"/>
          </a:xfrm>
        </p:spPr>
        <p:txBody>
          <a:bodyPr>
            <a:normAutofit lnSpcReduction="10000"/>
          </a:bodyPr>
          <a:lstStyle/>
          <a:p>
            <a:pPr marL="360363" indent="-360363" algn="just" eaLnBrk="1" hangingPunct="1">
              <a:buClr>
                <a:srgbClr val="FF3300"/>
              </a:buClr>
              <a:buFont typeface="Wingdings" pitchFamily="2" charset="2"/>
              <a:buChar char="u"/>
              <a:defRPr/>
            </a:pPr>
            <a:r>
              <a:rPr lang="zh-TW" altLang="en-US" sz="2800" dirty="0">
                <a:latin typeface="標楷體" pitchFamily="65" charset="-120"/>
                <a:ea typeface="標楷體" pitchFamily="65" charset="-120"/>
              </a:rPr>
              <a:t>各校訂定甄選簡章，內容應包括：甄選類科、名額、甄選資格、報名日期、地點及程序、甄選時間、地點及方式、</a:t>
            </a:r>
            <a:r>
              <a:rPr lang="zh-TW" altLang="en-US" sz="2800" u="sng" dirty="0">
                <a:solidFill>
                  <a:srgbClr val="FF0000"/>
                </a:solidFill>
                <a:latin typeface="標楷體" pitchFamily="65" charset="-120"/>
                <a:ea typeface="標楷體" pitchFamily="65" charset="-120"/>
              </a:rPr>
              <a:t>身心障礙應考人應試多元化適性協助措施</a:t>
            </a:r>
            <a:r>
              <a:rPr lang="zh-TW" altLang="en-US" sz="2800" dirty="0">
                <a:latin typeface="標楷體" pitchFamily="65" charset="-120"/>
                <a:ea typeface="標楷體" pitchFamily="65" charset="-120"/>
              </a:rPr>
              <a:t>、成績配分比例、甄試科目及範圍、錄取總成績計算及相同時之處理方式、成績通知方式、成績複查期限及方式、榜示日期及方式、報名費、申訴電話專線、信箱及附則等</a:t>
            </a:r>
            <a:r>
              <a:rPr lang="zh-TW" altLang="en-US" sz="2800" dirty="0">
                <a:ea typeface="標楷體" pitchFamily="65" charset="-120"/>
              </a:rPr>
              <a:t>。</a:t>
            </a:r>
            <a:endParaRPr lang="en-US" altLang="zh-TW" sz="2800" dirty="0">
              <a:ea typeface="標楷體" pitchFamily="65" charset="-120"/>
            </a:endParaRPr>
          </a:p>
          <a:p>
            <a:pPr marL="360363" indent="-7938" algn="just" eaLnBrk="1" hangingPunct="1">
              <a:buClr>
                <a:srgbClr val="FF3300"/>
              </a:buClr>
              <a:buFont typeface="Wingdings 2" pitchFamily="18" charset="2"/>
              <a:buNone/>
              <a:defRPr/>
            </a:pPr>
            <a:r>
              <a:rPr lang="zh-TW" altLang="en-US" sz="2800" dirty="0">
                <a:latin typeface="標楷體" pitchFamily="65" charset="-120"/>
                <a:ea typeface="標楷體" pitchFamily="65" charset="-120"/>
              </a:rPr>
              <a:t>前項名額如有備取時，以依序補足當次缺額為限。</a:t>
            </a:r>
            <a:endParaRPr lang="en-US" altLang="zh-TW" sz="2800" dirty="0">
              <a:latin typeface="標楷體" pitchFamily="65" charset="-120"/>
              <a:ea typeface="標楷體" pitchFamily="65" charset="-120"/>
            </a:endParaRPr>
          </a:p>
          <a:p>
            <a:pPr marL="360363" indent="-7938" algn="just" eaLnBrk="1" hangingPunct="1">
              <a:buClr>
                <a:srgbClr val="FF3300"/>
              </a:buClr>
              <a:buFont typeface="Wingdings 2" pitchFamily="18" charset="2"/>
              <a:buNone/>
              <a:defRPr/>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要點五</a:t>
            </a:r>
            <a:r>
              <a:rPr lang="en-US" altLang="zh-TW" sz="2800" dirty="0">
                <a:latin typeface="標楷體" pitchFamily="65" charset="-120"/>
                <a:ea typeface="標楷體" pitchFamily="65" charset="-120"/>
              </a:rPr>
              <a:t>)</a:t>
            </a:r>
          </a:p>
          <a:p>
            <a:pPr algn="just" eaLnBrk="1" hangingPunct="1">
              <a:buClr>
                <a:srgbClr val="FF3300"/>
              </a:buClr>
              <a:buFont typeface="Wingdings 2" pitchFamily="18" charset="2"/>
              <a:buNone/>
              <a:defRPr/>
            </a:pPr>
            <a:endParaRPr lang="en-US" altLang="zh-TW" dirty="0">
              <a:latin typeface="標楷體" pitchFamily="65" charset="-120"/>
              <a:ea typeface="標楷體" pitchFamily="65" charset="-120"/>
            </a:endParaRPr>
          </a:p>
          <a:p>
            <a:pPr algn="just" eaLnBrk="1" hangingPunct="1">
              <a:buClr>
                <a:srgbClr val="FF3300"/>
              </a:buClr>
              <a:buFont typeface="Wingdings 2" pitchFamily="18" charset="2"/>
              <a:buNone/>
              <a:defRPr/>
            </a:pPr>
            <a:endParaRPr lang="en-US" altLang="zh-TW" dirty="0">
              <a:latin typeface="標楷體" pitchFamily="65" charset="-120"/>
              <a:ea typeface="標楷體" pitchFamily="65" charset="-120"/>
            </a:endParaRPr>
          </a:p>
          <a:p>
            <a:pPr algn="just" eaLnBrk="1" hangingPunct="1">
              <a:buClr>
                <a:srgbClr val="FF3300"/>
              </a:buClr>
              <a:buFont typeface="Wingdings 2" pitchFamily="18" charset="2"/>
              <a:buNone/>
              <a:defRPr/>
            </a:pPr>
            <a:endParaRPr lang="zh-TW" altLang="en-US" sz="3100" dirty="0">
              <a:ea typeface="標楷體" pitchFamily="65" charset="-120"/>
            </a:endParaRPr>
          </a:p>
        </p:txBody>
      </p:sp>
    </p:spTree>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內容版面配置區 2"/>
          <p:cNvSpPr>
            <a:spLocks noGrp="1"/>
          </p:cNvSpPr>
          <p:nvPr>
            <p:ph idx="1"/>
          </p:nvPr>
        </p:nvSpPr>
        <p:spPr>
          <a:xfrm>
            <a:off x="683568" y="1772815"/>
            <a:ext cx="7704856" cy="4551785"/>
          </a:xfrm>
        </p:spPr>
        <p:txBody>
          <a:bodyPr/>
          <a:lstStyle/>
          <a:p>
            <a:pPr marL="360363" indent="-360363">
              <a:buClr>
                <a:srgbClr val="FF0000"/>
              </a:buClr>
              <a:buFont typeface="Wingdings" pitchFamily="2" charset="2"/>
              <a:buChar char="u"/>
            </a:pPr>
            <a:r>
              <a:rPr lang="zh-TW" altLang="zh-TW" sz="2800" dirty="0">
                <a:solidFill>
                  <a:srgbClr val="FF0000"/>
                </a:solidFill>
                <a:latin typeface="標楷體" pitchFamily="65" charset="-120"/>
                <a:ea typeface="標楷體" pitchFamily="65" charset="-120"/>
              </a:rPr>
              <a:t>各校教評會或甄選委員會應參照身心障礙者應國家考試權益維護辦法等相關規定，提供第一項身心障礙應考人應試多元化適性協助措施。</a:t>
            </a:r>
            <a:endParaRPr lang="en-US" altLang="zh-TW" sz="2800" dirty="0">
              <a:solidFill>
                <a:srgbClr val="FF0000"/>
              </a:solidFill>
              <a:latin typeface="標楷體" pitchFamily="65" charset="-120"/>
              <a:ea typeface="標楷體" pitchFamily="65" charset="-120"/>
            </a:endParaRPr>
          </a:p>
          <a:p>
            <a:pPr marL="360363" indent="-360363">
              <a:buFont typeface="Wingdings 2" pitchFamily="18" charset="2"/>
              <a:buNone/>
            </a:pPr>
            <a:r>
              <a:rPr lang="en-US" altLang="zh-TW" sz="2800" dirty="0">
                <a:latin typeface="標楷體" pitchFamily="65" charset="-120"/>
                <a:ea typeface="標楷體" pitchFamily="65" charset="-120"/>
              </a:rPr>
              <a:t>  (</a:t>
            </a:r>
            <a:r>
              <a:rPr lang="zh-TW" altLang="en-US" sz="2800" dirty="0">
                <a:latin typeface="標楷體" pitchFamily="65" charset="-120"/>
                <a:ea typeface="標楷體" pitchFamily="65" charset="-120"/>
              </a:rPr>
              <a:t>要點五</a:t>
            </a:r>
            <a:r>
              <a:rPr lang="en-US" altLang="zh-TW" sz="2800" dirty="0">
                <a:latin typeface="標楷體" pitchFamily="65" charset="-120"/>
                <a:ea typeface="標楷體" pitchFamily="65" charset="-120"/>
              </a:rPr>
              <a:t>)</a:t>
            </a:r>
          </a:p>
          <a:p>
            <a:pPr marL="360363" indent="-360363">
              <a:buClr>
                <a:srgbClr val="FF0000"/>
              </a:buClr>
              <a:buFont typeface="Wingdings" pitchFamily="2" charset="2"/>
              <a:buChar char="u"/>
            </a:pPr>
            <a:r>
              <a:rPr lang="zh-TW" altLang="en-US" sz="2800" dirty="0">
                <a:latin typeface="標楷體" pitchFamily="65" charset="-120"/>
                <a:ea typeface="標楷體" pitchFamily="65" charset="-120"/>
              </a:rPr>
              <a:t>各學校辦理教師甄選，應擬訂甄選</a:t>
            </a:r>
            <a:r>
              <a:rPr lang="zh-TW" altLang="en-US" sz="2800" u="sng" dirty="0">
                <a:solidFill>
                  <a:srgbClr val="FF0000"/>
                </a:solidFill>
                <a:latin typeface="標楷體" pitchFamily="65" charset="-120"/>
                <a:ea typeface="標楷體" pitchFamily="65" charset="-120"/>
              </a:rPr>
              <a:t>簡章提交教評會審查</a:t>
            </a:r>
            <a:r>
              <a:rPr lang="zh-TW" altLang="en-US" sz="2800" dirty="0">
                <a:latin typeface="標楷體" pitchFamily="65" charset="-120"/>
                <a:ea typeface="標楷體" pitchFamily="65" charset="-120"/>
              </a:rPr>
              <a:t>。</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要點六</a:t>
            </a:r>
            <a:r>
              <a:rPr lang="en-US" altLang="zh-TW" sz="2800" dirty="0">
                <a:latin typeface="標楷體" pitchFamily="65" charset="-120"/>
                <a:ea typeface="標楷體" pitchFamily="65" charset="-120"/>
              </a:rPr>
              <a:t>)</a:t>
            </a:r>
          </a:p>
          <a:p>
            <a:pPr>
              <a:buNone/>
            </a:pPr>
            <a:endParaRPr lang="zh-TW" altLang="en-US" dirty="0"/>
          </a:p>
        </p:txBody>
      </p:sp>
    </p:spTree>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zh-TW" altLang="en-US" sz="4000">
                <a:solidFill>
                  <a:schemeClr val="accent1"/>
                </a:solidFill>
                <a:latin typeface="標楷體" pitchFamily="65" charset="-120"/>
                <a:ea typeface="標楷體" pitchFamily="65" charset="-120"/>
              </a:rPr>
              <a:t>公告甄選簡章</a:t>
            </a:r>
          </a:p>
        </p:txBody>
      </p:sp>
      <p:sp>
        <p:nvSpPr>
          <p:cNvPr id="15363" name="Rectangle 3"/>
          <p:cNvSpPr>
            <a:spLocks noGrp="1" noChangeArrowheads="1"/>
          </p:cNvSpPr>
          <p:nvPr>
            <p:ph idx="1"/>
          </p:nvPr>
        </p:nvSpPr>
        <p:spPr>
          <a:xfrm>
            <a:off x="822959" y="1737361"/>
            <a:ext cx="7543801" cy="4131733"/>
          </a:xfrm>
        </p:spPr>
        <p:txBody>
          <a:bodyPr>
            <a:normAutofit/>
          </a:bodyPr>
          <a:lstStyle/>
          <a:p>
            <a:pPr marL="360363" indent="-360363" algn="just" eaLnBrk="1" hangingPunct="1">
              <a:buClr>
                <a:srgbClr val="FF3300"/>
              </a:buClr>
              <a:buFont typeface="Wingdings" pitchFamily="2" charset="2"/>
              <a:buChar char="u"/>
            </a:pPr>
            <a:r>
              <a:rPr lang="zh-TW" altLang="en-US" sz="2800" dirty="0">
                <a:ea typeface="標楷體" pitchFamily="65" charset="-120"/>
              </a:rPr>
              <a:t>各校甄選簡章及職缺等有關教師甄試之資訊，應於</a:t>
            </a:r>
            <a:r>
              <a:rPr lang="zh-TW" altLang="en-US" sz="2800" dirty="0">
                <a:solidFill>
                  <a:srgbClr val="FF0000"/>
                </a:solidFill>
                <a:ea typeface="標楷體" pitchFamily="65" charset="-120"/>
              </a:rPr>
              <a:t>學校</a:t>
            </a:r>
            <a:r>
              <a:rPr lang="zh-TW" altLang="en-US" sz="2800" dirty="0">
                <a:ea typeface="標楷體" pitchFamily="65" charset="-120"/>
              </a:rPr>
              <a:t>、</a:t>
            </a:r>
            <a:r>
              <a:rPr lang="zh-TW" altLang="en-US" sz="2800" dirty="0">
                <a:solidFill>
                  <a:srgbClr val="FF0000"/>
                </a:solidFill>
                <a:ea typeface="標楷體" pitchFamily="65" charset="-120"/>
              </a:rPr>
              <a:t>主管機關網站</a:t>
            </a:r>
            <a:r>
              <a:rPr lang="zh-TW" altLang="en-US" sz="2800" dirty="0">
                <a:ea typeface="標楷體" pitchFamily="65" charset="-120"/>
              </a:rPr>
              <a:t>及</a:t>
            </a:r>
            <a:r>
              <a:rPr lang="zh-TW" altLang="en-US" sz="2800" dirty="0">
                <a:solidFill>
                  <a:srgbClr val="FF0000"/>
                </a:solidFill>
                <a:ea typeface="標楷體" pitchFamily="65" charset="-120"/>
              </a:rPr>
              <a:t>全國高級中等以下學校教師選聘網</a:t>
            </a:r>
            <a:r>
              <a:rPr lang="zh-TW" altLang="en-US" sz="2800" dirty="0">
                <a:ea typeface="標楷體" pitchFamily="65" charset="-120"/>
              </a:rPr>
              <a:t>公告，並視需要刊登於新聞紙；公告開始至報名截止期間不得少於</a:t>
            </a:r>
            <a:r>
              <a:rPr lang="zh-TW" altLang="en-US" sz="2800" u="sng" dirty="0">
                <a:solidFill>
                  <a:srgbClr val="FF0000"/>
                </a:solidFill>
                <a:ea typeface="標楷體" pitchFamily="65" charset="-120"/>
              </a:rPr>
              <a:t>五</a:t>
            </a:r>
            <a:r>
              <a:rPr lang="zh-TW" altLang="en-US" sz="2800" dirty="0">
                <a:ea typeface="標楷體" pitchFamily="65" charset="-120"/>
              </a:rPr>
              <a:t>日（含例假日）。</a:t>
            </a:r>
            <a:endParaRPr lang="en-US" altLang="zh-TW" sz="2800" dirty="0">
              <a:ea typeface="標楷體" pitchFamily="65" charset="-120"/>
            </a:endParaRPr>
          </a:p>
          <a:p>
            <a:pPr marL="360363" indent="-360363" algn="just" eaLnBrk="1" hangingPunct="1">
              <a:buClr>
                <a:srgbClr val="FF3300"/>
              </a:buClr>
              <a:buFont typeface="Wingdings 2" pitchFamily="18" charset="2"/>
              <a:buNone/>
            </a:pPr>
            <a:r>
              <a:rPr lang="en-US" altLang="zh-TW" sz="2800" dirty="0">
                <a:latin typeface="標楷體" pitchFamily="65" charset="-120"/>
                <a:ea typeface="標楷體" pitchFamily="65" charset="-120"/>
              </a:rPr>
              <a:t>  (</a:t>
            </a:r>
            <a:r>
              <a:rPr lang="zh-TW" altLang="en-US" sz="2800" dirty="0">
                <a:latin typeface="標楷體" pitchFamily="65" charset="-120"/>
                <a:ea typeface="標楷體" pitchFamily="65" charset="-120"/>
              </a:rPr>
              <a:t>要點七</a:t>
            </a:r>
            <a:r>
              <a:rPr lang="en-US" altLang="zh-TW" sz="2800" dirty="0">
                <a:latin typeface="標楷體" pitchFamily="65" charset="-120"/>
                <a:ea typeface="標楷體" pitchFamily="65" charset="-120"/>
              </a:rPr>
              <a:t>)</a:t>
            </a:r>
            <a:endParaRPr lang="zh-TW" altLang="en-US" sz="2800" dirty="0">
              <a:ea typeface="標楷體" pitchFamily="65" charset="-120"/>
            </a:endParaRPr>
          </a:p>
        </p:txBody>
      </p:sp>
    </p:spTree>
    <p:extLst>
      <p:ext uri="{BB962C8B-B14F-4D97-AF65-F5344CB8AC3E}">
        <p14:creationId xmlns:p14="http://schemas.microsoft.com/office/powerpoint/2010/main" val="1125808340"/>
      </p:ext>
    </p:extLst>
  </p:cSld>
  <p:clrMapOvr>
    <a:masterClrMapping/>
  </p:clrMapOvr>
  <p:transition>
    <p:cut/>
  </p:transition>
</p:sld>
</file>

<file path=ppt/theme/theme1.xml><?xml version="1.0" encoding="utf-8"?>
<a:theme xmlns:a="http://schemas.openxmlformats.org/drawingml/2006/main" name="回顧">
  <a:themeElements>
    <a:clrScheme name="回顧">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4318</TotalTime>
  <Words>5366</Words>
  <Application>Microsoft Office PowerPoint</Application>
  <PresentationFormat>如螢幕大小 (4:3)</PresentationFormat>
  <Paragraphs>462</Paragraphs>
  <Slides>58</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58</vt:i4>
      </vt:variant>
    </vt:vector>
  </HeadingPairs>
  <TitlesOfParts>
    <vt:vector size="64" baseType="lpstr">
      <vt:lpstr>標楷體</vt:lpstr>
      <vt:lpstr>Calibri</vt:lpstr>
      <vt:lpstr>Calibri Light</vt:lpstr>
      <vt:lpstr>Wingdings</vt:lpstr>
      <vt:lpstr>Wingdings 2</vt:lpstr>
      <vt:lpstr>回顧</vt:lpstr>
      <vt:lpstr>花蓮縣113學年度縣立中等以下學校代理教師甄選相關事宜說明會</vt:lpstr>
      <vt:lpstr>法令依據</vt:lpstr>
      <vt:lpstr>甄選作業流程及注意事項</vt:lpstr>
      <vt:lpstr>確定教師缺額</vt:lpstr>
      <vt:lpstr>決定辦理方式</vt:lpstr>
      <vt:lpstr>迴避事項</vt:lpstr>
      <vt:lpstr> 提送教評會審議甄選簡章</vt:lpstr>
      <vt:lpstr>PowerPoint 簡報</vt:lpstr>
      <vt:lpstr>公告甄選簡章</vt:lpstr>
      <vt:lpstr>教師甄選資訊公告處</vt:lpstr>
      <vt:lpstr>評分委員應注意事項</vt:lpstr>
      <vt:lpstr>簡章訂定其他注意事項</vt:lpstr>
      <vt:lpstr>受理報名作業注意事項1</vt:lpstr>
      <vt:lpstr>     受理報名作業注意事項2</vt:lpstr>
      <vt:lpstr>  受理報名作業注意事項3</vt:lpstr>
      <vt:lpstr>   受理報名作業注意事項4</vt:lpstr>
      <vt:lpstr>PowerPoint 簡報</vt:lpstr>
      <vt:lpstr>PowerPoint 簡報</vt:lpstr>
      <vt:lpstr>報名作業(部頒)</vt:lpstr>
      <vt:lpstr>報名作業</vt:lpstr>
      <vt:lpstr>甄選小組作業分配表 (各校依實際需要組成，本表僅供參考)</vt:lpstr>
      <vt:lpstr>甄選小組作業分配表 (各校依實際需要組成，本表僅供參考)</vt:lpstr>
      <vt:lpstr>甄選小組作業分配表 (各校依實際需要組成，本表僅供參考)</vt:lpstr>
      <vt:lpstr>考試作業確認工作表1</vt:lpstr>
      <vt:lpstr>考試作業確認工作表2</vt:lpstr>
      <vt:lpstr>考試作業確認工作表3</vt:lpstr>
      <vt:lpstr>考試作業確認工作表4</vt:lpstr>
      <vt:lpstr>考試作業確認工作表5</vt:lpstr>
      <vt:lpstr>辦理甄選-評分基準</vt:lpstr>
      <vt:lpstr>成績統計</vt:lpstr>
      <vt:lpstr>錄  取</vt:lpstr>
      <vt:lpstr>成績單寄發</vt:lpstr>
      <vt:lpstr>報到發聘</vt:lpstr>
      <vt:lpstr>以運動員資格參加甄試者</vt:lpstr>
      <vt:lpstr>報到日適逢例假日應如何辦理</vt:lpstr>
      <vt:lpstr> 再聘規定</vt:lpstr>
      <vt:lpstr>PowerPoint 簡報</vt:lpstr>
      <vt:lpstr>再聘是否以原占缺為必要</vt:lpstr>
      <vt:lpstr>代課免報縣府</vt:lpstr>
      <vt:lpstr>兼任人員注意事項</vt:lpstr>
      <vt:lpstr>兼職規定</vt:lpstr>
      <vt:lpstr>   兼任及代課教師兼代課鐘點費計算方式：</vt:lpstr>
      <vt:lpstr>代理、代課教師敘薪</vt:lpstr>
      <vt:lpstr>PowerPoint 簡報</vt:lpstr>
      <vt:lpstr>PowerPoint 簡報</vt:lpstr>
      <vt:lpstr>代理教師差假</vt:lpstr>
      <vt:lpstr>函報縣府教育處代理教師聘任備查</vt:lpstr>
      <vt:lpstr>113學年度教師甄選考試調查錄取人員名冊</vt:lpstr>
      <vt:lpstr>函報縣府人事處核薪請示單</vt:lpstr>
      <vt:lpstr>兼課規定</vt:lpstr>
      <vt:lpstr>PowerPoint 簡報</vt:lpstr>
      <vt:lpstr>代理代課認定疑義</vt:lpstr>
      <vt:lpstr>聘書註記事項</vt:lpstr>
      <vt:lpstr>離職（服務）證書記註事項</vt:lpstr>
      <vt:lpstr>第一次公告均無人報名辦理第2次公告甄選注意事項</vt:lpstr>
      <vt:lpstr>正式教師聘期訂定注意事項</vt:lpstr>
      <vt:lpstr>  代理教師甄選缺失應改進注意事項</vt:lpstr>
      <vt:lpstr>PowerPoint 簡報</vt:lpstr>
    </vt:vector>
  </TitlesOfParts>
  <Company>NONE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103年縣外介聘作業習</dc:title>
  <dc:creator>none</dc:creator>
  <cp:lastModifiedBy>教育處-005</cp:lastModifiedBy>
  <cp:revision>321</cp:revision>
  <dcterms:created xsi:type="dcterms:W3CDTF">2014-05-15T01:59:58Z</dcterms:created>
  <dcterms:modified xsi:type="dcterms:W3CDTF">2024-06-20T09:30:58Z</dcterms:modified>
</cp:coreProperties>
</file>