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58" r:id="rId2"/>
    <p:sldId id="256" r:id="rId3"/>
    <p:sldId id="260" r:id="rId4"/>
    <p:sldId id="490" r:id="rId5"/>
    <p:sldId id="491" r:id="rId6"/>
    <p:sldId id="273" r:id="rId7"/>
    <p:sldId id="492" r:id="rId8"/>
    <p:sldId id="493" r:id="rId9"/>
    <p:sldId id="278" r:id="rId10"/>
    <p:sldId id="438" r:id="rId11"/>
    <p:sldId id="437" r:id="rId12"/>
    <p:sldId id="482" r:id="rId13"/>
    <p:sldId id="270" r:id="rId14"/>
    <p:sldId id="484" r:id="rId15"/>
    <p:sldId id="485" r:id="rId16"/>
    <p:sldId id="486" r:id="rId17"/>
    <p:sldId id="487" r:id="rId18"/>
    <p:sldId id="272" r:id="rId19"/>
    <p:sldId id="275" r:id="rId20"/>
    <p:sldId id="276"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28" autoAdjust="0"/>
    <p:restoredTop sz="94660"/>
  </p:normalViewPr>
  <p:slideViewPr>
    <p:cSldViewPr snapToGrid="0">
      <p:cViewPr varScale="1">
        <p:scale>
          <a:sx n="115" d="100"/>
          <a:sy n="115" d="100"/>
        </p:scale>
        <p:origin x="-186" y="-1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B2CFC78-8CE1-4A89-966F-8B16DEC2F245}"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zh-TW" altLang="en-US"/>
        </a:p>
      </dgm:t>
    </dgm:pt>
    <dgm:pt modelId="{4CD2B1A7-5794-4044-8BFD-B1BB03C77F4D}">
      <dgm:prSet phldrT="[文字]"/>
      <dgm:spPr/>
      <dgm:t>
        <a:bodyPr/>
        <a:lstStyle/>
        <a:p>
          <a:r>
            <a:rPr lang="zh-TW" altLang="en-US" b="1" dirty="0">
              <a:solidFill>
                <a:schemeClr val="tx1"/>
              </a:solidFill>
              <a:latin typeface="微軟正黑體" panose="020B0604030504040204" pitchFamily="34" charset="-120"/>
              <a:ea typeface="微軟正黑體" panose="020B0604030504040204" pitchFamily="34" charset="-120"/>
            </a:rPr>
            <a:t>鳳林鎮</a:t>
          </a:r>
        </a:p>
      </dgm:t>
    </dgm:pt>
    <dgm:pt modelId="{D0D4A48D-4CD3-4F83-803B-157D8E0CC55B}" type="parTrans" cxnId="{77C23F1D-413E-4B6A-9A98-B26D6FB92CD1}">
      <dgm:prSet/>
      <dgm:spPr/>
      <dgm:t>
        <a:bodyPr/>
        <a:lstStyle/>
        <a:p>
          <a:endParaRPr lang="zh-TW" altLang="en-US" b="1">
            <a:solidFill>
              <a:schemeClr val="tx1"/>
            </a:solidFill>
            <a:latin typeface="微軟正黑體" panose="020B0604030504040204" pitchFamily="34" charset="-120"/>
            <a:ea typeface="微軟正黑體" panose="020B0604030504040204" pitchFamily="34" charset="-120"/>
          </a:endParaRPr>
        </a:p>
      </dgm:t>
    </dgm:pt>
    <dgm:pt modelId="{7098FA60-0566-4AAF-82DA-3387DE17F173}" type="sibTrans" cxnId="{77C23F1D-413E-4B6A-9A98-B26D6FB92CD1}">
      <dgm:prSet/>
      <dgm:spPr/>
      <dgm:t>
        <a:bodyPr/>
        <a:lstStyle/>
        <a:p>
          <a:endParaRPr lang="zh-TW" altLang="en-US" b="1">
            <a:solidFill>
              <a:schemeClr val="tx1"/>
            </a:solidFill>
            <a:latin typeface="微軟正黑體" panose="020B0604030504040204" pitchFamily="34" charset="-120"/>
            <a:ea typeface="微軟正黑體" panose="020B0604030504040204" pitchFamily="34" charset="-120"/>
          </a:endParaRPr>
        </a:p>
      </dgm:t>
    </dgm:pt>
    <dgm:pt modelId="{A2835F80-ACBE-47FE-8A6F-EE8C415EF1F3}">
      <dgm:prSet phldrT="[文字]"/>
      <dgm:spPr/>
      <dgm:t>
        <a:bodyPr/>
        <a:lstStyle/>
        <a:p>
          <a:r>
            <a:rPr lang="zh-TW" altLang="en-US" b="1" dirty="0">
              <a:solidFill>
                <a:schemeClr val="tx1"/>
              </a:solidFill>
              <a:latin typeface="微軟正黑體" panose="020B0604030504040204" pitchFamily="34" charset="-120"/>
              <a:ea typeface="微軟正黑體" panose="020B0604030504040204" pitchFamily="34" charset="-120"/>
            </a:rPr>
            <a:t>光復鄉</a:t>
          </a:r>
        </a:p>
      </dgm:t>
    </dgm:pt>
    <dgm:pt modelId="{E25EAA95-180D-44D8-9B07-FBA4C83C01D8}" type="parTrans" cxnId="{929C4D8F-135E-44FA-817B-C8418C66B06D}">
      <dgm:prSet/>
      <dgm:spPr/>
      <dgm:t>
        <a:bodyPr/>
        <a:lstStyle/>
        <a:p>
          <a:endParaRPr lang="zh-TW" altLang="en-US" b="1">
            <a:solidFill>
              <a:schemeClr val="tx1"/>
            </a:solidFill>
            <a:latin typeface="微軟正黑體" panose="020B0604030504040204" pitchFamily="34" charset="-120"/>
            <a:ea typeface="微軟正黑體" panose="020B0604030504040204" pitchFamily="34" charset="-120"/>
          </a:endParaRPr>
        </a:p>
      </dgm:t>
    </dgm:pt>
    <dgm:pt modelId="{91CE1856-C23E-4FB2-A68C-0054CA9A643D}" type="sibTrans" cxnId="{929C4D8F-135E-44FA-817B-C8418C66B06D}">
      <dgm:prSet/>
      <dgm:spPr/>
      <dgm:t>
        <a:bodyPr/>
        <a:lstStyle/>
        <a:p>
          <a:endParaRPr lang="zh-TW" altLang="en-US" b="1">
            <a:solidFill>
              <a:schemeClr val="tx1"/>
            </a:solidFill>
            <a:latin typeface="微軟正黑體" panose="020B0604030504040204" pitchFamily="34" charset="-120"/>
            <a:ea typeface="微軟正黑體" panose="020B0604030504040204" pitchFamily="34" charset="-120"/>
          </a:endParaRPr>
        </a:p>
      </dgm:t>
    </dgm:pt>
    <dgm:pt modelId="{FE5611DC-7EBB-4F89-9B5A-354B11302C9C}">
      <dgm:prSet phldrT="[文字]"/>
      <dgm:spPr/>
      <dgm:t>
        <a:bodyPr/>
        <a:lstStyle/>
        <a:p>
          <a:r>
            <a:rPr lang="zh-TW" altLang="en-US" b="1" dirty="0">
              <a:solidFill>
                <a:schemeClr val="tx1"/>
              </a:solidFill>
              <a:latin typeface="微軟正黑體" panose="020B0604030504040204" pitchFamily="34" charset="-120"/>
              <a:ea typeface="微軟正黑體" panose="020B0604030504040204" pitchFamily="34" charset="-120"/>
            </a:rPr>
            <a:t>豐濱鄉</a:t>
          </a:r>
        </a:p>
      </dgm:t>
    </dgm:pt>
    <dgm:pt modelId="{50C07F88-8EF0-4256-92A1-4DD5FA835379}" type="parTrans" cxnId="{BBFDAC58-3382-4A27-B1BA-AA2F3DA0BA10}">
      <dgm:prSet/>
      <dgm:spPr/>
      <dgm:t>
        <a:bodyPr/>
        <a:lstStyle/>
        <a:p>
          <a:endParaRPr lang="zh-TW" altLang="en-US" b="1">
            <a:solidFill>
              <a:schemeClr val="tx1"/>
            </a:solidFill>
            <a:latin typeface="微軟正黑體" panose="020B0604030504040204" pitchFamily="34" charset="-120"/>
            <a:ea typeface="微軟正黑體" panose="020B0604030504040204" pitchFamily="34" charset="-120"/>
          </a:endParaRPr>
        </a:p>
      </dgm:t>
    </dgm:pt>
    <dgm:pt modelId="{23333DDA-07BF-4EEE-80FE-3976C4AEA50C}" type="sibTrans" cxnId="{BBFDAC58-3382-4A27-B1BA-AA2F3DA0BA10}">
      <dgm:prSet/>
      <dgm:spPr/>
      <dgm:t>
        <a:bodyPr/>
        <a:lstStyle/>
        <a:p>
          <a:endParaRPr lang="zh-TW" altLang="en-US" b="1">
            <a:solidFill>
              <a:schemeClr val="tx1"/>
            </a:solidFill>
            <a:latin typeface="微軟正黑體" panose="020B0604030504040204" pitchFamily="34" charset="-120"/>
            <a:ea typeface="微軟正黑體" panose="020B0604030504040204" pitchFamily="34" charset="-120"/>
          </a:endParaRPr>
        </a:p>
      </dgm:t>
    </dgm:pt>
    <dgm:pt modelId="{EEEDAC8F-5BF5-4BD6-9837-2EAF83A5DDEF}">
      <dgm:prSet/>
      <dgm:spPr/>
      <dgm:t>
        <a:bodyPr/>
        <a:lstStyle/>
        <a:p>
          <a:r>
            <a:rPr lang="zh-TW" altLang="en-US" b="1" dirty="0">
              <a:solidFill>
                <a:schemeClr val="tx1"/>
              </a:solidFill>
              <a:latin typeface="微軟正黑體" panose="020B0604030504040204" pitchFamily="34" charset="-120"/>
              <a:ea typeface="微軟正黑體" panose="020B0604030504040204" pitchFamily="34" charset="-120"/>
            </a:rPr>
            <a:t>萬榮鄉</a:t>
          </a:r>
        </a:p>
      </dgm:t>
    </dgm:pt>
    <dgm:pt modelId="{E2B36932-1E38-414D-B84D-1ACEAB1277D6}" type="parTrans" cxnId="{F6D4F884-BA27-42FB-B49D-5DE2C9D79806}">
      <dgm:prSet/>
      <dgm:spPr/>
      <dgm:t>
        <a:bodyPr/>
        <a:lstStyle/>
        <a:p>
          <a:endParaRPr lang="zh-TW" altLang="en-US" b="1">
            <a:solidFill>
              <a:schemeClr val="tx1"/>
            </a:solidFill>
            <a:latin typeface="微軟正黑體" panose="020B0604030504040204" pitchFamily="34" charset="-120"/>
            <a:ea typeface="微軟正黑體" panose="020B0604030504040204" pitchFamily="34" charset="-120"/>
          </a:endParaRPr>
        </a:p>
      </dgm:t>
    </dgm:pt>
    <dgm:pt modelId="{62046896-7E44-4F29-B92E-19DCCF373CA5}" type="sibTrans" cxnId="{F6D4F884-BA27-42FB-B49D-5DE2C9D79806}">
      <dgm:prSet/>
      <dgm:spPr/>
      <dgm:t>
        <a:bodyPr/>
        <a:lstStyle/>
        <a:p>
          <a:endParaRPr lang="zh-TW" altLang="en-US" b="1">
            <a:solidFill>
              <a:schemeClr val="tx1"/>
            </a:solidFill>
            <a:latin typeface="微軟正黑體" panose="020B0604030504040204" pitchFamily="34" charset="-120"/>
            <a:ea typeface="微軟正黑體" panose="020B0604030504040204" pitchFamily="34" charset="-120"/>
          </a:endParaRPr>
        </a:p>
      </dgm:t>
    </dgm:pt>
    <dgm:pt modelId="{782FE1A0-3D91-43A3-A4E0-510107903F71}">
      <dgm:prSet phldrT="[文字]"/>
      <dgm:spPr/>
      <dgm:t>
        <a:bodyPr/>
        <a:lstStyle/>
        <a:p>
          <a:r>
            <a:rPr lang="zh-TW" altLang="en-US" b="1" dirty="0">
              <a:solidFill>
                <a:schemeClr val="tx1"/>
              </a:solidFill>
              <a:latin typeface="微軟正黑體" panose="020B0604030504040204" pitchFamily="34" charset="-120"/>
              <a:ea typeface="微軟正黑體" panose="020B0604030504040204" pitchFamily="34" charset="-120"/>
            </a:rPr>
            <a:t>瑞穗鄉</a:t>
          </a:r>
        </a:p>
      </dgm:t>
    </dgm:pt>
    <dgm:pt modelId="{CA517B9D-7C0C-4C28-9447-4A6C903D83C6}" type="parTrans" cxnId="{C4C2A3F2-0212-4B1A-A903-3E4453B98FAF}">
      <dgm:prSet/>
      <dgm:spPr/>
      <dgm:t>
        <a:bodyPr/>
        <a:lstStyle/>
        <a:p>
          <a:endParaRPr lang="zh-TW" altLang="en-US"/>
        </a:p>
      </dgm:t>
    </dgm:pt>
    <dgm:pt modelId="{B47DB458-49D2-42CA-833D-101AD51B0C55}" type="sibTrans" cxnId="{C4C2A3F2-0212-4B1A-A903-3E4453B98FAF}">
      <dgm:prSet/>
      <dgm:spPr/>
      <dgm:t>
        <a:bodyPr/>
        <a:lstStyle/>
        <a:p>
          <a:endParaRPr lang="zh-TW" altLang="en-US"/>
        </a:p>
      </dgm:t>
    </dgm:pt>
    <dgm:pt modelId="{831F4E04-3240-4CB9-9750-291332E77DE4}" type="pres">
      <dgm:prSet presAssocID="{4B2CFC78-8CE1-4A89-966F-8B16DEC2F245}" presName="Name0" presStyleCnt="0">
        <dgm:presLayoutVars>
          <dgm:chMax val="7"/>
          <dgm:chPref val="7"/>
          <dgm:dir/>
        </dgm:presLayoutVars>
      </dgm:prSet>
      <dgm:spPr/>
      <dgm:t>
        <a:bodyPr/>
        <a:lstStyle/>
        <a:p>
          <a:endParaRPr lang="zh-TW" altLang="en-US"/>
        </a:p>
      </dgm:t>
    </dgm:pt>
    <dgm:pt modelId="{F060343F-C1EA-45E5-AD5B-06F9C2AA7A4B}" type="pres">
      <dgm:prSet presAssocID="{4B2CFC78-8CE1-4A89-966F-8B16DEC2F245}" presName="Name1" presStyleCnt="0"/>
      <dgm:spPr/>
    </dgm:pt>
    <dgm:pt modelId="{D5A4656C-825E-4CFA-9352-77A571D6A104}" type="pres">
      <dgm:prSet presAssocID="{4B2CFC78-8CE1-4A89-966F-8B16DEC2F245}" presName="cycle" presStyleCnt="0"/>
      <dgm:spPr/>
    </dgm:pt>
    <dgm:pt modelId="{CB737EE9-A486-4BE4-820D-FC683F0EB649}" type="pres">
      <dgm:prSet presAssocID="{4B2CFC78-8CE1-4A89-966F-8B16DEC2F245}" presName="srcNode" presStyleLbl="node1" presStyleIdx="0" presStyleCnt="5"/>
      <dgm:spPr/>
    </dgm:pt>
    <dgm:pt modelId="{5281922B-7350-47B4-96DB-F1ABD4BF96BF}" type="pres">
      <dgm:prSet presAssocID="{4B2CFC78-8CE1-4A89-966F-8B16DEC2F245}" presName="conn" presStyleLbl="parChTrans1D2" presStyleIdx="0" presStyleCnt="1"/>
      <dgm:spPr/>
      <dgm:t>
        <a:bodyPr/>
        <a:lstStyle/>
        <a:p>
          <a:endParaRPr lang="zh-TW" altLang="en-US"/>
        </a:p>
      </dgm:t>
    </dgm:pt>
    <dgm:pt modelId="{1027E98A-680A-4D3B-88BA-9225196F45D9}" type="pres">
      <dgm:prSet presAssocID="{4B2CFC78-8CE1-4A89-966F-8B16DEC2F245}" presName="extraNode" presStyleLbl="node1" presStyleIdx="0" presStyleCnt="5"/>
      <dgm:spPr/>
    </dgm:pt>
    <dgm:pt modelId="{2394AD29-6A6D-4BB7-B750-F04D99D98A3A}" type="pres">
      <dgm:prSet presAssocID="{4B2CFC78-8CE1-4A89-966F-8B16DEC2F245}" presName="dstNode" presStyleLbl="node1" presStyleIdx="0" presStyleCnt="5"/>
      <dgm:spPr/>
    </dgm:pt>
    <dgm:pt modelId="{BC5AA786-410A-4C1C-BE15-6BCF64358620}" type="pres">
      <dgm:prSet presAssocID="{4CD2B1A7-5794-4044-8BFD-B1BB03C77F4D}" presName="text_1" presStyleLbl="node1" presStyleIdx="0" presStyleCnt="5">
        <dgm:presLayoutVars>
          <dgm:bulletEnabled val="1"/>
        </dgm:presLayoutVars>
      </dgm:prSet>
      <dgm:spPr/>
      <dgm:t>
        <a:bodyPr/>
        <a:lstStyle/>
        <a:p>
          <a:endParaRPr lang="zh-TW" altLang="en-US"/>
        </a:p>
      </dgm:t>
    </dgm:pt>
    <dgm:pt modelId="{5B5B9A8A-450C-494F-B5C3-EDCB4034AA6E}" type="pres">
      <dgm:prSet presAssocID="{4CD2B1A7-5794-4044-8BFD-B1BB03C77F4D}" presName="accent_1" presStyleCnt="0"/>
      <dgm:spPr/>
    </dgm:pt>
    <dgm:pt modelId="{9682F3F8-9B3F-4FEC-8384-C923F9FBEFE3}" type="pres">
      <dgm:prSet presAssocID="{4CD2B1A7-5794-4044-8BFD-B1BB03C77F4D}" presName="accentRepeatNode" presStyleLbl="solidFgAcc1" presStyleIdx="0" presStyleCnt="5"/>
      <dgm:spPr/>
    </dgm:pt>
    <dgm:pt modelId="{499AAD7E-D0E2-4ADF-BC88-5E07AB705D57}" type="pres">
      <dgm:prSet presAssocID="{A2835F80-ACBE-47FE-8A6F-EE8C415EF1F3}" presName="text_2" presStyleLbl="node1" presStyleIdx="1" presStyleCnt="5">
        <dgm:presLayoutVars>
          <dgm:bulletEnabled val="1"/>
        </dgm:presLayoutVars>
      </dgm:prSet>
      <dgm:spPr/>
      <dgm:t>
        <a:bodyPr/>
        <a:lstStyle/>
        <a:p>
          <a:endParaRPr lang="zh-TW" altLang="en-US"/>
        </a:p>
      </dgm:t>
    </dgm:pt>
    <dgm:pt modelId="{666A265D-78A5-413E-A090-00FFA06477E2}" type="pres">
      <dgm:prSet presAssocID="{A2835F80-ACBE-47FE-8A6F-EE8C415EF1F3}" presName="accent_2" presStyleCnt="0"/>
      <dgm:spPr/>
    </dgm:pt>
    <dgm:pt modelId="{9CCC077E-24A5-4E97-A4C0-8857A19334B7}" type="pres">
      <dgm:prSet presAssocID="{A2835F80-ACBE-47FE-8A6F-EE8C415EF1F3}" presName="accentRepeatNode" presStyleLbl="solidFgAcc1" presStyleIdx="1" presStyleCnt="5"/>
      <dgm:spPr/>
    </dgm:pt>
    <dgm:pt modelId="{F40DFD67-9E68-41DA-942A-ED6EA0DD5E36}" type="pres">
      <dgm:prSet presAssocID="{EEEDAC8F-5BF5-4BD6-9837-2EAF83A5DDEF}" presName="text_3" presStyleLbl="node1" presStyleIdx="2" presStyleCnt="5">
        <dgm:presLayoutVars>
          <dgm:bulletEnabled val="1"/>
        </dgm:presLayoutVars>
      </dgm:prSet>
      <dgm:spPr/>
      <dgm:t>
        <a:bodyPr/>
        <a:lstStyle/>
        <a:p>
          <a:endParaRPr lang="zh-TW" altLang="en-US"/>
        </a:p>
      </dgm:t>
    </dgm:pt>
    <dgm:pt modelId="{04FB0B4B-879B-4000-8DBA-D76897A1256E}" type="pres">
      <dgm:prSet presAssocID="{EEEDAC8F-5BF5-4BD6-9837-2EAF83A5DDEF}" presName="accent_3" presStyleCnt="0"/>
      <dgm:spPr/>
    </dgm:pt>
    <dgm:pt modelId="{9B549508-540A-4BB0-AB26-71DB2DB8C259}" type="pres">
      <dgm:prSet presAssocID="{EEEDAC8F-5BF5-4BD6-9837-2EAF83A5DDEF}" presName="accentRepeatNode" presStyleLbl="solidFgAcc1" presStyleIdx="2" presStyleCnt="5"/>
      <dgm:spPr/>
    </dgm:pt>
    <dgm:pt modelId="{3E5F36D5-4B37-4A11-894B-B9BCE8387E1D}" type="pres">
      <dgm:prSet presAssocID="{FE5611DC-7EBB-4F89-9B5A-354B11302C9C}" presName="text_4" presStyleLbl="node1" presStyleIdx="3" presStyleCnt="5">
        <dgm:presLayoutVars>
          <dgm:bulletEnabled val="1"/>
        </dgm:presLayoutVars>
      </dgm:prSet>
      <dgm:spPr/>
      <dgm:t>
        <a:bodyPr/>
        <a:lstStyle/>
        <a:p>
          <a:endParaRPr lang="zh-TW" altLang="en-US"/>
        </a:p>
      </dgm:t>
    </dgm:pt>
    <dgm:pt modelId="{CBC51EC5-3A7F-468B-B5CA-847F0C2D1516}" type="pres">
      <dgm:prSet presAssocID="{FE5611DC-7EBB-4F89-9B5A-354B11302C9C}" presName="accent_4" presStyleCnt="0"/>
      <dgm:spPr/>
    </dgm:pt>
    <dgm:pt modelId="{BEA0D4E5-96CA-4390-8E56-9AB62008D2DC}" type="pres">
      <dgm:prSet presAssocID="{FE5611DC-7EBB-4F89-9B5A-354B11302C9C}" presName="accentRepeatNode" presStyleLbl="solidFgAcc1" presStyleIdx="3" presStyleCnt="5"/>
      <dgm:spPr/>
    </dgm:pt>
    <dgm:pt modelId="{D3BC837C-23BD-4AD7-B657-F9411C41216B}" type="pres">
      <dgm:prSet presAssocID="{782FE1A0-3D91-43A3-A4E0-510107903F71}" presName="text_5" presStyleLbl="node1" presStyleIdx="4" presStyleCnt="5">
        <dgm:presLayoutVars>
          <dgm:bulletEnabled val="1"/>
        </dgm:presLayoutVars>
      </dgm:prSet>
      <dgm:spPr/>
      <dgm:t>
        <a:bodyPr/>
        <a:lstStyle/>
        <a:p>
          <a:endParaRPr lang="zh-TW" altLang="en-US"/>
        </a:p>
      </dgm:t>
    </dgm:pt>
    <dgm:pt modelId="{D5E85D75-1855-49FA-9BFF-41CDBF211FBC}" type="pres">
      <dgm:prSet presAssocID="{782FE1A0-3D91-43A3-A4E0-510107903F71}" presName="accent_5" presStyleCnt="0"/>
      <dgm:spPr/>
    </dgm:pt>
    <dgm:pt modelId="{0303C7B3-1986-4913-95F3-6AF2336D4C83}" type="pres">
      <dgm:prSet presAssocID="{782FE1A0-3D91-43A3-A4E0-510107903F71}" presName="accentRepeatNode" presStyleLbl="solidFgAcc1" presStyleIdx="4" presStyleCnt="5"/>
      <dgm:spPr/>
    </dgm:pt>
  </dgm:ptLst>
  <dgm:cxnLst>
    <dgm:cxn modelId="{6CC8FD2D-19C7-4F36-80E1-33AE115B3BAB}" type="presOf" srcId="{782FE1A0-3D91-43A3-A4E0-510107903F71}" destId="{D3BC837C-23BD-4AD7-B657-F9411C41216B}" srcOrd="0" destOrd="0" presId="urn:microsoft.com/office/officeart/2008/layout/VerticalCurvedList"/>
    <dgm:cxn modelId="{91DCE1BF-05E9-4E64-94B4-CF6D292FFC05}" type="presOf" srcId="{FE5611DC-7EBB-4F89-9B5A-354B11302C9C}" destId="{3E5F36D5-4B37-4A11-894B-B9BCE8387E1D}" srcOrd="0" destOrd="0" presId="urn:microsoft.com/office/officeart/2008/layout/VerticalCurvedList"/>
    <dgm:cxn modelId="{267346D4-B133-40CC-9AF8-B1CBFDEC345D}" type="presOf" srcId="{EEEDAC8F-5BF5-4BD6-9837-2EAF83A5DDEF}" destId="{F40DFD67-9E68-41DA-942A-ED6EA0DD5E36}" srcOrd="0" destOrd="0" presId="urn:microsoft.com/office/officeart/2008/layout/VerticalCurvedList"/>
    <dgm:cxn modelId="{50ED2066-E8DA-45CA-96D0-5483E6DA46E6}" type="presOf" srcId="{4B2CFC78-8CE1-4A89-966F-8B16DEC2F245}" destId="{831F4E04-3240-4CB9-9750-291332E77DE4}" srcOrd="0" destOrd="0" presId="urn:microsoft.com/office/officeart/2008/layout/VerticalCurvedList"/>
    <dgm:cxn modelId="{2CBC8566-1588-4206-970F-503AEBCA33BF}" type="presOf" srcId="{A2835F80-ACBE-47FE-8A6F-EE8C415EF1F3}" destId="{499AAD7E-D0E2-4ADF-BC88-5E07AB705D57}" srcOrd="0" destOrd="0" presId="urn:microsoft.com/office/officeart/2008/layout/VerticalCurvedList"/>
    <dgm:cxn modelId="{C4C2A3F2-0212-4B1A-A903-3E4453B98FAF}" srcId="{4B2CFC78-8CE1-4A89-966F-8B16DEC2F245}" destId="{782FE1A0-3D91-43A3-A4E0-510107903F71}" srcOrd="4" destOrd="0" parTransId="{CA517B9D-7C0C-4C28-9447-4A6C903D83C6}" sibTransId="{B47DB458-49D2-42CA-833D-101AD51B0C55}"/>
    <dgm:cxn modelId="{77C23F1D-413E-4B6A-9A98-B26D6FB92CD1}" srcId="{4B2CFC78-8CE1-4A89-966F-8B16DEC2F245}" destId="{4CD2B1A7-5794-4044-8BFD-B1BB03C77F4D}" srcOrd="0" destOrd="0" parTransId="{D0D4A48D-4CD3-4F83-803B-157D8E0CC55B}" sibTransId="{7098FA60-0566-4AAF-82DA-3387DE17F173}"/>
    <dgm:cxn modelId="{F6D4F884-BA27-42FB-B49D-5DE2C9D79806}" srcId="{4B2CFC78-8CE1-4A89-966F-8B16DEC2F245}" destId="{EEEDAC8F-5BF5-4BD6-9837-2EAF83A5DDEF}" srcOrd="2" destOrd="0" parTransId="{E2B36932-1E38-414D-B84D-1ACEAB1277D6}" sibTransId="{62046896-7E44-4F29-B92E-19DCCF373CA5}"/>
    <dgm:cxn modelId="{929C4D8F-135E-44FA-817B-C8418C66B06D}" srcId="{4B2CFC78-8CE1-4A89-966F-8B16DEC2F245}" destId="{A2835F80-ACBE-47FE-8A6F-EE8C415EF1F3}" srcOrd="1" destOrd="0" parTransId="{E25EAA95-180D-44D8-9B07-FBA4C83C01D8}" sibTransId="{91CE1856-C23E-4FB2-A68C-0054CA9A643D}"/>
    <dgm:cxn modelId="{7501B82F-491D-49B7-89AE-661F41E12D4A}" type="presOf" srcId="{7098FA60-0566-4AAF-82DA-3387DE17F173}" destId="{5281922B-7350-47B4-96DB-F1ABD4BF96BF}" srcOrd="0" destOrd="0" presId="urn:microsoft.com/office/officeart/2008/layout/VerticalCurvedList"/>
    <dgm:cxn modelId="{568C1128-5BF5-48E5-AAAF-A22BDBE072E7}" type="presOf" srcId="{4CD2B1A7-5794-4044-8BFD-B1BB03C77F4D}" destId="{BC5AA786-410A-4C1C-BE15-6BCF64358620}" srcOrd="0" destOrd="0" presId="urn:microsoft.com/office/officeart/2008/layout/VerticalCurvedList"/>
    <dgm:cxn modelId="{BBFDAC58-3382-4A27-B1BA-AA2F3DA0BA10}" srcId="{4B2CFC78-8CE1-4A89-966F-8B16DEC2F245}" destId="{FE5611DC-7EBB-4F89-9B5A-354B11302C9C}" srcOrd="3" destOrd="0" parTransId="{50C07F88-8EF0-4256-92A1-4DD5FA835379}" sibTransId="{23333DDA-07BF-4EEE-80FE-3976C4AEA50C}"/>
    <dgm:cxn modelId="{14E349D2-772B-4896-A683-A7800FB8355D}" type="presParOf" srcId="{831F4E04-3240-4CB9-9750-291332E77DE4}" destId="{F060343F-C1EA-45E5-AD5B-06F9C2AA7A4B}" srcOrd="0" destOrd="0" presId="urn:microsoft.com/office/officeart/2008/layout/VerticalCurvedList"/>
    <dgm:cxn modelId="{DA862319-A7E6-41D3-879D-894BF2251F53}" type="presParOf" srcId="{F060343F-C1EA-45E5-AD5B-06F9C2AA7A4B}" destId="{D5A4656C-825E-4CFA-9352-77A571D6A104}" srcOrd="0" destOrd="0" presId="urn:microsoft.com/office/officeart/2008/layout/VerticalCurvedList"/>
    <dgm:cxn modelId="{FE824D3F-8168-4FFC-87B1-AC0D47BD25CB}" type="presParOf" srcId="{D5A4656C-825E-4CFA-9352-77A571D6A104}" destId="{CB737EE9-A486-4BE4-820D-FC683F0EB649}" srcOrd="0" destOrd="0" presId="urn:microsoft.com/office/officeart/2008/layout/VerticalCurvedList"/>
    <dgm:cxn modelId="{7FDD03CD-ADA0-4C1F-9906-F02103CCAEF4}" type="presParOf" srcId="{D5A4656C-825E-4CFA-9352-77A571D6A104}" destId="{5281922B-7350-47B4-96DB-F1ABD4BF96BF}" srcOrd="1" destOrd="0" presId="urn:microsoft.com/office/officeart/2008/layout/VerticalCurvedList"/>
    <dgm:cxn modelId="{26C86575-6B00-4EA9-8624-91E1B485CABB}" type="presParOf" srcId="{D5A4656C-825E-4CFA-9352-77A571D6A104}" destId="{1027E98A-680A-4D3B-88BA-9225196F45D9}" srcOrd="2" destOrd="0" presId="urn:microsoft.com/office/officeart/2008/layout/VerticalCurvedList"/>
    <dgm:cxn modelId="{9CB80B19-61C3-4150-A871-FE970D66E94F}" type="presParOf" srcId="{D5A4656C-825E-4CFA-9352-77A571D6A104}" destId="{2394AD29-6A6D-4BB7-B750-F04D99D98A3A}" srcOrd="3" destOrd="0" presId="urn:microsoft.com/office/officeart/2008/layout/VerticalCurvedList"/>
    <dgm:cxn modelId="{C07BE584-294D-42E9-BFBC-2F392DBA667A}" type="presParOf" srcId="{F060343F-C1EA-45E5-AD5B-06F9C2AA7A4B}" destId="{BC5AA786-410A-4C1C-BE15-6BCF64358620}" srcOrd="1" destOrd="0" presId="urn:microsoft.com/office/officeart/2008/layout/VerticalCurvedList"/>
    <dgm:cxn modelId="{0BF01168-81F2-4D8A-BD70-83F16268E2CA}" type="presParOf" srcId="{F060343F-C1EA-45E5-AD5B-06F9C2AA7A4B}" destId="{5B5B9A8A-450C-494F-B5C3-EDCB4034AA6E}" srcOrd="2" destOrd="0" presId="urn:microsoft.com/office/officeart/2008/layout/VerticalCurvedList"/>
    <dgm:cxn modelId="{52B8BCC1-9B7A-4E6C-9644-6FC36C9EF1C0}" type="presParOf" srcId="{5B5B9A8A-450C-494F-B5C3-EDCB4034AA6E}" destId="{9682F3F8-9B3F-4FEC-8384-C923F9FBEFE3}" srcOrd="0" destOrd="0" presId="urn:microsoft.com/office/officeart/2008/layout/VerticalCurvedList"/>
    <dgm:cxn modelId="{FB663973-7326-4098-8458-B3F59E984331}" type="presParOf" srcId="{F060343F-C1EA-45E5-AD5B-06F9C2AA7A4B}" destId="{499AAD7E-D0E2-4ADF-BC88-5E07AB705D57}" srcOrd="3" destOrd="0" presId="urn:microsoft.com/office/officeart/2008/layout/VerticalCurvedList"/>
    <dgm:cxn modelId="{02C0FA9A-1F46-48D0-BEEE-C2E10EC355E0}" type="presParOf" srcId="{F060343F-C1EA-45E5-AD5B-06F9C2AA7A4B}" destId="{666A265D-78A5-413E-A090-00FFA06477E2}" srcOrd="4" destOrd="0" presId="urn:microsoft.com/office/officeart/2008/layout/VerticalCurvedList"/>
    <dgm:cxn modelId="{C57743D3-08AF-4582-B46C-51876AA0EB4E}" type="presParOf" srcId="{666A265D-78A5-413E-A090-00FFA06477E2}" destId="{9CCC077E-24A5-4E97-A4C0-8857A19334B7}" srcOrd="0" destOrd="0" presId="urn:microsoft.com/office/officeart/2008/layout/VerticalCurvedList"/>
    <dgm:cxn modelId="{7D4FA757-FA58-487C-9820-88F1055233D7}" type="presParOf" srcId="{F060343F-C1EA-45E5-AD5B-06F9C2AA7A4B}" destId="{F40DFD67-9E68-41DA-942A-ED6EA0DD5E36}" srcOrd="5" destOrd="0" presId="urn:microsoft.com/office/officeart/2008/layout/VerticalCurvedList"/>
    <dgm:cxn modelId="{F9604DE4-88F6-470F-A1AB-CD1DD936B361}" type="presParOf" srcId="{F060343F-C1EA-45E5-AD5B-06F9C2AA7A4B}" destId="{04FB0B4B-879B-4000-8DBA-D76897A1256E}" srcOrd="6" destOrd="0" presId="urn:microsoft.com/office/officeart/2008/layout/VerticalCurvedList"/>
    <dgm:cxn modelId="{29A69D42-65A5-4310-93E0-91131AA65A7B}" type="presParOf" srcId="{04FB0B4B-879B-4000-8DBA-D76897A1256E}" destId="{9B549508-540A-4BB0-AB26-71DB2DB8C259}" srcOrd="0" destOrd="0" presId="urn:microsoft.com/office/officeart/2008/layout/VerticalCurvedList"/>
    <dgm:cxn modelId="{9898B184-7125-4085-AA15-38EB681232A5}" type="presParOf" srcId="{F060343F-C1EA-45E5-AD5B-06F9C2AA7A4B}" destId="{3E5F36D5-4B37-4A11-894B-B9BCE8387E1D}" srcOrd="7" destOrd="0" presId="urn:microsoft.com/office/officeart/2008/layout/VerticalCurvedList"/>
    <dgm:cxn modelId="{4C62940E-E330-49BE-8C94-B818597B217F}" type="presParOf" srcId="{F060343F-C1EA-45E5-AD5B-06F9C2AA7A4B}" destId="{CBC51EC5-3A7F-468B-B5CA-847F0C2D1516}" srcOrd="8" destOrd="0" presId="urn:microsoft.com/office/officeart/2008/layout/VerticalCurvedList"/>
    <dgm:cxn modelId="{190F0A53-B556-4776-A8DC-8F306B44DD3D}" type="presParOf" srcId="{CBC51EC5-3A7F-468B-B5CA-847F0C2D1516}" destId="{BEA0D4E5-96CA-4390-8E56-9AB62008D2DC}" srcOrd="0" destOrd="0" presId="urn:microsoft.com/office/officeart/2008/layout/VerticalCurvedList"/>
    <dgm:cxn modelId="{5D0ACFF6-700D-4C1C-8A78-E882B59317AB}" type="presParOf" srcId="{F060343F-C1EA-45E5-AD5B-06F9C2AA7A4B}" destId="{D3BC837C-23BD-4AD7-B657-F9411C41216B}" srcOrd="9" destOrd="0" presId="urn:microsoft.com/office/officeart/2008/layout/VerticalCurvedList"/>
    <dgm:cxn modelId="{7D21E7B3-95A6-4D28-959C-BC1C622FDCFA}" type="presParOf" srcId="{F060343F-C1EA-45E5-AD5B-06F9C2AA7A4B}" destId="{D5E85D75-1855-49FA-9BFF-41CDBF211FBC}" srcOrd="10" destOrd="0" presId="urn:microsoft.com/office/officeart/2008/layout/VerticalCurvedList"/>
    <dgm:cxn modelId="{BA481A15-E356-40B8-B37B-FB05BB8A3902}" type="presParOf" srcId="{D5E85D75-1855-49FA-9BFF-41CDBF211FBC}" destId="{0303C7B3-1986-4913-95F3-6AF2336D4C83}"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81922B-7350-47B4-96DB-F1ABD4BF96BF}">
      <dsp:nvSpPr>
        <dsp:cNvPr id="0" name=""/>
        <dsp:cNvSpPr/>
      </dsp:nvSpPr>
      <dsp:spPr>
        <a:xfrm>
          <a:off x="-5413077" y="-828878"/>
          <a:ext cx="6445421" cy="6445421"/>
        </a:xfrm>
        <a:prstGeom prst="blockArc">
          <a:avLst>
            <a:gd name="adj1" fmla="val 18900000"/>
            <a:gd name="adj2" fmla="val 2700000"/>
            <a:gd name="adj3" fmla="val 335"/>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C5AA786-410A-4C1C-BE15-6BCF64358620}">
      <dsp:nvSpPr>
        <dsp:cNvPr id="0" name=""/>
        <dsp:cNvSpPr/>
      </dsp:nvSpPr>
      <dsp:spPr>
        <a:xfrm>
          <a:off x="451409" y="299133"/>
          <a:ext cx="4898926" cy="598649"/>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75178" tIns="58420" rIns="58420" bIns="58420" numCol="1" spcCol="1270" anchor="ctr" anchorCtr="0">
          <a:noAutofit/>
        </a:bodyPr>
        <a:lstStyle/>
        <a:p>
          <a:pPr lvl="0" algn="l" defTabSz="1022350">
            <a:lnSpc>
              <a:spcPct val="90000"/>
            </a:lnSpc>
            <a:spcBef>
              <a:spcPct val="0"/>
            </a:spcBef>
            <a:spcAft>
              <a:spcPct val="35000"/>
            </a:spcAft>
          </a:pPr>
          <a:r>
            <a:rPr lang="zh-TW" altLang="en-US" sz="2300" b="1" kern="1200" dirty="0">
              <a:solidFill>
                <a:schemeClr val="tx1"/>
              </a:solidFill>
              <a:latin typeface="微軟正黑體" panose="020B0604030504040204" pitchFamily="34" charset="-120"/>
              <a:ea typeface="微軟正黑體" panose="020B0604030504040204" pitchFamily="34" charset="-120"/>
            </a:rPr>
            <a:t>鳳林鎮</a:t>
          </a:r>
        </a:p>
      </dsp:txBody>
      <dsp:txXfrm>
        <a:off x="451409" y="299133"/>
        <a:ext cx="4898926" cy="598649"/>
      </dsp:txXfrm>
    </dsp:sp>
    <dsp:sp modelId="{9682F3F8-9B3F-4FEC-8384-C923F9FBEFE3}">
      <dsp:nvSpPr>
        <dsp:cNvPr id="0" name=""/>
        <dsp:cNvSpPr/>
      </dsp:nvSpPr>
      <dsp:spPr>
        <a:xfrm>
          <a:off x="77253" y="224302"/>
          <a:ext cx="748312" cy="748312"/>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99AAD7E-D0E2-4ADF-BC88-5E07AB705D57}">
      <dsp:nvSpPr>
        <dsp:cNvPr id="0" name=""/>
        <dsp:cNvSpPr/>
      </dsp:nvSpPr>
      <dsp:spPr>
        <a:xfrm>
          <a:off x="880384" y="1196820"/>
          <a:ext cx="4469951" cy="598649"/>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75178" tIns="58420" rIns="58420" bIns="58420" numCol="1" spcCol="1270" anchor="ctr" anchorCtr="0">
          <a:noAutofit/>
        </a:bodyPr>
        <a:lstStyle/>
        <a:p>
          <a:pPr lvl="0" algn="l" defTabSz="1022350">
            <a:lnSpc>
              <a:spcPct val="90000"/>
            </a:lnSpc>
            <a:spcBef>
              <a:spcPct val="0"/>
            </a:spcBef>
            <a:spcAft>
              <a:spcPct val="35000"/>
            </a:spcAft>
          </a:pPr>
          <a:r>
            <a:rPr lang="zh-TW" altLang="en-US" sz="2300" b="1" kern="1200" dirty="0">
              <a:solidFill>
                <a:schemeClr val="tx1"/>
              </a:solidFill>
              <a:latin typeface="微軟正黑體" panose="020B0604030504040204" pitchFamily="34" charset="-120"/>
              <a:ea typeface="微軟正黑體" panose="020B0604030504040204" pitchFamily="34" charset="-120"/>
            </a:rPr>
            <a:t>光復鄉</a:t>
          </a:r>
        </a:p>
      </dsp:txBody>
      <dsp:txXfrm>
        <a:off x="880384" y="1196820"/>
        <a:ext cx="4469951" cy="598649"/>
      </dsp:txXfrm>
    </dsp:sp>
    <dsp:sp modelId="{9CCC077E-24A5-4E97-A4C0-8857A19334B7}">
      <dsp:nvSpPr>
        <dsp:cNvPr id="0" name=""/>
        <dsp:cNvSpPr/>
      </dsp:nvSpPr>
      <dsp:spPr>
        <a:xfrm>
          <a:off x="506228" y="1121989"/>
          <a:ext cx="748312" cy="748312"/>
        </a:xfrm>
        <a:prstGeom prst="ellipse">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40DFD67-9E68-41DA-942A-ED6EA0DD5E36}">
      <dsp:nvSpPr>
        <dsp:cNvPr id="0" name=""/>
        <dsp:cNvSpPr/>
      </dsp:nvSpPr>
      <dsp:spPr>
        <a:xfrm>
          <a:off x="1012044" y="2094507"/>
          <a:ext cx="4338291" cy="598649"/>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75178" tIns="58420" rIns="58420" bIns="58420" numCol="1" spcCol="1270" anchor="ctr" anchorCtr="0">
          <a:noAutofit/>
        </a:bodyPr>
        <a:lstStyle/>
        <a:p>
          <a:pPr lvl="0" algn="l" defTabSz="1022350">
            <a:lnSpc>
              <a:spcPct val="90000"/>
            </a:lnSpc>
            <a:spcBef>
              <a:spcPct val="0"/>
            </a:spcBef>
            <a:spcAft>
              <a:spcPct val="35000"/>
            </a:spcAft>
          </a:pPr>
          <a:r>
            <a:rPr lang="zh-TW" altLang="en-US" sz="2300" b="1" kern="1200" dirty="0">
              <a:solidFill>
                <a:schemeClr val="tx1"/>
              </a:solidFill>
              <a:latin typeface="微軟正黑體" panose="020B0604030504040204" pitchFamily="34" charset="-120"/>
              <a:ea typeface="微軟正黑體" panose="020B0604030504040204" pitchFamily="34" charset="-120"/>
            </a:rPr>
            <a:t>萬榮鄉</a:t>
          </a:r>
        </a:p>
      </dsp:txBody>
      <dsp:txXfrm>
        <a:off x="1012044" y="2094507"/>
        <a:ext cx="4338291" cy="598649"/>
      </dsp:txXfrm>
    </dsp:sp>
    <dsp:sp modelId="{9B549508-540A-4BB0-AB26-71DB2DB8C259}">
      <dsp:nvSpPr>
        <dsp:cNvPr id="0" name=""/>
        <dsp:cNvSpPr/>
      </dsp:nvSpPr>
      <dsp:spPr>
        <a:xfrm>
          <a:off x="637888" y="2019676"/>
          <a:ext cx="748312" cy="748312"/>
        </a:xfrm>
        <a:prstGeom prst="ellipse">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E5F36D5-4B37-4A11-894B-B9BCE8387E1D}">
      <dsp:nvSpPr>
        <dsp:cNvPr id="0" name=""/>
        <dsp:cNvSpPr/>
      </dsp:nvSpPr>
      <dsp:spPr>
        <a:xfrm>
          <a:off x="880384" y="2992194"/>
          <a:ext cx="4469951" cy="598649"/>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75178" tIns="58420" rIns="58420" bIns="58420" numCol="1" spcCol="1270" anchor="ctr" anchorCtr="0">
          <a:noAutofit/>
        </a:bodyPr>
        <a:lstStyle/>
        <a:p>
          <a:pPr lvl="0" algn="l" defTabSz="1022350">
            <a:lnSpc>
              <a:spcPct val="90000"/>
            </a:lnSpc>
            <a:spcBef>
              <a:spcPct val="0"/>
            </a:spcBef>
            <a:spcAft>
              <a:spcPct val="35000"/>
            </a:spcAft>
          </a:pPr>
          <a:r>
            <a:rPr lang="zh-TW" altLang="en-US" sz="2300" b="1" kern="1200" dirty="0">
              <a:solidFill>
                <a:schemeClr val="tx1"/>
              </a:solidFill>
              <a:latin typeface="微軟正黑體" panose="020B0604030504040204" pitchFamily="34" charset="-120"/>
              <a:ea typeface="微軟正黑體" panose="020B0604030504040204" pitchFamily="34" charset="-120"/>
            </a:rPr>
            <a:t>豐濱鄉</a:t>
          </a:r>
        </a:p>
      </dsp:txBody>
      <dsp:txXfrm>
        <a:off x="880384" y="2992194"/>
        <a:ext cx="4469951" cy="598649"/>
      </dsp:txXfrm>
    </dsp:sp>
    <dsp:sp modelId="{BEA0D4E5-96CA-4390-8E56-9AB62008D2DC}">
      <dsp:nvSpPr>
        <dsp:cNvPr id="0" name=""/>
        <dsp:cNvSpPr/>
      </dsp:nvSpPr>
      <dsp:spPr>
        <a:xfrm>
          <a:off x="506228" y="2917363"/>
          <a:ext cx="748312" cy="748312"/>
        </a:xfrm>
        <a:prstGeom prst="ellipse">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3BC837C-23BD-4AD7-B657-F9411C41216B}">
      <dsp:nvSpPr>
        <dsp:cNvPr id="0" name=""/>
        <dsp:cNvSpPr/>
      </dsp:nvSpPr>
      <dsp:spPr>
        <a:xfrm>
          <a:off x="451409" y="3889882"/>
          <a:ext cx="4898926" cy="598649"/>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75178" tIns="58420" rIns="58420" bIns="58420" numCol="1" spcCol="1270" anchor="ctr" anchorCtr="0">
          <a:noAutofit/>
        </a:bodyPr>
        <a:lstStyle/>
        <a:p>
          <a:pPr lvl="0" algn="l" defTabSz="1022350">
            <a:lnSpc>
              <a:spcPct val="90000"/>
            </a:lnSpc>
            <a:spcBef>
              <a:spcPct val="0"/>
            </a:spcBef>
            <a:spcAft>
              <a:spcPct val="35000"/>
            </a:spcAft>
          </a:pPr>
          <a:r>
            <a:rPr lang="zh-TW" altLang="en-US" sz="2300" b="1" kern="1200" dirty="0">
              <a:solidFill>
                <a:schemeClr val="tx1"/>
              </a:solidFill>
              <a:latin typeface="微軟正黑體" panose="020B0604030504040204" pitchFamily="34" charset="-120"/>
              <a:ea typeface="微軟正黑體" panose="020B0604030504040204" pitchFamily="34" charset="-120"/>
            </a:rPr>
            <a:t>瑞穗鄉</a:t>
          </a:r>
        </a:p>
      </dsp:txBody>
      <dsp:txXfrm>
        <a:off x="451409" y="3889882"/>
        <a:ext cx="4898926" cy="598649"/>
      </dsp:txXfrm>
    </dsp:sp>
    <dsp:sp modelId="{0303C7B3-1986-4913-95F3-6AF2336D4C83}">
      <dsp:nvSpPr>
        <dsp:cNvPr id="0" name=""/>
        <dsp:cNvSpPr/>
      </dsp:nvSpPr>
      <dsp:spPr>
        <a:xfrm>
          <a:off x="77253" y="3815050"/>
          <a:ext cx="748312" cy="748312"/>
        </a:xfrm>
        <a:prstGeom prst="ellipse">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8B5986-0A83-44F6-BBE2-DFE21B343470}" type="datetimeFigureOut">
              <a:rPr lang="zh-TW" altLang="en-US" smtClean="0"/>
              <a:t>2021/10/4</a:t>
            </a:fld>
            <a:endParaRPr lang="zh-TW" altLang="en-US"/>
          </a:p>
        </p:txBody>
      </p:sp>
      <p:sp>
        <p:nvSpPr>
          <p:cNvPr id="4" name="投影片影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EE76AA-CC16-4A9A-8F1A-179D714A2ECD}" type="slidenum">
              <a:rPr lang="zh-TW" altLang="en-US" smtClean="0"/>
              <a:t>‹#›</a:t>
            </a:fld>
            <a:endParaRPr lang="zh-TW" altLang="en-US"/>
          </a:p>
        </p:txBody>
      </p:sp>
    </p:spTree>
    <p:extLst>
      <p:ext uri="{BB962C8B-B14F-4D97-AF65-F5344CB8AC3E}">
        <p14:creationId xmlns:p14="http://schemas.microsoft.com/office/powerpoint/2010/main" val="38829307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投影片圖像版面配置區 1">
            <a:extLst>
              <a:ext uri="{FF2B5EF4-FFF2-40B4-BE49-F238E27FC236}">
                <a16:creationId xmlns:a16="http://schemas.microsoft.com/office/drawing/2014/main" xmlns="" id="{FC1AA8AB-1871-498D-84EC-BBE87ED17B4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備忘稿版面配置區 2">
            <a:extLst>
              <a:ext uri="{FF2B5EF4-FFF2-40B4-BE49-F238E27FC236}">
                <a16:creationId xmlns:a16="http://schemas.microsoft.com/office/drawing/2014/main" xmlns="" id="{1CCAD260-534F-4E68-B33D-2C064D5886B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cs typeface="等线" panose="02010600030101010101" pitchFamily="2" charset="-122"/>
            </a:endParaRPr>
          </a:p>
        </p:txBody>
      </p:sp>
      <p:sp>
        <p:nvSpPr>
          <p:cNvPr id="4" name="投影片編號版面配置區 3">
            <a:extLst>
              <a:ext uri="{FF2B5EF4-FFF2-40B4-BE49-F238E27FC236}">
                <a16:creationId xmlns:a16="http://schemas.microsoft.com/office/drawing/2014/main" xmlns="" id="{602026E4-E1DD-4757-A76E-707174D3FF0D}"/>
              </a:ext>
            </a:extLst>
          </p:cNvPr>
          <p:cNvSpPr>
            <a:spLocks noGrp="1"/>
          </p:cNvSpPr>
          <p:nvPr>
            <p:ph type="sldNum" sz="quarter" idx="5"/>
          </p:nvPr>
        </p:nvSpPr>
        <p:spPr/>
        <p:txBody>
          <a:bodyPr/>
          <a:lstStyle/>
          <a:p>
            <a:fld id="{185879B1-8BBA-4A3C-AFAC-04575B65F74F}" type="slidenum">
              <a:rPr lang="zh-CN" altLang="en-US"/>
              <a:pPr/>
              <a:t>10</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幻灯片图像占位符 1">
            <a:extLst>
              <a:ext uri="{FF2B5EF4-FFF2-40B4-BE49-F238E27FC236}">
                <a16:creationId xmlns:a16="http://schemas.microsoft.com/office/drawing/2014/main" xmlns="" id="{53546834-241E-479E-A161-23F02B5E845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备注占位符 2">
            <a:extLst>
              <a:ext uri="{FF2B5EF4-FFF2-40B4-BE49-F238E27FC236}">
                <a16:creationId xmlns:a16="http://schemas.microsoft.com/office/drawing/2014/main" xmlns="" id="{7F244B88-054C-480A-9F17-C516E3D71F0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TW" altLang="en-US">
                <a:cs typeface="等线" panose="02010600030101010101" pitchFamily="2" charset="-122"/>
              </a:rPr>
              <a:t>運用流程讓家處社工可以依照時程進行工作，並且檢視家處社工在服務提供上的適切性。</a:t>
            </a:r>
            <a:endParaRPr lang="en-US" altLang="zh-TW">
              <a:cs typeface="等线" panose="02010600030101010101" pitchFamily="2" charset="-122"/>
            </a:endParaRPr>
          </a:p>
          <a:p>
            <a:pPr eaLnBrk="1" hangingPunct="1">
              <a:spcBef>
                <a:spcPct val="0"/>
              </a:spcBef>
            </a:pPr>
            <a:r>
              <a:rPr lang="zh-TW" altLang="zh-TW">
                <a:cs typeface="等线" panose="02010600030101010101" pitchFamily="2" charset="-122"/>
              </a:rPr>
              <a:t>家庭重整為提供服務維繫親情，提升家庭功能，排除不利返家因素或創造更多有利返家情境，計畫性逐步讓兒少返家</a:t>
            </a:r>
            <a:r>
              <a:rPr lang="zh-TW" altLang="en-US">
                <a:cs typeface="等线" panose="02010600030101010101" pitchFamily="2" charset="-122"/>
              </a:rPr>
              <a:t>。</a:t>
            </a:r>
            <a:endParaRPr lang="en-US" altLang="zh-TW">
              <a:cs typeface="等线" panose="02010600030101010101" pitchFamily="2" charset="-122"/>
            </a:endParaRPr>
          </a:p>
          <a:p>
            <a:pPr eaLnBrk="1" hangingPunct="1">
              <a:spcBef>
                <a:spcPct val="0"/>
              </a:spcBef>
            </a:pPr>
            <a:r>
              <a:rPr lang="zh-TW" altLang="zh-TW">
                <a:cs typeface="等线" panose="02010600030101010101" pitchFamily="2" charset="-122"/>
              </a:rPr>
              <a:t>家庭維繫提升家庭及兒少保護因子，增強家庭面對危機及解決問題的能力，</a:t>
            </a:r>
            <a:endParaRPr lang="en-US" altLang="zh-TW">
              <a:cs typeface="等线" panose="02010600030101010101" pitchFamily="2" charset="-122"/>
            </a:endParaRPr>
          </a:p>
          <a:p>
            <a:pPr eaLnBrk="1" hangingPunct="1">
              <a:spcBef>
                <a:spcPct val="0"/>
              </a:spcBef>
            </a:pPr>
            <a:r>
              <a:rPr lang="zh-TW" altLang="zh-TW">
                <a:cs typeface="等线" panose="02010600030101010101" pitchFamily="2" charset="-122"/>
              </a:rPr>
              <a:t>返家追蹤提供後續追蹤服務輔導至少一年，持續進行安全、風險、家庭評估等，確認兒少是否安全無虞</a:t>
            </a:r>
            <a:r>
              <a:rPr lang="zh-TW" altLang="en-US">
                <a:cs typeface="等线" panose="02010600030101010101" pitchFamily="2" charset="-122"/>
              </a:rPr>
              <a:t>。</a:t>
            </a:r>
            <a:endParaRPr lang="zh-CN" altLang="en-US">
              <a:cs typeface="等线" panose="02010600030101010101" pitchFamily="2" charset="-122"/>
            </a:endParaRPr>
          </a:p>
        </p:txBody>
      </p:sp>
      <p:sp>
        <p:nvSpPr>
          <p:cNvPr id="11268" name="灯片编号占位符 3">
            <a:extLst>
              <a:ext uri="{FF2B5EF4-FFF2-40B4-BE49-F238E27FC236}">
                <a16:creationId xmlns:a16="http://schemas.microsoft.com/office/drawing/2014/main" xmlns="" id="{E11F6367-9B9D-4C06-89C8-B0DF47EE62F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等线" panose="02010600030101010101" pitchFamily="2" charset="-122"/>
                <a:ea typeface="等线" panose="02010600030101010101" pitchFamily="2" charset="-122"/>
                <a:cs typeface="等线" panose="02010600030101010101" pitchFamily="2" charset="-122"/>
              </a:defRPr>
            </a:lvl1pPr>
            <a:lvl2pPr marL="742950" indent="-285750" eaLnBrk="0" hangingPunct="0">
              <a:spcBef>
                <a:spcPct val="30000"/>
              </a:spcBef>
              <a:defRPr sz="1200">
                <a:solidFill>
                  <a:schemeClr val="tx1"/>
                </a:solidFill>
                <a:latin typeface="等线" panose="02010600030101010101" pitchFamily="2" charset="-122"/>
                <a:ea typeface="等线" panose="02010600030101010101" pitchFamily="2" charset="-122"/>
                <a:cs typeface="等线" panose="02010600030101010101" pitchFamily="2" charset="-122"/>
              </a:defRPr>
            </a:lvl2pPr>
            <a:lvl3pPr marL="1143000" indent="-228600" eaLnBrk="0" hangingPunct="0">
              <a:spcBef>
                <a:spcPct val="30000"/>
              </a:spcBef>
              <a:defRPr sz="1200">
                <a:solidFill>
                  <a:schemeClr val="tx1"/>
                </a:solidFill>
                <a:latin typeface="等线" panose="02010600030101010101" pitchFamily="2" charset="-122"/>
                <a:ea typeface="等线" panose="02010600030101010101" pitchFamily="2" charset="-122"/>
                <a:cs typeface="等线" panose="02010600030101010101" pitchFamily="2" charset="-122"/>
              </a:defRPr>
            </a:lvl3pPr>
            <a:lvl4pPr marL="1600200" indent="-228600" eaLnBrk="0" hangingPunct="0">
              <a:spcBef>
                <a:spcPct val="30000"/>
              </a:spcBef>
              <a:defRPr sz="1200">
                <a:solidFill>
                  <a:schemeClr val="tx1"/>
                </a:solidFill>
                <a:latin typeface="等线" panose="02010600030101010101" pitchFamily="2" charset="-122"/>
                <a:ea typeface="等线" panose="02010600030101010101" pitchFamily="2" charset="-122"/>
                <a:cs typeface="等线" panose="02010600030101010101" pitchFamily="2" charset="-122"/>
              </a:defRPr>
            </a:lvl4pPr>
            <a:lvl5pPr marL="2057400" indent="-228600" eaLnBrk="0" hangingPunct="0">
              <a:spcBef>
                <a:spcPct val="30000"/>
              </a:spcBef>
              <a:defRPr sz="1200">
                <a:solidFill>
                  <a:schemeClr val="tx1"/>
                </a:solidFill>
                <a:latin typeface="等线" panose="02010600030101010101" pitchFamily="2" charset="-122"/>
                <a:ea typeface="等线" panose="02010600030101010101" pitchFamily="2" charset="-122"/>
                <a:cs typeface="等线" panose="02010600030101010101" pitchFamily="2" charset="-122"/>
              </a:defRPr>
            </a:lvl5pPr>
            <a:lvl6pPr marL="2514600" indent="-228600" defTabSz="801688" eaLnBrk="0" fontAlgn="base" hangingPunct="0">
              <a:spcBef>
                <a:spcPct val="30000"/>
              </a:spcBef>
              <a:spcAft>
                <a:spcPct val="0"/>
              </a:spcAft>
              <a:defRPr sz="1200">
                <a:solidFill>
                  <a:schemeClr val="tx1"/>
                </a:solidFill>
                <a:latin typeface="等线" panose="02010600030101010101" pitchFamily="2" charset="-122"/>
                <a:ea typeface="等线" panose="02010600030101010101" pitchFamily="2" charset="-122"/>
                <a:cs typeface="等线" panose="02010600030101010101" pitchFamily="2" charset="-122"/>
              </a:defRPr>
            </a:lvl6pPr>
            <a:lvl7pPr marL="2971800" indent="-228600" defTabSz="801688" eaLnBrk="0" fontAlgn="base" hangingPunct="0">
              <a:spcBef>
                <a:spcPct val="30000"/>
              </a:spcBef>
              <a:spcAft>
                <a:spcPct val="0"/>
              </a:spcAft>
              <a:defRPr sz="1200">
                <a:solidFill>
                  <a:schemeClr val="tx1"/>
                </a:solidFill>
                <a:latin typeface="等线" panose="02010600030101010101" pitchFamily="2" charset="-122"/>
                <a:ea typeface="等线" panose="02010600030101010101" pitchFamily="2" charset="-122"/>
                <a:cs typeface="等线" panose="02010600030101010101" pitchFamily="2" charset="-122"/>
              </a:defRPr>
            </a:lvl7pPr>
            <a:lvl8pPr marL="3429000" indent="-228600" defTabSz="801688" eaLnBrk="0" fontAlgn="base" hangingPunct="0">
              <a:spcBef>
                <a:spcPct val="30000"/>
              </a:spcBef>
              <a:spcAft>
                <a:spcPct val="0"/>
              </a:spcAft>
              <a:defRPr sz="1200">
                <a:solidFill>
                  <a:schemeClr val="tx1"/>
                </a:solidFill>
                <a:latin typeface="等线" panose="02010600030101010101" pitchFamily="2" charset="-122"/>
                <a:ea typeface="等线" panose="02010600030101010101" pitchFamily="2" charset="-122"/>
                <a:cs typeface="等线" panose="02010600030101010101" pitchFamily="2" charset="-122"/>
              </a:defRPr>
            </a:lvl8pPr>
            <a:lvl9pPr marL="3886200" indent="-228600" defTabSz="801688" eaLnBrk="0" fontAlgn="base" hangingPunct="0">
              <a:spcBef>
                <a:spcPct val="30000"/>
              </a:spcBef>
              <a:spcAft>
                <a:spcPct val="0"/>
              </a:spcAft>
              <a:defRPr sz="1200">
                <a:solidFill>
                  <a:schemeClr val="tx1"/>
                </a:solidFill>
                <a:latin typeface="等线" panose="02010600030101010101" pitchFamily="2" charset="-122"/>
                <a:ea typeface="等线" panose="02010600030101010101" pitchFamily="2" charset="-122"/>
                <a:cs typeface="等线" panose="02010600030101010101" pitchFamily="2" charset="-122"/>
              </a:defRPr>
            </a:lvl9pPr>
          </a:lstStyle>
          <a:p>
            <a:pPr eaLnBrk="1" hangingPunct="1">
              <a:spcBef>
                <a:spcPct val="0"/>
              </a:spcBef>
            </a:pPr>
            <a:fld id="{CD456B6A-E3A2-4F8A-A3C6-F50354FA4158}" type="slidenum">
              <a:rPr lang="zh-CN" altLang="en-US"/>
              <a:pPr eaLnBrk="1" hangingPunct="1">
                <a:spcBef>
                  <a:spcPct val="0"/>
                </a:spcBef>
              </a:pPr>
              <a:t>11</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幻灯片图像占位符 1">
            <a:extLst>
              <a:ext uri="{FF2B5EF4-FFF2-40B4-BE49-F238E27FC236}">
                <a16:creationId xmlns:a16="http://schemas.microsoft.com/office/drawing/2014/main" xmlns="" id="{5026BAB5-2E2A-4EDF-A89F-E4BBFD85A10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备注占位符 2">
            <a:extLst>
              <a:ext uri="{FF2B5EF4-FFF2-40B4-BE49-F238E27FC236}">
                <a16:creationId xmlns:a16="http://schemas.microsoft.com/office/drawing/2014/main" xmlns="" id="{4D43A34C-0AC2-49DC-94C5-E0867948733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TW" altLang="en-US">
                <a:cs typeface="等线" panose="02010600030101010101" pitchFamily="2" charset="-122"/>
              </a:rPr>
              <a:t>運用流程讓家處社工可以依照時程進行工作，並且檢視家處社工在服務提供上的適切性。</a:t>
            </a:r>
            <a:endParaRPr lang="en-US" altLang="zh-TW">
              <a:cs typeface="等线" panose="02010600030101010101" pitchFamily="2" charset="-122"/>
            </a:endParaRPr>
          </a:p>
          <a:p>
            <a:pPr eaLnBrk="1" hangingPunct="1">
              <a:spcBef>
                <a:spcPct val="0"/>
              </a:spcBef>
            </a:pPr>
            <a:r>
              <a:rPr lang="zh-TW" altLang="zh-TW">
                <a:cs typeface="等线" panose="02010600030101010101" pitchFamily="2" charset="-122"/>
              </a:rPr>
              <a:t>家庭重整為提供服務維繫親情，提升家庭功能，排除不利返家因素或創造更多有利返家情境，計畫性逐步讓兒少返家</a:t>
            </a:r>
            <a:r>
              <a:rPr lang="zh-TW" altLang="en-US">
                <a:cs typeface="等线" panose="02010600030101010101" pitchFamily="2" charset="-122"/>
              </a:rPr>
              <a:t>。</a:t>
            </a:r>
            <a:endParaRPr lang="en-US" altLang="zh-TW">
              <a:cs typeface="等线" panose="02010600030101010101" pitchFamily="2" charset="-122"/>
            </a:endParaRPr>
          </a:p>
          <a:p>
            <a:pPr eaLnBrk="1" hangingPunct="1">
              <a:spcBef>
                <a:spcPct val="0"/>
              </a:spcBef>
            </a:pPr>
            <a:r>
              <a:rPr lang="zh-TW" altLang="zh-TW">
                <a:cs typeface="等线" panose="02010600030101010101" pitchFamily="2" charset="-122"/>
              </a:rPr>
              <a:t>家庭維繫提升家庭及兒少保護因子，增強家庭面對危機及解決問題的能力，</a:t>
            </a:r>
            <a:endParaRPr lang="en-US" altLang="zh-TW">
              <a:cs typeface="等线" panose="02010600030101010101" pitchFamily="2" charset="-122"/>
            </a:endParaRPr>
          </a:p>
          <a:p>
            <a:pPr eaLnBrk="1" hangingPunct="1">
              <a:spcBef>
                <a:spcPct val="0"/>
              </a:spcBef>
            </a:pPr>
            <a:r>
              <a:rPr lang="zh-TW" altLang="zh-TW">
                <a:cs typeface="等线" panose="02010600030101010101" pitchFamily="2" charset="-122"/>
              </a:rPr>
              <a:t>返家追蹤提供後續追蹤服務輔導至少一年，持續進行安全、風險、家庭評估等，確認兒少是否安全無虞</a:t>
            </a:r>
            <a:r>
              <a:rPr lang="zh-TW" altLang="en-US">
                <a:cs typeface="等线" panose="02010600030101010101" pitchFamily="2" charset="-122"/>
              </a:rPr>
              <a:t>。</a:t>
            </a:r>
            <a:endParaRPr lang="zh-CN" altLang="en-US">
              <a:cs typeface="等线" panose="02010600030101010101" pitchFamily="2" charset="-122"/>
            </a:endParaRPr>
          </a:p>
        </p:txBody>
      </p:sp>
      <p:sp>
        <p:nvSpPr>
          <p:cNvPr id="14340" name="灯片编号占位符 3">
            <a:extLst>
              <a:ext uri="{FF2B5EF4-FFF2-40B4-BE49-F238E27FC236}">
                <a16:creationId xmlns:a16="http://schemas.microsoft.com/office/drawing/2014/main" xmlns="" id="{F4ACEA4C-A998-4BDF-B464-16AB09660E0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等线" panose="02010600030101010101" pitchFamily="2" charset="-122"/>
                <a:ea typeface="等线" panose="02010600030101010101" pitchFamily="2" charset="-122"/>
                <a:cs typeface="等线" panose="02010600030101010101" pitchFamily="2" charset="-122"/>
              </a:defRPr>
            </a:lvl1pPr>
            <a:lvl2pPr marL="742950" indent="-285750" eaLnBrk="0" hangingPunct="0">
              <a:spcBef>
                <a:spcPct val="30000"/>
              </a:spcBef>
              <a:defRPr sz="1200">
                <a:solidFill>
                  <a:schemeClr val="tx1"/>
                </a:solidFill>
                <a:latin typeface="等线" panose="02010600030101010101" pitchFamily="2" charset="-122"/>
                <a:ea typeface="等线" panose="02010600030101010101" pitchFamily="2" charset="-122"/>
                <a:cs typeface="等线" panose="02010600030101010101" pitchFamily="2" charset="-122"/>
              </a:defRPr>
            </a:lvl2pPr>
            <a:lvl3pPr marL="1143000" indent="-228600" eaLnBrk="0" hangingPunct="0">
              <a:spcBef>
                <a:spcPct val="30000"/>
              </a:spcBef>
              <a:defRPr sz="1200">
                <a:solidFill>
                  <a:schemeClr val="tx1"/>
                </a:solidFill>
                <a:latin typeface="等线" panose="02010600030101010101" pitchFamily="2" charset="-122"/>
                <a:ea typeface="等线" panose="02010600030101010101" pitchFamily="2" charset="-122"/>
                <a:cs typeface="等线" panose="02010600030101010101" pitchFamily="2" charset="-122"/>
              </a:defRPr>
            </a:lvl3pPr>
            <a:lvl4pPr marL="1600200" indent="-228600" eaLnBrk="0" hangingPunct="0">
              <a:spcBef>
                <a:spcPct val="30000"/>
              </a:spcBef>
              <a:defRPr sz="1200">
                <a:solidFill>
                  <a:schemeClr val="tx1"/>
                </a:solidFill>
                <a:latin typeface="等线" panose="02010600030101010101" pitchFamily="2" charset="-122"/>
                <a:ea typeface="等线" panose="02010600030101010101" pitchFamily="2" charset="-122"/>
                <a:cs typeface="等线" panose="02010600030101010101" pitchFamily="2" charset="-122"/>
              </a:defRPr>
            </a:lvl4pPr>
            <a:lvl5pPr marL="2057400" indent="-228600" eaLnBrk="0" hangingPunct="0">
              <a:spcBef>
                <a:spcPct val="30000"/>
              </a:spcBef>
              <a:defRPr sz="1200">
                <a:solidFill>
                  <a:schemeClr val="tx1"/>
                </a:solidFill>
                <a:latin typeface="等线" panose="02010600030101010101" pitchFamily="2" charset="-122"/>
                <a:ea typeface="等线" panose="02010600030101010101" pitchFamily="2" charset="-122"/>
                <a:cs typeface="等线" panose="02010600030101010101" pitchFamily="2" charset="-122"/>
              </a:defRPr>
            </a:lvl5pPr>
            <a:lvl6pPr marL="2514600" indent="-228600" defTabSz="801688" eaLnBrk="0" fontAlgn="base" hangingPunct="0">
              <a:spcBef>
                <a:spcPct val="30000"/>
              </a:spcBef>
              <a:spcAft>
                <a:spcPct val="0"/>
              </a:spcAft>
              <a:defRPr sz="1200">
                <a:solidFill>
                  <a:schemeClr val="tx1"/>
                </a:solidFill>
                <a:latin typeface="等线" panose="02010600030101010101" pitchFamily="2" charset="-122"/>
                <a:ea typeface="等线" panose="02010600030101010101" pitchFamily="2" charset="-122"/>
                <a:cs typeface="等线" panose="02010600030101010101" pitchFamily="2" charset="-122"/>
              </a:defRPr>
            </a:lvl6pPr>
            <a:lvl7pPr marL="2971800" indent="-228600" defTabSz="801688" eaLnBrk="0" fontAlgn="base" hangingPunct="0">
              <a:spcBef>
                <a:spcPct val="30000"/>
              </a:spcBef>
              <a:spcAft>
                <a:spcPct val="0"/>
              </a:spcAft>
              <a:defRPr sz="1200">
                <a:solidFill>
                  <a:schemeClr val="tx1"/>
                </a:solidFill>
                <a:latin typeface="等线" panose="02010600030101010101" pitchFamily="2" charset="-122"/>
                <a:ea typeface="等线" panose="02010600030101010101" pitchFamily="2" charset="-122"/>
                <a:cs typeface="等线" panose="02010600030101010101" pitchFamily="2" charset="-122"/>
              </a:defRPr>
            </a:lvl7pPr>
            <a:lvl8pPr marL="3429000" indent="-228600" defTabSz="801688" eaLnBrk="0" fontAlgn="base" hangingPunct="0">
              <a:spcBef>
                <a:spcPct val="30000"/>
              </a:spcBef>
              <a:spcAft>
                <a:spcPct val="0"/>
              </a:spcAft>
              <a:defRPr sz="1200">
                <a:solidFill>
                  <a:schemeClr val="tx1"/>
                </a:solidFill>
                <a:latin typeface="等线" panose="02010600030101010101" pitchFamily="2" charset="-122"/>
                <a:ea typeface="等线" panose="02010600030101010101" pitchFamily="2" charset="-122"/>
                <a:cs typeface="等线" panose="02010600030101010101" pitchFamily="2" charset="-122"/>
              </a:defRPr>
            </a:lvl8pPr>
            <a:lvl9pPr marL="3886200" indent="-228600" defTabSz="801688" eaLnBrk="0" fontAlgn="base" hangingPunct="0">
              <a:spcBef>
                <a:spcPct val="30000"/>
              </a:spcBef>
              <a:spcAft>
                <a:spcPct val="0"/>
              </a:spcAft>
              <a:defRPr sz="1200">
                <a:solidFill>
                  <a:schemeClr val="tx1"/>
                </a:solidFill>
                <a:latin typeface="等线" panose="02010600030101010101" pitchFamily="2" charset="-122"/>
                <a:ea typeface="等线" panose="02010600030101010101" pitchFamily="2" charset="-122"/>
                <a:cs typeface="等线" panose="02010600030101010101" pitchFamily="2" charset="-122"/>
              </a:defRPr>
            </a:lvl9pPr>
          </a:lstStyle>
          <a:p>
            <a:pPr eaLnBrk="1" hangingPunct="1">
              <a:spcBef>
                <a:spcPct val="0"/>
              </a:spcBef>
            </a:pPr>
            <a:fld id="{F0715A07-4463-4C2D-AB8A-8CBB0147B343}" type="slidenum">
              <a:rPr lang="zh-CN" altLang="en-US"/>
              <a:pPr eaLnBrk="1" hangingPunct="1">
                <a:spcBef>
                  <a:spcPct val="0"/>
                </a:spcBef>
              </a:pPr>
              <a:t>12</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TW" altLang="en-US"/>
              <a:t>按一下以編輯母片標題樣式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按一下以編輯母片子標題樣式</a:t>
            </a:r>
            <a:endParaRPr lang="en-US" dirty="0"/>
          </a:p>
        </p:txBody>
      </p:sp>
      <p:sp>
        <p:nvSpPr>
          <p:cNvPr id="4" name="Date Placeholder 3"/>
          <p:cNvSpPr>
            <a:spLocks noGrp="1"/>
          </p:cNvSpPr>
          <p:nvPr>
            <p:ph type="dt" sz="half" idx="10"/>
          </p:nvPr>
        </p:nvSpPr>
        <p:spPr/>
        <p:txBody>
          <a:bodyPr/>
          <a:lstStyle/>
          <a:p>
            <a:fld id="{FE9B668C-08DF-4F5A-9F5D-95D0E645A6B8}" type="datetimeFigureOut">
              <a:rPr lang="zh-TW" altLang="en-US" smtClean="0"/>
              <a:t>2021/10/4</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E1882CFB-31D6-49DF-88FE-221D4E7F7A6D}" type="slidenum">
              <a:rPr lang="zh-TW" altLang="en-US" smtClean="0"/>
              <a:t>‹#›</a:t>
            </a:fld>
            <a:endParaRPr lang="zh-TW" altLang="en-US"/>
          </a:p>
        </p:txBody>
      </p:sp>
    </p:spTree>
    <p:extLst>
      <p:ext uri="{BB962C8B-B14F-4D97-AF65-F5344CB8AC3E}">
        <p14:creationId xmlns:p14="http://schemas.microsoft.com/office/powerpoint/2010/main" val="38358307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FE9B668C-08DF-4F5A-9F5D-95D0E645A6B8}" type="datetimeFigureOut">
              <a:rPr lang="zh-TW" altLang="en-US" smtClean="0"/>
              <a:t>2021/10/4</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E1882CFB-31D6-49DF-88FE-221D4E7F7A6D}" type="slidenum">
              <a:rPr lang="zh-TW" altLang="en-US" smtClean="0"/>
              <a:t>‹#›</a:t>
            </a:fld>
            <a:endParaRPr lang="zh-TW" altLang="en-US"/>
          </a:p>
        </p:txBody>
      </p:sp>
    </p:spTree>
    <p:extLst>
      <p:ext uri="{BB962C8B-B14F-4D97-AF65-F5344CB8AC3E}">
        <p14:creationId xmlns:p14="http://schemas.microsoft.com/office/powerpoint/2010/main" val="21187822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FE9B668C-08DF-4F5A-9F5D-95D0E645A6B8}" type="datetimeFigureOut">
              <a:rPr lang="zh-TW" altLang="en-US" smtClean="0"/>
              <a:t>2021/10/4</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E1882CFB-31D6-49DF-88FE-221D4E7F7A6D}" type="slidenum">
              <a:rPr lang="zh-TW" altLang="en-US" smtClean="0"/>
              <a:t>‹#›</a:t>
            </a:fld>
            <a:endParaRPr lang="zh-TW" altLang="en-US"/>
          </a:p>
        </p:txBody>
      </p:sp>
    </p:spTree>
    <p:extLst>
      <p:ext uri="{BB962C8B-B14F-4D97-AF65-F5344CB8AC3E}">
        <p14:creationId xmlns:p14="http://schemas.microsoft.com/office/powerpoint/2010/main" val="6899524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FE9B668C-08DF-4F5A-9F5D-95D0E645A6B8}" type="datetimeFigureOut">
              <a:rPr lang="zh-TW" altLang="en-US" smtClean="0"/>
              <a:t>2021/10/4</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E1882CFB-31D6-49DF-88FE-221D4E7F7A6D}" type="slidenum">
              <a:rPr lang="zh-TW" altLang="en-US" smtClean="0"/>
              <a:t>‹#›</a:t>
            </a:fld>
            <a:endParaRPr lang="zh-TW" altLang="en-US"/>
          </a:p>
        </p:txBody>
      </p:sp>
    </p:spTree>
    <p:extLst>
      <p:ext uri="{BB962C8B-B14F-4D97-AF65-F5344CB8AC3E}">
        <p14:creationId xmlns:p14="http://schemas.microsoft.com/office/powerpoint/2010/main" val="19100657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TW" altLang="en-US"/>
              <a:t>按一下以編輯母片標題樣式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FE9B668C-08DF-4F5A-9F5D-95D0E645A6B8}" type="datetimeFigureOut">
              <a:rPr lang="zh-TW" altLang="en-US" smtClean="0"/>
              <a:t>2021/10/4</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E1882CFB-31D6-49DF-88FE-221D4E7F7A6D}" type="slidenum">
              <a:rPr lang="zh-TW" altLang="en-US" smtClean="0"/>
              <a:t>‹#›</a:t>
            </a:fld>
            <a:endParaRPr lang="zh-TW" altLang="en-US"/>
          </a:p>
        </p:txBody>
      </p:sp>
    </p:spTree>
    <p:extLst>
      <p:ext uri="{BB962C8B-B14F-4D97-AF65-F5344CB8AC3E}">
        <p14:creationId xmlns:p14="http://schemas.microsoft.com/office/powerpoint/2010/main" val="16284171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FE9B668C-08DF-4F5A-9F5D-95D0E645A6B8}" type="datetimeFigureOut">
              <a:rPr lang="zh-TW" altLang="en-US" smtClean="0"/>
              <a:t>2021/10/4</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E1882CFB-31D6-49DF-88FE-221D4E7F7A6D}" type="slidenum">
              <a:rPr lang="zh-TW" altLang="en-US" smtClean="0"/>
              <a:t>‹#›</a:t>
            </a:fld>
            <a:endParaRPr lang="zh-TW" altLang="en-US"/>
          </a:p>
        </p:txBody>
      </p:sp>
    </p:spTree>
    <p:extLst>
      <p:ext uri="{BB962C8B-B14F-4D97-AF65-F5344CB8AC3E}">
        <p14:creationId xmlns:p14="http://schemas.microsoft.com/office/powerpoint/2010/main" val="2993533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Content Placeholder 3"/>
          <p:cNvSpPr>
            <a:spLocks noGrp="1"/>
          </p:cNvSpPr>
          <p:nvPr>
            <p:ph sz="half" idx="2"/>
          </p:nvPr>
        </p:nvSpPr>
        <p:spPr>
          <a:xfrm>
            <a:off x="839788" y="2505075"/>
            <a:ext cx="5157787"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Content Placeholder 5"/>
          <p:cNvSpPr>
            <a:spLocks noGrp="1"/>
          </p:cNvSpPr>
          <p:nvPr>
            <p:ph sz="quarter" idx="4"/>
          </p:nvPr>
        </p:nvSpPr>
        <p:spPr>
          <a:xfrm>
            <a:off x="6172200" y="2505075"/>
            <a:ext cx="5183188"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FE9B668C-08DF-4F5A-9F5D-95D0E645A6B8}" type="datetimeFigureOut">
              <a:rPr lang="zh-TW" altLang="en-US" smtClean="0"/>
              <a:t>2021/10/4</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E1882CFB-31D6-49DF-88FE-221D4E7F7A6D}" type="slidenum">
              <a:rPr lang="zh-TW" altLang="en-US" smtClean="0"/>
              <a:t>‹#›</a:t>
            </a:fld>
            <a:endParaRPr lang="zh-TW" altLang="en-US"/>
          </a:p>
        </p:txBody>
      </p:sp>
    </p:spTree>
    <p:extLst>
      <p:ext uri="{BB962C8B-B14F-4D97-AF65-F5344CB8AC3E}">
        <p14:creationId xmlns:p14="http://schemas.microsoft.com/office/powerpoint/2010/main" val="3243146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FE9B668C-08DF-4F5A-9F5D-95D0E645A6B8}" type="datetimeFigureOut">
              <a:rPr lang="zh-TW" altLang="en-US" smtClean="0"/>
              <a:t>2021/10/4</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E1882CFB-31D6-49DF-88FE-221D4E7F7A6D}" type="slidenum">
              <a:rPr lang="zh-TW" altLang="en-US" smtClean="0"/>
              <a:t>‹#›</a:t>
            </a:fld>
            <a:endParaRPr lang="zh-TW" altLang="en-US"/>
          </a:p>
        </p:txBody>
      </p:sp>
    </p:spTree>
    <p:extLst>
      <p:ext uri="{BB962C8B-B14F-4D97-AF65-F5344CB8AC3E}">
        <p14:creationId xmlns:p14="http://schemas.microsoft.com/office/powerpoint/2010/main" val="323835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9B668C-08DF-4F5A-9F5D-95D0E645A6B8}" type="datetimeFigureOut">
              <a:rPr lang="zh-TW" altLang="en-US" smtClean="0"/>
              <a:t>2021/10/4</a:t>
            </a:fld>
            <a:endParaRPr lang="zh-TW" altLang="en-US"/>
          </a:p>
        </p:txBody>
      </p:sp>
      <p:sp>
        <p:nvSpPr>
          <p:cNvPr id="3" name="Footer Placeholder 2"/>
          <p:cNvSpPr>
            <a:spLocks noGrp="1"/>
          </p:cNvSpPr>
          <p:nvPr>
            <p:ph type="ftr" sz="quarter" idx="11"/>
          </p:nvPr>
        </p:nvSpPr>
        <p:spPr/>
        <p:txBody>
          <a:bodyPr/>
          <a:lstStyle/>
          <a:p>
            <a:endParaRPr lang="zh-TW" altLang="en-US"/>
          </a:p>
        </p:txBody>
      </p:sp>
      <p:sp>
        <p:nvSpPr>
          <p:cNvPr id="4" name="Slide Number Placeholder 3"/>
          <p:cNvSpPr>
            <a:spLocks noGrp="1"/>
          </p:cNvSpPr>
          <p:nvPr>
            <p:ph type="sldNum" sz="quarter" idx="12"/>
          </p:nvPr>
        </p:nvSpPr>
        <p:spPr/>
        <p:txBody>
          <a:bodyPr/>
          <a:lstStyle/>
          <a:p>
            <a:fld id="{E1882CFB-31D6-49DF-88FE-221D4E7F7A6D}" type="slidenum">
              <a:rPr lang="zh-TW" altLang="en-US" smtClean="0"/>
              <a:t>‹#›</a:t>
            </a:fld>
            <a:endParaRPr lang="zh-TW" altLang="en-US"/>
          </a:p>
        </p:txBody>
      </p:sp>
    </p:spTree>
    <p:extLst>
      <p:ext uri="{BB962C8B-B14F-4D97-AF65-F5344CB8AC3E}">
        <p14:creationId xmlns:p14="http://schemas.microsoft.com/office/powerpoint/2010/main" val="37065143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輔助字幕的內容">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FE9B668C-08DF-4F5A-9F5D-95D0E645A6B8}" type="datetimeFigureOut">
              <a:rPr lang="zh-TW" altLang="en-US" smtClean="0"/>
              <a:t>2021/10/4</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E1882CFB-31D6-49DF-88FE-221D4E7F7A6D}" type="slidenum">
              <a:rPr lang="zh-TW" altLang="en-US" smtClean="0"/>
              <a:t>‹#›</a:t>
            </a:fld>
            <a:endParaRPr lang="zh-TW" altLang="en-US"/>
          </a:p>
        </p:txBody>
      </p:sp>
    </p:spTree>
    <p:extLst>
      <p:ext uri="{BB962C8B-B14F-4D97-AF65-F5344CB8AC3E}">
        <p14:creationId xmlns:p14="http://schemas.microsoft.com/office/powerpoint/2010/main" val="5897778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輔助字幕的圖片">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a:t>按一下圖示以新增圖片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FE9B668C-08DF-4F5A-9F5D-95D0E645A6B8}" type="datetimeFigureOut">
              <a:rPr lang="zh-TW" altLang="en-US" smtClean="0"/>
              <a:t>2021/10/4</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E1882CFB-31D6-49DF-88FE-221D4E7F7A6D}" type="slidenum">
              <a:rPr lang="zh-TW" altLang="en-US" smtClean="0"/>
              <a:t>‹#›</a:t>
            </a:fld>
            <a:endParaRPr lang="zh-TW" altLang="en-US"/>
          </a:p>
        </p:txBody>
      </p:sp>
    </p:spTree>
    <p:extLst>
      <p:ext uri="{BB962C8B-B14F-4D97-AF65-F5344CB8AC3E}">
        <p14:creationId xmlns:p14="http://schemas.microsoft.com/office/powerpoint/2010/main" val="31727494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9B668C-08DF-4F5A-9F5D-95D0E645A6B8}" type="datetimeFigureOut">
              <a:rPr lang="zh-TW" altLang="en-US" smtClean="0"/>
              <a:t>2021/10/4</a:t>
            </a:fld>
            <a:endParaRPr lang="zh-TW"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882CFB-31D6-49DF-88FE-221D4E7F7A6D}" type="slidenum">
              <a:rPr lang="zh-TW" altLang="en-US" smtClean="0"/>
              <a:t>‹#›</a:t>
            </a:fld>
            <a:endParaRPr lang="zh-TW" altLang="en-US"/>
          </a:p>
        </p:txBody>
      </p:sp>
    </p:spTree>
    <p:extLst>
      <p:ext uri="{BB962C8B-B14F-4D97-AF65-F5344CB8AC3E}">
        <p14:creationId xmlns:p14="http://schemas.microsoft.com/office/powerpoint/2010/main" val="930173622"/>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9.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notesSlide" Target="../notesSlides/notesSlide3.xml"/><Relationship Id="rId7" Type="http://schemas.openxmlformats.org/officeDocument/2006/relationships/image" Target="../media/image11.jpe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10.emf"/><Relationship Id="rId5" Type="http://schemas.openxmlformats.org/officeDocument/2006/relationships/package" Target="../embeddings/Microsoft_Word_Document1.docx"/><Relationship Id="rId4"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s://hld.judicial.gov.tw/tw/cp-7495-217979-bfb2e-311.html" TargetMode="External"/><Relationship Id="rId1" Type="http://schemas.openxmlformats.org/officeDocument/2006/relationships/slideLayout" Target="../slideLayouts/slideLayout4.xml"/><Relationship Id="rId4" Type="http://schemas.openxmlformats.org/officeDocument/2006/relationships/image" Target="../media/image2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s://hld.judicial.gov.tw/tw/cp-7496-218018-67f9d-311.html" TargetMode="External"/><Relationship Id="rId1" Type="http://schemas.openxmlformats.org/officeDocument/2006/relationships/slideLayout" Target="../slideLayouts/slideLayout4.xml"/><Relationship Id="rId4" Type="http://schemas.openxmlformats.org/officeDocument/2006/relationships/image" Target="../media/image25.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hyperlink" Target="https://m.worldvision.org.tw/m/" TargetMode="Externa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C29E1386-EAE9-42CA-BC39-7398765EFE3E}"/>
              </a:ext>
            </a:extLst>
          </p:cNvPr>
          <p:cNvSpPr>
            <a:spLocks noGrp="1"/>
          </p:cNvSpPr>
          <p:nvPr>
            <p:ph type="ctrTitle"/>
          </p:nvPr>
        </p:nvSpPr>
        <p:spPr>
          <a:xfrm>
            <a:off x="616690" y="1886092"/>
            <a:ext cx="11227980" cy="3085816"/>
          </a:xfrm>
        </p:spPr>
        <p:txBody>
          <a:bodyPr>
            <a:normAutofit/>
          </a:bodyPr>
          <a:lstStyle/>
          <a:p>
            <a:pPr>
              <a:lnSpc>
                <a:spcPct val="100000"/>
              </a:lnSpc>
            </a:pPr>
            <a:r>
              <a:rPr lang="zh-TW" altLang="en-US" b="1" dirty="0">
                <a:effectLst/>
                <a:ea typeface="華康儷粗宋" panose="02020709000000000000" pitchFamily="49" charset="-120"/>
                <a:cs typeface="Times New Roman" panose="02020603050405020304" pitchFamily="18" charset="0"/>
              </a:rPr>
              <a:t>花蓮縣政府</a:t>
            </a:r>
            <a:r>
              <a:rPr lang="en-US" altLang="zh-TW" b="1" dirty="0">
                <a:effectLst/>
                <a:ea typeface="華康儷粗宋" panose="02020709000000000000" pitchFamily="49" charset="-120"/>
                <a:cs typeface="Times New Roman" panose="02020603050405020304" pitchFamily="18" charset="0"/>
              </a:rPr>
              <a:t/>
            </a:r>
            <a:br>
              <a:rPr lang="en-US" altLang="zh-TW" b="1" dirty="0">
                <a:effectLst/>
                <a:ea typeface="華康儷粗宋" panose="02020709000000000000" pitchFamily="49" charset="-120"/>
                <a:cs typeface="Times New Roman" panose="02020603050405020304" pitchFamily="18" charset="0"/>
              </a:rPr>
            </a:br>
            <a:r>
              <a:rPr lang="zh-TW" altLang="zh-TW" b="1" dirty="0">
                <a:effectLst/>
                <a:ea typeface="華康儷粗宋" panose="02020709000000000000" pitchFamily="49" charset="-120"/>
                <a:cs typeface="Times New Roman" panose="02020603050405020304" pitchFamily="18" charset="0"/>
              </a:rPr>
              <a:t>目睹家庭暴力兒童及</a:t>
            </a:r>
            <a:r>
              <a:rPr lang="en-US" altLang="zh-TW" b="1" dirty="0">
                <a:effectLst/>
                <a:ea typeface="華康儷粗宋" panose="02020709000000000000" pitchFamily="49" charset="-120"/>
                <a:cs typeface="Times New Roman" panose="02020603050405020304" pitchFamily="18" charset="0"/>
              </a:rPr>
              <a:t/>
            </a:r>
            <a:br>
              <a:rPr lang="en-US" altLang="zh-TW" b="1" dirty="0">
                <a:effectLst/>
                <a:ea typeface="華康儷粗宋" panose="02020709000000000000" pitchFamily="49" charset="-120"/>
                <a:cs typeface="Times New Roman" panose="02020603050405020304" pitchFamily="18" charset="0"/>
              </a:rPr>
            </a:br>
            <a:r>
              <a:rPr lang="zh-TW" altLang="zh-TW" b="1" dirty="0">
                <a:effectLst/>
                <a:ea typeface="華康儷粗宋" panose="02020709000000000000" pitchFamily="49" charset="-120"/>
                <a:cs typeface="Times New Roman" panose="02020603050405020304" pitchFamily="18" charset="0"/>
              </a:rPr>
              <a:t>少年輔導處遇工作原則</a:t>
            </a:r>
            <a:endParaRPr lang="zh-TW" altLang="en-US" dirty="0"/>
          </a:p>
        </p:txBody>
      </p:sp>
      <p:pic>
        <p:nvPicPr>
          <p:cNvPr id="4" name="圖片 3">
            <a:extLst>
              <a:ext uri="{FF2B5EF4-FFF2-40B4-BE49-F238E27FC236}">
                <a16:creationId xmlns:a16="http://schemas.microsoft.com/office/drawing/2014/main" xmlns="" id="{6E060893-37DD-4A15-A8AE-67952B2187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70845" y="463727"/>
            <a:ext cx="1435120" cy="1540990"/>
          </a:xfrm>
          <a:prstGeom prst="rect">
            <a:avLst/>
          </a:prstGeom>
        </p:spPr>
      </p:pic>
      <p:sp>
        <p:nvSpPr>
          <p:cNvPr id="5" name="矩形 4">
            <a:extLst>
              <a:ext uri="{FF2B5EF4-FFF2-40B4-BE49-F238E27FC236}">
                <a16:creationId xmlns:a16="http://schemas.microsoft.com/office/drawing/2014/main" xmlns="" id="{CB7CC1BE-9811-4B9E-8A0A-3DBFB2BA27E9}"/>
              </a:ext>
            </a:extLst>
          </p:cNvPr>
          <p:cNvSpPr/>
          <p:nvPr/>
        </p:nvSpPr>
        <p:spPr>
          <a:xfrm>
            <a:off x="8856438" y="5806227"/>
            <a:ext cx="3254046" cy="923330"/>
          </a:xfrm>
          <a:prstGeom prst="rect">
            <a:avLst/>
          </a:prstGeom>
          <a:noFill/>
        </p:spPr>
        <p:txBody>
          <a:bodyPr wrap="square" lIns="91440" tIns="45720" rIns="91440" bIns="45720">
            <a:spAutoFit/>
          </a:bodyPr>
          <a:lstStyle/>
          <a:p>
            <a:pPr algn="ctr"/>
            <a:r>
              <a:rPr lang="zh-TW" altLang="en-US" sz="5400" b="1" cap="none" spc="0" dirty="0">
                <a:ln w="0"/>
                <a:solidFill>
                  <a:schemeClr val="tx1"/>
                </a:solidFill>
                <a:effectLst>
                  <a:outerShdw blurRad="38100" dist="19050" dir="2700000" algn="tl" rotWithShape="0">
                    <a:schemeClr val="dk1">
                      <a:alpha val="40000"/>
                    </a:schemeClr>
                  </a:outerShdw>
                </a:effectLst>
                <a:latin typeface="華康楷書體W3" panose="03000309000000000000" pitchFamily="65" charset="-120"/>
                <a:ea typeface="華康楷書體W3" panose="03000309000000000000" pitchFamily="65" charset="-120"/>
              </a:rPr>
              <a:t>社會處</a:t>
            </a:r>
          </a:p>
        </p:txBody>
      </p:sp>
    </p:spTree>
    <p:extLst>
      <p:ext uri="{BB962C8B-B14F-4D97-AF65-F5344CB8AC3E}">
        <p14:creationId xmlns:p14="http://schemas.microsoft.com/office/powerpoint/2010/main" val="39128860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lumMod val="75000"/>
            <a:alpha val="0"/>
          </a:schemeClr>
        </a:solidFill>
        <a:effectLst/>
      </p:bgPr>
    </p:bg>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xmlns="" id="{5136BACA-86AD-42B4-9BE4-ADC6DE0C5BDD}"/>
              </a:ext>
            </a:extLst>
          </p:cNvPr>
          <p:cNvSpPr/>
          <p:nvPr/>
        </p:nvSpPr>
        <p:spPr>
          <a:xfrm>
            <a:off x="2" y="5939435"/>
            <a:ext cx="3102832" cy="178471"/>
          </a:xfrm>
          <a:prstGeom prst="rect">
            <a:avLst/>
          </a:prstGeom>
          <a:solidFill>
            <a:schemeClr val="accent6">
              <a:alpha val="96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lIns="108670" tIns="54336" rIns="108670" bIns="54336" anchor="ctr"/>
          <a:lstStyle/>
          <a:p>
            <a:pPr algn="ctr">
              <a:defRPr/>
            </a:pPr>
            <a:endParaRPr lang="zh-CN" altLang="en-US" sz="2438">
              <a:solidFill>
                <a:srgbClr val="FFFFFF"/>
              </a:solidFill>
            </a:endParaRPr>
          </a:p>
        </p:txBody>
      </p:sp>
      <p:sp>
        <p:nvSpPr>
          <p:cNvPr id="5" name="矩形 4">
            <a:extLst>
              <a:ext uri="{FF2B5EF4-FFF2-40B4-BE49-F238E27FC236}">
                <a16:creationId xmlns:a16="http://schemas.microsoft.com/office/drawing/2014/main" xmlns="" id="{D410352D-8027-49FA-B7C0-F49F9BA7FBC6}"/>
              </a:ext>
            </a:extLst>
          </p:cNvPr>
          <p:cNvSpPr/>
          <p:nvPr/>
        </p:nvSpPr>
        <p:spPr>
          <a:xfrm>
            <a:off x="3102834" y="5939435"/>
            <a:ext cx="3014671" cy="178471"/>
          </a:xfrm>
          <a:prstGeom prst="rect">
            <a:avLst/>
          </a:prstGeom>
          <a:solidFill>
            <a:schemeClr val="accent5">
              <a:alpha val="89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lIns="108670" tIns="54336" rIns="108670" bIns="54336" anchor="ctr"/>
          <a:lstStyle/>
          <a:p>
            <a:pPr algn="ctr">
              <a:defRPr/>
            </a:pPr>
            <a:endParaRPr lang="zh-CN" altLang="en-US" sz="2438">
              <a:solidFill>
                <a:srgbClr val="FFFFFF"/>
              </a:solidFill>
            </a:endParaRPr>
          </a:p>
        </p:txBody>
      </p:sp>
      <p:sp>
        <p:nvSpPr>
          <p:cNvPr id="6" name="矩形 5">
            <a:extLst>
              <a:ext uri="{FF2B5EF4-FFF2-40B4-BE49-F238E27FC236}">
                <a16:creationId xmlns:a16="http://schemas.microsoft.com/office/drawing/2014/main" xmlns="" id="{D8A88831-64BF-42C7-9131-980DF3C6624F}"/>
              </a:ext>
            </a:extLst>
          </p:cNvPr>
          <p:cNvSpPr/>
          <p:nvPr/>
        </p:nvSpPr>
        <p:spPr>
          <a:xfrm>
            <a:off x="6117505" y="5939435"/>
            <a:ext cx="3014671" cy="178471"/>
          </a:xfrm>
          <a:prstGeom prst="rect">
            <a:avLst/>
          </a:prstGeom>
          <a:solidFill>
            <a:schemeClr val="accent2">
              <a:alpha val="94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lIns="108670" tIns="54336" rIns="108670" bIns="54336" anchor="ctr"/>
          <a:lstStyle/>
          <a:p>
            <a:pPr algn="ctr">
              <a:defRPr/>
            </a:pPr>
            <a:endParaRPr lang="zh-CN" altLang="en-US" sz="2438">
              <a:solidFill>
                <a:srgbClr val="FFFFFF"/>
              </a:solidFill>
            </a:endParaRPr>
          </a:p>
        </p:txBody>
      </p:sp>
      <p:sp>
        <p:nvSpPr>
          <p:cNvPr id="7" name="矩形 6">
            <a:extLst>
              <a:ext uri="{FF2B5EF4-FFF2-40B4-BE49-F238E27FC236}">
                <a16:creationId xmlns:a16="http://schemas.microsoft.com/office/drawing/2014/main" xmlns="" id="{1C41D82C-C3E2-45CD-BC48-F066792A4586}"/>
              </a:ext>
            </a:extLst>
          </p:cNvPr>
          <p:cNvSpPr/>
          <p:nvPr/>
        </p:nvSpPr>
        <p:spPr>
          <a:xfrm>
            <a:off x="9132175" y="5939435"/>
            <a:ext cx="3059826" cy="178471"/>
          </a:xfrm>
          <a:prstGeom prst="rect">
            <a:avLst/>
          </a:prstGeom>
          <a:solidFill>
            <a:schemeClr val="dk1">
              <a:alpha val="35000"/>
            </a:schemeClr>
          </a:solidFill>
          <a:ln>
            <a:noFill/>
          </a:ln>
        </p:spPr>
        <p:style>
          <a:lnRef idx="2">
            <a:schemeClr val="dk1">
              <a:shade val="50000"/>
            </a:schemeClr>
          </a:lnRef>
          <a:fillRef idx="1">
            <a:schemeClr val="dk1"/>
          </a:fillRef>
          <a:effectRef idx="0">
            <a:schemeClr val="dk1"/>
          </a:effectRef>
          <a:fontRef idx="minor">
            <a:schemeClr val="lt1"/>
          </a:fontRef>
        </p:style>
        <p:txBody>
          <a:bodyPr lIns="108670" tIns="54336" rIns="108670" bIns="54336" anchor="ctr"/>
          <a:lstStyle/>
          <a:p>
            <a:pPr algn="ctr">
              <a:defRPr/>
            </a:pPr>
            <a:endParaRPr lang="zh-CN" altLang="en-US" sz="2438">
              <a:solidFill>
                <a:srgbClr val="FFFFFF"/>
              </a:solidFill>
            </a:endParaRPr>
          </a:p>
        </p:txBody>
      </p:sp>
      <p:sp>
        <p:nvSpPr>
          <p:cNvPr id="8" name="矩形 7">
            <a:extLst>
              <a:ext uri="{FF2B5EF4-FFF2-40B4-BE49-F238E27FC236}">
                <a16:creationId xmlns:a16="http://schemas.microsoft.com/office/drawing/2014/main" xmlns="" id="{ACE1EF73-BE37-422C-8336-54359FF882F9}"/>
              </a:ext>
            </a:extLst>
          </p:cNvPr>
          <p:cNvSpPr/>
          <p:nvPr/>
        </p:nvSpPr>
        <p:spPr>
          <a:xfrm flipV="1">
            <a:off x="83862" y="1038982"/>
            <a:ext cx="4984313" cy="23654"/>
          </a:xfrm>
          <a:prstGeom prst="rect">
            <a:avLst/>
          </a:prstGeom>
          <a:solidFill>
            <a:schemeClr val="accent5">
              <a:alpha val="89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lIns="108670" tIns="54336" rIns="108670" bIns="54336" anchor="ctr"/>
          <a:lstStyle/>
          <a:p>
            <a:pPr algn="ctr">
              <a:defRPr/>
            </a:pPr>
            <a:endParaRPr lang="zh-CN" altLang="en-US" sz="2438">
              <a:solidFill>
                <a:srgbClr val="FFFFFF"/>
              </a:solidFill>
            </a:endParaRPr>
          </a:p>
        </p:txBody>
      </p:sp>
      <p:sp>
        <p:nvSpPr>
          <p:cNvPr id="9" name="矩形 8">
            <a:extLst>
              <a:ext uri="{FF2B5EF4-FFF2-40B4-BE49-F238E27FC236}">
                <a16:creationId xmlns:a16="http://schemas.microsoft.com/office/drawing/2014/main" xmlns="" id="{110F7F38-6306-40EE-B73D-4AAF8F86DEEA}"/>
              </a:ext>
            </a:extLst>
          </p:cNvPr>
          <p:cNvSpPr/>
          <p:nvPr/>
        </p:nvSpPr>
        <p:spPr>
          <a:xfrm>
            <a:off x="1" y="417556"/>
            <a:ext cx="3014671" cy="70958"/>
          </a:xfrm>
          <a:prstGeom prst="rect">
            <a:avLst/>
          </a:prstGeom>
          <a:solidFill>
            <a:schemeClr val="accent6">
              <a:alpha val="96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lIns="108670" tIns="54336" rIns="108670" bIns="54336" anchor="ctr"/>
          <a:lstStyle/>
          <a:p>
            <a:pPr algn="ctr">
              <a:defRPr/>
            </a:pPr>
            <a:endParaRPr lang="zh-CN" altLang="en-US" sz="2438">
              <a:solidFill>
                <a:srgbClr val="FFFFFF"/>
              </a:solidFill>
            </a:endParaRPr>
          </a:p>
        </p:txBody>
      </p:sp>
      <p:sp>
        <p:nvSpPr>
          <p:cNvPr id="10" name="矩形 9">
            <a:extLst>
              <a:ext uri="{FF2B5EF4-FFF2-40B4-BE49-F238E27FC236}">
                <a16:creationId xmlns:a16="http://schemas.microsoft.com/office/drawing/2014/main" xmlns="" id="{87A23572-A52C-4855-AC9C-A5CC33C99580}"/>
              </a:ext>
            </a:extLst>
          </p:cNvPr>
          <p:cNvSpPr/>
          <p:nvPr/>
        </p:nvSpPr>
        <p:spPr>
          <a:xfrm>
            <a:off x="3014672" y="417556"/>
            <a:ext cx="3012521" cy="70958"/>
          </a:xfrm>
          <a:prstGeom prst="rect">
            <a:avLst/>
          </a:prstGeom>
          <a:solidFill>
            <a:schemeClr val="accent5">
              <a:alpha val="89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lIns="108670" tIns="54336" rIns="108670" bIns="54336" anchor="ctr"/>
          <a:lstStyle/>
          <a:p>
            <a:pPr algn="ctr">
              <a:defRPr/>
            </a:pPr>
            <a:endParaRPr lang="zh-CN" altLang="en-US" sz="2438">
              <a:solidFill>
                <a:srgbClr val="FFFFFF"/>
              </a:solidFill>
            </a:endParaRPr>
          </a:p>
        </p:txBody>
      </p:sp>
      <p:sp>
        <p:nvSpPr>
          <p:cNvPr id="11" name="矩形 10">
            <a:extLst>
              <a:ext uri="{FF2B5EF4-FFF2-40B4-BE49-F238E27FC236}">
                <a16:creationId xmlns:a16="http://schemas.microsoft.com/office/drawing/2014/main" xmlns="" id="{D1972305-0592-4F09-8362-DF5505C4B31A}"/>
              </a:ext>
            </a:extLst>
          </p:cNvPr>
          <p:cNvSpPr/>
          <p:nvPr/>
        </p:nvSpPr>
        <p:spPr>
          <a:xfrm>
            <a:off x="6027194" y="417556"/>
            <a:ext cx="3014671" cy="70958"/>
          </a:xfrm>
          <a:prstGeom prst="rect">
            <a:avLst/>
          </a:prstGeom>
          <a:solidFill>
            <a:schemeClr val="accent2">
              <a:alpha val="94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lIns="108670" tIns="54336" rIns="108670" bIns="54336" anchor="ctr"/>
          <a:lstStyle/>
          <a:p>
            <a:pPr algn="ctr">
              <a:defRPr/>
            </a:pPr>
            <a:endParaRPr lang="zh-CN" altLang="en-US" sz="2438">
              <a:solidFill>
                <a:srgbClr val="FFFFFF"/>
              </a:solidFill>
            </a:endParaRPr>
          </a:p>
        </p:txBody>
      </p:sp>
      <p:sp>
        <p:nvSpPr>
          <p:cNvPr id="12" name="矩形 11">
            <a:extLst>
              <a:ext uri="{FF2B5EF4-FFF2-40B4-BE49-F238E27FC236}">
                <a16:creationId xmlns:a16="http://schemas.microsoft.com/office/drawing/2014/main" xmlns="" id="{E0F2A9DF-AB5C-4698-B199-CE3203B6D3A4}"/>
              </a:ext>
            </a:extLst>
          </p:cNvPr>
          <p:cNvSpPr/>
          <p:nvPr/>
        </p:nvSpPr>
        <p:spPr>
          <a:xfrm>
            <a:off x="9041864" y="417556"/>
            <a:ext cx="3102831" cy="70958"/>
          </a:xfrm>
          <a:prstGeom prst="rect">
            <a:avLst/>
          </a:prstGeom>
          <a:solidFill>
            <a:schemeClr val="dk1">
              <a:alpha val="35000"/>
            </a:schemeClr>
          </a:solidFill>
          <a:ln>
            <a:noFill/>
          </a:ln>
        </p:spPr>
        <p:style>
          <a:lnRef idx="2">
            <a:schemeClr val="dk1">
              <a:shade val="50000"/>
            </a:schemeClr>
          </a:lnRef>
          <a:fillRef idx="1">
            <a:schemeClr val="dk1"/>
          </a:fillRef>
          <a:effectRef idx="0">
            <a:schemeClr val="dk1"/>
          </a:effectRef>
          <a:fontRef idx="minor">
            <a:schemeClr val="lt1"/>
          </a:fontRef>
        </p:style>
        <p:txBody>
          <a:bodyPr lIns="108670" tIns="54336" rIns="108670" bIns="54336" anchor="ctr"/>
          <a:lstStyle/>
          <a:p>
            <a:pPr algn="ctr">
              <a:defRPr/>
            </a:pPr>
            <a:endParaRPr lang="zh-CN" altLang="en-US" sz="2438">
              <a:solidFill>
                <a:srgbClr val="FFFFFF"/>
              </a:solidFill>
            </a:endParaRPr>
          </a:p>
        </p:txBody>
      </p:sp>
      <p:sp>
        <p:nvSpPr>
          <p:cNvPr id="13" name="矩形 12">
            <a:extLst>
              <a:ext uri="{FF2B5EF4-FFF2-40B4-BE49-F238E27FC236}">
                <a16:creationId xmlns:a16="http://schemas.microsoft.com/office/drawing/2014/main" xmlns="" id="{1ADA1570-97B6-489E-81B1-BC37A396F95A}"/>
              </a:ext>
            </a:extLst>
          </p:cNvPr>
          <p:cNvSpPr/>
          <p:nvPr/>
        </p:nvSpPr>
        <p:spPr>
          <a:xfrm flipV="1">
            <a:off x="7065770" y="1038982"/>
            <a:ext cx="4982164" cy="23654"/>
          </a:xfrm>
          <a:prstGeom prst="rect">
            <a:avLst/>
          </a:prstGeom>
          <a:solidFill>
            <a:schemeClr val="accent5">
              <a:alpha val="89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lIns="108670" tIns="54336" rIns="108670" bIns="54336" anchor="ctr"/>
          <a:lstStyle/>
          <a:p>
            <a:pPr algn="ctr">
              <a:defRPr/>
            </a:pPr>
            <a:endParaRPr lang="zh-CN" altLang="en-US" sz="2438">
              <a:solidFill>
                <a:srgbClr val="FFFFFF"/>
              </a:solidFill>
            </a:endParaRPr>
          </a:p>
        </p:txBody>
      </p:sp>
      <p:sp>
        <p:nvSpPr>
          <p:cNvPr id="14" name="矩形 13">
            <a:extLst>
              <a:ext uri="{FF2B5EF4-FFF2-40B4-BE49-F238E27FC236}">
                <a16:creationId xmlns:a16="http://schemas.microsoft.com/office/drawing/2014/main" xmlns="" id="{319D29F1-3A90-440B-9DF6-2DDD602E4CCB}"/>
              </a:ext>
            </a:extLst>
          </p:cNvPr>
          <p:cNvSpPr/>
          <p:nvPr/>
        </p:nvSpPr>
        <p:spPr>
          <a:xfrm>
            <a:off x="111815" y="1995850"/>
            <a:ext cx="2902857" cy="2408296"/>
          </a:xfrm>
          <a:prstGeom prst="rect">
            <a:avLst/>
          </a:prstGeom>
          <a:solidFill>
            <a:schemeClr val="accent6">
              <a:alpha val="96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lIns="108670" tIns="54336" rIns="108670" bIns="54336" anchor="ctr"/>
          <a:lstStyle/>
          <a:p>
            <a:pPr algn="ctr">
              <a:defRPr/>
            </a:pPr>
            <a:endParaRPr lang="zh-CN" altLang="en-US" sz="2438">
              <a:solidFill>
                <a:srgbClr val="FFFFFF"/>
              </a:solidFill>
            </a:endParaRPr>
          </a:p>
        </p:txBody>
      </p:sp>
      <p:grpSp>
        <p:nvGrpSpPr>
          <p:cNvPr id="3085" name="组合 38">
            <a:extLst>
              <a:ext uri="{FF2B5EF4-FFF2-40B4-BE49-F238E27FC236}">
                <a16:creationId xmlns:a16="http://schemas.microsoft.com/office/drawing/2014/main" xmlns="" id="{1250F0E7-963E-498E-850C-F8E5CECFFCB9}"/>
              </a:ext>
            </a:extLst>
          </p:cNvPr>
          <p:cNvGrpSpPr>
            <a:grpSpLocks/>
          </p:cNvGrpSpPr>
          <p:nvPr/>
        </p:nvGrpSpPr>
        <p:grpSpPr bwMode="auto">
          <a:xfrm>
            <a:off x="1" y="2352794"/>
            <a:ext cx="3296356" cy="1892233"/>
            <a:chOff x="3706176" y="2780308"/>
            <a:chExt cx="3289249" cy="352425"/>
          </a:xfrm>
        </p:grpSpPr>
        <p:sp>
          <p:nvSpPr>
            <p:cNvPr id="35" name="Line 21">
              <a:extLst>
                <a:ext uri="{FF2B5EF4-FFF2-40B4-BE49-F238E27FC236}">
                  <a16:creationId xmlns:a16="http://schemas.microsoft.com/office/drawing/2014/main" xmlns="" id="{DA32BDA3-0F43-44A2-BDFC-A3824112C8B4}"/>
                </a:ext>
              </a:extLst>
            </p:cNvPr>
            <p:cNvSpPr>
              <a:spLocks noChangeShapeType="1"/>
            </p:cNvSpPr>
            <p:nvPr/>
          </p:nvSpPr>
          <p:spPr bwMode="auto">
            <a:xfrm>
              <a:off x="4105263" y="2956521"/>
              <a:ext cx="311117" cy="0"/>
            </a:xfrm>
            <a:prstGeom prst="line">
              <a:avLst/>
            </a:prstGeom>
            <a:noFill/>
            <a:ln w="9525" cmpd="sng">
              <a:solidFill>
                <a:srgbClr val="C0C0C0"/>
              </a:solidFill>
              <a:round/>
              <a:headEnd type="oval" w="med" len="med"/>
              <a:tailEnd/>
            </a:ln>
            <a:effectLst/>
          </p:spPr>
          <p:txBody>
            <a:bodyPr/>
            <a:lstStyle/>
            <a:p>
              <a:pPr defTabSz="1086709">
                <a:defRPr/>
              </a:pPr>
              <a:endParaRPr lang="zh-CN" altLang="en-US" sz="2438" kern="0" dirty="0">
                <a:solidFill>
                  <a:schemeClr val="bg1"/>
                </a:solidFill>
                <a:latin typeface="微软雅黑" pitchFamily="34" charset="-122"/>
                <a:ea typeface="微软雅黑" pitchFamily="34" charset="-122"/>
              </a:endParaRPr>
            </a:p>
          </p:txBody>
        </p:sp>
        <p:sp>
          <p:nvSpPr>
            <p:cNvPr id="37" name="Rectangle 23">
              <a:extLst>
                <a:ext uri="{FF2B5EF4-FFF2-40B4-BE49-F238E27FC236}">
                  <a16:creationId xmlns:a16="http://schemas.microsoft.com/office/drawing/2014/main" xmlns="" id="{6150DDED-F730-4609-ADE9-6610127C4629}"/>
                </a:ext>
              </a:extLst>
            </p:cNvPr>
            <p:cNvSpPr>
              <a:spLocks noChangeArrowheads="1"/>
            </p:cNvSpPr>
            <p:nvPr/>
          </p:nvSpPr>
          <p:spPr bwMode="auto">
            <a:xfrm>
              <a:off x="3706176" y="2780308"/>
              <a:ext cx="3289249" cy="352425"/>
            </a:xfrm>
            <a:prstGeom prst="rect">
              <a:avLst/>
            </a:prstGeom>
            <a:noFill/>
            <a:ln>
              <a:noFill/>
            </a:ln>
            <a:effectLst/>
          </p:spPr>
          <p:txBody>
            <a:bodyPr anchor="ctr"/>
            <a:lstStyle/>
            <a:p>
              <a:pPr algn="ctr" defTabSz="1086709">
                <a:lnSpc>
                  <a:spcPct val="150000"/>
                </a:lnSpc>
                <a:defRPr/>
              </a:pPr>
              <a:r>
                <a:rPr lang="zh-TW" altLang="en-US" sz="3251" kern="0" dirty="0">
                  <a:solidFill>
                    <a:schemeClr val="bg2">
                      <a:lumMod val="10000"/>
                    </a:schemeClr>
                  </a:solidFill>
                  <a:latin typeface="微軟正黑體" pitchFamily="34" charset="-120"/>
                  <a:ea typeface="微軟正黑體" pitchFamily="34" charset="-120"/>
                </a:rPr>
                <a:t>中南區</a:t>
              </a:r>
              <a:endParaRPr lang="en-US" altLang="zh-TW" sz="3251" kern="0" dirty="0">
                <a:solidFill>
                  <a:schemeClr val="bg2">
                    <a:lumMod val="10000"/>
                  </a:schemeClr>
                </a:solidFill>
                <a:latin typeface="微軟正黑體" pitchFamily="34" charset="-120"/>
                <a:ea typeface="微軟正黑體" pitchFamily="34" charset="-120"/>
              </a:endParaRPr>
            </a:p>
            <a:p>
              <a:pPr algn="ctr" defTabSz="1086709">
                <a:lnSpc>
                  <a:spcPct val="150000"/>
                </a:lnSpc>
                <a:defRPr/>
              </a:pPr>
              <a:r>
                <a:rPr lang="zh-TW" altLang="en-US" sz="3251" kern="0" dirty="0">
                  <a:solidFill>
                    <a:schemeClr val="bg2">
                      <a:lumMod val="10000"/>
                    </a:schemeClr>
                  </a:solidFill>
                  <a:latin typeface="微軟正黑體" pitchFamily="34" charset="-120"/>
                  <a:ea typeface="微軟正黑體" pitchFamily="34" charset="-120"/>
                </a:rPr>
                <a:t>服務區</a:t>
              </a:r>
              <a:endParaRPr lang="zh-CN" altLang="en-US" sz="3251" kern="0" dirty="0">
                <a:solidFill>
                  <a:schemeClr val="bg2">
                    <a:lumMod val="10000"/>
                  </a:schemeClr>
                </a:solidFill>
                <a:latin typeface="微軟正黑體" pitchFamily="34" charset="-120"/>
                <a:ea typeface="微軟正黑體" pitchFamily="34" charset="-120"/>
              </a:endParaRPr>
            </a:p>
          </p:txBody>
        </p:sp>
      </p:grpSp>
      <p:graphicFrame>
        <p:nvGraphicFramePr>
          <p:cNvPr id="2" name="資料庫圖表 1">
            <a:extLst>
              <a:ext uri="{FF2B5EF4-FFF2-40B4-BE49-F238E27FC236}">
                <a16:creationId xmlns:a16="http://schemas.microsoft.com/office/drawing/2014/main" xmlns="" id="{17AF9F5B-793E-4373-9DB8-B646B31FFB3D}"/>
              </a:ext>
            </a:extLst>
          </p:cNvPr>
          <p:cNvGraphicFramePr/>
          <p:nvPr/>
        </p:nvGraphicFramePr>
        <p:xfrm>
          <a:off x="6433592" y="1151769"/>
          <a:ext cx="5416952" cy="47876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087" name="Picture 2" descr="C:\Users\congjhen_hong\Desktop\地圖.gif">
            <a:extLst>
              <a:ext uri="{FF2B5EF4-FFF2-40B4-BE49-F238E27FC236}">
                <a16:creationId xmlns:a16="http://schemas.microsoft.com/office/drawing/2014/main" xmlns="" id="{FE7F9AB7-6607-4DD2-B4C2-6FBD49F7387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96357" y="1150795"/>
            <a:ext cx="3233998" cy="4749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8" name="圖片 1">
            <a:extLst>
              <a:ext uri="{FF2B5EF4-FFF2-40B4-BE49-F238E27FC236}">
                <a16:creationId xmlns:a16="http://schemas.microsoft.com/office/drawing/2014/main" xmlns="" id="{73296122-FE2C-4842-9B3E-174D8D680884}"/>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8760179" y="15456"/>
            <a:ext cx="3431822" cy="1399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lumMod val="75000"/>
            <a:alpha val="0"/>
          </a:schemeClr>
        </a:solidFill>
        <a:effectLst/>
      </p:bgPr>
    </p:bg>
    <p:spTree>
      <p:nvGrpSpPr>
        <p:cNvPr id="1" name=""/>
        <p:cNvGrpSpPr/>
        <p:nvPr/>
      </p:nvGrpSpPr>
      <p:grpSpPr>
        <a:xfrm>
          <a:off x="0" y="0"/>
          <a:ext cx="0" cy="0"/>
          <a:chOff x="0" y="0"/>
          <a:chExt cx="0" cy="0"/>
        </a:xfrm>
      </p:grpSpPr>
      <p:sp>
        <p:nvSpPr>
          <p:cNvPr id="13" name="Line 15">
            <a:extLst>
              <a:ext uri="{FF2B5EF4-FFF2-40B4-BE49-F238E27FC236}">
                <a16:creationId xmlns:a16="http://schemas.microsoft.com/office/drawing/2014/main" xmlns="" id="{C949D79E-3CFD-4692-A41D-089A44B7FA35}"/>
              </a:ext>
            </a:extLst>
          </p:cNvPr>
          <p:cNvSpPr>
            <a:spLocks noChangeShapeType="1"/>
          </p:cNvSpPr>
          <p:nvPr/>
        </p:nvSpPr>
        <p:spPr bwMode="auto">
          <a:xfrm>
            <a:off x="2124462" y="3602097"/>
            <a:ext cx="0" cy="49886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4">
                <a:solidFill>
                  <a:srgbClr val="000000"/>
                </a:solidFill>
                <a:miter lim="800000"/>
                <a:headEnd/>
                <a:tailEnd/>
              </a14:hiddenLine>
            </a:ext>
          </a:extLst>
        </p:spPr>
        <p:txBody>
          <a:bodyPr lIns="91285" tIns="45642" rIns="91285" bIns="45642"/>
          <a:lstStyle/>
          <a:p>
            <a:endParaRPr lang="zh-TW" altLang="en-US" sz="2438"/>
          </a:p>
        </p:txBody>
      </p:sp>
      <p:sp>
        <p:nvSpPr>
          <p:cNvPr id="14" name="Line 16">
            <a:extLst>
              <a:ext uri="{FF2B5EF4-FFF2-40B4-BE49-F238E27FC236}">
                <a16:creationId xmlns:a16="http://schemas.microsoft.com/office/drawing/2014/main" xmlns="" id="{FEC3742A-5866-4F7E-9553-54687E43DCCF}"/>
              </a:ext>
            </a:extLst>
          </p:cNvPr>
          <p:cNvSpPr>
            <a:spLocks noChangeShapeType="1"/>
          </p:cNvSpPr>
          <p:nvPr/>
        </p:nvSpPr>
        <p:spPr bwMode="auto">
          <a:xfrm>
            <a:off x="4111306" y="3230102"/>
            <a:ext cx="0" cy="30533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4">
                <a:solidFill>
                  <a:srgbClr val="000000"/>
                </a:solidFill>
                <a:miter lim="800000"/>
                <a:headEnd/>
                <a:tailEnd/>
              </a14:hiddenLine>
            </a:ext>
          </a:extLst>
        </p:spPr>
        <p:txBody>
          <a:bodyPr lIns="91285" tIns="45642" rIns="91285" bIns="45642"/>
          <a:lstStyle/>
          <a:p>
            <a:endParaRPr lang="zh-TW" altLang="en-US" sz="2438"/>
          </a:p>
        </p:txBody>
      </p:sp>
      <p:sp>
        <p:nvSpPr>
          <p:cNvPr id="15" name="Line 17">
            <a:extLst>
              <a:ext uri="{FF2B5EF4-FFF2-40B4-BE49-F238E27FC236}">
                <a16:creationId xmlns:a16="http://schemas.microsoft.com/office/drawing/2014/main" xmlns="" id="{AF0FCB5D-7338-4BD6-B8CB-02C04F3F6E67}"/>
              </a:ext>
            </a:extLst>
          </p:cNvPr>
          <p:cNvSpPr>
            <a:spLocks noChangeShapeType="1"/>
          </p:cNvSpPr>
          <p:nvPr/>
        </p:nvSpPr>
        <p:spPr bwMode="auto">
          <a:xfrm>
            <a:off x="6096001" y="3602097"/>
            <a:ext cx="0" cy="49886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4">
                <a:solidFill>
                  <a:srgbClr val="000000"/>
                </a:solidFill>
                <a:miter lim="800000"/>
                <a:headEnd/>
                <a:tailEnd/>
              </a14:hiddenLine>
            </a:ext>
          </a:extLst>
        </p:spPr>
        <p:txBody>
          <a:bodyPr lIns="91285" tIns="45642" rIns="91285" bIns="45642"/>
          <a:lstStyle/>
          <a:p>
            <a:endParaRPr lang="zh-TW" altLang="en-US" sz="2438"/>
          </a:p>
        </p:txBody>
      </p:sp>
      <p:sp>
        <p:nvSpPr>
          <p:cNvPr id="16" name="Line 18">
            <a:extLst>
              <a:ext uri="{FF2B5EF4-FFF2-40B4-BE49-F238E27FC236}">
                <a16:creationId xmlns:a16="http://schemas.microsoft.com/office/drawing/2014/main" xmlns="" id="{4DBBE259-CBE1-47B7-803F-92BE32EE59D8}"/>
              </a:ext>
            </a:extLst>
          </p:cNvPr>
          <p:cNvSpPr>
            <a:spLocks noChangeShapeType="1"/>
          </p:cNvSpPr>
          <p:nvPr/>
        </p:nvSpPr>
        <p:spPr bwMode="auto">
          <a:xfrm>
            <a:off x="8080695" y="3230102"/>
            <a:ext cx="0" cy="30533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4">
                <a:solidFill>
                  <a:srgbClr val="000000"/>
                </a:solidFill>
                <a:miter lim="800000"/>
                <a:headEnd/>
                <a:tailEnd/>
              </a14:hiddenLine>
            </a:ext>
          </a:extLst>
        </p:spPr>
        <p:txBody>
          <a:bodyPr lIns="91285" tIns="45642" rIns="91285" bIns="45642"/>
          <a:lstStyle/>
          <a:p>
            <a:endParaRPr lang="zh-TW" altLang="en-US" sz="2438"/>
          </a:p>
        </p:txBody>
      </p:sp>
      <p:sp>
        <p:nvSpPr>
          <p:cNvPr id="17" name="Line 19">
            <a:extLst>
              <a:ext uri="{FF2B5EF4-FFF2-40B4-BE49-F238E27FC236}">
                <a16:creationId xmlns:a16="http://schemas.microsoft.com/office/drawing/2014/main" xmlns="" id="{8F7C0BDE-2309-427D-A951-0E2E66BEDDE7}"/>
              </a:ext>
            </a:extLst>
          </p:cNvPr>
          <p:cNvSpPr>
            <a:spLocks noChangeShapeType="1"/>
          </p:cNvSpPr>
          <p:nvPr/>
        </p:nvSpPr>
        <p:spPr bwMode="auto">
          <a:xfrm>
            <a:off x="10067539" y="3602097"/>
            <a:ext cx="0" cy="49886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4">
                <a:solidFill>
                  <a:srgbClr val="000000"/>
                </a:solidFill>
                <a:miter lim="800000"/>
                <a:headEnd/>
                <a:tailEnd/>
              </a14:hiddenLine>
            </a:ext>
          </a:extLst>
        </p:spPr>
        <p:txBody>
          <a:bodyPr lIns="91285" tIns="45642" rIns="91285" bIns="45642"/>
          <a:lstStyle/>
          <a:p>
            <a:endParaRPr lang="zh-TW" altLang="en-US" sz="2438"/>
          </a:p>
        </p:txBody>
      </p:sp>
      <p:sp>
        <p:nvSpPr>
          <p:cNvPr id="19" name="Freeform 25">
            <a:extLst>
              <a:ext uri="{FF2B5EF4-FFF2-40B4-BE49-F238E27FC236}">
                <a16:creationId xmlns:a16="http://schemas.microsoft.com/office/drawing/2014/main" xmlns="" id="{E32B5EE1-8402-4B50-B9B0-1304022F311C}"/>
              </a:ext>
            </a:extLst>
          </p:cNvPr>
          <p:cNvSpPr>
            <a:spLocks/>
          </p:cNvSpPr>
          <p:nvPr/>
        </p:nvSpPr>
        <p:spPr bwMode="auto">
          <a:xfrm>
            <a:off x="1896535" y="2393649"/>
            <a:ext cx="453706" cy="812800"/>
          </a:xfrm>
          <a:custGeom>
            <a:avLst/>
            <a:gdLst>
              <a:gd name="T0" fmla="*/ 2147483647 w 637"/>
              <a:gd name="T1" fmla="*/ 2147483647 h 1149"/>
              <a:gd name="T2" fmla="*/ 2147483647 w 637"/>
              <a:gd name="T3" fmla="*/ 2147483647 h 1149"/>
              <a:gd name="T4" fmla="*/ 2147483647 w 637"/>
              <a:gd name="T5" fmla="*/ 2147483647 h 1149"/>
              <a:gd name="T6" fmla="*/ 2147483647 w 637"/>
              <a:gd name="T7" fmla="*/ 2147483647 h 1149"/>
              <a:gd name="T8" fmla="*/ 2147483647 w 637"/>
              <a:gd name="T9" fmla="*/ 2147483647 h 1149"/>
              <a:gd name="T10" fmla="*/ 2147483647 w 637"/>
              <a:gd name="T11" fmla="*/ 2147483647 h 1149"/>
              <a:gd name="T12" fmla="*/ 2147483647 w 637"/>
              <a:gd name="T13" fmla="*/ 2147483647 h 1149"/>
              <a:gd name="T14" fmla="*/ 2147483647 w 637"/>
              <a:gd name="T15" fmla="*/ 2147483647 h 1149"/>
              <a:gd name="T16" fmla="*/ 0 w 637"/>
              <a:gd name="T17" fmla="*/ 2147483647 h 1149"/>
              <a:gd name="T18" fmla="*/ 2147483647 w 637"/>
              <a:gd name="T19" fmla="*/ 2147483647 h 1149"/>
              <a:gd name="T20" fmla="*/ 2147483647 w 637"/>
              <a:gd name="T21" fmla="*/ 2147483647 h 1149"/>
              <a:gd name="T22" fmla="*/ 2147483647 w 637"/>
              <a:gd name="T23" fmla="*/ 2147483647 h 1149"/>
              <a:gd name="T24" fmla="*/ 2147483647 w 637"/>
              <a:gd name="T25" fmla="*/ 2147483647 h 1149"/>
              <a:gd name="T26" fmla="*/ 2147483647 w 637"/>
              <a:gd name="T27" fmla="*/ 2147483647 h 1149"/>
              <a:gd name="T28" fmla="*/ 2147483647 w 637"/>
              <a:gd name="T29" fmla="*/ 2147483647 h 1149"/>
              <a:gd name="T30" fmla="*/ 2147483647 w 637"/>
              <a:gd name="T31" fmla="*/ 2147483647 h 1149"/>
              <a:gd name="T32" fmla="*/ 2147483647 w 637"/>
              <a:gd name="T33" fmla="*/ 2147483647 h 1149"/>
              <a:gd name="T34" fmla="*/ 2147483647 w 637"/>
              <a:gd name="T35" fmla="*/ 2147483647 h 1149"/>
              <a:gd name="T36" fmla="*/ 2147483647 w 637"/>
              <a:gd name="T37" fmla="*/ 2147483647 h 1149"/>
              <a:gd name="T38" fmla="*/ 2147483647 w 637"/>
              <a:gd name="T39" fmla="*/ 2147483647 h 1149"/>
              <a:gd name="T40" fmla="*/ 2147483647 w 637"/>
              <a:gd name="T41" fmla="*/ 0 h 1149"/>
              <a:gd name="T42" fmla="*/ 2147483647 w 637"/>
              <a:gd name="T43" fmla="*/ 0 h 1149"/>
              <a:gd name="T44" fmla="*/ 2147483647 w 637"/>
              <a:gd name="T45" fmla="*/ 2147483647 h 1149"/>
              <a:gd name="T46" fmla="*/ 2147483647 w 637"/>
              <a:gd name="T47" fmla="*/ 2147483647 h 1149"/>
              <a:gd name="T48" fmla="*/ 2147483647 w 637"/>
              <a:gd name="T49" fmla="*/ 2147483647 h 1149"/>
              <a:gd name="T50" fmla="*/ 2147483647 w 637"/>
              <a:gd name="T51" fmla="*/ 2147483647 h 1149"/>
              <a:gd name="T52" fmla="*/ 2147483647 w 637"/>
              <a:gd name="T53" fmla="*/ 2147483647 h 1149"/>
              <a:gd name="T54" fmla="*/ 2147483647 w 637"/>
              <a:gd name="T55" fmla="*/ 2147483647 h 1149"/>
              <a:gd name="T56" fmla="*/ 2147483647 w 637"/>
              <a:gd name="T57" fmla="*/ 2147483647 h 1149"/>
              <a:gd name="T58" fmla="*/ 2147483647 w 637"/>
              <a:gd name="T59" fmla="*/ 2147483647 h 1149"/>
              <a:gd name="T60" fmla="*/ 2147483647 w 637"/>
              <a:gd name="T61" fmla="*/ 2147483647 h 1149"/>
              <a:gd name="T62" fmla="*/ 2147483647 w 637"/>
              <a:gd name="T63" fmla="*/ 2147483647 h 114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637" h="1149">
                <a:moveTo>
                  <a:pt x="604" y="610"/>
                </a:moveTo>
                <a:cubicBezTo>
                  <a:pt x="604" y="610"/>
                  <a:pt x="604" y="610"/>
                  <a:pt x="604" y="610"/>
                </a:cubicBezTo>
                <a:cubicBezTo>
                  <a:pt x="626" y="647"/>
                  <a:pt x="637" y="690"/>
                  <a:pt x="637" y="739"/>
                </a:cubicBezTo>
                <a:cubicBezTo>
                  <a:pt x="637" y="815"/>
                  <a:pt x="614" y="879"/>
                  <a:pt x="569" y="929"/>
                </a:cubicBezTo>
                <a:cubicBezTo>
                  <a:pt x="523" y="980"/>
                  <a:pt x="458" y="1010"/>
                  <a:pt x="373" y="1019"/>
                </a:cubicBezTo>
                <a:cubicBezTo>
                  <a:pt x="373" y="1149"/>
                  <a:pt x="373" y="1149"/>
                  <a:pt x="373" y="1149"/>
                </a:cubicBezTo>
                <a:cubicBezTo>
                  <a:pt x="264" y="1149"/>
                  <a:pt x="264" y="1149"/>
                  <a:pt x="264" y="1149"/>
                </a:cubicBezTo>
                <a:cubicBezTo>
                  <a:pt x="264" y="1019"/>
                  <a:pt x="264" y="1019"/>
                  <a:pt x="264" y="1019"/>
                </a:cubicBezTo>
                <a:cubicBezTo>
                  <a:pt x="122" y="1005"/>
                  <a:pt x="34" y="922"/>
                  <a:pt x="0" y="771"/>
                </a:cubicBezTo>
                <a:cubicBezTo>
                  <a:pt x="168" y="728"/>
                  <a:pt x="168" y="728"/>
                  <a:pt x="168" y="728"/>
                </a:cubicBezTo>
                <a:cubicBezTo>
                  <a:pt x="184" y="822"/>
                  <a:pt x="235" y="870"/>
                  <a:pt x="323" y="870"/>
                </a:cubicBezTo>
                <a:cubicBezTo>
                  <a:pt x="364" y="870"/>
                  <a:pt x="394" y="860"/>
                  <a:pt x="413" y="839"/>
                </a:cubicBezTo>
                <a:cubicBezTo>
                  <a:pt x="432" y="819"/>
                  <a:pt x="442" y="795"/>
                  <a:pt x="442" y="766"/>
                </a:cubicBezTo>
                <a:cubicBezTo>
                  <a:pt x="442" y="736"/>
                  <a:pt x="432" y="714"/>
                  <a:pt x="413" y="698"/>
                </a:cubicBezTo>
                <a:cubicBezTo>
                  <a:pt x="394" y="683"/>
                  <a:pt x="351" y="664"/>
                  <a:pt x="284" y="640"/>
                </a:cubicBezTo>
                <a:cubicBezTo>
                  <a:pt x="225" y="619"/>
                  <a:pt x="178" y="599"/>
                  <a:pt x="144" y="578"/>
                </a:cubicBezTo>
                <a:cubicBezTo>
                  <a:pt x="111" y="558"/>
                  <a:pt x="83" y="530"/>
                  <a:pt x="62" y="493"/>
                </a:cubicBezTo>
                <a:cubicBezTo>
                  <a:pt x="41" y="457"/>
                  <a:pt x="31" y="414"/>
                  <a:pt x="31" y="366"/>
                </a:cubicBezTo>
                <a:cubicBezTo>
                  <a:pt x="31" y="302"/>
                  <a:pt x="50" y="245"/>
                  <a:pt x="87" y="194"/>
                </a:cubicBezTo>
                <a:cubicBezTo>
                  <a:pt x="125" y="143"/>
                  <a:pt x="184" y="112"/>
                  <a:pt x="264" y="101"/>
                </a:cubicBezTo>
                <a:cubicBezTo>
                  <a:pt x="264" y="0"/>
                  <a:pt x="264" y="0"/>
                  <a:pt x="264" y="0"/>
                </a:cubicBezTo>
                <a:cubicBezTo>
                  <a:pt x="373" y="0"/>
                  <a:pt x="373" y="0"/>
                  <a:pt x="373" y="0"/>
                </a:cubicBezTo>
                <a:cubicBezTo>
                  <a:pt x="373" y="101"/>
                  <a:pt x="373" y="101"/>
                  <a:pt x="373" y="101"/>
                </a:cubicBezTo>
                <a:cubicBezTo>
                  <a:pt x="494" y="115"/>
                  <a:pt x="573" y="184"/>
                  <a:pt x="609" y="307"/>
                </a:cubicBezTo>
                <a:cubicBezTo>
                  <a:pt x="459" y="369"/>
                  <a:pt x="459" y="369"/>
                  <a:pt x="459" y="369"/>
                </a:cubicBezTo>
                <a:cubicBezTo>
                  <a:pt x="430" y="284"/>
                  <a:pt x="385" y="242"/>
                  <a:pt x="323" y="242"/>
                </a:cubicBezTo>
                <a:cubicBezTo>
                  <a:pt x="293" y="242"/>
                  <a:pt x="268" y="252"/>
                  <a:pt x="250" y="270"/>
                </a:cubicBezTo>
                <a:cubicBezTo>
                  <a:pt x="231" y="289"/>
                  <a:pt x="222" y="312"/>
                  <a:pt x="222" y="339"/>
                </a:cubicBezTo>
                <a:cubicBezTo>
                  <a:pt x="222" y="366"/>
                  <a:pt x="231" y="387"/>
                  <a:pt x="249" y="402"/>
                </a:cubicBezTo>
                <a:cubicBezTo>
                  <a:pt x="267" y="416"/>
                  <a:pt x="305" y="435"/>
                  <a:pt x="364" y="456"/>
                </a:cubicBezTo>
                <a:cubicBezTo>
                  <a:pt x="428" y="480"/>
                  <a:pt x="479" y="502"/>
                  <a:pt x="516" y="523"/>
                </a:cubicBezTo>
                <a:cubicBezTo>
                  <a:pt x="552" y="544"/>
                  <a:pt x="582" y="573"/>
                  <a:pt x="604" y="6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285" tIns="45642" rIns="91285" bIns="45642"/>
          <a:lstStyle/>
          <a:p>
            <a:endParaRPr lang="zh-TW" altLang="en-US" sz="2438"/>
          </a:p>
        </p:txBody>
      </p:sp>
      <p:sp>
        <p:nvSpPr>
          <p:cNvPr id="21" name="Freeform 27">
            <a:extLst>
              <a:ext uri="{FF2B5EF4-FFF2-40B4-BE49-F238E27FC236}">
                <a16:creationId xmlns:a16="http://schemas.microsoft.com/office/drawing/2014/main" xmlns="" id="{76D3D454-7458-4AE9-85F6-E9B897172B54}"/>
              </a:ext>
            </a:extLst>
          </p:cNvPr>
          <p:cNvSpPr>
            <a:spLocks noEditPoints="1"/>
          </p:cNvSpPr>
          <p:nvPr/>
        </p:nvSpPr>
        <p:spPr bwMode="auto">
          <a:xfrm>
            <a:off x="7893622" y="2612976"/>
            <a:ext cx="376296" cy="374146"/>
          </a:xfrm>
          <a:custGeom>
            <a:avLst/>
            <a:gdLst>
              <a:gd name="T0" fmla="*/ 2147483647 w 1838"/>
              <a:gd name="T1" fmla="*/ 0 h 1838"/>
              <a:gd name="T2" fmla="*/ 2147483647 w 1838"/>
              <a:gd name="T3" fmla="*/ 0 h 1838"/>
              <a:gd name="T4" fmla="*/ 0 w 1838"/>
              <a:gd name="T5" fmla="*/ 2147483647 h 1838"/>
              <a:gd name="T6" fmla="*/ 0 w 1838"/>
              <a:gd name="T7" fmla="*/ 2147483647 h 1838"/>
              <a:gd name="T8" fmla="*/ 2147483647 w 1838"/>
              <a:gd name="T9" fmla="*/ 2147483647 h 1838"/>
              <a:gd name="T10" fmla="*/ 2147483647 w 1838"/>
              <a:gd name="T11" fmla="*/ 2147483647 h 1838"/>
              <a:gd name="T12" fmla="*/ 2147483647 w 1838"/>
              <a:gd name="T13" fmla="*/ 2147483647 h 1838"/>
              <a:gd name="T14" fmla="*/ 2147483647 w 1838"/>
              <a:gd name="T15" fmla="*/ 2147483647 h 1838"/>
              <a:gd name="T16" fmla="*/ 2147483647 w 1838"/>
              <a:gd name="T17" fmla="*/ 0 h 1838"/>
              <a:gd name="T18" fmla="*/ 2147483647 w 1838"/>
              <a:gd name="T19" fmla="*/ 2147483647 h 1838"/>
              <a:gd name="T20" fmla="*/ 2147483647 w 1838"/>
              <a:gd name="T21" fmla="*/ 2147483647 h 1838"/>
              <a:gd name="T22" fmla="*/ 2147483647 w 1838"/>
              <a:gd name="T23" fmla="*/ 2147483647 h 1838"/>
              <a:gd name="T24" fmla="*/ 2147483647 w 1838"/>
              <a:gd name="T25" fmla="*/ 2147483647 h 1838"/>
              <a:gd name="T26" fmla="*/ 2147483647 w 1838"/>
              <a:gd name="T27" fmla="*/ 2147483647 h 1838"/>
              <a:gd name="T28" fmla="*/ 2147483647 w 1838"/>
              <a:gd name="T29" fmla="*/ 2147483647 h 1838"/>
              <a:gd name="T30" fmla="*/ 2147483647 w 1838"/>
              <a:gd name="T31" fmla="*/ 2147483647 h 1838"/>
              <a:gd name="T32" fmla="*/ 2147483647 w 1838"/>
              <a:gd name="T33" fmla="*/ 2147483647 h 1838"/>
              <a:gd name="T34" fmla="*/ 2147483647 w 1838"/>
              <a:gd name="T35" fmla="*/ 2147483647 h 1838"/>
              <a:gd name="T36" fmla="*/ 2147483647 w 1838"/>
              <a:gd name="T37" fmla="*/ 2147483647 h 1838"/>
              <a:gd name="T38" fmla="*/ 2147483647 w 1838"/>
              <a:gd name="T39" fmla="*/ 2147483647 h 1838"/>
              <a:gd name="T40" fmla="*/ 2147483647 w 1838"/>
              <a:gd name="T41" fmla="*/ 2147483647 h 1838"/>
              <a:gd name="T42" fmla="*/ 2147483647 w 1838"/>
              <a:gd name="T43" fmla="*/ 2147483647 h 1838"/>
              <a:gd name="T44" fmla="*/ 2147483647 w 1838"/>
              <a:gd name="T45" fmla="*/ 2147483647 h 1838"/>
              <a:gd name="T46" fmla="*/ 2147483647 w 1838"/>
              <a:gd name="T47" fmla="*/ 2147483647 h 1838"/>
              <a:gd name="T48" fmla="*/ 2147483647 w 1838"/>
              <a:gd name="T49" fmla="*/ 2147483647 h 1838"/>
              <a:gd name="T50" fmla="*/ 2147483647 w 1838"/>
              <a:gd name="T51" fmla="*/ 2147483647 h 1838"/>
              <a:gd name="T52" fmla="*/ 2147483647 w 1838"/>
              <a:gd name="T53" fmla="*/ 2147483647 h 1838"/>
              <a:gd name="T54" fmla="*/ 2147483647 w 1838"/>
              <a:gd name="T55" fmla="*/ 2147483647 h 1838"/>
              <a:gd name="T56" fmla="*/ 2147483647 w 1838"/>
              <a:gd name="T57" fmla="*/ 2147483647 h 1838"/>
              <a:gd name="T58" fmla="*/ 2147483647 w 1838"/>
              <a:gd name="T59" fmla="*/ 2147483647 h 1838"/>
              <a:gd name="T60" fmla="*/ 2147483647 w 1838"/>
              <a:gd name="T61" fmla="*/ 2147483647 h 1838"/>
              <a:gd name="T62" fmla="*/ 2147483647 w 1838"/>
              <a:gd name="T63" fmla="*/ 2147483647 h 1838"/>
              <a:gd name="T64" fmla="*/ 2147483647 w 1838"/>
              <a:gd name="T65" fmla="*/ 2147483647 h 183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838" h="1838">
                <a:moveTo>
                  <a:pt x="1723" y="0"/>
                </a:moveTo>
                <a:cubicBezTo>
                  <a:pt x="115" y="0"/>
                  <a:pt x="115" y="0"/>
                  <a:pt x="115" y="0"/>
                </a:cubicBezTo>
                <a:cubicBezTo>
                  <a:pt x="52" y="0"/>
                  <a:pt x="0" y="52"/>
                  <a:pt x="0" y="115"/>
                </a:cubicBezTo>
                <a:cubicBezTo>
                  <a:pt x="0" y="1321"/>
                  <a:pt x="0" y="1321"/>
                  <a:pt x="0" y="1321"/>
                </a:cubicBezTo>
                <a:cubicBezTo>
                  <a:pt x="0" y="1385"/>
                  <a:pt x="52" y="1436"/>
                  <a:pt x="115" y="1436"/>
                </a:cubicBezTo>
                <a:cubicBezTo>
                  <a:pt x="1723" y="1436"/>
                  <a:pt x="1723" y="1436"/>
                  <a:pt x="1723" y="1436"/>
                </a:cubicBezTo>
                <a:cubicBezTo>
                  <a:pt x="1786" y="1436"/>
                  <a:pt x="1838" y="1385"/>
                  <a:pt x="1838" y="1321"/>
                </a:cubicBezTo>
                <a:cubicBezTo>
                  <a:pt x="1838" y="115"/>
                  <a:pt x="1838" y="115"/>
                  <a:pt x="1838" y="115"/>
                </a:cubicBezTo>
                <a:cubicBezTo>
                  <a:pt x="1838" y="52"/>
                  <a:pt x="1786" y="0"/>
                  <a:pt x="1723" y="0"/>
                </a:cubicBezTo>
                <a:close/>
                <a:moveTo>
                  <a:pt x="1723" y="1034"/>
                </a:moveTo>
                <a:cubicBezTo>
                  <a:pt x="1723" y="1034"/>
                  <a:pt x="1723" y="1034"/>
                  <a:pt x="1723" y="1034"/>
                </a:cubicBezTo>
                <a:cubicBezTo>
                  <a:pt x="1723" y="1098"/>
                  <a:pt x="1671" y="1149"/>
                  <a:pt x="1608" y="1149"/>
                </a:cubicBezTo>
                <a:cubicBezTo>
                  <a:pt x="230" y="1149"/>
                  <a:pt x="230" y="1149"/>
                  <a:pt x="230" y="1149"/>
                </a:cubicBezTo>
                <a:cubicBezTo>
                  <a:pt x="166" y="1149"/>
                  <a:pt x="115" y="1098"/>
                  <a:pt x="115" y="1034"/>
                </a:cubicBezTo>
                <a:cubicBezTo>
                  <a:pt x="115" y="230"/>
                  <a:pt x="115" y="230"/>
                  <a:pt x="115" y="230"/>
                </a:cubicBezTo>
                <a:cubicBezTo>
                  <a:pt x="115" y="167"/>
                  <a:pt x="167" y="115"/>
                  <a:pt x="230" y="115"/>
                </a:cubicBezTo>
                <a:cubicBezTo>
                  <a:pt x="1608" y="115"/>
                  <a:pt x="1608" y="115"/>
                  <a:pt x="1608" y="115"/>
                </a:cubicBezTo>
                <a:cubicBezTo>
                  <a:pt x="1671" y="115"/>
                  <a:pt x="1723" y="167"/>
                  <a:pt x="1723" y="230"/>
                </a:cubicBezTo>
                <a:cubicBezTo>
                  <a:pt x="1723" y="1034"/>
                  <a:pt x="1723" y="1034"/>
                  <a:pt x="1723" y="1034"/>
                </a:cubicBezTo>
                <a:close/>
                <a:moveTo>
                  <a:pt x="1034" y="1493"/>
                </a:moveTo>
                <a:cubicBezTo>
                  <a:pt x="1034" y="1493"/>
                  <a:pt x="1034" y="1493"/>
                  <a:pt x="1034" y="1493"/>
                </a:cubicBezTo>
                <a:cubicBezTo>
                  <a:pt x="1065" y="1493"/>
                  <a:pt x="1091" y="1519"/>
                  <a:pt x="1091" y="1551"/>
                </a:cubicBezTo>
                <a:cubicBezTo>
                  <a:pt x="1091" y="1608"/>
                  <a:pt x="1091" y="1608"/>
                  <a:pt x="1091" y="1608"/>
                </a:cubicBezTo>
                <a:cubicBezTo>
                  <a:pt x="1091" y="1640"/>
                  <a:pt x="1112" y="1681"/>
                  <a:pt x="1137" y="1700"/>
                </a:cubicBezTo>
                <a:cubicBezTo>
                  <a:pt x="1275" y="1804"/>
                  <a:pt x="1275" y="1804"/>
                  <a:pt x="1275" y="1804"/>
                </a:cubicBezTo>
                <a:cubicBezTo>
                  <a:pt x="1300" y="1823"/>
                  <a:pt x="1295" y="1838"/>
                  <a:pt x="1264" y="1838"/>
                </a:cubicBezTo>
                <a:cubicBezTo>
                  <a:pt x="574" y="1838"/>
                  <a:pt x="574" y="1838"/>
                  <a:pt x="574" y="1838"/>
                </a:cubicBezTo>
                <a:cubicBezTo>
                  <a:pt x="543" y="1838"/>
                  <a:pt x="538" y="1823"/>
                  <a:pt x="563" y="1804"/>
                </a:cubicBezTo>
                <a:cubicBezTo>
                  <a:pt x="701" y="1700"/>
                  <a:pt x="701" y="1700"/>
                  <a:pt x="701" y="1700"/>
                </a:cubicBezTo>
                <a:cubicBezTo>
                  <a:pt x="726" y="1681"/>
                  <a:pt x="747" y="1640"/>
                  <a:pt x="747" y="1608"/>
                </a:cubicBezTo>
                <a:cubicBezTo>
                  <a:pt x="747" y="1551"/>
                  <a:pt x="747" y="1551"/>
                  <a:pt x="747" y="1551"/>
                </a:cubicBezTo>
                <a:cubicBezTo>
                  <a:pt x="747" y="1519"/>
                  <a:pt x="773" y="1493"/>
                  <a:pt x="804" y="1493"/>
                </a:cubicBezTo>
                <a:lnTo>
                  <a:pt x="1034" y="149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285" tIns="45642" rIns="91285" bIns="45642"/>
          <a:lstStyle/>
          <a:p>
            <a:endParaRPr lang="zh-TW" altLang="en-US" sz="2438"/>
          </a:p>
        </p:txBody>
      </p:sp>
      <p:sp>
        <p:nvSpPr>
          <p:cNvPr id="22" name="Freeform 28">
            <a:extLst>
              <a:ext uri="{FF2B5EF4-FFF2-40B4-BE49-F238E27FC236}">
                <a16:creationId xmlns:a16="http://schemas.microsoft.com/office/drawing/2014/main" xmlns="" id="{831A2D52-6AE3-495C-B8D5-8C51F06F2338}"/>
              </a:ext>
            </a:extLst>
          </p:cNvPr>
          <p:cNvSpPr>
            <a:spLocks noEditPoints="1"/>
          </p:cNvSpPr>
          <p:nvPr/>
        </p:nvSpPr>
        <p:spPr bwMode="auto">
          <a:xfrm>
            <a:off x="9803058" y="2378597"/>
            <a:ext cx="528965" cy="842904"/>
          </a:xfrm>
          <a:custGeom>
            <a:avLst/>
            <a:gdLst>
              <a:gd name="T0" fmla="*/ 2147483647 w 1148"/>
              <a:gd name="T1" fmla="*/ 2147483647 h 1838"/>
              <a:gd name="T2" fmla="*/ 2147483647 w 1148"/>
              <a:gd name="T3" fmla="*/ 2147483647 h 1838"/>
              <a:gd name="T4" fmla="*/ 2147483647 w 1148"/>
              <a:gd name="T5" fmla="*/ 2147483647 h 1838"/>
              <a:gd name="T6" fmla="*/ 2147483647 w 1148"/>
              <a:gd name="T7" fmla="*/ 2147483647 h 1838"/>
              <a:gd name="T8" fmla="*/ 2147483647 w 1148"/>
              <a:gd name="T9" fmla="*/ 2147483647 h 1838"/>
              <a:gd name="T10" fmla="*/ 2147483647 w 1148"/>
              <a:gd name="T11" fmla="*/ 2147483647 h 1838"/>
              <a:gd name="T12" fmla="*/ 2147483647 w 1148"/>
              <a:gd name="T13" fmla="*/ 2147483647 h 1838"/>
              <a:gd name="T14" fmla="*/ 2147483647 w 1148"/>
              <a:gd name="T15" fmla="*/ 2147483647 h 1838"/>
              <a:gd name="T16" fmla="*/ 2147483647 w 1148"/>
              <a:gd name="T17" fmla="*/ 2147483647 h 1838"/>
              <a:gd name="T18" fmla="*/ 2147483647 w 1148"/>
              <a:gd name="T19" fmla="*/ 2147483647 h 1838"/>
              <a:gd name="T20" fmla="*/ 2147483647 w 1148"/>
              <a:gd name="T21" fmla="*/ 2147483647 h 1838"/>
              <a:gd name="T22" fmla="*/ 2147483647 w 1148"/>
              <a:gd name="T23" fmla="*/ 2147483647 h 1838"/>
              <a:gd name="T24" fmla="*/ 2147483647 w 1148"/>
              <a:gd name="T25" fmla="*/ 2147483647 h 1838"/>
              <a:gd name="T26" fmla="*/ 2147483647 w 1148"/>
              <a:gd name="T27" fmla="*/ 2147483647 h 1838"/>
              <a:gd name="T28" fmla="*/ 2147483647 w 1148"/>
              <a:gd name="T29" fmla="*/ 2147483647 h 1838"/>
              <a:gd name="T30" fmla="*/ 2147483647 w 1148"/>
              <a:gd name="T31" fmla="*/ 2147483647 h 1838"/>
              <a:gd name="T32" fmla="*/ 2147483647 w 1148"/>
              <a:gd name="T33" fmla="*/ 2147483647 h 1838"/>
              <a:gd name="T34" fmla="*/ 2147483647 w 1148"/>
              <a:gd name="T35" fmla="*/ 2147483647 h 1838"/>
              <a:gd name="T36" fmla="*/ 2147483647 w 1148"/>
              <a:gd name="T37" fmla="*/ 2147483647 h 1838"/>
              <a:gd name="T38" fmla="*/ 2147483647 w 1148"/>
              <a:gd name="T39" fmla="*/ 2147483647 h 1838"/>
              <a:gd name="T40" fmla="*/ 2147483647 w 1148"/>
              <a:gd name="T41" fmla="*/ 2147483647 h 1838"/>
              <a:gd name="T42" fmla="*/ 2147483647 w 1148"/>
              <a:gd name="T43" fmla="*/ 2147483647 h 1838"/>
              <a:gd name="T44" fmla="*/ 2147483647 w 1148"/>
              <a:gd name="T45" fmla="*/ 2147483647 h 1838"/>
              <a:gd name="T46" fmla="*/ 2147483647 w 1148"/>
              <a:gd name="T47" fmla="*/ 2147483647 h 1838"/>
              <a:gd name="T48" fmla="*/ 2147483647 w 1148"/>
              <a:gd name="T49" fmla="*/ 2147483647 h 1838"/>
              <a:gd name="T50" fmla="*/ 2147483647 w 1148"/>
              <a:gd name="T51" fmla="*/ 2147483647 h 1838"/>
              <a:gd name="T52" fmla="*/ 2147483647 w 1148"/>
              <a:gd name="T53" fmla="*/ 2147483647 h 1838"/>
              <a:gd name="T54" fmla="*/ 2147483647 w 1148"/>
              <a:gd name="T55" fmla="*/ 2147483647 h 1838"/>
              <a:gd name="T56" fmla="*/ 2147483647 w 1148"/>
              <a:gd name="T57" fmla="*/ 0 h 1838"/>
              <a:gd name="T58" fmla="*/ 2147483647 w 1148"/>
              <a:gd name="T59" fmla="*/ 0 h 1838"/>
              <a:gd name="T60" fmla="*/ 0 w 1148"/>
              <a:gd name="T61" fmla="*/ 2147483647 h 1838"/>
              <a:gd name="T62" fmla="*/ 2147483647 w 1148"/>
              <a:gd name="T63" fmla="*/ 2147483647 h 1838"/>
              <a:gd name="T64" fmla="*/ 2147483647 w 1148"/>
              <a:gd name="T65" fmla="*/ 2147483647 h 1838"/>
              <a:gd name="T66" fmla="*/ 2147483647 w 1148"/>
              <a:gd name="T67" fmla="*/ 2147483647 h 1838"/>
              <a:gd name="T68" fmla="*/ 2147483647 w 1148"/>
              <a:gd name="T69" fmla="*/ 2147483647 h 1838"/>
              <a:gd name="T70" fmla="*/ 2147483647 w 1148"/>
              <a:gd name="T71" fmla="*/ 2147483647 h 1838"/>
              <a:gd name="T72" fmla="*/ 2147483647 w 1148"/>
              <a:gd name="T73" fmla="*/ 2147483647 h 1838"/>
              <a:gd name="T74" fmla="*/ 2147483647 w 1148"/>
              <a:gd name="T75" fmla="*/ 2147483647 h 1838"/>
              <a:gd name="T76" fmla="*/ 2147483647 w 1148"/>
              <a:gd name="T77" fmla="*/ 0 h 183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148" h="1838">
                <a:moveTo>
                  <a:pt x="804" y="1493"/>
                </a:moveTo>
                <a:cubicBezTo>
                  <a:pt x="804" y="1525"/>
                  <a:pt x="778" y="1551"/>
                  <a:pt x="746" y="1551"/>
                </a:cubicBezTo>
                <a:cubicBezTo>
                  <a:pt x="402" y="1551"/>
                  <a:pt x="402" y="1551"/>
                  <a:pt x="402" y="1551"/>
                </a:cubicBezTo>
                <a:cubicBezTo>
                  <a:pt x="370" y="1551"/>
                  <a:pt x="344" y="1525"/>
                  <a:pt x="344" y="1493"/>
                </a:cubicBezTo>
                <a:cubicBezTo>
                  <a:pt x="344" y="1462"/>
                  <a:pt x="370" y="1436"/>
                  <a:pt x="402" y="1436"/>
                </a:cubicBezTo>
                <a:cubicBezTo>
                  <a:pt x="746" y="1436"/>
                  <a:pt x="746" y="1436"/>
                  <a:pt x="746" y="1436"/>
                </a:cubicBezTo>
                <a:cubicBezTo>
                  <a:pt x="778" y="1436"/>
                  <a:pt x="804" y="1462"/>
                  <a:pt x="804" y="1493"/>
                </a:cubicBezTo>
                <a:close/>
                <a:moveTo>
                  <a:pt x="746" y="1608"/>
                </a:moveTo>
                <a:cubicBezTo>
                  <a:pt x="746" y="1608"/>
                  <a:pt x="746" y="1608"/>
                  <a:pt x="746" y="1608"/>
                </a:cubicBezTo>
                <a:cubicBezTo>
                  <a:pt x="402" y="1608"/>
                  <a:pt x="402" y="1608"/>
                  <a:pt x="402" y="1608"/>
                </a:cubicBezTo>
                <a:cubicBezTo>
                  <a:pt x="370" y="1608"/>
                  <a:pt x="344" y="1634"/>
                  <a:pt x="344" y="1666"/>
                </a:cubicBezTo>
                <a:cubicBezTo>
                  <a:pt x="344" y="1697"/>
                  <a:pt x="370" y="1723"/>
                  <a:pt x="402" y="1723"/>
                </a:cubicBezTo>
                <a:cubicBezTo>
                  <a:pt x="402" y="1787"/>
                  <a:pt x="453" y="1838"/>
                  <a:pt x="516" y="1838"/>
                </a:cubicBezTo>
                <a:cubicBezTo>
                  <a:pt x="631" y="1838"/>
                  <a:pt x="631" y="1838"/>
                  <a:pt x="631" y="1838"/>
                </a:cubicBezTo>
                <a:cubicBezTo>
                  <a:pt x="695" y="1838"/>
                  <a:pt x="746" y="1787"/>
                  <a:pt x="746" y="1723"/>
                </a:cubicBezTo>
                <a:cubicBezTo>
                  <a:pt x="778" y="1723"/>
                  <a:pt x="804" y="1697"/>
                  <a:pt x="804" y="1666"/>
                </a:cubicBezTo>
                <a:cubicBezTo>
                  <a:pt x="804" y="1634"/>
                  <a:pt x="778" y="1608"/>
                  <a:pt x="746" y="1608"/>
                </a:cubicBezTo>
                <a:close/>
                <a:moveTo>
                  <a:pt x="574" y="115"/>
                </a:moveTo>
                <a:cubicBezTo>
                  <a:pt x="574" y="115"/>
                  <a:pt x="574" y="115"/>
                  <a:pt x="574" y="115"/>
                </a:cubicBezTo>
                <a:cubicBezTo>
                  <a:pt x="827" y="115"/>
                  <a:pt x="1033" y="321"/>
                  <a:pt x="1033" y="575"/>
                </a:cubicBezTo>
                <a:cubicBezTo>
                  <a:pt x="1033" y="738"/>
                  <a:pt x="947" y="886"/>
                  <a:pt x="803" y="970"/>
                </a:cubicBezTo>
                <a:cubicBezTo>
                  <a:pt x="746" y="1003"/>
                  <a:pt x="746" y="1003"/>
                  <a:pt x="746" y="1003"/>
                </a:cubicBezTo>
                <a:cubicBezTo>
                  <a:pt x="746" y="1264"/>
                  <a:pt x="746" y="1264"/>
                  <a:pt x="746" y="1264"/>
                </a:cubicBezTo>
                <a:cubicBezTo>
                  <a:pt x="402" y="1264"/>
                  <a:pt x="402" y="1264"/>
                  <a:pt x="402" y="1264"/>
                </a:cubicBezTo>
                <a:cubicBezTo>
                  <a:pt x="402" y="1003"/>
                  <a:pt x="402" y="1003"/>
                  <a:pt x="402" y="1003"/>
                </a:cubicBezTo>
                <a:cubicBezTo>
                  <a:pt x="345" y="970"/>
                  <a:pt x="345" y="970"/>
                  <a:pt x="345" y="970"/>
                </a:cubicBezTo>
                <a:cubicBezTo>
                  <a:pt x="200" y="886"/>
                  <a:pt x="115" y="738"/>
                  <a:pt x="115" y="575"/>
                </a:cubicBezTo>
                <a:cubicBezTo>
                  <a:pt x="115" y="321"/>
                  <a:pt x="321" y="115"/>
                  <a:pt x="574" y="115"/>
                </a:cubicBezTo>
                <a:close/>
                <a:moveTo>
                  <a:pt x="574" y="0"/>
                </a:moveTo>
                <a:cubicBezTo>
                  <a:pt x="574" y="0"/>
                  <a:pt x="574" y="0"/>
                  <a:pt x="574" y="0"/>
                </a:cubicBezTo>
                <a:cubicBezTo>
                  <a:pt x="257" y="0"/>
                  <a:pt x="0" y="258"/>
                  <a:pt x="0" y="575"/>
                </a:cubicBezTo>
                <a:cubicBezTo>
                  <a:pt x="0" y="787"/>
                  <a:pt x="116" y="970"/>
                  <a:pt x="287" y="1069"/>
                </a:cubicBezTo>
                <a:cubicBezTo>
                  <a:pt x="287" y="1264"/>
                  <a:pt x="287" y="1264"/>
                  <a:pt x="287" y="1264"/>
                </a:cubicBezTo>
                <a:cubicBezTo>
                  <a:pt x="287" y="1327"/>
                  <a:pt x="338" y="1379"/>
                  <a:pt x="402" y="1379"/>
                </a:cubicBezTo>
                <a:cubicBezTo>
                  <a:pt x="746" y="1379"/>
                  <a:pt x="746" y="1379"/>
                  <a:pt x="746" y="1379"/>
                </a:cubicBezTo>
                <a:cubicBezTo>
                  <a:pt x="810" y="1379"/>
                  <a:pt x="861" y="1327"/>
                  <a:pt x="861" y="1264"/>
                </a:cubicBezTo>
                <a:cubicBezTo>
                  <a:pt x="861" y="1069"/>
                  <a:pt x="861" y="1069"/>
                  <a:pt x="861" y="1069"/>
                </a:cubicBezTo>
                <a:cubicBezTo>
                  <a:pt x="1032" y="970"/>
                  <a:pt x="1148" y="787"/>
                  <a:pt x="1148" y="575"/>
                </a:cubicBezTo>
                <a:cubicBezTo>
                  <a:pt x="1148" y="258"/>
                  <a:pt x="891" y="0"/>
                  <a:pt x="57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285" tIns="45642" rIns="91285" bIns="45642"/>
          <a:lstStyle/>
          <a:p>
            <a:endParaRPr lang="zh-TW" altLang="en-US" sz="2438"/>
          </a:p>
        </p:txBody>
      </p:sp>
      <p:sp>
        <p:nvSpPr>
          <p:cNvPr id="33" name="矩形 32">
            <a:extLst>
              <a:ext uri="{FF2B5EF4-FFF2-40B4-BE49-F238E27FC236}">
                <a16:creationId xmlns:a16="http://schemas.microsoft.com/office/drawing/2014/main" xmlns="" id="{F987EE90-BD97-45BE-ADF1-40702EE595E1}"/>
              </a:ext>
            </a:extLst>
          </p:cNvPr>
          <p:cNvSpPr/>
          <p:nvPr/>
        </p:nvSpPr>
        <p:spPr>
          <a:xfrm>
            <a:off x="-6450" y="206829"/>
            <a:ext cx="395650" cy="670883"/>
          </a:xfrm>
          <a:prstGeom prst="rect">
            <a:avLst/>
          </a:prstGeom>
          <a:solidFill>
            <a:srgbClr val="17375E"/>
          </a:solidFill>
          <a:ln>
            <a:noFill/>
          </a:ln>
        </p:spPr>
        <p:style>
          <a:lnRef idx="2">
            <a:schemeClr val="accent1">
              <a:shade val="50000"/>
            </a:schemeClr>
          </a:lnRef>
          <a:fillRef idx="1">
            <a:schemeClr val="accent1"/>
          </a:fillRef>
          <a:effectRef idx="0">
            <a:schemeClr val="accent1"/>
          </a:effectRef>
          <a:fontRef idx="minor">
            <a:schemeClr val="lt1"/>
          </a:fontRef>
        </p:style>
        <p:txBody>
          <a:bodyPr lIns="91278" tIns="45638" rIns="91278" bIns="45638" anchor="ctr"/>
          <a:lstStyle/>
          <a:p>
            <a:pPr algn="ctr" defTabSz="912001">
              <a:defRPr/>
            </a:pPr>
            <a:endParaRPr lang="zh-CN" altLang="en-US" sz="2303" dirty="0">
              <a:solidFill>
                <a:srgbClr val="4E639C"/>
              </a:solidFill>
              <a:ea typeface="微软雅黑" panose="020B0503020204020204" pitchFamily="34" charset="-122"/>
            </a:endParaRPr>
          </a:p>
        </p:txBody>
      </p:sp>
      <p:sp>
        <p:nvSpPr>
          <p:cNvPr id="34" name="矩形 33">
            <a:extLst>
              <a:ext uri="{FF2B5EF4-FFF2-40B4-BE49-F238E27FC236}">
                <a16:creationId xmlns:a16="http://schemas.microsoft.com/office/drawing/2014/main" xmlns="" id="{43F8F859-2A71-44BD-9BD5-D5EEBD983E32}"/>
              </a:ext>
            </a:extLst>
          </p:cNvPr>
          <p:cNvSpPr/>
          <p:nvPr/>
        </p:nvSpPr>
        <p:spPr>
          <a:xfrm>
            <a:off x="494562" y="200379"/>
            <a:ext cx="163420" cy="66873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278" tIns="45638" rIns="91278" bIns="45638" anchor="ctr"/>
          <a:lstStyle/>
          <a:p>
            <a:pPr algn="ctr" defTabSz="912001">
              <a:defRPr/>
            </a:pPr>
            <a:endParaRPr lang="zh-CN" altLang="en-US" sz="2303" dirty="0">
              <a:solidFill>
                <a:srgbClr val="4E639C"/>
              </a:solidFill>
              <a:ea typeface="微软雅黑" panose="020B0503020204020204" pitchFamily="34" charset="-122"/>
            </a:endParaRPr>
          </a:p>
        </p:txBody>
      </p:sp>
      <p:sp>
        <p:nvSpPr>
          <p:cNvPr id="36" name="矩形 35">
            <a:extLst>
              <a:ext uri="{FF2B5EF4-FFF2-40B4-BE49-F238E27FC236}">
                <a16:creationId xmlns:a16="http://schemas.microsoft.com/office/drawing/2014/main" xmlns="" id="{AE2D06EA-1372-445C-B625-87E9F18E6AD2}"/>
              </a:ext>
            </a:extLst>
          </p:cNvPr>
          <p:cNvSpPr/>
          <p:nvPr/>
        </p:nvSpPr>
        <p:spPr>
          <a:xfrm flipV="1">
            <a:off x="12058684" y="320793"/>
            <a:ext cx="182773" cy="492411"/>
          </a:xfrm>
          <a:prstGeom prst="rect">
            <a:avLst/>
          </a:prstGeom>
          <a:solidFill>
            <a:srgbClr val="17375E"/>
          </a:solidFill>
          <a:ln>
            <a:noFill/>
          </a:ln>
        </p:spPr>
        <p:style>
          <a:lnRef idx="2">
            <a:schemeClr val="accent1">
              <a:shade val="50000"/>
            </a:schemeClr>
          </a:lnRef>
          <a:fillRef idx="1">
            <a:schemeClr val="accent1"/>
          </a:fillRef>
          <a:effectRef idx="0">
            <a:schemeClr val="accent1"/>
          </a:effectRef>
          <a:fontRef idx="minor">
            <a:schemeClr val="lt1"/>
          </a:fontRef>
        </p:style>
        <p:txBody>
          <a:bodyPr lIns="91278" tIns="45638" rIns="91278" bIns="45638" anchor="ctr"/>
          <a:lstStyle/>
          <a:p>
            <a:pPr algn="ctr" defTabSz="912001">
              <a:defRPr/>
            </a:pPr>
            <a:endParaRPr lang="zh-CN" altLang="en-US" sz="2303" dirty="0">
              <a:solidFill>
                <a:srgbClr val="4E639C"/>
              </a:solidFill>
              <a:ea typeface="微软雅黑" panose="020B0503020204020204" pitchFamily="34" charset="-122"/>
            </a:endParaRPr>
          </a:p>
        </p:txBody>
      </p:sp>
      <p:sp>
        <p:nvSpPr>
          <p:cNvPr id="4109" name="TextBox 8">
            <a:extLst>
              <a:ext uri="{FF2B5EF4-FFF2-40B4-BE49-F238E27FC236}">
                <a16:creationId xmlns:a16="http://schemas.microsoft.com/office/drawing/2014/main" xmlns="" id="{E84F67D3-03CB-42A8-A45C-895879B577FF}"/>
              </a:ext>
            </a:extLst>
          </p:cNvPr>
          <p:cNvSpPr txBox="1">
            <a:spLocks noChangeArrowheads="1"/>
          </p:cNvSpPr>
          <p:nvPr/>
        </p:nvSpPr>
        <p:spPr bwMode="auto">
          <a:xfrm>
            <a:off x="769796" y="159186"/>
            <a:ext cx="4838095" cy="521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defTabSz="638175"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defTabSz="638175" eaLnBrk="0" hangingPunct="0">
              <a:spcBef>
                <a:spcPct val="20000"/>
              </a:spcBef>
              <a:buFont typeface="Arial" panose="020B0604020202020204" pitchFamily="34" charset="0"/>
              <a:buChar char="–"/>
              <a:defRPr sz="2500">
                <a:solidFill>
                  <a:schemeClr val="tx1"/>
                </a:solidFill>
                <a:latin typeface="Calibri" panose="020F0502020204030204" pitchFamily="34" charset="0"/>
                <a:ea typeface="微软雅黑" panose="020B0503020204020204" pitchFamily="34" charset="-122"/>
              </a:defRPr>
            </a:lvl2pPr>
            <a:lvl3pPr marL="1143000" indent="-228600" defTabSz="638175" eaLnBrk="0" hangingPunct="0">
              <a:spcBef>
                <a:spcPct val="20000"/>
              </a:spcBef>
              <a:buFont typeface="Arial" panose="020B0604020202020204" pitchFamily="34" charset="0"/>
              <a:buChar char="•"/>
              <a:defRPr sz="2100">
                <a:solidFill>
                  <a:schemeClr val="tx1"/>
                </a:solidFill>
                <a:latin typeface="Calibri" panose="020F0502020204030204" pitchFamily="34" charset="0"/>
                <a:ea typeface="微软雅黑" panose="020B0503020204020204" pitchFamily="34" charset="-122"/>
              </a:defRPr>
            </a:lvl3pPr>
            <a:lvl4pPr marL="1600200" indent="-228600" defTabSz="638175" eaLnBrk="0" hangingPunct="0">
              <a:spcBef>
                <a:spcPct val="200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defTabSz="638175" eaLnBrk="0" hangingPunct="0">
              <a:spcBef>
                <a:spcPct val="200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defTabSz="638175"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defTabSz="638175"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defTabSz="638175"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defTabSz="638175"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FontTx/>
              <a:buNone/>
            </a:pPr>
            <a:r>
              <a:rPr lang="zh-TW" altLang="en-US" sz="3386" b="1">
                <a:solidFill>
                  <a:srgbClr val="595959"/>
                </a:solidFill>
                <a:sym typeface="Arial" panose="020B0604020202020204" pitchFamily="34" charset="0"/>
              </a:rPr>
              <a:t>目睹兒少服務流程圖</a:t>
            </a:r>
            <a:endParaRPr lang="zh-CN" altLang="en-US" sz="3386" b="1">
              <a:solidFill>
                <a:srgbClr val="595959"/>
              </a:solidFill>
              <a:sym typeface="Arial" panose="020B0604020202020204" pitchFamily="34" charset="0"/>
            </a:endParaRPr>
          </a:p>
        </p:txBody>
      </p:sp>
      <p:sp>
        <p:nvSpPr>
          <p:cNvPr id="2" name="向右箭號圖說文字 1">
            <a:extLst>
              <a:ext uri="{FF2B5EF4-FFF2-40B4-BE49-F238E27FC236}">
                <a16:creationId xmlns:a16="http://schemas.microsoft.com/office/drawing/2014/main" xmlns="" id="{B1497C99-D631-4527-AE75-993C1D2B8D2D}"/>
              </a:ext>
            </a:extLst>
          </p:cNvPr>
          <p:cNvSpPr/>
          <p:nvPr/>
        </p:nvSpPr>
        <p:spPr>
          <a:xfrm>
            <a:off x="2694283" y="1782973"/>
            <a:ext cx="2296483" cy="1806222"/>
          </a:xfrm>
          <a:prstGeom prst="rightArrowCallout">
            <a:avLst/>
          </a:prstGeom>
        </p:spPr>
        <p:style>
          <a:lnRef idx="1">
            <a:schemeClr val="dk1"/>
          </a:lnRef>
          <a:fillRef idx="2">
            <a:schemeClr val="dk1"/>
          </a:fillRef>
          <a:effectRef idx="1">
            <a:schemeClr val="dk1"/>
          </a:effectRef>
          <a:fontRef idx="minor">
            <a:schemeClr val="dk1"/>
          </a:fontRef>
        </p:style>
        <p:txBody>
          <a:bodyPr anchor="ctr"/>
          <a:lstStyle/>
          <a:p>
            <a:pPr algn="ctr">
              <a:defRPr/>
            </a:pPr>
            <a:r>
              <a:rPr lang="zh-TW" altLang="en-US" sz="1625" dirty="0">
                <a:latin typeface="微軟正黑體" panose="020B0604030504040204" pitchFamily="34" charset="-120"/>
                <a:ea typeface="微軟正黑體" panose="020B0604030504040204" pitchFamily="34" charset="-120"/>
              </a:rPr>
              <a:t>收到轉介單</a:t>
            </a:r>
            <a:r>
              <a:rPr lang="en-US" altLang="zh-TW" sz="1625" dirty="0">
                <a:latin typeface="微軟正黑體" panose="020B0604030504040204" pitchFamily="34" charset="-120"/>
                <a:ea typeface="微軟正黑體" panose="020B0604030504040204" pitchFamily="34" charset="-120"/>
              </a:rPr>
              <a:t>30</a:t>
            </a:r>
            <a:r>
              <a:rPr lang="zh-TW" altLang="en-US" sz="1625" dirty="0">
                <a:latin typeface="微軟正黑體" panose="020B0604030504040204" pitchFamily="34" charset="-120"/>
                <a:ea typeface="微軟正黑體" panose="020B0604030504040204" pitchFamily="34" charset="-120"/>
              </a:rPr>
              <a:t>日內，目睹社工進行開案評估</a:t>
            </a:r>
            <a:r>
              <a:rPr lang="en-US" altLang="zh-TW" sz="1625" dirty="0">
                <a:latin typeface="微軟正黑體" panose="020B0604030504040204" pitchFamily="34" charset="-120"/>
                <a:ea typeface="微軟正黑體" panose="020B0604030504040204" pitchFamily="34" charset="-120"/>
              </a:rPr>
              <a:t>(</a:t>
            </a:r>
            <a:r>
              <a:rPr lang="zh-TW" altLang="en-US" sz="1625" dirty="0">
                <a:latin typeface="微軟正黑體" panose="020B0604030504040204" pitchFamily="34" charset="-120"/>
                <a:ea typeface="微軟正黑體" panose="020B0604030504040204" pitchFamily="34" charset="-120"/>
              </a:rPr>
              <a:t>家訪、校訪</a:t>
            </a:r>
            <a:r>
              <a:rPr lang="en-US" altLang="zh-TW" sz="1625" dirty="0">
                <a:latin typeface="微軟正黑體" panose="020B0604030504040204" pitchFamily="34" charset="-120"/>
                <a:ea typeface="微軟正黑體" panose="020B0604030504040204" pitchFamily="34" charset="-120"/>
              </a:rPr>
              <a:t>)</a:t>
            </a:r>
            <a:r>
              <a:rPr lang="zh-TW" altLang="en-US" sz="1625" dirty="0">
                <a:latin typeface="微軟正黑體" panose="020B0604030504040204" pitchFamily="34" charset="-120"/>
                <a:ea typeface="微軟正黑體" panose="020B0604030504040204" pitchFamily="34" charset="-120"/>
              </a:rPr>
              <a:t>並回覆。</a:t>
            </a:r>
          </a:p>
        </p:txBody>
      </p:sp>
      <p:sp>
        <p:nvSpPr>
          <p:cNvPr id="18" name="向右箭號圖說文字 17">
            <a:extLst>
              <a:ext uri="{FF2B5EF4-FFF2-40B4-BE49-F238E27FC236}">
                <a16:creationId xmlns:a16="http://schemas.microsoft.com/office/drawing/2014/main" xmlns="" id="{717673C9-B160-4284-B217-1FBC02DE80FA}"/>
              </a:ext>
            </a:extLst>
          </p:cNvPr>
          <p:cNvSpPr/>
          <p:nvPr/>
        </p:nvSpPr>
        <p:spPr>
          <a:xfrm>
            <a:off x="397800" y="1782973"/>
            <a:ext cx="2296483" cy="1806222"/>
          </a:xfrm>
          <a:prstGeom prst="rightArrowCallout">
            <a:avLst/>
          </a:prstGeom>
        </p:spPr>
        <p:style>
          <a:lnRef idx="1">
            <a:schemeClr val="dk1"/>
          </a:lnRef>
          <a:fillRef idx="2">
            <a:schemeClr val="dk1"/>
          </a:fillRef>
          <a:effectRef idx="1">
            <a:schemeClr val="dk1"/>
          </a:effectRef>
          <a:fontRef idx="minor">
            <a:schemeClr val="dk1"/>
          </a:fontRef>
        </p:style>
        <p:txBody>
          <a:bodyPr anchor="ctr"/>
          <a:lstStyle/>
          <a:p>
            <a:pPr algn="ctr">
              <a:defRPr/>
            </a:pPr>
            <a:r>
              <a:rPr lang="zh-TW" altLang="en-US" sz="1625" dirty="0">
                <a:latin typeface="微軟正黑體" panose="020B0604030504040204" pitchFamily="34" charset="-120"/>
                <a:ea typeface="微軟正黑體" panose="020B0604030504040204" pitchFamily="34" charset="-120"/>
              </a:rPr>
              <a:t>社政</a:t>
            </a:r>
            <a:endParaRPr lang="en-US" altLang="zh-TW" sz="1625" dirty="0">
              <a:latin typeface="微軟正黑體" panose="020B0604030504040204" pitchFamily="34" charset="-120"/>
              <a:ea typeface="微軟正黑體" panose="020B0604030504040204" pitchFamily="34" charset="-120"/>
            </a:endParaRPr>
          </a:p>
          <a:p>
            <a:pPr algn="ctr">
              <a:defRPr/>
            </a:pPr>
            <a:r>
              <a:rPr lang="zh-TW" altLang="en-US" sz="1625" dirty="0">
                <a:latin typeface="微軟正黑體" panose="020B0604030504040204" pitchFamily="34" charset="-120"/>
                <a:ea typeface="微軟正黑體" panose="020B0604030504040204" pitchFamily="34" charset="-120"/>
              </a:rPr>
              <a:t>教育</a:t>
            </a:r>
            <a:endParaRPr lang="en-US" altLang="zh-TW" sz="1625" dirty="0">
              <a:latin typeface="微軟正黑體" panose="020B0604030504040204" pitchFamily="34" charset="-120"/>
              <a:ea typeface="微軟正黑體" panose="020B0604030504040204" pitchFamily="34" charset="-120"/>
            </a:endParaRPr>
          </a:p>
          <a:p>
            <a:pPr algn="ctr">
              <a:defRPr/>
            </a:pPr>
            <a:r>
              <a:rPr lang="zh-TW" altLang="en-US" sz="1625" dirty="0">
                <a:latin typeface="微軟正黑體" panose="020B0604030504040204" pitchFamily="34" charset="-120"/>
                <a:ea typeface="微軟正黑體" panose="020B0604030504040204" pitchFamily="34" charset="-120"/>
              </a:rPr>
              <a:t>警政</a:t>
            </a:r>
            <a:endParaRPr lang="en-US" altLang="zh-TW" sz="1625" dirty="0">
              <a:latin typeface="微軟正黑體" panose="020B0604030504040204" pitchFamily="34" charset="-120"/>
              <a:ea typeface="微軟正黑體" panose="020B0604030504040204" pitchFamily="34" charset="-120"/>
            </a:endParaRPr>
          </a:p>
          <a:p>
            <a:pPr algn="ctr">
              <a:defRPr/>
            </a:pPr>
            <a:r>
              <a:rPr lang="zh-TW" altLang="en-US" sz="1625" dirty="0">
                <a:latin typeface="微軟正黑體" panose="020B0604030504040204" pitchFamily="34" charset="-120"/>
                <a:ea typeface="微軟正黑體" panose="020B0604030504040204" pitchFamily="34" charset="-120"/>
              </a:rPr>
              <a:t>社區</a:t>
            </a:r>
            <a:endParaRPr lang="en-US" altLang="zh-TW" sz="1625" dirty="0">
              <a:latin typeface="微軟正黑體" panose="020B0604030504040204" pitchFamily="34" charset="-120"/>
              <a:ea typeface="微軟正黑體" panose="020B0604030504040204" pitchFamily="34" charset="-120"/>
            </a:endParaRPr>
          </a:p>
          <a:p>
            <a:pPr algn="ctr">
              <a:defRPr/>
            </a:pPr>
            <a:r>
              <a:rPr lang="zh-TW" altLang="en-US" sz="1625" dirty="0">
                <a:latin typeface="微軟正黑體" panose="020B0604030504040204" pitchFamily="34" charset="-120"/>
                <a:ea typeface="微軟正黑體" panose="020B0604030504040204" pitchFamily="34" charset="-120"/>
              </a:rPr>
              <a:t>轉介</a:t>
            </a:r>
          </a:p>
        </p:txBody>
      </p:sp>
      <p:sp>
        <p:nvSpPr>
          <p:cNvPr id="4" name="直線圖說文字 1 3">
            <a:extLst>
              <a:ext uri="{FF2B5EF4-FFF2-40B4-BE49-F238E27FC236}">
                <a16:creationId xmlns:a16="http://schemas.microsoft.com/office/drawing/2014/main" xmlns="" id="{B2426C98-C282-45FE-B8A7-AA1D65CDBB4C}"/>
              </a:ext>
            </a:extLst>
          </p:cNvPr>
          <p:cNvSpPr/>
          <p:nvPr/>
        </p:nvSpPr>
        <p:spPr>
          <a:xfrm>
            <a:off x="5627243" y="813205"/>
            <a:ext cx="1692258" cy="916013"/>
          </a:xfrm>
          <a:prstGeom prst="borderCallout1">
            <a:avLst>
              <a:gd name="adj1" fmla="val 18750"/>
              <a:gd name="adj2" fmla="val -8333"/>
              <a:gd name="adj3" fmla="val 170128"/>
              <a:gd name="adj4" fmla="val -53168"/>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zh-TW" altLang="en-US" sz="2438" dirty="0">
                <a:latin typeface="微軟正黑體" panose="020B0604030504040204" pitchFamily="34" charset="-120"/>
                <a:ea typeface="微軟正黑體" panose="020B0604030504040204" pitchFamily="34" charset="-120"/>
              </a:rPr>
              <a:t>開案</a:t>
            </a:r>
          </a:p>
        </p:txBody>
      </p:sp>
      <p:sp>
        <p:nvSpPr>
          <p:cNvPr id="23" name="直線圖說文字 1 22">
            <a:extLst>
              <a:ext uri="{FF2B5EF4-FFF2-40B4-BE49-F238E27FC236}">
                <a16:creationId xmlns:a16="http://schemas.microsoft.com/office/drawing/2014/main" xmlns="" id="{FB37C23F-5650-42EC-96DD-49C94D094E37}"/>
              </a:ext>
            </a:extLst>
          </p:cNvPr>
          <p:cNvSpPr/>
          <p:nvPr/>
        </p:nvSpPr>
        <p:spPr>
          <a:xfrm>
            <a:off x="5657348" y="2946267"/>
            <a:ext cx="1690108" cy="916013"/>
          </a:xfrm>
          <a:prstGeom prst="borderCallout1">
            <a:avLst>
              <a:gd name="adj1" fmla="val 18750"/>
              <a:gd name="adj2" fmla="val -8333"/>
              <a:gd name="adj3" fmla="val 3767"/>
              <a:gd name="adj4" fmla="val -55168"/>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zh-TW" altLang="en-US" sz="2438" dirty="0">
                <a:latin typeface="微軟正黑體" panose="020B0604030504040204" pitchFamily="34" charset="-120"/>
                <a:ea typeface="微軟正黑體" panose="020B0604030504040204" pitchFamily="34" charset="-120"/>
              </a:rPr>
              <a:t>不符開案資格</a:t>
            </a:r>
            <a:r>
              <a:rPr lang="en-US" altLang="zh-TW" sz="2438" dirty="0">
                <a:latin typeface="微軟正黑體" panose="020B0604030504040204" pitchFamily="34" charset="-120"/>
                <a:ea typeface="微軟正黑體" panose="020B0604030504040204" pitchFamily="34" charset="-120"/>
              </a:rPr>
              <a:t>(</a:t>
            </a:r>
            <a:r>
              <a:rPr lang="zh-TW" altLang="en-US" sz="2438" dirty="0">
                <a:latin typeface="微軟正黑體" panose="020B0604030504040204" pitchFamily="34" charset="-120"/>
                <a:ea typeface="微軟正黑體" panose="020B0604030504040204" pitchFamily="34" charset="-120"/>
              </a:rPr>
              <a:t>轉介後處</a:t>
            </a:r>
            <a:r>
              <a:rPr lang="en-US" altLang="zh-TW" sz="2438" dirty="0">
                <a:latin typeface="微軟正黑體" panose="020B0604030504040204" pitchFamily="34" charset="-120"/>
                <a:ea typeface="微軟正黑體" panose="020B0604030504040204" pitchFamily="34" charset="-120"/>
              </a:rPr>
              <a:t>)</a:t>
            </a:r>
            <a:endParaRPr lang="zh-TW" altLang="en-US" sz="2438" dirty="0">
              <a:latin typeface="微軟正黑體" panose="020B0604030504040204" pitchFamily="34" charset="-120"/>
              <a:ea typeface="微軟正黑體" panose="020B0604030504040204" pitchFamily="34" charset="-120"/>
            </a:endParaRPr>
          </a:p>
        </p:txBody>
      </p:sp>
      <p:sp>
        <p:nvSpPr>
          <p:cNvPr id="6" name="矩形 5">
            <a:extLst>
              <a:ext uri="{FF2B5EF4-FFF2-40B4-BE49-F238E27FC236}">
                <a16:creationId xmlns:a16="http://schemas.microsoft.com/office/drawing/2014/main" xmlns="" id="{72857970-773F-441F-A2B8-6D012B001E02}"/>
              </a:ext>
            </a:extLst>
          </p:cNvPr>
          <p:cNvSpPr/>
          <p:nvPr/>
        </p:nvSpPr>
        <p:spPr>
          <a:xfrm>
            <a:off x="7657094" y="716442"/>
            <a:ext cx="1840626" cy="3023272"/>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zh-TW" altLang="en-US" sz="2438" dirty="0">
                <a:latin typeface="微軟正黑體" panose="020B0604030504040204" pitchFamily="34" charset="-120"/>
                <a:ea typeface="微軟正黑體" panose="020B0604030504040204" pitchFamily="34" charset="-120"/>
              </a:rPr>
              <a:t>依目睹兒少與家庭需求提供個別處遇服務</a:t>
            </a:r>
          </a:p>
        </p:txBody>
      </p:sp>
      <p:sp>
        <p:nvSpPr>
          <p:cNvPr id="7" name="向右箭號圖說文字 6">
            <a:extLst>
              <a:ext uri="{FF2B5EF4-FFF2-40B4-BE49-F238E27FC236}">
                <a16:creationId xmlns:a16="http://schemas.microsoft.com/office/drawing/2014/main" xmlns="" id="{30CC91EC-7748-4EA3-A4AA-D2408F99F157}"/>
              </a:ext>
            </a:extLst>
          </p:cNvPr>
          <p:cNvSpPr/>
          <p:nvPr/>
        </p:nvSpPr>
        <p:spPr>
          <a:xfrm>
            <a:off x="341893" y="4307384"/>
            <a:ext cx="2305084" cy="2449152"/>
          </a:xfrm>
          <a:prstGeom prst="rightArrowCallout">
            <a:avLst/>
          </a:prstGeom>
        </p:spPr>
        <p:style>
          <a:lnRef idx="1">
            <a:schemeClr val="dk1"/>
          </a:lnRef>
          <a:fillRef idx="2">
            <a:schemeClr val="dk1"/>
          </a:fillRef>
          <a:effectRef idx="1">
            <a:schemeClr val="dk1"/>
          </a:effectRef>
          <a:fontRef idx="minor">
            <a:schemeClr val="dk1"/>
          </a:fontRef>
        </p:style>
        <p:txBody>
          <a:bodyPr anchor="ctr"/>
          <a:lstStyle/>
          <a:p>
            <a:pPr algn="ctr">
              <a:defRPr/>
            </a:pPr>
            <a:r>
              <a:rPr lang="zh-TW" altLang="en-US" sz="1625" dirty="0">
                <a:latin typeface="微軟正黑體" panose="020B0604030504040204" pitchFamily="34" charset="-120"/>
                <a:ea typeface="微軟正黑體" panose="020B0604030504040204" pitchFamily="34" charset="-120"/>
              </a:rPr>
              <a:t>依服務提供季評估表與執行摘要表。</a:t>
            </a:r>
            <a:endParaRPr lang="en-US" altLang="zh-TW" sz="1625" dirty="0">
              <a:latin typeface="微軟正黑體" panose="020B0604030504040204" pitchFamily="34" charset="-120"/>
              <a:ea typeface="微軟正黑體" panose="020B0604030504040204" pitchFamily="34" charset="-120"/>
            </a:endParaRPr>
          </a:p>
        </p:txBody>
      </p:sp>
      <p:sp>
        <p:nvSpPr>
          <p:cNvPr id="26" name="向右箭號圖說文字 25">
            <a:extLst>
              <a:ext uri="{FF2B5EF4-FFF2-40B4-BE49-F238E27FC236}">
                <a16:creationId xmlns:a16="http://schemas.microsoft.com/office/drawing/2014/main" xmlns="" id="{3539204C-764E-4F17-BD84-1AE1AA53AE43}"/>
              </a:ext>
            </a:extLst>
          </p:cNvPr>
          <p:cNvSpPr/>
          <p:nvPr/>
        </p:nvSpPr>
        <p:spPr>
          <a:xfrm>
            <a:off x="2685682" y="4348239"/>
            <a:ext cx="2305084" cy="2449151"/>
          </a:xfrm>
          <a:prstGeom prst="rightArrowCallout">
            <a:avLst/>
          </a:prstGeom>
        </p:spPr>
        <p:style>
          <a:lnRef idx="1">
            <a:schemeClr val="dk1"/>
          </a:lnRef>
          <a:fillRef idx="2">
            <a:schemeClr val="dk1"/>
          </a:fillRef>
          <a:effectRef idx="1">
            <a:schemeClr val="dk1"/>
          </a:effectRef>
          <a:fontRef idx="minor">
            <a:schemeClr val="dk1"/>
          </a:fontRef>
        </p:style>
        <p:txBody>
          <a:bodyPr anchor="ctr"/>
          <a:lstStyle/>
          <a:p>
            <a:pPr algn="ctr">
              <a:defRPr/>
            </a:pPr>
            <a:r>
              <a:rPr lang="zh-TW" altLang="en-US" sz="1625" dirty="0">
                <a:latin typeface="微軟正黑體" panose="020B0604030504040204" pitchFamily="34" charset="-120"/>
                <a:ea typeface="微軟正黑體" panose="020B0604030504040204" pitchFamily="34" charset="-120"/>
              </a:rPr>
              <a:t>上下半各一次個案成效評估、家處外部督導個案回顧討論，檢視與修正處遇目標。</a:t>
            </a:r>
            <a:endParaRPr lang="en-US" altLang="zh-TW" sz="1625" dirty="0">
              <a:latin typeface="微軟正黑體" panose="020B0604030504040204" pitchFamily="34" charset="-120"/>
              <a:ea typeface="微軟正黑體" panose="020B0604030504040204" pitchFamily="34" charset="-120"/>
            </a:endParaRPr>
          </a:p>
          <a:p>
            <a:pPr algn="ctr">
              <a:defRPr/>
            </a:pPr>
            <a:endParaRPr lang="en-US" altLang="zh-TW" sz="1625" dirty="0"/>
          </a:p>
        </p:txBody>
      </p:sp>
      <p:sp>
        <p:nvSpPr>
          <p:cNvPr id="8" name="矩形 7">
            <a:extLst>
              <a:ext uri="{FF2B5EF4-FFF2-40B4-BE49-F238E27FC236}">
                <a16:creationId xmlns:a16="http://schemas.microsoft.com/office/drawing/2014/main" xmlns="" id="{02ED07C4-5CB4-41C8-88D2-5B18E0ECE658}"/>
              </a:ext>
            </a:extLst>
          </p:cNvPr>
          <p:cNvSpPr/>
          <p:nvPr/>
        </p:nvSpPr>
        <p:spPr>
          <a:xfrm>
            <a:off x="5119781" y="4832048"/>
            <a:ext cx="1503034" cy="1756767"/>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zh-TW" altLang="en-US" sz="2438" dirty="0">
                <a:latin typeface="微軟正黑體" panose="020B0604030504040204" pitchFamily="34" charset="-120"/>
                <a:ea typeface="微軟正黑體" panose="020B0604030504040204" pitchFamily="34" charset="-120"/>
              </a:rPr>
              <a:t>結案</a:t>
            </a:r>
          </a:p>
        </p:txBody>
      </p:sp>
      <p:sp>
        <p:nvSpPr>
          <p:cNvPr id="10" name="圓角矩形 9">
            <a:extLst>
              <a:ext uri="{FF2B5EF4-FFF2-40B4-BE49-F238E27FC236}">
                <a16:creationId xmlns:a16="http://schemas.microsoft.com/office/drawing/2014/main" xmlns="" id="{CF005DA3-A361-4A10-ABC3-DEC99CCA6113}"/>
              </a:ext>
            </a:extLst>
          </p:cNvPr>
          <p:cNvSpPr/>
          <p:nvPr/>
        </p:nvSpPr>
        <p:spPr>
          <a:xfrm>
            <a:off x="10067540" y="566999"/>
            <a:ext cx="1783005" cy="521170"/>
          </a:xfrm>
          <a:prstGeom prst="roundRect">
            <a:avLst/>
          </a:prstGeom>
        </p:spPr>
        <p:style>
          <a:lnRef idx="0">
            <a:schemeClr val="accent3"/>
          </a:lnRef>
          <a:fillRef idx="3">
            <a:schemeClr val="accent3"/>
          </a:fillRef>
          <a:effectRef idx="3">
            <a:schemeClr val="accent3"/>
          </a:effectRef>
          <a:fontRef idx="minor">
            <a:schemeClr val="lt1"/>
          </a:fontRef>
        </p:style>
        <p:txBody>
          <a:bodyPr anchor="ctr"/>
          <a:lstStyle/>
          <a:p>
            <a:pPr algn="ctr">
              <a:defRPr/>
            </a:pPr>
            <a:r>
              <a:rPr lang="zh-TW" altLang="en-US" sz="2438" dirty="0">
                <a:latin typeface="微軟正黑體" panose="020B0604030504040204" pitchFamily="34" charset="-120"/>
                <a:ea typeface="微軟正黑體" panose="020B0604030504040204" pitchFamily="34" charset="-120"/>
              </a:rPr>
              <a:t>個案管理</a:t>
            </a:r>
          </a:p>
        </p:txBody>
      </p:sp>
      <p:sp>
        <p:nvSpPr>
          <p:cNvPr id="32" name="圓角矩形 31">
            <a:extLst>
              <a:ext uri="{FF2B5EF4-FFF2-40B4-BE49-F238E27FC236}">
                <a16:creationId xmlns:a16="http://schemas.microsoft.com/office/drawing/2014/main" xmlns="" id="{A1322322-92FC-4263-87FF-9CBC004B4E23}"/>
              </a:ext>
            </a:extLst>
          </p:cNvPr>
          <p:cNvSpPr/>
          <p:nvPr/>
        </p:nvSpPr>
        <p:spPr>
          <a:xfrm>
            <a:off x="10067540" y="1171950"/>
            <a:ext cx="1783005" cy="521170"/>
          </a:xfrm>
          <a:prstGeom prst="roundRect">
            <a:avLst/>
          </a:prstGeom>
        </p:spPr>
        <p:style>
          <a:lnRef idx="0">
            <a:schemeClr val="accent3"/>
          </a:lnRef>
          <a:fillRef idx="3">
            <a:schemeClr val="accent3"/>
          </a:fillRef>
          <a:effectRef idx="3">
            <a:schemeClr val="accent3"/>
          </a:effectRef>
          <a:fontRef idx="minor">
            <a:schemeClr val="lt1"/>
          </a:fontRef>
        </p:style>
        <p:txBody>
          <a:bodyPr anchor="ctr"/>
          <a:lstStyle/>
          <a:p>
            <a:pPr algn="ctr">
              <a:defRPr/>
            </a:pPr>
            <a:r>
              <a:rPr lang="zh-TW" altLang="en-US" sz="2438" dirty="0">
                <a:latin typeface="微軟正黑體" panose="020B0604030504040204" pitchFamily="34" charset="-120"/>
                <a:ea typeface="微軟正黑體" panose="020B0604030504040204" pitchFamily="34" charset="-120"/>
              </a:rPr>
              <a:t>個案研討</a:t>
            </a:r>
          </a:p>
        </p:txBody>
      </p:sp>
      <p:sp>
        <p:nvSpPr>
          <p:cNvPr id="35" name="圓角矩形 34">
            <a:extLst>
              <a:ext uri="{FF2B5EF4-FFF2-40B4-BE49-F238E27FC236}">
                <a16:creationId xmlns:a16="http://schemas.microsoft.com/office/drawing/2014/main" xmlns="" id="{6036922B-2180-4E6B-9B1A-2EA7CADF8514}"/>
              </a:ext>
            </a:extLst>
          </p:cNvPr>
          <p:cNvSpPr/>
          <p:nvPr/>
        </p:nvSpPr>
        <p:spPr>
          <a:xfrm>
            <a:off x="10080298" y="1748638"/>
            <a:ext cx="1783005" cy="521170"/>
          </a:xfrm>
          <a:prstGeom prst="roundRect">
            <a:avLst/>
          </a:prstGeom>
        </p:spPr>
        <p:style>
          <a:lnRef idx="0">
            <a:schemeClr val="accent3"/>
          </a:lnRef>
          <a:fillRef idx="3">
            <a:schemeClr val="accent3"/>
          </a:fillRef>
          <a:effectRef idx="3">
            <a:schemeClr val="accent3"/>
          </a:effectRef>
          <a:fontRef idx="minor">
            <a:schemeClr val="lt1"/>
          </a:fontRef>
        </p:style>
        <p:txBody>
          <a:bodyPr anchor="ctr"/>
          <a:lstStyle/>
          <a:p>
            <a:pPr algn="ctr">
              <a:defRPr/>
            </a:pPr>
            <a:r>
              <a:rPr lang="zh-TW" altLang="en-US" sz="2438" dirty="0">
                <a:latin typeface="微軟正黑體" panose="020B0604030504040204" pitchFamily="34" charset="-120"/>
                <a:ea typeface="微軟正黑體" panose="020B0604030504040204" pitchFamily="34" charset="-120"/>
              </a:rPr>
              <a:t>兒少團體</a:t>
            </a:r>
          </a:p>
        </p:txBody>
      </p:sp>
      <p:sp>
        <p:nvSpPr>
          <p:cNvPr id="37" name="圓角矩形 36">
            <a:extLst>
              <a:ext uri="{FF2B5EF4-FFF2-40B4-BE49-F238E27FC236}">
                <a16:creationId xmlns:a16="http://schemas.microsoft.com/office/drawing/2014/main" xmlns="" id="{EDEC3B9E-DEEA-45CA-93AD-895DBF2E5EC8}"/>
              </a:ext>
            </a:extLst>
          </p:cNvPr>
          <p:cNvSpPr/>
          <p:nvPr/>
        </p:nvSpPr>
        <p:spPr>
          <a:xfrm>
            <a:off x="10080298" y="2352390"/>
            <a:ext cx="1783005" cy="521170"/>
          </a:xfrm>
          <a:prstGeom prst="roundRect">
            <a:avLst/>
          </a:prstGeom>
        </p:spPr>
        <p:style>
          <a:lnRef idx="0">
            <a:schemeClr val="accent3"/>
          </a:lnRef>
          <a:fillRef idx="3">
            <a:schemeClr val="accent3"/>
          </a:fillRef>
          <a:effectRef idx="3">
            <a:schemeClr val="accent3"/>
          </a:effectRef>
          <a:fontRef idx="minor">
            <a:schemeClr val="lt1"/>
          </a:fontRef>
        </p:style>
        <p:txBody>
          <a:bodyPr anchor="ctr"/>
          <a:lstStyle/>
          <a:p>
            <a:pPr algn="ctr">
              <a:defRPr/>
            </a:pPr>
            <a:r>
              <a:rPr lang="zh-TW" altLang="en-US" sz="2438" dirty="0">
                <a:latin typeface="微軟正黑體" panose="020B0604030504040204" pitchFamily="34" charset="-120"/>
                <a:ea typeface="微軟正黑體" panose="020B0604030504040204" pitchFamily="34" charset="-120"/>
              </a:rPr>
              <a:t>心理諮商</a:t>
            </a:r>
            <a:endParaRPr lang="zh-TW" altLang="en-US" sz="2438" dirty="0"/>
          </a:p>
        </p:txBody>
      </p:sp>
      <p:sp>
        <p:nvSpPr>
          <p:cNvPr id="39" name="圓角矩形 38">
            <a:extLst>
              <a:ext uri="{FF2B5EF4-FFF2-40B4-BE49-F238E27FC236}">
                <a16:creationId xmlns:a16="http://schemas.microsoft.com/office/drawing/2014/main" xmlns="" id="{BF99D6C8-F4FB-452F-AB0D-9175BBC2BF98}"/>
              </a:ext>
            </a:extLst>
          </p:cNvPr>
          <p:cNvSpPr/>
          <p:nvPr/>
        </p:nvSpPr>
        <p:spPr>
          <a:xfrm>
            <a:off x="10084984" y="2945863"/>
            <a:ext cx="1783005" cy="521170"/>
          </a:xfrm>
          <a:prstGeom prst="roundRect">
            <a:avLst/>
          </a:prstGeom>
        </p:spPr>
        <p:style>
          <a:lnRef idx="0">
            <a:schemeClr val="accent3"/>
          </a:lnRef>
          <a:fillRef idx="3">
            <a:schemeClr val="accent3"/>
          </a:fillRef>
          <a:effectRef idx="3">
            <a:schemeClr val="accent3"/>
          </a:effectRef>
          <a:fontRef idx="minor">
            <a:schemeClr val="lt1"/>
          </a:fontRef>
        </p:style>
        <p:txBody>
          <a:bodyPr anchor="ctr"/>
          <a:lstStyle/>
          <a:p>
            <a:pPr algn="ctr">
              <a:defRPr/>
            </a:pPr>
            <a:r>
              <a:rPr lang="zh-TW" altLang="en-US" sz="1625" b="1" dirty="0">
                <a:latin typeface="微軟正黑體" panose="020B0604030504040204" pitchFamily="34" charset="-120"/>
                <a:ea typeface="微軟正黑體" panose="020B0604030504040204" pitchFamily="34" charset="-120"/>
              </a:rPr>
              <a:t>正式</a:t>
            </a:r>
            <a:r>
              <a:rPr lang="en-US" altLang="zh-TW" sz="1625" b="1" dirty="0">
                <a:latin typeface="微軟正黑體" panose="020B0604030504040204" pitchFamily="34" charset="-120"/>
                <a:ea typeface="微軟正黑體" panose="020B0604030504040204" pitchFamily="34" charset="-120"/>
              </a:rPr>
              <a:t>/</a:t>
            </a:r>
            <a:r>
              <a:rPr lang="zh-TW" altLang="en-US" sz="1625" b="1" dirty="0">
                <a:latin typeface="微軟正黑體" panose="020B0604030504040204" pitchFamily="34" charset="-120"/>
                <a:ea typeface="微軟正黑體" panose="020B0604030504040204" pitchFamily="34" charset="-120"/>
              </a:rPr>
              <a:t>非正式資源連結</a:t>
            </a:r>
          </a:p>
        </p:txBody>
      </p:sp>
      <p:cxnSp>
        <p:nvCxnSpPr>
          <p:cNvPr id="12" name="直線單箭頭接點 11">
            <a:extLst>
              <a:ext uri="{FF2B5EF4-FFF2-40B4-BE49-F238E27FC236}">
                <a16:creationId xmlns:a16="http://schemas.microsoft.com/office/drawing/2014/main" xmlns="" id="{8DEEF588-1682-488E-B16C-47519C32DE7D}"/>
              </a:ext>
            </a:extLst>
          </p:cNvPr>
          <p:cNvCxnSpPr>
            <a:stCxn id="4" idx="0"/>
          </p:cNvCxnSpPr>
          <p:nvPr/>
        </p:nvCxnSpPr>
        <p:spPr>
          <a:xfrm>
            <a:off x="7319502" y="1271210"/>
            <a:ext cx="356944" cy="28383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159" name="直線單箭頭接點 5158">
            <a:extLst>
              <a:ext uri="{FF2B5EF4-FFF2-40B4-BE49-F238E27FC236}">
                <a16:creationId xmlns:a16="http://schemas.microsoft.com/office/drawing/2014/main" xmlns="" id="{03994D08-9B69-48F4-8C36-36065DCBBF74}"/>
              </a:ext>
            </a:extLst>
          </p:cNvPr>
          <p:cNvCxnSpPr/>
          <p:nvPr/>
        </p:nvCxnSpPr>
        <p:spPr>
          <a:xfrm>
            <a:off x="9497721" y="877712"/>
            <a:ext cx="569819"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161" name="直線單箭頭接點 5160">
            <a:extLst>
              <a:ext uri="{FF2B5EF4-FFF2-40B4-BE49-F238E27FC236}">
                <a16:creationId xmlns:a16="http://schemas.microsoft.com/office/drawing/2014/main" xmlns="" id="{985B6565-BC39-44C8-B0A5-8F176F0E4693}"/>
              </a:ext>
            </a:extLst>
          </p:cNvPr>
          <p:cNvCxnSpPr/>
          <p:nvPr/>
        </p:nvCxnSpPr>
        <p:spPr>
          <a:xfrm>
            <a:off x="9497721" y="1432480"/>
            <a:ext cx="569819"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164" name="直線單箭頭接點 5163">
            <a:extLst>
              <a:ext uri="{FF2B5EF4-FFF2-40B4-BE49-F238E27FC236}">
                <a16:creationId xmlns:a16="http://schemas.microsoft.com/office/drawing/2014/main" xmlns="" id="{95B01AB9-AC97-40E9-81C2-ED083F9BE105}"/>
              </a:ext>
            </a:extLst>
          </p:cNvPr>
          <p:cNvCxnSpPr/>
          <p:nvPr/>
        </p:nvCxnSpPr>
        <p:spPr>
          <a:xfrm>
            <a:off x="9497720" y="1965746"/>
            <a:ext cx="582721" cy="4300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166" name="直線單箭頭接點 5165">
            <a:extLst>
              <a:ext uri="{FF2B5EF4-FFF2-40B4-BE49-F238E27FC236}">
                <a16:creationId xmlns:a16="http://schemas.microsoft.com/office/drawing/2014/main" xmlns="" id="{C8D9CC83-2003-4A07-9E3E-73CB4158154F}"/>
              </a:ext>
            </a:extLst>
          </p:cNvPr>
          <p:cNvCxnSpPr/>
          <p:nvPr/>
        </p:nvCxnSpPr>
        <p:spPr>
          <a:xfrm>
            <a:off x="9497720" y="2550619"/>
            <a:ext cx="582721" cy="6235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169" name="直線單箭頭接點 5168">
            <a:extLst>
              <a:ext uri="{FF2B5EF4-FFF2-40B4-BE49-F238E27FC236}">
                <a16:creationId xmlns:a16="http://schemas.microsoft.com/office/drawing/2014/main" xmlns="" id="{D52BCF8D-B684-4ECC-806A-BFE286BF3961}"/>
              </a:ext>
            </a:extLst>
          </p:cNvPr>
          <p:cNvCxnSpPr/>
          <p:nvPr/>
        </p:nvCxnSpPr>
        <p:spPr>
          <a:xfrm>
            <a:off x="9497720" y="3122588"/>
            <a:ext cx="587022" cy="8386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171" name="肘形接點 5170">
            <a:extLst>
              <a:ext uri="{FF2B5EF4-FFF2-40B4-BE49-F238E27FC236}">
                <a16:creationId xmlns:a16="http://schemas.microsoft.com/office/drawing/2014/main" xmlns="" id="{B62938D8-2F2F-49C8-8FAC-C6D95E7E6698}"/>
              </a:ext>
            </a:extLst>
          </p:cNvPr>
          <p:cNvCxnSpPr>
            <a:stCxn id="6" idx="2"/>
            <a:endCxn id="7" idx="0"/>
          </p:cNvCxnSpPr>
          <p:nvPr/>
        </p:nvCxnSpPr>
        <p:spPr>
          <a:xfrm rot="5400000">
            <a:off x="4549962" y="279938"/>
            <a:ext cx="567670" cy="7487221"/>
          </a:xfrm>
          <a:prstGeom prst="bentConnector3">
            <a:avLst/>
          </a:prstGeom>
          <a:ln>
            <a:tailEnd type="arrow"/>
          </a:ln>
        </p:spPr>
        <p:style>
          <a:lnRef idx="3">
            <a:schemeClr val="dk1"/>
          </a:lnRef>
          <a:fillRef idx="0">
            <a:schemeClr val="dk1"/>
          </a:fillRef>
          <a:effectRef idx="2">
            <a:schemeClr val="dk1"/>
          </a:effectRef>
          <a:fontRef idx="minor">
            <a:schemeClr val="tx1"/>
          </a:fontRef>
        </p:style>
      </p:cxnSp>
      <p:sp>
        <p:nvSpPr>
          <p:cNvPr id="5174" name="橢圓 5173">
            <a:extLst>
              <a:ext uri="{FF2B5EF4-FFF2-40B4-BE49-F238E27FC236}">
                <a16:creationId xmlns:a16="http://schemas.microsoft.com/office/drawing/2014/main" xmlns="" id="{C6077ADA-B0B9-44AD-924A-62CC619147EE}"/>
              </a:ext>
            </a:extLst>
          </p:cNvPr>
          <p:cNvSpPr/>
          <p:nvPr/>
        </p:nvSpPr>
        <p:spPr>
          <a:xfrm>
            <a:off x="9342901" y="3851528"/>
            <a:ext cx="2524411" cy="1184796"/>
          </a:xfrm>
          <a:prstGeom prst="ellipse">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zh-TW" altLang="zh-TW" sz="1625" b="1" dirty="0">
                <a:latin typeface="微軟正黑體" panose="020B0604030504040204" pitchFamily="34" charset="-120"/>
                <a:ea typeface="微軟正黑體" panose="020B0604030504040204" pitchFamily="34" charset="-120"/>
              </a:rPr>
              <a:t>服務中案家再度發生兒保、家暴及性侵害之情事</a:t>
            </a:r>
          </a:p>
          <a:p>
            <a:pPr algn="ctr">
              <a:defRPr/>
            </a:pPr>
            <a:endParaRPr lang="zh-TW" altLang="en-US" sz="2438" dirty="0"/>
          </a:p>
        </p:txBody>
      </p:sp>
      <p:sp>
        <p:nvSpPr>
          <p:cNvPr id="66" name="橢圓 65">
            <a:extLst>
              <a:ext uri="{FF2B5EF4-FFF2-40B4-BE49-F238E27FC236}">
                <a16:creationId xmlns:a16="http://schemas.microsoft.com/office/drawing/2014/main" xmlns="" id="{CD68CB4C-5B84-4AB7-BD3B-EE3B5D9ADEB5}"/>
              </a:ext>
            </a:extLst>
          </p:cNvPr>
          <p:cNvSpPr/>
          <p:nvPr/>
        </p:nvSpPr>
        <p:spPr>
          <a:xfrm>
            <a:off x="9314947" y="5612595"/>
            <a:ext cx="1268656" cy="1184795"/>
          </a:xfrm>
          <a:prstGeom prst="ellipse">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zh-TW" altLang="en-US" sz="1625" b="1" dirty="0">
                <a:latin typeface="微軟正黑體" panose="020B0604030504040204" pitchFamily="34" charset="-120"/>
                <a:ea typeface="微軟正黑體" panose="020B0604030504040204" pitchFamily="34" charset="-120"/>
              </a:rPr>
              <a:t>報備兒保社工</a:t>
            </a:r>
            <a:endParaRPr lang="zh-TW" altLang="zh-TW" sz="1625" b="1" dirty="0">
              <a:latin typeface="微軟正黑體" panose="020B0604030504040204" pitchFamily="34" charset="-120"/>
              <a:ea typeface="微軟正黑體" panose="020B0604030504040204" pitchFamily="34" charset="-120"/>
            </a:endParaRPr>
          </a:p>
          <a:p>
            <a:pPr algn="ctr">
              <a:defRPr/>
            </a:pPr>
            <a:endParaRPr lang="zh-TW" altLang="en-US" sz="2438" dirty="0"/>
          </a:p>
        </p:txBody>
      </p:sp>
      <p:sp>
        <p:nvSpPr>
          <p:cNvPr id="69" name="橢圓 68">
            <a:extLst>
              <a:ext uri="{FF2B5EF4-FFF2-40B4-BE49-F238E27FC236}">
                <a16:creationId xmlns:a16="http://schemas.microsoft.com/office/drawing/2014/main" xmlns="" id="{99C48696-A2F3-4416-879C-51AEF7346006}"/>
              </a:ext>
            </a:extLst>
          </p:cNvPr>
          <p:cNvSpPr/>
          <p:nvPr/>
        </p:nvSpPr>
        <p:spPr>
          <a:xfrm>
            <a:off x="10699718" y="5623346"/>
            <a:ext cx="1425626" cy="1184796"/>
          </a:xfrm>
          <a:prstGeom prst="ellipse">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zh-TW" altLang="en-US" sz="1625" b="1" dirty="0">
                <a:latin typeface="微軟正黑體" panose="020B0604030504040204" pitchFamily="34" charset="-120"/>
                <a:ea typeface="微軟正黑體" panose="020B0604030504040204" pitchFamily="34" charset="-120"/>
              </a:rPr>
              <a:t>通報</a:t>
            </a:r>
            <a:endParaRPr lang="en-US" altLang="zh-TW" sz="1625" b="1" dirty="0">
              <a:latin typeface="微軟正黑體" panose="020B0604030504040204" pitchFamily="34" charset="-120"/>
              <a:ea typeface="微軟正黑體" panose="020B0604030504040204" pitchFamily="34" charset="-120"/>
            </a:endParaRPr>
          </a:p>
          <a:p>
            <a:pPr algn="ctr">
              <a:defRPr/>
            </a:pPr>
            <a:r>
              <a:rPr lang="zh-TW" altLang="en-US" sz="1625" b="1" dirty="0">
                <a:latin typeface="微軟正黑體" panose="020B0604030504040204" pitchFamily="34" charset="-120"/>
                <a:ea typeface="微軟正黑體" panose="020B0604030504040204" pitchFamily="34" charset="-120"/>
              </a:rPr>
              <a:t>機制</a:t>
            </a:r>
            <a:endParaRPr lang="zh-TW" altLang="zh-TW" sz="1625" b="1" dirty="0">
              <a:latin typeface="微軟正黑體" panose="020B0604030504040204" pitchFamily="34" charset="-120"/>
              <a:ea typeface="微軟正黑體" panose="020B0604030504040204" pitchFamily="34" charset="-120"/>
            </a:endParaRPr>
          </a:p>
          <a:p>
            <a:pPr algn="ctr">
              <a:defRPr/>
            </a:pPr>
            <a:endParaRPr lang="zh-TW" altLang="en-US" sz="2438" dirty="0"/>
          </a:p>
        </p:txBody>
      </p:sp>
      <p:cxnSp>
        <p:nvCxnSpPr>
          <p:cNvPr id="5178" name="直線單箭頭接點 5177">
            <a:extLst>
              <a:ext uri="{FF2B5EF4-FFF2-40B4-BE49-F238E27FC236}">
                <a16:creationId xmlns:a16="http://schemas.microsoft.com/office/drawing/2014/main" xmlns="" id="{20705FA6-1768-4A07-B92F-DE57E7F413EC}"/>
              </a:ext>
            </a:extLst>
          </p:cNvPr>
          <p:cNvCxnSpPr/>
          <p:nvPr/>
        </p:nvCxnSpPr>
        <p:spPr>
          <a:xfrm>
            <a:off x="10067539" y="5036325"/>
            <a:ext cx="0" cy="537566"/>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73" name="直線單箭頭接點 72">
            <a:extLst>
              <a:ext uri="{FF2B5EF4-FFF2-40B4-BE49-F238E27FC236}">
                <a16:creationId xmlns:a16="http://schemas.microsoft.com/office/drawing/2014/main" xmlns="" id="{DA731307-E321-4171-B720-6D771E8EE749}"/>
              </a:ext>
            </a:extLst>
          </p:cNvPr>
          <p:cNvCxnSpPr/>
          <p:nvPr/>
        </p:nvCxnSpPr>
        <p:spPr>
          <a:xfrm>
            <a:off x="11265237" y="5047075"/>
            <a:ext cx="0" cy="537566"/>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5181" name="肘形接點 5180">
            <a:extLst>
              <a:ext uri="{FF2B5EF4-FFF2-40B4-BE49-F238E27FC236}">
                <a16:creationId xmlns:a16="http://schemas.microsoft.com/office/drawing/2014/main" xmlns="" id="{D2CCC39D-72E1-41B2-A1E1-82080D5818E2}"/>
              </a:ext>
            </a:extLst>
          </p:cNvPr>
          <p:cNvCxnSpPr>
            <a:endCxn id="5174" idx="2"/>
          </p:cNvCxnSpPr>
          <p:nvPr/>
        </p:nvCxnSpPr>
        <p:spPr>
          <a:xfrm rot="16200000" flipH="1">
            <a:off x="8747278" y="3847227"/>
            <a:ext cx="703137" cy="488111"/>
          </a:xfrm>
          <a:prstGeom prst="bentConnector2">
            <a:avLst/>
          </a:prstGeom>
          <a:ln>
            <a:tailEnd type="arrow"/>
          </a:ln>
        </p:spPr>
        <p:style>
          <a:lnRef idx="3">
            <a:schemeClr val="accent2"/>
          </a:lnRef>
          <a:fillRef idx="0">
            <a:schemeClr val="accent2"/>
          </a:fillRef>
          <a:effectRef idx="2">
            <a:schemeClr val="accent2"/>
          </a:effectRef>
          <a:fontRef idx="minor">
            <a:schemeClr val="tx1"/>
          </a:fontRef>
        </p:style>
      </p:cxnSp>
      <p:cxnSp>
        <p:nvCxnSpPr>
          <p:cNvPr id="28" name="直線單箭頭接點 27">
            <a:extLst>
              <a:ext uri="{FF2B5EF4-FFF2-40B4-BE49-F238E27FC236}">
                <a16:creationId xmlns:a16="http://schemas.microsoft.com/office/drawing/2014/main" xmlns="" id="{81C95986-1507-4803-AC63-7E2A11A33738}"/>
              </a:ext>
            </a:extLst>
          </p:cNvPr>
          <p:cNvCxnSpPr/>
          <p:nvPr/>
        </p:nvCxnSpPr>
        <p:spPr>
          <a:xfrm>
            <a:off x="6096001" y="3862279"/>
            <a:ext cx="0" cy="969769"/>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strVal val="#ppt_w*0.70"/>
                                          </p:val>
                                        </p:tav>
                                        <p:tav tm="100000">
                                          <p:val>
                                            <p:strVal val="#ppt_w"/>
                                          </p:val>
                                        </p:tav>
                                      </p:tavLst>
                                    </p:anim>
                                    <p:anim calcmode="lin" valueType="num">
                                      <p:cBhvr>
                                        <p:cTn id="8" dur="500" fill="hold"/>
                                        <p:tgtEl>
                                          <p:spTgt spid="21"/>
                                        </p:tgtEl>
                                        <p:attrNameLst>
                                          <p:attrName>ppt_h</p:attrName>
                                        </p:attrNameLst>
                                      </p:cBhvr>
                                      <p:tavLst>
                                        <p:tav tm="0">
                                          <p:val>
                                            <p:strVal val="#ppt_h"/>
                                          </p:val>
                                        </p:tav>
                                        <p:tav tm="100000">
                                          <p:val>
                                            <p:strVal val="#ppt_h"/>
                                          </p:val>
                                        </p:tav>
                                      </p:tavLst>
                                    </p:anim>
                                    <p:animEffect transition="in" filter="fade">
                                      <p:cBhvr>
                                        <p:cTn id="9" dur="500"/>
                                        <p:tgtEl>
                                          <p:spTgt spid="21"/>
                                        </p:tgtEl>
                                      </p:cBhvr>
                                    </p:animEffect>
                                  </p:childTnLst>
                                </p:cTn>
                              </p:par>
                              <p:par>
                                <p:cTn id="10" presetID="55" presetClass="entr" presetSubtype="0" fill="hold" nodeType="with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p:cTn id="12" dur="500" fill="hold"/>
                                        <p:tgtEl>
                                          <p:spTgt spid="19"/>
                                        </p:tgtEl>
                                        <p:attrNameLst>
                                          <p:attrName>ppt_w</p:attrName>
                                        </p:attrNameLst>
                                      </p:cBhvr>
                                      <p:tavLst>
                                        <p:tav tm="0">
                                          <p:val>
                                            <p:strVal val="#ppt_w*0.70"/>
                                          </p:val>
                                        </p:tav>
                                        <p:tav tm="100000">
                                          <p:val>
                                            <p:strVal val="#ppt_w"/>
                                          </p:val>
                                        </p:tav>
                                      </p:tavLst>
                                    </p:anim>
                                    <p:anim calcmode="lin" valueType="num">
                                      <p:cBhvr>
                                        <p:cTn id="13" dur="500" fill="hold"/>
                                        <p:tgtEl>
                                          <p:spTgt spid="19"/>
                                        </p:tgtEl>
                                        <p:attrNameLst>
                                          <p:attrName>ppt_h</p:attrName>
                                        </p:attrNameLst>
                                      </p:cBhvr>
                                      <p:tavLst>
                                        <p:tav tm="0">
                                          <p:val>
                                            <p:strVal val="#ppt_h"/>
                                          </p:val>
                                        </p:tav>
                                        <p:tav tm="100000">
                                          <p:val>
                                            <p:strVal val="#ppt_h"/>
                                          </p:val>
                                        </p:tav>
                                      </p:tavLst>
                                    </p:anim>
                                    <p:animEffect transition="in" filter="fade">
                                      <p:cBhvr>
                                        <p:cTn id="14" dur="500"/>
                                        <p:tgtEl>
                                          <p:spTgt spid="19"/>
                                        </p:tgtEl>
                                      </p:cBhvr>
                                    </p:animEffect>
                                  </p:childTnLst>
                                </p:cTn>
                              </p:par>
                              <p:par>
                                <p:cTn id="15" presetID="55" presetClass="entr" presetSubtype="0" fill="hold" nodeType="with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p:cTn id="17" dur="500" fill="hold"/>
                                        <p:tgtEl>
                                          <p:spTgt spid="22"/>
                                        </p:tgtEl>
                                        <p:attrNameLst>
                                          <p:attrName>ppt_w</p:attrName>
                                        </p:attrNameLst>
                                      </p:cBhvr>
                                      <p:tavLst>
                                        <p:tav tm="0">
                                          <p:val>
                                            <p:strVal val="#ppt_w*0.70"/>
                                          </p:val>
                                        </p:tav>
                                        <p:tav tm="100000">
                                          <p:val>
                                            <p:strVal val="#ppt_w"/>
                                          </p:val>
                                        </p:tav>
                                      </p:tavLst>
                                    </p:anim>
                                    <p:anim calcmode="lin" valueType="num">
                                      <p:cBhvr>
                                        <p:cTn id="18" dur="500" fill="hold"/>
                                        <p:tgtEl>
                                          <p:spTgt spid="22"/>
                                        </p:tgtEl>
                                        <p:attrNameLst>
                                          <p:attrName>ppt_h</p:attrName>
                                        </p:attrNameLst>
                                      </p:cBhvr>
                                      <p:tavLst>
                                        <p:tav tm="0">
                                          <p:val>
                                            <p:strVal val="#ppt_h"/>
                                          </p:val>
                                        </p:tav>
                                        <p:tav tm="100000">
                                          <p:val>
                                            <p:strVal val="#ppt_h"/>
                                          </p:val>
                                        </p:tav>
                                      </p:tavLst>
                                    </p:anim>
                                    <p:animEffect transition="in" filter="fade">
                                      <p:cBhvr>
                                        <p:cTn id="19" dur="500"/>
                                        <p:tgtEl>
                                          <p:spTgt spid="22"/>
                                        </p:tgtEl>
                                      </p:cBhvr>
                                    </p:animEffect>
                                  </p:childTnLst>
                                </p:cTn>
                              </p:par>
                              <p:par>
                                <p:cTn id="20" presetID="22" presetClass="entr" presetSubtype="1"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up)">
                                      <p:cBhvr>
                                        <p:cTn id="22" dur="500"/>
                                        <p:tgtEl>
                                          <p:spTgt spid="13"/>
                                        </p:tgtEl>
                                      </p:cBhvr>
                                    </p:animEffect>
                                  </p:childTnLst>
                                </p:cTn>
                              </p:par>
                              <p:par>
                                <p:cTn id="23" presetID="22" presetClass="entr" presetSubtype="1"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up)">
                                      <p:cBhvr>
                                        <p:cTn id="25" dur="500"/>
                                        <p:tgtEl>
                                          <p:spTgt spid="14"/>
                                        </p:tgtEl>
                                      </p:cBhvr>
                                    </p:animEffect>
                                  </p:childTnLst>
                                </p:cTn>
                              </p:par>
                              <p:par>
                                <p:cTn id="26" presetID="22" presetClass="entr" presetSubtype="1" fill="hold"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up)">
                                      <p:cBhvr>
                                        <p:cTn id="28" dur="500"/>
                                        <p:tgtEl>
                                          <p:spTgt spid="15"/>
                                        </p:tgtEl>
                                      </p:cBhvr>
                                    </p:animEffect>
                                  </p:childTnLst>
                                </p:cTn>
                              </p:par>
                              <p:par>
                                <p:cTn id="29" presetID="22" presetClass="entr" presetSubtype="1"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500"/>
                                        <p:tgtEl>
                                          <p:spTgt spid="16"/>
                                        </p:tgtEl>
                                      </p:cBhvr>
                                    </p:animEffect>
                                  </p:childTnLst>
                                </p:cTn>
                              </p:par>
                              <p:par>
                                <p:cTn id="32" presetID="22" presetClass="entr" presetSubtype="1" fill="hold"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up)">
                                      <p:cBhvr>
                                        <p:cTn id="3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lumMod val="75000"/>
            <a:alpha val="2000"/>
          </a:schemeClr>
        </a:solidFill>
        <a:effectLst/>
      </p:bgPr>
    </p:bg>
    <p:spTree>
      <p:nvGrpSpPr>
        <p:cNvPr id="1" name=""/>
        <p:cNvGrpSpPr/>
        <p:nvPr/>
      </p:nvGrpSpPr>
      <p:grpSpPr>
        <a:xfrm>
          <a:off x="0" y="0"/>
          <a:ext cx="0" cy="0"/>
          <a:chOff x="0" y="0"/>
          <a:chExt cx="0" cy="0"/>
        </a:xfrm>
      </p:grpSpPr>
      <p:sp>
        <p:nvSpPr>
          <p:cNvPr id="13" name="Line 15">
            <a:extLst>
              <a:ext uri="{FF2B5EF4-FFF2-40B4-BE49-F238E27FC236}">
                <a16:creationId xmlns:a16="http://schemas.microsoft.com/office/drawing/2014/main" xmlns="" id="{9716158E-7CF8-4D2E-931B-D63CB1300088}"/>
              </a:ext>
            </a:extLst>
          </p:cNvPr>
          <p:cNvSpPr>
            <a:spLocks noChangeShapeType="1"/>
          </p:cNvSpPr>
          <p:nvPr/>
        </p:nvSpPr>
        <p:spPr bwMode="auto">
          <a:xfrm>
            <a:off x="2124462" y="3602097"/>
            <a:ext cx="0" cy="49886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4">
                <a:solidFill>
                  <a:srgbClr val="000000"/>
                </a:solidFill>
                <a:miter lim="800000"/>
                <a:headEnd/>
                <a:tailEnd/>
              </a14:hiddenLine>
            </a:ext>
          </a:extLst>
        </p:spPr>
        <p:txBody>
          <a:bodyPr lIns="91285" tIns="45642" rIns="91285" bIns="45642"/>
          <a:lstStyle/>
          <a:p>
            <a:endParaRPr lang="zh-TW" altLang="en-US" sz="2438"/>
          </a:p>
        </p:txBody>
      </p:sp>
      <p:sp>
        <p:nvSpPr>
          <p:cNvPr id="14" name="Line 16">
            <a:extLst>
              <a:ext uri="{FF2B5EF4-FFF2-40B4-BE49-F238E27FC236}">
                <a16:creationId xmlns:a16="http://schemas.microsoft.com/office/drawing/2014/main" xmlns="" id="{4BDA7967-1EA4-4551-BB95-6FC8E972AA86}"/>
              </a:ext>
            </a:extLst>
          </p:cNvPr>
          <p:cNvSpPr>
            <a:spLocks noChangeShapeType="1"/>
          </p:cNvSpPr>
          <p:nvPr/>
        </p:nvSpPr>
        <p:spPr bwMode="auto">
          <a:xfrm>
            <a:off x="4111306" y="3230102"/>
            <a:ext cx="0" cy="30533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4">
                <a:solidFill>
                  <a:srgbClr val="000000"/>
                </a:solidFill>
                <a:miter lim="800000"/>
                <a:headEnd/>
                <a:tailEnd/>
              </a14:hiddenLine>
            </a:ext>
          </a:extLst>
        </p:spPr>
        <p:txBody>
          <a:bodyPr lIns="91285" tIns="45642" rIns="91285" bIns="45642"/>
          <a:lstStyle/>
          <a:p>
            <a:endParaRPr lang="zh-TW" altLang="en-US" sz="2438"/>
          </a:p>
        </p:txBody>
      </p:sp>
      <p:sp>
        <p:nvSpPr>
          <p:cNvPr id="19" name="Freeform 25">
            <a:extLst>
              <a:ext uri="{FF2B5EF4-FFF2-40B4-BE49-F238E27FC236}">
                <a16:creationId xmlns:a16="http://schemas.microsoft.com/office/drawing/2014/main" xmlns="" id="{B775CFFD-69CB-428C-80C5-1FC5B61A46AF}"/>
              </a:ext>
            </a:extLst>
          </p:cNvPr>
          <p:cNvSpPr>
            <a:spLocks/>
          </p:cNvSpPr>
          <p:nvPr/>
        </p:nvSpPr>
        <p:spPr bwMode="auto">
          <a:xfrm>
            <a:off x="1896535" y="2393649"/>
            <a:ext cx="453706" cy="812800"/>
          </a:xfrm>
          <a:custGeom>
            <a:avLst/>
            <a:gdLst>
              <a:gd name="T0" fmla="*/ 2147483647 w 637"/>
              <a:gd name="T1" fmla="*/ 2147483647 h 1149"/>
              <a:gd name="T2" fmla="*/ 2147483647 w 637"/>
              <a:gd name="T3" fmla="*/ 2147483647 h 1149"/>
              <a:gd name="T4" fmla="*/ 2147483647 w 637"/>
              <a:gd name="T5" fmla="*/ 2147483647 h 1149"/>
              <a:gd name="T6" fmla="*/ 2147483647 w 637"/>
              <a:gd name="T7" fmla="*/ 2147483647 h 1149"/>
              <a:gd name="T8" fmla="*/ 2147483647 w 637"/>
              <a:gd name="T9" fmla="*/ 2147483647 h 1149"/>
              <a:gd name="T10" fmla="*/ 2147483647 w 637"/>
              <a:gd name="T11" fmla="*/ 2147483647 h 1149"/>
              <a:gd name="T12" fmla="*/ 2147483647 w 637"/>
              <a:gd name="T13" fmla="*/ 2147483647 h 1149"/>
              <a:gd name="T14" fmla="*/ 2147483647 w 637"/>
              <a:gd name="T15" fmla="*/ 2147483647 h 1149"/>
              <a:gd name="T16" fmla="*/ 0 w 637"/>
              <a:gd name="T17" fmla="*/ 2147483647 h 1149"/>
              <a:gd name="T18" fmla="*/ 2147483647 w 637"/>
              <a:gd name="T19" fmla="*/ 2147483647 h 1149"/>
              <a:gd name="T20" fmla="*/ 2147483647 w 637"/>
              <a:gd name="T21" fmla="*/ 2147483647 h 1149"/>
              <a:gd name="T22" fmla="*/ 2147483647 w 637"/>
              <a:gd name="T23" fmla="*/ 2147483647 h 1149"/>
              <a:gd name="T24" fmla="*/ 2147483647 w 637"/>
              <a:gd name="T25" fmla="*/ 2147483647 h 1149"/>
              <a:gd name="T26" fmla="*/ 2147483647 w 637"/>
              <a:gd name="T27" fmla="*/ 2147483647 h 1149"/>
              <a:gd name="T28" fmla="*/ 2147483647 w 637"/>
              <a:gd name="T29" fmla="*/ 2147483647 h 1149"/>
              <a:gd name="T30" fmla="*/ 2147483647 w 637"/>
              <a:gd name="T31" fmla="*/ 2147483647 h 1149"/>
              <a:gd name="T32" fmla="*/ 2147483647 w 637"/>
              <a:gd name="T33" fmla="*/ 2147483647 h 1149"/>
              <a:gd name="T34" fmla="*/ 2147483647 w 637"/>
              <a:gd name="T35" fmla="*/ 2147483647 h 1149"/>
              <a:gd name="T36" fmla="*/ 2147483647 w 637"/>
              <a:gd name="T37" fmla="*/ 2147483647 h 1149"/>
              <a:gd name="T38" fmla="*/ 2147483647 w 637"/>
              <a:gd name="T39" fmla="*/ 2147483647 h 1149"/>
              <a:gd name="T40" fmla="*/ 2147483647 w 637"/>
              <a:gd name="T41" fmla="*/ 0 h 1149"/>
              <a:gd name="T42" fmla="*/ 2147483647 w 637"/>
              <a:gd name="T43" fmla="*/ 0 h 1149"/>
              <a:gd name="T44" fmla="*/ 2147483647 w 637"/>
              <a:gd name="T45" fmla="*/ 2147483647 h 1149"/>
              <a:gd name="T46" fmla="*/ 2147483647 w 637"/>
              <a:gd name="T47" fmla="*/ 2147483647 h 1149"/>
              <a:gd name="T48" fmla="*/ 2147483647 w 637"/>
              <a:gd name="T49" fmla="*/ 2147483647 h 1149"/>
              <a:gd name="T50" fmla="*/ 2147483647 w 637"/>
              <a:gd name="T51" fmla="*/ 2147483647 h 1149"/>
              <a:gd name="T52" fmla="*/ 2147483647 w 637"/>
              <a:gd name="T53" fmla="*/ 2147483647 h 1149"/>
              <a:gd name="T54" fmla="*/ 2147483647 w 637"/>
              <a:gd name="T55" fmla="*/ 2147483647 h 1149"/>
              <a:gd name="T56" fmla="*/ 2147483647 w 637"/>
              <a:gd name="T57" fmla="*/ 2147483647 h 1149"/>
              <a:gd name="T58" fmla="*/ 2147483647 w 637"/>
              <a:gd name="T59" fmla="*/ 2147483647 h 1149"/>
              <a:gd name="T60" fmla="*/ 2147483647 w 637"/>
              <a:gd name="T61" fmla="*/ 2147483647 h 1149"/>
              <a:gd name="T62" fmla="*/ 2147483647 w 637"/>
              <a:gd name="T63" fmla="*/ 2147483647 h 114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637" h="1149">
                <a:moveTo>
                  <a:pt x="604" y="610"/>
                </a:moveTo>
                <a:cubicBezTo>
                  <a:pt x="604" y="610"/>
                  <a:pt x="604" y="610"/>
                  <a:pt x="604" y="610"/>
                </a:cubicBezTo>
                <a:cubicBezTo>
                  <a:pt x="626" y="647"/>
                  <a:pt x="637" y="690"/>
                  <a:pt x="637" y="739"/>
                </a:cubicBezTo>
                <a:cubicBezTo>
                  <a:pt x="637" y="815"/>
                  <a:pt x="614" y="879"/>
                  <a:pt x="569" y="929"/>
                </a:cubicBezTo>
                <a:cubicBezTo>
                  <a:pt x="523" y="980"/>
                  <a:pt x="458" y="1010"/>
                  <a:pt x="373" y="1019"/>
                </a:cubicBezTo>
                <a:cubicBezTo>
                  <a:pt x="373" y="1149"/>
                  <a:pt x="373" y="1149"/>
                  <a:pt x="373" y="1149"/>
                </a:cubicBezTo>
                <a:cubicBezTo>
                  <a:pt x="264" y="1149"/>
                  <a:pt x="264" y="1149"/>
                  <a:pt x="264" y="1149"/>
                </a:cubicBezTo>
                <a:cubicBezTo>
                  <a:pt x="264" y="1019"/>
                  <a:pt x="264" y="1019"/>
                  <a:pt x="264" y="1019"/>
                </a:cubicBezTo>
                <a:cubicBezTo>
                  <a:pt x="122" y="1005"/>
                  <a:pt x="34" y="922"/>
                  <a:pt x="0" y="771"/>
                </a:cubicBezTo>
                <a:cubicBezTo>
                  <a:pt x="168" y="728"/>
                  <a:pt x="168" y="728"/>
                  <a:pt x="168" y="728"/>
                </a:cubicBezTo>
                <a:cubicBezTo>
                  <a:pt x="184" y="822"/>
                  <a:pt x="235" y="870"/>
                  <a:pt x="323" y="870"/>
                </a:cubicBezTo>
                <a:cubicBezTo>
                  <a:pt x="364" y="870"/>
                  <a:pt x="394" y="860"/>
                  <a:pt x="413" y="839"/>
                </a:cubicBezTo>
                <a:cubicBezTo>
                  <a:pt x="432" y="819"/>
                  <a:pt x="442" y="795"/>
                  <a:pt x="442" y="766"/>
                </a:cubicBezTo>
                <a:cubicBezTo>
                  <a:pt x="442" y="736"/>
                  <a:pt x="432" y="714"/>
                  <a:pt x="413" y="698"/>
                </a:cubicBezTo>
                <a:cubicBezTo>
                  <a:pt x="394" y="683"/>
                  <a:pt x="351" y="664"/>
                  <a:pt x="284" y="640"/>
                </a:cubicBezTo>
                <a:cubicBezTo>
                  <a:pt x="225" y="619"/>
                  <a:pt x="178" y="599"/>
                  <a:pt x="144" y="578"/>
                </a:cubicBezTo>
                <a:cubicBezTo>
                  <a:pt x="111" y="558"/>
                  <a:pt x="83" y="530"/>
                  <a:pt x="62" y="493"/>
                </a:cubicBezTo>
                <a:cubicBezTo>
                  <a:pt x="41" y="457"/>
                  <a:pt x="31" y="414"/>
                  <a:pt x="31" y="366"/>
                </a:cubicBezTo>
                <a:cubicBezTo>
                  <a:pt x="31" y="302"/>
                  <a:pt x="50" y="245"/>
                  <a:pt x="87" y="194"/>
                </a:cubicBezTo>
                <a:cubicBezTo>
                  <a:pt x="125" y="143"/>
                  <a:pt x="184" y="112"/>
                  <a:pt x="264" y="101"/>
                </a:cubicBezTo>
                <a:cubicBezTo>
                  <a:pt x="264" y="0"/>
                  <a:pt x="264" y="0"/>
                  <a:pt x="264" y="0"/>
                </a:cubicBezTo>
                <a:cubicBezTo>
                  <a:pt x="373" y="0"/>
                  <a:pt x="373" y="0"/>
                  <a:pt x="373" y="0"/>
                </a:cubicBezTo>
                <a:cubicBezTo>
                  <a:pt x="373" y="101"/>
                  <a:pt x="373" y="101"/>
                  <a:pt x="373" y="101"/>
                </a:cubicBezTo>
                <a:cubicBezTo>
                  <a:pt x="494" y="115"/>
                  <a:pt x="573" y="184"/>
                  <a:pt x="609" y="307"/>
                </a:cubicBezTo>
                <a:cubicBezTo>
                  <a:pt x="459" y="369"/>
                  <a:pt x="459" y="369"/>
                  <a:pt x="459" y="369"/>
                </a:cubicBezTo>
                <a:cubicBezTo>
                  <a:pt x="430" y="284"/>
                  <a:pt x="385" y="242"/>
                  <a:pt x="323" y="242"/>
                </a:cubicBezTo>
                <a:cubicBezTo>
                  <a:pt x="293" y="242"/>
                  <a:pt x="268" y="252"/>
                  <a:pt x="250" y="270"/>
                </a:cubicBezTo>
                <a:cubicBezTo>
                  <a:pt x="231" y="289"/>
                  <a:pt x="222" y="312"/>
                  <a:pt x="222" y="339"/>
                </a:cubicBezTo>
                <a:cubicBezTo>
                  <a:pt x="222" y="366"/>
                  <a:pt x="231" y="387"/>
                  <a:pt x="249" y="402"/>
                </a:cubicBezTo>
                <a:cubicBezTo>
                  <a:pt x="267" y="416"/>
                  <a:pt x="305" y="435"/>
                  <a:pt x="364" y="456"/>
                </a:cubicBezTo>
                <a:cubicBezTo>
                  <a:pt x="428" y="480"/>
                  <a:pt x="479" y="502"/>
                  <a:pt x="516" y="523"/>
                </a:cubicBezTo>
                <a:cubicBezTo>
                  <a:pt x="552" y="544"/>
                  <a:pt x="582" y="573"/>
                  <a:pt x="604" y="6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285" tIns="45642" rIns="91285" bIns="45642"/>
          <a:lstStyle/>
          <a:p>
            <a:endParaRPr lang="zh-TW" altLang="en-US" sz="2438"/>
          </a:p>
        </p:txBody>
      </p:sp>
      <p:sp>
        <p:nvSpPr>
          <p:cNvPr id="33" name="矩形 32">
            <a:extLst>
              <a:ext uri="{FF2B5EF4-FFF2-40B4-BE49-F238E27FC236}">
                <a16:creationId xmlns:a16="http://schemas.microsoft.com/office/drawing/2014/main" xmlns="" id="{41A5ABA8-740C-49DC-B99A-37AF5FE6391D}"/>
              </a:ext>
            </a:extLst>
          </p:cNvPr>
          <p:cNvSpPr/>
          <p:nvPr/>
        </p:nvSpPr>
        <p:spPr>
          <a:xfrm>
            <a:off x="-6450" y="206829"/>
            <a:ext cx="395650" cy="670883"/>
          </a:xfrm>
          <a:prstGeom prst="rect">
            <a:avLst/>
          </a:prstGeom>
          <a:solidFill>
            <a:srgbClr val="17375E"/>
          </a:solidFill>
          <a:ln>
            <a:noFill/>
          </a:ln>
        </p:spPr>
        <p:style>
          <a:lnRef idx="2">
            <a:schemeClr val="accent1">
              <a:shade val="50000"/>
            </a:schemeClr>
          </a:lnRef>
          <a:fillRef idx="1">
            <a:schemeClr val="accent1"/>
          </a:fillRef>
          <a:effectRef idx="0">
            <a:schemeClr val="accent1"/>
          </a:effectRef>
          <a:fontRef idx="minor">
            <a:schemeClr val="lt1"/>
          </a:fontRef>
        </p:style>
        <p:txBody>
          <a:bodyPr lIns="91278" tIns="45638" rIns="91278" bIns="45638" anchor="ctr"/>
          <a:lstStyle/>
          <a:p>
            <a:pPr algn="ctr" defTabSz="912001">
              <a:defRPr/>
            </a:pPr>
            <a:endParaRPr lang="zh-CN" altLang="en-US" sz="2303" dirty="0">
              <a:solidFill>
                <a:srgbClr val="4E639C"/>
              </a:solidFill>
              <a:ea typeface="微软雅黑" panose="020B0503020204020204" pitchFamily="34" charset="-122"/>
            </a:endParaRPr>
          </a:p>
        </p:txBody>
      </p:sp>
      <p:sp>
        <p:nvSpPr>
          <p:cNvPr id="34" name="矩形 33">
            <a:extLst>
              <a:ext uri="{FF2B5EF4-FFF2-40B4-BE49-F238E27FC236}">
                <a16:creationId xmlns:a16="http://schemas.microsoft.com/office/drawing/2014/main" xmlns="" id="{34D7957D-4C2D-4509-A152-1E0B5FBE67D9}"/>
              </a:ext>
            </a:extLst>
          </p:cNvPr>
          <p:cNvSpPr/>
          <p:nvPr/>
        </p:nvSpPr>
        <p:spPr>
          <a:xfrm>
            <a:off x="494562" y="200379"/>
            <a:ext cx="163420" cy="66873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278" tIns="45638" rIns="91278" bIns="45638" anchor="ctr"/>
          <a:lstStyle/>
          <a:p>
            <a:pPr algn="ctr" defTabSz="912001">
              <a:defRPr/>
            </a:pPr>
            <a:endParaRPr lang="zh-CN" altLang="en-US" sz="2303" dirty="0">
              <a:solidFill>
                <a:srgbClr val="4E639C"/>
              </a:solidFill>
              <a:ea typeface="微软雅黑" panose="020B0503020204020204" pitchFamily="34" charset="-122"/>
            </a:endParaRPr>
          </a:p>
        </p:txBody>
      </p:sp>
      <p:sp>
        <p:nvSpPr>
          <p:cNvPr id="36" name="矩形 35">
            <a:extLst>
              <a:ext uri="{FF2B5EF4-FFF2-40B4-BE49-F238E27FC236}">
                <a16:creationId xmlns:a16="http://schemas.microsoft.com/office/drawing/2014/main" xmlns="" id="{1231E0AE-25CA-4421-B71B-A579EE6BA81F}"/>
              </a:ext>
            </a:extLst>
          </p:cNvPr>
          <p:cNvSpPr/>
          <p:nvPr/>
        </p:nvSpPr>
        <p:spPr>
          <a:xfrm flipV="1">
            <a:off x="12058684" y="320793"/>
            <a:ext cx="182773" cy="492411"/>
          </a:xfrm>
          <a:prstGeom prst="rect">
            <a:avLst/>
          </a:prstGeom>
          <a:solidFill>
            <a:srgbClr val="17375E"/>
          </a:solidFill>
          <a:ln>
            <a:noFill/>
          </a:ln>
        </p:spPr>
        <p:style>
          <a:lnRef idx="2">
            <a:schemeClr val="accent1">
              <a:shade val="50000"/>
            </a:schemeClr>
          </a:lnRef>
          <a:fillRef idx="1">
            <a:schemeClr val="accent1"/>
          </a:fillRef>
          <a:effectRef idx="0">
            <a:schemeClr val="accent1"/>
          </a:effectRef>
          <a:fontRef idx="minor">
            <a:schemeClr val="lt1"/>
          </a:fontRef>
        </p:style>
        <p:txBody>
          <a:bodyPr lIns="91278" tIns="45638" rIns="91278" bIns="45638" anchor="ctr"/>
          <a:lstStyle/>
          <a:p>
            <a:pPr algn="ctr" defTabSz="912001">
              <a:defRPr/>
            </a:pPr>
            <a:endParaRPr lang="zh-CN" altLang="en-US" sz="2303" dirty="0">
              <a:solidFill>
                <a:srgbClr val="4E639C"/>
              </a:solidFill>
              <a:ea typeface="微软雅黑" panose="020B0503020204020204" pitchFamily="34" charset="-122"/>
            </a:endParaRPr>
          </a:p>
        </p:txBody>
      </p:sp>
      <p:sp>
        <p:nvSpPr>
          <p:cNvPr id="7176" name="TextBox 8">
            <a:extLst>
              <a:ext uri="{FF2B5EF4-FFF2-40B4-BE49-F238E27FC236}">
                <a16:creationId xmlns:a16="http://schemas.microsoft.com/office/drawing/2014/main" xmlns="" id="{CF6F37D7-C8C8-409A-BFA9-3D65A87669C7}"/>
              </a:ext>
            </a:extLst>
          </p:cNvPr>
          <p:cNvSpPr txBox="1">
            <a:spLocks noChangeArrowheads="1"/>
          </p:cNvSpPr>
          <p:nvPr/>
        </p:nvSpPr>
        <p:spPr bwMode="auto">
          <a:xfrm>
            <a:off x="769796" y="159186"/>
            <a:ext cx="4838095" cy="521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defTabSz="638175"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defTabSz="638175" eaLnBrk="0" hangingPunct="0">
              <a:spcBef>
                <a:spcPct val="20000"/>
              </a:spcBef>
              <a:buFont typeface="Arial" panose="020B0604020202020204" pitchFamily="34" charset="0"/>
              <a:buChar char="–"/>
              <a:defRPr sz="2500">
                <a:solidFill>
                  <a:schemeClr val="tx1"/>
                </a:solidFill>
                <a:latin typeface="Calibri" panose="020F0502020204030204" pitchFamily="34" charset="0"/>
                <a:ea typeface="微软雅黑" panose="020B0503020204020204" pitchFamily="34" charset="-122"/>
              </a:defRPr>
            </a:lvl2pPr>
            <a:lvl3pPr marL="1143000" indent="-228600" defTabSz="638175" eaLnBrk="0" hangingPunct="0">
              <a:spcBef>
                <a:spcPct val="20000"/>
              </a:spcBef>
              <a:buFont typeface="Arial" panose="020B0604020202020204" pitchFamily="34" charset="0"/>
              <a:buChar char="•"/>
              <a:defRPr sz="2100">
                <a:solidFill>
                  <a:schemeClr val="tx1"/>
                </a:solidFill>
                <a:latin typeface="Calibri" panose="020F0502020204030204" pitchFamily="34" charset="0"/>
                <a:ea typeface="微软雅黑" panose="020B0503020204020204" pitchFamily="34" charset="-122"/>
              </a:defRPr>
            </a:lvl3pPr>
            <a:lvl4pPr marL="1600200" indent="-228600" defTabSz="638175" eaLnBrk="0" hangingPunct="0">
              <a:spcBef>
                <a:spcPct val="200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defTabSz="638175" eaLnBrk="0" hangingPunct="0">
              <a:spcBef>
                <a:spcPct val="200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defTabSz="638175"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defTabSz="638175"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defTabSz="638175"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defTabSz="638175"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FontTx/>
              <a:buNone/>
            </a:pPr>
            <a:r>
              <a:rPr lang="zh-TW" altLang="en-US" sz="3386" b="1">
                <a:solidFill>
                  <a:srgbClr val="595959"/>
                </a:solidFill>
                <a:sym typeface="Arial" panose="020B0604020202020204" pitchFamily="34" charset="0"/>
              </a:rPr>
              <a:t>轉介單</a:t>
            </a:r>
            <a:endParaRPr lang="zh-CN" altLang="en-US" sz="3386" b="1">
              <a:solidFill>
                <a:srgbClr val="595959"/>
              </a:solidFill>
              <a:sym typeface="Arial" panose="020B0604020202020204" pitchFamily="34" charset="0"/>
            </a:endParaRPr>
          </a:p>
        </p:txBody>
      </p:sp>
      <p:graphicFrame>
        <p:nvGraphicFramePr>
          <p:cNvPr id="7177" name="物件 4">
            <a:extLst>
              <a:ext uri="{FF2B5EF4-FFF2-40B4-BE49-F238E27FC236}">
                <a16:creationId xmlns:a16="http://schemas.microsoft.com/office/drawing/2014/main" xmlns="" id="{52811B44-AC5B-4870-8431-FEA896F9E8B1}"/>
              </a:ext>
            </a:extLst>
          </p:cNvPr>
          <p:cNvGraphicFramePr>
            <a:graphicFrameLocks noChangeAspect="1"/>
          </p:cNvGraphicFramePr>
          <p:nvPr>
            <p:extLst>
              <p:ext uri="{D42A27DB-BD31-4B8C-83A1-F6EECF244321}">
                <p14:modId xmlns:p14="http://schemas.microsoft.com/office/powerpoint/2010/main" val="986324409"/>
              </p:ext>
            </p:extLst>
          </p:nvPr>
        </p:nvGraphicFramePr>
        <p:xfrm>
          <a:off x="776248" y="116519"/>
          <a:ext cx="5265997" cy="6504550"/>
        </p:xfrm>
        <a:graphic>
          <a:graphicData uri="http://schemas.openxmlformats.org/presentationml/2006/ole">
            <mc:AlternateContent xmlns:mc="http://schemas.openxmlformats.org/markup-compatibility/2006">
              <mc:Choice xmlns:v="urn:schemas-microsoft-com:vml" Requires="v">
                <p:oleObj spid="_x0000_s1029" name="Document" r:id="rId5" imgW="6859952" imgH="8469664" progId="Word.Document.12">
                  <p:embed/>
                </p:oleObj>
              </mc:Choice>
              <mc:Fallback>
                <p:oleObj name="Document" r:id="rId5" imgW="6859952" imgH="8469664" progId="Word.Document.12">
                  <p:embed/>
                  <p:pic>
                    <p:nvPicPr>
                      <p:cNvPr id="7177" name="物件 4">
                        <a:extLst>
                          <a:ext uri="{FF2B5EF4-FFF2-40B4-BE49-F238E27FC236}">
                            <a16:creationId xmlns:a16="http://schemas.microsoft.com/office/drawing/2014/main" xmlns="" id="{52811B44-AC5B-4870-8431-FEA896F9E8B1}"/>
                          </a:ext>
                        </a:extLst>
                      </p:cNvPr>
                      <p:cNvPicPr>
                        <a:picLocks noChangeAspect="1" noChangeArrowheads="1"/>
                      </p:cNvPicPr>
                      <p:nvPr/>
                    </p:nvPicPr>
                    <p:blipFill>
                      <a:blip r:embed="rId6"/>
                      <a:srcRect/>
                      <a:stretch>
                        <a:fillRect/>
                      </a:stretch>
                    </p:blipFill>
                    <p:spPr bwMode="auto">
                      <a:xfrm>
                        <a:off x="776248" y="116519"/>
                        <a:ext cx="5265997" cy="650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7178" name="圖片 1">
            <a:extLst>
              <a:ext uri="{FF2B5EF4-FFF2-40B4-BE49-F238E27FC236}">
                <a16:creationId xmlns:a16="http://schemas.microsoft.com/office/drawing/2014/main" xmlns="" id="{8D948BEE-4E87-43E5-89D5-C5A6440616A6}"/>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0680366" y="15456"/>
            <a:ext cx="1511635" cy="617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9" name="Picture 11">
            <a:extLst>
              <a:ext uri="{FF2B5EF4-FFF2-40B4-BE49-F238E27FC236}">
                <a16:creationId xmlns:a16="http://schemas.microsoft.com/office/drawing/2014/main" xmlns="" id="{BFB3BEDA-E64D-4F8D-AC69-33BA4D849394}"/>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192763" y="206829"/>
            <a:ext cx="5096127" cy="646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strVal val="#ppt_w*0.70"/>
                                          </p:val>
                                        </p:tav>
                                        <p:tav tm="100000">
                                          <p:val>
                                            <p:strVal val="#ppt_w"/>
                                          </p:val>
                                        </p:tav>
                                      </p:tavLst>
                                    </p:anim>
                                    <p:anim calcmode="lin" valueType="num">
                                      <p:cBhvr>
                                        <p:cTn id="8" dur="500" fill="hold"/>
                                        <p:tgtEl>
                                          <p:spTgt spid="19"/>
                                        </p:tgtEl>
                                        <p:attrNameLst>
                                          <p:attrName>ppt_h</p:attrName>
                                        </p:attrNameLst>
                                      </p:cBhvr>
                                      <p:tavLst>
                                        <p:tav tm="0">
                                          <p:val>
                                            <p:strVal val="#ppt_h"/>
                                          </p:val>
                                        </p:tav>
                                        <p:tav tm="100000">
                                          <p:val>
                                            <p:strVal val="#ppt_h"/>
                                          </p:val>
                                        </p:tav>
                                      </p:tavLst>
                                    </p:anim>
                                    <p:animEffect transition="in" filter="fade">
                                      <p:cBhvr>
                                        <p:cTn id="9" dur="500"/>
                                        <p:tgtEl>
                                          <p:spTgt spid="19"/>
                                        </p:tgtEl>
                                      </p:cBhvr>
                                    </p:animEffect>
                                  </p:childTnLst>
                                </p:cTn>
                              </p:par>
                              <p:par>
                                <p:cTn id="10" presetID="22" presetClass="entr" presetSubtype="1"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up)">
                                      <p:cBhvr>
                                        <p:cTn id="12" dur="500"/>
                                        <p:tgtEl>
                                          <p:spTgt spid="13"/>
                                        </p:tgtEl>
                                      </p:cBhvr>
                                    </p:animEffect>
                                  </p:childTnLst>
                                </p:cTn>
                              </p:par>
                              <p:par>
                                <p:cTn id="13" presetID="22" presetClass="entr" presetSubtype="1"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up)">
                                      <p:cBhvr>
                                        <p:cTn id="1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288F8F8E-6731-4F6D-9066-F11088190A1B}"/>
              </a:ext>
            </a:extLst>
          </p:cNvPr>
          <p:cNvSpPr>
            <a:spLocks noGrp="1"/>
          </p:cNvSpPr>
          <p:nvPr>
            <p:ph type="title"/>
          </p:nvPr>
        </p:nvSpPr>
        <p:spPr/>
        <p:txBody>
          <a:bodyPr/>
          <a:lstStyle/>
          <a:p>
            <a:pPr algn="ctr"/>
            <a:r>
              <a:rPr lang="zh-TW" altLang="zh-TW" kern="150" dirty="0">
                <a:effectLst/>
                <a:latin typeface="華康儷粗宋(P)" panose="02020700000000000000" pitchFamily="18" charset="-120"/>
                <a:ea typeface="華康儷粗宋(P)" panose="02020700000000000000" pitchFamily="18" charset="-120"/>
                <a:cs typeface="Times New Roman" panose="02020603050405020304" pitchFamily="18" charset="0"/>
              </a:rPr>
              <a:t>財團法人現代婦女教育基金會</a:t>
            </a:r>
            <a:endParaRPr lang="zh-TW" altLang="en-US" dirty="0"/>
          </a:p>
        </p:txBody>
      </p:sp>
      <p:pic>
        <p:nvPicPr>
          <p:cNvPr id="12" name="內容版面配置區 11">
            <a:extLst>
              <a:ext uri="{FF2B5EF4-FFF2-40B4-BE49-F238E27FC236}">
                <a16:creationId xmlns:a16="http://schemas.microsoft.com/office/drawing/2014/main" xmlns="" id="{82FECD5A-1058-4A5B-807E-63C97160F71D}"/>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839788" y="2519071"/>
            <a:ext cx="5157787" cy="3656596"/>
          </a:xfrm>
        </p:spPr>
      </p:pic>
      <p:pic>
        <p:nvPicPr>
          <p:cNvPr id="14" name="內容版面配置區 13">
            <a:extLst>
              <a:ext uri="{FF2B5EF4-FFF2-40B4-BE49-F238E27FC236}">
                <a16:creationId xmlns:a16="http://schemas.microsoft.com/office/drawing/2014/main" xmlns="" id="{E2D38C5D-672D-44BF-B09D-009B8C12C74D}"/>
              </a:ext>
            </a:extLst>
          </p:cNvPr>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6172200" y="2510067"/>
            <a:ext cx="5183188" cy="3674604"/>
          </a:xfrm>
        </p:spPr>
      </p:pic>
    </p:spTree>
    <p:extLst>
      <p:ext uri="{BB962C8B-B14F-4D97-AF65-F5344CB8AC3E}">
        <p14:creationId xmlns:p14="http://schemas.microsoft.com/office/powerpoint/2010/main" val="23236421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37A0C719-674F-451F-88BB-D5BF1EE73600}"/>
              </a:ext>
            </a:extLst>
          </p:cNvPr>
          <p:cNvSpPr>
            <a:spLocks noGrp="1"/>
          </p:cNvSpPr>
          <p:nvPr>
            <p:ph type="title"/>
          </p:nvPr>
        </p:nvSpPr>
        <p:spPr/>
        <p:txBody>
          <a:bodyPr>
            <a:normAutofit/>
          </a:bodyPr>
          <a:lstStyle/>
          <a:p>
            <a:pPr algn="ctr"/>
            <a:r>
              <a:rPr lang="zh-TW" altLang="zh-TW" kern="150" dirty="0">
                <a:effectLst/>
                <a:latin typeface="華康儷粗宋(P)" panose="02020700000000000000" pitchFamily="18" charset="-120"/>
                <a:ea typeface="華康儷粗宋(P)" panose="02020700000000000000" pitchFamily="18" charset="-120"/>
                <a:cs typeface="Times New Roman" panose="02020603050405020304" pitchFamily="18" charset="0"/>
              </a:rPr>
              <a:t>財團法人勵馨社會福利事業基金會</a:t>
            </a:r>
            <a:endParaRPr lang="zh-TW" altLang="en-US" dirty="0">
              <a:latin typeface="華康儷粗宋(P)" panose="02020700000000000000" pitchFamily="18" charset="-120"/>
              <a:ea typeface="華康儷粗宋(P)" panose="02020700000000000000" pitchFamily="18" charset="-120"/>
            </a:endParaRPr>
          </a:p>
        </p:txBody>
      </p:sp>
      <p:pic>
        <p:nvPicPr>
          <p:cNvPr id="5" name="圖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50073" y="1415422"/>
            <a:ext cx="7691853" cy="5224082"/>
          </a:xfrm>
          <a:prstGeom prst="rect">
            <a:avLst/>
          </a:prstGeom>
        </p:spPr>
      </p:pic>
    </p:spTree>
    <p:extLst>
      <p:ext uri="{BB962C8B-B14F-4D97-AF65-F5344CB8AC3E}">
        <p14:creationId xmlns:p14="http://schemas.microsoft.com/office/powerpoint/2010/main" val="13411956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zh-TW" altLang="zh-TW" kern="150" dirty="0">
                <a:latin typeface="華康儷粗宋(P)" panose="02020700000000000000" pitchFamily="18" charset="-120"/>
                <a:ea typeface="華康儷粗宋(P)" panose="02020700000000000000" pitchFamily="18" charset="-120"/>
                <a:cs typeface="Times New Roman" panose="02020603050405020304" pitchFamily="18" charset="0"/>
              </a:rPr>
              <a:t>財團法人勵馨社會福利事業基金會</a:t>
            </a:r>
            <a:endParaRPr lang="zh-TW" altLang="en-US" dirty="0"/>
          </a:p>
        </p:txBody>
      </p:sp>
      <p:pic>
        <p:nvPicPr>
          <p:cNvPr id="4" name="內容版面配置區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3679" y="1690688"/>
            <a:ext cx="5399197" cy="3819645"/>
          </a:xfrm>
        </p:spPr>
      </p:pic>
      <p:pic>
        <p:nvPicPr>
          <p:cNvPr id="5" name="圖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18205" y="1690688"/>
            <a:ext cx="6470115" cy="3817453"/>
          </a:xfrm>
          <a:prstGeom prst="rect">
            <a:avLst/>
          </a:prstGeom>
        </p:spPr>
      </p:pic>
    </p:spTree>
    <p:extLst>
      <p:ext uri="{BB962C8B-B14F-4D97-AF65-F5344CB8AC3E}">
        <p14:creationId xmlns:p14="http://schemas.microsoft.com/office/powerpoint/2010/main" val="27137213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zh-TW" altLang="zh-TW" kern="150" dirty="0">
                <a:latin typeface="華康儷粗宋(P)" panose="02020700000000000000" pitchFamily="18" charset="-120"/>
                <a:ea typeface="華康儷粗宋(P)" panose="02020700000000000000" pitchFamily="18" charset="-120"/>
                <a:cs typeface="Times New Roman" panose="02020603050405020304" pitchFamily="18" charset="0"/>
              </a:rPr>
              <a:t>財團法人勵馨社會福利事業基金會</a:t>
            </a:r>
            <a:endParaRPr lang="zh-TW" altLang="en-US" dirty="0"/>
          </a:p>
        </p:txBody>
      </p:sp>
      <p:sp>
        <p:nvSpPr>
          <p:cNvPr id="3" name="內容版面配置區 2"/>
          <p:cNvSpPr>
            <a:spLocks noGrp="1"/>
          </p:cNvSpPr>
          <p:nvPr>
            <p:ph idx="1"/>
          </p:nvPr>
        </p:nvSpPr>
        <p:spPr/>
        <p:txBody>
          <a:bodyPr/>
          <a:lstStyle/>
          <a:p>
            <a:r>
              <a:rPr lang="en-US" altLang="zh-TW" dirty="0"/>
              <a:t>facebook.com/</a:t>
            </a:r>
            <a:r>
              <a:rPr lang="en-US" altLang="zh-TW" dirty="0" err="1"/>
              <a:t>gohhualien</a:t>
            </a:r>
            <a:r>
              <a:rPr lang="zh-TW" altLang="en-US" dirty="0"/>
              <a:t>   勵馨基金會</a:t>
            </a:r>
            <a:r>
              <a:rPr lang="en-US" altLang="zh-TW" dirty="0"/>
              <a:t>-</a:t>
            </a:r>
            <a:r>
              <a:rPr lang="zh-TW" altLang="en-US" dirty="0"/>
              <a:t>花蓮愛馨人粉專</a:t>
            </a:r>
            <a:endParaRPr lang="en-US" altLang="zh-TW" dirty="0"/>
          </a:p>
          <a:p>
            <a:endParaRPr lang="en-US" altLang="zh-TW" dirty="0"/>
          </a:p>
          <a:p>
            <a:endParaRPr lang="zh-TW" altLang="en-US" dirty="0"/>
          </a:p>
        </p:txBody>
      </p:sp>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1881" y="2678456"/>
            <a:ext cx="6219568" cy="3498507"/>
          </a:xfrm>
          <a:prstGeom prst="rect">
            <a:avLst/>
          </a:prstGeom>
        </p:spPr>
      </p:pic>
    </p:spTree>
    <p:extLst>
      <p:ext uri="{BB962C8B-B14F-4D97-AF65-F5344CB8AC3E}">
        <p14:creationId xmlns:p14="http://schemas.microsoft.com/office/powerpoint/2010/main" val="13391114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zh-TW" altLang="zh-TW" kern="150" dirty="0">
                <a:latin typeface="華康儷粗宋(P)" panose="02020700000000000000" pitchFamily="18" charset="-120"/>
                <a:ea typeface="華康儷粗宋(P)" panose="02020700000000000000" pitchFamily="18" charset="-120"/>
                <a:cs typeface="Times New Roman" panose="02020603050405020304" pitchFamily="18" charset="0"/>
              </a:rPr>
              <a:t>財團法人勵馨社會福利事業基金會</a:t>
            </a:r>
            <a:endParaRPr lang="zh-TW" altLang="en-US" dirty="0"/>
          </a:p>
        </p:txBody>
      </p:sp>
      <p:pic>
        <p:nvPicPr>
          <p:cNvPr id="4" name="內容版面配置區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23415" y="1492980"/>
            <a:ext cx="4545170" cy="4730810"/>
          </a:xfrm>
        </p:spPr>
      </p:pic>
    </p:spTree>
    <p:extLst>
      <p:ext uri="{BB962C8B-B14F-4D97-AF65-F5344CB8AC3E}">
        <p14:creationId xmlns:p14="http://schemas.microsoft.com/office/powerpoint/2010/main" val="14483820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D3B17CCB-9B79-4DE9-AF50-BA6716A7713C}"/>
              </a:ext>
            </a:extLst>
          </p:cNvPr>
          <p:cNvSpPr>
            <a:spLocks noGrp="1"/>
          </p:cNvSpPr>
          <p:nvPr>
            <p:ph type="title"/>
          </p:nvPr>
        </p:nvSpPr>
        <p:spPr/>
        <p:txBody>
          <a:bodyPr>
            <a:normAutofit/>
          </a:bodyPr>
          <a:lstStyle/>
          <a:p>
            <a:pPr algn="ctr"/>
            <a:r>
              <a:rPr lang="zh-TW" altLang="zh-TW" b="1" kern="0" dirty="0">
                <a:effectLst/>
                <a:latin typeface="華康儷粗宋" panose="02020709000000000000" pitchFamily="49" charset="-120"/>
                <a:ea typeface="華康儷粗宋" panose="02020709000000000000" pitchFamily="49" charset="-120"/>
                <a:cs typeface="新細明體" panose="02020500000000000000" pitchFamily="18" charset="-120"/>
              </a:rPr>
              <a:t>財團法人臺灣基督教門諾會附設</a:t>
            </a:r>
            <a:r>
              <a:rPr lang="en-US" altLang="zh-TW" b="1" kern="0" dirty="0">
                <a:effectLst/>
                <a:latin typeface="華康儷粗宋" panose="02020709000000000000" pitchFamily="49" charset="-120"/>
                <a:ea typeface="華康儷粗宋" panose="02020709000000000000" pitchFamily="49" charset="-120"/>
                <a:cs typeface="新細明體" panose="02020500000000000000" pitchFamily="18" charset="-120"/>
              </a:rPr>
              <a:t/>
            </a:r>
            <a:br>
              <a:rPr lang="en-US" altLang="zh-TW" b="1" kern="0" dirty="0">
                <a:effectLst/>
                <a:latin typeface="華康儷粗宋" panose="02020709000000000000" pitchFamily="49" charset="-120"/>
                <a:ea typeface="華康儷粗宋" panose="02020709000000000000" pitchFamily="49" charset="-120"/>
                <a:cs typeface="新細明體" panose="02020500000000000000" pitchFamily="18" charset="-120"/>
              </a:rPr>
            </a:br>
            <a:r>
              <a:rPr lang="zh-TW" altLang="zh-TW" b="1" kern="0" dirty="0">
                <a:effectLst/>
                <a:latin typeface="華康儷粗宋" panose="02020709000000000000" pitchFamily="49" charset="-120"/>
                <a:ea typeface="華康儷粗宋" panose="02020709000000000000" pitchFamily="49" charset="-120"/>
                <a:cs typeface="新細明體" panose="02020500000000000000" pitchFamily="18" charset="-120"/>
              </a:rPr>
              <a:t>花蓮縣私立善牧中心</a:t>
            </a:r>
            <a:endParaRPr lang="zh-TW" altLang="en-US" dirty="0">
              <a:latin typeface="華康儷粗宋" panose="02020709000000000000" pitchFamily="49" charset="-120"/>
              <a:ea typeface="華康儷粗宋" panose="02020709000000000000" pitchFamily="49" charset="-120"/>
            </a:endParaRPr>
          </a:p>
        </p:txBody>
      </p:sp>
      <p:pic>
        <p:nvPicPr>
          <p:cNvPr id="6" name="內容版面配置區 5">
            <a:extLst>
              <a:ext uri="{FF2B5EF4-FFF2-40B4-BE49-F238E27FC236}">
                <a16:creationId xmlns:a16="http://schemas.microsoft.com/office/drawing/2014/main" xmlns="" id="{21643477-2DBF-418D-8323-F551FCD3F851}"/>
              </a:ext>
            </a:extLst>
          </p:cNvPr>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838200" y="2169714"/>
            <a:ext cx="5181600" cy="3663160"/>
          </a:xfrm>
        </p:spPr>
      </p:pic>
      <p:pic>
        <p:nvPicPr>
          <p:cNvPr id="8" name="內容版面配置區 7">
            <a:extLst>
              <a:ext uri="{FF2B5EF4-FFF2-40B4-BE49-F238E27FC236}">
                <a16:creationId xmlns:a16="http://schemas.microsoft.com/office/drawing/2014/main" xmlns="" id="{C8973F1A-A515-4340-AD14-829596CC13E4}"/>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172200" y="2169714"/>
            <a:ext cx="5181600" cy="3663160"/>
          </a:xfrm>
        </p:spPr>
      </p:pic>
    </p:spTree>
    <p:extLst>
      <p:ext uri="{BB962C8B-B14F-4D97-AF65-F5344CB8AC3E}">
        <p14:creationId xmlns:p14="http://schemas.microsoft.com/office/powerpoint/2010/main" val="21796705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28B93AF8-89E3-4F63-847C-64DB78FD3BB9}"/>
              </a:ext>
            </a:extLst>
          </p:cNvPr>
          <p:cNvSpPr>
            <a:spLocks noGrp="1"/>
          </p:cNvSpPr>
          <p:nvPr>
            <p:ph type="title"/>
          </p:nvPr>
        </p:nvSpPr>
        <p:spPr/>
        <p:txBody>
          <a:bodyPr>
            <a:noAutofit/>
          </a:bodyPr>
          <a:lstStyle/>
          <a:p>
            <a:r>
              <a:rPr lang="zh-TW" altLang="zh-TW" b="1" dirty="0">
                <a:effectLst/>
                <a:latin typeface="華康儷粗宋" panose="02020709000000000000" pitchFamily="49" charset="-120"/>
                <a:ea typeface="華康儷粗宋" panose="02020709000000000000" pitchFamily="49" charset="-120"/>
                <a:cs typeface="Times New Roman" panose="02020603050405020304" pitchFamily="18" charset="0"/>
              </a:rPr>
              <a:t>社團法人花蓮縣兒童暨家庭關懷協會</a:t>
            </a:r>
            <a:r>
              <a:rPr lang="zh-TW" altLang="zh-TW" b="1" kern="100" dirty="0">
                <a:effectLst/>
                <a:latin typeface="華康儷粗宋" panose="02020709000000000000" pitchFamily="49" charset="-120"/>
                <a:ea typeface="華康儷粗宋" panose="02020709000000000000" pitchFamily="49" charset="-120"/>
                <a:cs typeface="Times New Roman" panose="02020603050405020304" pitchFamily="18" charset="0"/>
              </a:rPr>
              <a:t>駐臺灣花蓮地方法院家事服務中心</a:t>
            </a:r>
            <a:endParaRPr lang="zh-TW" altLang="en-US" dirty="0">
              <a:latin typeface="華康儷粗宋" panose="02020709000000000000" pitchFamily="49" charset="-120"/>
              <a:ea typeface="華康儷粗宋" panose="02020709000000000000" pitchFamily="49" charset="-120"/>
            </a:endParaRPr>
          </a:p>
        </p:txBody>
      </p:sp>
      <p:sp>
        <p:nvSpPr>
          <p:cNvPr id="3" name="內容版面配置區 2">
            <a:extLst>
              <a:ext uri="{FF2B5EF4-FFF2-40B4-BE49-F238E27FC236}">
                <a16:creationId xmlns:a16="http://schemas.microsoft.com/office/drawing/2014/main" xmlns="" id="{47F1D2AC-BC99-48DB-9D53-592E5BB885E4}"/>
              </a:ext>
            </a:extLst>
          </p:cNvPr>
          <p:cNvSpPr>
            <a:spLocks noGrp="1"/>
          </p:cNvSpPr>
          <p:nvPr>
            <p:ph sz="half" idx="1"/>
          </p:nvPr>
        </p:nvSpPr>
        <p:spPr/>
        <p:txBody>
          <a:bodyPr/>
          <a:lstStyle/>
          <a:p>
            <a:r>
              <a:rPr lang="en-US" altLang="zh-TW" dirty="0">
                <a:latin typeface="華康儷粗宋" panose="02020709000000000000" pitchFamily="49" charset="-120"/>
                <a:ea typeface="華康儷粗宋" panose="02020709000000000000" pitchFamily="49" charset="-120"/>
                <a:hlinkClick r:id="rId2">
                  <a:extLst>
                    <a:ext uri="{A12FA001-AC4F-418D-AE19-62706E023703}">
                      <ahyp:hlinkClr xmlns:ahyp="http://schemas.microsoft.com/office/drawing/2018/hyperlinkcolor" xmlns="" val="tx"/>
                    </a:ext>
                  </a:extLst>
                </a:hlinkClick>
              </a:rPr>
              <a:t>https://hld.judicial.gov.tw/tw/cp-7495-217979-bfb2e-311.html</a:t>
            </a:r>
            <a:endParaRPr lang="en-US" altLang="zh-TW" dirty="0">
              <a:latin typeface="華康儷粗宋" panose="02020709000000000000" pitchFamily="49" charset="-120"/>
              <a:ea typeface="華康儷粗宋" panose="02020709000000000000" pitchFamily="49" charset="-120"/>
            </a:endParaRPr>
          </a:p>
          <a:p>
            <a:endParaRPr lang="zh-TW" altLang="en-US" dirty="0">
              <a:latin typeface="華康儷粗宋" panose="02020709000000000000" pitchFamily="49" charset="-120"/>
              <a:ea typeface="華康儷粗宋" panose="02020709000000000000" pitchFamily="49" charset="-120"/>
            </a:endParaRPr>
          </a:p>
          <a:p>
            <a:endParaRPr lang="zh-TW" altLang="en-US" dirty="0"/>
          </a:p>
        </p:txBody>
      </p:sp>
      <p:pic>
        <p:nvPicPr>
          <p:cNvPr id="6" name="內容版面配置區 5">
            <a:extLst>
              <a:ext uri="{FF2B5EF4-FFF2-40B4-BE49-F238E27FC236}">
                <a16:creationId xmlns:a16="http://schemas.microsoft.com/office/drawing/2014/main" xmlns="" id="{08A788A3-0776-4BC8-ACA3-202C620CD348}"/>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172199" y="2153412"/>
            <a:ext cx="5641171" cy="4023551"/>
          </a:xfrm>
        </p:spPr>
      </p:pic>
      <p:pic>
        <p:nvPicPr>
          <p:cNvPr id="8" name="圖片 7">
            <a:extLst>
              <a:ext uri="{FF2B5EF4-FFF2-40B4-BE49-F238E27FC236}">
                <a16:creationId xmlns:a16="http://schemas.microsoft.com/office/drawing/2014/main" xmlns="" id="{FAA05654-6937-4074-BFCD-FC844C625F6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5206" y="3063875"/>
            <a:ext cx="4807587" cy="3429000"/>
          </a:xfrm>
          <a:prstGeom prst="rect">
            <a:avLst/>
          </a:prstGeom>
        </p:spPr>
      </p:pic>
    </p:spTree>
    <p:extLst>
      <p:ext uri="{BB962C8B-B14F-4D97-AF65-F5344CB8AC3E}">
        <p14:creationId xmlns:p14="http://schemas.microsoft.com/office/powerpoint/2010/main" val="1999462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47DB2A61-AB4C-4B6C-B10F-78C30C32BF04}"/>
              </a:ext>
            </a:extLst>
          </p:cNvPr>
          <p:cNvSpPr>
            <a:spLocks noGrp="1"/>
          </p:cNvSpPr>
          <p:nvPr>
            <p:ph type="ctrTitle"/>
          </p:nvPr>
        </p:nvSpPr>
        <p:spPr>
          <a:xfrm>
            <a:off x="507683" y="-502920"/>
            <a:ext cx="11176634" cy="1417320"/>
          </a:xfrm>
        </p:spPr>
        <p:txBody>
          <a:bodyPr>
            <a:noAutofit/>
          </a:bodyPr>
          <a:lstStyle/>
          <a:p>
            <a:r>
              <a:rPr lang="zh-TW" altLang="en-US" sz="2800" dirty="0">
                <a:latin typeface="華康儷粗宋(P)" panose="02020700000000000000" pitchFamily="18" charset="-120"/>
                <a:ea typeface="華康儷粗宋(P)" panose="02020700000000000000" pitchFamily="18" charset="-120"/>
              </a:rPr>
              <a:t>花蓮縣政府</a:t>
            </a:r>
            <a:r>
              <a:rPr lang="zh-TW" altLang="zh-TW" sz="2800" b="1" kern="150" dirty="0">
                <a:effectLst/>
                <a:latin typeface="華康儷粗宋(P)" panose="02020700000000000000" pitchFamily="18" charset="-120"/>
                <a:ea typeface="華康儷粗宋(P)" panose="02020700000000000000" pitchFamily="18" charset="-120"/>
                <a:cs typeface="Times New Roman" panose="02020603050405020304" pitchFamily="18" charset="0"/>
              </a:rPr>
              <a:t>辦理目睹家庭暴力兒童及少年之</a:t>
            </a:r>
            <a:r>
              <a:rPr lang="en-US" altLang="zh-TW" sz="2800" b="1" kern="150" dirty="0">
                <a:effectLst/>
                <a:latin typeface="華康儷粗宋(P)" panose="02020700000000000000" pitchFamily="18" charset="-120"/>
                <a:ea typeface="華康儷粗宋(P)" panose="02020700000000000000" pitchFamily="18" charset="-120"/>
                <a:cs typeface="Times New Roman" panose="02020603050405020304" pitchFamily="18" charset="0"/>
              </a:rPr>
              <a:t/>
            </a:r>
            <a:br>
              <a:rPr lang="en-US" altLang="zh-TW" sz="2800" b="1" kern="150" dirty="0">
                <a:effectLst/>
                <a:latin typeface="華康儷粗宋(P)" panose="02020700000000000000" pitchFamily="18" charset="-120"/>
                <a:ea typeface="華康儷粗宋(P)" panose="02020700000000000000" pitchFamily="18" charset="-120"/>
                <a:cs typeface="Times New Roman" panose="02020603050405020304" pitchFamily="18" charset="0"/>
              </a:rPr>
            </a:br>
            <a:r>
              <a:rPr lang="zh-TW" altLang="zh-TW" sz="2800" b="1" kern="150" dirty="0">
                <a:effectLst/>
                <a:latin typeface="華康儷粗宋(P)" panose="02020700000000000000" pitchFamily="18" charset="-120"/>
                <a:ea typeface="華康儷粗宋(P)" panose="02020700000000000000" pitchFamily="18" charset="-120"/>
                <a:cs typeface="Times New Roman" panose="02020603050405020304" pitchFamily="18" charset="0"/>
              </a:rPr>
              <a:t>輔導處遇相關聯繫窗口</a:t>
            </a:r>
            <a:endParaRPr lang="zh-TW" altLang="en-US" sz="2800" dirty="0">
              <a:latin typeface="華康儷粗宋(P)" panose="02020700000000000000" pitchFamily="18" charset="-120"/>
              <a:ea typeface="華康儷粗宋(P)" panose="02020700000000000000" pitchFamily="18" charset="-120"/>
            </a:endParaRPr>
          </a:p>
        </p:txBody>
      </p:sp>
      <p:graphicFrame>
        <p:nvGraphicFramePr>
          <p:cNvPr id="7" name="表格 6">
            <a:extLst>
              <a:ext uri="{FF2B5EF4-FFF2-40B4-BE49-F238E27FC236}">
                <a16:creationId xmlns:a16="http://schemas.microsoft.com/office/drawing/2014/main" xmlns="" id="{178DD831-D17E-4311-9F60-F50BBE405707}"/>
              </a:ext>
            </a:extLst>
          </p:cNvPr>
          <p:cNvGraphicFramePr>
            <a:graphicFrameLocks noGrp="1"/>
          </p:cNvGraphicFramePr>
          <p:nvPr>
            <p:extLst>
              <p:ext uri="{D42A27DB-BD31-4B8C-83A1-F6EECF244321}">
                <p14:modId xmlns:p14="http://schemas.microsoft.com/office/powerpoint/2010/main" val="2364301674"/>
              </p:ext>
            </p:extLst>
          </p:nvPr>
        </p:nvGraphicFramePr>
        <p:xfrm>
          <a:off x="243840" y="914400"/>
          <a:ext cx="11826238" cy="5387535"/>
        </p:xfrm>
        <a:graphic>
          <a:graphicData uri="http://schemas.openxmlformats.org/drawingml/2006/table">
            <a:tbl>
              <a:tblPr>
                <a:tableStyleId>{5C22544A-7EE6-4342-B048-85BDC9FD1C3A}</a:tableStyleId>
              </a:tblPr>
              <a:tblGrid>
                <a:gridCol w="908525">
                  <a:extLst>
                    <a:ext uri="{9D8B030D-6E8A-4147-A177-3AD203B41FA5}">
                      <a16:colId xmlns:a16="http://schemas.microsoft.com/office/drawing/2014/main" xmlns="" val="2495820668"/>
                    </a:ext>
                  </a:extLst>
                </a:gridCol>
                <a:gridCol w="1177727">
                  <a:extLst>
                    <a:ext uri="{9D8B030D-6E8A-4147-A177-3AD203B41FA5}">
                      <a16:colId xmlns:a16="http://schemas.microsoft.com/office/drawing/2014/main" xmlns="" val="3535110210"/>
                    </a:ext>
                  </a:extLst>
                </a:gridCol>
                <a:gridCol w="2007992">
                  <a:extLst>
                    <a:ext uri="{9D8B030D-6E8A-4147-A177-3AD203B41FA5}">
                      <a16:colId xmlns:a16="http://schemas.microsoft.com/office/drawing/2014/main" xmlns="" val="2921200305"/>
                    </a:ext>
                  </a:extLst>
                </a:gridCol>
                <a:gridCol w="3005691">
                  <a:extLst>
                    <a:ext uri="{9D8B030D-6E8A-4147-A177-3AD203B41FA5}">
                      <a16:colId xmlns:a16="http://schemas.microsoft.com/office/drawing/2014/main" xmlns="" val="1516993527"/>
                    </a:ext>
                  </a:extLst>
                </a:gridCol>
                <a:gridCol w="2343150">
                  <a:extLst>
                    <a:ext uri="{9D8B030D-6E8A-4147-A177-3AD203B41FA5}">
                      <a16:colId xmlns:a16="http://schemas.microsoft.com/office/drawing/2014/main" xmlns="" val="2889391145"/>
                    </a:ext>
                  </a:extLst>
                </a:gridCol>
                <a:gridCol w="2383153">
                  <a:extLst>
                    <a:ext uri="{9D8B030D-6E8A-4147-A177-3AD203B41FA5}">
                      <a16:colId xmlns:a16="http://schemas.microsoft.com/office/drawing/2014/main" xmlns="" val="3505897406"/>
                    </a:ext>
                  </a:extLst>
                </a:gridCol>
              </a:tblGrid>
              <a:tr h="510034">
                <a:tc>
                  <a:txBody>
                    <a:bodyPr/>
                    <a:lstStyle/>
                    <a:p>
                      <a:pPr algn="ctr"/>
                      <a:r>
                        <a:rPr lang="zh-TW" sz="1600" b="1" kern="150" dirty="0">
                          <a:effectLst/>
                          <a:latin typeface="華康楷書體W3" panose="03000309000000000000" pitchFamily="65" charset="-120"/>
                          <a:ea typeface="華康楷書體W3" panose="03000309000000000000" pitchFamily="65" charset="-120"/>
                        </a:rPr>
                        <a:t>姓名</a:t>
                      </a:r>
                      <a:endParaRPr lang="zh-TW" sz="1600" b="1" kern="150" dirty="0">
                        <a:effectLst/>
                        <a:latin typeface="華康楷書體W3" panose="03000309000000000000" pitchFamily="65" charset="-120"/>
                        <a:ea typeface="華康楷書體W3" panose="03000309000000000000" pitchFamily="65" charset="-120"/>
                        <a:cs typeface="Times New Roman" panose="02020603050405020304" pitchFamily="18" charset="0"/>
                      </a:endParaRPr>
                    </a:p>
                  </a:txBody>
                  <a:tcPr marL="43204" marR="43204" marT="0" marB="0"/>
                </a:tc>
                <a:tc>
                  <a:txBody>
                    <a:bodyPr/>
                    <a:lstStyle/>
                    <a:p>
                      <a:pPr algn="ctr"/>
                      <a:r>
                        <a:rPr lang="zh-TW" sz="1600" b="1" kern="150">
                          <a:effectLst/>
                          <a:latin typeface="華康楷書體W3" panose="03000309000000000000" pitchFamily="65" charset="-120"/>
                          <a:ea typeface="華康楷書體W3" panose="03000309000000000000" pitchFamily="65" charset="-120"/>
                        </a:rPr>
                        <a:t>職稱</a:t>
                      </a:r>
                      <a:endParaRPr lang="zh-TW" sz="1600" b="1" kern="150">
                        <a:effectLst/>
                        <a:latin typeface="華康楷書體W3" panose="03000309000000000000" pitchFamily="65" charset="-120"/>
                        <a:ea typeface="華康楷書體W3" panose="03000309000000000000" pitchFamily="65" charset="-120"/>
                        <a:cs typeface="Times New Roman" panose="02020603050405020304" pitchFamily="18" charset="0"/>
                      </a:endParaRPr>
                    </a:p>
                  </a:txBody>
                  <a:tcPr marL="43204" marR="43204" marT="0" marB="0"/>
                </a:tc>
                <a:tc>
                  <a:txBody>
                    <a:bodyPr/>
                    <a:lstStyle/>
                    <a:p>
                      <a:pPr algn="ctr"/>
                      <a:r>
                        <a:rPr lang="zh-TW" sz="1600" b="1" kern="150">
                          <a:effectLst/>
                          <a:latin typeface="華康楷書體W3" panose="03000309000000000000" pitchFamily="65" charset="-120"/>
                          <a:ea typeface="華康楷書體W3" panose="03000309000000000000" pitchFamily="65" charset="-120"/>
                        </a:rPr>
                        <a:t>聯絡電話</a:t>
                      </a:r>
                      <a:endParaRPr lang="zh-TW" sz="1600" b="1" kern="150">
                        <a:effectLst/>
                        <a:latin typeface="華康楷書體W3" panose="03000309000000000000" pitchFamily="65" charset="-120"/>
                        <a:ea typeface="華康楷書體W3" panose="03000309000000000000" pitchFamily="65" charset="-120"/>
                        <a:cs typeface="Times New Roman" panose="02020603050405020304" pitchFamily="18" charset="0"/>
                      </a:endParaRPr>
                    </a:p>
                  </a:txBody>
                  <a:tcPr marL="43204" marR="43204" marT="0" marB="0"/>
                </a:tc>
                <a:tc>
                  <a:txBody>
                    <a:bodyPr/>
                    <a:lstStyle/>
                    <a:p>
                      <a:pPr algn="ctr"/>
                      <a:r>
                        <a:rPr lang="zh-TW" sz="1600" b="1" kern="150">
                          <a:effectLst/>
                          <a:latin typeface="華康楷書體W3" panose="03000309000000000000" pitchFamily="65" charset="-120"/>
                          <a:ea typeface="華康楷書體W3" panose="03000309000000000000" pitchFamily="65" charset="-120"/>
                        </a:rPr>
                        <a:t>電子信箱</a:t>
                      </a:r>
                      <a:endParaRPr lang="zh-TW" sz="1600" b="1" kern="150">
                        <a:effectLst/>
                        <a:latin typeface="華康楷書體W3" panose="03000309000000000000" pitchFamily="65" charset="-120"/>
                        <a:ea typeface="華康楷書體W3" panose="03000309000000000000" pitchFamily="65" charset="-120"/>
                        <a:cs typeface="Times New Roman" panose="02020603050405020304" pitchFamily="18" charset="0"/>
                      </a:endParaRPr>
                    </a:p>
                  </a:txBody>
                  <a:tcPr marL="43204" marR="43204" marT="0" marB="0"/>
                </a:tc>
                <a:tc>
                  <a:txBody>
                    <a:bodyPr/>
                    <a:lstStyle/>
                    <a:p>
                      <a:pPr algn="ctr"/>
                      <a:r>
                        <a:rPr lang="zh-TW" sz="1600" b="1" kern="150">
                          <a:effectLst/>
                          <a:latin typeface="華康楷書體W3" panose="03000309000000000000" pitchFamily="65" charset="-120"/>
                          <a:ea typeface="華康楷書體W3" panose="03000309000000000000" pitchFamily="65" charset="-120"/>
                        </a:rPr>
                        <a:t>主管學校</a:t>
                      </a:r>
                      <a:r>
                        <a:rPr lang="en-US" sz="1600" b="1" kern="150">
                          <a:effectLst/>
                          <a:latin typeface="華康楷書體W3" panose="03000309000000000000" pitchFamily="65" charset="-120"/>
                          <a:ea typeface="華康楷書體W3" panose="03000309000000000000" pitchFamily="65" charset="-120"/>
                        </a:rPr>
                        <a:t/>
                      </a:r>
                      <a:br>
                        <a:rPr lang="en-US" sz="1600" b="1" kern="150">
                          <a:effectLst/>
                          <a:latin typeface="華康楷書體W3" panose="03000309000000000000" pitchFamily="65" charset="-120"/>
                          <a:ea typeface="華康楷書體W3" panose="03000309000000000000" pitchFamily="65" charset="-120"/>
                        </a:rPr>
                      </a:br>
                      <a:r>
                        <a:rPr lang="zh-TW" sz="1600" b="1" kern="150">
                          <a:effectLst/>
                          <a:latin typeface="華康楷書體W3" panose="03000309000000000000" pitchFamily="65" charset="-120"/>
                          <a:ea typeface="華康楷書體W3" panose="03000309000000000000" pitchFamily="65" charset="-120"/>
                        </a:rPr>
                        <a:t>層級</a:t>
                      </a:r>
                      <a:endParaRPr lang="zh-TW" sz="1600" b="1" kern="150">
                        <a:effectLst/>
                        <a:latin typeface="華康楷書體W3" panose="03000309000000000000" pitchFamily="65" charset="-120"/>
                        <a:ea typeface="華康楷書體W3" panose="03000309000000000000" pitchFamily="65" charset="-120"/>
                        <a:cs typeface="Times New Roman" panose="02020603050405020304" pitchFamily="18" charset="0"/>
                      </a:endParaRPr>
                    </a:p>
                  </a:txBody>
                  <a:tcPr marL="43204" marR="43204" marT="0" marB="0"/>
                </a:tc>
                <a:tc>
                  <a:txBody>
                    <a:bodyPr/>
                    <a:lstStyle/>
                    <a:p>
                      <a:pPr algn="ctr"/>
                      <a:r>
                        <a:rPr lang="zh-TW" sz="1600" b="1" kern="150" dirty="0">
                          <a:effectLst/>
                          <a:latin typeface="華康楷書體W3" panose="03000309000000000000" pitchFamily="65" charset="-120"/>
                          <a:ea typeface="華康楷書體W3" panose="03000309000000000000" pitchFamily="65" charset="-120"/>
                        </a:rPr>
                        <a:t>工作事項</a:t>
                      </a:r>
                      <a:endParaRPr lang="zh-TW" sz="1600" b="1" kern="150" dirty="0">
                        <a:effectLst/>
                        <a:latin typeface="華康楷書體W3" panose="03000309000000000000" pitchFamily="65" charset="-120"/>
                        <a:ea typeface="華康楷書體W3" panose="03000309000000000000" pitchFamily="65" charset="-120"/>
                        <a:cs typeface="Times New Roman" panose="02020603050405020304" pitchFamily="18" charset="0"/>
                      </a:endParaRPr>
                    </a:p>
                  </a:txBody>
                  <a:tcPr marL="43204" marR="43204" marT="0" marB="0"/>
                </a:tc>
                <a:extLst>
                  <a:ext uri="{0D108BD9-81ED-4DB2-BD59-A6C34878D82A}">
                    <a16:rowId xmlns:a16="http://schemas.microsoft.com/office/drawing/2014/main" xmlns="" val="1259320603"/>
                  </a:ext>
                </a:extLst>
              </a:tr>
              <a:tr h="807886">
                <a:tc>
                  <a:txBody>
                    <a:bodyPr/>
                    <a:lstStyle/>
                    <a:p>
                      <a:pPr algn="ctr"/>
                      <a:r>
                        <a:rPr lang="zh-TW" sz="1600" kern="150">
                          <a:effectLst/>
                          <a:latin typeface="華康楷書體W3" panose="03000309000000000000" pitchFamily="65" charset="-120"/>
                          <a:ea typeface="華康楷書體W3" panose="03000309000000000000" pitchFamily="65" charset="-120"/>
                        </a:rPr>
                        <a:t>李文夆</a:t>
                      </a:r>
                      <a:endParaRPr lang="zh-TW" sz="1600" kern="150">
                        <a:effectLst/>
                        <a:latin typeface="華康楷書體W3" panose="03000309000000000000" pitchFamily="65" charset="-120"/>
                        <a:ea typeface="華康楷書體W3" panose="03000309000000000000" pitchFamily="65" charset="-120"/>
                        <a:cs typeface="Times New Roman" panose="02020603050405020304" pitchFamily="18" charset="0"/>
                      </a:endParaRPr>
                    </a:p>
                  </a:txBody>
                  <a:tcPr marL="43204" marR="43204" marT="0" marB="0"/>
                </a:tc>
                <a:tc>
                  <a:txBody>
                    <a:bodyPr/>
                    <a:lstStyle/>
                    <a:p>
                      <a:pPr algn="ctr"/>
                      <a:r>
                        <a:rPr lang="zh-TW" sz="1600" kern="150">
                          <a:effectLst/>
                          <a:latin typeface="華康楷書體W3" panose="03000309000000000000" pitchFamily="65" charset="-120"/>
                          <a:ea typeface="華康楷書體W3" panose="03000309000000000000" pitchFamily="65" charset="-120"/>
                        </a:rPr>
                        <a:t>教官</a:t>
                      </a:r>
                      <a:endParaRPr lang="zh-TW" sz="1600" kern="150">
                        <a:effectLst/>
                        <a:latin typeface="華康楷書體W3" panose="03000309000000000000" pitchFamily="65" charset="-120"/>
                        <a:ea typeface="華康楷書體W3" panose="03000309000000000000" pitchFamily="65" charset="-120"/>
                        <a:cs typeface="Times New Roman" panose="02020603050405020304" pitchFamily="18" charset="0"/>
                      </a:endParaRPr>
                    </a:p>
                  </a:txBody>
                  <a:tcPr marL="43204" marR="43204" marT="0" marB="0"/>
                </a:tc>
                <a:tc>
                  <a:txBody>
                    <a:bodyPr/>
                    <a:lstStyle/>
                    <a:p>
                      <a:r>
                        <a:rPr lang="zh-TW" sz="1600" kern="150">
                          <a:effectLst/>
                          <a:latin typeface="華康楷書體W3" panose="03000309000000000000" pitchFamily="65" charset="-120"/>
                          <a:ea typeface="華康楷書體W3" panose="03000309000000000000" pitchFamily="65" charset="-120"/>
                        </a:rPr>
                        <a:t>（</a:t>
                      </a:r>
                      <a:r>
                        <a:rPr lang="en-US" sz="1600" kern="150">
                          <a:effectLst/>
                          <a:latin typeface="華康楷書體W3" panose="03000309000000000000" pitchFamily="65" charset="-120"/>
                          <a:ea typeface="華康楷書體W3" panose="03000309000000000000" pitchFamily="65" charset="-120"/>
                        </a:rPr>
                        <a:t>04</a:t>
                      </a:r>
                      <a:r>
                        <a:rPr lang="zh-TW" sz="1600" kern="150">
                          <a:effectLst/>
                          <a:latin typeface="華康楷書體W3" panose="03000309000000000000" pitchFamily="65" charset="-120"/>
                          <a:ea typeface="華康楷書體W3" panose="03000309000000000000" pitchFamily="65" charset="-120"/>
                        </a:rPr>
                        <a:t>）</a:t>
                      </a:r>
                      <a:r>
                        <a:rPr lang="en-US" sz="1600" kern="150">
                          <a:effectLst/>
                          <a:latin typeface="華康楷書體W3" panose="03000309000000000000" pitchFamily="65" charset="-120"/>
                          <a:ea typeface="華康楷書體W3" panose="03000309000000000000" pitchFamily="65" charset="-120"/>
                        </a:rPr>
                        <a:t>3706-1317</a:t>
                      </a:r>
                      <a:endParaRPr lang="zh-TW" sz="1600" kern="150">
                        <a:effectLst/>
                        <a:latin typeface="華康楷書體W3" panose="03000309000000000000" pitchFamily="65" charset="-120"/>
                        <a:ea typeface="華康楷書體W3" panose="03000309000000000000" pitchFamily="65" charset="-120"/>
                        <a:cs typeface="Times New Roman" panose="02020603050405020304" pitchFamily="18" charset="0"/>
                      </a:endParaRPr>
                    </a:p>
                  </a:txBody>
                  <a:tcPr marL="43204" marR="43204" marT="0" marB="0"/>
                </a:tc>
                <a:tc>
                  <a:txBody>
                    <a:bodyPr/>
                    <a:lstStyle/>
                    <a:p>
                      <a:r>
                        <a:rPr lang="en-US" sz="1600" kern="150" dirty="0">
                          <a:effectLst/>
                          <a:latin typeface="華康楷書體W3" panose="03000309000000000000" pitchFamily="65" charset="-120"/>
                          <a:ea typeface="華康楷書體W3" panose="03000309000000000000" pitchFamily="65" charset="-120"/>
                        </a:rPr>
                        <a:t>e-2306@mail.k12ea.gov.tw</a:t>
                      </a:r>
                      <a:endParaRPr lang="zh-TW" sz="1600" kern="150" dirty="0">
                        <a:effectLst/>
                        <a:latin typeface="華康楷書體W3" panose="03000309000000000000" pitchFamily="65" charset="-120"/>
                        <a:ea typeface="華康楷書體W3" panose="03000309000000000000" pitchFamily="65" charset="-120"/>
                        <a:cs typeface="Times New Roman" panose="02020603050405020304" pitchFamily="18" charset="0"/>
                      </a:endParaRPr>
                    </a:p>
                  </a:txBody>
                  <a:tcPr marL="43204" marR="43204" marT="0" marB="0"/>
                </a:tc>
                <a:tc>
                  <a:txBody>
                    <a:bodyPr/>
                    <a:lstStyle/>
                    <a:p>
                      <a:pPr>
                        <a:lnSpc>
                          <a:spcPts val="1200"/>
                        </a:lnSpc>
                      </a:pPr>
                      <a:r>
                        <a:rPr lang="zh-TW" sz="1400" kern="150" dirty="0">
                          <a:effectLst/>
                          <a:latin typeface="華康楷書體W3" panose="03000309000000000000" pitchFamily="65" charset="-120"/>
                          <a:ea typeface="華康楷書體W3" panose="03000309000000000000" pitchFamily="65" charset="-120"/>
                        </a:rPr>
                        <a:t>高級中等學校國立暨私立（不 含北、高及新北 市）高中、高 職、特教學校、 進修學校</a:t>
                      </a:r>
                      <a:endParaRPr lang="zh-TW" sz="1400" kern="150" dirty="0">
                        <a:effectLst/>
                        <a:latin typeface="華康楷書體W3" panose="03000309000000000000" pitchFamily="65" charset="-120"/>
                        <a:ea typeface="華康楷書體W3" panose="03000309000000000000" pitchFamily="65" charset="-120"/>
                        <a:cs typeface="Times New Roman" panose="02020603050405020304" pitchFamily="18" charset="0"/>
                      </a:endParaRPr>
                    </a:p>
                  </a:txBody>
                  <a:tcPr marL="43204" marR="43204" marT="0" marB="0"/>
                </a:tc>
                <a:tc>
                  <a:txBody>
                    <a:bodyPr/>
                    <a:lstStyle/>
                    <a:p>
                      <a:r>
                        <a:rPr lang="zh-TW" sz="1600" kern="150">
                          <a:effectLst/>
                          <a:latin typeface="華康楷書體W3" panose="03000309000000000000" pitchFamily="65" charset="-120"/>
                          <a:ea typeface="華康楷書體W3" panose="03000309000000000000" pitchFamily="65" charset="-120"/>
                        </a:rPr>
                        <a:t>教育單位</a:t>
                      </a:r>
                      <a:r>
                        <a:rPr lang="en-US" sz="1600" kern="150">
                          <a:effectLst/>
                          <a:latin typeface="華康楷書體W3" panose="03000309000000000000" pitchFamily="65" charset="-120"/>
                          <a:ea typeface="華康楷書體W3" panose="03000309000000000000" pitchFamily="65" charset="-120"/>
                        </a:rPr>
                        <a:t/>
                      </a:r>
                      <a:br>
                        <a:rPr lang="en-US" sz="1600" kern="150">
                          <a:effectLst/>
                          <a:latin typeface="華康楷書體W3" panose="03000309000000000000" pitchFamily="65" charset="-120"/>
                          <a:ea typeface="華康楷書體W3" panose="03000309000000000000" pitchFamily="65" charset="-120"/>
                        </a:rPr>
                      </a:br>
                      <a:r>
                        <a:rPr lang="zh-TW" sz="1600" kern="150">
                          <a:effectLst/>
                          <a:latin typeface="華康楷書體W3" panose="03000309000000000000" pitchFamily="65" charset="-120"/>
                          <a:ea typeface="華康楷書體W3" panose="03000309000000000000" pitchFamily="65" charset="-120"/>
                        </a:rPr>
                        <a:t>轉知聯繫窗口</a:t>
                      </a:r>
                      <a:endParaRPr lang="zh-TW" sz="1600" kern="150">
                        <a:effectLst/>
                        <a:latin typeface="華康楷書體W3" panose="03000309000000000000" pitchFamily="65" charset="-120"/>
                        <a:ea typeface="華康楷書體W3" panose="03000309000000000000" pitchFamily="65" charset="-120"/>
                        <a:cs typeface="Times New Roman" panose="02020603050405020304" pitchFamily="18" charset="0"/>
                      </a:endParaRPr>
                    </a:p>
                  </a:txBody>
                  <a:tcPr marL="43204" marR="43204" marT="0" marB="0"/>
                </a:tc>
                <a:extLst>
                  <a:ext uri="{0D108BD9-81ED-4DB2-BD59-A6C34878D82A}">
                    <a16:rowId xmlns:a16="http://schemas.microsoft.com/office/drawing/2014/main" xmlns="" val="897954540"/>
                  </a:ext>
                </a:extLst>
              </a:tr>
              <a:tr h="347594">
                <a:tc>
                  <a:txBody>
                    <a:bodyPr/>
                    <a:lstStyle/>
                    <a:p>
                      <a:pPr algn="ctr"/>
                      <a:r>
                        <a:rPr lang="zh-TW" sz="1600" kern="150">
                          <a:effectLst/>
                          <a:latin typeface="華康楷書體W3" panose="03000309000000000000" pitchFamily="65" charset="-120"/>
                          <a:ea typeface="華康楷書體W3" panose="03000309000000000000" pitchFamily="65" charset="-120"/>
                        </a:rPr>
                        <a:t>高瑞蓮</a:t>
                      </a:r>
                      <a:endParaRPr lang="zh-TW" sz="1600" kern="150">
                        <a:effectLst/>
                        <a:latin typeface="華康楷書體W3" panose="03000309000000000000" pitchFamily="65" charset="-120"/>
                        <a:ea typeface="華康楷書體W3" panose="03000309000000000000" pitchFamily="65" charset="-120"/>
                        <a:cs typeface="Times New Roman" panose="02020603050405020304" pitchFamily="18" charset="0"/>
                      </a:endParaRPr>
                    </a:p>
                  </a:txBody>
                  <a:tcPr marL="43204" marR="43204" marT="0" marB="0"/>
                </a:tc>
                <a:tc>
                  <a:txBody>
                    <a:bodyPr/>
                    <a:lstStyle/>
                    <a:p>
                      <a:pPr algn="ctr"/>
                      <a:r>
                        <a:rPr lang="zh-TW" sz="1600" kern="150" dirty="0">
                          <a:effectLst/>
                          <a:latin typeface="華康楷書體W3" panose="03000309000000000000" pitchFamily="65" charset="-120"/>
                          <a:ea typeface="華康楷書體W3" panose="03000309000000000000" pitchFamily="65" charset="-120"/>
                        </a:rPr>
                        <a:t>研究助理</a:t>
                      </a:r>
                      <a:endParaRPr lang="zh-TW" sz="1600" kern="150" dirty="0">
                        <a:effectLst/>
                        <a:latin typeface="華康楷書體W3" panose="03000309000000000000" pitchFamily="65" charset="-120"/>
                        <a:ea typeface="華康楷書體W3" panose="03000309000000000000" pitchFamily="65" charset="-120"/>
                        <a:cs typeface="Times New Roman" panose="02020603050405020304" pitchFamily="18" charset="0"/>
                      </a:endParaRPr>
                    </a:p>
                  </a:txBody>
                  <a:tcPr marL="43204" marR="43204" marT="0" marB="0"/>
                </a:tc>
                <a:tc>
                  <a:txBody>
                    <a:bodyPr/>
                    <a:lstStyle/>
                    <a:p>
                      <a:r>
                        <a:rPr lang="zh-TW" sz="1600" kern="150">
                          <a:effectLst/>
                          <a:latin typeface="華康楷書體W3" panose="03000309000000000000" pitchFamily="65" charset="-120"/>
                          <a:ea typeface="華康楷書體W3" panose="03000309000000000000" pitchFamily="65" charset="-120"/>
                        </a:rPr>
                        <a:t>（</a:t>
                      </a:r>
                      <a:r>
                        <a:rPr lang="en-US" sz="1600" kern="150">
                          <a:effectLst/>
                          <a:latin typeface="華康楷書體W3" panose="03000309000000000000" pitchFamily="65" charset="-120"/>
                          <a:ea typeface="華康楷書體W3" panose="03000309000000000000" pitchFamily="65" charset="-120"/>
                        </a:rPr>
                        <a:t>02</a:t>
                      </a:r>
                      <a:r>
                        <a:rPr lang="zh-TW" sz="1600" kern="150">
                          <a:effectLst/>
                          <a:latin typeface="華康楷書體W3" panose="03000309000000000000" pitchFamily="65" charset="-120"/>
                          <a:ea typeface="華康楷書體W3" panose="03000309000000000000" pitchFamily="65" charset="-120"/>
                        </a:rPr>
                        <a:t>）</a:t>
                      </a:r>
                      <a:r>
                        <a:rPr lang="en-US" sz="1600" kern="150">
                          <a:effectLst/>
                          <a:latin typeface="華康楷書體W3" panose="03000309000000000000" pitchFamily="65" charset="-120"/>
                          <a:ea typeface="華康楷書體W3" panose="03000309000000000000" pitchFamily="65" charset="-120"/>
                        </a:rPr>
                        <a:t>7736-7823</a:t>
                      </a:r>
                      <a:endParaRPr lang="zh-TW" sz="1600" kern="150">
                        <a:effectLst/>
                        <a:latin typeface="華康楷書體W3" panose="03000309000000000000" pitchFamily="65" charset="-120"/>
                        <a:ea typeface="華康楷書體W3" panose="03000309000000000000" pitchFamily="65" charset="-120"/>
                        <a:cs typeface="Times New Roman" panose="02020603050405020304" pitchFamily="18" charset="0"/>
                      </a:endParaRPr>
                    </a:p>
                  </a:txBody>
                  <a:tcPr marL="43204" marR="43204" marT="0" marB="0"/>
                </a:tc>
                <a:tc>
                  <a:txBody>
                    <a:bodyPr/>
                    <a:lstStyle/>
                    <a:p>
                      <a:r>
                        <a:rPr lang="en-US" sz="1600" kern="150">
                          <a:effectLst/>
                          <a:latin typeface="華康楷書體W3" panose="03000309000000000000" pitchFamily="65" charset="-120"/>
                          <a:ea typeface="華康楷書體W3" panose="03000309000000000000" pitchFamily="65" charset="-120"/>
                        </a:rPr>
                        <a:t>lilian@mail.moe.gov.tw</a:t>
                      </a:r>
                      <a:endParaRPr lang="zh-TW" sz="1600" kern="150">
                        <a:effectLst/>
                        <a:latin typeface="華康楷書體W3" panose="03000309000000000000" pitchFamily="65" charset="-120"/>
                        <a:ea typeface="華康楷書體W3" panose="03000309000000000000" pitchFamily="65" charset="-120"/>
                        <a:cs typeface="Times New Roman" panose="02020603050405020304" pitchFamily="18" charset="0"/>
                      </a:endParaRPr>
                    </a:p>
                  </a:txBody>
                  <a:tcPr marL="43204" marR="43204" marT="0" marB="0"/>
                </a:tc>
                <a:tc>
                  <a:txBody>
                    <a:bodyPr/>
                    <a:lstStyle/>
                    <a:p>
                      <a:r>
                        <a:rPr lang="zh-TW" sz="1600" kern="150">
                          <a:effectLst/>
                          <a:latin typeface="華康楷書體W3" panose="03000309000000000000" pitchFamily="65" charset="-120"/>
                          <a:ea typeface="華康楷書體W3" panose="03000309000000000000" pitchFamily="65" charset="-120"/>
                        </a:rPr>
                        <a:t>大專院校</a:t>
                      </a:r>
                      <a:endParaRPr lang="zh-TW" sz="1600" kern="150">
                        <a:effectLst/>
                        <a:latin typeface="華康楷書體W3" panose="03000309000000000000" pitchFamily="65" charset="-120"/>
                        <a:ea typeface="華康楷書體W3" panose="03000309000000000000" pitchFamily="65" charset="-120"/>
                        <a:cs typeface="Times New Roman" panose="02020603050405020304" pitchFamily="18" charset="0"/>
                      </a:endParaRPr>
                    </a:p>
                  </a:txBody>
                  <a:tcPr marL="43204" marR="43204" marT="0" marB="0"/>
                </a:tc>
                <a:tc>
                  <a:txBody>
                    <a:bodyPr/>
                    <a:lstStyle/>
                    <a:p>
                      <a:r>
                        <a:rPr lang="zh-TW" sz="1600" kern="150">
                          <a:effectLst/>
                          <a:latin typeface="華康楷書體W3" panose="03000309000000000000" pitchFamily="65" charset="-120"/>
                          <a:ea typeface="華康楷書體W3" panose="03000309000000000000" pitchFamily="65" charset="-120"/>
                        </a:rPr>
                        <a:t>教育單位</a:t>
                      </a:r>
                      <a:r>
                        <a:rPr lang="en-US" sz="1600" kern="150">
                          <a:effectLst/>
                          <a:latin typeface="華康楷書體W3" panose="03000309000000000000" pitchFamily="65" charset="-120"/>
                          <a:ea typeface="華康楷書體W3" panose="03000309000000000000" pitchFamily="65" charset="-120"/>
                        </a:rPr>
                        <a:t/>
                      </a:r>
                      <a:br>
                        <a:rPr lang="en-US" sz="1600" kern="150">
                          <a:effectLst/>
                          <a:latin typeface="華康楷書體W3" panose="03000309000000000000" pitchFamily="65" charset="-120"/>
                          <a:ea typeface="華康楷書體W3" panose="03000309000000000000" pitchFamily="65" charset="-120"/>
                        </a:rPr>
                      </a:br>
                      <a:r>
                        <a:rPr lang="zh-TW" sz="1600" kern="150">
                          <a:effectLst/>
                          <a:latin typeface="華康楷書體W3" panose="03000309000000000000" pitchFamily="65" charset="-120"/>
                          <a:ea typeface="華康楷書體W3" panose="03000309000000000000" pitchFamily="65" charset="-120"/>
                        </a:rPr>
                        <a:t>轉知聯繫窗口</a:t>
                      </a:r>
                      <a:endParaRPr lang="zh-TW" sz="1600" kern="150">
                        <a:effectLst/>
                        <a:latin typeface="華康楷書體W3" panose="03000309000000000000" pitchFamily="65" charset="-120"/>
                        <a:ea typeface="華康楷書體W3" panose="03000309000000000000" pitchFamily="65" charset="-120"/>
                        <a:cs typeface="Times New Roman" panose="02020603050405020304" pitchFamily="18" charset="0"/>
                      </a:endParaRPr>
                    </a:p>
                  </a:txBody>
                  <a:tcPr marL="43204" marR="43204" marT="0" marB="0"/>
                </a:tc>
                <a:extLst>
                  <a:ext uri="{0D108BD9-81ED-4DB2-BD59-A6C34878D82A}">
                    <a16:rowId xmlns:a16="http://schemas.microsoft.com/office/drawing/2014/main" xmlns="" val="1216052260"/>
                  </a:ext>
                </a:extLst>
              </a:tr>
              <a:tr h="502171">
                <a:tc>
                  <a:txBody>
                    <a:bodyPr/>
                    <a:lstStyle/>
                    <a:p>
                      <a:pPr algn="ctr"/>
                      <a:r>
                        <a:rPr lang="zh-TW" sz="1600" b="1" kern="150" dirty="0">
                          <a:effectLst/>
                          <a:latin typeface="華康楷書體W3" panose="03000309000000000000" pitchFamily="65" charset="-120"/>
                          <a:ea typeface="華康楷書體W3" panose="03000309000000000000" pitchFamily="65" charset="-120"/>
                        </a:rPr>
                        <a:t>邱世平</a:t>
                      </a:r>
                      <a:endParaRPr lang="zh-TW" sz="1600" b="1" kern="150" dirty="0">
                        <a:effectLst/>
                        <a:latin typeface="華康楷書體W3" panose="03000309000000000000" pitchFamily="65" charset="-120"/>
                        <a:ea typeface="華康楷書體W3" panose="03000309000000000000" pitchFamily="65" charset="-120"/>
                        <a:cs typeface="Times New Roman" panose="02020603050405020304" pitchFamily="18" charset="0"/>
                      </a:endParaRPr>
                    </a:p>
                  </a:txBody>
                  <a:tcPr marL="43204" marR="43204" marT="0" marB="0"/>
                </a:tc>
                <a:tc>
                  <a:txBody>
                    <a:bodyPr/>
                    <a:lstStyle/>
                    <a:p>
                      <a:pPr algn="ctr"/>
                      <a:r>
                        <a:rPr lang="zh-TW" sz="1600" b="1" kern="150" dirty="0">
                          <a:effectLst/>
                          <a:latin typeface="華康楷書體W3" panose="03000309000000000000" pitchFamily="65" charset="-120"/>
                          <a:ea typeface="華康楷書體W3" panose="03000309000000000000" pitchFamily="65" charset="-120"/>
                        </a:rPr>
                        <a:t>約僱人員</a:t>
                      </a:r>
                      <a:endParaRPr lang="zh-TW" sz="1600" b="1" kern="150" dirty="0">
                        <a:effectLst/>
                        <a:latin typeface="華康楷書體W3" panose="03000309000000000000" pitchFamily="65" charset="-120"/>
                        <a:ea typeface="華康楷書體W3" panose="03000309000000000000" pitchFamily="65" charset="-120"/>
                        <a:cs typeface="Times New Roman" panose="02020603050405020304" pitchFamily="18" charset="0"/>
                      </a:endParaRPr>
                    </a:p>
                  </a:txBody>
                  <a:tcPr marL="43204" marR="43204" marT="0" marB="0"/>
                </a:tc>
                <a:tc>
                  <a:txBody>
                    <a:bodyPr/>
                    <a:lstStyle/>
                    <a:p>
                      <a:pPr algn="l"/>
                      <a:r>
                        <a:rPr lang="zh-TW" sz="1600" b="1" kern="150" dirty="0">
                          <a:effectLst/>
                          <a:latin typeface="華康楷書體W3" panose="03000309000000000000" pitchFamily="65" charset="-120"/>
                          <a:ea typeface="華康楷書體W3" panose="03000309000000000000" pitchFamily="65" charset="-120"/>
                        </a:rPr>
                        <a:t>（</a:t>
                      </a:r>
                      <a:r>
                        <a:rPr lang="en-US" sz="1600" b="1" kern="150" dirty="0">
                          <a:effectLst/>
                          <a:latin typeface="華康楷書體W3" panose="03000309000000000000" pitchFamily="65" charset="-120"/>
                          <a:ea typeface="華康楷書體W3" panose="03000309000000000000" pitchFamily="65" charset="-120"/>
                        </a:rPr>
                        <a:t>03</a:t>
                      </a:r>
                      <a:r>
                        <a:rPr lang="zh-TW" sz="1600" b="1" kern="150" dirty="0">
                          <a:effectLst/>
                          <a:latin typeface="華康楷書體W3" panose="03000309000000000000" pitchFamily="65" charset="-120"/>
                          <a:ea typeface="華康楷書體W3" panose="03000309000000000000" pitchFamily="65" charset="-120"/>
                        </a:rPr>
                        <a:t>）</a:t>
                      </a:r>
                      <a:r>
                        <a:rPr lang="en-US" sz="1600" b="1" kern="150" dirty="0">
                          <a:effectLst/>
                          <a:latin typeface="華康楷書體W3" panose="03000309000000000000" pitchFamily="65" charset="-120"/>
                          <a:ea typeface="華康楷書體W3" panose="03000309000000000000" pitchFamily="65" charset="-120"/>
                        </a:rPr>
                        <a:t>8462860#228</a:t>
                      </a:r>
                      <a:endParaRPr lang="zh-TW" sz="1600" b="1" kern="150" dirty="0">
                        <a:effectLst/>
                        <a:latin typeface="華康楷書體W3" panose="03000309000000000000" pitchFamily="65" charset="-120"/>
                        <a:ea typeface="華康楷書體W3" panose="03000309000000000000" pitchFamily="65" charset="-120"/>
                        <a:cs typeface="Times New Roman" panose="02020603050405020304" pitchFamily="18" charset="0"/>
                      </a:endParaRPr>
                    </a:p>
                  </a:txBody>
                  <a:tcPr marL="43204" marR="43204" marT="0" marB="0"/>
                </a:tc>
                <a:tc>
                  <a:txBody>
                    <a:bodyPr/>
                    <a:lstStyle/>
                    <a:p>
                      <a:pPr algn="l"/>
                      <a:r>
                        <a:rPr lang="en-US" sz="1600" b="1" kern="150" dirty="0">
                          <a:effectLst/>
                          <a:latin typeface="華康楷書體W3" panose="03000309000000000000" pitchFamily="65" charset="-120"/>
                          <a:ea typeface="華康楷書體W3" panose="03000309000000000000" pitchFamily="65" charset="-120"/>
                        </a:rPr>
                        <a:t>chris781022@hlc.edu.tw</a:t>
                      </a:r>
                      <a:endParaRPr lang="zh-TW" sz="1600" b="1" kern="150" dirty="0">
                        <a:effectLst/>
                        <a:latin typeface="華康楷書體W3" panose="03000309000000000000" pitchFamily="65" charset="-120"/>
                        <a:ea typeface="華康楷書體W3" panose="03000309000000000000" pitchFamily="65" charset="-120"/>
                        <a:cs typeface="Times New Roman" panose="02020603050405020304" pitchFamily="18" charset="0"/>
                      </a:endParaRPr>
                    </a:p>
                  </a:txBody>
                  <a:tcPr marL="43204" marR="43204" marT="0" marB="0"/>
                </a:tc>
                <a:tc>
                  <a:txBody>
                    <a:bodyPr/>
                    <a:lstStyle/>
                    <a:p>
                      <a:pPr algn="ctr"/>
                      <a:r>
                        <a:rPr lang="zh-TW" sz="1600" b="1" kern="150" dirty="0">
                          <a:effectLst/>
                          <a:latin typeface="華康楷書體W3" panose="03000309000000000000" pitchFamily="65" charset="-120"/>
                          <a:ea typeface="華康楷書體W3" panose="03000309000000000000" pitchFamily="65" charset="-120"/>
                        </a:rPr>
                        <a:t>花蓮體中及花蓮縣轄管國中小</a:t>
                      </a:r>
                      <a:endParaRPr lang="zh-TW" sz="1600" b="1" kern="150" dirty="0">
                        <a:effectLst/>
                        <a:latin typeface="華康楷書體W3" panose="03000309000000000000" pitchFamily="65" charset="-120"/>
                        <a:ea typeface="華康楷書體W3" panose="03000309000000000000" pitchFamily="65" charset="-120"/>
                        <a:cs typeface="Times New Roman" panose="02020603050405020304" pitchFamily="18" charset="0"/>
                      </a:endParaRPr>
                    </a:p>
                  </a:txBody>
                  <a:tcPr marL="43204" marR="43204" marT="0" marB="0"/>
                </a:tc>
                <a:tc>
                  <a:txBody>
                    <a:bodyPr/>
                    <a:lstStyle/>
                    <a:p>
                      <a:pPr algn="l"/>
                      <a:r>
                        <a:rPr lang="zh-TW" sz="1600" b="1" kern="150" dirty="0">
                          <a:effectLst/>
                          <a:latin typeface="華康楷書體W3" panose="03000309000000000000" pitchFamily="65" charset="-120"/>
                          <a:ea typeface="華康楷書體W3" panose="03000309000000000000" pitchFamily="65" charset="-120"/>
                        </a:rPr>
                        <a:t>教育單位</a:t>
                      </a:r>
                      <a:r>
                        <a:rPr lang="en-US" sz="1600" b="1" kern="150" dirty="0">
                          <a:effectLst/>
                          <a:latin typeface="華康楷書體W3" panose="03000309000000000000" pitchFamily="65" charset="-120"/>
                          <a:ea typeface="華康楷書體W3" panose="03000309000000000000" pitchFamily="65" charset="-120"/>
                        </a:rPr>
                        <a:t/>
                      </a:r>
                      <a:br>
                        <a:rPr lang="en-US" sz="1600" b="1" kern="150" dirty="0">
                          <a:effectLst/>
                          <a:latin typeface="華康楷書體W3" panose="03000309000000000000" pitchFamily="65" charset="-120"/>
                          <a:ea typeface="華康楷書體W3" panose="03000309000000000000" pitchFamily="65" charset="-120"/>
                        </a:rPr>
                      </a:br>
                      <a:r>
                        <a:rPr lang="zh-TW" sz="1600" b="1" kern="150" dirty="0">
                          <a:effectLst/>
                          <a:latin typeface="華康楷書體W3" panose="03000309000000000000" pitchFamily="65" charset="-120"/>
                          <a:ea typeface="華康楷書體W3" panose="03000309000000000000" pitchFamily="65" charset="-120"/>
                        </a:rPr>
                        <a:t>轉知聯繫窗口</a:t>
                      </a:r>
                      <a:endParaRPr lang="zh-TW" sz="1600" b="1" kern="150" dirty="0">
                        <a:effectLst/>
                        <a:latin typeface="華康楷書體W3" panose="03000309000000000000" pitchFamily="65" charset="-120"/>
                        <a:ea typeface="華康楷書體W3" panose="03000309000000000000" pitchFamily="65" charset="-120"/>
                        <a:cs typeface="Times New Roman" panose="02020603050405020304" pitchFamily="18" charset="0"/>
                      </a:endParaRPr>
                    </a:p>
                  </a:txBody>
                  <a:tcPr marL="43204" marR="43204" marT="0" marB="0"/>
                </a:tc>
                <a:extLst>
                  <a:ext uri="{0D108BD9-81ED-4DB2-BD59-A6C34878D82A}">
                    <a16:rowId xmlns:a16="http://schemas.microsoft.com/office/drawing/2014/main" xmlns="" val="2191747539"/>
                  </a:ext>
                </a:extLst>
              </a:tr>
              <a:tr h="510034">
                <a:tc>
                  <a:txBody>
                    <a:bodyPr/>
                    <a:lstStyle/>
                    <a:p>
                      <a:pPr algn="ctr"/>
                      <a:r>
                        <a:rPr lang="zh-TW" altLang="en-US" sz="1600" b="1" kern="150" dirty="0" smtClean="0">
                          <a:effectLst/>
                          <a:latin typeface="華康楷書體W3" panose="03000309000000000000" pitchFamily="65" charset="-120"/>
                          <a:ea typeface="華康楷書體W3" panose="03000309000000000000" pitchFamily="65" charset="-120"/>
                          <a:cs typeface="+mn-cs"/>
                        </a:rPr>
                        <a:t>黃俞蒨</a:t>
                      </a:r>
                      <a:endParaRPr lang="zh-TW" sz="1600" b="1" kern="150" dirty="0">
                        <a:effectLst/>
                        <a:latin typeface="華康楷書體W3" panose="03000309000000000000" pitchFamily="65" charset="-120"/>
                        <a:ea typeface="華康楷書體W3" panose="03000309000000000000" pitchFamily="65" charset="-120"/>
                        <a:cs typeface="Times New Roman" panose="02020603050405020304" pitchFamily="18" charset="0"/>
                      </a:endParaRPr>
                    </a:p>
                  </a:txBody>
                  <a:tcPr marL="43204" marR="43204" marT="0" marB="0"/>
                </a:tc>
                <a:tc>
                  <a:txBody>
                    <a:bodyPr/>
                    <a:lstStyle/>
                    <a:p>
                      <a:pPr algn="ctr"/>
                      <a:r>
                        <a:rPr lang="zh-TW" altLang="en-US" sz="1600" b="1" kern="150" dirty="0" smtClean="0">
                          <a:effectLst/>
                          <a:latin typeface="華康楷書體W3" panose="03000309000000000000" pitchFamily="65" charset="-120"/>
                          <a:ea typeface="華康楷書體W3" panose="03000309000000000000" pitchFamily="65" charset="-120"/>
                          <a:cs typeface="+mn-cs"/>
                        </a:rPr>
                        <a:t>約用人員</a:t>
                      </a:r>
                      <a:endParaRPr lang="zh-TW" sz="1600" b="1" kern="150" dirty="0">
                        <a:effectLst/>
                        <a:latin typeface="華康楷書體W3" panose="03000309000000000000" pitchFamily="65" charset="-120"/>
                        <a:ea typeface="華康楷書體W3" panose="03000309000000000000" pitchFamily="65" charset="-120"/>
                        <a:cs typeface="Times New Roman" panose="02020603050405020304" pitchFamily="18" charset="0"/>
                      </a:endParaRPr>
                    </a:p>
                  </a:txBody>
                  <a:tcPr marL="43204" marR="43204" marT="0" marB="0"/>
                </a:tc>
                <a:tc>
                  <a:txBody>
                    <a:bodyPr/>
                    <a:lstStyle/>
                    <a:p>
                      <a:pPr algn="l"/>
                      <a:r>
                        <a:rPr lang="zh-TW" sz="1600" b="1" kern="150" dirty="0">
                          <a:effectLst/>
                          <a:latin typeface="華康楷書體W3" panose="03000309000000000000" pitchFamily="65" charset="-120"/>
                          <a:ea typeface="華康楷書體W3" panose="03000309000000000000" pitchFamily="65" charset="-120"/>
                        </a:rPr>
                        <a:t>（</a:t>
                      </a:r>
                      <a:r>
                        <a:rPr lang="en-US" sz="1600" b="1" kern="150" dirty="0">
                          <a:effectLst/>
                          <a:latin typeface="華康楷書體W3" panose="03000309000000000000" pitchFamily="65" charset="-120"/>
                          <a:ea typeface="華康楷書體W3" panose="03000309000000000000" pitchFamily="65" charset="-120"/>
                        </a:rPr>
                        <a:t>03</a:t>
                      </a:r>
                      <a:r>
                        <a:rPr lang="zh-TW" sz="1600" b="1" kern="150" dirty="0">
                          <a:effectLst/>
                          <a:latin typeface="華康楷書體W3" panose="03000309000000000000" pitchFamily="65" charset="-120"/>
                          <a:ea typeface="華康楷書體W3" panose="03000309000000000000" pitchFamily="65" charset="-120"/>
                        </a:rPr>
                        <a:t>）</a:t>
                      </a:r>
                      <a:r>
                        <a:rPr lang="en-US" sz="1600" b="1" kern="150" dirty="0" smtClean="0">
                          <a:effectLst/>
                          <a:latin typeface="華康楷書體W3" panose="03000309000000000000" pitchFamily="65" charset="-120"/>
                          <a:ea typeface="華康楷書體W3" panose="03000309000000000000" pitchFamily="65" charset="-120"/>
                        </a:rPr>
                        <a:t>8462860#</a:t>
                      </a:r>
                      <a:r>
                        <a:rPr lang="en-US" altLang="zh-TW" sz="1600" b="1" kern="150" dirty="0" smtClean="0">
                          <a:effectLst/>
                          <a:latin typeface="華康楷書體W3" panose="03000309000000000000" pitchFamily="65" charset="-120"/>
                          <a:ea typeface="華康楷書體W3" panose="03000309000000000000" pitchFamily="65" charset="-120"/>
                        </a:rPr>
                        <a:t>260</a:t>
                      </a:r>
                      <a:endParaRPr lang="zh-TW" sz="1600" b="1" kern="150" dirty="0">
                        <a:effectLst/>
                        <a:latin typeface="華康楷書體W3" panose="03000309000000000000" pitchFamily="65" charset="-120"/>
                        <a:ea typeface="華康楷書體W3" panose="03000309000000000000" pitchFamily="65" charset="-120"/>
                        <a:cs typeface="Times New Roman" panose="02020603050405020304" pitchFamily="18" charset="0"/>
                      </a:endParaRPr>
                    </a:p>
                  </a:txBody>
                  <a:tcPr marL="43204" marR="43204" marT="0" marB="0"/>
                </a:tc>
                <a:tc>
                  <a:txBody>
                    <a:bodyPr/>
                    <a:lstStyle/>
                    <a:p>
                      <a:pPr algn="l"/>
                      <a:r>
                        <a:rPr lang="en-US" sz="1600" b="1" kern="150" dirty="0" smtClean="0">
                          <a:effectLst/>
                          <a:latin typeface="華康楷書體W3" panose="03000309000000000000" pitchFamily="65" charset="-120"/>
                          <a:ea typeface="華康楷書體W3" panose="03000309000000000000" pitchFamily="65" charset="-120"/>
                        </a:rPr>
                        <a:t>yuchian@hlc.edu.tw</a:t>
                      </a:r>
                      <a:endParaRPr lang="zh-TW" sz="1600" b="1" kern="150" dirty="0">
                        <a:effectLst/>
                        <a:latin typeface="華康楷書體W3" panose="03000309000000000000" pitchFamily="65" charset="-120"/>
                        <a:ea typeface="華康楷書體W3" panose="03000309000000000000" pitchFamily="65" charset="-120"/>
                        <a:cs typeface="Times New Roman" panose="02020603050405020304" pitchFamily="18" charset="0"/>
                      </a:endParaRPr>
                    </a:p>
                  </a:txBody>
                  <a:tcPr marL="43204" marR="43204" marT="0" marB="0"/>
                </a:tc>
                <a:tc>
                  <a:txBody>
                    <a:bodyPr/>
                    <a:lstStyle/>
                    <a:p>
                      <a:pPr algn="ctr"/>
                      <a:r>
                        <a:rPr lang="zh-TW" sz="1600" b="1" kern="150" dirty="0">
                          <a:effectLst/>
                          <a:latin typeface="華康楷書體W3" panose="03000309000000000000" pitchFamily="65" charset="-120"/>
                          <a:ea typeface="華康楷書體W3" panose="03000309000000000000" pitchFamily="65" charset="-120"/>
                        </a:rPr>
                        <a:t>花蓮縣公私立</a:t>
                      </a:r>
                      <a:r>
                        <a:rPr lang="en-US" altLang="zh-TW" sz="1600" b="1" kern="150" dirty="0">
                          <a:effectLst/>
                          <a:latin typeface="華康楷書體W3" panose="03000309000000000000" pitchFamily="65" charset="-120"/>
                          <a:ea typeface="華康楷書體W3" panose="03000309000000000000" pitchFamily="65" charset="-120"/>
                        </a:rPr>
                        <a:t/>
                      </a:r>
                      <a:br>
                        <a:rPr lang="en-US" altLang="zh-TW" sz="1600" b="1" kern="150" dirty="0">
                          <a:effectLst/>
                          <a:latin typeface="華康楷書體W3" panose="03000309000000000000" pitchFamily="65" charset="-120"/>
                          <a:ea typeface="華康楷書體W3" panose="03000309000000000000" pitchFamily="65" charset="-120"/>
                        </a:rPr>
                      </a:br>
                      <a:r>
                        <a:rPr lang="zh-TW" sz="1600" b="1" kern="150" dirty="0">
                          <a:effectLst/>
                          <a:latin typeface="華康楷書體W3" panose="03000309000000000000" pitchFamily="65" charset="-120"/>
                          <a:ea typeface="華康楷書體W3" panose="03000309000000000000" pitchFamily="65" charset="-120"/>
                        </a:rPr>
                        <a:t>幼兒園</a:t>
                      </a:r>
                      <a:endParaRPr lang="zh-TW" sz="1600" b="1" kern="150" dirty="0">
                        <a:effectLst/>
                        <a:latin typeface="華康楷書體W3" panose="03000309000000000000" pitchFamily="65" charset="-120"/>
                        <a:ea typeface="華康楷書體W3" panose="03000309000000000000" pitchFamily="65" charset="-120"/>
                        <a:cs typeface="Times New Roman" panose="02020603050405020304" pitchFamily="18" charset="0"/>
                      </a:endParaRPr>
                    </a:p>
                  </a:txBody>
                  <a:tcPr marL="43204" marR="43204" marT="0" marB="0"/>
                </a:tc>
                <a:tc>
                  <a:txBody>
                    <a:bodyPr/>
                    <a:lstStyle/>
                    <a:p>
                      <a:pPr algn="l"/>
                      <a:r>
                        <a:rPr lang="zh-TW" sz="1600" b="1" kern="150" dirty="0">
                          <a:effectLst/>
                          <a:latin typeface="華康楷書體W3" panose="03000309000000000000" pitchFamily="65" charset="-120"/>
                          <a:ea typeface="華康楷書體W3" panose="03000309000000000000" pitchFamily="65" charset="-120"/>
                        </a:rPr>
                        <a:t>教育單位</a:t>
                      </a:r>
                      <a:r>
                        <a:rPr lang="en-US" sz="1600" b="1" kern="150" dirty="0">
                          <a:effectLst/>
                          <a:latin typeface="華康楷書體W3" panose="03000309000000000000" pitchFamily="65" charset="-120"/>
                          <a:ea typeface="華康楷書體W3" panose="03000309000000000000" pitchFamily="65" charset="-120"/>
                        </a:rPr>
                        <a:t/>
                      </a:r>
                      <a:br>
                        <a:rPr lang="en-US" sz="1600" b="1" kern="150" dirty="0">
                          <a:effectLst/>
                          <a:latin typeface="華康楷書體W3" panose="03000309000000000000" pitchFamily="65" charset="-120"/>
                          <a:ea typeface="華康楷書體W3" panose="03000309000000000000" pitchFamily="65" charset="-120"/>
                        </a:rPr>
                      </a:br>
                      <a:r>
                        <a:rPr lang="zh-TW" sz="1600" b="1" kern="150" dirty="0">
                          <a:effectLst/>
                          <a:latin typeface="華康楷書體W3" panose="03000309000000000000" pitchFamily="65" charset="-120"/>
                          <a:ea typeface="華康楷書體W3" panose="03000309000000000000" pitchFamily="65" charset="-120"/>
                        </a:rPr>
                        <a:t>轉知聯繫窗口</a:t>
                      </a:r>
                      <a:endParaRPr lang="zh-TW" sz="1600" b="1" kern="150" dirty="0">
                        <a:effectLst/>
                        <a:latin typeface="華康楷書體W3" panose="03000309000000000000" pitchFamily="65" charset="-120"/>
                        <a:ea typeface="華康楷書體W3" panose="03000309000000000000" pitchFamily="65" charset="-120"/>
                        <a:cs typeface="Times New Roman" panose="02020603050405020304" pitchFamily="18" charset="0"/>
                      </a:endParaRPr>
                    </a:p>
                  </a:txBody>
                  <a:tcPr marL="43204" marR="43204" marT="0" marB="0"/>
                </a:tc>
                <a:extLst>
                  <a:ext uri="{0D108BD9-81ED-4DB2-BD59-A6C34878D82A}">
                    <a16:rowId xmlns:a16="http://schemas.microsoft.com/office/drawing/2014/main" xmlns="" val="1963622818"/>
                  </a:ext>
                </a:extLst>
              </a:tr>
              <a:tr h="529594">
                <a:tc>
                  <a:txBody>
                    <a:bodyPr/>
                    <a:lstStyle/>
                    <a:p>
                      <a:pPr algn="ctr"/>
                      <a:r>
                        <a:rPr lang="zh-TW" sz="1600" b="1" kern="150">
                          <a:effectLst/>
                          <a:latin typeface="華康楷書體W3" panose="03000309000000000000" pitchFamily="65" charset="-120"/>
                          <a:ea typeface="華康楷書體W3" panose="03000309000000000000" pitchFamily="65" charset="-120"/>
                        </a:rPr>
                        <a:t>王心鈺</a:t>
                      </a:r>
                      <a:endParaRPr lang="zh-TW" sz="1600" b="1" kern="150">
                        <a:effectLst/>
                        <a:latin typeface="華康楷書體W3" panose="03000309000000000000" pitchFamily="65" charset="-120"/>
                        <a:ea typeface="華康楷書體W3" panose="03000309000000000000" pitchFamily="65" charset="-120"/>
                        <a:cs typeface="Times New Roman" panose="02020603050405020304" pitchFamily="18" charset="0"/>
                      </a:endParaRPr>
                    </a:p>
                  </a:txBody>
                  <a:tcPr marL="43204" marR="43204" marT="0" marB="0"/>
                </a:tc>
                <a:tc>
                  <a:txBody>
                    <a:bodyPr/>
                    <a:lstStyle/>
                    <a:p>
                      <a:pPr algn="ctr"/>
                      <a:r>
                        <a:rPr lang="zh-TW" sz="1600" b="1" kern="150" dirty="0">
                          <a:effectLst/>
                          <a:latin typeface="華康楷書體W3" panose="03000309000000000000" pitchFamily="65" charset="-120"/>
                          <a:ea typeface="華康楷書體W3" panose="03000309000000000000" pitchFamily="65" charset="-120"/>
                        </a:rPr>
                        <a:t>社工督導</a:t>
                      </a:r>
                      <a:endParaRPr lang="zh-TW" sz="1600" b="1" kern="150" dirty="0">
                        <a:effectLst/>
                        <a:latin typeface="華康楷書體W3" panose="03000309000000000000" pitchFamily="65" charset="-120"/>
                        <a:ea typeface="華康楷書體W3" panose="03000309000000000000" pitchFamily="65" charset="-120"/>
                        <a:cs typeface="Times New Roman" panose="02020603050405020304" pitchFamily="18" charset="0"/>
                      </a:endParaRPr>
                    </a:p>
                  </a:txBody>
                  <a:tcPr marL="43204" marR="43204" marT="0" marB="0"/>
                </a:tc>
                <a:tc>
                  <a:txBody>
                    <a:bodyPr/>
                    <a:lstStyle/>
                    <a:p>
                      <a:pPr algn="l"/>
                      <a:r>
                        <a:rPr lang="en-US" sz="1600" b="1" kern="150">
                          <a:effectLst/>
                          <a:latin typeface="華康楷書體W3" panose="03000309000000000000" pitchFamily="65" charset="-120"/>
                          <a:ea typeface="華康楷書體W3" panose="03000309000000000000" pitchFamily="65" charset="-120"/>
                        </a:rPr>
                        <a:t>03-8227171#</a:t>
                      </a:r>
                      <a:br>
                        <a:rPr lang="en-US" sz="1600" b="1" kern="150">
                          <a:effectLst/>
                          <a:latin typeface="華康楷書體W3" panose="03000309000000000000" pitchFamily="65" charset="-120"/>
                          <a:ea typeface="華康楷書體W3" panose="03000309000000000000" pitchFamily="65" charset="-120"/>
                        </a:rPr>
                      </a:br>
                      <a:r>
                        <a:rPr lang="en-US" sz="1600" b="1" kern="150">
                          <a:effectLst/>
                          <a:latin typeface="華康楷書體W3" panose="03000309000000000000" pitchFamily="65" charset="-120"/>
                          <a:ea typeface="華康楷書體W3" panose="03000309000000000000" pitchFamily="65" charset="-120"/>
                        </a:rPr>
                        <a:t>440</a:t>
                      </a:r>
                      <a:r>
                        <a:rPr lang="zh-TW" sz="1600" b="1" kern="150">
                          <a:effectLst/>
                          <a:latin typeface="華康楷書體W3" panose="03000309000000000000" pitchFamily="65" charset="-120"/>
                          <a:ea typeface="華康楷書體W3" panose="03000309000000000000" pitchFamily="65" charset="-120"/>
                        </a:rPr>
                        <a:t>、</a:t>
                      </a:r>
                      <a:r>
                        <a:rPr lang="en-US" sz="1600" b="1" kern="150">
                          <a:effectLst/>
                          <a:latin typeface="華康楷書體W3" panose="03000309000000000000" pitchFamily="65" charset="-120"/>
                          <a:ea typeface="華康楷書體W3" panose="03000309000000000000" pitchFamily="65" charset="-120"/>
                        </a:rPr>
                        <a:t>441</a:t>
                      </a:r>
                      <a:endParaRPr lang="zh-TW" sz="1600" b="1" kern="150">
                        <a:effectLst/>
                        <a:latin typeface="華康楷書體W3" panose="03000309000000000000" pitchFamily="65" charset="-120"/>
                        <a:ea typeface="華康楷書體W3" panose="03000309000000000000" pitchFamily="65" charset="-120"/>
                        <a:cs typeface="Times New Roman" panose="02020603050405020304" pitchFamily="18" charset="0"/>
                      </a:endParaRPr>
                    </a:p>
                  </a:txBody>
                  <a:tcPr marL="43204" marR="43204" marT="0" marB="0"/>
                </a:tc>
                <a:tc>
                  <a:txBody>
                    <a:bodyPr/>
                    <a:lstStyle/>
                    <a:p>
                      <a:pPr algn="l"/>
                      <a:r>
                        <a:rPr lang="en-US" sz="1600" b="1" kern="150" dirty="0">
                          <a:effectLst/>
                          <a:latin typeface="華康楷書體W3" panose="03000309000000000000" pitchFamily="65" charset="-120"/>
                          <a:ea typeface="華康楷書體W3" panose="03000309000000000000" pitchFamily="65" charset="-120"/>
                        </a:rPr>
                        <a:t> </a:t>
                      </a:r>
                      <a:endParaRPr lang="zh-TW" sz="1600" b="1" kern="150" dirty="0">
                        <a:effectLst/>
                        <a:latin typeface="華康楷書體W3" panose="03000309000000000000" pitchFamily="65" charset="-120"/>
                        <a:ea typeface="華康楷書體W3" panose="03000309000000000000" pitchFamily="65" charset="-120"/>
                        <a:cs typeface="Times New Roman" panose="02020603050405020304" pitchFamily="18" charset="0"/>
                      </a:endParaRPr>
                    </a:p>
                  </a:txBody>
                  <a:tcPr marL="43204" marR="43204" marT="0" marB="0"/>
                </a:tc>
                <a:tc>
                  <a:txBody>
                    <a:bodyPr/>
                    <a:lstStyle/>
                    <a:p>
                      <a:pPr algn="ctr"/>
                      <a:r>
                        <a:rPr lang="zh-TW" sz="1600" b="1" kern="150" dirty="0">
                          <a:effectLst/>
                          <a:latin typeface="華康楷書體W3" panose="03000309000000000000" pitchFamily="65" charset="-120"/>
                          <a:ea typeface="華康楷書體W3" panose="03000309000000000000" pitchFamily="65" charset="-120"/>
                        </a:rPr>
                        <a:t>花蓮縣社會處</a:t>
                      </a:r>
                      <a:r>
                        <a:rPr lang="en-US" altLang="zh-TW" sz="1600" b="1" kern="150" dirty="0">
                          <a:effectLst/>
                          <a:latin typeface="華康楷書體W3" panose="03000309000000000000" pitchFamily="65" charset="-120"/>
                          <a:ea typeface="華康楷書體W3" panose="03000309000000000000" pitchFamily="65" charset="-120"/>
                        </a:rPr>
                        <a:t/>
                      </a:r>
                      <a:br>
                        <a:rPr lang="en-US" altLang="zh-TW" sz="1600" b="1" kern="150" dirty="0">
                          <a:effectLst/>
                          <a:latin typeface="華康楷書體W3" panose="03000309000000000000" pitchFamily="65" charset="-120"/>
                          <a:ea typeface="華康楷書體W3" panose="03000309000000000000" pitchFamily="65" charset="-120"/>
                        </a:rPr>
                      </a:br>
                      <a:r>
                        <a:rPr lang="zh-TW" sz="1600" b="1" kern="150" dirty="0">
                          <a:effectLst/>
                          <a:latin typeface="華康楷書體W3" panose="03000309000000000000" pitchFamily="65" charset="-120"/>
                          <a:ea typeface="華康楷書體W3" panose="03000309000000000000" pitchFamily="65" charset="-120"/>
                        </a:rPr>
                        <a:t>成人保護組</a:t>
                      </a:r>
                      <a:endParaRPr lang="zh-TW" sz="1600" b="1" kern="150" dirty="0">
                        <a:effectLst/>
                        <a:latin typeface="華康楷書體W3" panose="03000309000000000000" pitchFamily="65" charset="-120"/>
                        <a:ea typeface="華康楷書體W3" panose="03000309000000000000" pitchFamily="65" charset="-120"/>
                        <a:cs typeface="Times New Roman" panose="02020603050405020304" pitchFamily="18" charset="0"/>
                      </a:endParaRPr>
                    </a:p>
                  </a:txBody>
                  <a:tcPr marL="43204" marR="43204" marT="0" marB="0"/>
                </a:tc>
                <a:tc>
                  <a:txBody>
                    <a:bodyPr/>
                    <a:lstStyle/>
                    <a:p>
                      <a:pPr algn="l"/>
                      <a:r>
                        <a:rPr lang="zh-TW" sz="1600" b="1" kern="150">
                          <a:effectLst/>
                          <a:latin typeface="華康楷書體W3" panose="03000309000000000000" pitchFamily="65" charset="-120"/>
                          <a:ea typeface="華康楷書體W3" panose="03000309000000000000" pitchFamily="65" charset="-120"/>
                        </a:rPr>
                        <a:t>社政單位</a:t>
                      </a:r>
                      <a:r>
                        <a:rPr lang="en-US" sz="1600" b="1" kern="150">
                          <a:effectLst/>
                          <a:latin typeface="華康楷書體W3" panose="03000309000000000000" pitchFamily="65" charset="-120"/>
                          <a:ea typeface="華康楷書體W3" panose="03000309000000000000" pitchFamily="65" charset="-120"/>
                        </a:rPr>
                        <a:t/>
                      </a:r>
                      <a:br>
                        <a:rPr lang="en-US" sz="1600" b="1" kern="150">
                          <a:effectLst/>
                          <a:latin typeface="華康楷書體W3" panose="03000309000000000000" pitchFamily="65" charset="-120"/>
                          <a:ea typeface="華康楷書體W3" panose="03000309000000000000" pitchFamily="65" charset="-120"/>
                        </a:rPr>
                      </a:br>
                      <a:r>
                        <a:rPr lang="zh-TW" sz="1600" b="1" kern="150">
                          <a:effectLst/>
                          <a:latin typeface="華康楷書體W3" panose="03000309000000000000" pitchFamily="65" charset="-120"/>
                          <a:ea typeface="華康楷書體W3" panose="03000309000000000000" pitchFamily="65" charset="-120"/>
                        </a:rPr>
                        <a:t>轉知聯繫窗口</a:t>
                      </a:r>
                      <a:endParaRPr lang="zh-TW" sz="1600" b="1" kern="150">
                        <a:effectLst/>
                        <a:latin typeface="華康楷書體W3" panose="03000309000000000000" pitchFamily="65" charset="-120"/>
                        <a:ea typeface="華康楷書體W3" panose="03000309000000000000" pitchFamily="65" charset="-120"/>
                        <a:cs typeface="Times New Roman" panose="02020603050405020304" pitchFamily="18" charset="0"/>
                      </a:endParaRPr>
                    </a:p>
                  </a:txBody>
                  <a:tcPr marL="43204" marR="43204" marT="0" marB="0"/>
                </a:tc>
                <a:extLst>
                  <a:ext uri="{0D108BD9-81ED-4DB2-BD59-A6C34878D82A}">
                    <a16:rowId xmlns:a16="http://schemas.microsoft.com/office/drawing/2014/main" xmlns="" val="3570867313"/>
                  </a:ext>
                </a:extLst>
              </a:tr>
              <a:tr h="765051">
                <a:tc>
                  <a:txBody>
                    <a:bodyPr/>
                    <a:lstStyle/>
                    <a:p>
                      <a:pPr algn="ctr"/>
                      <a:r>
                        <a:rPr lang="zh-TW" sz="1600" b="1" kern="150">
                          <a:effectLst/>
                          <a:latin typeface="華康楷書體W3" panose="03000309000000000000" pitchFamily="65" charset="-120"/>
                          <a:ea typeface="華康楷書體W3" panose="03000309000000000000" pitchFamily="65" charset="-120"/>
                        </a:rPr>
                        <a:t>林翊婷</a:t>
                      </a:r>
                      <a:endParaRPr lang="zh-TW" sz="1600" b="1" kern="150">
                        <a:effectLst/>
                        <a:latin typeface="華康楷書體W3" panose="03000309000000000000" pitchFamily="65" charset="-120"/>
                        <a:ea typeface="華康楷書體W3" panose="03000309000000000000" pitchFamily="65" charset="-120"/>
                        <a:cs typeface="Times New Roman" panose="02020603050405020304" pitchFamily="18" charset="0"/>
                      </a:endParaRPr>
                    </a:p>
                  </a:txBody>
                  <a:tcPr marL="43204" marR="43204" marT="0" marB="0"/>
                </a:tc>
                <a:tc>
                  <a:txBody>
                    <a:bodyPr/>
                    <a:lstStyle/>
                    <a:p>
                      <a:pPr algn="ctr"/>
                      <a:r>
                        <a:rPr lang="zh-TW" sz="1600" b="1" kern="150" dirty="0">
                          <a:effectLst/>
                          <a:latin typeface="華康楷書體W3" panose="03000309000000000000" pitchFamily="65" charset="-120"/>
                          <a:ea typeface="華康楷書體W3" panose="03000309000000000000" pitchFamily="65" charset="-120"/>
                        </a:rPr>
                        <a:t>偵查佐</a:t>
                      </a:r>
                      <a:endParaRPr lang="zh-TW" sz="1600" b="1" kern="150" dirty="0">
                        <a:effectLst/>
                        <a:latin typeface="華康楷書體W3" panose="03000309000000000000" pitchFamily="65" charset="-120"/>
                        <a:ea typeface="華康楷書體W3" panose="03000309000000000000" pitchFamily="65" charset="-120"/>
                        <a:cs typeface="Times New Roman" panose="02020603050405020304" pitchFamily="18" charset="0"/>
                      </a:endParaRPr>
                    </a:p>
                  </a:txBody>
                  <a:tcPr marL="43204" marR="43204" marT="0" marB="0"/>
                </a:tc>
                <a:tc>
                  <a:txBody>
                    <a:bodyPr/>
                    <a:lstStyle/>
                    <a:p>
                      <a:pPr algn="l"/>
                      <a:r>
                        <a:rPr lang="en-US" sz="1600" b="1" kern="150" dirty="0">
                          <a:effectLst/>
                          <a:latin typeface="華康楷書體W3" panose="03000309000000000000" pitchFamily="65" charset="-120"/>
                          <a:ea typeface="華康楷書體W3" panose="03000309000000000000" pitchFamily="65" charset="-120"/>
                        </a:rPr>
                        <a:t>03-8226300</a:t>
                      </a:r>
                      <a:endParaRPr lang="zh-TW" sz="1600" b="1" kern="150" dirty="0">
                        <a:effectLst/>
                        <a:latin typeface="華康楷書體W3" panose="03000309000000000000" pitchFamily="65" charset="-120"/>
                        <a:ea typeface="華康楷書體W3" panose="03000309000000000000" pitchFamily="65" charset="-120"/>
                        <a:cs typeface="Times New Roman" panose="02020603050405020304" pitchFamily="18" charset="0"/>
                      </a:endParaRPr>
                    </a:p>
                  </a:txBody>
                  <a:tcPr marL="43204" marR="43204" marT="0" marB="0"/>
                </a:tc>
                <a:tc>
                  <a:txBody>
                    <a:bodyPr/>
                    <a:lstStyle/>
                    <a:p>
                      <a:pPr algn="l"/>
                      <a:r>
                        <a:rPr lang="en-US" sz="1600" b="1" kern="150" dirty="0">
                          <a:effectLst/>
                          <a:latin typeface="華康楷書體W3" panose="03000309000000000000" pitchFamily="65" charset="-120"/>
                          <a:ea typeface="華康楷書體W3" panose="03000309000000000000" pitchFamily="65" charset="-120"/>
                        </a:rPr>
                        <a:t>lin040301@mail2.hlpb.gov.tw</a:t>
                      </a:r>
                      <a:endParaRPr lang="zh-TW" sz="1600" b="1" kern="150" dirty="0">
                        <a:effectLst/>
                        <a:latin typeface="華康楷書體W3" panose="03000309000000000000" pitchFamily="65" charset="-120"/>
                        <a:ea typeface="華康楷書體W3" panose="03000309000000000000" pitchFamily="65" charset="-120"/>
                        <a:cs typeface="Times New Roman" panose="02020603050405020304" pitchFamily="18" charset="0"/>
                      </a:endParaRPr>
                    </a:p>
                  </a:txBody>
                  <a:tcPr marL="43204" marR="43204" marT="0" marB="0"/>
                </a:tc>
                <a:tc>
                  <a:txBody>
                    <a:bodyPr/>
                    <a:lstStyle/>
                    <a:p>
                      <a:pPr algn="ctr"/>
                      <a:r>
                        <a:rPr lang="zh-TW" sz="1600" b="1" kern="150" dirty="0">
                          <a:effectLst/>
                          <a:latin typeface="華康楷書體W3" panose="03000309000000000000" pitchFamily="65" charset="-120"/>
                          <a:ea typeface="華康楷書體W3" panose="03000309000000000000" pitchFamily="65" charset="-120"/>
                        </a:rPr>
                        <a:t>花蓮縣警察局</a:t>
                      </a:r>
                      <a:r>
                        <a:rPr lang="en-US" altLang="zh-TW" sz="1600" b="1" kern="150" dirty="0">
                          <a:effectLst/>
                          <a:latin typeface="華康楷書體W3" panose="03000309000000000000" pitchFamily="65" charset="-120"/>
                          <a:ea typeface="華康楷書體W3" panose="03000309000000000000" pitchFamily="65" charset="-120"/>
                        </a:rPr>
                        <a:t/>
                      </a:r>
                      <a:br>
                        <a:rPr lang="en-US" altLang="zh-TW" sz="1600" b="1" kern="150" dirty="0">
                          <a:effectLst/>
                          <a:latin typeface="華康楷書體W3" panose="03000309000000000000" pitchFamily="65" charset="-120"/>
                          <a:ea typeface="華康楷書體W3" panose="03000309000000000000" pitchFamily="65" charset="-120"/>
                        </a:rPr>
                      </a:br>
                      <a:r>
                        <a:rPr lang="en-US" sz="1600" b="1" kern="150" dirty="0">
                          <a:effectLst/>
                          <a:latin typeface="華康楷書體W3" panose="03000309000000000000" pitchFamily="65" charset="-120"/>
                          <a:ea typeface="華康楷書體W3" panose="03000309000000000000" pitchFamily="65" charset="-120"/>
                        </a:rPr>
                        <a:t>(</a:t>
                      </a:r>
                      <a:r>
                        <a:rPr lang="zh-TW" sz="1600" b="1" kern="150" dirty="0">
                          <a:effectLst/>
                          <a:latin typeface="華康楷書體W3" panose="03000309000000000000" pitchFamily="65" charset="-120"/>
                          <a:ea typeface="華康楷書體W3" panose="03000309000000000000" pitchFamily="65" charset="-120"/>
                        </a:rPr>
                        <a:t>婦幼隊</a:t>
                      </a:r>
                      <a:r>
                        <a:rPr lang="en-US" sz="1600" b="1" kern="150" dirty="0">
                          <a:effectLst/>
                          <a:latin typeface="華康楷書體W3" panose="03000309000000000000" pitchFamily="65" charset="-120"/>
                          <a:ea typeface="華康楷書體W3" panose="03000309000000000000" pitchFamily="65" charset="-120"/>
                        </a:rPr>
                        <a:t>)</a:t>
                      </a:r>
                      <a:endParaRPr lang="zh-TW" sz="1600" b="1" kern="150" dirty="0">
                        <a:effectLst/>
                        <a:latin typeface="華康楷書體W3" panose="03000309000000000000" pitchFamily="65" charset="-120"/>
                        <a:ea typeface="華康楷書體W3" panose="03000309000000000000" pitchFamily="65" charset="-120"/>
                        <a:cs typeface="Times New Roman" panose="02020603050405020304" pitchFamily="18" charset="0"/>
                      </a:endParaRPr>
                    </a:p>
                  </a:txBody>
                  <a:tcPr marL="43204" marR="43204" marT="0" marB="0"/>
                </a:tc>
                <a:tc>
                  <a:txBody>
                    <a:bodyPr/>
                    <a:lstStyle/>
                    <a:p>
                      <a:pPr algn="l"/>
                      <a:r>
                        <a:rPr lang="zh-TW" sz="1600" b="1" kern="150">
                          <a:effectLst/>
                          <a:latin typeface="華康楷書體W3" panose="03000309000000000000" pitchFamily="65" charset="-120"/>
                          <a:ea typeface="華康楷書體W3" panose="03000309000000000000" pitchFamily="65" charset="-120"/>
                        </a:rPr>
                        <a:t>警政單位</a:t>
                      </a:r>
                      <a:r>
                        <a:rPr lang="en-US" sz="1600" b="1" kern="150">
                          <a:effectLst/>
                          <a:latin typeface="華康楷書體W3" panose="03000309000000000000" pitchFamily="65" charset="-120"/>
                          <a:ea typeface="華康楷書體W3" panose="03000309000000000000" pitchFamily="65" charset="-120"/>
                        </a:rPr>
                        <a:t/>
                      </a:r>
                      <a:br>
                        <a:rPr lang="en-US" sz="1600" b="1" kern="150">
                          <a:effectLst/>
                          <a:latin typeface="華康楷書體W3" panose="03000309000000000000" pitchFamily="65" charset="-120"/>
                          <a:ea typeface="華康楷書體W3" panose="03000309000000000000" pitchFamily="65" charset="-120"/>
                        </a:rPr>
                      </a:br>
                      <a:r>
                        <a:rPr lang="zh-TW" sz="1600" b="1" kern="150">
                          <a:effectLst/>
                          <a:latin typeface="華康楷書體W3" panose="03000309000000000000" pitchFamily="65" charset="-120"/>
                          <a:ea typeface="華康楷書體W3" panose="03000309000000000000" pitchFamily="65" charset="-120"/>
                        </a:rPr>
                        <a:t>家暴防治業務聯繫窗口及轉知窗口</a:t>
                      </a:r>
                      <a:endParaRPr lang="zh-TW" sz="1600" b="1" kern="150">
                        <a:effectLst/>
                        <a:latin typeface="華康楷書體W3" panose="03000309000000000000" pitchFamily="65" charset="-120"/>
                        <a:ea typeface="華康楷書體W3" panose="03000309000000000000" pitchFamily="65" charset="-120"/>
                        <a:cs typeface="Times New Roman" panose="02020603050405020304" pitchFamily="18" charset="0"/>
                      </a:endParaRPr>
                    </a:p>
                  </a:txBody>
                  <a:tcPr marL="43204" marR="43204" marT="0" marB="0"/>
                </a:tc>
                <a:extLst>
                  <a:ext uri="{0D108BD9-81ED-4DB2-BD59-A6C34878D82A}">
                    <a16:rowId xmlns:a16="http://schemas.microsoft.com/office/drawing/2014/main" xmlns="" val="2089999296"/>
                  </a:ext>
                </a:extLst>
              </a:tr>
              <a:tr h="510034">
                <a:tc>
                  <a:txBody>
                    <a:bodyPr/>
                    <a:lstStyle/>
                    <a:p>
                      <a:pPr algn="ctr"/>
                      <a:r>
                        <a:rPr lang="zh-TW" sz="1600" b="1" kern="150">
                          <a:effectLst/>
                          <a:latin typeface="華康楷書體W3" panose="03000309000000000000" pitchFamily="65" charset="-120"/>
                          <a:ea typeface="華康楷書體W3" panose="03000309000000000000" pitchFamily="65" charset="-120"/>
                        </a:rPr>
                        <a:t>鄭茗琦</a:t>
                      </a:r>
                      <a:endParaRPr lang="zh-TW" sz="1600" b="1" kern="150">
                        <a:effectLst/>
                        <a:latin typeface="華康楷書體W3" panose="03000309000000000000" pitchFamily="65" charset="-120"/>
                        <a:ea typeface="華康楷書體W3" panose="03000309000000000000" pitchFamily="65" charset="-120"/>
                        <a:cs typeface="Times New Roman" panose="02020603050405020304" pitchFamily="18" charset="0"/>
                      </a:endParaRPr>
                    </a:p>
                  </a:txBody>
                  <a:tcPr marL="43204" marR="43204" marT="0" marB="0"/>
                </a:tc>
                <a:tc>
                  <a:txBody>
                    <a:bodyPr/>
                    <a:lstStyle/>
                    <a:p>
                      <a:pPr algn="ctr"/>
                      <a:r>
                        <a:rPr lang="zh-TW" sz="1600" b="1" kern="150" dirty="0">
                          <a:effectLst/>
                          <a:latin typeface="華康楷書體W3" panose="03000309000000000000" pitchFamily="65" charset="-120"/>
                          <a:ea typeface="華康楷書體W3" panose="03000309000000000000" pitchFamily="65" charset="-120"/>
                        </a:rPr>
                        <a:t>社工師</a:t>
                      </a:r>
                      <a:endParaRPr lang="zh-TW" sz="1600" b="1" kern="150" dirty="0">
                        <a:effectLst/>
                        <a:latin typeface="華康楷書體W3" panose="03000309000000000000" pitchFamily="65" charset="-120"/>
                        <a:ea typeface="華康楷書體W3" panose="03000309000000000000" pitchFamily="65" charset="-120"/>
                        <a:cs typeface="Times New Roman" panose="02020603050405020304" pitchFamily="18" charset="0"/>
                      </a:endParaRPr>
                    </a:p>
                  </a:txBody>
                  <a:tcPr marL="43204" marR="43204" marT="0" marB="0"/>
                </a:tc>
                <a:tc>
                  <a:txBody>
                    <a:bodyPr/>
                    <a:lstStyle/>
                    <a:p>
                      <a:pPr algn="l"/>
                      <a:r>
                        <a:rPr lang="zh-TW" sz="1600" b="1" kern="150">
                          <a:effectLst/>
                          <a:latin typeface="華康楷書體W3" panose="03000309000000000000" pitchFamily="65" charset="-120"/>
                          <a:ea typeface="華康楷書體W3" panose="03000309000000000000" pitchFamily="65" charset="-120"/>
                        </a:rPr>
                        <a:t>03-8227141 </a:t>
                      </a:r>
                      <a:r>
                        <a:rPr lang="en-US" sz="1600" b="1" kern="150">
                          <a:effectLst/>
                          <a:latin typeface="華康楷書體W3" panose="03000309000000000000" pitchFamily="65" charset="-120"/>
                          <a:ea typeface="華康楷書體W3" panose="03000309000000000000" pitchFamily="65" charset="-120"/>
                        </a:rPr>
                        <a:t/>
                      </a:r>
                      <a:br>
                        <a:rPr lang="en-US" sz="1600" b="1" kern="150">
                          <a:effectLst/>
                          <a:latin typeface="華康楷書體W3" panose="03000309000000000000" pitchFamily="65" charset="-120"/>
                          <a:ea typeface="華康楷書體W3" panose="03000309000000000000" pitchFamily="65" charset="-120"/>
                        </a:rPr>
                      </a:br>
                      <a:r>
                        <a:rPr lang="zh-TW" sz="1600" b="1" kern="150">
                          <a:effectLst/>
                          <a:latin typeface="華康楷書體W3" panose="03000309000000000000" pitchFamily="65" charset="-120"/>
                          <a:ea typeface="華康楷書體W3" panose="03000309000000000000" pitchFamily="65" charset="-120"/>
                        </a:rPr>
                        <a:t># 233</a:t>
                      </a:r>
                      <a:endParaRPr lang="zh-TW" sz="1600" b="1" kern="150">
                        <a:effectLst/>
                        <a:latin typeface="華康楷書體W3" panose="03000309000000000000" pitchFamily="65" charset="-120"/>
                        <a:ea typeface="華康楷書體W3" panose="03000309000000000000" pitchFamily="65" charset="-120"/>
                        <a:cs typeface="Times New Roman" panose="02020603050405020304" pitchFamily="18" charset="0"/>
                      </a:endParaRPr>
                    </a:p>
                  </a:txBody>
                  <a:tcPr marL="43204" marR="43204" marT="0" marB="0"/>
                </a:tc>
                <a:tc>
                  <a:txBody>
                    <a:bodyPr/>
                    <a:lstStyle/>
                    <a:p>
                      <a:pPr algn="l"/>
                      <a:r>
                        <a:rPr lang="en-US" sz="1600" b="1" kern="150">
                          <a:effectLst/>
                          <a:latin typeface="華康楷書體W3" panose="03000309000000000000" pitchFamily="65" charset="-120"/>
                          <a:ea typeface="華康楷書體W3" panose="03000309000000000000" pitchFamily="65" charset="-120"/>
                        </a:rPr>
                        <a:t> </a:t>
                      </a:r>
                      <a:endParaRPr lang="zh-TW" sz="1600" b="1" kern="150">
                        <a:effectLst/>
                        <a:latin typeface="華康楷書體W3" panose="03000309000000000000" pitchFamily="65" charset="-120"/>
                        <a:ea typeface="華康楷書體W3" panose="03000309000000000000" pitchFamily="65" charset="-120"/>
                        <a:cs typeface="Times New Roman" panose="02020603050405020304" pitchFamily="18" charset="0"/>
                      </a:endParaRPr>
                    </a:p>
                  </a:txBody>
                  <a:tcPr marL="43204" marR="43204" marT="0" marB="0"/>
                </a:tc>
                <a:tc>
                  <a:txBody>
                    <a:bodyPr/>
                    <a:lstStyle/>
                    <a:p>
                      <a:pPr algn="ctr"/>
                      <a:r>
                        <a:rPr lang="zh-TW" sz="1600" b="1" kern="150" dirty="0">
                          <a:effectLst/>
                          <a:latin typeface="華康楷書體W3" panose="03000309000000000000" pitchFamily="65" charset="-120"/>
                          <a:ea typeface="華康楷書體W3" panose="03000309000000000000" pitchFamily="65" charset="-120"/>
                        </a:rPr>
                        <a:t>衛生局</a:t>
                      </a:r>
                      <a:r>
                        <a:rPr lang="en-US" sz="1600" b="1" kern="150" dirty="0">
                          <a:effectLst/>
                          <a:latin typeface="華康楷書體W3" panose="03000309000000000000" pitchFamily="65" charset="-120"/>
                          <a:ea typeface="華康楷書體W3" panose="03000309000000000000" pitchFamily="65" charset="-120"/>
                        </a:rPr>
                        <a:t/>
                      </a:r>
                      <a:br>
                        <a:rPr lang="en-US" sz="1600" b="1" kern="150" dirty="0">
                          <a:effectLst/>
                          <a:latin typeface="華康楷書體W3" panose="03000309000000000000" pitchFamily="65" charset="-120"/>
                          <a:ea typeface="華康楷書體W3" panose="03000309000000000000" pitchFamily="65" charset="-120"/>
                        </a:rPr>
                      </a:br>
                      <a:r>
                        <a:rPr lang="zh-TW" sz="1600" b="1" kern="150" dirty="0">
                          <a:effectLst/>
                          <a:latin typeface="華康楷書體W3" panose="03000309000000000000" pitchFamily="65" charset="-120"/>
                          <a:ea typeface="華康楷書體W3" panose="03000309000000000000" pitchFamily="65" charset="-120"/>
                        </a:rPr>
                        <a:t>醫政科</a:t>
                      </a:r>
                      <a:endParaRPr lang="zh-TW" sz="1600" b="1" kern="150" dirty="0">
                        <a:effectLst/>
                        <a:latin typeface="華康楷書體W3" panose="03000309000000000000" pitchFamily="65" charset="-120"/>
                        <a:ea typeface="華康楷書體W3" panose="03000309000000000000" pitchFamily="65" charset="-120"/>
                        <a:cs typeface="Times New Roman" panose="02020603050405020304" pitchFamily="18" charset="0"/>
                      </a:endParaRPr>
                    </a:p>
                  </a:txBody>
                  <a:tcPr marL="43204" marR="43204" marT="0" marB="0"/>
                </a:tc>
                <a:tc>
                  <a:txBody>
                    <a:bodyPr/>
                    <a:lstStyle/>
                    <a:p>
                      <a:pPr algn="l"/>
                      <a:r>
                        <a:rPr lang="zh-TW" sz="1600" b="1" kern="150">
                          <a:effectLst/>
                          <a:latin typeface="華康楷書體W3" panose="03000309000000000000" pitchFamily="65" charset="-120"/>
                          <a:ea typeface="華康楷書體W3" panose="03000309000000000000" pitchFamily="65" charset="-120"/>
                        </a:rPr>
                        <a:t>衛政單位</a:t>
                      </a:r>
                      <a:r>
                        <a:rPr lang="en-US" sz="1600" b="1" kern="150">
                          <a:effectLst/>
                          <a:latin typeface="華康楷書體W3" panose="03000309000000000000" pitchFamily="65" charset="-120"/>
                          <a:ea typeface="華康楷書體W3" panose="03000309000000000000" pitchFamily="65" charset="-120"/>
                        </a:rPr>
                        <a:t/>
                      </a:r>
                      <a:br>
                        <a:rPr lang="en-US" sz="1600" b="1" kern="150">
                          <a:effectLst/>
                          <a:latin typeface="華康楷書體W3" panose="03000309000000000000" pitchFamily="65" charset="-120"/>
                          <a:ea typeface="華康楷書體W3" panose="03000309000000000000" pitchFamily="65" charset="-120"/>
                        </a:rPr>
                      </a:br>
                      <a:r>
                        <a:rPr lang="zh-TW" sz="1600" b="1" kern="150">
                          <a:effectLst/>
                          <a:latin typeface="華康楷書體W3" panose="03000309000000000000" pitchFamily="65" charset="-120"/>
                          <a:ea typeface="華康楷書體W3" panose="03000309000000000000" pitchFamily="65" charset="-120"/>
                        </a:rPr>
                        <a:t>轉知聯繫窗口</a:t>
                      </a:r>
                      <a:endParaRPr lang="zh-TW" sz="1600" b="1" kern="150">
                        <a:effectLst/>
                        <a:latin typeface="華康楷書體W3" panose="03000309000000000000" pitchFamily="65" charset="-120"/>
                        <a:ea typeface="華康楷書體W3" panose="03000309000000000000" pitchFamily="65" charset="-120"/>
                        <a:cs typeface="Times New Roman" panose="02020603050405020304" pitchFamily="18" charset="0"/>
                      </a:endParaRPr>
                    </a:p>
                  </a:txBody>
                  <a:tcPr marL="43204" marR="43204" marT="0" marB="0"/>
                </a:tc>
                <a:extLst>
                  <a:ext uri="{0D108BD9-81ED-4DB2-BD59-A6C34878D82A}">
                    <a16:rowId xmlns:a16="http://schemas.microsoft.com/office/drawing/2014/main" xmlns="" val="2020213930"/>
                  </a:ext>
                </a:extLst>
              </a:tr>
              <a:tr h="765051">
                <a:tc>
                  <a:txBody>
                    <a:bodyPr/>
                    <a:lstStyle/>
                    <a:p>
                      <a:pPr algn="ctr"/>
                      <a:r>
                        <a:rPr lang="zh-TW" sz="1600" b="1" kern="150" dirty="0">
                          <a:effectLst/>
                          <a:latin typeface="華康楷書體W3" panose="03000309000000000000" pitchFamily="65" charset="-120"/>
                          <a:ea typeface="華康楷書體W3" panose="03000309000000000000" pitchFamily="65" charset="-120"/>
                        </a:rPr>
                        <a:t>高媛媛</a:t>
                      </a:r>
                      <a:endParaRPr lang="zh-TW" sz="1600" b="1" kern="150" dirty="0">
                        <a:effectLst/>
                        <a:latin typeface="華康楷書體W3" panose="03000309000000000000" pitchFamily="65" charset="-120"/>
                        <a:ea typeface="華康楷書體W3" panose="03000309000000000000" pitchFamily="65" charset="-120"/>
                        <a:cs typeface="Times New Roman" panose="02020603050405020304" pitchFamily="18" charset="0"/>
                      </a:endParaRPr>
                    </a:p>
                  </a:txBody>
                  <a:tcPr marL="43204" marR="43204" marT="0" marB="0"/>
                </a:tc>
                <a:tc>
                  <a:txBody>
                    <a:bodyPr/>
                    <a:lstStyle/>
                    <a:p>
                      <a:pPr algn="ctr"/>
                      <a:r>
                        <a:rPr lang="zh-TW" sz="1600" b="1" kern="150" dirty="0">
                          <a:effectLst/>
                          <a:latin typeface="華康楷書體W3" panose="03000309000000000000" pitchFamily="65" charset="-120"/>
                          <a:ea typeface="華康楷書體W3" panose="03000309000000000000" pitchFamily="65" charset="-120"/>
                        </a:rPr>
                        <a:t>公職社工師</a:t>
                      </a:r>
                      <a:endParaRPr lang="zh-TW" sz="1600" b="1" kern="150" dirty="0">
                        <a:effectLst/>
                        <a:latin typeface="華康楷書體W3" panose="03000309000000000000" pitchFamily="65" charset="-120"/>
                        <a:ea typeface="華康楷書體W3" panose="03000309000000000000" pitchFamily="65" charset="-120"/>
                        <a:cs typeface="Times New Roman" panose="02020603050405020304" pitchFamily="18" charset="0"/>
                      </a:endParaRPr>
                    </a:p>
                  </a:txBody>
                  <a:tcPr marL="43204" marR="43204" marT="0" marB="0"/>
                </a:tc>
                <a:tc>
                  <a:txBody>
                    <a:bodyPr/>
                    <a:lstStyle/>
                    <a:p>
                      <a:pPr algn="l"/>
                      <a:r>
                        <a:rPr lang="en-US" sz="1600" b="1" kern="150">
                          <a:effectLst/>
                          <a:latin typeface="華康楷書體W3" panose="03000309000000000000" pitchFamily="65" charset="-120"/>
                          <a:ea typeface="華康楷書體W3" panose="03000309000000000000" pitchFamily="65" charset="-120"/>
                        </a:rPr>
                        <a:t>03-8227171#</a:t>
                      </a:r>
                      <a:br>
                        <a:rPr lang="en-US" sz="1600" b="1" kern="150">
                          <a:effectLst/>
                          <a:latin typeface="華康楷書體W3" panose="03000309000000000000" pitchFamily="65" charset="-120"/>
                          <a:ea typeface="華康楷書體W3" panose="03000309000000000000" pitchFamily="65" charset="-120"/>
                        </a:rPr>
                      </a:br>
                      <a:r>
                        <a:rPr lang="en-US" sz="1600" b="1" kern="150">
                          <a:effectLst/>
                          <a:latin typeface="華康楷書體W3" panose="03000309000000000000" pitchFamily="65" charset="-120"/>
                          <a:ea typeface="華康楷書體W3" panose="03000309000000000000" pitchFamily="65" charset="-120"/>
                        </a:rPr>
                        <a:t>316</a:t>
                      </a:r>
                      <a:r>
                        <a:rPr lang="zh-TW" sz="1600" b="1" kern="150">
                          <a:effectLst/>
                          <a:latin typeface="華康楷書體W3" panose="03000309000000000000" pitchFamily="65" charset="-120"/>
                          <a:ea typeface="華康楷書體W3" panose="03000309000000000000" pitchFamily="65" charset="-120"/>
                        </a:rPr>
                        <a:t>、</a:t>
                      </a:r>
                      <a:r>
                        <a:rPr lang="en-US" sz="1600" b="1" kern="150">
                          <a:effectLst/>
                          <a:latin typeface="華康楷書體W3" panose="03000309000000000000" pitchFamily="65" charset="-120"/>
                          <a:ea typeface="華康楷書體W3" panose="03000309000000000000" pitchFamily="65" charset="-120"/>
                        </a:rPr>
                        <a:t>317</a:t>
                      </a:r>
                      <a:endParaRPr lang="zh-TW" sz="1600" b="1" kern="150">
                        <a:effectLst/>
                        <a:latin typeface="華康楷書體W3" panose="03000309000000000000" pitchFamily="65" charset="-120"/>
                        <a:ea typeface="華康楷書體W3" panose="03000309000000000000" pitchFamily="65" charset="-120"/>
                        <a:cs typeface="Times New Roman" panose="02020603050405020304" pitchFamily="18" charset="0"/>
                      </a:endParaRPr>
                    </a:p>
                  </a:txBody>
                  <a:tcPr marL="43204" marR="43204" marT="0" marB="0"/>
                </a:tc>
                <a:tc>
                  <a:txBody>
                    <a:bodyPr/>
                    <a:lstStyle/>
                    <a:p>
                      <a:pPr algn="l"/>
                      <a:r>
                        <a:rPr lang="en-US" sz="1600" b="1" kern="150">
                          <a:effectLst/>
                          <a:latin typeface="華康楷書體W3" panose="03000309000000000000" pitchFamily="65" charset="-120"/>
                          <a:ea typeface="華康楷書體W3" panose="03000309000000000000" pitchFamily="65" charset="-120"/>
                        </a:rPr>
                        <a:t>Sc8835@hl.gov.tw</a:t>
                      </a:r>
                      <a:endParaRPr lang="zh-TW" sz="1600" b="1" kern="150">
                        <a:effectLst/>
                        <a:latin typeface="華康楷書體W3" panose="03000309000000000000" pitchFamily="65" charset="-120"/>
                        <a:ea typeface="華康楷書體W3" panose="03000309000000000000" pitchFamily="65" charset="-120"/>
                        <a:cs typeface="Times New Roman" panose="02020603050405020304" pitchFamily="18" charset="0"/>
                      </a:endParaRPr>
                    </a:p>
                  </a:txBody>
                  <a:tcPr marL="43204" marR="43204" marT="0" marB="0"/>
                </a:tc>
                <a:tc>
                  <a:txBody>
                    <a:bodyPr/>
                    <a:lstStyle/>
                    <a:p>
                      <a:pPr algn="ctr"/>
                      <a:r>
                        <a:rPr lang="zh-TW" sz="1600" b="1" kern="150" dirty="0">
                          <a:effectLst/>
                          <a:latin typeface="華康楷書體W3" panose="03000309000000000000" pitchFamily="65" charset="-120"/>
                          <a:ea typeface="華康楷書體W3" panose="03000309000000000000" pitchFamily="65" charset="-120"/>
                        </a:rPr>
                        <a:t>花蓮縣家暴被害人業務承辦</a:t>
                      </a:r>
                      <a:endParaRPr lang="zh-TW" sz="1600" b="1" kern="150" dirty="0">
                        <a:effectLst/>
                        <a:latin typeface="華康楷書體W3" panose="03000309000000000000" pitchFamily="65" charset="-120"/>
                        <a:ea typeface="華康楷書體W3" panose="03000309000000000000" pitchFamily="65" charset="-120"/>
                        <a:cs typeface="Times New Roman" panose="02020603050405020304" pitchFamily="18" charset="0"/>
                      </a:endParaRPr>
                    </a:p>
                  </a:txBody>
                  <a:tcPr marL="43204" marR="43204" marT="0" marB="0"/>
                </a:tc>
                <a:tc>
                  <a:txBody>
                    <a:bodyPr/>
                    <a:lstStyle/>
                    <a:p>
                      <a:pPr algn="l"/>
                      <a:r>
                        <a:rPr lang="zh-TW" sz="1600" b="1" kern="150" dirty="0">
                          <a:effectLst/>
                          <a:latin typeface="華康楷書體W3" panose="03000309000000000000" pitchFamily="65" charset="-120"/>
                          <a:ea typeface="華康楷書體W3" panose="03000309000000000000" pitchFamily="65" charset="-120"/>
                        </a:rPr>
                        <a:t>社政單位</a:t>
                      </a:r>
                      <a:r>
                        <a:rPr lang="en-US" sz="1600" b="1" kern="150" dirty="0">
                          <a:effectLst/>
                          <a:latin typeface="華康楷書體W3" panose="03000309000000000000" pitchFamily="65" charset="-120"/>
                          <a:ea typeface="華康楷書體W3" panose="03000309000000000000" pitchFamily="65" charset="-120"/>
                        </a:rPr>
                        <a:t/>
                      </a:r>
                      <a:br>
                        <a:rPr lang="en-US" sz="1600" b="1" kern="150" dirty="0">
                          <a:effectLst/>
                          <a:latin typeface="華康楷書體W3" panose="03000309000000000000" pitchFamily="65" charset="-120"/>
                          <a:ea typeface="華康楷書體W3" panose="03000309000000000000" pitchFamily="65" charset="-120"/>
                        </a:rPr>
                      </a:br>
                      <a:r>
                        <a:rPr lang="en-US" sz="1600" b="1" kern="150" dirty="0">
                          <a:effectLst/>
                          <a:latin typeface="華康楷書體W3" panose="03000309000000000000" pitchFamily="65" charset="-120"/>
                          <a:ea typeface="華康楷書體W3" panose="03000309000000000000" pitchFamily="65" charset="-120"/>
                        </a:rPr>
                        <a:t>-</a:t>
                      </a:r>
                      <a:r>
                        <a:rPr lang="zh-TW" sz="1600" b="1" kern="150" dirty="0">
                          <a:effectLst/>
                          <a:latin typeface="華康楷書體W3" panose="03000309000000000000" pitchFamily="65" charset="-120"/>
                          <a:ea typeface="華康楷書體W3" panose="03000309000000000000" pitchFamily="65" charset="-120"/>
                        </a:rPr>
                        <a:t>家暴防治業務暨轉知聯繫窗口</a:t>
                      </a:r>
                      <a:endParaRPr lang="zh-TW" sz="1600" b="1" kern="150" dirty="0">
                        <a:effectLst/>
                        <a:latin typeface="華康楷書體W3" panose="03000309000000000000" pitchFamily="65" charset="-120"/>
                        <a:ea typeface="華康楷書體W3" panose="03000309000000000000" pitchFamily="65" charset="-120"/>
                        <a:cs typeface="Times New Roman" panose="02020603050405020304" pitchFamily="18" charset="0"/>
                      </a:endParaRPr>
                    </a:p>
                  </a:txBody>
                  <a:tcPr marL="43204" marR="43204" marT="0" marB="0"/>
                </a:tc>
                <a:extLst>
                  <a:ext uri="{0D108BD9-81ED-4DB2-BD59-A6C34878D82A}">
                    <a16:rowId xmlns:a16="http://schemas.microsoft.com/office/drawing/2014/main" xmlns="" val="4097466055"/>
                  </a:ext>
                </a:extLst>
              </a:tr>
            </a:tbl>
          </a:graphicData>
        </a:graphic>
      </p:graphicFrame>
    </p:spTree>
    <p:extLst>
      <p:ext uri="{BB962C8B-B14F-4D97-AF65-F5344CB8AC3E}">
        <p14:creationId xmlns:p14="http://schemas.microsoft.com/office/powerpoint/2010/main" val="3657774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EAA6CB15-6BA7-4883-943A-8B9EE4D33D98}"/>
              </a:ext>
            </a:extLst>
          </p:cNvPr>
          <p:cNvSpPr>
            <a:spLocks noGrp="1"/>
          </p:cNvSpPr>
          <p:nvPr>
            <p:ph type="title"/>
          </p:nvPr>
        </p:nvSpPr>
        <p:spPr/>
        <p:txBody>
          <a:bodyPr>
            <a:normAutofit/>
          </a:bodyPr>
          <a:lstStyle/>
          <a:p>
            <a:r>
              <a:rPr lang="zh-TW" altLang="zh-TW" sz="4000" b="1" dirty="0">
                <a:effectLst/>
                <a:latin typeface="華康儷粗宋" panose="02020709000000000000" pitchFamily="49" charset="-120"/>
                <a:ea typeface="華康儷粗宋" panose="02020709000000000000" pitchFamily="49" charset="-120"/>
                <a:cs typeface="Times New Roman" panose="02020603050405020304" pitchFamily="18" charset="0"/>
              </a:rPr>
              <a:t>財團法人現代婦女教育基金會花蓮縣政府駐臺灣花蓮</a:t>
            </a:r>
            <a:r>
              <a:rPr lang="zh-TW" altLang="zh-TW" b="1" dirty="0">
                <a:effectLst/>
                <a:latin typeface="華康儷粗宋" panose="02020709000000000000" pitchFamily="49" charset="-120"/>
                <a:ea typeface="華康儷粗宋" panose="02020709000000000000" pitchFamily="49" charset="-120"/>
                <a:cs typeface="Times New Roman" panose="02020603050405020304" pitchFamily="18" charset="0"/>
              </a:rPr>
              <a:t>地方法院</a:t>
            </a:r>
            <a:r>
              <a:rPr lang="zh-TW" altLang="zh-TW" sz="4000" b="1" dirty="0">
                <a:effectLst/>
                <a:latin typeface="華康儷粗宋" panose="02020709000000000000" pitchFamily="49" charset="-120"/>
                <a:ea typeface="華康儷粗宋" panose="02020709000000000000" pitchFamily="49" charset="-120"/>
                <a:cs typeface="Times New Roman" panose="02020603050405020304" pitchFamily="18" charset="0"/>
              </a:rPr>
              <a:t>家庭暴力事件服務處</a:t>
            </a:r>
            <a:endParaRPr lang="zh-TW" altLang="en-US" sz="8000" dirty="0">
              <a:latin typeface="華康儷粗宋" panose="02020709000000000000" pitchFamily="49" charset="-120"/>
              <a:ea typeface="華康儷粗宋" panose="02020709000000000000" pitchFamily="49" charset="-120"/>
            </a:endParaRPr>
          </a:p>
        </p:txBody>
      </p:sp>
      <p:sp>
        <p:nvSpPr>
          <p:cNvPr id="3" name="內容版面配置區 2">
            <a:extLst>
              <a:ext uri="{FF2B5EF4-FFF2-40B4-BE49-F238E27FC236}">
                <a16:creationId xmlns:a16="http://schemas.microsoft.com/office/drawing/2014/main" xmlns="" id="{AE23C2E7-E317-43BF-BEF3-9682E8256782}"/>
              </a:ext>
            </a:extLst>
          </p:cNvPr>
          <p:cNvSpPr>
            <a:spLocks noGrp="1"/>
          </p:cNvSpPr>
          <p:nvPr>
            <p:ph sz="half" idx="1"/>
          </p:nvPr>
        </p:nvSpPr>
        <p:spPr/>
        <p:txBody>
          <a:bodyPr/>
          <a:lstStyle/>
          <a:p>
            <a:pPr marL="0" indent="0">
              <a:buNone/>
            </a:pPr>
            <a:r>
              <a:rPr lang="en-US" altLang="zh-TW" sz="1400" b="1" dirty="0">
                <a:latin typeface="華康儷粗宋" panose="02020709000000000000" pitchFamily="49" charset="-120"/>
                <a:ea typeface="華康儷粗宋" panose="02020709000000000000" pitchFamily="49" charset="-120"/>
                <a:hlinkClick r:id="rId2">
                  <a:extLst>
                    <a:ext uri="{A12FA001-AC4F-418D-AE19-62706E023703}">
                      <ahyp:hlinkClr xmlns:ahyp="http://schemas.microsoft.com/office/drawing/2018/hyperlinkcolor" xmlns="" val="tx"/>
                    </a:ext>
                  </a:extLst>
                </a:hlinkClick>
              </a:rPr>
              <a:t>https://hld.judicial.gov.tw/tw/cp-7496-218018-67f9d-311.html</a:t>
            </a:r>
            <a:endParaRPr lang="en-US" altLang="zh-TW" sz="1400" b="1" dirty="0">
              <a:latin typeface="華康儷粗宋" panose="02020709000000000000" pitchFamily="49" charset="-120"/>
              <a:ea typeface="華康儷粗宋" panose="02020709000000000000" pitchFamily="49" charset="-120"/>
            </a:endParaRPr>
          </a:p>
          <a:p>
            <a:pPr marL="0" indent="0">
              <a:buNone/>
            </a:pPr>
            <a:endParaRPr lang="en-US" altLang="zh-TW" sz="1400" b="1" dirty="0">
              <a:latin typeface="華康儷粗宋" panose="02020709000000000000" pitchFamily="49" charset="-120"/>
              <a:ea typeface="華康儷粗宋" panose="02020709000000000000" pitchFamily="49" charset="-120"/>
            </a:endParaRPr>
          </a:p>
          <a:p>
            <a:pPr marL="0" indent="0">
              <a:buNone/>
            </a:pPr>
            <a:endParaRPr lang="zh-TW" altLang="en-US" dirty="0">
              <a:latin typeface="華康儷粗宋" panose="02020709000000000000" pitchFamily="49" charset="-120"/>
              <a:ea typeface="華康儷粗宋" panose="02020709000000000000" pitchFamily="49" charset="-120"/>
            </a:endParaRPr>
          </a:p>
        </p:txBody>
      </p:sp>
      <p:pic>
        <p:nvPicPr>
          <p:cNvPr id="5" name="內容版面配置區 4">
            <a:extLst>
              <a:ext uri="{FF2B5EF4-FFF2-40B4-BE49-F238E27FC236}">
                <a16:creationId xmlns:a16="http://schemas.microsoft.com/office/drawing/2014/main" xmlns="" id="{06017C1A-8686-49F6-B3C6-B794BCE76127}"/>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172202" y="2378174"/>
            <a:ext cx="5627953" cy="3983254"/>
          </a:xfrm>
        </p:spPr>
      </p:pic>
      <p:pic>
        <p:nvPicPr>
          <p:cNvPr id="7" name="圖片 6">
            <a:extLst>
              <a:ext uri="{FF2B5EF4-FFF2-40B4-BE49-F238E27FC236}">
                <a16:creationId xmlns:a16="http://schemas.microsoft.com/office/drawing/2014/main" xmlns="" id="{A28A0A12-2476-48EE-90B5-7C4B1CAFCEF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9926" y="2378174"/>
            <a:ext cx="5813674" cy="4114701"/>
          </a:xfrm>
          <a:prstGeom prst="rect">
            <a:avLst/>
          </a:prstGeom>
        </p:spPr>
      </p:pic>
    </p:spTree>
    <p:extLst>
      <p:ext uri="{BB962C8B-B14F-4D97-AF65-F5344CB8AC3E}">
        <p14:creationId xmlns:p14="http://schemas.microsoft.com/office/powerpoint/2010/main" val="28820402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47DB2A61-AB4C-4B6C-B10F-78C30C32BF04}"/>
              </a:ext>
            </a:extLst>
          </p:cNvPr>
          <p:cNvSpPr>
            <a:spLocks noGrp="1"/>
          </p:cNvSpPr>
          <p:nvPr>
            <p:ph type="ctrTitle"/>
          </p:nvPr>
        </p:nvSpPr>
        <p:spPr>
          <a:xfrm>
            <a:off x="507683" y="-502920"/>
            <a:ext cx="11176634" cy="1417320"/>
          </a:xfrm>
        </p:spPr>
        <p:txBody>
          <a:bodyPr>
            <a:noAutofit/>
          </a:bodyPr>
          <a:lstStyle/>
          <a:p>
            <a:r>
              <a:rPr lang="zh-TW" altLang="en-US" sz="2800" dirty="0">
                <a:latin typeface="華康儷粗宋(P)" panose="02020700000000000000" pitchFamily="18" charset="-120"/>
                <a:ea typeface="華康儷粗宋(P)" panose="02020700000000000000" pitchFamily="18" charset="-120"/>
              </a:rPr>
              <a:t>花蓮縣政府</a:t>
            </a:r>
            <a:r>
              <a:rPr lang="zh-TW" altLang="zh-TW" sz="2800" b="1" kern="150" dirty="0">
                <a:effectLst/>
                <a:latin typeface="華康儷粗宋(P)" panose="02020700000000000000" pitchFamily="18" charset="-120"/>
                <a:ea typeface="華康儷粗宋(P)" panose="02020700000000000000" pitchFamily="18" charset="-120"/>
                <a:cs typeface="Times New Roman" panose="02020603050405020304" pitchFamily="18" charset="0"/>
              </a:rPr>
              <a:t>辦理目睹家庭暴力兒童及少年之</a:t>
            </a:r>
            <a:r>
              <a:rPr lang="en-US" altLang="zh-TW" sz="2800" b="1" kern="150" dirty="0">
                <a:effectLst/>
                <a:latin typeface="華康儷粗宋(P)" panose="02020700000000000000" pitchFamily="18" charset="-120"/>
                <a:ea typeface="華康儷粗宋(P)" panose="02020700000000000000" pitchFamily="18" charset="-120"/>
                <a:cs typeface="Times New Roman" panose="02020603050405020304" pitchFamily="18" charset="0"/>
              </a:rPr>
              <a:t/>
            </a:r>
            <a:br>
              <a:rPr lang="en-US" altLang="zh-TW" sz="2800" b="1" kern="150" dirty="0">
                <a:effectLst/>
                <a:latin typeface="華康儷粗宋(P)" panose="02020700000000000000" pitchFamily="18" charset="-120"/>
                <a:ea typeface="華康儷粗宋(P)" panose="02020700000000000000" pitchFamily="18" charset="-120"/>
                <a:cs typeface="Times New Roman" panose="02020603050405020304" pitchFamily="18" charset="0"/>
              </a:rPr>
            </a:br>
            <a:r>
              <a:rPr lang="zh-TW" altLang="zh-TW" sz="2800" b="1" kern="150" dirty="0">
                <a:effectLst/>
                <a:latin typeface="華康儷粗宋(P)" panose="02020700000000000000" pitchFamily="18" charset="-120"/>
                <a:ea typeface="華康儷粗宋(P)" panose="02020700000000000000" pitchFamily="18" charset="-120"/>
                <a:cs typeface="Times New Roman" panose="02020603050405020304" pitchFamily="18" charset="0"/>
              </a:rPr>
              <a:t>輔導處遇相關聯繫窗口</a:t>
            </a:r>
            <a:endParaRPr lang="zh-TW" altLang="en-US" sz="2800" dirty="0">
              <a:latin typeface="華康儷粗宋(P)" panose="02020700000000000000" pitchFamily="18" charset="-120"/>
              <a:ea typeface="華康儷粗宋(P)" panose="02020700000000000000" pitchFamily="18" charset="-120"/>
            </a:endParaRPr>
          </a:p>
        </p:txBody>
      </p:sp>
      <p:graphicFrame>
        <p:nvGraphicFramePr>
          <p:cNvPr id="3" name="表格 2">
            <a:extLst>
              <a:ext uri="{FF2B5EF4-FFF2-40B4-BE49-F238E27FC236}">
                <a16:creationId xmlns:a16="http://schemas.microsoft.com/office/drawing/2014/main" xmlns="" id="{5A6862DD-D90B-4115-B0C3-9B19E6E96C0B}"/>
              </a:ext>
            </a:extLst>
          </p:cNvPr>
          <p:cNvGraphicFramePr>
            <a:graphicFrameLocks noGrp="1"/>
          </p:cNvGraphicFramePr>
          <p:nvPr>
            <p:extLst>
              <p:ext uri="{D42A27DB-BD31-4B8C-83A1-F6EECF244321}">
                <p14:modId xmlns:p14="http://schemas.microsoft.com/office/powerpoint/2010/main" val="2168562016"/>
              </p:ext>
            </p:extLst>
          </p:nvPr>
        </p:nvGraphicFramePr>
        <p:xfrm>
          <a:off x="136071" y="914400"/>
          <a:ext cx="11865429" cy="5201209"/>
        </p:xfrm>
        <a:graphic>
          <a:graphicData uri="http://schemas.openxmlformats.org/drawingml/2006/table">
            <a:tbl>
              <a:tblPr>
                <a:tableStyleId>{5C22544A-7EE6-4342-B048-85BDC9FD1C3A}</a:tableStyleId>
              </a:tblPr>
              <a:tblGrid>
                <a:gridCol w="1120366">
                  <a:extLst>
                    <a:ext uri="{9D8B030D-6E8A-4147-A177-3AD203B41FA5}">
                      <a16:colId xmlns:a16="http://schemas.microsoft.com/office/drawing/2014/main" xmlns="" val="3954180054"/>
                    </a:ext>
                  </a:extLst>
                </a:gridCol>
                <a:gridCol w="972800">
                  <a:extLst>
                    <a:ext uri="{9D8B030D-6E8A-4147-A177-3AD203B41FA5}">
                      <a16:colId xmlns:a16="http://schemas.microsoft.com/office/drawing/2014/main" xmlns="" val="3049589281"/>
                    </a:ext>
                  </a:extLst>
                </a:gridCol>
                <a:gridCol w="1352163">
                  <a:extLst>
                    <a:ext uri="{9D8B030D-6E8A-4147-A177-3AD203B41FA5}">
                      <a16:colId xmlns:a16="http://schemas.microsoft.com/office/drawing/2014/main" xmlns="" val="2458894602"/>
                    </a:ext>
                  </a:extLst>
                </a:gridCol>
                <a:gridCol w="2781300">
                  <a:extLst>
                    <a:ext uri="{9D8B030D-6E8A-4147-A177-3AD203B41FA5}">
                      <a16:colId xmlns:a16="http://schemas.microsoft.com/office/drawing/2014/main" xmlns="" val="2134324302"/>
                    </a:ext>
                  </a:extLst>
                </a:gridCol>
                <a:gridCol w="2495550">
                  <a:extLst>
                    <a:ext uri="{9D8B030D-6E8A-4147-A177-3AD203B41FA5}">
                      <a16:colId xmlns:a16="http://schemas.microsoft.com/office/drawing/2014/main" xmlns="" val="292699437"/>
                    </a:ext>
                  </a:extLst>
                </a:gridCol>
                <a:gridCol w="3143250">
                  <a:extLst>
                    <a:ext uri="{9D8B030D-6E8A-4147-A177-3AD203B41FA5}">
                      <a16:colId xmlns:a16="http://schemas.microsoft.com/office/drawing/2014/main" xmlns="" val="1124668745"/>
                    </a:ext>
                  </a:extLst>
                </a:gridCol>
              </a:tblGrid>
              <a:tr h="339040">
                <a:tc>
                  <a:txBody>
                    <a:bodyPr/>
                    <a:lstStyle/>
                    <a:p>
                      <a:pPr algn="ctr"/>
                      <a:r>
                        <a:rPr lang="zh-TW" sz="1400" b="1" kern="150" dirty="0">
                          <a:effectLst/>
                          <a:latin typeface="華康楷書體W3" panose="03000309000000000000" pitchFamily="65" charset="-120"/>
                          <a:ea typeface="華康楷書體W3" panose="03000309000000000000" pitchFamily="65" charset="-120"/>
                        </a:rPr>
                        <a:t>姓名</a:t>
                      </a:r>
                      <a:endParaRPr lang="zh-TW" sz="1400" b="1" kern="150" dirty="0">
                        <a:effectLst/>
                        <a:latin typeface="華康楷書體W3" panose="03000309000000000000" pitchFamily="65" charset="-120"/>
                        <a:ea typeface="華康楷書體W3" panose="03000309000000000000" pitchFamily="65" charset="-120"/>
                        <a:cs typeface="Times New Roman" panose="02020603050405020304" pitchFamily="18" charset="0"/>
                      </a:endParaRPr>
                    </a:p>
                  </a:txBody>
                  <a:tcPr marL="39471" marR="39471" marT="0" marB="0"/>
                </a:tc>
                <a:tc>
                  <a:txBody>
                    <a:bodyPr/>
                    <a:lstStyle/>
                    <a:p>
                      <a:pPr algn="ctr"/>
                      <a:r>
                        <a:rPr lang="zh-TW" sz="1400" b="1" kern="150" dirty="0">
                          <a:effectLst/>
                          <a:latin typeface="華康楷書體W3" panose="03000309000000000000" pitchFamily="65" charset="-120"/>
                          <a:ea typeface="華康楷書體W3" panose="03000309000000000000" pitchFamily="65" charset="-120"/>
                        </a:rPr>
                        <a:t>職稱</a:t>
                      </a:r>
                      <a:endParaRPr lang="zh-TW" sz="1400" b="1" kern="150" dirty="0">
                        <a:effectLst/>
                        <a:latin typeface="華康楷書體W3" panose="03000309000000000000" pitchFamily="65" charset="-120"/>
                        <a:ea typeface="華康楷書體W3" panose="03000309000000000000" pitchFamily="65" charset="-120"/>
                        <a:cs typeface="Times New Roman" panose="02020603050405020304" pitchFamily="18" charset="0"/>
                      </a:endParaRPr>
                    </a:p>
                  </a:txBody>
                  <a:tcPr marL="39471" marR="39471" marT="0" marB="0"/>
                </a:tc>
                <a:tc>
                  <a:txBody>
                    <a:bodyPr/>
                    <a:lstStyle/>
                    <a:p>
                      <a:pPr algn="ctr"/>
                      <a:r>
                        <a:rPr lang="zh-TW" sz="1400" b="1" kern="150" dirty="0">
                          <a:effectLst/>
                          <a:latin typeface="華康楷書體W3" panose="03000309000000000000" pitchFamily="65" charset="-120"/>
                          <a:ea typeface="華康楷書體W3" panose="03000309000000000000" pitchFamily="65" charset="-120"/>
                        </a:rPr>
                        <a:t>聯絡電話</a:t>
                      </a:r>
                      <a:endParaRPr lang="zh-TW" sz="1400" b="1" kern="150" dirty="0">
                        <a:effectLst/>
                        <a:latin typeface="華康楷書體W3" panose="03000309000000000000" pitchFamily="65" charset="-120"/>
                        <a:ea typeface="華康楷書體W3" panose="03000309000000000000" pitchFamily="65" charset="-120"/>
                        <a:cs typeface="Times New Roman" panose="02020603050405020304" pitchFamily="18" charset="0"/>
                      </a:endParaRPr>
                    </a:p>
                  </a:txBody>
                  <a:tcPr marL="39471" marR="39471" marT="0" marB="0"/>
                </a:tc>
                <a:tc>
                  <a:txBody>
                    <a:bodyPr/>
                    <a:lstStyle/>
                    <a:p>
                      <a:pPr algn="ctr"/>
                      <a:r>
                        <a:rPr lang="zh-TW" sz="1400" b="1" kern="150" dirty="0">
                          <a:effectLst/>
                          <a:latin typeface="華康楷書體W3" panose="03000309000000000000" pitchFamily="65" charset="-120"/>
                          <a:ea typeface="華康楷書體W3" panose="03000309000000000000" pitchFamily="65" charset="-120"/>
                        </a:rPr>
                        <a:t>電子信箱</a:t>
                      </a:r>
                      <a:endParaRPr lang="zh-TW" sz="1400" b="1" kern="150" dirty="0">
                        <a:effectLst/>
                        <a:latin typeface="華康楷書體W3" panose="03000309000000000000" pitchFamily="65" charset="-120"/>
                        <a:ea typeface="華康楷書體W3" panose="03000309000000000000" pitchFamily="65" charset="-120"/>
                        <a:cs typeface="Times New Roman" panose="02020603050405020304" pitchFamily="18" charset="0"/>
                      </a:endParaRPr>
                    </a:p>
                  </a:txBody>
                  <a:tcPr marL="39471" marR="39471" marT="0" marB="0"/>
                </a:tc>
                <a:tc>
                  <a:txBody>
                    <a:bodyPr/>
                    <a:lstStyle/>
                    <a:p>
                      <a:pPr algn="ctr"/>
                      <a:r>
                        <a:rPr lang="zh-TW" sz="1400" b="1" kern="150" dirty="0">
                          <a:effectLst/>
                          <a:latin typeface="華康楷書體W3" panose="03000309000000000000" pitchFamily="65" charset="-120"/>
                          <a:ea typeface="華康楷書體W3" panose="03000309000000000000" pitchFamily="65" charset="-120"/>
                        </a:rPr>
                        <a:t>主管學校</a:t>
                      </a:r>
                      <a:r>
                        <a:rPr lang="en-US" altLang="zh-TW" sz="1400" b="1" kern="150" dirty="0">
                          <a:effectLst/>
                          <a:latin typeface="華康楷書體W3" panose="03000309000000000000" pitchFamily="65" charset="-120"/>
                          <a:ea typeface="華康楷書體W3" panose="03000309000000000000" pitchFamily="65" charset="-120"/>
                        </a:rPr>
                        <a:t>/</a:t>
                      </a:r>
                      <a:r>
                        <a:rPr lang="zh-TW" sz="1400" b="1" kern="150" dirty="0">
                          <a:effectLst/>
                          <a:latin typeface="華康楷書體W3" panose="03000309000000000000" pitchFamily="65" charset="-120"/>
                          <a:ea typeface="華康楷書體W3" panose="03000309000000000000" pitchFamily="65" charset="-120"/>
                        </a:rPr>
                        <a:t>層級</a:t>
                      </a:r>
                      <a:endParaRPr lang="zh-TW" sz="1400" b="1" kern="150" dirty="0">
                        <a:effectLst/>
                        <a:latin typeface="華康楷書體W3" panose="03000309000000000000" pitchFamily="65" charset="-120"/>
                        <a:ea typeface="華康楷書體W3" panose="03000309000000000000" pitchFamily="65" charset="-120"/>
                        <a:cs typeface="Times New Roman" panose="02020603050405020304" pitchFamily="18" charset="0"/>
                      </a:endParaRPr>
                    </a:p>
                  </a:txBody>
                  <a:tcPr marL="39471" marR="39471" marT="0" marB="0"/>
                </a:tc>
                <a:tc>
                  <a:txBody>
                    <a:bodyPr/>
                    <a:lstStyle/>
                    <a:p>
                      <a:pPr algn="ctr"/>
                      <a:r>
                        <a:rPr lang="zh-TW" sz="1400" b="1" kern="150" dirty="0">
                          <a:effectLst/>
                          <a:latin typeface="華康楷書體W3" panose="03000309000000000000" pitchFamily="65" charset="-120"/>
                          <a:ea typeface="華康楷書體W3" panose="03000309000000000000" pitchFamily="65" charset="-120"/>
                        </a:rPr>
                        <a:t>工作事項</a:t>
                      </a:r>
                      <a:endParaRPr lang="zh-TW" sz="1400" b="1" kern="150" dirty="0">
                        <a:effectLst/>
                        <a:latin typeface="華康楷書體W3" panose="03000309000000000000" pitchFamily="65" charset="-120"/>
                        <a:ea typeface="華康楷書體W3" panose="03000309000000000000" pitchFamily="65" charset="-120"/>
                        <a:cs typeface="Times New Roman" panose="02020603050405020304" pitchFamily="18" charset="0"/>
                      </a:endParaRPr>
                    </a:p>
                  </a:txBody>
                  <a:tcPr marL="39471" marR="39471" marT="0" marB="0"/>
                </a:tc>
                <a:extLst>
                  <a:ext uri="{0D108BD9-81ED-4DB2-BD59-A6C34878D82A}">
                    <a16:rowId xmlns:a16="http://schemas.microsoft.com/office/drawing/2014/main" xmlns="" val="3789068754"/>
                  </a:ext>
                </a:extLst>
              </a:tr>
              <a:tr h="574158">
                <a:tc>
                  <a:txBody>
                    <a:bodyPr/>
                    <a:lstStyle/>
                    <a:p>
                      <a:pPr algn="ctr"/>
                      <a:r>
                        <a:rPr lang="zh-TW" sz="1800" b="1" kern="150" dirty="0">
                          <a:effectLst/>
                          <a:latin typeface="華康楷書體W3" panose="03000309000000000000" pitchFamily="65" charset="-120"/>
                          <a:ea typeface="華康楷書體W3" panose="03000309000000000000" pitchFamily="65" charset="-120"/>
                        </a:rPr>
                        <a:t>簡詩涵</a:t>
                      </a:r>
                    </a:p>
                    <a:p>
                      <a:pPr algn="ctr"/>
                      <a:r>
                        <a:rPr lang="zh-TW" sz="1800" b="1" kern="150" dirty="0">
                          <a:effectLst/>
                          <a:latin typeface="華康楷書體W3" panose="03000309000000000000" pitchFamily="65" charset="-120"/>
                          <a:ea typeface="華康楷書體W3" panose="03000309000000000000" pitchFamily="65" charset="-120"/>
                        </a:rPr>
                        <a:t>吳佳樺</a:t>
                      </a:r>
                      <a:endParaRPr lang="zh-TW" sz="1800" b="1" kern="150" dirty="0">
                        <a:effectLst/>
                        <a:latin typeface="華康楷書體W3" panose="03000309000000000000" pitchFamily="65" charset="-120"/>
                        <a:ea typeface="華康楷書體W3" panose="03000309000000000000" pitchFamily="65" charset="-120"/>
                        <a:cs typeface="Times New Roman" panose="02020603050405020304" pitchFamily="18" charset="0"/>
                      </a:endParaRPr>
                    </a:p>
                  </a:txBody>
                  <a:tcPr marL="39471" marR="39471" marT="0" marB="0"/>
                </a:tc>
                <a:tc>
                  <a:txBody>
                    <a:bodyPr/>
                    <a:lstStyle/>
                    <a:p>
                      <a:pPr algn="ctr"/>
                      <a:r>
                        <a:rPr lang="zh-TW" sz="1800" b="1" kern="150" dirty="0">
                          <a:effectLst/>
                          <a:latin typeface="華康楷書體W3" panose="03000309000000000000" pitchFamily="65" charset="-120"/>
                          <a:ea typeface="華康楷書體W3" panose="03000309000000000000" pitchFamily="65" charset="-120"/>
                        </a:rPr>
                        <a:t>社工員</a:t>
                      </a:r>
                      <a:endParaRPr lang="zh-TW" sz="1800" b="1" kern="150" dirty="0">
                        <a:effectLst/>
                        <a:latin typeface="華康楷書體W3" panose="03000309000000000000" pitchFamily="65" charset="-120"/>
                        <a:ea typeface="華康楷書體W3" panose="03000309000000000000" pitchFamily="65" charset="-120"/>
                        <a:cs typeface="Times New Roman" panose="02020603050405020304" pitchFamily="18" charset="0"/>
                      </a:endParaRPr>
                    </a:p>
                  </a:txBody>
                  <a:tcPr marL="39471" marR="39471" marT="0" marB="0"/>
                </a:tc>
                <a:tc>
                  <a:txBody>
                    <a:bodyPr/>
                    <a:lstStyle/>
                    <a:p>
                      <a:r>
                        <a:rPr lang="en-US" sz="1800" b="1" kern="150" dirty="0">
                          <a:effectLst/>
                          <a:latin typeface="華康楷書體W3" panose="03000309000000000000" pitchFamily="65" charset="-120"/>
                          <a:ea typeface="華康楷書體W3" panose="03000309000000000000" pitchFamily="65" charset="-120"/>
                        </a:rPr>
                        <a:t>03-8563020</a:t>
                      </a:r>
                      <a:endParaRPr lang="zh-TW" sz="1800" b="1" kern="150" dirty="0">
                        <a:effectLst/>
                        <a:latin typeface="華康楷書體W3" panose="03000309000000000000" pitchFamily="65" charset="-120"/>
                        <a:ea typeface="華康楷書體W3" panose="03000309000000000000" pitchFamily="65" charset="-120"/>
                        <a:cs typeface="Times New Roman" panose="02020603050405020304" pitchFamily="18" charset="0"/>
                      </a:endParaRPr>
                    </a:p>
                  </a:txBody>
                  <a:tcPr marL="39471" marR="39471" marT="0" marB="0"/>
                </a:tc>
                <a:tc>
                  <a:txBody>
                    <a:bodyPr/>
                    <a:lstStyle/>
                    <a:p>
                      <a:r>
                        <a:rPr lang="en-US" sz="1800" b="1" kern="150" dirty="0">
                          <a:effectLst/>
                          <a:latin typeface="華康楷書體W3" panose="03000309000000000000" pitchFamily="65" charset="-120"/>
                          <a:ea typeface="華康楷書體W3" panose="03000309000000000000" pitchFamily="65" charset="-120"/>
                        </a:rPr>
                        <a:t>Hualien.Family@gmail.com</a:t>
                      </a:r>
                      <a:endParaRPr lang="zh-TW" sz="1800" b="1" kern="150" dirty="0">
                        <a:effectLst/>
                        <a:latin typeface="華康楷書體W3" panose="03000309000000000000" pitchFamily="65" charset="-120"/>
                        <a:ea typeface="華康楷書體W3" panose="03000309000000000000" pitchFamily="65" charset="-120"/>
                        <a:cs typeface="Times New Roman" panose="02020603050405020304" pitchFamily="18" charset="0"/>
                      </a:endParaRPr>
                    </a:p>
                  </a:txBody>
                  <a:tcPr marL="39471" marR="39471" marT="0" marB="0"/>
                </a:tc>
                <a:tc>
                  <a:txBody>
                    <a:bodyPr/>
                    <a:lstStyle/>
                    <a:p>
                      <a:pPr algn="l"/>
                      <a:r>
                        <a:rPr lang="zh-TW" sz="1800" b="1" kern="150" dirty="0">
                          <a:effectLst/>
                          <a:latin typeface="華康楷書體W3" panose="03000309000000000000" pitchFamily="65" charset="-120"/>
                          <a:ea typeface="華康楷書體W3" panose="03000309000000000000" pitchFamily="65" charset="-120"/>
                        </a:rPr>
                        <a:t>花蓮縣兒童暨家庭關懷協會</a:t>
                      </a:r>
                      <a:endParaRPr lang="zh-TW" sz="1800" b="1" kern="150" dirty="0">
                        <a:effectLst/>
                        <a:latin typeface="華康楷書體W3" panose="03000309000000000000" pitchFamily="65" charset="-120"/>
                        <a:ea typeface="華康楷書體W3" panose="03000309000000000000" pitchFamily="65" charset="-120"/>
                        <a:cs typeface="Times New Roman" panose="02020603050405020304" pitchFamily="18" charset="0"/>
                      </a:endParaRPr>
                    </a:p>
                  </a:txBody>
                  <a:tcPr marL="39471" marR="39471" marT="0" marB="0"/>
                </a:tc>
                <a:tc>
                  <a:txBody>
                    <a:bodyPr/>
                    <a:lstStyle/>
                    <a:p>
                      <a:r>
                        <a:rPr lang="zh-TW" sz="1800" b="1" kern="150" dirty="0">
                          <a:effectLst/>
                          <a:latin typeface="華康楷書體W3" panose="03000309000000000000" pitchFamily="65" charset="-120"/>
                          <a:ea typeface="華康楷書體W3" panose="03000309000000000000" pitchFamily="65" charset="-120"/>
                        </a:rPr>
                        <a:t>民間單位</a:t>
                      </a:r>
                      <a:r>
                        <a:rPr lang="en-US" altLang="zh-TW" sz="1800" b="1" kern="150" dirty="0">
                          <a:effectLst/>
                          <a:latin typeface="華康楷書體W3" panose="03000309000000000000" pitchFamily="65" charset="-120"/>
                          <a:ea typeface="華康楷書體W3" panose="03000309000000000000" pitchFamily="65" charset="-120"/>
                        </a:rPr>
                        <a:t>/</a:t>
                      </a:r>
                      <a:r>
                        <a:rPr lang="zh-TW" altLang="zh-TW" sz="1800" b="1" kern="150" dirty="0">
                          <a:effectLst/>
                          <a:latin typeface="華康楷書體W3" panose="03000309000000000000" pitchFamily="65" charset="-120"/>
                          <a:ea typeface="華康楷書體W3" panose="03000309000000000000" pitchFamily="65" charset="-120"/>
                        </a:rPr>
                        <a:t>目睹家庭暴力輔導服務</a:t>
                      </a:r>
                      <a:endParaRPr lang="en-US" altLang="zh-TW" sz="1800" b="1" kern="150" dirty="0">
                        <a:effectLst/>
                        <a:latin typeface="華康楷書體W3" panose="03000309000000000000" pitchFamily="65" charset="-120"/>
                        <a:ea typeface="華康楷書體W3" panose="03000309000000000000" pitchFamily="65" charset="-120"/>
                      </a:endParaRPr>
                    </a:p>
                    <a:p>
                      <a:endParaRPr lang="en-US" altLang="zh-TW" sz="1800" b="1" kern="150" dirty="0">
                        <a:effectLst/>
                        <a:latin typeface="華康楷書體W3" panose="03000309000000000000" pitchFamily="65" charset="-120"/>
                        <a:ea typeface="華康楷書體W3" panose="03000309000000000000" pitchFamily="65" charset="-120"/>
                      </a:endParaRPr>
                    </a:p>
                    <a:p>
                      <a:r>
                        <a:rPr lang="zh-TW" altLang="en-US" sz="1800" b="1" kern="150" dirty="0">
                          <a:effectLst/>
                          <a:latin typeface="華康唐風隸W5" panose="03000509000000000000" pitchFamily="65" charset="-120"/>
                          <a:ea typeface="華康唐風隸W5" panose="03000509000000000000" pitchFamily="65" charset="-120"/>
                        </a:rPr>
                        <a:t>服務範圍花蓮縣全區</a:t>
                      </a:r>
                      <a:r>
                        <a:rPr lang="zh-TW" sz="1800" b="1" kern="150" dirty="0">
                          <a:effectLst/>
                          <a:latin typeface="華康唐風隸W5" panose="03000509000000000000" pitchFamily="65" charset="-120"/>
                          <a:ea typeface="華康唐風隸W5" panose="03000509000000000000" pitchFamily="65" charset="-120"/>
                        </a:rPr>
                        <a:t>。</a:t>
                      </a:r>
                      <a:endParaRPr lang="zh-TW" sz="1800" b="1" kern="150" dirty="0">
                        <a:effectLst/>
                        <a:latin typeface="華康唐風隸W5" panose="03000509000000000000" pitchFamily="65" charset="-120"/>
                        <a:ea typeface="華康唐風隸W5" panose="03000509000000000000" pitchFamily="65" charset="-120"/>
                        <a:cs typeface="Times New Roman" panose="02020603050405020304" pitchFamily="18" charset="0"/>
                      </a:endParaRPr>
                    </a:p>
                  </a:txBody>
                  <a:tcPr marL="39471" marR="39471" marT="0" marB="0"/>
                </a:tc>
                <a:extLst>
                  <a:ext uri="{0D108BD9-81ED-4DB2-BD59-A6C34878D82A}">
                    <a16:rowId xmlns:a16="http://schemas.microsoft.com/office/drawing/2014/main" xmlns="" val="2116539336"/>
                  </a:ext>
                </a:extLst>
              </a:tr>
              <a:tr h="747877">
                <a:tc>
                  <a:txBody>
                    <a:bodyPr/>
                    <a:lstStyle/>
                    <a:p>
                      <a:pPr algn="ctr"/>
                      <a:r>
                        <a:rPr lang="zh-TW" sz="1800" b="1" kern="150">
                          <a:effectLst/>
                          <a:latin typeface="華康楷書體W3" panose="03000309000000000000" pitchFamily="65" charset="-120"/>
                          <a:ea typeface="華康楷書體W3" panose="03000309000000000000" pitchFamily="65" charset="-120"/>
                        </a:rPr>
                        <a:t>洪聰正</a:t>
                      </a:r>
                      <a:endParaRPr lang="zh-TW" sz="1800" b="1" kern="150">
                        <a:effectLst/>
                        <a:latin typeface="華康楷書體W3" panose="03000309000000000000" pitchFamily="65" charset="-120"/>
                        <a:ea typeface="華康楷書體W3" panose="03000309000000000000" pitchFamily="65" charset="-120"/>
                        <a:cs typeface="Times New Roman" panose="02020603050405020304" pitchFamily="18" charset="0"/>
                      </a:endParaRPr>
                    </a:p>
                  </a:txBody>
                  <a:tcPr marL="39471" marR="39471" marT="0" marB="0"/>
                </a:tc>
                <a:tc>
                  <a:txBody>
                    <a:bodyPr/>
                    <a:lstStyle/>
                    <a:p>
                      <a:pPr algn="ctr"/>
                      <a:r>
                        <a:rPr lang="zh-TW" sz="1800" b="1" kern="150">
                          <a:effectLst/>
                          <a:latin typeface="華康楷書體W3" panose="03000309000000000000" pitchFamily="65" charset="-120"/>
                          <a:ea typeface="華康楷書體W3" panose="03000309000000000000" pitchFamily="65" charset="-120"/>
                        </a:rPr>
                        <a:t>社工師</a:t>
                      </a:r>
                      <a:endParaRPr lang="zh-TW" sz="1800" b="1" kern="150">
                        <a:effectLst/>
                        <a:latin typeface="華康楷書體W3" panose="03000309000000000000" pitchFamily="65" charset="-120"/>
                        <a:ea typeface="華康楷書體W3" panose="03000309000000000000" pitchFamily="65" charset="-120"/>
                        <a:cs typeface="Times New Roman" panose="02020603050405020304" pitchFamily="18" charset="0"/>
                      </a:endParaRPr>
                    </a:p>
                  </a:txBody>
                  <a:tcPr marL="39471" marR="39471" marT="0" marB="0"/>
                </a:tc>
                <a:tc>
                  <a:txBody>
                    <a:bodyPr/>
                    <a:lstStyle/>
                    <a:p>
                      <a:r>
                        <a:rPr lang="en-US" sz="1800" b="1" kern="150">
                          <a:effectLst/>
                          <a:latin typeface="華康楷書體W3" panose="03000309000000000000" pitchFamily="65" charset="-120"/>
                          <a:ea typeface="華康楷書體W3" panose="03000309000000000000" pitchFamily="65" charset="-120"/>
                        </a:rPr>
                        <a:t>03-8760098#216</a:t>
                      </a:r>
                      <a:endParaRPr lang="zh-TW" sz="1800" b="1" kern="150">
                        <a:effectLst/>
                        <a:latin typeface="華康楷書體W3" panose="03000309000000000000" pitchFamily="65" charset="-120"/>
                        <a:ea typeface="華康楷書體W3" panose="03000309000000000000" pitchFamily="65" charset="-120"/>
                        <a:cs typeface="Times New Roman" panose="02020603050405020304" pitchFamily="18" charset="0"/>
                      </a:endParaRPr>
                    </a:p>
                  </a:txBody>
                  <a:tcPr marL="39471" marR="39471" marT="0" marB="0"/>
                </a:tc>
                <a:tc>
                  <a:txBody>
                    <a:bodyPr/>
                    <a:lstStyle/>
                    <a:p>
                      <a:r>
                        <a:rPr lang="en-US" sz="1800" b="1" kern="150" dirty="0">
                          <a:effectLst/>
                          <a:latin typeface="華康楷書體W3" panose="03000309000000000000" pitchFamily="65" charset="-120"/>
                          <a:ea typeface="華康楷書體W3" panose="03000309000000000000" pitchFamily="65" charset="-120"/>
                        </a:rPr>
                        <a:t>congjhen_hong@worldvision.org.tw</a:t>
                      </a:r>
                      <a:endParaRPr lang="zh-TW" sz="1800" b="1" kern="150" dirty="0">
                        <a:effectLst/>
                        <a:latin typeface="華康楷書體W3" panose="03000309000000000000" pitchFamily="65" charset="-120"/>
                        <a:ea typeface="華康楷書體W3" panose="03000309000000000000" pitchFamily="65" charset="-120"/>
                        <a:cs typeface="Times New Roman" panose="02020603050405020304" pitchFamily="18" charset="0"/>
                      </a:endParaRPr>
                    </a:p>
                  </a:txBody>
                  <a:tcPr marL="39471" marR="39471" marT="0" marB="0"/>
                </a:tc>
                <a:tc>
                  <a:txBody>
                    <a:bodyPr/>
                    <a:lstStyle/>
                    <a:p>
                      <a:pPr algn="l"/>
                      <a:r>
                        <a:rPr lang="zh-TW" sz="1800" b="1" kern="150" dirty="0">
                          <a:effectLst/>
                          <a:latin typeface="華康楷書體W3" panose="03000309000000000000" pitchFamily="65" charset="-120"/>
                          <a:ea typeface="華康楷書體W3" panose="03000309000000000000" pitchFamily="65" charset="-120"/>
                        </a:rPr>
                        <a:t>財團法人台灣世界展望會</a:t>
                      </a:r>
                      <a:r>
                        <a:rPr lang="en-US" sz="1800" b="1" kern="150" dirty="0">
                          <a:effectLst/>
                          <a:latin typeface="華康楷書體W3" panose="03000309000000000000" pitchFamily="65" charset="-120"/>
                          <a:ea typeface="華康楷書體W3" panose="03000309000000000000" pitchFamily="65" charset="-120"/>
                        </a:rPr>
                        <a:t>-</a:t>
                      </a:r>
                      <a:r>
                        <a:rPr lang="zh-TW" sz="1800" b="1" kern="150" dirty="0">
                          <a:effectLst/>
                          <a:latin typeface="華康楷書體W3" panose="03000309000000000000" pitchFamily="65" charset="-120"/>
                          <a:ea typeface="華康楷書體W3" panose="03000309000000000000" pitchFamily="65" charset="-120"/>
                        </a:rPr>
                        <a:t>花蓮縣中南區目睹家庭暴力兒童及少年輔導處遇方案社工</a:t>
                      </a:r>
                      <a:endParaRPr lang="zh-TW" sz="1800" b="1" kern="150" dirty="0">
                        <a:effectLst/>
                        <a:latin typeface="華康楷書體W3" panose="03000309000000000000" pitchFamily="65" charset="-120"/>
                        <a:ea typeface="華康楷書體W3" panose="03000309000000000000" pitchFamily="65" charset="-120"/>
                        <a:cs typeface="Times New Roman" panose="02020603050405020304" pitchFamily="18" charset="0"/>
                      </a:endParaRPr>
                    </a:p>
                  </a:txBody>
                  <a:tcPr marL="39471" marR="39471"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sz="1800" b="1" kern="150" dirty="0">
                          <a:effectLst/>
                          <a:latin typeface="華康楷書體W3" panose="03000309000000000000" pitchFamily="65" charset="-120"/>
                          <a:ea typeface="華康楷書體W3" panose="03000309000000000000" pitchFamily="65" charset="-120"/>
                        </a:rPr>
                        <a:t>民間單位</a:t>
                      </a:r>
                      <a:r>
                        <a:rPr lang="en-US" altLang="zh-TW" sz="1800" b="1" kern="150" dirty="0">
                          <a:effectLst/>
                          <a:latin typeface="華康楷書體W3" panose="03000309000000000000" pitchFamily="65" charset="-120"/>
                          <a:ea typeface="華康楷書體W3" panose="03000309000000000000" pitchFamily="65" charset="-120"/>
                        </a:rPr>
                        <a:t>/</a:t>
                      </a:r>
                      <a:r>
                        <a:rPr lang="zh-TW" altLang="zh-TW" sz="1800" b="1" kern="150" dirty="0">
                          <a:effectLst/>
                          <a:latin typeface="華康楷書體W3" panose="03000309000000000000" pitchFamily="65" charset="-120"/>
                          <a:ea typeface="華康楷書體W3" panose="03000309000000000000" pitchFamily="65" charset="-120"/>
                        </a:rPr>
                        <a:t>轉知聯繫窗口</a:t>
                      </a:r>
                      <a:endParaRPr lang="zh-TW" altLang="zh-TW" sz="1800" b="1" kern="150" dirty="0">
                        <a:effectLst/>
                        <a:latin typeface="華康楷書體W3" panose="03000309000000000000" pitchFamily="65" charset="-120"/>
                        <a:ea typeface="華康楷書體W3" panose="03000309000000000000" pitchFamily="65" charset="-120"/>
                        <a:cs typeface="Times New Roman" panose="02020603050405020304" pitchFamily="18" charset="0"/>
                      </a:endParaRPr>
                    </a:p>
                    <a:p>
                      <a:endParaRPr lang="en-US" altLang="zh-TW" sz="1800" b="1" kern="150" dirty="0">
                        <a:effectLst/>
                        <a:latin typeface="華康楷書體W3" panose="03000309000000000000" pitchFamily="65" charset="-120"/>
                        <a:ea typeface="華康楷書體W3" panose="03000309000000000000" pitchFamily="65" charset="-120"/>
                      </a:endParaRPr>
                    </a:p>
                    <a:p>
                      <a:r>
                        <a:rPr lang="zh-TW" altLang="en-US" sz="1800" b="1" kern="150" dirty="0">
                          <a:effectLst/>
                          <a:latin typeface="華康唐風隸W5" panose="03000509000000000000" pitchFamily="65" charset="-120"/>
                          <a:ea typeface="華康唐風隸W5" panose="03000509000000000000" pitchFamily="65" charset="-120"/>
                        </a:rPr>
                        <a:t>服務範圍：</a:t>
                      </a:r>
                      <a:r>
                        <a:rPr lang="zh-TW" altLang="zh-TW" sz="1800" b="1" kern="1200" dirty="0">
                          <a:solidFill>
                            <a:schemeClr val="dk1"/>
                          </a:solidFill>
                          <a:effectLst/>
                          <a:latin typeface="華康唐風隸W5" panose="03000509000000000000" pitchFamily="65" charset="-120"/>
                          <a:ea typeface="華康唐風隸W5" panose="03000509000000000000" pitchFamily="65" charset="-120"/>
                          <a:cs typeface="+mn-cs"/>
                        </a:rPr>
                        <a:t>鳳林鎮、萬榮鄉、</a:t>
                      </a:r>
                      <a:r>
                        <a:rPr lang="en-US" altLang="zh-TW" sz="1800" b="1" kern="1200" dirty="0">
                          <a:solidFill>
                            <a:schemeClr val="dk1"/>
                          </a:solidFill>
                          <a:effectLst/>
                          <a:latin typeface="華康唐風隸W5" panose="03000509000000000000" pitchFamily="65" charset="-120"/>
                          <a:ea typeface="華康唐風隸W5" panose="03000509000000000000" pitchFamily="65" charset="-120"/>
                          <a:cs typeface="+mn-cs"/>
                        </a:rPr>
                        <a:t/>
                      </a:r>
                      <a:br>
                        <a:rPr lang="en-US" altLang="zh-TW" sz="1800" b="1" kern="1200" dirty="0">
                          <a:solidFill>
                            <a:schemeClr val="dk1"/>
                          </a:solidFill>
                          <a:effectLst/>
                          <a:latin typeface="華康唐風隸W5" panose="03000509000000000000" pitchFamily="65" charset="-120"/>
                          <a:ea typeface="華康唐風隸W5" panose="03000509000000000000" pitchFamily="65" charset="-120"/>
                          <a:cs typeface="+mn-cs"/>
                        </a:rPr>
                      </a:br>
                      <a:r>
                        <a:rPr lang="zh-TW" altLang="zh-TW" sz="1800" b="1" kern="1200" dirty="0">
                          <a:solidFill>
                            <a:schemeClr val="dk1"/>
                          </a:solidFill>
                          <a:effectLst/>
                          <a:latin typeface="華康唐風隸W5" panose="03000509000000000000" pitchFamily="65" charset="-120"/>
                          <a:ea typeface="華康唐風隸W5" panose="03000509000000000000" pitchFamily="65" charset="-120"/>
                          <a:cs typeface="+mn-cs"/>
                        </a:rPr>
                        <a:t>光復鄉、瑞穗鄉、豐濱鄉</a:t>
                      </a:r>
                      <a:r>
                        <a:rPr lang="zh-TW" altLang="zh-TW" sz="1800" kern="1200" dirty="0">
                          <a:solidFill>
                            <a:schemeClr val="dk1"/>
                          </a:solidFill>
                          <a:effectLst/>
                          <a:latin typeface="華康唐風隸W5" panose="03000509000000000000" pitchFamily="65" charset="-120"/>
                          <a:ea typeface="華康唐風隸W5" panose="03000509000000000000" pitchFamily="65" charset="-120"/>
                          <a:cs typeface="+mn-cs"/>
                        </a:rPr>
                        <a:t>。</a:t>
                      </a:r>
                      <a:endParaRPr lang="en-US" altLang="zh-TW" sz="1800" b="1" kern="150" dirty="0">
                        <a:effectLst/>
                        <a:latin typeface="華康唐風隸W5" panose="03000509000000000000" pitchFamily="65" charset="-120"/>
                        <a:ea typeface="華康唐風隸W5" panose="03000509000000000000" pitchFamily="65" charset="-120"/>
                      </a:endParaRPr>
                    </a:p>
                  </a:txBody>
                  <a:tcPr marL="39471" marR="39471" marT="0" marB="0"/>
                </a:tc>
                <a:extLst>
                  <a:ext uri="{0D108BD9-81ED-4DB2-BD59-A6C34878D82A}">
                    <a16:rowId xmlns:a16="http://schemas.microsoft.com/office/drawing/2014/main" xmlns="" val="2992894752"/>
                  </a:ext>
                </a:extLst>
              </a:tr>
              <a:tr h="859803">
                <a:tc>
                  <a:txBody>
                    <a:bodyPr/>
                    <a:lstStyle/>
                    <a:p>
                      <a:pPr algn="ctr"/>
                      <a:r>
                        <a:rPr lang="zh-TW" sz="1800" b="1" kern="150">
                          <a:effectLst/>
                          <a:latin typeface="華康楷書體W3" panose="03000309000000000000" pitchFamily="65" charset="-120"/>
                          <a:ea typeface="華康楷書體W3" panose="03000309000000000000" pitchFamily="65" charset="-120"/>
                        </a:rPr>
                        <a:t>林秀儒</a:t>
                      </a:r>
                      <a:endParaRPr lang="zh-TW" sz="1800" b="1" kern="150">
                        <a:effectLst/>
                        <a:latin typeface="華康楷書體W3" panose="03000309000000000000" pitchFamily="65" charset="-120"/>
                        <a:ea typeface="華康楷書體W3" panose="03000309000000000000" pitchFamily="65" charset="-120"/>
                        <a:cs typeface="Times New Roman" panose="02020603050405020304" pitchFamily="18" charset="0"/>
                      </a:endParaRPr>
                    </a:p>
                  </a:txBody>
                  <a:tcPr marL="39471" marR="39471" marT="0" marB="0"/>
                </a:tc>
                <a:tc>
                  <a:txBody>
                    <a:bodyPr/>
                    <a:lstStyle/>
                    <a:p>
                      <a:pPr algn="ctr"/>
                      <a:r>
                        <a:rPr lang="zh-TW" sz="1800" b="1" kern="150">
                          <a:effectLst/>
                          <a:latin typeface="華康楷書體W3" panose="03000309000000000000" pitchFamily="65" charset="-120"/>
                          <a:ea typeface="華康楷書體W3" panose="03000309000000000000" pitchFamily="65" charset="-120"/>
                        </a:rPr>
                        <a:t>社工師</a:t>
                      </a:r>
                      <a:endParaRPr lang="zh-TW" sz="1800" b="1" kern="150">
                        <a:effectLst/>
                        <a:latin typeface="華康楷書體W3" panose="03000309000000000000" pitchFamily="65" charset="-120"/>
                        <a:ea typeface="華康楷書體W3" panose="03000309000000000000" pitchFamily="65" charset="-120"/>
                        <a:cs typeface="Times New Roman" panose="02020603050405020304" pitchFamily="18" charset="0"/>
                      </a:endParaRPr>
                    </a:p>
                  </a:txBody>
                  <a:tcPr marL="39471" marR="39471" marT="0" marB="0"/>
                </a:tc>
                <a:tc>
                  <a:txBody>
                    <a:bodyPr/>
                    <a:lstStyle/>
                    <a:p>
                      <a:r>
                        <a:rPr lang="en-US" sz="1800" b="1" kern="150">
                          <a:effectLst/>
                          <a:latin typeface="華康楷書體W3" panose="03000309000000000000" pitchFamily="65" charset="-120"/>
                          <a:ea typeface="華康楷書體W3" panose="03000309000000000000" pitchFamily="65" charset="-120"/>
                        </a:rPr>
                        <a:t>03-8222280 # 14</a:t>
                      </a:r>
                      <a:endParaRPr lang="zh-TW" sz="1800" b="1" kern="150">
                        <a:effectLst/>
                        <a:latin typeface="華康楷書體W3" panose="03000309000000000000" pitchFamily="65" charset="-120"/>
                        <a:ea typeface="華康楷書體W3" panose="03000309000000000000" pitchFamily="65" charset="-120"/>
                        <a:cs typeface="Times New Roman" panose="02020603050405020304" pitchFamily="18" charset="0"/>
                      </a:endParaRPr>
                    </a:p>
                  </a:txBody>
                  <a:tcPr marL="39471" marR="39471" marT="0" marB="0"/>
                </a:tc>
                <a:tc>
                  <a:txBody>
                    <a:bodyPr/>
                    <a:lstStyle/>
                    <a:p>
                      <a:r>
                        <a:rPr lang="en-US" sz="1800" b="1" kern="150" dirty="0">
                          <a:effectLst/>
                          <a:latin typeface="華康楷書體W3" panose="03000309000000000000" pitchFamily="65" charset="-120"/>
                          <a:ea typeface="華康楷書體W3" panose="03000309000000000000" pitchFamily="65" charset="-120"/>
                        </a:rPr>
                        <a:t> </a:t>
                      </a:r>
                      <a:endParaRPr lang="zh-TW" sz="1800" b="1" kern="150" dirty="0">
                        <a:effectLst/>
                        <a:latin typeface="華康楷書體W3" panose="03000309000000000000" pitchFamily="65" charset="-120"/>
                        <a:ea typeface="華康楷書體W3" panose="03000309000000000000" pitchFamily="65" charset="-120"/>
                        <a:cs typeface="Times New Roman" panose="02020603050405020304" pitchFamily="18" charset="0"/>
                      </a:endParaRPr>
                    </a:p>
                  </a:txBody>
                  <a:tcPr marL="39471" marR="39471" marT="0" marB="0"/>
                </a:tc>
                <a:tc>
                  <a:txBody>
                    <a:bodyPr/>
                    <a:lstStyle/>
                    <a:p>
                      <a:pPr algn="l"/>
                      <a:r>
                        <a:rPr lang="zh-TW" sz="1800" b="1" kern="150" dirty="0">
                          <a:effectLst/>
                          <a:latin typeface="華康楷書體W3" panose="03000309000000000000" pitchFamily="65" charset="-120"/>
                          <a:ea typeface="華康楷書體W3" panose="03000309000000000000" pitchFamily="65" charset="-120"/>
                        </a:rPr>
                        <a:t>財團法人現代婦女教育基金會</a:t>
                      </a:r>
                      <a:r>
                        <a:rPr lang="en-US" sz="1800" b="1" kern="150" dirty="0">
                          <a:effectLst/>
                          <a:latin typeface="華康楷書體W3" panose="03000309000000000000" pitchFamily="65" charset="-120"/>
                          <a:ea typeface="華康楷書體W3" panose="03000309000000000000" pitchFamily="65" charset="-120"/>
                        </a:rPr>
                        <a:t>-</a:t>
                      </a:r>
                      <a:r>
                        <a:rPr lang="zh-TW" sz="1800" b="1" kern="150" dirty="0">
                          <a:effectLst/>
                          <a:latin typeface="華康楷書體W3" panose="03000309000000000000" pitchFamily="65" charset="-120"/>
                          <a:ea typeface="華康楷書體W3" panose="03000309000000000000" pitchFamily="65" charset="-120"/>
                        </a:rPr>
                        <a:t>花蓮市一站式親密關係多元處遇服務方案</a:t>
                      </a:r>
                      <a:endParaRPr lang="zh-TW" sz="1800" b="1" kern="150" dirty="0">
                        <a:effectLst/>
                        <a:latin typeface="華康楷書體W3" panose="03000309000000000000" pitchFamily="65" charset="-120"/>
                        <a:ea typeface="華康楷書體W3" panose="03000309000000000000" pitchFamily="65" charset="-120"/>
                        <a:cs typeface="Times New Roman" panose="02020603050405020304" pitchFamily="18" charset="0"/>
                      </a:endParaRPr>
                    </a:p>
                  </a:txBody>
                  <a:tcPr marL="39471" marR="39471"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sz="1800" b="1" kern="150" dirty="0">
                          <a:effectLst/>
                          <a:latin typeface="華康楷書體W3" panose="03000309000000000000" pitchFamily="65" charset="-120"/>
                          <a:ea typeface="華康楷書體W3" panose="03000309000000000000" pitchFamily="65" charset="-120"/>
                        </a:rPr>
                        <a:t>民間單位</a:t>
                      </a:r>
                      <a:r>
                        <a:rPr lang="en-US" altLang="zh-TW" sz="1800" b="1" kern="150" dirty="0">
                          <a:effectLst/>
                          <a:latin typeface="華康楷書體W3" panose="03000309000000000000" pitchFamily="65" charset="-120"/>
                          <a:ea typeface="華康楷書體W3" panose="03000309000000000000" pitchFamily="65" charset="-120"/>
                        </a:rPr>
                        <a:t>/</a:t>
                      </a:r>
                      <a:r>
                        <a:rPr lang="zh-TW" altLang="zh-TW" sz="1800" b="1" kern="150" dirty="0">
                          <a:effectLst/>
                          <a:latin typeface="華康楷書體W3" panose="03000309000000000000" pitchFamily="65" charset="-120"/>
                          <a:ea typeface="華康楷書體W3" panose="03000309000000000000" pitchFamily="65" charset="-120"/>
                        </a:rPr>
                        <a:t>轉知聯繫窗口</a:t>
                      </a:r>
                      <a:endParaRPr lang="zh-TW" altLang="zh-TW" sz="1800" b="1" kern="150" dirty="0">
                        <a:effectLst/>
                        <a:latin typeface="華康楷書體W3" panose="03000309000000000000" pitchFamily="65" charset="-120"/>
                        <a:ea typeface="華康楷書體W3" panose="03000309000000000000" pitchFamily="65" charset="-120"/>
                        <a:cs typeface="Times New Roman" panose="02020603050405020304" pitchFamily="18" charset="0"/>
                      </a:endParaRPr>
                    </a:p>
                    <a:p>
                      <a:endParaRPr lang="en-US" altLang="zh-TW" sz="1800" b="1" kern="150" dirty="0">
                        <a:effectLst/>
                        <a:latin typeface="華康楷書體W3" panose="03000309000000000000" pitchFamily="65" charset="-120"/>
                        <a:ea typeface="華康楷書體W3" panose="03000309000000000000" pitchFamily="65" charset="-120"/>
                      </a:endParaRPr>
                    </a:p>
                    <a:p>
                      <a:r>
                        <a:rPr lang="zh-TW" altLang="en-US" sz="1800" b="1" kern="150" dirty="0">
                          <a:effectLst/>
                          <a:latin typeface="華康唐風隸W5" panose="03000509000000000000" pitchFamily="65" charset="-120"/>
                          <a:ea typeface="華康唐風隸W5" panose="03000509000000000000" pitchFamily="65" charset="-120"/>
                        </a:rPr>
                        <a:t>服務範圍：花蓮市</a:t>
                      </a:r>
                      <a:r>
                        <a:rPr lang="en-US" altLang="zh-TW" sz="1800" b="1" kern="150" dirty="0">
                          <a:effectLst/>
                          <a:latin typeface="華康楷書體W3" panose="03000309000000000000" pitchFamily="65" charset="-120"/>
                          <a:ea typeface="華康楷書體W3" panose="03000309000000000000" pitchFamily="65" charset="-120"/>
                        </a:rPr>
                        <a:t/>
                      </a:r>
                      <a:br>
                        <a:rPr lang="en-US" altLang="zh-TW" sz="1800" b="1" kern="150" dirty="0">
                          <a:effectLst/>
                          <a:latin typeface="華康楷書體W3" panose="03000309000000000000" pitchFamily="65" charset="-120"/>
                          <a:ea typeface="華康楷書體W3" panose="03000309000000000000" pitchFamily="65" charset="-120"/>
                        </a:rPr>
                      </a:br>
                      <a:endParaRPr lang="zh-TW" sz="1800" b="1" kern="150" dirty="0">
                        <a:effectLst/>
                        <a:latin typeface="華康楷書體W3" panose="03000309000000000000" pitchFamily="65" charset="-120"/>
                        <a:ea typeface="華康楷書體W3" panose="03000309000000000000" pitchFamily="65" charset="-120"/>
                      </a:endParaRPr>
                    </a:p>
                  </a:txBody>
                  <a:tcPr marL="39471" marR="39471" marT="0" marB="0"/>
                </a:tc>
                <a:extLst>
                  <a:ext uri="{0D108BD9-81ED-4DB2-BD59-A6C34878D82A}">
                    <a16:rowId xmlns:a16="http://schemas.microsoft.com/office/drawing/2014/main" xmlns="" val="773925919"/>
                  </a:ext>
                </a:extLst>
              </a:tr>
              <a:tr h="679726">
                <a:tc>
                  <a:txBody>
                    <a:bodyPr/>
                    <a:lstStyle/>
                    <a:p>
                      <a:pPr algn="ctr"/>
                      <a:r>
                        <a:rPr lang="zh-TW" sz="1800" b="1" kern="150" dirty="0">
                          <a:effectLst/>
                          <a:latin typeface="華康楷書體W3" panose="03000309000000000000" pitchFamily="65" charset="-120"/>
                          <a:ea typeface="華康楷書體W3" panose="03000309000000000000" pitchFamily="65" charset="-120"/>
                        </a:rPr>
                        <a:t>黃瑞鳳</a:t>
                      </a:r>
                      <a:endParaRPr lang="zh-TW" sz="1800" b="1" kern="150" dirty="0">
                        <a:effectLst/>
                        <a:latin typeface="華康楷書體W3" panose="03000309000000000000" pitchFamily="65" charset="-120"/>
                        <a:ea typeface="華康楷書體W3" panose="03000309000000000000" pitchFamily="65" charset="-120"/>
                        <a:cs typeface="Times New Roman" panose="02020603050405020304" pitchFamily="18" charset="0"/>
                      </a:endParaRPr>
                    </a:p>
                  </a:txBody>
                  <a:tcPr marL="39471" marR="39471" marT="0" marB="0"/>
                </a:tc>
                <a:tc>
                  <a:txBody>
                    <a:bodyPr/>
                    <a:lstStyle/>
                    <a:p>
                      <a:pPr algn="ctr"/>
                      <a:r>
                        <a:rPr lang="zh-TW" sz="1800" b="1" kern="150" dirty="0">
                          <a:effectLst/>
                          <a:latin typeface="華康楷書體W3" panose="03000309000000000000" pitchFamily="65" charset="-120"/>
                          <a:ea typeface="華康楷書體W3" panose="03000309000000000000" pitchFamily="65" charset="-120"/>
                        </a:rPr>
                        <a:t>社工師</a:t>
                      </a:r>
                      <a:endParaRPr lang="zh-TW" sz="1800" b="1" kern="150" dirty="0">
                        <a:effectLst/>
                        <a:latin typeface="華康楷書體W3" panose="03000309000000000000" pitchFamily="65" charset="-120"/>
                        <a:ea typeface="華康楷書體W3" panose="03000309000000000000" pitchFamily="65" charset="-120"/>
                        <a:cs typeface="Times New Roman" panose="02020603050405020304" pitchFamily="18" charset="0"/>
                      </a:endParaRPr>
                    </a:p>
                  </a:txBody>
                  <a:tcPr marL="39471" marR="39471" marT="0" marB="0"/>
                </a:tc>
                <a:tc>
                  <a:txBody>
                    <a:bodyPr/>
                    <a:lstStyle/>
                    <a:p>
                      <a:r>
                        <a:rPr lang="zh-TW" sz="1800" b="1" kern="150" dirty="0">
                          <a:effectLst/>
                          <a:latin typeface="華康楷書體W3" panose="03000309000000000000" pitchFamily="65" charset="-120"/>
                          <a:ea typeface="華康楷書體W3" panose="03000309000000000000" pitchFamily="65" charset="-120"/>
                        </a:rPr>
                        <a:t>03-8228895</a:t>
                      </a:r>
                      <a:endParaRPr lang="zh-TW" sz="1800" b="1" kern="150" dirty="0">
                        <a:effectLst/>
                        <a:latin typeface="華康楷書體W3" panose="03000309000000000000" pitchFamily="65" charset="-120"/>
                        <a:ea typeface="華康楷書體W3" panose="03000309000000000000" pitchFamily="65" charset="-120"/>
                        <a:cs typeface="Times New Roman" panose="02020603050405020304" pitchFamily="18" charset="0"/>
                      </a:endParaRPr>
                    </a:p>
                  </a:txBody>
                  <a:tcPr marL="39471" marR="39471" marT="0" marB="0"/>
                </a:tc>
                <a:tc>
                  <a:txBody>
                    <a:bodyPr/>
                    <a:lstStyle/>
                    <a:p>
                      <a:r>
                        <a:rPr lang="en-US" sz="1800" b="1" kern="150" dirty="0">
                          <a:effectLst/>
                          <a:latin typeface="華康楷書體W3" panose="03000309000000000000" pitchFamily="65" charset="-120"/>
                          <a:ea typeface="華康楷書體W3" panose="03000309000000000000" pitchFamily="65" charset="-120"/>
                        </a:rPr>
                        <a:t> </a:t>
                      </a:r>
                      <a:endParaRPr lang="zh-TW" sz="1800" b="1" kern="150" dirty="0">
                        <a:effectLst/>
                        <a:latin typeface="華康楷書體W3" panose="03000309000000000000" pitchFamily="65" charset="-120"/>
                        <a:ea typeface="華康楷書體W3" panose="03000309000000000000" pitchFamily="65" charset="-120"/>
                        <a:cs typeface="Times New Roman" panose="02020603050405020304" pitchFamily="18" charset="0"/>
                      </a:endParaRPr>
                    </a:p>
                  </a:txBody>
                  <a:tcPr marL="39471" marR="39471" marT="0" marB="0"/>
                </a:tc>
                <a:tc>
                  <a:txBody>
                    <a:bodyPr/>
                    <a:lstStyle/>
                    <a:p>
                      <a:pPr algn="l">
                        <a:lnSpc>
                          <a:spcPts val="1500"/>
                        </a:lnSpc>
                      </a:pPr>
                      <a:r>
                        <a:rPr lang="zh-TW" sz="1800" b="1" kern="150" dirty="0">
                          <a:effectLst/>
                          <a:latin typeface="華康楷書體W3" panose="03000309000000000000" pitchFamily="65" charset="-120"/>
                          <a:ea typeface="華康楷書體W3" panose="03000309000000000000" pitchFamily="65" charset="-120"/>
                        </a:rPr>
                        <a:t>財團法人勵馨社會福利事業基金會</a:t>
                      </a:r>
                      <a:r>
                        <a:rPr lang="en-US" sz="1800" b="1" kern="150" dirty="0">
                          <a:effectLst/>
                          <a:latin typeface="華康楷書體W3" panose="03000309000000000000" pitchFamily="65" charset="-120"/>
                          <a:ea typeface="華康楷書體W3" panose="03000309000000000000" pitchFamily="65" charset="-120"/>
                        </a:rPr>
                        <a:t>-</a:t>
                      </a:r>
                      <a:r>
                        <a:rPr lang="zh-TW" sz="1800" b="1" kern="150" dirty="0">
                          <a:effectLst/>
                          <a:latin typeface="華康楷書體W3" panose="03000309000000000000" pitchFamily="65" charset="-120"/>
                          <a:ea typeface="華康楷書體W3" panose="03000309000000000000" pitchFamily="65" charset="-120"/>
                        </a:rPr>
                        <a:t>親密關係暴力一站式多元服務計畫</a:t>
                      </a:r>
                      <a:endParaRPr lang="zh-TW" sz="1800" b="1" kern="150" dirty="0">
                        <a:effectLst/>
                        <a:latin typeface="華康楷書體W3" panose="03000309000000000000" pitchFamily="65" charset="-120"/>
                        <a:ea typeface="華康楷書體W3" panose="03000309000000000000" pitchFamily="65" charset="-120"/>
                        <a:cs typeface="Times New Roman" panose="02020603050405020304" pitchFamily="18" charset="0"/>
                      </a:endParaRPr>
                    </a:p>
                  </a:txBody>
                  <a:tcPr marL="39471" marR="39471" marT="0" marB="0"/>
                </a:tc>
                <a:tc>
                  <a:txBody>
                    <a:bodyPr/>
                    <a:lstStyle/>
                    <a:p>
                      <a:r>
                        <a:rPr lang="zh-TW" sz="1800" b="1" kern="150" dirty="0">
                          <a:effectLst/>
                          <a:latin typeface="華康楷書體W3" panose="03000309000000000000" pitchFamily="65" charset="-120"/>
                          <a:ea typeface="華康楷書體W3" panose="03000309000000000000" pitchFamily="65" charset="-120"/>
                        </a:rPr>
                        <a:t>民間單位</a:t>
                      </a:r>
                      <a:r>
                        <a:rPr lang="en-US" altLang="zh-TW" sz="1800" b="1" kern="150" dirty="0">
                          <a:effectLst/>
                          <a:latin typeface="華康楷書體W3" panose="03000309000000000000" pitchFamily="65" charset="-120"/>
                          <a:ea typeface="華康楷書體W3" panose="03000309000000000000" pitchFamily="65" charset="-120"/>
                        </a:rPr>
                        <a:t>//</a:t>
                      </a:r>
                      <a:r>
                        <a:rPr lang="zh-TW" altLang="zh-TW" sz="1800" b="1" kern="150" dirty="0">
                          <a:effectLst/>
                          <a:latin typeface="華康楷書體W3" panose="03000309000000000000" pitchFamily="65" charset="-120"/>
                          <a:ea typeface="華康楷書體W3" panose="03000309000000000000" pitchFamily="65" charset="-120"/>
                        </a:rPr>
                        <a:t>轉知聯繫窗口</a:t>
                      </a:r>
                      <a:endParaRPr lang="en-US" altLang="zh-TW" sz="1800" b="1" kern="150" dirty="0">
                        <a:effectLst/>
                        <a:latin typeface="華康楷書體W3" panose="03000309000000000000" pitchFamily="65" charset="-120"/>
                        <a:ea typeface="華康楷書體W3" panose="03000309000000000000" pitchFamily="65" charset="-120"/>
                      </a:endParaRPr>
                    </a:p>
                    <a:p>
                      <a:endParaRPr lang="en-US" altLang="zh-TW" sz="1800" b="1" kern="150" dirty="0">
                        <a:effectLst/>
                        <a:latin typeface="華康楷書體W3" panose="03000309000000000000" pitchFamily="65" charset="-120"/>
                        <a:ea typeface="華康楷書體W3" panose="03000309000000000000" pitchFamily="65" charset="-120"/>
                      </a:endParaRPr>
                    </a:p>
                    <a:p>
                      <a:r>
                        <a:rPr lang="zh-TW" altLang="en-US" sz="1800" b="1" kern="150" dirty="0">
                          <a:effectLst/>
                          <a:latin typeface="華康唐風隸W5" panose="03000509000000000000" pitchFamily="65" charset="-120"/>
                          <a:ea typeface="華康唐風隸W5" panose="03000509000000000000" pitchFamily="65" charset="-120"/>
                        </a:rPr>
                        <a:t>服務範圍：</a:t>
                      </a:r>
                      <a:r>
                        <a:rPr lang="zh-TW" altLang="zh-TW" sz="1800" b="1" kern="1200" dirty="0">
                          <a:solidFill>
                            <a:schemeClr val="dk1"/>
                          </a:solidFill>
                          <a:effectLst/>
                          <a:latin typeface="華康唐風隸W5" panose="03000509000000000000" pitchFamily="65" charset="-120"/>
                          <a:ea typeface="華康唐風隸W5" panose="03000509000000000000" pitchFamily="65" charset="-120"/>
                          <a:cs typeface="+mn-cs"/>
                        </a:rPr>
                        <a:t>壽豐鄉</a:t>
                      </a:r>
                      <a:r>
                        <a:rPr lang="zh-TW" altLang="en-US" sz="1800" b="1" kern="1200" dirty="0">
                          <a:solidFill>
                            <a:schemeClr val="dk1"/>
                          </a:solidFill>
                          <a:effectLst/>
                          <a:latin typeface="華康唐風隸W5" panose="03000509000000000000" pitchFamily="65" charset="-120"/>
                          <a:ea typeface="華康唐風隸W5" panose="03000509000000000000" pitchFamily="65" charset="-120"/>
                          <a:cs typeface="+mn-cs"/>
                        </a:rPr>
                        <a:t>、</a:t>
                      </a:r>
                      <a:r>
                        <a:rPr lang="zh-TW" altLang="zh-TW" sz="1800" b="1" kern="1200" dirty="0">
                          <a:solidFill>
                            <a:schemeClr val="dk1"/>
                          </a:solidFill>
                          <a:effectLst/>
                          <a:latin typeface="華康唐風隸W5" panose="03000509000000000000" pitchFamily="65" charset="-120"/>
                          <a:ea typeface="華康唐風隸W5" panose="03000509000000000000" pitchFamily="65" charset="-120"/>
                          <a:cs typeface="+mn-cs"/>
                        </a:rPr>
                        <a:t>吉安鄉</a:t>
                      </a:r>
                      <a:r>
                        <a:rPr lang="zh-TW" altLang="en-US" sz="1800" b="1" kern="1200" dirty="0">
                          <a:solidFill>
                            <a:schemeClr val="dk1"/>
                          </a:solidFill>
                          <a:effectLst/>
                          <a:latin typeface="華康唐風隸W5" panose="03000509000000000000" pitchFamily="65" charset="-120"/>
                          <a:ea typeface="華康唐風隸W5" panose="03000509000000000000" pitchFamily="65" charset="-120"/>
                          <a:cs typeface="+mn-cs"/>
                        </a:rPr>
                        <a:t>、</a:t>
                      </a:r>
                      <a:r>
                        <a:rPr lang="en-US" altLang="zh-TW" sz="1800" b="1" kern="1200" dirty="0">
                          <a:solidFill>
                            <a:schemeClr val="dk1"/>
                          </a:solidFill>
                          <a:effectLst/>
                          <a:latin typeface="華康唐風隸W5" panose="03000509000000000000" pitchFamily="65" charset="-120"/>
                          <a:ea typeface="華康唐風隸W5" panose="03000509000000000000" pitchFamily="65" charset="-120"/>
                          <a:cs typeface="+mn-cs"/>
                        </a:rPr>
                        <a:t/>
                      </a:r>
                      <a:br>
                        <a:rPr lang="en-US" altLang="zh-TW" sz="1800" b="1" kern="1200" dirty="0">
                          <a:solidFill>
                            <a:schemeClr val="dk1"/>
                          </a:solidFill>
                          <a:effectLst/>
                          <a:latin typeface="華康唐風隸W5" panose="03000509000000000000" pitchFamily="65" charset="-120"/>
                          <a:ea typeface="華康唐風隸W5" panose="03000509000000000000" pitchFamily="65" charset="-120"/>
                          <a:cs typeface="+mn-cs"/>
                        </a:rPr>
                      </a:br>
                      <a:r>
                        <a:rPr lang="zh-TW" altLang="zh-TW" sz="1800" b="1" kern="1200" dirty="0">
                          <a:solidFill>
                            <a:schemeClr val="dk1"/>
                          </a:solidFill>
                          <a:effectLst/>
                          <a:latin typeface="華康唐風隸W5" panose="03000509000000000000" pitchFamily="65" charset="-120"/>
                          <a:ea typeface="華康唐風隸W5" panose="03000509000000000000" pitchFamily="65" charset="-120"/>
                          <a:cs typeface="+mn-cs"/>
                        </a:rPr>
                        <a:t>新城鄉</a:t>
                      </a:r>
                      <a:r>
                        <a:rPr lang="zh-TW" altLang="en-US" sz="1800" b="1" kern="1200" dirty="0">
                          <a:solidFill>
                            <a:schemeClr val="dk1"/>
                          </a:solidFill>
                          <a:effectLst/>
                          <a:latin typeface="華康唐風隸W5" panose="03000509000000000000" pitchFamily="65" charset="-120"/>
                          <a:ea typeface="華康唐風隸W5" panose="03000509000000000000" pitchFamily="65" charset="-120"/>
                          <a:cs typeface="+mn-cs"/>
                        </a:rPr>
                        <a:t>、</a:t>
                      </a:r>
                      <a:r>
                        <a:rPr lang="zh-TW" altLang="zh-TW" sz="1800" b="1" kern="1200" dirty="0">
                          <a:solidFill>
                            <a:schemeClr val="dk1"/>
                          </a:solidFill>
                          <a:effectLst/>
                          <a:latin typeface="華康唐風隸W5" panose="03000509000000000000" pitchFamily="65" charset="-120"/>
                          <a:ea typeface="華康唐風隸W5" panose="03000509000000000000" pitchFamily="65" charset="-120"/>
                          <a:cs typeface="+mn-cs"/>
                        </a:rPr>
                        <a:t>秀林鄉</a:t>
                      </a:r>
                      <a:r>
                        <a:rPr lang="zh-TW" altLang="en-US" sz="1800" b="1" kern="1200" dirty="0">
                          <a:solidFill>
                            <a:schemeClr val="dk1"/>
                          </a:solidFill>
                          <a:effectLst/>
                          <a:latin typeface="華康唐風隸W5" panose="03000509000000000000" pitchFamily="65" charset="-120"/>
                          <a:ea typeface="華康唐風隸W5" panose="03000509000000000000" pitchFamily="65" charset="-120"/>
                          <a:cs typeface="+mn-cs"/>
                        </a:rPr>
                        <a:t>、</a:t>
                      </a:r>
                      <a:r>
                        <a:rPr lang="zh-TW" sz="1800" b="1" kern="150" dirty="0">
                          <a:effectLst/>
                          <a:latin typeface="華康唐風隸W5" panose="03000509000000000000" pitchFamily="65" charset="-120"/>
                          <a:ea typeface="華康唐風隸W5" panose="03000509000000000000" pitchFamily="65" charset="-120"/>
                        </a:rPr>
                        <a:t>轉知聯繫窗口</a:t>
                      </a:r>
                      <a:endParaRPr lang="zh-TW" sz="1800" b="1" kern="150" dirty="0">
                        <a:effectLst/>
                        <a:latin typeface="華康唐風隸W5" panose="03000509000000000000" pitchFamily="65" charset="-120"/>
                        <a:ea typeface="華康唐風隸W5" panose="03000509000000000000" pitchFamily="65" charset="-120"/>
                        <a:cs typeface="Times New Roman" panose="02020603050405020304" pitchFamily="18" charset="0"/>
                      </a:endParaRPr>
                    </a:p>
                  </a:txBody>
                  <a:tcPr marL="39471" marR="39471" marT="0" marB="0"/>
                </a:tc>
                <a:extLst>
                  <a:ext uri="{0D108BD9-81ED-4DB2-BD59-A6C34878D82A}">
                    <a16:rowId xmlns:a16="http://schemas.microsoft.com/office/drawing/2014/main" xmlns="" val="3053532719"/>
                  </a:ext>
                </a:extLst>
              </a:tr>
              <a:tr h="198729">
                <a:tc>
                  <a:txBody>
                    <a:bodyPr/>
                    <a:lstStyle/>
                    <a:p>
                      <a:r>
                        <a:rPr lang="en-US" sz="700" kern="150">
                          <a:effectLst/>
                        </a:rPr>
                        <a:t> </a:t>
                      </a:r>
                      <a:endParaRPr lang="zh-TW" sz="700" kern="150">
                        <a:effectLst/>
                        <a:latin typeface="Calibri" panose="020F0502020204030204" pitchFamily="34" charset="0"/>
                        <a:ea typeface="新細明體" panose="02020500000000000000" pitchFamily="18" charset="-120"/>
                        <a:cs typeface="Times New Roman" panose="02020603050405020304" pitchFamily="18" charset="0"/>
                      </a:endParaRPr>
                    </a:p>
                  </a:txBody>
                  <a:tcPr marL="39471" marR="39471" marT="0" marB="0"/>
                </a:tc>
                <a:tc>
                  <a:txBody>
                    <a:bodyPr/>
                    <a:lstStyle/>
                    <a:p>
                      <a:r>
                        <a:rPr lang="en-US" sz="700" kern="150">
                          <a:effectLst/>
                        </a:rPr>
                        <a:t> </a:t>
                      </a:r>
                      <a:endParaRPr lang="zh-TW" sz="700" kern="150">
                        <a:effectLst/>
                        <a:latin typeface="Calibri" panose="020F0502020204030204" pitchFamily="34" charset="0"/>
                        <a:ea typeface="新細明體" panose="02020500000000000000" pitchFamily="18" charset="-120"/>
                        <a:cs typeface="Times New Roman" panose="02020603050405020304" pitchFamily="18" charset="0"/>
                      </a:endParaRPr>
                    </a:p>
                  </a:txBody>
                  <a:tcPr marL="39471" marR="39471" marT="0" marB="0"/>
                </a:tc>
                <a:tc>
                  <a:txBody>
                    <a:bodyPr/>
                    <a:lstStyle/>
                    <a:p>
                      <a:r>
                        <a:rPr lang="zh-TW" sz="700" kern="150">
                          <a:effectLst/>
                        </a:rPr>
                        <a:t> </a:t>
                      </a:r>
                      <a:endParaRPr lang="zh-TW" sz="700" kern="150">
                        <a:effectLst/>
                        <a:latin typeface="Calibri" panose="020F0502020204030204" pitchFamily="34" charset="0"/>
                        <a:ea typeface="新細明體" panose="02020500000000000000" pitchFamily="18" charset="-120"/>
                        <a:cs typeface="Times New Roman" panose="02020603050405020304" pitchFamily="18" charset="0"/>
                      </a:endParaRPr>
                    </a:p>
                  </a:txBody>
                  <a:tcPr marL="39471" marR="39471" marT="0" marB="0"/>
                </a:tc>
                <a:tc>
                  <a:txBody>
                    <a:bodyPr/>
                    <a:lstStyle/>
                    <a:p>
                      <a:r>
                        <a:rPr lang="en-US" sz="700" kern="150" dirty="0">
                          <a:effectLst/>
                        </a:rPr>
                        <a:t> </a:t>
                      </a:r>
                      <a:endParaRPr lang="zh-TW" sz="700" kern="15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39471" marR="39471" marT="0" marB="0"/>
                </a:tc>
                <a:tc>
                  <a:txBody>
                    <a:bodyPr/>
                    <a:lstStyle/>
                    <a:p>
                      <a:pPr>
                        <a:lnSpc>
                          <a:spcPts val="1200"/>
                        </a:lnSpc>
                      </a:pPr>
                      <a:r>
                        <a:rPr lang="en-US" sz="700" kern="150">
                          <a:effectLst/>
                        </a:rPr>
                        <a:t> </a:t>
                      </a:r>
                      <a:endParaRPr lang="zh-TW" sz="700" kern="150">
                        <a:effectLst/>
                        <a:latin typeface="Calibri" panose="020F0502020204030204" pitchFamily="34" charset="0"/>
                        <a:ea typeface="新細明體" panose="02020500000000000000" pitchFamily="18" charset="-120"/>
                        <a:cs typeface="Times New Roman" panose="02020603050405020304" pitchFamily="18" charset="0"/>
                      </a:endParaRPr>
                    </a:p>
                  </a:txBody>
                  <a:tcPr marL="39471" marR="39471" marT="0" marB="0"/>
                </a:tc>
                <a:tc>
                  <a:txBody>
                    <a:bodyPr/>
                    <a:lstStyle/>
                    <a:p>
                      <a:r>
                        <a:rPr lang="en-US" sz="700" kern="150" dirty="0">
                          <a:effectLst/>
                        </a:rPr>
                        <a:t> </a:t>
                      </a:r>
                      <a:endParaRPr lang="zh-TW" sz="700" kern="15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39471" marR="39471" marT="0" marB="0"/>
                </a:tc>
                <a:extLst>
                  <a:ext uri="{0D108BD9-81ED-4DB2-BD59-A6C34878D82A}">
                    <a16:rowId xmlns:a16="http://schemas.microsoft.com/office/drawing/2014/main" xmlns="" val="900173742"/>
                  </a:ext>
                </a:extLst>
              </a:tr>
            </a:tbl>
          </a:graphicData>
        </a:graphic>
      </p:graphicFrame>
    </p:spTree>
    <p:extLst>
      <p:ext uri="{BB962C8B-B14F-4D97-AF65-F5344CB8AC3E}">
        <p14:creationId xmlns:p14="http://schemas.microsoft.com/office/powerpoint/2010/main" val="24192712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內容版面配置區 5">
            <a:extLst>
              <a:ext uri="{FF2B5EF4-FFF2-40B4-BE49-F238E27FC236}">
                <a16:creationId xmlns:a16="http://schemas.microsoft.com/office/drawing/2014/main" xmlns="" id="{710879B0-C25B-40BB-8019-AF9E4B30B1B3}"/>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933818" y="707886"/>
            <a:ext cx="8476763" cy="6046029"/>
          </a:xfrm>
        </p:spPr>
      </p:pic>
      <p:sp>
        <p:nvSpPr>
          <p:cNvPr id="2" name="矩形 1"/>
          <p:cNvSpPr/>
          <p:nvPr/>
        </p:nvSpPr>
        <p:spPr>
          <a:xfrm>
            <a:off x="1759460" y="0"/>
            <a:ext cx="8520679" cy="707886"/>
          </a:xfrm>
          <a:prstGeom prst="rect">
            <a:avLst/>
          </a:prstGeom>
        </p:spPr>
        <p:txBody>
          <a:bodyPr wrap="square">
            <a:spAutoFit/>
          </a:bodyPr>
          <a:lstStyle/>
          <a:p>
            <a:r>
              <a:rPr lang="zh-TW" altLang="en-US" sz="4000" kern="150" dirty="0">
                <a:latin typeface="華康儷粗宋(P)" panose="02020700000000000000" pitchFamily="18" charset="-120"/>
                <a:ea typeface="華康儷粗宋(P)" panose="02020700000000000000" pitchFamily="18" charset="-120"/>
              </a:rPr>
              <a:t>社團法人</a:t>
            </a:r>
            <a:r>
              <a:rPr lang="zh-TW" altLang="zh-TW" sz="4000" kern="150" dirty="0">
                <a:latin typeface="華康儷粗宋(P)" panose="02020700000000000000" pitchFamily="18" charset="-120"/>
                <a:ea typeface="華康儷粗宋(P)" panose="02020700000000000000" pitchFamily="18" charset="-120"/>
              </a:rPr>
              <a:t>花蓮縣兒童暨家庭關懷協會</a:t>
            </a:r>
            <a:endParaRPr lang="zh-TW" altLang="en-US" sz="4000" dirty="0"/>
          </a:p>
        </p:txBody>
      </p:sp>
    </p:spTree>
    <p:extLst>
      <p:ext uri="{BB962C8B-B14F-4D97-AF65-F5344CB8AC3E}">
        <p14:creationId xmlns:p14="http://schemas.microsoft.com/office/powerpoint/2010/main" val="32055587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4" name="內容版面配置區 3"/>
          <p:cNvSpPr>
            <a:spLocks noGrp="1"/>
          </p:cNvSpPr>
          <p:nvPr>
            <p:ph sz="half" idx="2"/>
          </p:nvPr>
        </p:nvSpPr>
        <p:spPr/>
        <p:txBody>
          <a:bodyPr/>
          <a:lstStyle/>
          <a:p>
            <a:endParaRPr lang="zh-TW" altLang="en-US"/>
          </a:p>
        </p:txBody>
      </p:sp>
      <p:pic>
        <p:nvPicPr>
          <p:cNvPr id="5" name="內容版面配置區 7">
            <a:extLst>
              <a:ext uri="{FF2B5EF4-FFF2-40B4-BE49-F238E27FC236}">
                <a16:creationId xmlns:a16="http://schemas.microsoft.com/office/drawing/2014/main" xmlns="" id="{345692C4-DF3A-40CF-9547-4851AF30657C}"/>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419997" y="102190"/>
            <a:ext cx="9352005" cy="6670294"/>
          </a:xfrm>
        </p:spPr>
      </p:pic>
    </p:spTree>
    <p:extLst>
      <p:ext uri="{BB962C8B-B14F-4D97-AF65-F5344CB8AC3E}">
        <p14:creationId xmlns:p14="http://schemas.microsoft.com/office/powerpoint/2010/main" val="24982003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245EC2E1-9C3A-48E7-8FA0-036BC67C9611}"/>
              </a:ext>
            </a:extLst>
          </p:cNvPr>
          <p:cNvSpPr>
            <a:spLocks noGrp="1"/>
          </p:cNvSpPr>
          <p:nvPr>
            <p:ph type="title"/>
          </p:nvPr>
        </p:nvSpPr>
        <p:spPr>
          <a:xfrm>
            <a:off x="914399" y="0"/>
            <a:ext cx="10515600" cy="804648"/>
          </a:xfrm>
        </p:spPr>
        <p:txBody>
          <a:bodyPr/>
          <a:lstStyle/>
          <a:p>
            <a:pPr algn="ctr"/>
            <a:r>
              <a:rPr lang="zh-TW" altLang="en-US" sz="4400" b="0" kern="150" dirty="0">
                <a:effectLst/>
                <a:latin typeface="華康儷粗宋(P)" panose="02020700000000000000" pitchFamily="18" charset="-120"/>
                <a:ea typeface="華康儷粗宋(P)" panose="02020700000000000000" pitchFamily="18" charset="-120"/>
              </a:rPr>
              <a:t>社團法人</a:t>
            </a:r>
            <a:r>
              <a:rPr lang="zh-TW" altLang="zh-TW" sz="4400" b="0" kern="150" dirty="0">
                <a:effectLst/>
                <a:latin typeface="華康儷粗宋(P)" panose="02020700000000000000" pitchFamily="18" charset="-120"/>
                <a:ea typeface="華康儷粗宋(P)" panose="02020700000000000000" pitchFamily="18" charset="-120"/>
              </a:rPr>
              <a:t>花蓮縣兒童暨家庭關懷協會</a:t>
            </a:r>
            <a:r>
              <a:rPr lang="en-US" altLang="zh-TW" sz="4400" b="0" kern="150" dirty="0">
                <a:effectLst/>
                <a:latin typeface="華康儷粗宋(P)" panose="02020700000000000000" pitchFamily="18" charset="-120"/>
                <a:ea typeface="華康儷粗宋(P)" panose="02020700000000000000" pitchFamily="18" charset="-120"/>
              </a:rPr>
              <a:t>-</a:t>
            </a:r>
            <a:r>
              <a:rPr lang="zh-TW" altLang="en-US" sz="2000" kern="150" dirty="0">
                <a:latin typeface="華康儷粗宋(P)" panose="02020700000000000000" pitchFamily="18" charset="-120"/>
                <a:ea typeface="華康儷粗宋(P)" panose="02020700000000000000" pitchFamily="18" charset="-120"/>
              </a:rPr>
              <a:t>目睹方案</a:t>
            </a:r>
            <a:endParaRPr lang="zh-TW" altLang="en-US" sz="2000" dirty="0"/>
          </a:p>
        </p:txBody>
      </p:sp>
      <p:pic>
        <p:nvPicPr>
          <p:cNvPr id="6" name="內容版面配置區 5">
            <a:extLst>
              <a:ext uri="{FF2B5EF4-FFF2-40B4-BE49-F238E27FC236}">
                <a16:creationId xmlns:a16="http://schemas.microsoft.com/office/drawing/2014/main" xmlns="" id="{3DE1EFF9-CA2F-4B5F-B1A9-3B1B018CD6EE}"/>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647541" y="804648"/>
            <a:ext cx="8320243" cy="5934392"/>
          </a:xfrm>
        </p:spPr>
      </p:pic>
    </p:spTree>
    <p:extLst>
      <p:ext uri="{BB962C8B-B14F-4D97-AF65-F5344CB8AC3E}">
        <p14:creationId xmlns:p14="http://schemas.microsoft.com/office/powerpoint/2010/main" val="21828426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4" name="內容版面配置區 3"/>
          <p:cNvSpPr>
            <a:spLocks noGrp="1"/>
          </p:cNvSpPr>
          <p:nvPr>
            <p:ph sz="half" idx="2"/>
          </p:nvPr>
        </p:nvSpPr>
        <p:spPr/>
        <p:txBody>
          <a:bodyPr/>
          <a:lstStyle/>
          <a:p>
            <a:endParaRPr lang="zh-TW" altLang="en-US"/>
          </a:p>
        </p:txBody>
      </p:sp>
      <p:pic>
        <p:nvPicPr>
          <p:cNvPr id="5" name="內容版面配置區 7">
            <a:extLst>
              <a:ext uri="{FF2B5EF4-FFF2-40B4-BE49-F238E27FC236}">
                <a16:creationId xmlns:a16="http://schemas.microsoft.com/office/drawing/2014/main" xmlns="" id="{BD4C0474-EB8A-4E4B-9767-8AA669908809}"/>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390134" y="102191"/>
            <a:ext cx="9376719" cy="6687921"/>
          </a:xfrm>
        </p:spPr>
      </p:pic>
    </p:spTree>
    <p:extLst>
      <p:ext uri="{BB962C8B-B14F-4D97-AF65-F5344CB8AC3E}">
        <p14:creationId xmlns:p14="http://schemas.microsoft.com/office/powerpoint/2010/main" val="21753601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28804BEE-CB1E-4E9D-A166-171D85AF64F9}"/>
              </a:ext>
            </a:extLst>
          </p:cNvPr>
          <p:cNvSpPr>
            <a:spLocks noGrp="1"/>
          </p:cNvSpPr>
          <p:nvPr>
            <p:ph type="title"/>
          </p:nvPr>
        </p:nvSpPr>
        <p:spPr>
          <a:xfrm>
            <a:off x="846437" y="117991"/>
            <a:ext cx="10515600" cy="722270"/>
          </a:xfrm>
        </p:spPr>
        <p:txBody>
          <a:bodyPr/>
          <a:lstStyle/>
          <a:p>
            <a:pPr algn="ctr"/>
            <a:r>
              <a:rPr lang="zh-TW" altLang="en-US" sz="4400" b="0" kern="150" dirty="0">
                <a:effectLst/>
                <a:latin typeface="華康儷粗宋(P)" panose="02020700000000000000" pitchFamily="18" charset="-120"/>
                <a:ea typeface="華康儷粗宋(P)" panose="02020700000000000000" pitchFamily="18" charset="-120"/>
              </a:rPr>
              <a:t>社團法人</a:t>
            </a:r>
            <a:r>
              <a:rPr lang="zh-TW" altLang="zh-TW" sz="4400" b="0" kern="150" dirty="0">
                <a:effectLst/>
                <a:latin typeface="華康儷粗宋(P)" panose="02020700000000000000" pitchFamily="18" charset="-120"/>
                <a:ea typeface="華康儷粗宋(P)" panose="02020700000000000000" pitchFamily="18" charset="-120"/>
              </a:rPr>
              <a:t>花蓮縣兒童暨家庭關懷協會</a:t>
            </a:r>
            <a:r>
              <a:rPr lang="en-US" altLang="zh-TW" sz="4400" b="0" kern="150" dirty="0">
                <a:effectLst/>
                <a:latin typeface="華康儷粗宋(P)" panose="02020700000000000000" pitchFamily="18" charset="-120"/>
                <a:ea typeface="華康儷粗宋(P)" panose="02020700000000000000" pitchFamily="18" charset="-120"/>
              </a:rPr>
              <a:t>-</a:t>
            </a:r>
            <a:r>
              <a:rPr lang="zh-TW" altLang="en-US" sz="2800" b="0" kern="150" dirty="0">
                <a:effectLst/>
                <a:latin typeface="華康儷粗宋(P)" panose="02020700000000000000" pitchFamily="18" charset="-120"/>
                <a:ea typeface="華康儷粗宋(P)" panose="02020700000000000000" pitchFamily="18" charset="-120"/>
              </a:rPr>
              <a:t>轉介單</a:t>
            </a:r>
            <a:endParaRPr lang="zh-TW" altLang="en-US" dirty="0"/>
          </a:p>
        </p:txBody>
      </p:sp>
      <p:pic>
        <p:nvPicPr>
          <p:cNvPr id="6" name="內容版面配置區 5">
            <a:extLst>
              <a:ext uri="{FF2B5EF4-FFF2-40B4-BE49-F238E27FC236}">
                <a16:creationId xmlns:a16="http://schemas.microsoft.com/office/drawing/2014/main" xmlns="" id="{885AE0F1-23E7-428F-85DF-890EBAA4AFE1}"/>
              </a:ext>
            </a:extLst>
          </p:cNvPr>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4947136" y="1191312"/>
            <a:ext cx="3076202" cy="4351338"/>
          </a:xfrm>
        </p:spPr>
      </p:pic>
      <p:pic>
        <p:nvPicPr>
          <p:cNvPr id="8" name="內容版面配置區 7">
            <a:extLst>
              <a:ext uri="{FF2B5EF4-FFF2-40B4-BE49-F238E27FC236}">
                <a16:creationId xmlns:a16="http://schemas.microsoft.com/office/drawing/2014/main" xmlns="" id="{97EF2AD1-2596-46DD-9C0D-3FC900D53319}"/>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8285835" y="2138663"/>
            <a:ext cx="3076202" cy="4351338"/>
          </a:xfrm>
        </p:spPr>
      </p:pic>
      <p:sp>
        <p:nvSpPr>
          <p:cNvPr id="3" name="文字方塊 2"/>
          <p:cNvSpPr txBox="1"/>
          <p:nvPr/>
        </p:nvSpPr>
        <p:spPr>
          <a:xfrm>
            <a:off x="433358" y="1639330"/>
            <a:ext cx="4382530" cy="1815882"/>
          </a:xfrm>
          <a:prstGeom prst="rect">
            <a:avLst/>
          </a:prstGeom>
          <a:noFill/>
        </p:spPr>
        <p:txBody>
          <a:bodyPr wrap="square" rtlCol="0">
            <a:spAutoFit/>
          </a:bodyPr>
          <a:lstStyle/>
          <a:p>
            <a:r>
              <a:rPr lang="zh-TW" altLang="en-US" sz="2800" dirty="0"/>
              <a:t>如需轉介各方案，請電洽</a:t>
            </a:r>
            <a:r>
              <a:rPr lang="en-US" altLang="zh-TW" sz="2800" dirty="0"/>
              <a:t>03-8563020</a:t>
            </a:r>
            <a:r>
              <a:rPr lang="zh-TW" altLang="en-US" sz="2800" dirty="0"/>
              <a:t>，索取轉介單。</a:t>
            </a:r>
            <a:endParaRPr lang="en-US" altLang="zh-TW" sz="2800" dirty="0"/>
          </a:p>
          <a:p>
            <a:endParaRPr lang="en-US" altLang="zh-TW" sz="2800" dirty="0"/>
          </a:p>
          <a:p>
            <a:r>
              <a:rPr lang="zh-TW" altLang="en-US" sz="2800" dirty="0"/>
              <a:t>服務範圍：花蓮全區</a:t>
            </a:r>
            <a:endParaRPr lang="en-US" altLang="zh-TW" sz="2800" dirty="0"/>
          </a:p>
        </p:txBody>
      </p:sp>
    </p:spTree>
    <p:extLst>
      <p:ext uri="{BB962C8B-B14F-4D97-AF65-F5344CB8AC3E}">
        <p14:creationId xmlns:p14="http://schemas.microsoft.com/office/powerpoint/2010/main" val="23388137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7351BCEB-0AC4-4A8B-A45B-6760B9F42169}"/>
              </a:ext>
            </a:extLst>
          </p:cNvPr>
          <p:cNvSpPr>
            <a:spLocks noGrp="1"/>
          </p:cNvSpPr>
          <p:nvPr>
            <p:ph type="title"/>
          </p:nvPr>
        </p:nvSpPr>
        <p:spPr/>
        <p:txBody>
          <a:bodyPr/>
          <a:lstStyle/>
          <a:p>
            <a:pPr algn="ctr"/>
            <a:r>
              <a:rPr lang="zh-TW" altLang="zh-TW" kern="150" dirty="0">
                <a:effectLst/>
                <a:latin typeface="華康儷粗宋(P)" panose="02020700000000000000" pitchFamily="18" charset="-120"/>
                <a:ea typeface="華康儷粗宋(P)" panose="02020700000000000000" pitchFamily="18" charset="-120"/>
                <a:cs typeface="Times New Roman" panose="02020603050405020304" pitchFamily="18" charset="0"/>
              </a:rPr>
              <a:t>財團法人台灣世界展望會</a:t>
            </a:r>
            <a:endParaRPr lang="zh-TW" altLang="en-US" dirty="0"/>
          </a:p>
        </p:txBody>
      </p:sp>
      <p:sp>
        <p:nvSpPr>
          <p:cNvPr id="3" name="內容版面配置區 2">
            <a:extLst>
              <a:ext uri="{FF2B5EF4-FFF2-40B4-BE49-F238E27FC236}">
                <a16:creationId xmlns:a16="http://schemas.microsoft.com/office/drawing/2014/main" xmlns="" id="{83B6E5D6-A785-4B57-BF9B-12534AFC5633}"/>
              </a:ext>
            </a:extLst>
          </p:cNvPr>
          <p:cNvSpPr>
            <a:spLocks noGrp="1"/>
          </p:cNvSpPr>
          <p:nvPr>
            <p:ph sz="half" idx="1"/>
          </p:nvPr>
        </p:nvSpPr>
        <p:spPr>
          <a:xfrm>
            <a:off x="838200" y="1344613"/>
            <a:ext cx="5181600" cy="4832350"/>
          </a:xfrm>
        </p:spPr>
        <p:txBody>
          <a:bodyPr>
            <a:normAutofit/>
          </a:bodyPr>
          <a:lstStyle/>
          <a:p>
            <a:r>
              <a:rPr lang="en-US" altLang="zh-TW" sz="2800" dirty="0">
                <a:hlinkClick r:id="rId2">
                  <a:extLst>
                    <a:ext uri="{A12FA001-AC4F-418D-AE19-62706E023703}">
                      <ahyp:hlinkClr xmlns:ahyp="http://schemas.microsoft.com/office/drawing/2018/hyperlinkcolor" xmlns="" val="tx"/>
                    </a:ext>
                  </a:extLst>
                </a:hlinkClick>
              </a:rPr>
              <a:t>https://m.worldvision.org.tw/m/</a:t>
            </a:r>
            <a:endParaRPr lang="en-US" altLang="zh-TW" sz="2800" dirty="0"/>
          </a:p>
          <a:p>
            <a:endParaRPr lang="zh-TW" altLang="en-US" sz="2800" dirty="0"/>
          </a:p>
          <a:p>
            <a:endParaRPr lang="zh-TW" altLang="en-US" dirty="0"/>
          </a:p>
        </p:txBody>
      </p:sp>
      <p:sp>
        <p:nvSpPr>
          <p:cNvPr id="4" name="內容版面配置區 3">
            <a:extLst>
              <a:ext uri="{FF2B5EF4-FFF2-40B4-BE49-F238E27FC236}">
                <a16:creationId xmlns:a16="http://schemas.microsoft.com/office/drawing/2014/main" xmlns="" id="{B3364D04-30D3-4F30-897D-7CE5AB9053B6}"/>
              </a:ext>
            </a:extLst>
          </p:cNvPr>
          <p:cNvSpPr>
            <a:spLocks noGrp="1"/>
          </p:cNvSpPr>
          <p:nvPr>
            <p:ph sz="half" idx="2"/>
          </p:nvPr>
        </p:nvSpPr>
        <p:spPr>
          <a:xfrm>
            <a:off x="6172200" y="1679147"/>
            <a:ext cx="5181600" cy="4832350"/>
          </a:xfrm>
        </p:spPr>
        <p:txBody>
          <a:bodyPr>
            <a:normAutofit/>
          </a:bodyPr>
          <a:lstStyle/>
          <a:p>
            <a:pPr>
              <a:defRPr/>
            </a:pPr>
            <a:r>
              <a:rPr lang="zh-TW" altLang="en-US" sz="2400" dirty="0">
                <a:latin typeface="華康楷書體W3" panose="03000309000000000000" pitchFamily="65" charset="-120"/>
                <a:ea typeface="華康楷書體W3" panose="03000309000000000000" pitchFamily="65" charset="-120"/>
              </a:rPr>
              <a:t>個案管理</a:t>
            </a:r>
          </a:p>
          <a:p>
            <a:pPr>
              <a:defRPr/>
            </a:pPr>
            <a:r>
              <a:rPr lang="zh-TW" altLang="en-US" sz="2400" dirty="0">
                <a:latin typeface="華康楷書體W3" panose="03000309000000000000" pitchFamily="65" charset="-120"/>
                <a:ea typeface="華康楷書體W3" panose="03000309000000000000" pitchFamily="65" charset="-120"/>
              </a:rPr>
              <a:t>家長會談</a:t>
            </a:r>
          </a:p>
          <a:p>
            <a:pPr>
              <a:defRPr/>
            </a:pPr>
            <a:r>
              <a:rPr lang="zh-TW" altLang="en-US" sz="2400" dirty="0">
                <a:latin typeface="華康楷書體W3" panose="03000309000000000000" pitchFamily="65" charset="-120"/>
                <a:ea typeface="華康楷書體W3" panose="03000309000000000000" pitchFamily="65" charset="-120"/>
              </a:rPr>
              <a:t>多元輔助療育</a:t>
            </a:r>
            <a:r>
              <a:rPr lang="en-US" altLang="zh-TW" sz="2400" dirty="0">
                <a:latin typeface="華康楷書體W3" panose="03000309000000000000" pitchFamily="65" charset="-120"/>
                <a:ea typeface="華康楷書體W3" panose="03000309000000000000" pitchFamily="65" charset="-120"/>
              </a:rPr>
              <a:t>-</a:t>
            </a:r>
            <a:r>
              <a:rPr lang="zh-TW" altLang="en-US" sz="2400" dirty="0">
                <a:latin typeface="華康楷書體W3" panose="03000309000000000000" pitchFamily="65" charset="-120"/>
                <a:ea typeface="華康楷書體W3" panose="03000309000000000000" pitchFamily="65" charset="-120"/>
              </a:rPr>
              <a:t>遊戲、藝術、寵物、園藝</a:t>
            </a:r>
          </a:p>
          <a:p>
            <a:pPr>
              <a:defRPr/>
            </a:pPr>
            <a:r>
              <a:rPr lang="zh-TW" altLang="en-US" sz="2400" dirty="0">
                <a:latin typeface="華康楷書體W3" panose="03000309000000000000" pitchFamily="65" charset="-120"/>
                <a:ea typeface="華康楷書體W3" panose="03000309000000000000" pitchFamily="65" charset="-120"/>
              </a:rPr>
              <a:t>團體工作</a:t>
            </a:r>
            <a:r>
              <a:rPr lang="en-US" altLang="zh-TW" sz="2400" dirty="0">
                <a:latin typeface="華康楷書體W3" panose="03000309000000000000" pitchFamily="65" charset="-120"/>
                <a:ea typeface="華康楷書體W3" panose="03000309000000000000" pitchFamily="65" charset="-120"/>
              </a:rPr>
              <a:t>-</a:t>
            </a:r>
            <a:r>
              <a:rPr lang="zh-TW" altLang="en-US" sz="2400" dirty="0">
                <a:latin typeface="華康楷書體W3" panose="03000309000000000000" pitchFamily="65" charset="-120"/>
                <a:ea typeface="華康楷書體W3" panose="03000309000000000000" pitchFamily="65" charset="-120"/>
              </a:rPr>
              <a:t>親子團體、兒少情緒團體：入校、機構</a:t>
            </a:r>
          </a:p>
          <a:p>
            <a:pPr>
              <a:defRPr/>
            </a:pPr>
            <a:r>
              <a:rPr lang="zh-TW" altLang="en-US" sz="2400" dirty="0">
                <a:latin typeface="華康楷書體W3" panose="03000309000000000000" pitchFamily="65" charset="-120"/>
                <a:ea typeface="華康楷書體W3" panose="03000309000000000000" pitchFamily="65" charset="-120"/>
              </a:rPr>
              <a:t>宣導工作</a:t>
            </a:r>
            <a:r>
              <a:rPr lang="en-US" altLang="zh-TW" sz="2400" dirty="0">
                <a:latin typeface="華康楷書體W3" panose="03000309000000000000" pitchFamily="65" charset="-120"/>
                <a:ea typeface="華康楷書體W3" panose="03000309000000000000" pitchFamily="65" charset="-120"/>
              </a:rPr>
              <a:t>-</a:t>
            </a:r>
            <a:r>
              <a:rPr lang="zh-TW" altLang="en-US" sz="2400" dirty="0">
                <a:latin typeface="華康楷書體W3" panose="03000309000000000000" pitchFamily="65" charset="-120"/>
                <a:ea typeface="華康楷書體W3" panose="03000309000000000000" pitchFamily="65" charset="-120"/>
              </a:rPr>
              <a:t>專業人員、社區民眾、入校宣導</a:t>
            </a:r>
            <a:endParaRPr lang="en-US" altLang="zh-TW" sz="2400" dirty="0">
              <a:latin typeface="華康楷書體W3" panose="03000309000000000000" pitchFamily="65" charset="-120"/>
              <a:ea typeface="華康楷書體W3" panose="03000309000000000000" pitchFamily="65" charset="-120"/>
            </a:endParaRPr>
          </a:p>
          <a:p>
            <a:pPr>
              <a:defRPr/>
            </a:pPr>
            <a:r>
              <a:rPr lang="zh-TW" altLang="en-US" sz="2400" dirty="0">
                <a:latin typeface="華康楷書體W3" panose="03000309000000000000" pitchFamily="65" charset="-120"/>
                <a:ea typeface="華康楷書體W3" panose="03000309000000000000" pitchFamily="65" charset="-120"/>
              </a:rPr>
              <a:t>專業知能研習培訓</a:t>
            </a:r>
            <a:r>
              <a:rPr lang="en-US" altLang="zh-TW" sz="2400" dirty="0">
                <a:latin typeface="華康楷書體W3" panose="03000309000000000000" pitchFamily="65" charset="-120"/>
                <a:ea typeface="華康楷書體W3" panose="03000309000000000000" pitchFamily="65" charset="-120"/>
              </a:rPr>
              <a:t>-</a:t>
            </a:r>
            <a:r>
              <a:rPr lang="zh-TW" altLang="en-US" sz="2400" dirty="0">
                <a:latin typeface="華康楷書體W3" panose="03000309000000000000" pitchFamily="65" charset="-120"/>
                <a:ea typeface="華康楷書體W3" panose="03000309000000000000" pitchFamily="65" charset="-120"/>
              </a:rPr>
              <a:t>遊戲治療、藝術治療</a:t>
            </a:r>
          </a:p>
          <a:p>
            <a:pPr>
              <a:defRPr/>
            </a:pPr>
            <a:r>
              <a:rPr lang="zh-TW" altLang="en-US" sz="2400" dirty="0">
                <a:latin typeface="華康楷書體W3" panose="03000309000000000000" pitchFamily="65" charset="-120"/>
                <a:ea typeface="華康楷書體W3" panose="03000309000000000000" pitchFamily="65" charset="-120"/>
              </a:rPr>
              <a:t>推展創傷知情</a:t>
            </a:r>
          </a:p>
          <a:p>
            <a:endParaRPr lang="zh-TW" altLang="en-US" dirty="0"/>
          </a:p>
        </p:txBody>
      </p:sp>
    </p:spTree>
    <p:extLst>
      <p:ext uri="{BB962C8B-B14F-4D97-AF65-F5344CB8AC3E}">
        <p14:creationId xmlns:p14="http://schemas.microsoft.com/office/powerpoint/2010/main" val="2736835424"/>
      </p:ext>
    </p:extLst>
  </p:cSld>
  <p:clrMapOvr>
    <a:masterClrMapping/>
  </p:clrMapOvr>
</p:sld>
</file>

<file path=ppt/theme/theme1.xml><?xml version="1.0" encoding="utf-8"?>
<a:theme xmlns:a="http://schemas.openxmlformats.org/drawingml/2006/main" name="Office Theme">
  <a:themeElements>
    <a:clrScheme name="Office 佈景主題">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佈景主題">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佈景主題">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F46216B-77A9-411A-B9D3-5023FCB70208}"/>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161</TotalTime>
  <Words>871</Words>
  <Application>Microsoft Office PowerPoint</Application>
  <PresentationFormat>自訂</PresentationFormat>
  <Paragraphs>170</Paragraphs>
  <Slides>20</Slides>
  <Notes>3</Notes>
  <HiddenSlides>0</HiddenSlides>
  <MMClips>0</MMClips>
  <ScaleCrop>false</ScaleCrop>
  <HeadingPairs>
    <vt:vector size="6" baseType="variant">
      <vt:variant>
        <vt:lpstr>佈景主題</vt:lpstr>
      </vt:variant>
      <vt:variant>
        <vt:i4>1</vt:i4>
      </vt:variant>
      <vt:variant>
        <vt:lpstr>內嵌 OLE 伺服程式</vt:lpstr>
      </vt:variant>
      <vt:variant>
        <vt:i4>1</vt:i4>
      </vt:variant>
      <vt:variant>
        <vt:lpstr>投影片標題</vt:lpstr>
      </vt:variant>
      <vt:variant>
        <vt:i4>20</vt:i4>
      </vt:variant>
    </vt:vector>
  </HeadingPairs>
  <TitlesOfParts>
    <vt:vector size="22" baseType="lpstr">
      <vt:lpstr>Office Theme</vt:lpstr>
      <vt:lpstr>Document</vt:lpstr>
      <vt:lpstr>花蓮縣政府 目睹家庭暴力兒童及 少年輔導處遇工作原則</vt:lpstr>
      <vt:lpstr>花蓮縣政府辦理目睹家庭暴力兒童及少年之 輔導處遇相關聯繫窗口</vt:lpstr>
      <vt:lpstr>花蓮縣政府辦理目睹家庭暴力兒童及少年之 輔導處遇相關聯繫窗口</vt:lpstr>
      <vt:lpstr>PowerPoint 簡報</vt:lpstr>
      <vt:lpstr>PowerPoint 簡報</vt:lpstr>
      <vt:lpstr>社團法人花蓮縣兒童暨家庭關懷協會-目睹方案</vt:lpstr>
      <vt:lpstr>PowerPoint 簡報</vt:lpstr>
      <vt:lpstr>社團法人花蓮縣兒童暨家庭關懷協會-轉介單</vt:lpstr>
      <vt:lpstr>財團法人台灣世界展望會</vt:lpstr>
      <vt:lpstr>PowerPoint 簡報</vt:lpstr>
      <vt:lpstr>PowerPoint 簡報</vt:lpstr>
      <vt:lpstr>PowerPoint 簡報</vt:lpstr>
      <vt:lpstr>財團法人現代婦女教育基金會</vt:lpstr>
      <vt:lpstr>財團法人勵馨社會福利事業基金會</vt:lpstr>
      <vt:lpstr>財團法人勵馨社會福利事業基金會</vt:lpstr>
      <vt:lpstr>財團法人勵馨社會福利事業基金會</vt:lpstr>
      <vt:lpstr>財團法人勵馨社會福利事業基金會</vt:lpstr>
      <vt:lpstr>財團法人臺灣基督教門諾會附設 花蓮縣私立善牧中心</vt:lpstr>
      <vt:lpstr>社團法人花蓮縣兒童暨家庭關懷協會駐臺灣花蓮地方法院家事服務中心</vt:lpstr>
      <vt:lpstr>財團法人現代婦女教育基金會花蓮縣政府駐臺灣花蓮地方法院家庭暴力事件服務處</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花蓮縣政府 目睹家庭暴力兒童及少年輔導處遇工作原則</dc:title>
  <dc:creator>媛媛 高</dc:creator>
  <cp:lastModifiedBy>邱世平</cp:lastModifiedBy>
  <cp:revision>31</cp:revision>
  <dcterms:created xsi:type="dcterms:W3CDTF">2021-09-22T06:29:37Z</dcterms:created>
  <dcterms:modified xsi:type="dcterms:W3CDTF">2021-10-04T09:23:13Z</dcterms:modified>
</cp:coreProperties>
</file>