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6" r:id="rId3"/>
    <p:sldId id="268" r:id="rId4"/>
    <p:sldId id="270" r:id="rId5"/>
    <p:sldId id="272" r:id="rId6"/>
  </p:sldIdLst>
  <p:sldSz cx="6858000" cy="9144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48" autoAdjust="0"/>
  </p:normalViewPr>
  <p:slideViewPr>
    <p:cSldViewPr>
      <p:cViewPr>
        <p:scale>
          <a:sx n="100" d="100"/>
          <a:sy n="100" d="100"/>
        </p:scale>
        <p:origin x="-1014" y="9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2F71814B-3CB6-49CA-AFD7-C79116126608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9D99F89-192F-400B-B486-60C4C0E7B11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6783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99F89-192F-400B-B486-60C4C0E7B111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412207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572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88033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9430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27011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7866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08203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863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80271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08758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6663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0029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8D50E-487F-49A5-BA16-F74C7BDEBC00}" type="datetimeFigureOut">
              <a:rPr lang="zh-TW" altLang="en-US" smtClean="0"/>
              <a:pPr/>
              <a:t>2022/3/20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1EE89-0FC6-4CD3-94E8-263D153C1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00674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99042" y="107504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年花蓮縣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縣長盃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</a:p>
          <a:p>
            <a:pPr lvl="0"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棒球錦標賽</a:t>
            </a:r>
            <a:endParaRPr lang="en-US" altLang="zh-TW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國小組賽程</a:t>
            </a:r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</a:p>
        </p:txBody>
      </p:sp>
      <p:sp>
        <p:nvSpPr>
          <p:cNvPr id="6" name="等腰三角形 5"/>
          <p:cNvSpPr/>
          <p:nvPr/>
        </p:nvSpPr>
        <p:spPr>
          <a:xfrm>
            <a:off x="1675899" y="2103692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857364" y="1796688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中原</a:t>
            </a:r>
            <a:endParaRPr lang="en-US" altLang="zh-TW" sz="14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142984" y="278605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光復</a:t>
            </a:r>
            <a:endParaRPr lang="en-US" altLang="zh-TW" sz="14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752795" y="2760253"/>
            <a:ext cx="676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玉里</a:t>
            </a:r>
            <a:endParaRPr lang="en-US" altLang="zh-TW" sz="14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154406" y="2493991"/>
            <a:ext cx="285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等腰三角形 10"/>
          <p:cNvSpPr/>
          <p:nvPr/>
        </p:nvSpPr>
        <p:spPr>
          <a:xfrm>
            <a:off x="3853068" y="2093333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038604" y="1785918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太巴塱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369153" y="2760253"/>
            <a:ext cx="571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新城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943924" y="2760253"/>
            <a:ext cx="541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水源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331575" y="2483632"/>
            <a:ext cx="285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等腰三角形 15"/>
          <p:cNvSpPr/>
          <p:nvPr/>
        </p:nvSpPr>
        <p:spPr>
          <a:xfrm>
            <a:off x="2931285" y="3642168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3150720" y="3365126"/>
            <a:ext cx="642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富源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2428868" y="4286248"/>
            <a:ext cx="5508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中正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044384" y="4293830"/>
            <a:ext cx="571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瑞穗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3409792" y="4032467"/>
            <a:ext cx="285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1046583" y="8197951"/>
            <a:ext cx="28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0" name="AutoShape 13"/>
          <p:cNvSpPr>
            <a:spLocks noChangeShapeType="1"/>
          </p:cNvSpPr>
          <p:nvPr/>
        </p:nvSpPr>
        <p:spPr bwMode="auto">
          <a:xfrm>
            <a:off x="2228752" y="7281102"/>
            <a:ext cx="9715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TW" altLang="en-US" sz="1100">
              <a:solidFill>
                <a:prstClr val="black"/>
              </a:solidFill>
            </a:endParaRPr>
          </a:p>
        </p:txBody>
      </p:sp>
      <p:cxnSp>
        <p:nvCxnSpPr>
          <p:cNvPr id="121" name="直線接點 120"/>
          <p:cNvCxnSpPr/>
          <p:nvPr/>
        </p:nvCxnSpPr>
        <p:spPr>
          <a:xfrm flipH="1" flipV="1">
            <a:off x="2703531" y="6855763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接點 121"/>
          <p:cNvCxnSpPr/>
          <p:nvPr/>
        </p:nvCxnSpPr>
        <p:spPr>
          <a:xfrm>
            <a:off x="3200302" y="7281102"/>
            <a:ext cx="0" cy="88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接點 122"/>
          <p:cNvCxnSpPr/>
          <p:nvPr/>
        </p:nvCxnSpPr>
        <p:spPr>
          <a:xfrm>
            <a:off x="2246339" y="7281101"/>
            <a:ext cx="0" cy="88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AutoShape 13"/>
          <p:cNvSpPr>
            <a:spLocks noChangeShapeType="1"/>
          </p:cNvSpPr>
          <p:nvPr/>
        </p:nvSpPr>
        <p:spPr bwMode="auto">
          <a:xfrm>
            <a:off x="3628670" y="7281102"/>
            <a:ext cx="9715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zh-TW" altLang="en-US" sz="1100">
              <a:solidFill>
                <a:prstClr val="black"/>
              </a:solidFill>
            </a:endParaRPr>
          </a:p>
        </p:txBody>
      </p:sp>
      <p:cxnSp>
        <p:nvCxnSpPr>
          <p:cNvPr id="125" name="直線接點 124"/>
          <p:cNvCxnSpPr/>
          <p:nvPr/>
        </p:nvCxnSpPr>
        <p:spPr>
          <a:xfrm flipH="1" flipV="1">
            <a:off x="4103449" y="6855763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接點 125"/>
          <p:cNvCxnSpPr/>
          <p:nvPr/>
        </p:nvCxnSpPr>
        <p:spPr>
          <a:xfrm>
            <a:off x="4600220" y="7281102"/>
            <a:ext cx="0" cy="88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接點 126"/>
          <p:cNvCxnSpPr/>
          <p:nvPr/>
        </p:nvCxnSpPr>
        <p:spPr>
          <a:xfrm>
            <a:off x="3646257" y="7281101"/>
            <a:ext cx="0" cy="884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接點 132"/>
          <p:cNvCxnSpPr/>
          <p:nvPr/>
        </p:nvCxnSpPr>
        <p:spPr>
          <a:xfrm>
            <a:off x="1174106" y="6855763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接點 133"/>
          <p:cNvCxnSpPr/>
          <p:nvPr/>
        </p:nvCxnSpPr>
        <p:spPr>
          <a:xfrm>
            <a:off x="4093942" y="6839158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文字方塊 134"/>
          <p:cNvSpPr txBox="1"/>
          <p:nvPr/>
        </p:nvSpPr>
        <p:spPr>
          <a:xfrm>
            <a:off x="2111499" y="8182860"/>
            <a:ext cx="28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6" name="文字方塊 135"/>
          <p:cNvSpPr txBox="1"/>
          <p:nvPr/>
        </p:nvSpPr>
        <p:spPr>
          <a:xfrm>
            <a:off x="3059882" y="8182859"/>
            <a:ext cx="28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7" name="文字方塊 136"/>
          <p:cNvSpPr txBox="1"/>
          <p:nvPr/>
        </p:nvSpPr>
        <p:spPr>
          <a:xfrm>
            <a:off x="3507105" y="8180882"/>
            <a:ext cx="28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8" name="文字方塊 137"/>
          <p:cNvSpPr txBox="1"/>
          <p:nvPr/>
        </p:nvSpPr>
        <p:spPr>
          <a:xfrm>
            <a:off x="4455488" y="8180881"/>
            <a:ext cx="28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0" name="文字方塊 139"/>
          <p:cNvSpPr txBox="1"/>
          <p:nvPr/>
        </p:nvSpPr>
        <p:spPr>
          <a:xfrm>
            <a:off x="5493943" y="8197952"/>
            <a:ext cx="28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41" name="直線接點 140"/>
          <p:cNvCxnSpPr/>
          <p:nvPr/>
        </p:nvCxnSpPr>
        <p:spPr>
          <a:xfrm flipH="1" flipV="1">
            <a:off x="1932585" y="6422514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接點 143"/>
          <p:cNvCxnSpPr/>
          <p:nvPr/>
        </p:nvCxnSpPr>
        <p:spPr>
          <a:xfrm>
            <a:off x="1944316" y="6422514"/>
            <a:ext cx="29276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4871973" y="6422514"/>
            <a:ext cx="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接點 146"/>
          <p:cNvCxnSpPr/>
          <p:nvPr/>
        </p:nvCxnSpPr>
        <p:spPr>
          <a:xfrm>
            <a:off x="3451793" y="5989265"/>
            <a:ext cx="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文字方塊 147"/>
          <p:cNvSpPr txBox="1"/>
          <p:nvPr/>
        </p:nvSpPr>
        <p:spPr>
          <a:xfrm>
            <a:off x="3178343" y="5712266"/>
            <a:ext cx="553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冠軍</a:t>
            </a:r>
          </a:p>
        </p:txBody>
      </p:sp>
      <p:sp>
        <p:nvSpPr>
          <p:cNvPr id="149" name="文字方塊 148"/>
          <p:cNvSpPr txBox="1"/>
          <p:nvPr/>
        </p:nvSpPr>
        <p:spPr>
          <a:xfrm>
            <a:off x="1511765" y="2045873"/>
            <a:ext cx="5693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G1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3/25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0900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0" name="文字方塊 149"/>
          <p:cNvSpPr txBox="1"/>
          <p:nvPr/>
        </p:nvSpPr>
        <p:spPr>
          <a:xfrm>
            <a:off x="3726343" y="2045873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G2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3/25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0900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1" name="文字方塊 150"/>
          <p:cNvSpPr txBox="1"/>
          <p:nvPr/>
        </p:nvSpPr>
        <p:spPr>
          <a:xfrm>
            <a:off x="2753685" y="3606839"/>
            <a:ext cx="601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G4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3/25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1040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7" name="文字方塊 156"/>
          <p:cNvSpPr txBox="1"/>
          <p:nvPr/>
        </p:nvSpPr>
        <p:spPr>
          <a:xfrm>
            <a:off x="1583203" y="2983176"/>
            <a:ext cx="1500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G3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3/25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1040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8" name="文字方塊 157"/>
          <p:cNvSpPr txBox="1"/>
          <p:nvPr/>
        </p:nvSpPr>
        <p:spPr>
          <a:xfrm>
            <a:off x="3726343" y="2971045"/>
            <a:ext cx="1506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G8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3/26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0820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9" name="文字方塊 158"/>
          <p:cNvSpPr txBox="1"/>
          <p:nvPr/>
        </p:nvSpPr>
        <p:spPr>
          <a:xfrm>
            <a:off x="2786058" y="4500562"/>
            <a:ext cx="146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G6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3/25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1220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0" name="文字方塊 159"/>
          <p:cNvSpPr txBox="1"/>
          <p:nvPr/>
        </p:nvSpPr>
        <p:spPr>
          <a:xfrm>
            <a:off x="2440459" y="2045873"/>
            <a:ext cx="624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G5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3/25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1220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1" name="文字方塊 160"/>
          <p:cNvSpPr txBox="1"/>
          <p:nvPr/>
        </p:nvSpPr>
        <p:spPr>
          <a:xfrm>
            <a:off x="4655037" y="2045873"/>
            <a:ext cx="5777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G9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3/26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1100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2" name="文字方塊 161"/>
          <p:cNvSpPr txBox="1"/>
          <p:nvPr/>
        </p:nvSpPr>
        <p:spPr>
          <a:xfrm>
            <a:off x="3739160" y="3596255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G7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3/25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1400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D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5" name="文字方塊 174"/>
          <p:cNvSpPr txBox="1"/>
          <p:nvPr/>
        </p:nvSpPr>
        <p:spPr>
          <a:xfrm>
            <a:off x="2486100" y="7279178"/>
            <a:ext cx="572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G10</a:t>
            </a:r>
            <a:endParaRPr lang="en-US" altLang="zh-TW" sz="11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1300</a:t>
            </a:r>
          </a:p>
          <a:p>
            <a:pPr algn="ctr"/>
            <a:r>
              <a:rPr lang="zh-TW" altLang="en-US" sz="1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6" name="文字方塊 175"/>
          <p:cNvSpPr txBox="1"/>
          <p:nvPr/>
        </p:nvSpPr>
        <p:spPr>
          <a:xfrm>
            <a:off x="3874270" y="7285453"/>
            <a:ext cx="55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err="1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G11</a:t>
            </a:r>
            <a:endParaRPr lang="en-US" altLang="zh-TW" sz="11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1440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4" name="文字方塊 183"/>
          <p:cNvSpPr txBox="1"/>
          <p:nvPr/>
        </p:nvSpPr>
        <p:spPr>
          <a:xfrm>
            <a:off x="1664381" y="6855763"/>
            <a:ext cx="55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G12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0900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5" name="文字方塊 184"/>
          <p:cNvSpPr txBox="1"/>
          <p:nvPr/>
        </p:nvSpPr>
        <p:spPr>
          <a:xfrm>
            <a:off x="4588129" y="6839158"/>
            <a:ext cx="55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G13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1100</a:t>
            </a:r>
          </a:p>
          <a:p>
            <a:pPr algn="ctr"/>
            <a:r>
              <a:rPr lang="zh-TW" altLang="en-US" sz="1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7" name="文字方塊 186"/>
          <p:cNvSpPr txBox="1"/>
          <p:nvPr/>
        </p:nvSpPr>
        <p:spPr>
          <a:xfrm>
            <a:off x="2701275" y="6407369"/>
            <a:ext cx="1714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G14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1300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7" name="直線接點 46"/>
          <p:cNvCxnSpPr/>
          <p:nvPr/>
        </p:nvCxnSpPr>
        <p:spPr>
          <a:xfrm>
            <a:off x="5634363" y="6839158"/>
            <a:ext cx="0" cy="1326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接點 115"/>
          <p:cNvCxnSpPr/>
          <p:nvPr/>
        </p:nvCxnSpPr>
        <p:spPr>
          <a:xfrm>
            <a:off x="1174106" y="6856230"/>
            <a:ext cx="0" cy="13266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副標題 2"/>
          <p:cNvSpPr txBox="1">
            <a:spLocks/>
          </p:cNvSpPr>
          <p:nvPr/>
        </p:nvSpPr>
        <p:spPr>
          <a:xfrm>
            <a:off x="142852" y="5000628"/>
            <a:ext cx="6485660" cy="607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決</a:t>
            </a:r>
            <a:r>
              <a:rPr lang="zh-TW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賽：共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6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，</a:t>
            </a:r>
            <a:r>
              <a:rPr lang="zh-TW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取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3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名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(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分組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第 </a:t>
            </a:r>
            <a:r>
              <a:rPr lang="en-US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先抽 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1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6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籤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，未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抽中之隊伍，與分組第 </a:t>
            </a:r>
            <a:r>
              <a:rPr lang="en-US" altLang="zh-TW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</a:t>
            </a:r>
            <a:r>
              <a:rPr lang="zh-TW" altLang="en-US" sz="1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抽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3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4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、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5</a:t>
            </a:r>
            <a:r>
              <a:rPr lang="zh-TW" altLang="en-US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籤，第三名並列</a:t>
            </a:r>
            <a:r>
              <a:rPr lang="en-US" altLang="zh-TW" sz="14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)</a:t>
            </a:r>
            <a:endParaRPr lang="en-US" altLang="zh-TW" sz="1400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algn="l"/>
            <a:endParaRPr lang="zh-TW" altLang="zh-TW" sz="1400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105" name="副標題 2"/>
          <p:cNvSpPr txBox="1">
            <a:spLocks/>
          </p:cNvSpPr>
          <p:nvPr/>
        </p:nvSpPr>
        <p:spPr>
          <a:xfrm>
            <a:off x="142852" y="1214414"/>
            <a:ext cx="6072230" cy="399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預賽：共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9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</a:t>
            </a:r>
            <a:r>
              <a:rPr lang="zh-TW" altLang="en-US" sz="1400" kern="100" dirty="0" smtClean="0">
                <a:solidFill>
                  <a:schemeClr val="tx1"/>
                </a:solidFill>
                <a:latin typeface="新細明體"/>
                <a:ea typeface="新細明體"/>
                <a:cs typeface="Times New Roman"/>
              </a:rPr>
              <a:t>，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分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3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組</a:t>
            </a:r>
            <a:r>
              <a:rPr lang="zh-TW" altLang="en-US" sz="1400" kern="100" dirty="0" smtClean="0">
                <a:solidFill>
                  <a:schemeClr val="tx1"/>
                </a:solidFill>
                <a:latin typeface="新細明體"/>
                <a:cs typeface="Times New Roman"/>
              </a:rPr>
              <a:t>，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每組取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二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名進入決賽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淘汰賽</a:t>
            </a:r>
            <a:endParaRPr lang="zh-TW" altLang="zh-TW" sz="1400" kern="1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8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9504418"/>
              </p:ext>
            </p:extLst>
          </p:nvPr>
        </p:nvGraphicFramePr>
        <p:xfrm>
          <a:off x="764704" y="1475656"/>
          <a:ext cx="5256584" cy="4163220"/>
        </p:xfrm>
        <a:graphic>
          <a:graphicData uri="http://schemas.openxmlformats.org/drawingml/2006/table">
            <a:tbl>
              <a:tblPr firstRow="1" bandRow="1"/>
              <a:tblGrid>
                <a:gridCol w="432048"/>
                <a:gridCol w="520736"/>
                <a:gridCol w="559384"/>
                <a:gridCol w="1800200"/>
                <a:gridCol w="720080"/>
                <a:gridCol w="504056"/>
                <a:gridCol w="720080"/>
              </a:tblGrid>
              <a:tr h="246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時間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場次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先守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 </a:t>
                      </a: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比賽隊伍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 </a:t>
                      </a: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先攻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比賽場地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比數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備註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月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25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五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0900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中原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光復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0900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G2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太巴塱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新城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D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1040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G3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光復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玉里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104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G4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富源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中正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D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122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G5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玉里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中原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122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G6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中正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瑞穗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D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1400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G7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瑞穗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富源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D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1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3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月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26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六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820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G8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新城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水源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 smtClean="0">
                          <a:latin typeface="標楷體" pitchFamily="65" charset="-120"/>
                          <a:ea typeface="標楷體" pitchFamily="65" charset="-120"/>
                        </a:rPr>
                        <a:t>開幕典禮</a:t>
                      </a:r>
                      <a:endParaRPr lang="zh-TW" altLang="en-US" sz="1600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400" b="1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國福</a:t>
                      </a:r>
                      <a:r>
                        <a:rPr lang="en-US" altLang="zh-TW" sz="1400" b="1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altLang="zh-TW" sz="1400" b="1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10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9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水源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太巴塱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100" kern="1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1300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G10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 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1440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G11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4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5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7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月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27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090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10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勝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110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6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11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勝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30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◎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4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G12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勝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G13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勝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C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冠軍戰</a:t>
                      </a:r>
                      <a:r>
                        <a:rPr lang="en-US" sz="11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 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6890" y="359242"/>
            <a:ext cx="604867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en-US" altLang="zh-TW" sz="1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sz="1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年花蓮縣</a:t>
            </a:r>
            <a:r>
              <a:rPr lang="en-US" altLang="zh-TW" sz="1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1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縣長盃</a:t>
            </a:r>
            <a:r>
              <a:rPr lang="en-US" altLang="zh-TW" sz="1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</a:p>
          <a:p>
            <a:pPr lvl="0" algn="ctr"/>
            <a:r>
              <a:rPr lang="zh-TW" altLang="en-US" sz="1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棒球錦標賽</a:t>
            </a:r>
            <a:endParaRPr lang="en-US" altLang="zh-TW" sz="16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ctr"/>
            <a:r>
              <a:rPr lang="zh-TW" altLang="en-US" sz="16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國小組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標楷體" pitchFamily="65" charset="-120"/>
                <a:ea typeface="標楷體" pitchFamily="65" charset="-120"/>
              </a:rPr>
              <a:t>賽程時間表</a:t>
            </a:r>
            <a:endParaRPr kumimoji="1" lang="zh-TW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新細明體" pitchFamily="18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00042" y="6072198"/>
            <a:ext cx="604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★預賽</a:t>
            </a:r>
            <a:r>
              <a:rPr kumimoji="1" lang="en-US" altLang="zh-TW" sz="120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G1-G9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每</a:t>
            </a: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場次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以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100</a:t>
            </a: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分鐘為限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90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</a:t>
            </a: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鈴響不開新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局</a:t>
            </a:r>
            <a:endParaRPr kumimoji="1" lang="en-US" altLang="zh-TW" sz="12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★複賽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G10-G11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每場次以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110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分鐘為限，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100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分鐘鈴響不開新局</a:t>
            </a:r>
            <a:endParaRPr kumimoji="1" lang="en-US" altLang="zh-TW" sz="12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★ 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G12-G14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限時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120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分鐘，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110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分鐘鈴響不開新局</a:t>
            </a:r>
            <a:endParaRPr kumimoji="1" lang="zh-TW" altLang="en-US" sz="1200" dirty="0">
              <a:solidFill>
                <a:prstClr val="black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★每天除第一場比賽外，其餘場次比賽時間皆為預定，依競賽規程規定，每隊應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提早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60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分鐘報到，</a:t>
            </a:r>
            <a:r>
              <a:rPr kumimoji="1" lang="en-US" altLang="zh-TW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kumimoji="1" lang="zh-TW" altLang="en-US" sz="12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分鐘前繳交</a:t>
            </a: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攻守名單，違者總教練禁止出場指揮，且前一場比賽若提前結束，則以大會告知之比賽時間為準，若無特殊原因，不得異議</a:t>
            </a:r>
            <a:endParaRPr kumimoji="1" lang="zh-TW" altLang="en-US" sz="1200" dirty="0">
              <a:solidFill>
                <a:prstClr val="black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★註記「 ◎ 」符號場次為擲銅板決定攻守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★依據加速比賽條款，兩隊三局相差</a:t>
            </a:r>
            <a:r>
              <a:rPr kumimoji="1" lang="en-US" altLang="zh-TW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分、</a:t>
            </a:r>
            <a:r>
              <a:rPr kumimoji="1" lang="en-US" altLang="zh-TW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局相差</a:t>
            </a:r>
            <a:r>
              <a:rPr kumimoji="1" lang="en-US" altLang="zh-TW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分、</a:t>
            </a:r>
            <a:r>
              <a:rPr kumimoji="1" lang="en-US" altLang="zh-TW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局相差</a:t>
            </a:r>
            <a:r>
              <a:rPr kumimoji="1" lang="en-US" altLang="zh-TW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7</a:t>
            </a:r>
            <a:r>
              <a:rPr kumimoji="1" lang="zh-TW" altLang="en-US" sz="12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分，即可結束比賽</a:t>
            </a:r>
            <a:r>
              <a:rPr kumimoji="1" lang="zh-TW" altLang="en-US" sz="600" dirty="0">
                <a:solidFill>
                  <a:prstClr val="black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rPr>
              <a:t> </a:t>
            </a:r>
            <a:endParaRPr kumimoji="1" lang="zh-TW" altLang="en-US" dirty="0">
              <a:solidFill>
                <a:prstClr val="black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319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27162" y="179512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年花蓮縣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縣長盃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</a:p>
          <a:p>
            <a:pPr lvl="0"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棒球錦標賽</a:t>
            </a:r>
            <a:endParaRPr lang="en-US" altLang="zh-TW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國中組賽程</a:t>
            </a:r>
            <a:r>
              <a:rPr lang="zh-TW" altLang="en-US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</a:p>
        </p:txBody>
      </p:sp>
      <p:sp>
        <p:nvSpPr>
          <p:cNvPr id="41" name="文字方塊 40"/>
          <p:cNvSpPr txBox="1"/>
          <p:nvPr/>
        </p:nvSpPr>
        <p:spPr>
          <a:xfrm>
            <a:off x="1643050" y="1928794"/>
            <a:ext cx="771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化仁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1928802" y="2285984"/>
            <a:ext cx="585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G1</a:t>
            </a: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4/8</a:t>
            </a: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0830</a:t>
            </a:r>
          </a:p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平和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428868" y="2214546"/>
            <a:ext cx="2247021" cy="1296144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1643050" y="3428992"/>
            <a:ext cx="771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光復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4643446" y="1857356"/>
            <a:ext cx="7810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瑞穗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4643446" y="3428992"/>
            <a:ext cx="735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三民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7" name="直線接點 46"/>
          <p:cNvCxnSpPr/>
          <p:nvPr/>
        </p:nvCxnSpPr>
        <p:spPr>
          <a:xfrm>
            <a:off x="2428869" y="2214546"/>
            <a:ext cx="2237073" cy="1296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V="1">
            <a:off x="2428869" y="2214546"/>
            <a:ext cx="2247020" cy="1296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字方塊 48"/>
          <p:cNvSpPr txBox="1"/>
          <p:nvPr/>
        </p:nvSpPr>
        <p:spPr>
          <a:xfrm>
            <a:off x="4643446" y="2357422"/>
            <a:ext cx="585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G2</a:t>
            </a: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4/8</a:t>
            </a: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1030</a:t>
            </a:r>
          </a:p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平和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2643182" y="1928794"/>
            <a:ext cx="1767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G3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4/8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1230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平和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1" name="文字方塊 50"/>
          <p:cNvSpPr txBox="1"/>
          <p:nvPr/>
        </p:nvSpPr>
        <p:spPr>
          <a:xfrm>
            <a:off x="2643182" y="3500430"/>
            <a:ext cx="1767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G4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4/8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1430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平和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2" name="文字方塊 51"/>
          <p:cNvSpPr txBox="1"/>
          <p:nvPr/>
        </p:nvSpPr>
        <p:spPr>
          <a:xfrm rot="2010922">
            <a:off x="2472016" y="2336214"/>
            <a:ext cx="1873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G6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4/9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1030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平和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 rot="19783744">
            <a:off x="2203386" y="2940306"/>
            <a:ext cx="1870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G5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4/9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0830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平和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428604" y="1142976"/>
            <a:ext cx="26432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國中硬式組 共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隊，取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名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500042" y="4000496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國中軟式組 共 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 隊取 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 名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第三名並列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7" name="副標題 2"/>
          <p:cNvSpPr txBox="1">
            <a:spLocks/>
          </p:cNvSpPr>
          <p:nvPr/>
        </p:nvSpPr>
        <p:spPr>
          <a:xfrm>
            <a:off x="618363" y="6596488"/>
            <a:ext cx="6072230" cy="353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決</a:t>
            </a:r>
            <a:r>
              <a:rPr lang="zh-TW" altLang="zh-TW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賽：共</a:t>
            </a:r>
            <a:r>
              <a:rPr lang="zh-TW" altLang="en-US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4</a:t>
            </a:r>
            <a:r>
              <a:rPr lang="zh-TW" altLang="en-US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</a:t>
            </a:r>
            <a:r>
              <a:rPr lang="zh-TW" altLang="en-US" sz="1400" kern="100" dirty="0">
                <a:solidFill>
                  <a:schemeClr val="tx1"/>
                </a:solidFill>
                <a:latin typeface="新細明體"/>
                <a:ea typeface="新細明體"/>
                <a:cs typeface="Times New Roman"/>
              </a:rPr>
              <a:t>，</a:t>
            </a:r>
            <a:r>
              <a:rPr lang="zh-TW" altLang="zh-TW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取</a:t>
            </a:r>
            <a:r>
              <a:rPr lang="zh-TW" altLang="en-US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3</a:t>
            </a:r>
            <a:r>
              <a:rPr lang="zh-TW" altLang="en-US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名</a:t>
            </a:r>
            <a:endParaRPr lang="en-US" altLang="zh-TW" sz="1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algn="l"/>
            <a:endParaRPr lang="zh-TW" altLang="zh-TW" sz="14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78" name="副標題 2"/>
          <p:cNvSpPr txBox="1">
            <a:spLocks/>
          </p:cNvSpPr>
          <p:nvPr/>
        </p:nvSpPr>
        <p:spPr>
          <a:xfrm>
            <a:off x="857232" y="4429124"/>
            <a:ext cx="642942" cy="409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1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A</a:t>
            </a:r>
            <a:r>
              <a:rPr kumimoji="0" lang="zh-TW" altLang="en-US" sz="1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組</a:t>
            </a:r>
            <a:r>
              <a:rPr kumimoji="0" lang="zh-TW" altLang="zh-TW" sz="1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：</a:t>
            </a:r>
          </a:p>
        </p:txBody>
      </p:sp>
      <p:sp>
        <p:nvSpPr>
          <p:cNvPr id="79" name="副標題 2"/>
          <p:cNvSpPr txBox="1">
            <a:spLocks/>
          </p:cNvSpPr>
          <p:nvPr/>
        </p:nvSpPr>
        <p:spPr>
          <a:xfrm>
            <a:off x="3690197" y="4428734"/>
            <a:ext cx="642942" cy="409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1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B</a:t>
            </a:r>
            <a:r>
              <a:rPr kumimoji="0" lang="zh-TW" altLang="en-US" sz="1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組</a:t>
            </a:r>
            <a:r>
              <a:rPr kumimoji="0" lang="zh-TW" altLang="zh-TW" sz="14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：</a:t>
            </a:r>
          </a:p>
        </p:txBody>
      </p:sp>
      <p:sp>
        <p:nvSpPr>
          <p:cNvPr id="80" name="文字方塊 79"/>
          <p:cNvSpPr txBox="1"/>
          <p:nvPr/>
        </p:nvSpPr>
        <p:spPr>
          <a:xfrm>
            <a:off x="1257745" y="8096685"/>
            <a:ext cx="392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A1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81" name="直線接點 80"/>
          <p:cNvCxnSpPr/>
          <p:nvPr/>
        </p:nvCxnSpPr>
        <p:spPr>
          <a:xfrm>
            <a:off x="1414876" y="7736015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4334712" y="7719410"/>
            <a:ext cx="1540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文字方塊 82"/>
          <p:cNvSpPr txBox="1"/>
          <p:nvPr/>
        </p:nvSpPr>
        <p:spPr>
          <a:xfrm>
            <a:off x="2763152" y="808951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err="1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B2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4" name="文字方塊 83"/>
          <p:cNvSpPr txBox="1"/>
          <p:nvPr/>
        </p:nvSpPr>
        <p:spPr>
          <a:xfrm>
            <a:off x="4162795" y="8056773"/>
            <a:ext cx="3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err="1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A2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5" name="文字方塊 84"/>
          <p:cNvSpPr txBox="1"/>
          <p:nvPr/>
        </p:nvSpPr>
        <p:spPr>
          <a:xfrm>
            <a:off x="5690461" y="8096686"/>
            <a:ext cx="3694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err="1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B1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86" name="直線接點 85"/>
          <p:cNvCxnSpPr/>
          <p:nvPr/>
        </p:nvCxnSpPr>
        <p:spPr>
          <a:xfrm flipH="1" flipV="1">
            <a:off x="2173355" y="7302766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接點 86"/>
          <p:cNvCxnSpPr/>
          <p:nvPr/>
        </p:nvCxnSpPr>
        <p:spPr>
          <a:xfrm>
            <a:off x="2185086" y="7302766"/>
            <a:ext cx="29276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接點 87"/>
          <p:cNvCxnSpPr/>
          <p:nvPr/>
        </p:nvCxnSpPr>
        <p:spPr>
          <a:xfrm>
            <a:off x="5112743" y="7302766"/>
            <a:ext cx="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文字方塊 88"/>
          <p:cNvSpPr txBox="1"/>
          <p:nvPr/>
        </p:nvSpPr>
        <p:spPr>
          <a:xfrm>
            <a:off x="3409148" y="6701004"/>
            <a:ext cx="553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冠軍</a:t>
            </a:r>
          </a:p>
        </p:txBody>
      </p:sp>
      <p:sp>
        <p:nvSpPr>
          <p:cNvPr id="90" name="文字方塊 89"/>
          <p:cNvSpPr txBox="1"/>
          <p:nvPr/>
        </p:nvSpPr>
        <p:spPr>
          <a:xfrm>
            <a:off x="1926132" y="7740102"/>
            <a:ext cx="516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G9</a:t>
            </a:r>
            <a:endParaRPr lang="en-US" altLang="zh-TW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3/28</a:t>
            </a:r>
            <a:endParaRPr lang="en-US" altLang="zh-TW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0900</a:t>
            </a:r>
            <a:endParaRPr lang="en-US" altLang="zh-TW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endParaRPr lang="zh-TW" altLang="en-US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1" name="文字方塊 90"/>
          <p:cNvSpPr txBox="1"/>
          <p:nvPr/>
        </p:nvSpPr>
        <p:spPr>
          <a:xfrm>
            <a:off x="4870871" y="7716249"/>
            <a:ext cx="513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G10</a:t>
            </a:r>
            <a:endParaRPr lang="en-US" altLang="zh-TW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3/28</a:t>
            </a:r>
            <a:endParaRPr lang="en-US" altLang="zh-TW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1100</a:t>
            </a:r>
            <a:endParaRPr lang="en-US" altLang="zh-TW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endParaRPr lang="zh-TW" altLang="en-US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2" name="文字方塊 91"/>
          <p:cNvSpPr txBox="1"/>
          <p:nvPr/>
        </p:nvSpPr>
        <p:spPr>
          <a:xfrm>
            <a:off x="2857496" y="7310868"/>
            <a:ext cx="15716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G11</a:t>
            </a:r>
            <a:r>
              <a:rPr lang="zh-TW" altLang="en-US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3/28</a:t>
            </a:r>
            <a:r>
              <a:rPr lang="zh-TW" altLang="en-US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1300</a:t>
            </a:r>
            <a:r>
              <a:rPr lang="zh-TW" altLang="en-US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國福</a:t>
            </a:r>
            <a:r>
              <a:rPr lang="en-US" altLang="zh-TW" sz="10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endParaRPr lang="zh-TW" altLang="en-US" sz="1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22" name="直線接點 121">
            <a:extLst>
              <a:ext uri="{FF2B5EF4-FFF2-40B4-BE49-F238E27FC236}">
                <a16:creationId xmlns:a16="http://schemas.microsoft.com/office/drawing/2014/main" xmlns="" id="{325C6E90-4FCC-4A6C-8E35-0F727C76A56F}"/>
              </a:ext>
            </a:extLst>
          </p:cNvPr>
          <p:cNvCxnSpPr/>
          <p:nvPr/>
        </p:nvCxnSpPr>
        <p:spPr>
          <a:xfrm>
            <a:off x="3658796" y="6881255"/>
            <a:ext cx="0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AutoShape 14">
            <a:extLst>
              <a:ext uri="{FF2B5EF4-FFF2-40B4-BE49-F238E27FC236}">
                <a16:creationId xmlns:a16="http://schemas.microsoft.com/office/drawing/2014/main" xmlns="" id="{0357F874-B2D7-4BA6-9294-B8D50ACD49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17832" y="5214943"/>
            <a:ext cx="952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26" name="AutoShape 12">
            <a:extLst>
              <a:ext uri="{FF2B5EF4-FFF2-40B4-BE49-F238E27FC236}">
                <a16:creationId xmlns:a16="http://schemas.microsoft.com/office/drawing/2014/main" xmlns="" id="{6DBDA202-603B-4343-A2B6-26ABEF994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32080" y="4929191"/>
            <a:ext cx="952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27" name="AutoShape 11">
            <a:extLst>
              <a:ext uri="{FF2B5EF4-FFF2-40B4-BE49-F238E27FC236}">
                <a16:creationId xmlns:a16="http://schemas.microsoft.com/office/drawing/2014/main" xmlns="" id="{1BBB6C9A-00A9-4B30-9BE0-C7292FBF00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0575" y="5500694"/>
            <a:ext cx="0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28" name="AutoShape 8">
            <a:extLst>
              <a:ext uri="{FF2B5EF4-FFF2-40B4-BE49-F238E27FC236}">
                <a16:creationId xmlns:a16="http://schemas.microsoft.com/office/drawing/2014/main" xmlns="" id="{814CCB94-3F49-479B-842B-F2F86E8A6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9203" y="5500694"/>
            <a:ext cx="0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29" name="AutoShape 4">
            <a:extLst>
              <a:ext uri="{FF2B5EF4-FFF2-40B4-BE49-F238E27FC236}">
                <a16:creationId xmlns:a16="http://schemas.microsoft.com/office/drawing/2014/main" xmlns="" id="{CB6319A2-1FD0-4D77-B6E4-E5C37A1AA3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60774" y="5214943"/>
            <a:ext cx="952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30" name="AutoShape 3">
            <a:extLst>
              <a:ext uri="{FF2B5EF4-FFF2-40B4-BE49-F238E27FC236}">
                <a16:creationId xmlns:a16="http://schemas.microsoft.com/office/drawing/2014/main" xmlns="" id="{C3069776-6E4B-4793-AD57-457E81D28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0774" y="5214942"/>
            <a:ext cx="5810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31" name="AutoShape 2">
            <a:extLst>
              <a:ext uri="{FF2B5EF4-FFF2-40B4-BE49-F238E27FC236}">
                <a16:creationId xmlns:a16="http://schemas.microsoft.com/office/drawing/2014/main" xmlns="" id="{48F20923-1279-4A94-B627-E86E54841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2277" y="5214942"/>
            <a:ext cx="0" cy="885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32" name="AutoShape 1">
            <a:extLst>
              <a:ext uri="{FF2B5EF4-FFF2-40B4-BE49-F238E27FC236}">
                <a16:creationId xmlns:a16="http://schemas.microsoft.com/office/drawing/2014/main" xmlns="" id="{9A64AFB6-5C45-40BB-809A-4CF155A381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6526" y="4929191"/>
            <a:ext cx="952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33" name="文字方塊 132">
            <a:extLst>
              <a:ext uri="{FF2B5EF4-FFF2-40B4-BE49-F238E27FC236}">
                <a16:creationId xmlns:a16="http://schemas.microsoft.com/office/drawing/2014/main" xmlns="" id="{CC68BD50-77A3-4827-BB26-31E776A59D24}"/>
              </a:ext>
            </a:extLst>
          </p:cNvPr>
          <p:cNvSpPr txBox="1"/>
          <p:nvPr/>
        </p:nvSpPr>
        <p:spPr>
          <a:xfrm>
            <a:off x="4572008" y="4643438"/>
            <a:ext cx="462880" cy="307766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B1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4" name="文字方塊 133">
            <a:extLst>
              <a:ext uri="{FF2B5EF4-FFF2-40B4-BE49-F238E27FC236}">
                <a16:creationId xmlns:a16="http://schemas.microsoft.com/office/drawing/2014/main" xmlns="" id="{9BAB27B9-3E4C-4060-89DC-78F3FDC7764D}"/>
              </a:ext>
            </a:extLst>
          </p:cNvPr>
          <p:cNvSpPr txBox="1"/>
          <p:nvPr/>
        </p:nvSpPr>
        <p:spPr>
          <a:xfrm>
            <a:off x="5770956" y="4643438"/>
            <a:ext cx="462880" cy="307766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B2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5" name="文字方塊 134">
            <a:extLst>
              <a:ext uri="{FF2B5EF4-FFF2-40B4-BE49-F238E27FC236}">
                <a16:creationId xmlns:a16="http://schemas.microsoft.com/office/drawing/2014/main" xmlns="" id="{9D440C8C-EAEB-4763-93D1-1E58EDA2E935}"/>
              </a:ext>
            </a:extLst>
          </p:cNvPr>
          <p:cNvSpPr txBox="1"/>
          <p:nvPr/>
        </p:nvSpPr>
        <p:spPr>
          <a:xfrm>
            <a:off x="4427276" y="6167449"/>
            <a:ext cx="296929" cy="49243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美崙</a:t>
            </a:r>
            <a:endParaRPr lang="zh-TW" altLang="en-US" sz="1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6" name="文字方塊 135">
            <a:extLst>
              <a:ext uri="{FF2B5EF4-FFF2-40B4-BE49-F238E27FC236}">
                <a16:creationId xmlns:a16="http://schemas.microsoft.com/office/drawing/2014/main" xmlns="" id="{CEB3F01A-78AB-434E-A736-B07FF8A2152E}"/>
              </a:ext>
            </a:extLst>
          </p:cNvPr>
          <p:cNvSpPr txBox="1"/>
          <p:nvPr/>
        </p:nvSpPr>
        <p:spPr>
          <a:xfrm>
            <a:off x="5292108" y="6126737"/>
            <a:ext cx="377653" cy="49243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altLang="zh-TW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G2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37" name="直線接點 136">
            <a:extLst>
              <a:ext uri="{FF2B5EF4-FFF2-40B4-BE49-F238E27FC236}">
                <a16:creationId xmlns:a16="http://schemas.microsoft.com/office/drawing/2014/main" xmlns="" id="{460FF2AB-D0D6-48DE-BAFD-764A3A297BBD}"/>
              </a:ext>
            </a:extLst>
          </p:cNvPr>
          <p:cNvCxnSpPr/>
          <p:nvPr/>
        </p:nvCxnSpPr>
        <p:spPr>
          <a:xfrm>
            <a:off x="4160575" y="550069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utoShape 11">
            <a:extLst>
              <a:ext uri="{FF2B5EF4-FFF2-40B4-BE49-F238E27FC236}">
                <a16:creationId xmlns:a16="http://schemas.microsoft.com/office/drawing/2014/main" xmlns="" id="{6441113B-2E4B-4750-BC80-82E2276123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3517" y="5500694"/>
            <a:ext cx="0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39" name="AutoShape 8">
            <a:extLst>
              <a:ext uri="{FF2B5EF4-FFF2-40B4-BE49-F238E27FC236}">
                <a16:creationId xmlns:a16="http://schemas.microsoft.com/office/drawing/2014/main" xmlns="" id="{3761B347-9E52-4B63-B896-873E55A321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145" y="5500694"/>
            <a:ext cx="0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0" name="文字方塊 139">
            <a:extLst>
              <a:ext uri="{FF2B5EF4-FFF2-40B4-BE49-F238E27FC236}">
                <a16:creationId xmlns:a16="http://schemas.microsoft.com/office/drawing/2014/main" xmlns="" id="{16E67BCF-B98D-4724-A4C8-A098E04F9124}"/>
              </a:ext>
            </a:extLst>
          </p:cNvPr>
          <p:cNvSpPr txBox="1"/>
          <p:nvPr/>
        </p:nvSpPr>
        <p:spPr>
          <a:xfrm>
            <a:off x="4636852" y="6153161"/>
            <a:ext cx="372615" cy="49243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吉安</a:t>
            </a:r>
            <a:endParaRPr lang="zh-TW" altLang="en-US" sz="1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1" name="文字方塊 140">
            <a:extLst>
              <a:ext uri="{FF2B5EF4-FFF2-40B4-BE49-F238E27FC236}">
                <a16:creationId xmlns:a16="http://schemas.microsoft.com/office/drawing/2014/main" xmlns="" id="{18433317-8D7E-4E9D-9DE0-F45FC22E9E3B}"/>
              </a:ext>
            </a:extLst>
          </p:cNvPr>
          <p:cNvSpPr txBox="1"/>
          <p:nvPr/>
        </p:nvSpPr>
        <p:spPr>
          <a:xfrm>
            <a:off x="5117869" y="6167449"/>
            <a:ext cx="226592" cy="49243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豐濱</a:t>
            </a:r>
            <a:endParaRPr lang="zh-TW" altLang="en-US" sz="1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42" name="直線接點 141">
            <a:extLst>
              <a:ext uri="{FF2B5EF4-FFF2-40B4-BE49-F238E27FC236}">
                <a16:creationId xmlns:a16="http://schemas.microsoft.com/office/drawing/2014/main" xmlns="" id="{65FAD499-A3CA-40B9-9DC8-36D1A704281C}"/>
              </a:ext>
            </a:extLst>
          </p:cNvPr>
          <p:cNvCxnSpPr/>
          <p:nvPr/>
        </p:nvCxnSpPr>
        <p:spPr>
          <a:xfrm>
            <a:off x="4803517" y="550069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utoShape 4">
            <a:extLst>
              <a:ext uri="{FF2B5EF4-FFF2-40B4-BE49-F238E27FC236}">
                <a16:creationId xmlns:a16="http://schemas.microsoft.com/office/drawing/2014/main" xmlns="" id="{8872ADE1-C720-4F89-8CC5-A9C8AB26C1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4890" y="5214943"/>
            <a:ext cx="952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cxnSp>
        <p:nvCxnSpPr>
          <p:cNvPr id="144" name="直線接點 143">
            <a:extLst>
              <a:ext uri="{FF2B5EF4-FFF2-40B4-BE49-F238E27FC236}">
                <a16:creationId xmlns:a16="http://schemas.microsoft.com/office/drawing/2014/main" xmlns="" id="{07FF5C32-899E-49AF-A50D-6B2E4C381F33}"/>
              </a:ext>
            </a:extLst>
          </p:cNvPr>
          <p:cNvCxnSpPr/>
          <p:nvPr/>
        </p:nvCxnSpPr>
        <p:spPr>
          <a:xfrm>
            <a:off x="4374889" y="5214942"/>
            <a:ext cx="6429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AutoShape 11">
            <a:extLst>
              <a:ext uri="{FF2B5EF4-FFF2-40B4-BE49-F238E27FC236}">
                <a16:creationId xmlns:a16="http://schemas.microsoft.com/office/drawing/2014/main" xmlns="" id="{4422CC58-A216-4883-B7B3-E60C65076F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6459" y="5500694"/>
            <a:ext cx="0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6" name="AutoShape 8">
            <a:extLst>
              <a:ext uri="{FF2B5EF4-FFF2-40B4-BE49-F238E27FC236}">
                <a16:creationId xmlns:a16="http://schemas.microsoft.com/office/drawing/2014/main" xmlns="" id="{6D04E68C-8F71-439E-9A12-1C412EEA9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5087" y="5500694"/>
            <a:ext cx="0" cy="609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cxnSp>
        <p:nvCxnSpPr>
          <p:cNvPr id="147" name="直線接點 146">
            <a:extLst>
              <a:ext uri="{FF2B5EF4-FFF2-40B4-BE49-F238E27FC236}">
                <a16:creationId xmlns:a16="http://schemas.microsoft.com/office/drawing/2014/main" xmlns="" id="{F610AE66-03A1-4981-8D3C-41B96F2AD8F5}"/>
              </a:ext>
            </a:extLst>
          </p:cNvPr>
          <p:cNvCxnSpPr/>
          <p:nvPr/>
        </p:nvCxnSpPr>
        <p:spPr>
          <a:xfrm>
            <a:off x="5446459" y="5500694"/>
            <a:ext cx="428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文字方塊 147">
            <a:extLst>
              <a:ext uri="{FF2B5EF4-FFF2-40B4-BE49-F238E27FC236}">
                <a16:creationId xmlns:a16="http://schemas.microsoft.com/office/drawing/2014/main" xmlns="" id="{977886AD-2106-45FE-909D-D7B8FB8AD1AF}"/>
              </a:ext>
            </a:extLst>
          </p:cNvPr>
          <p:cNvSpPr txBox="1"/>
          <p:nvPr/>
        </p:nvSpPr>
        <p:spPr>
          <a:xfrm>
            <a:off x="4089161" y="5429257"/>
            <a:ext cx="571504" cy="83098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G2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1240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9" name="文字方塊 148">
            <a:extLst>
              <a:ext uri="{FF2B5EF4-FFF2-40B4-BE49-F238E27FC236}">
                <a16:creationId xmlns:a16="http://schemas.microsoft.com/office/drawing/2014/main" xmlns="" id="{3FC931B6-B268-431E-ADB1-81296682A745}"/>
              </a:ext>
            </a:extLst>
          </p:cNvPr>
          <p:cNvSpPr txBox="1"/>
          <p:nvPr/>
        </p:nvSpPr>
        <p:spPr>
          <a:xfrm>
            <a:off x="4248127" y="4984262"/>
            <a:ext cx="1000132" cy="46165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G5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0830</a:t>
            </a:r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國福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0" name="文字方塊 149">
            <a:extLst>
              <a:ext uri="{FF2B5EF4-FFF2-40B4-BE49-F238E27FC236}">
                <a16:creationId xmlns:a16="http://schemas.microsoft.com/office/drawing/2014/main" xmlns="" id="{DD18CECA-69E1-4ECD-92C2-C9767C0FA6D0}"/>
              </a:ext>
            </a:extLst>
          </p:cNvPr>
          <p:cNvSpPr txBox="1"/>
          <p:nvPr/>
        </p:nvSpPr>
        <p:spPr>
          <a:xfrm>
            <a:off x="4732103" y="5429257"/>
            <a:ext cx="571504" cy="83098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G3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1240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1" name="文字方塊 150">
            <a:extLst>
              <a:ext uri="{FF2B5EF4-FFF2-40B4-BE49-F238E27FC236}">
                <a16:creationId xmlns:a16="http://schemas.microsoft.com/office/drawing/2014/main" xmlns="" id="{BC992622-CFD5-49CB-8EF1-8893953456B4}"/>
              </a:ext>
            </a:extLst>
          </p:cNvPr>
          <p:cNvSpPr txBox="1"/>
          <p:nvPr/>
        </p:nvSpPr>
        <p:spPr>
          <a:xfrm>
            <a:off x="5375045" y="5429257"/>
            <a:ext cx="571504" cy="83098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G6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0830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2" name="文字方塊 151">
            <a:extLst>
              <a:ext uri="{FF2B5EF4-FFF2-40B4-BE49-F238E27FC236}">
                <a16:creationId xmlns:a16="http://schemas.microsoft.com/office/drawing/2014/main" xmlns="" id="{8AADC9C1-4E47-4723-B0F7-61233AD79EFA}"/>
              </a:ext>
            </a:extLst>
          </p:cNvPr>
          <p:cNvSpPr txBox="1"/>
          <p:nvPr/>
        </p:nvSpPr>
        <p:spPr>
          <a:xfrm>
            <a:off x="5803673" y="5143504"/>
            <a:ext cx="571504" cy="83098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G8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1210</a:t>
            </a:r>
            <a:endParaRPr lang="en-US" altLang="zh-TW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2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endParaRPr lang="zh-TW" altLang="en-US" sz="12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3" name="文字方塊 152">
            <a:extLst>
              <a:ext uri="{FF2B5EF4-FFF2-40B4-BE49-F238E27FC236}">
                <a16:creationId xmlns:a16="http://schemas.microsoft.com/office/drawing/2014/main" xmlns="" id="{960AFD5F-603B-4C80-8461-2AC51B6A6826}"/>
              </a:ext>
            </a:extLst>
          </p:cNvPr>
          <p:cNvSpPr txBox="1"/>
          <p:nvPr/>
        </p:nvSpPr>
        <p:spPr>
          <a:xfrm>
            <a:off x="3998670" y="6181737"/>
            <a:ext cx="307160" cy="49243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花崗</a:t>
            </a:r>
            <a:endParaRPr lang="zh-TW" altLang="en-US" sz="1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4" name="文字方塊 153">
            <a:extLst>
              <a:ext uri="{FF2B5EF4-FFF2-40B4-BE49-F238E27FC236}">
                <a16:creationId xmlns:a16="http://schemas.microsoft.com/office/drawing/2014/main" xmlns="" id="{B4C97FBF-1275-40BA-BF1D-EFEC529850A8}"/>
              </a:ext>
            </a:extLst>
          </p:cNvPr>
          <p:cNvSpPr txBox="1"/>
          <p:nvPr/>
        </p:nvSpPr>
        <p:spPr>
          <a:xfrm>
            <a:off x="5707974" y="6124157"/>
            <a:ext cx="377653" cy="49243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altLang="zh-TW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G3</a:t>
            </a:r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5" name="文字方塊 154">
            <a:extLst>
              <a:ext uri="{FF2B5EF4-FFF2-40B4-BE49-F238E27FC236}">
                <a16:creationId xmlns:a16="http://schemas.microsoft.com/office/drawing/2014/main" xmlns="" id="{F84CFB89-6CCD-48EA-9D84-D6963537AF4B}"/>
              </a:ext>
            </a:extLst>
          </p:cNvPr>
          <p:cNvSpPr txBox="1"/>
          <p:nvPr/>
        </p:nvSpPr>
        <p:spPr>
          <a:xfrm>
            <a:off x="6047650" y="6137740"/>
            <a:ext cx="453183" cy="49243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altLang="zh-TW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G5</a:t>
            </a:r>
          </a:p>
          <a:p>
            <a:pPr algn="ctr"/>
            <a:r>
              <a:rPr lang="zh-TW" altLang="en-US" sz="13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敗</a:t>
            </a:r>
            <a:endParaRPr lang="en-US" altLang="zh-TW" sz="1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56" name="直線接點 155"/>
          <p:cNvCxnSpPr/>
          <p:nvPr/>
        </p:nvCxnSpPr>
        <p:spPr>
          <a:xfrm flipH="1" flipV="1">
            <a:off x="1423231" y="7720446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 flipH="1" flipV="1">
            <a:off x="2961529" y="7739496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接點 157"/>
          <p:cNvCxnSpPr/>
          <p:nvPr/>
        </p:nvCxnSpPr>
        <p:spPr>
          <a:xfrm flipH="1" flipV="1">
            <a:off x="4328377" y="7706158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接點 158"/>
          <p:cNvCxnSpPr/>
          <p:nvPr/>
        </p:nvCxnSpPr>
        <p:spPr>
          <a:xfrm flipH="1" flipV="1">
            <a:off x="5866674" y="7715683"/>
            <a:ext cx="7820" cy="433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等腰三角形 159"/>
          <p:cNvSpPr/>
          <p:nvPr/>
        </p:nvSpPr>
        <p:spPr>
          <a:xfrm>
            <a:off x="1675899" y="5093318"/>
            <a:ext cx="1152128" cy="864096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1" name="文字方塊 160"/>
          <p:cNvSpPr txBox="1"/>
          <p:nvPr/>
        </p:nvSpPr>
        <p:spPr>
          <a:xfrm>
            <a:off x="1857364" y="4786314"/>
            <a:ext cx="7858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光復</a:t>
            </a:r>
            <a:endParaRPr lang="en-US" altLang="zh-TW" sz="13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2" name="文字方塊 161"/>
          <p:cNvSpPr txBox="1"/>
          <p:nvPr/>
        </p:nvSpPr>
        <p:spPr>
          <a:xfrm>
            <a:off x="1142984" y="5775676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化仁</a:t>
            </a:r>
            <a:endParaRPr lang="en-US" altLang="zh-TW" sz="13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" name="文字方塊 162"/>
          <p:cNvSpPr txBox="1"/>
          <p:nvPr/>
        </p:nvSpPr>
        <p:spPr>
          <a:xfrm>
            <a:off x="2154406" y="5483617"/>
            <a:ext cx="285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4" name="文字方塊 163"/>
          <p:cNvSpPr txBox="1"/>
          <p:nvPr/>
        </p:nvSpPr>
        <p:spPr>
          <a:xfrm>
            <a:off x="1511765" y="5035499"/>
            <a:ext cx="5693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G1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3/26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1100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5" name="文字方塊 164"/>
          <p:cNvSpPr txBox="1"/>
          <p:nvPr/>
        </p:nvSpPr>
        <p:spPr>
          <a:xfrm>
            <a:off x="1583203" y="5972802"/>
            <a:ext cx="1500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G4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3/26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1620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B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6" name="文字方塊 165"/>
          <p:cNvSpPr txBox="1"/>
          <p:nvPr/>
        </p:nvSpPr>
        <p:spPr>
          <a:xfrm>
            <a:off x="2440459" y="5035499"/>
            <a:ext cx="6246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G7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3/27</a:t>
            </a: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1210</a:t>
            </a:r>
          </a:p>
          <a:p>
            <a:pPr algn="ctr"/>
            <a:r>
              <a:rPr lang="zh-TW" altLang="en-US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A</a:t>
            </a:r>
            <a:endParaRPr lang="zh-TW" altLang="en-US" sz="11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7" name="文字方塊 166"/>
          <p:cNvSpPr txBox="1"/>
          <p:nvPr/>
        </p:nvSpPr>
        <p:spPr>
          <a:xfrm>
            <a:off x="2786058" y="5748346"/>
            <a:ext cx="5715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3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平和</a:t>
            </a:r>
            <a:endParaRPr lang="en-US" altLang="zh-TW" sz="13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280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627162" y="179512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年花蓮縣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縣長盃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</a:p>
          <a:p>
            <a:pPr lvl="0"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棒球錦標賽</a:t>
            </a:r>
            <a:endParaRPr lang="en-US" altLang="zh-TW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國中組競賽時間表</a:t>
            </a:r>
            <a:endParaRPr lang="zh-TW" altLang="en-US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6" name="表格 5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9504418"/>
              </p:ext>
            </p:extLst>
          </p:nvPr>
        </p:nvGraphicFramePr>
        <p:xfrm>
          <a:off x="500042" y="1357290"/>
          <a:ext cx="5857917" cy="6929483"/>
        </p:xfrm>
        <a:graphic>
          <a:graphicData uri="http://schemas.openxmlformats.org/drawingml/2006/table">
            <a:tbl>
              <a:tblPr firstRow="1" bandRow="1"/>
              <a:tblGrid>
                <a:gridCol w="530558"/>
                <a:gridCol w="606353"/>
                <a:gridCol w="454765"/>
                <a:gridCol w="530558"/>
                <a:gridCol w="1672913"/>
                <a:gridCol w="763989"/>
                <a:gridCol w="534792"/>
                <a:gridCol w="763989"/>
              </a:tblGrid>
              <a:tr h="2715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時間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組別</a:t>
                      </a:r>
                      <a:endParaRPr lang="zh-TW" sz="11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場次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先守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 </a:t>
                      </a: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比賽隊伍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 </a:t>
                      </a: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先攻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比賽場地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比數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備註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32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月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26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六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開幕典禮</a:t>
                      </a:r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國福</a:t>
                      </a:r>
                      <a:r>
                        <a:rPr lang="en-US" altLang="zh-TW" sz="18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C</a:t>
                      </a:r>
                      <a:endParaRPr 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1100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光復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化仁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24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花崗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美崙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A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24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吉安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豐濱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 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62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4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化仁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平和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 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月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27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083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5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G2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勝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G3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勝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A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083</a:t>
                      </a:r>
                      <a:r>
                        <a:rPr lang="en-US" sz="11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6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G2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敗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G3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敗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1210</a:t>
                      </a:r>
                      <a:endParaRPr kumimoji="0" lang="zh-TW" altLang="en-US" sz="11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7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豐濱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吉安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A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121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8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G5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敗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G6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勝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83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月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28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一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900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9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A1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B2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83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110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B1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A2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 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83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30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◎G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11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G9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勝 </a:t>
                      </a:r>
                      <a:r>
                        <a:rPr kumimoji="0" lang="en-US" altLang="zh-TW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G10</a:t>
                      </a:r>
                      <a:r>
                        <a:rPr kumimoji="0" lang="zh-TW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勝</a:t>
                      </a:r>
                      <a:endParaRPr kumimoji="0" lang="zh-TW" altLang="en-US" sz="11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4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月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8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五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0830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國硬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化仁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光復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平和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03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國硬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三民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瑞穗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平和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1230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國硬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光復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三民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平和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43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國硬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4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瑞穗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化仁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平和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4/9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(</a:t>
                      </a: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六</a:t>
                      </a: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)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083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國硬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◎G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5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光復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瑞穗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平和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3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03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國硬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◎G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6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化仁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三民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平和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549">
                <a:tc gridSpan="8">
                  <a:txBody>
                    <a:bodyPr/>
                    <a:lstStyle/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★國中軟式組，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G1-G8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每場次以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分鐘為限，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分鐘鈴響不開新局；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G9-G11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每場次以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分鐘為限，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分鐘鈴響不開新局</a:t>
                      </a:r>
                      <a:endParaRPr kumimoji="1" lang="en-US" altLang="zh-TW" sz="110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★國中硬式組採循環賽制，每場次以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120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分鐘為限，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分鐘鈴響不開新局。</a:t>
                      </a:r>
                      <a:endParaRPr kumimoji="1" lang="en-US" altLang="zh-TW" sz="110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★每天除第一場比賽外，其餘場次比賽時間皆為預定，依競賽規程規定，每隊應提早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分鐘報到，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分鐘前繳交攻守名單，違者總教練禁止出場指揮，且前一場比賽若提前結束，則以大會告知之比賽時間為準，若無特殊原因，不得異議。</a:t>
                      </a:r>
                      <a:endParaRPr kumimoji="1" lang="zh-TW" altLang="en-US" sz="1100" dirty="0" smtClean="0">
                        <a:solidFill>
                          <a:prstClr val="black"/>
                        </a:solidFill>
                        <a:latin typeface="Arial" pitchFamily="34" charset="0"/>
                        <a:ea typeface="新細明體" pitchFamily="18" charset="-120"/>
                        <a:cs typeface="新細明體" pitchFamily="18" charset="-120"/>
                      </a:endParaRP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★依據加速比賽條款，兩隊三局相差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分、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局相差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分、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局相差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分，即可結束比賽</a:t>
                      </a:r>
                      <a:endParaRPr kumimoji="1" lang="en-US" altLang="zh-TW" sz="110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★投手</a:t>
                      </a:r>
                      <a:r>
                        <a:rPr lang="zh-TW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投手投滿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lang="zh-TW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局又</a:t>
                      </a:r>
                      <a:r>
                        <a:rPr lang="en-US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r>
                        <a:rPr lang="zh-TW" altLang="zh-TW" sz="1100" dirty="0" smtClean="0">
                          <a:latin typeface="標楷體" pitchFamily="65" charset="-120"/>
                          <a:ea typeface="標楷體" pitchFamily="65" charset="-120"/>
                        </a:rPr>
                        <a:t>球後受隔場限制，且不得擔任捕手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；每天最多可投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局。</a:t>
                      </a:r>
                      <a:endParaRPr kumimoji="1" lang="zh-TW" altLang="en-US" sz="1100" dirty="0" smtClean="0">
                        <a:solidFill>
                          <a:prstClr val="black"/>
                        </a:solidFill>
                        <a:latin typeface="Arial" pitchFamily="34" charset="0"/>
                        <a:ea typeface="新細明體" pitchFamily="18" charset="-120"/>
                        <a:cs typeface="新細明體" pitchFamily="18" charset="-120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8280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99042" y="107504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年花蓮縣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縣長盃</a:t>
            </a:r>
            <a:r>
              <a:rPr lang="en-US" altLang="zh-TW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</a:p>
          <a:p>
            <a:pPr lvl="0"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棒球錦標賽</a:t>
            </a:r>
            <a:endParaRPr lang="en-US" altLang="zh-TW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ctr"/>
            <a:r>
              <a:rPr lang="zh-TW" altLang="en-US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高中組賽程圖及賽程時間表</a:t>
            </a:r>
            <a:endParaRPr lang="zh-TW" altLang="en-US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928802" y="1714480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花蓮體中</a:t>
            </a:r>
            <a:endParaRPr lang="en-US" altLang="zh-TW" sz="14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000504" y="1695430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玉里高中</a:t>
            </a:r>
            <a:endParaRPr lang="zh-TW" altLang="en-US" sz="1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5" name="副標題 2"/>
          <p:cNvSpPr txBox="1">
            <a:spLocks/>
          </p:cNvSpPr>
          <p:nvPr/>
        </p:nvSpPr>
        <p:spPr>
          <a:xfrm>
            <a:off x="214290" y="1000100"/>
            <a:ext cx="6000792" cy="399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高中甲組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：共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，勝者取得王貞治盃縣代表隊參賽權</a:t>
            </a:r>
            <a:endParaRPr lang="zh-TW" altLang="zh-TW" sz="1400" kern="1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  <p:graphicFrame>
        <p:nvGraphicFramePr>
          <p:cNvPr id="86" name="表格 8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41938124"/>
              </p:ext>
            </p:extLst>
          </p:nvPr>
        </p:nvGraphicFramePr>
        <p:xfrm>
          <a:off x="571480" y="5000628"/>
          <a:ext cx="5857917" cy="3720226"/>
        </p:xfrm>
        <a:graphic>
          <a:graphicData uri="http://schemas.openxmlformats.org/drawingml/2006/table">
            <a:tbl>
              <a:tblPr firstRow="1" bandRow="1"/>
              <a:tblGrid>
                <a:gridCol w="454765"/>
                <a:gridCol w="530558"/>
                <a:gridCol w="454765"/>
                <a:gridCol w="454765"/>
                <a:gridCol w="1900294"/>
                <a:gridCol w="763989"/>
                <a:gridCol w="534792"/>
                <a:gridCol w="763989"/>
              </a:tblGrid>
              <a:tr h="246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日期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時間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組別</a:t>
                      </a:r>
                      <a:endParaRPr lang="zh-TW" sz="11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場次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先守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 </a:t>
                      </a: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比賽隊伍</a:t>
                      </a:r>
                      <a:r>
                        <a:rPr lang="en-US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 </a:t>
                      </a: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先攻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比賽場地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比數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12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備註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月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26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六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08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高乙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G1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四維高中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花蓮高中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A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0800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高乙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台北美國學校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花蓮高農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標楷體" pitchFamily="65" charset="-120"/>
                          <a:ea typeface="標楷體" pitchFamily="65" charset="-120"/>
                        </a:rPr>
                        <a:t>1000</a:t>
                      </a:r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開幕典禮</a:t>
                      </a:r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國福</a:t>
                      </a:r>
                      <a:r>
                        <a:rPr lang="en-US" altLang="zh-TW" sz="1800" kern="100" dirty="0" smtClean="0">
                          <a:effectLst/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C</a:t>
                      </a:r>
                      <a:endParaRPr lang="zh-TW" sz="180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110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高甲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花蓮體中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玉里高中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A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1420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高乙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4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花蓮高農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四維高中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A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8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142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高乙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5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花蓮高中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台北美國學校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47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3/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27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日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)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103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高乙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◎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6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花蓮高中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花蓮高農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A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季軍戰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103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0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高乙</a:t>
                      </a: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◎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G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7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四維高中</a:t>
                      </a: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 V.S </a:t>
                      </a:r>
                      <a:r>
                        <a:rPr lang="zh-TW" alt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台北美國學校</a:t>
                      </a: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國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福</a:t>
                      </a:r>
                      <a:r>
                        <a:rPr lang="en-US" altLang="zh-TW" sz="1100" kern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B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：</a:t>
                      </a: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冠軍戰</a:t>
                      </a:r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08">
                <a:tc gridSpan="8">
                  <a:txBody>
                    <a:bodyPr/>
                    <a:lstStyle/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★高甲場次以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120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分鐘為限，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分鐘鈴響不開新局。</a:t>
                      </a:r>
                      <a:endParaRPr kumimoji="1" lang="en-US" altLang="zh-TW" sz="110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★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高乙採循環賽制，每場次以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分鐘為限，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分鐘鈴響不開新局。</a:t>
                      </a:r>
                      <a:endParaRPr kumimoji="1" lang="en-US" altLang="zh-TW" sz="1100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★每天除第一場比賽外，其餘場次比賽時間皆為預定，每隊應提早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分鐘報到，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分鐘前繳交攻守名單，違者總教練禁止出場指揮，且前一場比賽若提前結束，則以大會告知之比賽時間為準，若無特殊原因，不得異議。</a:t>
                      </a:r>
                      <a:endParaRPr kumimoji="1" lang="zh-TW" altLang="en-US" sz="1100" dirty="0" smtClean="0">
                        <a:solidFill>
                          <a:prstClr val="black"/>
                        </a:solidFill>
                        <a:latin typeface="Arial" pitchFamily="34" charset="0"/>
                        <a:ea typeface="新細明體" pitchFamily="18" charset="-120"/>
                        <a:cs typeface="新細明體" pitchFamily="18" charset="-120"/>
                      </a:endParaRPr>
                    </a:p>
                    <a:p>
                      <a:pPr lv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★依據加速比賽條款，兩隊三局相差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分、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局相差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分、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局相差</a:t>
                      </a:r>
                      <a:r>
                        <a:rPr kumimoji="1" lang="en-US" altLang="zh-TW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kumimoji="1" lang="zh-TW" altLang="en-US" sz="110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分，即可結束比賽</a:t>
                      </a:r>
                      <a:endParaRPr kumimoji="1" lang="zh-TW" altLang="en-US" sz="1100" dirty="0" smtClean="0">
                        <a:solidFill>
                          <a:prstClr val="black"/>
                        </a:solidFill>
                        <a:latin typeface="Arial" pitchFamily="34" charset="0"/>
                        <a:ea typeface="新細明體" pitchFamily="18" charset="-120"/>
                        <a:cs typeface="新細明體" pitchFamily="18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alt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1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sz="1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46416" marR="46416" marT="23208" marB="2320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0" name="直線接點 49"/>
          <p:cNvCxnSpPr/>
          <p:nvPr/>
        </p:nvCxnSpPr>
        <p:spPr>
          <a:xfrm>
            <a:off x="2786058" y="1857356"/>
            <a:ext cx="12858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字方塊 50"/>
          <p:cNvSpPr txBox="1"/>
          <p:nvPr/>
        </p:nvSpPr>
        <p:spPr>
          <a:xfrm>
            <a:off x="2643182" y="1643042"/>
            <a:ext cx="164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G3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1100" dirty="0" smtClean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1100</a:t>
            </a:r>
            <a:r>
              <a:rPr lang="zh-TW" altLang="en-US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國福</a:t>
            </a:r>
            <a:r>
              <a:rPr lang="en-US" altLang="zh-TW" sz="1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endParaRPr lang="zh-TW" altLang="en-US" sz="1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2" name="副標題 2"/>
          <p:cNvSpPr txBox="1">
            <a:spLocks/>
          </p:cNvSpPr>
          <p:nvPr/>
        </p:nvSpPr>
        <p:spPr>
          <a:xfrm>
            <a:off x="285728" y="2214546"/>
            <a:ext cx="6000792" cy="399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高中乙組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：共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4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</a:t>
            </a:r>
            <a:r>
              <a:rPr lang="zh-TW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隊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，取 </a:t>
            </a:r>
            <a:r>
              <a:rPr lang="en-US" altLang="zh-TW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2</a:t>
            </a:r>
            <a:r>
              <a:rPr lang="zh-TW" altLang="en-US" sz="1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 名</a:t>
            </a:r>
            <a:endParaRPr lang="zh-TW" altLang="zh-TW" sz="1400" kern="1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1500174" y="2786050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四維高中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1857364" y="3143240"/>
            <a:ext cx="585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G1</a:t>
            </a: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0800</a:t>
            </a:r>
          </a:p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2357430" y="3071802"/>
            <a:ext cx="2247021" cy="1296144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/>
          <p:cNvSpPr txBox="1"/>
          <p:nvPr/>
        </p:nvSpPr>
        <p:spPr>
          <a:xfrm>
            <a:off x="1500174" y="4286248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花蓮高中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4500570" y="2714612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花蓮高農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4500570" y="407193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台北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美國學校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60" name="直線接點 59"/>
          <p:cNvCxnSpPr/>
          <p:nvPr/>
        </p:nvCxnSpPr>
        <p:spPr>
          <a:xfrm>
            <a:off x="2357431" y="3071802"/>
            <a:ext cx="2237073" cy="1296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/>
          <p:cNvCxnSpPr/>
          <p:nvPr/>
        </p:nvCxnSpPr>
        <p:spPr>
          <a:xfrm flipV="1">
            <a:off x="2357431" y="3071802"/>
            <a:ext cx="2247020" cy="1296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文字方塊 62"/>
          <p:cNvSpPr txBox="1"/>
          <p:nvPr/>
        </p:nvSpPr>
        <p:spPr>
          <a:xfrm>
            <a:off x="4572008" y="3214678"/>
            <a:ext cx="585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G2</a:t>
            </a: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0800</a:t>
            </a:r>
          </a:p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國福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2571744" y="2786050"/>
            <a:ext cx="1767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G4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1420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國福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2571744" y="4357686"/>
            <a:ext cx="1767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G5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1420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國福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6" name="文字方塊 75"/>
          <p:cNvSpPr txBox="1"/>
          <p:nvPr/>
        </p:nvSpPr>
        <p:spPr>
          <a:xfrm rot="2010922">
            <a:off x="2400578" y="3193470"/>
            <a:ext cx="1873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G7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</a:p>
          <a:p>
            <a:pPr algn="ctr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1030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國福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7" name="文字方塊 76"/>
          <p:cNvSpPr txBox="1"/>
          <p:nvPr/>
        </p:nvSpPr>
        <p:spPr>
          <a:xfrm rot="19783744">
            <a:off x="2131948" y="3797562"/>
            <a:ext cx="1870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G6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3/27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1030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國福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8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1526</Words>
  <Application>Microsoft Office PowerPoint</Application>
  <PresentationFormat>如螢幕大小 (4:3)</PresentationFormat>
  <Paragraphs>486</Paragraphs>
  <Slides>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投影片 1</vt:lpstr>
      <vt:lpstr>投影片 2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abis</dc:creator>
  <cp:lastModifiedBy>yi-yu Huang</cp:lastModifiedBy>
  <cp:revision>128</cp:revision>
  <cp:lastPrinted>2021-03-15T02:18:25Z</cp:lastPrinted>
  <dcterms:created xsi:type="dcterms:W3CDTF">2020-07-02T02:53:07Z</dcterms:created>
  <dcterms:modified xsi:type="dcterms:W3CDTF">2022-03-20T14:58:32Z</dcterms:modified>
</cp:coreProperties>
</file>