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4"/>
  </p:notesMasterIdLst>
  <p:sldIdLst>
    <p:sldId id="330" r:id="rId2"/>
    <p:sldId id="332" r:id="rId3"/>
    <p:sldId id="312" r:id="rId4"/>
    <p:sldId id="291" r:id="rId5"/>
    <p:sldId id="336" r:id="rId6"/>
    <p:sldId id="337" r:id="rId7"/>
    <p:sldId id="335" r:id="rId8"/>
    <p:sldId id="267" r:id="rId9"/>
    <p:sldId id="292" r:id="rId10"/>
    <p:sldId id="293" r:id="rId11"/>
    <p:sldId id="296" r:id="rId12"/>
    <p:sldId id="297" r:id="rId13"/>
    <p:sldId id="298" r:id="rId14"/>
    <p:sldId id="299" r:id="rId15"/>
    <p:sldId id="302" r:id="rId16"/>
    <p:sldId id="304" r:id="rId17"/>
    <p:sldId id="305" r:id="rId18"/>
    <p:sldId id="303" r:id="rId19"/>
    <p:sldId id="301" r:id="rId20"/>
    <p:sldId id="327" r:id="rId21"/>
    <p:sldId id="273" r:id="rId22"/>
    <p:sldId id="306" r:id="rId23"/>
    <p:sldId id="307" r:id="rId24"/>
    <p:sldId id="308" r:id="rId25"/>
    <p:sldId id="309" r:id="rId26"/>
    <p:sldId id="310" r:id="rId27"/>
    <p:sldId id="311" r:id="rId28"/>
    <p:sldId id="313" r:id="rId29"/>
    <p:sldId id="314" r:id="rId30"/>
    <p:sldId id="315" r:id="rId31"/>
    <p:sldId id="328" r:id="rId32"/>
    <p:sldId id="263" r:id="rId33"/>
    <p:sldId id="316" r:id="rId34"/>
    <p:sldId id="317" r:id="rId35"/>
    <p:sldId id="318" r:id="rId36"/>
    <p:sldId id="319" r:id="rId37"/>
    <p:sldId id="320" r:id="rId38"/>
    <p:sldId id="321" r:id="rId39"/>
    <p:sldId id="322" r:id="rId40"/>
    <p:sldId id="323" r:id="rId41"/>
    <p:sldId id="331" r:id="rId42"/>
    <p:sldId id="265" r:id="rId43"/>
  </p:sldIdLst>
  <p:sldSz cx="9144000" cy="6858000" type="screen4x3"/>
  <p:notesSz cx="6858000" cy="9144000"/>
  <p:embeddedFontLst>
    <p:embeddedFont>
      <p:font typeface="Arvo" panose="020B0604020202020204" charset="0"/>
      <p:regular r:id="rId45"/>
      <p:bold r:id="rId46"/>
      <p:italic r:id="rId47"/>
      <p:boldItalic r:id="rId48"/>
    </p:embeddedFont>
    <p:embeddedFont>
      <p:font typeface="微軟正黑體" panose="020B0604030504040204" pitchFamily="34" charset="-120"/>
      <p:regular r:id="rId49"/>
      <p:bold r:id="rId50"/>
    </p:embeddedFont>
    <p:embeddedFont>
      <p:font typeface="宋体" panose="02010600030101010101" pitchFamily="2" charset="-122"/>
      <p:regular r:id="rId51"/>
    </p:embeddedFont>
    <p:embeddedFont>
      <p:font typeface="微软雅黑" panose="020B0503020204020204" pitchFamily="34" charset="-122"/>
      <p:regular r:id="rId52"/>
      <p:bold r:id="rId53"/>
    </p:embeddedFont>
    <p:embeddedFont>
      <p:font typeface="Arial Unicode MS" panose="020B0604020202020204" pitchFamily="34" charset="-120"/>
      <p:regular r:id="rId54"/>
    </p:embeddedFont>
    <p:embeddedFont>
      <p:font typeface="Impact" panose="020B0806030902050204" pitchFamily="34" charset="0"/>
      <p:regular r:id="rId55"/>
    </p:embeddedFont>
    <p:embeddedFont>
      <p:font typeface="Muli" panose="020B0604020202020204" charset="0"/>
      <p:regular r:id="rId56"/>
      <p:italic r:id="rId57"/>
    </p:embeddedFont>
    <p:embeddedFont>
      <p:font typeface="標楷體" panose="03000509000000000000" pitchFamily="65" charset="-120"/>
      <p:regular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預設章節" id="{42F066EE-09E8-49BE-98F7-E8B194F6E722}">
          <p14:sldIdLst>
            <p14:sldId id="330"/>
            <p14:sldId id="332"/>
            <p14:sldId id="312"/>
            <p14:sldId id="291"/>
            <p14:sldId id="336"/>
            <p14:sldId id="337"/>
            <p14:sldId id="335"/>
            <p14:sldId id="267"/>
            <p14:sldId id="292"/>
            <p14:sldId id="293"/>
            <p14:sldId id="296"/>
            <p14:sldId id="297"/>
            <p14:sldId id="298"/>
            <p14:sldId id="299"/>
            <p14:sldId id="302"/>
            <p14:sldId id="304"/>
            <p14:sldId id="305"/>
            <p14:sldId id="303"/>
            <p14:sldId id="301"/>
            <p14:sldId id="327"/>
            <p14:sldId id="273"/>
            <p14:sldId id="306"/>
            <p14:sldId id="307"/>
            <p14:sldId id="308"/>
            <p14:sldId id="309"/>
            <p14:sldId id="310"/>
            <p14:sldId id="311"/>
            <p14:sldId id="313"/>
            <p14:sldId id="314"/>
          </p14:sldIdLst>
        </p14:section>
        <p14:section name="未命名的章節" id="{B7FE8E0D-1690-4FD8-8339-DF8F919C2D38}">
          <p14:sldIdLst>
            <p14:sldId id="315"/>
            <p14:sldId id="328"/>
            <p14:sldId id="263"/>
            <p14:sldId id="316"/>
            <p14:sldId id="317"/>
            <p14:sldId id="318"/>
            <p14:sldId id="319"/>
            <p14:sldId id="320"/>
            <p14:sldId id="321"/>
            <p14:sldId id="322"/>
            <p14:sldId id="323"/>
            <p14:sldId id="331"/>
            <p14:sldId id="26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198A9"/>
    <a:srgbClr val="EED282"/>
    <a:srgbClr val="CFE0E8"/>
    <a:srgbClr val="DAE6D6"/>
    <a:srgbClr val="F7D3CF"/>
    <a:srgbClr val="C7CCD0"/>
    <a:srgbClr val="0070C0"/>
    <a:srgbClr val="F6D0CD"/>
    <a:srgbClr val="57A7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8A360F8-B993-400F-80FC-4DE84FEF9EBA}">
  <a:tblStyle styleId="{B8A360F8-B993-400F-80FC-4DE84FEF9EB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6370" autoAdjust="0"/>
  </p:normalViewPr>
  <p:slideViewPr>
    <p:cSldViewPr snapToGrid="0">
      <p:cViewPr>
        <p:scale>
          <a:sx n="60" d="100"/>
          <a:sy n="60" d="100"/>
        </p:scale>
        <p:origin x="-832" y="-180"/>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6835688"/>
      </p:ext>
    </p:extLst>
  </p:cSld>
  <p:clrMap bg1="lt1" tx1="dk1" bg2="dk2" tx2="lt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9513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0977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243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87953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62673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92704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06073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115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02869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82108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4541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5880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6861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75332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0991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2383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55215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17371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80991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86666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5592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0595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43690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508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10509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94468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06385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2039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6759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1726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1776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1474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4147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6317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292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93388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1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4.jpg"/><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4.jpg"/><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4.jpg"/><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Shape 37"/>
        <p:cNvGrpSpPr/>
        <p:nvPr/>
      </p:nvGrpSpPr>
      <p:grpSpPr>
        <a:xfrm>
          <a:off x="0" y="0"/>
          <a:ext cx="0" cy="0"/>
          <a:chOff x="0" y="0"/>
          <a:chExt cx="0" cy="0"/>
        </a:xfrm>
      </p:grpSpPr>
      <p:pic>
        <p:nvPicPr>
          <p:cNvPr id="78" name="Shape 42" descr="Death_to_stock_communicate_hands_9-.jpg">
            <a:extLst>
              <a:ext uri="{FF2B5EF4-FFF2-40B4-BE49-F238E27FC236}">
                <a16:creationId xmlns:a16="http://schemas.microsoft.com/office/drawing/2014/main" xmlns="" id="{8FB03250-E98A-4495-BD1D-563861ACB795}"/>
              </a:ext>
            </a:extLst>
          </p:cNvPr>
          <p:cNvPicPr preferRelativeResize="0"/>
          <p:nvPr userDrawn="1"/>
        </p:nvPicPr>
        <p:blipFill>
          <a:blip r:embed="rId2">
            <a:alphaModFix/>
          </a:blip>
          <a:stretch>
            <a:fillRect/>
          </a:stretch>
        </p:blipFill>
        <p:spPr>
          <a:xfrm>
            <a:off x="7125789" y="3100036"/>
            <a:ext cx="2070675" cy="2070675"/>
          </a:xfrm>
          <a:prstGeom prst="rect">
            <a:avLst/>
          </a:prstGeom>
          <a:noFill/>
          <a:ln>
            <a:noFill/>
          </a:ln>
        </p:spPr>
      </p:pic>
      <p:pic>
        <p:nvPicPr>
          <p:cNvPr id="77" name="Shape 41" descr="Death_to_stock_communicate_hands_5.jpg">
            <a:extLst>
              <a:ext uri="{FF2B5EF4-FFF2-40B4-BE49-F238E27FC236}">
                <a16:creationId xmlns:a16="http://schemas.microsoft.com/office/drawing/2014/main" xmlns="" id="{A5063CA7-8A4F-4A87-A39B-20E0DF93B633}"/>
              </a:ext>
            </a:extLst>
          </p:cNvPr>
          <p:cNvPicPr preferRelativeResize="0"/>
          <p:nvPr userDrawn="1"/>
        </p:nvPicPr>
        <p:blipFill>
          <a:blip r:embed="rId3">
            <a:alphaModFix/>
          </a:blip>
          <a:stretch>
            <a:fillRect/>
          </a:stretch>
        </p:blipFill>
        <p:spPr>
          <a:xfrm>
            <a:off x="-61531" y="2792351"/>
            <a:ext cx="2057399" cy="2057399"/>
          </a:xfrm>
          <a:prstGeom prst="rect">
            <a:avLst/>
          </a:prstGeom>
          <a:noFill/>
          <a:ln>
            <a:noFill/>
          </a:ln>
        </p:spPr>
      </p:pic>
      <p:pic>
        <p:nvPicPr>
          <p:cNvPr id="27" name="Shape 38" descr="Death_to_stock_photography_Vibrant-(9-of-10).jpg">
            <a:extLst>
              <a:ext uri="{FF2B5EF4-FFF2-40B4-BE49-F238E27FC236}">
                <a16:creationId xmlns:a16="http://schemas.microsoft.com/office/drawing/2014/main" xmlns="" id="{98CF0C04-EC43-4835-BC98-619FC2129317}"/>
              </a:ext>
            </a:extLst>
          </p:cNvPr>
          <p:cNvPicPr preferRelativeResize="0"/>
          <p:nvPr userDrawn="1"/>
        </p:nvPicPr>
        <p:blipFill>
          <a:blip r:embed="rId4">
            <a:alphaModFix/>
          </a:blip>
          <a:stretch>
            <a:fillRect/>
          </a:stretch>
        </p:blipFill>
        <p:spPr>
          <a:xfrm>
            <a:off x="1993776" y="-66481"/>
            <a:ext cx="1037699" cy="1037699"/>
          </a:xfrm>
          <a:prstGeom prst="rect">
            <a:avLst/>
          </a:prstGeom>
          <a:noFill/>
          <a:ln>
            <a:noFill/>
          </a:ln>
        </p:spPr>
      </p:pic>
      <p:pic>
        <p:nvPicPr>
          <p:cNvPr id="28" name="Shape 39" descr="Death_to_stock_communicate_hands_2.jpg">
            <a:extLst>
              <a:ext uri="{FF2B5EF4-FFF2-40B4-BE49-F238E27FC236}">
                <a16:creationId xmlns:a16="http://schemas.microsoft.com/office/drawing/2014/main" xmlns="" id="{AD310F13-7185-4262-8EFE-4C62AA9B78FC}"/>
              </a:ext>
            </a:extLst>
          </p:cNvPr>
          <p:cNvPicPr preferRelativeResize="0"/>
          <p:nvPr userDrawn="1"/>
        </p:nvPicPr>
        <p:blipFill>
          <a:blip r:embed="rId5">
            <a:alphaModFix/>
          </a:blip>
          <a:stretch>
            <a:fillRect/>
          </a:stretch>
        </p:blipFill>
        <p:spPr>
          <a:xfrm>
            <a:off x="8044648" y="1940919"/>
            <a:ext cx="1159827" cy="1159799"/>
          </a:xfrm>
          <a:prstGeom prst="rect">
            <a:avLst/>
          </a:prstGeom>
          <a:noFill/>
          <a:ln>
            <a:noFill/>
          </a:ln>
        </p:spPr>
      </p:pic>
      <p:pic>
        <p:nvPicPr>
          <p:cNvPr id="29" name="Shape 40" descr="Death_to_stock_photography_Vibrant-(10-of-10).jpg">
            <a:extLst>
              <a:ext uri="{FF2B5EF4-FFF2-40B4-BE49-F238E27FC236}">
                <a16:creationId xmlns:a16="http://schemas.microsoft.com/office/drawing/2014/main" xmlns="" id="{F7D4B66B-E6EB-42D3-9339-4A7F4B7F50FC}"/>
              </a:ext>
            </a:extLst>
          </p:cNvPr>
          <p:cNvPicPr preferRelativeResize="0"/>
          <p:nvPr userDrawn="1"/>
        </p:nvPicPr>
        <p:blipFill>
          <a:blip r:embed="rId6">
            <a:alphaModFix/>
          </a:blip>
          <a:stretch>
            <a:fillRect/>
          </a:stretch>
        </p:blipFill>
        <p:spPr>
          <a:xfrm>
            <a:off x="-66094" y="4790744"/>
            <a:ext cx="2070675" cy="2070675"/>
          </a:xfrm>
          <a:prstGeom prst="rect">
            <a:avLst/>
          </a:prstGeom>
          <a:noFill/>
          <a:ln>
            <a:noFill/>
          </a:ln>
        </p:spPr>
      </p:pic>
      <p:pic>
        <p:nvPicPr>
          <p:cNvPr id="30" name="Shape 41" descr="Death_to_stock_communicate_hands_5.jpg">
            <a:extLst>
              <a:ext uri="{FF2B5EF4-FFF2-40B4-BE49-F238E27FC236}">
                <a16:creationId xmlns:a16="http://schemas.microsoft.com/office/drawing/2014/main" xmlns="" id="{803B4551-E5FB-4576-AFC9-7472D261966E}"/>
              </a:ext>
            </a:extLst>
          </p:cNvPr>
          <p:cNvPicPr preferRelativeResize="0"/>
          <p:nvPr userDrawn="1"/>
        </p:nvPicPr>
        <p:blipFill>
          <a:blip r:embed="rId3">
            <a:alphaModFix/>
          </a:blip>
          <a:stretch>
            <a:fillRect/>
          </a:stretch>
        </p:blipFill>
        <p:spPr>
          <a:xfrm>
            <a:off x="7147075" y="-48682"/>
            <a:ext cx="2057399" cy="2057399"/>
          </a:xfrm>
          <a:prstGeom prst="rect">
            <a:avLst/>
          </a:prstGeom>
          <a:noFill/>
          <a:ln>
            <a:noFill/>
          </a:ln>
        </p:spPr>
      </p:pic>
      <p:pic>
        <p:nvPicPr>
          <p:cNvPr id="31" name="Shape 42" descr="Death_to_stock_communicate_hands_9-.jpg">
            <a:extLst>
              <a:ext uri="{FF2B5EF4-FFF2-40B4-BE49-F238E27FC236}">
                <a16:creationId xmlns:a16="http://schemas.microsoft.com/office/drawing/2014/main" xmlns="" id="{E1B3A00F-95AF-4D28-A9D6-274E31CBCE41}"/>
              </a:ext>
            </a:extLst>
          </p:cNvPr>
          <p:cNvPicPr preferRelativeResize="0"/>
          <p:nvPr userDrawn="1"/>
        </p:nvPicPr>
        <p:blipFill>
          <a:blip r:embed="rId2">
            <a:alphaModFix/>
          </a:blip>
          <a:stretch>
            <a:fillRect/>
          </a:stretch>
        </p:blipFill>
        <p:spPr>
          <a:xfrm>
            <a:off x="-68168" y="966275"/>
            <a:ext cx="2070675" cy="2070675"/>
          </a:xfrm>
          <a:prstGeom prst="rect">
            <a:avLst/>
          </a:prstGeom>
          <a:noFill/>
          <a:ln>
            <a:noFill/>
          </a:ln>
        </p:spPr>
      </p:pic>
      <p:sp>
        <p:nvSpPr>
          <p:cNvPr id="32" name="Shape 43">
            <a:extLst>
              <a:ext uri="{FF2B5EF4-FFF2-40B4-BE49-F238E27FC236}">
                <a16:creationId xmlns:a16="http://schemas.microsoft.com/office/drawing/2014/main" xmlns="" id="{C0318FE8-ADAF-48EA-BF4F-636AD8A1A194}"/>
              </a:ext>
            </a:extLst>
          </p:cNvPr>
          <p:cNvSpPr/>
          <p:nvPr userDrawn="1"/>
        </p:nvSpPr>
        <p:spPr>
          <a:xfrm>
            <a:off x="-69301" y="1997270"/>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33" name="Shape 44" descr="DeathtoStock_Clementine10.jpg">
            <a:extLst>
              <a:ext uri="{FF2B5EF4-FFF2-40B4-BE49-F238E27FC236}">
                <a16:creationId xmlns:a16="http://schemas.microsoft.com/office/drawing/2014/main" xmlns="" id="{2C38CE9C-24EA-4452-9B28-D19A07C4D2C6}"/>
              </a:ext>
            </a:extLst>
          </p:cNvPr>
          <p:cNvPicPr preferRelativeResize="0"/>
          <p:nvPr userDrawn="1"/>
        </p:nvPicPr>
        <p:blipFill>
          <a:blip r:embed="rId7">
            <a:alphaModFix/>
          </a:blip>
          <a:stretch>
            <a:fillRect/>
          </a:stretch>
        </p:blipFill>
        <p:spPr>
          <a:xfrm>
            <a:off x="4060974" y="5820326"/>
            <a:ext cx="1037699" cy="1037674"/>
          </a:xfrm>
          <a:prstGeom prst="rect">
            <a:avLst/>
          </a:prstGeom>
          <a:noFill/>
          <a:ln>
            <a:noFill/>
          </a:ln>
        </p:spPr>
      </p:pic>
      <p:pic>
        <p:nvPicPr>
          <p:cNvPr id="34" name="Shape 45" descr="Death_to_stock_communicate_hands_4.jpg">
            <a:extLst>
              <a:ext uri="{FF2B5EF4-FFF2-40B4-BE49-F238E27FC236}">
                <a16:creationId xmlns:a16="http://schemas.microsoft.com/office/drawing/2014/main" xmlns="" id="{E1771083-F8E7-4AD4-8539-D193C0E576E4}"/>
              </a:ext>
            </a:extLst>
          </p:cNvPr>
          <p:cNvPicPr preferRelativeResize="0"/>
          <p:nvPr userDrawn="1"/>
        </p:nvPicPr>
        <p:blipFill>
          <a:blip r:embed="rId8">
            <a:alphaModFix/>
          </a:blip>
          <a:stretch>
            <a:fillRect/>
          </a:stretch>
        </p:blipFill>
        <p:spPr>
          <a:xfrm>
            <a:off x="7146869" y="4794294"/>
            <a:ext cx="2070675" cy="2070675"/>
          </a:xfrm>
          <a:prstGeom prst="rect">
            <a:avLst/>
          </a:prstGeom>
          <a:noFill/>
          <a:ln>
            <a:noFill/>
          </a:ln>
        </p:spPr>
      </p:pic>
      <p:pic>
        <p:nvPicPr>
          <p:cNvPr id="35" name="Shape 46" descr="DeathtoStock_Simplify3.jpg">
            <a:extLst>
              <a:ext uri="{FF2B5EF4-FFF2-40B4-BE49-F238E27FC236}">
                <a16:creationId xmlns:a16="http://schemas.microsoft.com/office/drawing/2014/main" xmlns="" id="{CDB7A70D-21D3-4F46-A10C-434224AEB336}"/>
              </a:ext>
            </a:extLst>
          </p:cNvPr>
          <p:cNvPicPr preferRelativeResize="0"/>
          <p:nvPr userDrawn="1"/>
        </p:nvPicPr>
        <p:blipFill>
          <a:blip r:embed="rId9">
            <a:alphaModFix/>
          </a:blip>
          <a:stretch>
            <a:fillRect/>
          </a:stretch>
        </p:blipFill>
        <p:spPr>
          <a:xfrm>
            <a:off x="-63275" y="-69012"/>
            <a:ext cx="1037699" cy="1037732"/>
          </a:xfrm>
          <a:prstGeom prst="rect">
            <a:avLst/>
          </a:prstGeom>
          <a:noFill/>
          <a:ln>
            <a:noFill/>
          </a:ln>
        </p:spPr>
      </p:pic>
      <p:pic>
        <p:nvPicPr>
          <p:cNvPr id="36" name="Shape 47" descr="Death_to_stock_communicate_hands_1.jpg">
            <a:extLst>
              <a:ext uri="{FF2B5EF4-FFF2-40B4-BE49-F238E27FC236}">
                <a16:creationId xmlns:a16="http://schemas.microsoft.com/office/drawing/2014/main" xmlns="" id="{EBCA3A9A-A774-4EC7-AF50-166931C2B769}"/>
              </a:ext>
            </a:extLst>
          </p:cNvPr>
          <p:cNvPicPr preferRelativeResize="0"/>
          <p:nvPr userDrawn="1"/>
        </p:nvPicPr>
        <p:blipFill>
          <a:blip r:embed="rId10">
            <a:alphaModFix/>
          </a:blip>
          <a:stretch>
            <a:fillRect/>
          </a:stretch>
        </p:blipFill>
        <p:spPr>
          <a:xfrm>
            <a:off x="5085618" y="-68980"/>
            <a:ext cx="1037699" cy="1037699"/>
          </a:xfrm>
          <a:prstGeom prst="rect">
            <a:avLst/>
          </a:prstGeom>
          <a:noFill/>
          <a:ln>
            <a:noFill/>
          </a:ln>
        </p:spPr>
      </p:pic>
      <p:pic>
        <p:nvPicPr>
          <p:cNvPr id="37" name="Shape 48" descr="Death_to_stock_communicate_hands_3.jpg">
            <a:extLst>
              <a:ext uri="{FF2B5EF4-FFF2-40B4-BE49-F238E27FC236}">
                <a16:creationId xmlns:a16="http://schemas.microsoft.com/office/drawing/2014/main" xmlns="" id="{F8569E50-9B7F-40E8-88B6-03D19447B09E}"/>
              </a:ext>
            </a:extLst>
          </p:cNvPr>
          <p:cNvPicPr preferRelativeResize="0"/>
          <p:nvPr userDrawn="1"/>
        </p:nvPicPr>
        <p:blipFill>
          <a:blip r:embed="rId11">
            <a:alphaModFix/>
          </a:blip>
          <a:stretch>
            <a:fillRect/>
          </a:stretch>
        </p:blipFill>
        <p:spPr>
          <a:xfrm>
            <a:off x="3023281" y="5814719"/>
            <a:ext cx="1037699" cy="1037699"/>
          </a:xfrm>
          <a:prstGeom prst="rect">
            <a:avLst/>
          </a:prstGeom>
          <a:noFill/>
          <a:ln>
            <a:noFill/>
          </a:ln>
        </p:spPr>
      </p:pic>
      <p:sp>
        <p:nvSpPr>
          <p:cNvPr id="63" name="Shape 49">
            <a:extLst>
              <a:ext uri="{FF2B5EF4-FFF2-40B4-BE49-F238E27FC236}">
                <a16:creationId xmlns:a16="http://schemas.microsoft.com/office/drawing/2014/main" xmlns="" id="{6956DAC4-2612-46BA-942D-47EE88C879FB}"/>
              </a:ext>
            </a:extLst>
          </p:cNvPr>
          <p:cNvSpPr/>
          <p:nvPr userDrawn="1"/>
        </p:nvSpPr>
        <p:spPr>
          <a:xfrm flipH="1">
            <a:off x="974874" y="-57025"/>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64" name="Shape 50">
            <a:extLst>
              <a:ext uri="{FF2B5EF4-FFF2-40B4-BE49-F238E27FC236}">
                <a16:creationId xmlns:a16="http://schemas.microsoft.com/office/drawing/2014/main" xmlns="" id="{882FC954-CC4C-40F0-B96A-3986CFD36F4F}"/>
              </a:ext>
            </a:extLst>
          </p:cNvPr>
          <p:cNvSpPr/>
          <p:nvPr userDrawn="1"/>
        </p:nvSpPr>
        <p:spPr>
          <a:xfrm flipH="1">
            <a:off x="2004580" y="5823808"/>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65" name="Shape 51">
            <a:extLst>
              <a:ext uri="{FF2B5EF4-FFF2-40B4-BE49-F238E27FC236}">
                <a16:creationId xmlns:a16="http://schemas.microsoft.com/office/drawing/2014/main" xmlns="" id="{1BC89B6B-957C-4909-A854-26504B604794}"/>
              </a:ext>
            </a:extLst>
          </p:cNvPr>
          <p:cNvSpPr/>
          <p:nvPr userDrawn="1"/>
        </p:nvSpPr>
        <p:spPr>
          <a:xfrm flipH="1">
            <a:off x="3032274" y="-50906"/>
            <a:ext cx="1028700" cy="102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66" name="Shape 52">
            <a:extLst>
              <a:ext uri="{FF2B5EF4-FFF2-40B4-BE49-F238E27FC236}">
                <a16:creationId xmlns:a16="http://schemas.microsoft.com/office/drawing/2014/main" xmlns="" id="{6FEF7DC9-B5C5-45E2-8F0C-3AE32DC149DB}"/>
              </a:ext>
            </a:extLst>
          </p:cNvPr>
          <p:cNvSpPr/>
          <p:nvPr userDrawn="1"/>
        </p:nvSpPr>
        <p:spPr>
          <a:xfrm flipH="1">
            <a:off x="5090680" y="5823808"/>
            <a:ext cx="1028700" cy="102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67" name="Shape 53">
            <a:extLst>
              <a:ext uri="{FF2B5EF4-FFF2-40B4-BE49-F238E27FC236}">
                <a16:creationId xmlns:a16="http://schemas.microsoft.com/office/drawing/2014/main" xmlns="" id="{A4BF5AF4-72EF-4A5E-9420-525C179F7399}"/>
              </a:ext>
            </a:extLst>
          </p:cNvPr>
          <p:cNvSpPr/>
          <p:nvPr userDrawn="1"/>
        </p:nvSpPr>
        <p:spPr>
          <a:xfrm flipH="1">
            <a:off x="6119380" y="5823808"/>
            <a:ext cx="1028700" cy="102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68" name="Shape 54">
            <a:extLst>
              <a:ext uri="{FF2B5EF4-FFF2-40B4-BE49-F238E27FC236}">
                <a16:creationId xmlns:a16="http://schemas.microsoft.com/office/drawing/2014/main" xmlns="" id="{D3E69A2E-EB55-4BC7-A5D4-F18E7E629746}"/>
              </a:ext>
            </a:extLst>
          </p:cNvPr>
          <p:cNvSpPr/>
          <p:nvPr userDrawn="1"/>
        </p:nvSpPr>
        <p:spPr>
          <a:xfrm flipH="1">
            <a:off x="6121299" y="-60461"/>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69" name="Shape 55">
            <a:extLst>
              <a:ext uri="{FF2B5EF4-FFF2-40B4-BE49-F238E27FC236}">
                <a16:creationId xmlns:a16="http://schemas.microsoft.com/office/drawing/2014/main" xmlns="" id="{D5CEF26E-D24E-4D90-9E94-4E0D36DD7F05}"/>
              </a:ext>
            </a:extLst>
          </p:cNvPr>
          <p:cNvSpPr/>
          <p:nvPr userDrawn="1"/>
        </p:nvSpPr>
        <p:spPr>
          <a:xfrm flipH="1">
            <a:off x="4060974" y="-50906"/>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70" name="Shape 56">
            <a:extLst>
              <a:ext uri="{FF2B5EF4-FFF2-40B4-BE49-F238E27FC236}">
                <a16:creationId xmlns:a16="http://schemas.microsoft.com/office/drawing/2014/main" xmlns="" id="{0ABDBE42-97C3-4896-ACF5-192ED07B8E9E}"/>
              </a:ext>
            </a:extLst>
          </p:cNvPr>
          <p:cNvSpPr/>
          <p:nvPr userDrawn="1"/>
        </p:nvSpPr>
        <p:spPr>
          <a:xfrm flipH="1">
            <a:off x="2510659" y="449534"/>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71" name="Shape 57">
            <a:extLst>
              <a:ext uri="{FF2B5EF4-FFF2-40B4-BE49-F238E27FC236}">
                <a16:creationId xmlns:a16="http://schemas.microsoft.com/office/drawing/2014/main" xmlns="" id="{95A65876-0652-4B0A-A1C9-D3A06200AA8D}"/>
              </a:ext>
            </a:extLst>
          </p:cNvPr>
          <p:cNvSpPr/>
          <p:nvPr userDrawn="1"/>
        </p:nvSpPr>
        <p:spPr>
          <a:xfrm>
            <a:off x="4569442" y="-50955"/>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72" name="Shape 58">
            <a:extLst>
              <a:ext uri="{FF2B5EF4-FFF2-40B4-BE49-F238E27FC236}">
                <a16:creationId xmlns:a16="http://schemas.microsoft.com/office/drawing/2014/main" xmlns="" id="{718F6E23-E6A6-446C-AF02-CD042EC8B4E1}"/>
              </a:ext>
            </a:extLst>
          </p:cNvPr>
          <p:cNvSpPr/>
          <p:nvPr userDrawn="1"/>
        </p:nvSpPr>
        <p:spPr>
          <a:xfrm flipH="1">
            <a:off x="456334" y="-50965"/>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73" name="Shape 59">
            <a:extLst>
              <a:ext uri="{FF2B5EF4-FFF2-40B4-BE49-F238E27FC236}">
                <a16:creationId xmlns:a16="http://schemas.microsoft.com/office/drawing/2014/main" xmlns="" id="{28BBE397-7CFF-4441-AC3F-019F565140E9}"/>
              </a:ext>
            </a:extLst>
          </p:cNvPr>
          <p:cNvSpPr/>
          <p:nvPr userDrawn="1"/>
        </p:nvSpPr>
        <p:spPr>
          <a:xfrm>
            <a:off x="982873" y="968175"/>
            <a:ext cx="7207200" cy="4865188"/>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4" name="Shape 60">
            <a:extLst>
              <a:ext uri="{FF2B5EF4-FFF2-40B4-BE49-F238E27FC236}">
                <a16:creationId xmlns:a16="http://schemas.microsoft.com/office/drawing/2014/main" xmlns="" id="{65233B50-C1DF-4CCF-97DA-AD5773C95C85}"/>
              </a:ext>
            </a:extLst>
          </p:cNvPr>
          <p:cNvSpPr txBox="1">
            <a:spLocks noGrp="1"/>
          </p:cNvSpPr>
          <p:nvPr>
            <p:ph type="ctrTitle"/>
          </p:nvPr>
        </p:nvSpPr>
        <p:spPr>
          <a:xfrm>
            <a:off x="2017900" y="1532444"/>
            <a:ext cx="5114700" cy="1159799"/>
          </a:xfrm>
          <a:prstGeom prst="rect">
            <a:avLst/>
          </a:prstGeom>
        </p:spPr>
        <p:txBody>
          <a:bodyPr lIns="91425" tIns="91425" rIns="91425" bIns="91425" anchor="b" anchorCtr="0"/>
          <a:lstStyle>
            <a:lvl1pPr lvl="0" algn="ctr" rtl="0">
              <a:spcBef>
                <a:spcPts val="0"/>
              </a:spcBef>
              <a:buClr>
                <a:srgbClr val="4D778A"/>
              </a:buClr>
              <a:buSzPct val="100000"/>
              <a:defRPr sz="1800">
                <a:solidFill>
                  <a:srgbClr val="4D778A"/>
                </a:solidFill>
              </a:defRPr>
            </a:lvl1pPr>
            <a:lvl2pPr lvl="1" algn="ctr" rtl="0">
              <a:spcBef>
                <a:spcPts val="0"/>
              </a:spcBef>
              <a:buClr>
                <a:srgbClr val="4D778A"/>
              </a:buClr>
              <a:buSzPct val="100000"/>
              <a:defRPr sz="1800">
                <a:solidFill>
                  <a:srgbClr val="4D778A"/>
                </a:solidFill>
              </a:defRPr>
            </a:lvl2pPr>
            <a:lvl3pPr lvl="2" algn="ctr" rtl="0">
              <a:spcBef>
                <a:spcPts val="0"/>
              </a:spcBef>
              <a:buClr>
                <a:srgbClr val="4D778A"/>
              </a:buClr>
              <a:buSzPct val="100000"/>
              <a:defRPr sz="1800">
                <a:solidFill>
                  <a:srgbClr val="4D778A"/>
                </a:solidFill>
              </a:defRPr>
            </a:lvl3pPr>
            <a:lvl4pPr lvl="3" algn="ctr" rtl="0">
              <a:spcBef>
                <a:spcPts val="0"/>
              </a:spcBef>
              <a:buClr>
                <a:srgbClr val="4D778A"/>
              </a:buClr>
              <a:buSzPct val="100000"/>
              <a:defRPr sz="1800">
                <a:solidFill>
                  <a:srgbClr val="4D778A"/>
                </a:solidFill>
              </a:defRPr>
            </a:lvl4pPr>
            <a:lvl5pPr lvl="4" algn="ctr" rtl="0">
              <a:spcBef>
                <a:spcPts val="0"/>
              </a:spcBef>
              <a:buClr>
                <a:srgbClr val="4D778A"/>
              </a:buClr>
              <a:buSzPct val="100000"/>
              <a:defRPr sz="1800">
                <a:solidFill>
                  <a:srgbClr val="4D778A"/>
                </a:solidFill>
              </a:defRPr>
            </a:lvl5pPr>
            <a:lvl6pPr lvl="5" algn="ctr" rtl="0">
              <a:spcBef>
                <a:spcPts val="0"/>
              </a:spcBef>
              <a:buClr>
                <a:srgbClr val="4D778A"/>
              </a:buClr>
              <a:buSzPct val="100000"/>
              <a:defRPr sz="1800">
                <a:solidFill>
                  <a:srgbClr val="4D778A"/>
                </a:solidFill>
              </a:defRPr>
            </a:lvl6pPr>
            <a:lvl7pPr lvl="6" algn="ctr" rtl="0">
              <a:spcBef>
                <a:spcPts val="0"/>
              </a:spcBef>
              <a:buClr>
                <a:srgbClr val="4D778A"/>
              </a:buClr>
              <a:buSzPct val="100000"/>
              <a:defRPr sz="1800">
                <a:solidFill>
                  <a:srgbClr val="4D778A"/>
                </a:solidFill>
              </a:defRPr>
            </a:lvl7pPr>
            <a:lvl8pPr lvl="7" algn="ctr" rtl="0">
              <a:spcBef>
                <a:spcPts val="0"/>
              </a:spcBef>
              <a:buClr>
                <a:srgbClr val="4D778A"/>
              </a:buClr>
              <a:buSzPct val="100000"/>
              <a:defRPr sz="1800">
                <a:solidFill>
                  <a:srgbClr val="4D778A"/>
                </a:solidFill>
              </a:defRPr>
            </a:lvl8pPr>
            <a:lvl9pPr lvl="8" algn="ctr" rtl="0">
              <a:spcBef>
                <a:spcPts val="0"/>
              </a:spcBef>
              <a:buClr>
                <a:srgbClr val="4D778A"/>
              </a:buClr>
              <a:buSzPct val="100000"/>
              <a:defRPr sz="1800">
                <a:solidFill>
                  <a:srgbClr val="4D778A"/>
                </a:solidFill>
              </a:defRPr>
            </a:lvl9pPr>
          </a:lstStyle>
          <a:p>
            <a:endParaRPr/>
          </a:p>
        </p:txBody>
      </p:sp>
      <p:sp>
        <p:nvSpPr>
          <p:cNvPr id="75" name="Shape 61">
            <a:extLst>
              <a:ext uri="{FF2B5EF4-FFF2-40B4-BE49-F238E27FC236}">
                <a16:creationId xmlns:a16="http://schemas.microsoft.com/office/drawing/2014/main" xmlns="" id="{547B850F-A42F-48EA-B0E9-90DBD6618696}"/>
              </a:ext>
            </a:extLst>
          </p:cNvPr>
          <p:cNvSpPr txBox="1">
            <a:spLocks noGrp="1"/>
          </p:cNvSpPr>
          <p:nvPr>
            <p:ph type="subTitle" idx="1"/>
          </p:nvPr>
        </p:nvSpPr>
        <p:spPr>
          <a:xfrm>
            <a:off x="2010506" y="2905481"/>
            <a:ext cx="5114700" cy="784799"/>
          </a:xfrm>
          <a:prstGeom prst="rect">
            <a:avLst/>
          </a:prstGeom>
        </p:spPr>
        <p:txBody>
          <a:bodyPr lIns="91425" tIns="91425" rIns="91425" bIns="91425" anchor="t" anchorCtr="0"/>
          <a:lstStyle>
            <a:lvl1pPr lvl="0" algn="ctr" rtl="0">
              <a:spcBef>
                <a:spcPts val="0"/>
              </a:spcBef>
              <a:buClr>
                <a:srgbClr val="7198A9"/>
              </a:buClr>
              <a:buSzPct val="100000"/>
              <a:buNone/>
              <a:defRPr sz="1400">
                <a:solidFill>
                  <a:srgbClr val="7198A9"/>
                </a:solidFill>
              </a:defRPr>
            </a:lvl1pPr>
            <a:lvl2pPr lvl="1" algn="ctr" rtl="0">
              <a:spcBef>
                <a:spcPts val="0"/>
              </a:spcBef>
              <a:buClr>
                <a:srgbClr val="7198A9"/>
              </a:buClr>
              <a:buSzPct val="100000"/>
              <a:buNone/>
              <a:defRPr sz="1400">
                <a:solidFill>
                  <a:srgbClr val="7198A9"/>
                </a:solidFill>
              </a:defRPr>
            </a:lvl2pPr>
            <a:lvl3pPr lvl="2" algn="ctr" rtl="0">
              <a:spcBef>
                <a:spcPts val="0"/>
              </a:spcBef>
              <a:buClr>
                <a:srgbClr val="7198A9"/>
              </a:buClr>
              <a:buSzPct val="100000"/>
              <a:buNone/>
              <a:defRPr sz="1400">
                <a:solidFill>
                  <a:srgbClr val="7198A9"/>
                </a:solidFill>
              </a:defRPr>
            </a:lvl3pPr>
            <a:lvl4pPr lvl="3" algn="ctr" rtl="0">
              <a:spcBef>
                <a:spcPts val="0"/>
              </a:spcBef>
              <a:buClr>
                <a:srgbClr val="7198A9"/>
              </a:buClr>
              <a:buSzPct val="100000"/>
              <a:buNone/>
              <a:defRPr sz="1400">
                <a:solidFill>
                  <a:srgbClr val="7198A9"/>
                </a:solidFill>
              </a:defRPr>
            </a:lvl4pPr>
            <a:lvl5pPr lvl="4" algn="ctr" rtl="0">
              <a:spcBef>
                <a:spcPts val="0"/>
              </a:spcBef>
              <a:buClr>
                <a:srgbClr val="7198A9"/>
              </a:buClr>
              <a:buSzPct val="100000"/>
              <a:buNone/>
              <a:defRPr sz="1400">
                <a:solidFill>
                  <a:srgbClr val="7198A9"/>
                </a:solidFill>
              </a:defRPr>
            </a:lvl5pPr>
            <a:lvl6pPr lvl="5" algn="ctr" rtl="0">
              <a:spcBef>
                <a:spcPts val="0"/>
              </a:spcBef>
              <a:buClr>
                <a:srgbClr val="7198A9"/>
              </a:buClr>
              <a:buSzPct val="100000"/>
              <a:buNone/>
              <a:defRPr sz="1400">
                <a:solidFill>
                  <a:srgbClr val="7198A9"/>
                </a:solidFill>
              </a:defRPr>
            </a:lvl6pPr>
            <a:lvl7pPr lvl="6" algn="ctr" rtl="0">
              <a:spcBef>
                <a:spcPts val="0"/>
              </a:spcBef>
              <a:buClr>
                <a:srgbClr val="7198A9"/>
              </a:buClr>
              <a:buSzPct val="100000"/>
              <a:buNone/>
              <a:defRPr sz="1400">
                <a:solidFill>
                  <a:srgbClr val="7198A9"/>
                </a:solidFill>
              </a:defRPr>
            </a:lvl7pPr>
            <a:lvl8pPr lvl="7" algn="ctr" rtl="0">
              <a:spcBef>
                <a:spcPts val="0"/>
              </a:spcBef>
              <a:buClr>
                <a:srgbClr val="7198A9"/>
              </a:buClr>
              <a:buSzPct val="100000"/>
              <a:buNone/>
              <a:defRPr sz="1400">
                <a:solidFill>
                  <a:srgbClr val="7198A9"/>
                </a:solidFill>
              </a:defRPr>
            </a:lvl8pPr>
            <a:lvl9pPr lvl="8" algn="ctr" rtl="0">
              <a:spcBef>
                <a:spcPts val="0"/>
              </a:spcBef>
              <a:buClr>
                <a:srgbClr val="7198A9"/>
              </a:buClr>
              <a:buSzPct val="100000"/>
              <a:buNone/>
              <a:defRPr sz="1400">
                <a:solidFill>
                  <a:srgbClr val="7198A9"/>
                </a:solidFill>
              </a:defRPr>
            </a:lvl9pPr>
          </a:lstStyle>
          <a:p>
            <a:endParaRPr dirty="0"/>
          </a:p>
        </p:txBody>
      </p:sp>
      <p:sp>
        <p:nvSpPr>
          <p:cNvPr id="76" name="Shape 62">
            <a:extLst>
              <a:ext uri="{FF2B5EF4-FFF2-40B4-BE49-F238E27FC236}">
                <a16:creationId xmlns:a16="http://schemas.microsoft.com/office/drawing/2014/main" xmlns="" id="{76D41292-90E1-4B36-A977-5D22AE0C69B9}"/>
              </a:ext>
            </a:extLst>
          </p:cNvPr>
          <p:cNvSpPr/>
          <p:nvPr userDrawn="1"/>
        </p:nvSpPr>
        <p:spPr>
          <a:xfrm>
            <a:off x="5077148" y="6324319"/>
            <a:ext cx="518700" cy="518700"/>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Shape 63"/>
        <p:cNvGrpSpPr/>
        <p:nvPr/>
      </p:nvGrpSpPr>
      <p:grpSpPr>
        <a:xfrm>
          <a:off x="0" y="0"/>
          <a:ext cx="0" cy="0"/>
          <a:chOff x="0" y="0"/>
          <a:chExt cx="0" cy="0"/>
        </a:xfrm>
      </p:grpSpPr>
      <p:pic>
        <p:nvPicPr>
          <p:cNvPr id="26" name="Shape 64" descr="Death_to_stock_communicate_hands_10.jpg">
            <a:extLst>
              <a:ext uri="{FF2B5EF4-FFF2-40B4-BE49-F238E27FC236}">
                <a16:creationId xmlns:a16="http://schemas.microsoft.com/office/drawing/2014/main" xmlns="" id="{D1FCBFAF-7569-45F7-A7E1-287C3A8ECE87}"/>
              </a:ext>
            </a:extLst>
          </p:cNvPr>
          <p:cNvPicPr preferRelativeResize="0"/>
          <p:nvPr userDrawn="1"/>
        </p:nvPicPr>
        <p:blipFill>
          <a:blip r:embed="rId2">
            <a:alphaModFix/>
          </a:blip>
          <a:stretch>
            <a:fillRect/>
          </a:stretch>
        </p:blipFill>
        <p:spPr>
          <a:xfrm>
            <a:off x="0" y="2709550"/>
            <a:ext cx="1037699" cy="1037699"/>
          </a:xfrm>
          <a:prstGeom prst="rect">
            <a:avLst/>
          </a:prstGeom>
          <a:noFill/>
          <a:ln>
            <a:noFill/>
          </a:ln>
        </p:spPr>
      </p:pic>
      <p:pic>
        <p:nvPicPr>
          <p:cNvPr id="27" name="Shape 65" descr="DeathtoStock_Simplify2.jpg">
            <a:extLst>
              <a:ext uri="{FF2B5EF4-FFF2-40B4-BE49-F238E27FC236}">
                <a16:creationId xmlns:a16="http://schemas.microsoft.com/office/drawing/2014/main" xmlns="" id="{CB673C51-4AD0-4442-BD07-B2E70DF7C0BB}"/>
              </a:ext>
            </a:extLst>
          </p:cNvPr>
          <p:cNvPicPr preferRelativeResize="0"/>
          <p:nvPr userDrawn="1"/>
        </p:nvPicPr>
        <p:blipFill>
          <a:blip r:embed="rId3">
            <a:alphaModFix/>
          </a:blip>
          <a:stretch>
            <a:fillRect/>
          </a:stretch>
        </p:blipFill>
        <p:spPr>
          <a:xfrm>
            <a:off x="0" y="4780225"/>
            <a:ext cx="2077775" cy="2077775"/>
          </a:xfrm>
          <a:prstGeom prst="rect">
            <a:avLst/>
          </a:prstGeom>
          <a:noFill/>
          <a:ln>
            <a:noFill/>
          </a:ln>
        </p:spPr>
      </p:pic>
      <p:sp>
        <p:nvSpPr>
          <p:cNvPr id="28" name="Shape 66">
            <a:extLst>
              <a:ext uri="{FF2B5EF4-FFF2-40B4-BE49-F238E27FC236}">
                <a16:creationId xmlns:a16="http://schemas.microsoft.com/office/drawing/2014/main" xmlns="" id="{BF96F7D0-7021-4573-BCE0-0951ADBE3573}"/>
              </a:ext>
            </a:extLst>
          </p:cNvPr>
          <p:cNvSpPr/>
          <p:nvPr userDrawn="1"/>
        </p:nvSpPr>
        <p:spPr>
          <a:xfrm>
            <a:off x="8107794" y="311011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pic>
        <p:nvPicPr>
          <p:cNvPr id="29" name="Shape 67" descr="DeathtoStock_Wired3.jpg">
            <a:extLst>
              <a:ext uri="{FF2B5EF4-FFF2-40B4-BE49-F238E27FC236}">
                <a16:creationId xmlns:a16="http://schemas.microsoft.com/office/drawing/2014/main" xmlns="" id="{8D670391-1C85-40A5-A0C2-A62F85452C87}"/>
              </a:ext>
            </a:extLst>
          </p:cNvPr>
          <p:cNvPicPr preferRelativeResize="0"/>
          <p:nvPr userDrawn="1"/>
        </p:nvPicPr>
        <p:blipFill>
          <a:blip r:embed="rId4">
            <a:alphaModFix/>
          </a:blip>
          <a:stretch>
            <a:fillRect/>
          </a:stretch>
        </p:blipFill>
        <p:spPr>
          <a:xfrm>
            <a:off x="7070025" y="1037700"/>
            <a:ext cx="2084474" cy="2084474"/>
          </a:xfrm>
          <a:prstGeom prst="rect">
            <a:avLst/>
          </a:prstGeom>
          <a:noFill/>
          <a:ln>
            <a:noFill/>
          </a:ln>
        </p:spPr>
      </p:pic>
      <p:sp>
        <p:nvSpPr>
          <p:cNvPr id="31" name="Shape 69">
            <a:extLst>
              <a:ext uri="{FF2B5EF4-FFF2-40B4-BE49-F238E27FC236}">
                <a16:creationId xmlns:a16="http://schemas.microsoft.com/office/drawing/2014/main" xmlns="" id="{CB26A6C1-96FF-48A7-B9B9-0A4F8FDDECC8}"/>
              </a:ext>
            </a:extLst>
          </p:cNvPr>
          <p:cNvSpPr/>
          <p:nvPr userDrawn="1"/>
        </p:nvSpPr>
        <p:spPr>
          <a:xfrm>
            <a:off x="7070023" y="1037701"/>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2" name="Shape 70">
            <a:extLst>
              <a:ext uri="{FF2B5EF4-FFF2-40B4-BE49-F238E27FC236}">
                <a16:creationId xmlns:a16="http://schemas.microsoft.com/office/drawing/2014/main" xmlns="" id="{9CC28EA6-0C58-42F6-B172-1035044CCCD2}"/>
              </a:ext>
            </a:extLst>
          </p:cNvPr>
          <p:cNvSpPr/>
          <p:nvPr userDrawn="1"/>
        </p:nvSpPr>
        <p:spPr>
          <a:xfrm>
            <a:off x="7070023" y="42"/>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33" name="Shape 71">
            <a:extLst>
              <a:ext uri="{FF2B5EF4-FFF2-40B4-BE49-F238E27FC236}">
                <a16:creationId xmlns:a16="http://schemas.microsoft.com/office/drawing/2014/main" xmlns="" id="{CF1AAC6E-E515-4ECA-AAD7-B02BC55CF5ED}"/>
              </a:ext>
            </a:extLst>
          </p:cNvPr>
          <p:cNvSpPr/>
          <p:nvPr userDrawn="1"/>
        </p:nvSpPr>
        <p:spPr>
          <a:xfrm>
            <a:off x="6551322" y="-9"/>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34" name="Shape 72">
            <a:extLst>
              <a:ext uri="{FF2B5EF4-FFF2-40B4-BE49-F238E27FC236}">
                <a16:creationId xmlns:a16="http://schemas.microsoft.com/office/drawing/2014/main" xmlns="" id="{475BC04F-D138-443E-B851-1EA6D7B8AF68}"/>
              </a:ext>
            </a:extLst>
          </p:cNvPr>
          <p:cNvSpPr/>
          <p:nvPr userDrawn="1"/>
        </p:nvSpPr>
        <p:spPr>
          <a:xfrm>
            <a:off x="8107728" y="3122165"/>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6" name="Shape 74">
            <a:extLst>
              <a:ext uri="{FF2B5EF4-FFF2-40B4-BE49-F238E27FC236}">
                <a16:creationId xmlns:a16="http://schemas.microsoft.com/office/drawing/2014/main" xmlns="" id="{3972BBEF-2C31-42F1-B47D-600ED67157E9}"/>
              </a:ext>
            </a:extLst>
          </p:cNvPr>
          <p:cNvSpPr/>
          <p:nvPr userDrawn="1"/>
        </p:nvSpPr>
        <p:spPr>
          <a:xfrm flipH="1">
            <a:off x="56" y="374726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37" name="Shape 75">
            <a:extLst>
              <a:ext uri="{FF2B5EF4-FFF2-40B4-BE49-F238E27FC236}">
                <a16:creationId xmlns:a16="http://schemas.microsoft.com/office/drawing/2014/main" xmlns="" id="{122C4FAD-0BC7-476B-B337-7E8A5F6EB4D6}"/>
              </a:ext>
            </a:extLst>
          </p:cNvPr>
          <p:cNvSpPr/>
          <p:nvPr userDrawn="1"/>
        </p:nvSpPr>
        <p:spPr>
          <a:xfrm flipH="1">
            <a:off x="1036276" y="478022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8" name="Shape 76">
            <a:extLst>
              <a:ext uri="{FF2B5EF4-FFF2-40B4-BE49-F238E27FC236}">
                <a16:creationId xmlns:a16="http://schemas.microsoft.com/office/drawing/2014/main" xmlns="" id="{F2269ABC-9BCB-484C-A78F-EED3A625D61A}"/>
              </a:ext>
            </a:extLst>
          </p:cNvPr>
          <p:cNvSpPr/>
          <p:nvPr userDrawn="1"/>
        </p:nvSpPr>
        <p:spPr>
          <a:xfrm flipH="1">
            <a:off x="2073975" y="6339301"/>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pic>
        <p:nvPicPr>
          <p:cNvPr id="40" name="Shape 78" descr="Death_to_stock_communicate_hands_2.jpg">
            <a:extLst>
              <a:ext uri="{FF2B5EF4-FFF2-40B4-BE49-F238E27FC236}">
                <a16:creationId xmlns:a16="http://schemas.microsoft.com/office/drawing/2014/main" xmlns="" id="{04812CE1-ADAF-4F3C-ADFD-915350813A3A}"/>
              </a:ext>
            </a:extLst>
          </p:cNvPr>
          <p:cNvPicPr preferRelativeResize="0"/>
          <p:nvPr userDrawn="1"/>
        </p:nvPicPr>
        <p:blipFill>
          <a:blip r:embed="rId5">
            <a:alphaModFix/>
          </a:blip>
          <a:stretch>
            <a:fillRect/>
          </a:stretch>
        </p:blipFill>
        <p:spPr>
          <a:xfrm>
            <a:off x="8107734" y="-5"/>
            <a:ext cx="1037814" cy="1037812"/>
          </a:xfrm>
          <a:prstGeom prst="rect">
            <a:avLst/>
          </a:prstGeom>
          <a:noFill/>
          <a:ln>
            <a:noFill/>
          </a:ln>
        </p:spPr>
      </p:pic>
      <p:grpSp>
        <p:nvGrpSpPr>
          <p:cNvPr id="41" name="Shape 79">
            <a:extLst>
              <a:ext uri="{FF2B5EF4-FFF2-40B4-BE49-F238E27FC236}">
                <a16:creationId xmlns:a16="http://schemas.microsoft.com/office/drawing/2014/main" xmlns="" id="{6727C81B-2297-4294-AC16-BFE77BAAE1E7}"/>
              </a:ext>
            </a:extLst>
          </p:cNvPr>
          <p:cNvGrpSpPr/>
          <p:nvPr userDrawn="1"/>
        </p:nvGrpSpPr>
        <p:grpSpPr>
          <a:xfrm>
            <a:off x="1313681" y="5045923"/>
            <a:ext cx="482890" cy="506303"/>
            <a:chOff x="5961125" y="1623900"/>
            <a:chExt cx="427450" cy="448175"/>
          </a:xfrm>
        </p:grpSpPr>
        <p:sp>
          <p:nvSpPr>
            <p:cNvPr id="42" name="Shape 80">
              <a:extLst>
                <a:ext uri="{FF2B5EF4-FFF2-40B4-BE49-F238E27FC236}">
                  <a16:creationId xmlns:a16="http://schemas.microsoft.com/office/drawing/2014/main" xmlns="" id="{7F088354-2948-43FD-995B-6FE8A5E40E85}"/>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81">
              <a:extLst>
                <a:ext uri="{FF2B5EF4-FFF2-40B4-BE49-F238E27FC236}">
                  <a16:creationId xmlns:a16="http://schemas.microsoft.com/office/drawing/2014/main" xmlns="" id="{8D1FE0D8-972D-4AFF-8C46-7AB7095846BD}"/>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82">
              <a:extLst>
                <a:ext uri="{FF2B5EF4-FFF2-40B4-BE49-F238E27FC236}">
                  <a16:creationId xmlns:a16="http://schemas.microsoft.com/office/drawing/2014/main" xmlns="" id="{5CFBC9FD-1932-40B4-926C-D101DD73E2C0}"/>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83">
              <a:extLst>
                <a:ext uri="{FF2B5EF4-FFF2-40B4-BE49-F238E27FC236}">
                  <a16:creationId xmlns:a16="http://schemas.microsoft.com/office/drawing/2014/main" xmlns="" id="{A04E1C2F-CC30-4A17-AE97-2F92BDF1400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84">
              <a:extLst>
                <a:ext uri="{FF2B5EF4-FFF2-40B4-BE49-F238E27FC236}">
                  <a16:creationId xmlns:a16="http://schemas.microsoft.com/office/drawing/2014/main" xmlns="" id="{97F682DB-B550-40B5-9239-CF7C90F40AD5}"/>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85">
              <a:extLst>
                <a:ext uri="{FF2B5EF4-FFF2-40B4-BE49-F238E27FC236}">
                  <a16:creationId xmlns:a16="http://schemas.microsoft.com/office/drawing/2014/main" xmlns="" id="{BC763A9A-50BE-476A-9CA0-C9B2189828DD}"/>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86">
              <a:extLst>
                <a:ext uri="{FF2B5EF4-FFF2-40B4-BE49-F238E27FC236}">
                  <a16:creationId xmlns:a16="http://schemas.microsoft.com/office/drawing/2014/main" xmlns="" id="{735D40A4-78CA-4E15-813F-B26C1883DD3A}"/>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9" name="Shape 87">
            <a:extLst>
              <a:ext uri="{FF2B5EF4-FFF2-40B4-BE49-F238E27FC236}">
                <a16:creationId xmlns:a16="http://schemas.microsoft.com/office/drawing/2014/main" xmlns="" id="{4C94AEBC-EF53-417B-BD51-2D8C78F839E3}"/>
              </a:ext>
            </a:extLst>
          </p:cNvPr>
          <p:cNvSpPr/>
          <p:nvPr userDrawn="1"/>
        </p:nvSpPr>
        <p:spPr>
          <a:xfrm>
            <a:off x="7349050" y="1316723"/>
            <a:ext cx="479648" cy="479648"/>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07876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88"/>
        <p:cNvGrpSpPr/>
        <p:nvPr/>
      </p:nvGrpSpPr>
      <p:grpSpPr>
        <a:xfrm>
          <a:off x="0" y="0"/>
          <a:ext cx="0" cy="0"/>
          <a:chOff x="0" y="0"/>
          <a:chExt cx="0" cy="0"/>
        </a:xfrm>
      </p:grpSpPr>
      <p:pic>
        <p:nvPicPr>
          <p:cNvPr id="23" name="Shape 91" descr="Death_to_stock_communicate_hands_2.jpg">
            <a:extLst>
              <a:ext uri="{FF2B5EF4-FFF2-40B4-BE49-F238E27FC236}">
                <a16:creationId xmlns:a16="http://schemas.microsoft.com/office/drawing/2014/main" xmlns="" id="{239CCFC0-FB2D-481A-8209-8A985AC0A30C}"/>
              </a:ext>
            </a:extLst>
          </p:cNvPr>
          <p:cNvPicPr preferRelativeResize="0"/>
          <p:nvPr userDrawn="1"/>
        </p:nvPicPr>
        <p:blipFill>
          <a:blip r:embed="rId2">
            <a:alphaModFix/>
          </a:blip>
          <a:stretch>
            <a:fillRect/>
          </a:stretch>
        </p:blipFill>
        <p:spPr>
          <a:xfrm>
            <a:off x="8106184" y="2070682"/>
            <a:ext cx="1037814" cy="1037812"/>
          </a:xfrm>
          <a:prstGeom prst="rect">
            <a:avLst/>
          </a:prstGeom>
          <a:noFill/>
          <a:ln>
            <a:noFill/>
          </a:ln>
        </p:spPr>
      </p:pic>
      <p:pic>
        <p:nvPicPr>
          <p:cNvPr id="24" name="Shape 92" descr="Death_to_stock_communicate_hands_5.jpg">
            <a:extLst>
              <a:ext uri="{FF2B5EF4-FFF2-40B4-BE49-F238E27FC236}">
                <a16:creationId xmlns:a16="http://schemas.microsoft.com/office/drawing/2014/main" xmlns="" id="{8E1214C2-AA6F-480A-A037-083E737261DE}"/>
              </a:ext>
            </a:extLst>
          </p:cNvPr>
          <p:cNvPicPr preferRelativeResize="0"/>
          <p:nvPr userDrawn="1"/>
        </p:nvPicPr>
        <p:blipFill>
          <a:blip r:embed="rId3">
            <a:alphaModFix/>
          </a:blip>
          <a:stretch>
            <a:fillRect/>
          </a:stretch>
        </p:blipFill>
        <p:spPr>
          <a:xfrm>
            <a:off x="7066221" y="9"/>
            <a:ext cx="2077779" cy="2077770"/>
          </a:xfrm>
          <a:prstGeom prst="rect">
            <a:avLst/>
          </a:prstGeom>
          <a:noFill/>
          <a:ln>
            <a:noFill/>
          </a:ln>
        </p:spPr>
      </p:pic>
      <p:sp>
        <p:nvSpPr>
          <p:cNvPr id="25" name="Shape 93">
            <a:extLst>
              <a:ext uri="{FF2B5EF4-FFF2-40B4-BE49-F238E27FC236}">
                <a16:creationId xmlns:a16="http://schemas.microsoft.com/office/drawing/2014/main" xmlns="" id="{DE2DB2BF-13F2-4FE0-BC13-6FA910D74BB9}"/>
              </a:ext>
            </a:extLst>
          </p:cNvPr>
          <p:cNvSpPr/>
          <p:nvPr userDrawn="1"/>
        </p:nvSpPr>
        <p:spPr>
          <a:xfrm>
            <a:off x="7070023" y="2072329"/>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6" name="Shape 94">
            <a:extLst>
              <a:ext uri="{FF2B5EF4-FFF2-40B4-BE49-F238E27FC236}">
                <a16:creationId xmlns:a16="http://schemas.microsoft.com/office/drawing/2014/main" xmlns="" id="{786BA700-8D6C-4A1F-B45A-EBD06D1C492C}"/>
              </a:ext>
            </a:extLst>
          </p:cNvPr>
          <p:cNvSpPr/>
          <p:nvPr userDrawn="1"/>
        </p:nvSpPr>
        <p:spPr>
          <a:xfrm>
            <a:off x="8106244" y="310851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7" name="Shape 95">
            <a:extLst>
              <a:ext uri="{FF2B5EF4-FFF2-40B4-BE49-F238E27FC236}">
                <a16:creationId xmlns:a16="http://schemas.microsoft.com/office/drawing/2014/main" xmlns="" id="{1AFDD99F-4A3E-432C-9FC1-F69379764329}"/>
              </a:ext>
            </a:extLst>
          </p:cNvPr>
          <p:cNvSpPr/>
          <p:nvPr userDrawn="1"/>
        </p:nvSpPr>
        <p:spPr>
          <a:xfrm>
            <a:off x="7070023" y="1"/>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8" name="Shape 96">
            <a:extLst>
              <a:ext uri="{FF2B5EF4-FFF2-40B4-BE49-F238E27FC236}">
                <a16:creationId xmlns:a16="http://schemas.microsoft.com/office/drawing/2014/main" xmlns="" id="{C755A407-1F74-4FD4-9419-D23B7EB38737}"/>
              </a:ext>
            </a:extLst>
          </p:cNvPr>
          <p:cNvSpPr/>
          <p:nvPr userDrawn="1"/>
        </p:nvSpPr>
        <p:spPr>
          <a:xfrm>
            <a:off x="0" y="5820301"/>
            <a:ext cx="1037699" cy="1037699"/>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29" name="Shape 97">
            <a:extLst>
              <a:ext uri="{FF2B5EF4-FFF2-40B4-BE49-F238E27FC236}">
                <a16:creationId xmlns:a16="http://schemas.microsoft.com/office/drawing/2014/main" xmlns="" id="{642100B0-76B4-4FF2-8B69-F758014FEDAA}"/>
              </a:ext>
            </a:extLst>
          </p:cNvPr>
          <p:cNvSpPr/>
          <p:nvPr userDrawn="1"/>
        </p:nvSpPr>
        <p:spPr>
          <a:xfrm>
            <a:off x="0" y="5301604"/>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30" name="Shape 98">
            <a:extLst>
              <a:ext uri="{FF2B5EF4-FFF2-40B4-BE49-F238E27FC236}">
                <a16:creationId xmlns:a16="http://schemas.microsoft.com/office/drawing/2014/main" xmlns="" id="{AE9930CF-FA2E-4B97-9D9F-82D76B86385A}"/>
              </a:ext>
            </a:extLst>
          </p:cNvPr>
          <p:cNvSpPr/>
          <p:nvPr userDrawn="1"/>
        </p:nvSpPr>
        <p:spPr>
          <a:xfrm>
            <a:off x="518690" y="5820297"/>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1" name="Shape 99">
            <a:extLst>
              <a:ext uri="{FF2B5EF4-FFF2-40B4-BE49-F238E27FC236}">
                <a16:creationId xmlns:a16="http://schemas.microsoft.com/office/drawing/2014/main" xmlns="" id="{95618F80-776D-44EB-B6F3-8E3F29A972DB}"/>
              </a:ext>
            </a:extLst>
          </p:cNvPr>
          <p:cNvSpPr/>
          <p:nvPr userDrawn="1"/>
        </p:nvSpPr>
        <p:spPr>
          <a:xfrm>
            <a:off x="6551322" y="-9"/>
            <a:ext cx="518700" cy="518700"/>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32" name="Shape 100">
            <a:extLst>
              <a:ext uri="{FF2B5EF4-FFF2-40B4-BE49-F238E27FC236}">
                <a16:creationId xmlns:a16="http://schemas.microsoft.com/office/drawing/2014/main" xmlns="" id="{394B7D46-76AD-443F-B618-3031F1EAB2B6}"/>
              </a:ext>
            </a:extLst>
          </p:cNvPr>
          <p:cNvSpPr/>
          <p:nvPr userDrawn="1"/>
        </p:nvSpPr>
        <p:spPr>
          <a:xfrm>
            <a:off x="7587465" y="258374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33" name="Shape 101">
            <a:extLst>
              <a:ext uri="{FF2B5EF4-FFF2-40B4-BE49-F238E27FC236}">
                <a16:creationId xmlns:a16="http://schemas.microsoft.com/office/drawing/2014/main" xmlns="" id="{22F17F10-7AD0-42FA-B404-43DB25718CCE}"/>
              </a:ext>
            </a:extLst>
          </p:cNvPr>
          <p:cNvGrpSpPr/>
          <p:nvPr userDrawn="1"/>
        </p:nvGrpSpPr>
        <p:grpSpPr>
          <a:xfrm>
            <a:off x="7332941" y="269800"/>
            <a:ext cx="498130" cy="498101"/>
            <a:chOff x="1923675" y="1633650"/>
            <a:chExt cx="436000" cy="435975"/>
          </a:xfrm>
        </p:grpSpPr>
        <p:sp>
          <p:nvSpPr>
            <p:cNvPr id="34" name="Shape 102">
              <a:extLst>
                <a:ext uri="{FF2B5EF4-FFF2-40B4-BE49-F238E27FC236}">
                  <a16:creationId xmlns:a16="http://schemas.microsoft.com/office/drawing/2014/main" xmlns="" id="{0B037713-3EAA-4C53-AD92-7AA55AF5C18E}"/>
                </a:ext>
              </a:extLst>
            </p:cNvPr>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103">
              <a:extLst>
                <a:ext uri="{FF2B5EF4-FFF2-40B4-BE49-F238E27FC236}">
                  <a16:creationId xmlns:a16="http://schemas.microsoft.com/office/drawing/2014/main" xmlns="" id="{E559BD93-B6C7-461F-A9B7-EC0CD4F8959C}"/>
                </a:ext>
              </a:extLst>
            </p:cNvPr>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104">
              <a:extLst>
                <a:ext uri="{FF2B5EF4-FFF2-40B4-BE49-F238E27FC236}">
                  <a16:creationId xmlns:a16="http://schemas.microsoft.com/office/drawing/2014/main" xmlns="" id="{C11AAE12-B328-4C74-A042-4B7604DDED45}"/>
                </a:ext>
              </a:extLst>
            </p:cNvPr>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105">
              <a:extLst>
                <a:ext uri="{FF2B5EF4-FFF2-40B4-BE49-F238E27FC236}">
                  <a16:creationId xmlns:a16="http://schemas.microsoft.com/office/drawing/2014/main" xmlns="" id="{B0D0C860-B588-4837-AC0E-C2BA4273637F}"/>
                </a:ext>
              </a:extLst>
            </p:cNvPr>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106">
              <a:extLst>
                <a:ext uri="{FF2B5EF4-FFF2-40B4-BE49-F238E27FC236}">
                  <a16:creationId xmlns:a16="http://schemas.microsoft.com/office/drawing/2014/main" xmlns="" id="{DE381F2C-FFCA-4A03-818B-F52003E02379}"/>
                </a:ext>
              </a:extLst>
            </p:cNvPr>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107">
              <a:extLst>
                <a:ext uri="{FF2B5EF4-FFF2-40B4-BE49-F238E27FC236}">
                  <a16:creationId xmlns:a16="http://schemas.microsoft.com/office/drawing/2014/main" xmlns="" id="{F90BCFF7-8381-40A6-86F9-55353E8C8320}"/>
                </a:ext>
              </a:extLst>
            </p:cNvPr>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2 columns">
    <p:spTree>
      <p:nvGrpSpPr>
        <p:cNvPr id="1" name="Shape 108"/>
        <p:cNvGrpSpPr/>
        <p:nvPr/>
      </p:nvGrpSpPr>
      <p:grpSpPr>
        <a:xfrm>
          <a:off x="0" y="0"/>
          <a:ext cx="0" cy="0"/>
          <a:chOff x="0" y="0"/>
          <a:chExt cx="0" cy="0"/>
        </a:xfrm>
      </p:grpSpPr>
      <p:pic>
        <p:nvPicPr>
          <p:cNvPr id="24" name="Shape 109" descr="Death_to_stock_photography_Vibrant-(10-of-10).jpg">
            <a:extLst>
              <a:ext uri="{FF2B5EF4-FFF2-40B4-BE49-F238E27FC236}">
                <a16:creationId xmlns:a16="http://schemas.microsoft.com/office/drawing/2014/main" xmlns="" id="{66FBD280-5591-4C6A-96C7-D66403994D28}"/>
              </a:ext>
            </a:extLst>
          </p:cNvPr>
          <p:cNvPicPr preferRelativeResize="0"/>
          <p:nvPr userDrawn="1"/>
        </p:nvPicPr>
        <p:blipFill>
          <a:blip r:embed="rId2">
            <a:alphaModFix/>
          </a:blip>
          <a:stretch>
            <a:fillRect/>
          </a:stretch>
        </p:blipFill>
        <p:spPr>
          <a:xfrm>
            <a:off x="7069775" y="1037700"/>
            <a:ext cx="2070675" cy="2070675"/>
          </a:xfrm>
          <a:prstGeom prst="rect">
            <a:avLst/>
          </a:prstGeom>
          <a:noFill/>
          <a:ln>
            <a:noFill/>
          </a:ln>
        </p:spPr>
      </p:pic>
      <p:sp>
        <p:nvSpPr>
          <p:cNvPr id="25" name="Shape 110">
            <a:extLst>
              <a:ext uri="{FF2B5EF4-FFF2-40B4-BE49-F238E27FC236}">
                <a16:creationId xmlns:a16="http://schemas.microsoft.com/office/drawing/2014/main" xmlns="" id="{1A411A4E-2C00-4A9A-B0E1-6C43CB03DDA4}"/>
              </a:ext>
            </a:extLst>
          </p:cNvPr>
          <p:cNvSpPr/>
          <p:nvPr userDrawn="1"/>
        </p:nvSpPr>
        <p:spPr>
          <a:xfrm>
            <a:off x="7070023" y="2072326"/>
            <a:ext cx="1037699" cy="1037699"/>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pic>
        <p:nvPicPr>
          <p:cNvPr id="26" name="Shape 111" descr="Death_to_stock_photography_Vibrant-(9-of-10).jpg">
            <a:extLst>
              <a:ext uri="{FF2B5EF4-FFF2-40B4-BE49-F238E27FC236}">
                <a16:creationId xmlns:a16="http://schemas.microsoft.com/office/drawing/2014/main" xmlns="" id="{87440B42-FE26-4FD4-BAFA-BC30561EFA0C}"/>
              </a:ext>
            </a:extLst>
          </p:cNvPr>
          <p:cNvPicPr preferRelativeResize="0"/>
          <p:nvPr userDrawn="1"/>
        </p:nvPicPr>
        <p:blipFill>
          <a:blip r:embed="rId3">
            <a:alphaModFix/>
          </a:blip>
          <a:stretch>
            <a:fillRect/>
          </a:stretch>
        </p:blipFill>
        <p:spPr>
          <a:xfrm>
            <a:off x="8102625" y="0"/>
            <a:ext cx="1037825" cy="1037825"/>
          </a:xfrm>
          <a:prstGeom prst="rect">
            <a:avLst/>
          </a:prstGeom>
          <a:noFill/>
          <a:ln>
            <a:noFill/>
          </a:ln>
        </p:spPr>
      </p:pic>
      <p:sp>
        <p:nvSpPr>
          <p:cNvPr id="30" name="Shape 115">
            <a:extLst>
              <a:ext uri="{FF2B5EF4-FFF2-40B4-BE49-F238E27FC236}">
                <a16:creationId xmlns:a16="http://schemas.microsoft.com/office/drawing/2014/main" xmlns="" id="{7300233D-6A35-41D9-B78E-7ECFE062C876}"/>
              </a:ext>
            </a:extLst>
          </p:cNvPr>
          <p:cNvSpPr/>
          <p:nvPr userDrawn="1"/>
        </p:nvSpPr>
        <p:spPr>
          <a:xfrm>
            <a:off x="8102685" y="3110092"/>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31" name="Shape 116">
            <a:extLst>
              <a:ext uri="{FF2B5EF4-FFF2-40B4-BE49-F238E27FC236}">
                <a16:creationId xmlns:a16="http://schemas.microsoft.com/office/drawing/2014/main" xmlns="" id="{D62D47E7-47AD-4DC8-9ABA-8A8C752DCB35}"/>
              </a:ext>
            </a:extLst>
          </p:cNvPr>
          <p:cNvSpPr/>
          <p:nvPr userDrawn="1"/>
        </p:nvSpPr>
        <p:spPr>
          <a:xfrm>
            <a:off x="7070032" y="6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32" name="Shape 117">
            <a:extLst>
              <a:ext uri="{FF2B5EF4-FFF2-40B4-BE49-F238E27FC236}">
                <a16:creationId xmlns:a16="http://schemas.microsoft.com/office/drawing/2014/main" xmlns="" id="{05714FDD-2A8B-4A5A-B042-7FCB87210E51}"/>
              </a:ext>
            </a:extLst>
          </p:cNvPr>
          <p:cNvSpPr/>
          <p:nvPr userDrawn="1"/>
        </p:nvSpPr>
        <p:spPr>
          <a:xfrm>
            <a:off x="0" y="5820301"/>
            <a:ext cx="1037699" cy="1037699"/>
          </a:xfrm>
          <a:prstGeom prst="rect">
            <a:avLst/>
          </a:prstGeom>
          <a:solidFill>
            <a:srgbClr val="37A9DD"/>
          </a:solidFill>
          <a:ln>
            <a:noFill/>
          </a:ln>
        </p:spPr>
        <p:txBody>
          <a:bodyPr lIns="91425" tIns="91425" rIns="91425" bIns="91425" anchor="ctr" anchorCtr="0">
            <a:noAutofit/>
          </a:bodyPr>
          <a:lstStyle/>
          <a:p>
            <a:pPr lvl="0">
              <a:spcBef>
                <a:spcPts val="0"/>
              </a:spcBef>
              <a:buNone/>
            </a:pPr>
            <a:endParaRPr/>
          </a:p>
        </p:txBody>
      </p:sp>
      <p:sp>
        <p:nvSpPr>
          <p:cNvPr id="33" name="Shape 118">
            <a:extLst>
              <a:ext uri="{FF2B5EF4-FFF2-40B4-BE49-F238E27FC236}">
                <a16:creationId xmlns:a16="http://schemas.microsoft.com/office/drawing/2014/main" xmlns="" id="{928BE8FE-27A8-4FE6-8EEE-7C66F0124A3C}"/>
              </a:ext>
            </a:extLst>
          </p:cNvPr>
          <p:cNvSpPr/>
          <p:nvPr userDrawn="1"/>
        </p:nvSpPr>
        <p:spPr>
          <a:xfrm>
            <a:off x="1037694" y="6339004"/>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34" name="Shape 119">
            <a:extLst>
              <a:ext uri="{FF2B5EF4-FFF2-40B4-BE49-F238E27FC236}">
                <a16:creationId xmlns:a16="http://schemas.microsoft.com/office/drawing/2014/main" xmlns="" id="{54C64557-6E62-405D-ADAD-C94C09582F55}"/>
              </a:ext>
            </a:extLst>
          </p:cNvPr>
          <p:cNvSpPr/>
          <p:nvPr userDrawn="1"/>
        </p:nvSpPr>
        <p:spPr>
          <a:xfrm>
            <a:off x="-15" y="5820297"/>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35" name="Shape 120">
            <a:extLst>
              <a:ext uri="{FF2B5EF4-FFF2-40B4-BE49-F238E27FC236}">
                <a16:creationId xmlns:a16="http://schemas.microsoft.com/office/drawing/2014/main" xmlns="" id="{1EBEDB32-6626-4231-91B7-D2F54587C3E2}"/>
              </a:ext>
            </a:extLst>
          </p:cNvPr>
          <p:cNvSpPr/>
          <p:nvPr userDrawn="1"/>
        </p:nvSpPr>
        <p:spPr>
          <a:xfrm>
            <a:off x="8621747" y="4146315"/>
            <a:ext cx="518700" cy="518700"/>
          </a:xfrm>
          <a:prstGeom prst="rect">
            <a:avLst/>
          </a:prstGeom>
          <a:solidFill>
            <a:srgbClr val="37A9DD"/>
          </a:solidFill>
          <a:ln>
            <a:noFill/>
          </a:ln>
        </p:spPr>
        <p:txBody>
          <a:bodyPr lIns="91425" tIns="91425" rIns="91425" bIns="91425" anchor="ctr" anchorCtr="0">
            <a:noAutofit/>
          </a:bodyPr>
          <a:lstStyle/>
          <a:p>
            <a:pPr lvl="0">
              <a:spcBef>
                <a:spcPts val="0"/>
              </a:spcBef>
              <a:buNone/>
            </a:pPr>
            <a:endParaRPr/>
          </a:p>
        </p:txBody>
      </p:sp>
      <p:sp>
        <p:nvSpPr>
          <p:cNvPr id="36" name="Shape 121">
            <a:extLst>
              <a:ext uri="{FF2B5EF4-FFF2-40B4-BE49-F238E27FC236}">
                <a16:creationId xmlns:a16="http://schemas.microsoft.com/office/drawing/2014/main" xmlns="" id="{EA246EBC-36A9-45FA-8B50-32FAD94B828A}"/>
              </a:ext>
            </a:extLst>
          </p:cNvPr>
          <p:cNvSpPr/>
          <p:nvPr userDrawn="1"/>
        </p:nvSpPr>
        <p:spPr>
          <a:xfrm>
            <a:off x="8621753" y="3627615"/>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37" name="Shape 122">
            <a:extLst>
              <a:ext uri="{FF2B5EF4-FFF2-40B4-BE49-F238E27FC236}">
                <a16:creationId xmlns:a16="http://schemas.microsoft.com/office/drawing/2014/main" xmlns="" id="{76C8855E-41B6-45A0-BEAC-B16D6040B545}"/>
              </a:ext>
            </a:extLst>
          </p:cNvPr>
          <p:cNvGrpSpPr/>
          <p:nvPr userDrawn="1"/>
        </p:nvGrpSpPr>
        <p:grpSpPr>
          <a:xfrm>
            <a:off x="7424021" y="2343454"/>
            <a:ext cx="329718" cy="522702"/>
            <a:chOff x="6718575" y="2318625"/>
            <a:chExt cx="256950" cy="407375"/>
          </a:xfrm>
        </p:grpSpPr>
        <p:sp>
          <p:nvSpPr>
            <p:cNvPr id="38" name="Shape 123">
              <a:extLst>
                <a:ext uri="{FF2B5EF4-FFF2-40B4-BE49-F238E27FC236}">
                  <a16:creationId xmlns:a16="http://schemas.microsoft.com/office/drawing/2014/main" xmlns="" id="{BD412A4F-727B-4B61-B6AA-62915D553041}"/>
                </a:ext>
              </a:extLst>
            </p:cNvPr>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124">
              <a:extLst>
                <a:ext uri="{FF2B5EF4-FFF2-40B4-BE49-F238E27FC236}">
                  <a16:creationId xmlns:a16="http://schemas.microsoft.com/office/drawing/2014/main" xmlns="" id="{D1826086-D591-4A89-90F8-2C9A72587957}"/>
                </a:ext>
              </a:extLst>
            </p:cNvPr>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125">
              <a:extLst>
                <a:ext uri="{FF2B5EF4-FFF2-40B4-BE49-F238E27FC236}">
                  <a16:creationId xmlns:a16="http://schemas.microsoft.com/office/drawing/2014/main" xmlns="" id="{4559EB91-89AA-4EA8-86A7-70CBCBC75D47}"/>
                </a:ext>
              </a:extLst>
            </p:cNvPr>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126">
              <a:extLst>
                <a:ext uri="{FF2B5EF4-FFF2-40B4-BE49-F238E27FC236}">
                  <a16:creationId xmlns:a16="http://schemas.microsoft.com/office/drawing/2014/main" xmlns="" id="{FABD6AF0-4B28-4C9B-946B-3E37AC7697F0}"/>
                </a:ext>
              </a:extLst>
            </p:cNvPr>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127">
              <a:extLst>
                <a:ext uri="{FF2B5EF4-FFF2-40B4-BE49-F238E27FC236}">
                  <a16:creationId xmlns:a16="http://schemas.microsoft.com/office/drawing/2014/main" xmlns="" id="{FE80B31D-F97B-4BA5-AA5C-60EB139B580B}"/>
                </a:ext>
              </a:extLst>
            </p:cNvPr>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128">
              <a:extLst>
                <a:ext uri="{FF2B5EF4-FFF2-40B4-BE49-F238E27FC236}">
                  <a16:creationId xmlns:a16="http://schemas.microsoft.com/office/drawing/2014/main" xmlns="" id="{9EE9671E-FB31-4CDF-9C6A-EF58B4BF3A3C}"/>
                </a:ext>
              </a:extLst>
            </p:cNvPr>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129">
              <a:extLst>
                <a:ext uri="{FF2B5EF4-FFF2-40B4-BE49-F238E27FC236}">
                  <a16:creationId xmlns:a16="http://schemas.microsoft.com/office/drawing/2014/main" xmlns="" id="{A4FC6362-FDF3-422B-9BC9-8ABC9C6CC445}"/>
                </a:ext>
              </a:extLst>
            </p:cNvPr>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130">
              <a:extLst>
                <a:ext uri="{FF2B5EF4-FFF2-40B4-BE49-F238E27FC236}">
                  <a16:creationId xmlns:a16="http://schemas.microsoft.com/office/drawing/2014/main" xmlns="" id="{92263F14-9F78-4F63-B0B7-CD7EB98CE20D}"/>
                </a:ext>
              </a:extLst>
            </p:cNvPr>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3 columns">
    <p:spTree>
      <p:nvGrpSpPr>
        <p:cNvPr id="1" name="Shape 131"/>
        <p:cNvGrpSpPr/>
        <p:nvPr/>
      </p:nvGrpSpPr>
      <p:grpSpPr>
        <a:xfrm>
          <a:off x="0" y="0"/>
          <a:ext cx="0" cy="0"/>
          <a:chOff x="0" y="0"/>
          <a:chExt cx="0" cy="0"/>
        </a:xfrm>
      </p:grpSpPr>
      <p:pic>
        <p:nvPicPr>
          <p:cNvPr id="23" name="Shape 132" descr="DeathtoStock_Clementine10.jpg">
            <a:extLst>
              <a:ext uri="{FF2B5EF4-FFF2-40B4-BE49-F238E27FC236}">
                <a16:creationId xmlns:a16="http://schemas.microsoft.com/office/drawing/2014/main" xmlns="" id="{0632A294-0821-4F85-9BB3-A0A46FB44FA2}"/>
              </a:ext>
            </a:extLst>
          </p:cNvPr>
          <p:cNvPicPr preferRelativeResize="0"/>
          <p:nvPr userDrawn="1"/>
        </p:nvPicPr>
        <p:blipFill>
          <a:blip r:embed="rId2">
            <a:alphaModFix/>
          </a:blip>
          <a:stretch>
            <a:fillRect/>
          </a:stretch>
        </p:blipFill>
        <p:spPr>
          <a:xfrm>
            <a:off x="7068350" y="2070675"/>
            <a:ext cx="1037825" cy="1037825"/>
          </a:xfrm>
          <a:prstGeom prst="rect">
            <a:avLst/>
          </a:prstGeom>
          <a:noFill/>
          <a:ln>
            <a:noFill/>
          </a:ln>
        </p:spPr>
      </p:pic>
      <p:pic>
        <p:nvPicPr>
          <p:cNvPr id="24" name="Shape 133" descr="Death_to_stock_communicate_hands_9-.jpg">
            <a:extLst>
              <a:ext uri="{FF2B5EF4-FFF2-40B4-BE49-F238E27FC236}">
                <a16:creationId xmlns:a16="http://schemas.microsoft.com/office/drawing/2014/main" xmlns="" id="{12F566E7-AE6F-4E01-A245-A6D6261E96C1}"/>
              </a:ext>
            </a:extLst>
          </p:cNvPr>
          <p:cNvPicPr preferRelativeResize="0"/>
          <p:nvPr userDrawn="1"/>
        </p:nvPicPr>
        <p:blipFill>
          <a:blip r:embed="rId3">
            <a:alphaModFix/>
          </a:blip>
          <a:stretch>
            <a:fillRect/>
          </a:stretch>
        </p:blipFill>
        <p:spPr>
          <a:xfrm>
            <a:off x="7066225" y="0"/>
            <a:ext cx="2077775" cy="2077775"/>
          </a:xfrm>
          <a:prstGeom prst="rect">
            <a:avLst/>
          </a:prstGeom>
          <a:noFill/>
          <a:ln>
            <a:noFill/>
          </a:ln>
        </p:spPr>
      </p:pic>
      <p:sp>
        <p:nvSpPr>
          <p:cNvPr id="29" name="Shape 138">
            <a:extLst>
              <a:ext uri="{FF2B5EF4-FFF2-40B4-BE49-F238E27FC236}">
                <a16:creationId xmlns:a16="http://schemas.microsoft.com/office/drawing/2014/main" xmlns="" id="{A8246C1E-7EE4-4BE5-B5AE-C0AEF47CACB0}"/>
              </a:ext>
            </a:extLst>
          </p:cNvPr>
          <p:cNvSpPr/>
          <p:nvPr userDrawn="1"/>
        </p:nvSpPr>
        <p:spPr>
          <a:xfrm>
            <a:off x="6030660" y="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30" name="Shape 139">
            <a:extLst>
              <a:ext uri="{FF2B5EF4-FFF2-40B4-BE49-F238E27FC236}">
                <a16:creationId xmlns:a16="http://schemas.microsoft.com/office/drawing/2014/main" xmlns="" id="{5F867A43-89F5-45F4-B020-B31BBBE4ACDD}"/>
              </a:ext>
            </a:extLst>
          </p:cNvPr>
          <p:cNvSpPr/>
          <p:nvPr userDrawn="1"/>
        </p:nvSpPr>
        <p:spPr>
          <a:xfrm>
            <a:off x="8106244" y="2071755"/>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31" name="Shape 140">
            <a:extLst>
              <a:ext uri="{FF2B5EF4-FFF2-40B4-BE49-F238E27FC236}">
                <a16:creationId xmlns:a16="http://schemas.microsoft.com/office/drawing/2014/main" xmlns="" id="{EA59EE3D-F119-46D0-843B-4B0E9D69D2C1}"/>
              </a:ext>
            </a:extLst>
          </p:cNvPr>
          <p:cNvSpPr/>
          <p:nvPr userDrawn="1"/>
        </p:nvSpPr>
        <p:spPr>
          <a:xfrm>
            <a:off x="8106235" y="103462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2" name="Shape 141">
            <a:extLst>
              <a:ext uri="{FF2B5EF4-FFF2-40B4-BE49-F238E27FC236}">
                <a16:creationId xmlns:a16="http://schemas.microsoft.com/office/drawing/2014/main" xmlns="" id="{349073EF-0769-4FC9-B7FD-296B00792E51}"/>
              </a:ext>
            </a:extLst>
          </p:cNvPr>
          <p:cNvSpPr/>
          <p:nvPr userDrawn="1"/>
        </p:nvSpPr>
        <p:spPr>
          <a:xfrm>
            <a:off x="0" y="5301597"/>
            <a:ext cx="1037699" cy="1037699"/>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33" name="Shape 142">
            <a:extLst>
              <a:ext uri="{FF2B5EF4-FFF2-40B4-BE49-F238E27FC236}">
                <a16:creationId xmlns:a16="http://schemas.microsoft.com/office/drawing/2014/main" xmlns="" id="{3638A427-90FC-43CD-8025-C97E1289B87C}"/>
              </a:ext>
            </a:extLst>
          </p:cNvPr>
          <p:cNvSpPr/>
          <p:nvPr userDrawn="1"/>
        </p:nvSpPr>
        <p:spPr>
          <a:xfrm>
            <a:off x="-7" y="6339300"/>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34" name="Shape 143">
            <a:extLst>
              <a:ext uri="{FF2B5EF4-FFF2-40B4-BE49-F238E27FC236}">
                <a16:creationId xmlns:a16="http://schemas.microsoft.com/office/drawing/2014/main" xmlns="" id="{0E8CF190-6846-44F1-8A90-18969D316396}"/>
              </a:ext>
            </a:extLst>
          </p:cNvPr>
          <p:cNvSpPr/>
          <p:nvPr userDrawn="1"/>
        </p:nvSpPr>
        <p:spPr>
          <a:xfrm>
            <a:off x="-16" y="5301593"/>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5" name="Shape 144">
            <a:extLst>
              <a:ext uri="{FF2B5EF4-FFF2-40B4-BE49-F238E27FC236}">
                <a16:creationId xmlns:a16="http://schemas.microsoft.com/office/drawing/2014/main" xmlns="" id="{6B94882E-1BD3-4B5F-8535-9CB6F07EC2DD}"/>
              </a:ext>
            </a:extLst>
          </p:cNvPr>
          <p:cNvSpPr/>
          <p:nvPr userDrawn="1"/>
        </p:nvSpPr>
        <p:spPr>
          <a:xfrm>
            <a:off x="8625222" y="3113165"/>
            <a:ext cx="518700" cy="518700"/>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36" name="Shape 145">
            <a:extLst>
              <a:ext uri="{FF2B5EF4-FFF2-40B4-BE49-F238E27FC236}">
                <a16:creationId xmlns:a16="http://schemas.microsoft.com/office/drawing/2014/main" xmlns="" id="{0BD62B67-7CC4-4585-9308-C6B8F0F561AA}"/>
              </a:ext>
            </a:extLst>
          </p:cNvPr>
          <p:cNvSpPr/>
          <p:nvPr userDrawn="1"/>
        </p:nvSpPr>
        <p:spPr>
          <a:xfrm>
            <a:off x="7068340" y="-9"/>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37" name="Shape 146">
            <a:extLst>
              <a:ext uri="{FF2B5EF4-FFF2-40B4-BE49-F238E27FC236}">
                <a16:creationId xmlns:a16="http://schemas.microsoft.com/office/drawing/2014/main" xmlns="" id="{14BBABF0-72F9-402F-ABB5-6186278FE818}"/>
              </a:ext>
            </a:extLst>
          </p:cNvPr>
          <p:cNvGrpSpPr/>
          <p:nvPr userDrawn="1"/>
        </p:nvGrpSpPr>
        <p:grpSpPr>
          <a:xfrm>
            <a:off x="8352270" y="1280646"/>
            <a:ext cx="545654" cy="545654"/>
            <a:chOff x="5941025" y="3634400"/>
            <a:chExt cx="467650" cy="467650"/>
          </a:xfrm>
        </p:grpSpPr>
        <p:sp>
          <p:nvSpPr>
            <p:cNvPr id="38" name="Shape 147">
              <a:extLst>
                <a:ext uri="{FF2B5EF4-FFF2-40B4-BE49-F238E27FC236}">
                  <a16:creationId xmlns:a16="http://schemas.microsoft.com/office/drawing/2014/main" xmlns="" id="{C8183DDB-78DA-47C1-A644-53C4104D8C16}"/>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148">
              <a:extLst>
                <a:ext uri="{FF2B5EF4-FFF2-40B4-BE49-F238E27FC236}">
                  <a16:creationId xmlns:a16="http://schemas.microsoft.com/office/drawing/2014/main" xmlns="" id="{2EEFABFA-D995-4146-BD5A-7132F340130D}"/>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149">
              <a:extLst>
                <a:ext uri="{FF2B5EF4-FFF2-40B4-BE49-F238E27FC236}">
                  <a16:creationId xmlns:a16="http://schemas.microsoft.com/office/drawing/2014/main" xmlns="" id="{5C8254BA-6ABA-4DF3-A3C6-77C7AB61F5A1}"/>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150">
              <a:extLst>
                <a:ext uri="{FF2B5EF4-FFF2-40B4-BE49-F238E27FC236}">
                  <a16:creationId xmlns:a16="http://schemas.microsoft.com/office/drawing/2014/main" xmlns="" id="{3EC677F0-B37D-4308-8299-5FE5961BFF43}"/>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151">
              <a:extLst>
                <a:ext uri="{FF2B5EF4-FFF2-40B4-BE49-F238E27FC236}">
                  <a16:creationId xmlns:a16="http://schemas.microsoft.com/office/drawing/2014/main" xmlns="" id="{0522CCF8-8704-42DF-9A0F-454471AC84FC}"/>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152">
              <a:extLst>
                <a:ext uri="{FF2B5EF4-FFF2-40B4-BE49-F238E27FC236}">
                  <a16:creationId xmlns:a16="http://schemas.microsoft.com/office/drawing/2014/main" xmlns="" id="{0BCC1A39-5E5F-44F0-8531-8000D8E0B2AA}"/>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153"/>
        <p:cNvGrpSpPr/>
        <p:nvPr/>
      </p:nvGrpSpPr>
      <p:grpSpPr>
        <a:xfrm>
          <a:off x="0" y="0"/>
          <a:ext cx="0" cy="0"/>
          <a:chOff x="0" y="0"/>
          <a:chExt cx="0" cy="0"/>
        </a:xfrm>
      </p:grpSpPr>
      <p:pic>
        <p:nvPicPr>
          <p:cNvPr id="15" name="Shape 245" descr="DeathtoStock_Simplify3.jpg">
            <a:extLst>
              <a:ext uri="{FF2B5EF4-FFF2-40B4-BE49-F238E27FC236}">
                <a16:creationId xmlns:a16="http://schemas.microsoft.com/office/drawing/2014/main" xmlns="" id="{220C6EC6-B0D8-4A16-AF5B-999988B49656}"/>
              </a:ext>
            </a:extLst>
          </p:cNvPr>
          <p:cNvPicPr preferRelativeResize="0"/>
          <p:nvPr userDrawn="1"/>
        </p:nvPicPr>
        <p:blipFill>
          <a:blip r:embed="rId2">
            <a:alphaModFix/>
          </a:blip>
          <a:stretch>
            <a:fillRect/>
          </a:stretch>
        </p:blipFill>
        <p:spPr>
          <a:xfrm>
            <a:off x="8208904" y="0"/>
            <a:ext cx="935025" cy="935025"/>
          </a:xfrm>
          <a:prstGeom prst="rect">
            <a:avLst/>
          </a:prstGeom>
          <a:noFill/>
          <a:ln>
            <a:noFill/>
          </a:ln>
        </p:spPr>
      </p:pic>
      <p:pic>
        <p:nvPicPr>
          <p:cNvPr id="16" name="Shape 246" descr="Death_to_stock_communicate_hands_4.jpg">
            <a:extLst>
              <a:ext uri="{FF2B5EF4-FFF2-40B4-BE49-F238E27FC236}">
                <a16:creationId xmlns:a16="http://schemas.microsoft.com/office/drawing/2014/main" xmlns="" id="{452DB539-3448-45EF-9DEC-040D64451AC5}"/>
              </a:ext>
            </a:extLst>
          </p:cNvPr>
          <p:cNvPicPr preferRelativeResize="0"/>
          <p:nvPr userDrawn="1"/>
        </p:nvPicPr>
        <p:blipFill>
          <a:blip r:embed="rId3">
            <a:alphaModFix/>
          </a:blip>
          <a:stretch>
            <a:fillRect/>
          </a:stretch>
        </p:blipFill>
        <p:spPr>
          <a:xfrm>
            <a:off x="7271785" y="1865793"/>
            <a:ext cx="1872187" cy="1872190"/>
          </a:xfrm>
          <a:prstGeom prst="rect">
            <a:avLst/>
          </a:prstGeom>
          <a:noFill/>
          <a:ln>
            <a:noFill/>
          </a:ln>
        </p:spPr>
      </p:pic>
      <p:sp>
        <p:nvSpPr>
          <p:cNvPr id="17" name="Shape 247">
            <a:extLst>
              <a:ext uri="{FF2B5EF4-FFF2-40B4-BE49-F238E27FC236}">
                <a16:creationId xmlns:a16="http://schemas.microsoft.com/office/drawing/2014/main" xmlns="" id="{FF3106F6-2869-45DE-9133-0EB1832DF95B}"/>
              </a:ext>
            </a:extLst>
          </p:cNvPr>
          <p:cNvSpPr/>
          <p:nvPr userDrawn="1"/>
        </p:nvSpPr>
        <p:spPr>
          <a:xfrm>
            <a:off x="7275208" y="3"/>
            <a:ext cx="935099" cy="9350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8" name="Shape 248">
            <a:extLst>
              <a:ext uri="{FF2B5EF4-FFF2-40B4-BE49-F238E27FC236}">
                <a16:creationId xmlns:a16="http://schemas.microsoft.com/office/drawing/2014/main" xmlns="" id="{11F24A36-6987-4190-B5E9-210A65BBB20D}"/>
              </a:ext>
            </a:extLst>
          </p:cNvPr>
          <p:cNvSpPr/>
          <p:nvPr userDrawn="1"/>
        </p:nvSpPr>
        <p:spPr>
          <a:xfrm>
            <a:off x="8208899" y="935036"/>
            <a:ext cx="935099" cy="9350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9" name="Shape 249">
            <a:extLst>
              <a:ext uri="{FF2B5EF4-FFF2-40B4-BE49-F238E27FC236}">
                <a16:creationId xmlns:a16="http://schemas.microsoft.com/office/drawing/2014/main" xmlns="" id="{00E4DEEC-3DDE-4C03-BEEF-A408EA4170A3}"/>
              </a:ext>
            </a:extLst>
          </p:cNvPr>
          <p:cNvSpPr/>
          <p:nvPr userDrawn="1"/>
        </p:nvSpPr>
        <p:spPr>
          <a:xfrm>
            <a:off x="7275208" y="2795481"/>
            <a:ext cx="935099" cy="9350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0" name="Shape 250">
            <a:extLst>
              <a:ext uri="{FF2B5EF4-FFF2-40B4-BE49-F238E27FC236}">
                <a16:creationId xmlns:a16="http://schemas.microsoft.com/office/drawing/2014/main" xmlns="" id="{EF667643-952D-43BB-AE3B-73FCDF4D424D}"/>
              </a:ext>
            </a:extLst>
          </p:cNvPr>
          <p:cNvSpPr/>
          <p:nvPr userDrawn="1"/>
        </p:nvSpPr>
        <p:spPr>
          <a:xfrm>
            <a:off x="13" y="5922901"/>
            <a:ext cx="935099" cy="935099"/>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21" name="Shape 251">
            <a:extLst>
              <a:ext uri="{FF2B5EF4-FFF2-40B4-BE49-F238E27FC236}">
                <a16:creationId xmlns:a16="http://schemas.microsoft.com/office/drawing/2014/main" xmlns="" id="{D7BDD2C5-F038-48E6-BE88-F30E3EEAB0B4}"/>
              </a:ext>
            </a:extLst>
          </p:cNvPr>
          <p:cNvSpPr/>
          <p:nvPr userDrawn="1"/>
        </p:nvSpPr>
        <p:spPr>
          <a:xfrm>
            <a:off x="935031" y="5922904"/>
            <a:ext cx="467399" cy="4673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2" name="Shape 252">
            <a:extLst>
              <a:ext uri="{FF2B5EF4-FFF2-40B4-BE49-F238E27FC236}">
                <a16:creationId xmlns:a16="http://schemas.microsoft.com/office/drawing/2014/main" xmlns="" id="{D96B8522-4998-4CAE-AE56-B7C97FFBF99C}"/>
              </a:ext>
            </a:extLst>
          </p:cNvPr>
          <p:cNvSpPr/>
          <p:nvPr userDrawn="1"/>
        </p:nvSpPr>
        <p:spPr>
          <a:xfrm>
            <a:off x="0" y="6390546"/>
            <a:ext cx="467399" cy="4673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3" name="Shape 253">
            <a:extLst>
              <a:ext uri="{FF2B5EF4-FFF2-40B4-BE49-F238E27FC236}">
                <a16:creationId xmlns:a16="http://schemas.microsoft.com/office/drawing/2014/main" xmlns="" id="{1877F857-ED52-4F64-AD09-AEECB105C9E8}"/>
              </a:ext>
            </a:extLst>
          </p:cNvPr>
          <p:cNvSpPr/>
          <p:nvPr userDrawn="1"/>
        </p:nvSpPr>
        <p:spPr>
          <a:xfrm>
            <a:off x="7741457" y="935016"/>
            <a:ext cx="467399" cy="467399"/>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24" name="Shape 254">
            <a:extLst>
              <a:ext uri="{FF2B5EF4-FFF2-40B4-BE49-F238E27FC236}">
                <a16:creationId xmlns:a16="http://schemas.microsoft.com/office/drawing/2014/main" xmlns="" id="{551C7902-E2E6-4DE4-AEE4-685E62E2AF4C}"/>
              </a:ext>
            </a:extLst>
          </p:cNvPr>
          <p:cNvSpPr/>
          <p:nvPr userDrawn="1"/>
        </p:nvSpPr>
        <p:spPr>
          <a:xfrm>
            <a:off x="8676589" y="467638"/>
            <a:ext cx="467399" cy="4673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5" name="Shape 255">
            <a:extLst>
              <a:ext uri="{FF2B5EF4-FFF2-40B4-BE49-F238E27FC236}">
                <a16:creationId xmlns:a16="http://schemas.microsoft.com/office/drawing/2014/main" xmlns="" id="{C641052A-3C88-4498-A9C7-8A5B25F1A399}"/>
              </a:ext>
            </a:extLst>
          </p:cNvPr>
          <p:cNvSpPr/>
          <p:nvPr userDrawn="1"/>
        </p:nvSpPr>
        <p:spPr>
          <a:xfrm>
            <a:off x="7689535" y="3100147"/>
            <a:ext cx="410308" cy="373254"/>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56">
            <a:extLst>
              <a:ext uri="{FF2B5EF4-FFF2-40B4-BE49-F238E27FC236}">
                <a16:creationId xmlns:a16="http://schemas.microsoft.com/office/drawing/2014/main" xmlns="" id="{85F63555-1F3B-4DF2-9DA9-F7F9CB9E488C}"/>
              </a:ext>
            </a:extLst>
          </p:cNvPr>
          <p:cNvSpPr/>
          <p:nvPr userDrawn="1"/>
        </p:nvSpPr>
        <p:spPr>
          <a:xfrm flipH="1">
            <a:off x="7385584" y="3052605"/>
            <a:ext cx="273000" cy="248321"/>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aption">
    <p:spTree>
      <p:nvGrpSpPr>
        <p:cNvPr id="1" name="Shape 167"/>
        <p:cNvGrpSpPr/>
        <p:nvPr/>
      </p:nvGrpSpPr>
      <p:grpSpPr>
        <a:xfrm>
          <a:off x="0" y="0"/>
          <a:ext cx="0" cy="0"/>
          <a:chOff x="0" y="0"/>
          <a:chExt cx="0" cy="0"/>
        </a:xfrm>
      </p:grpSpPr>
      <p:pic>
        <p:nvPicPr>
          <p:cNvPr id="22" name="Shape 168" descr="Death_to_stock_communicate_hands_1.jpg">
            <a:extLst>
              <a:ext uri="{FF2B5EF4-FFF2-40B4-BE49-F238E27FC236}">
                <a16:creationId xmlns:a16="http://schemas.microsoft.com/office/drawing/2014/main" xmlns="" id="{1F6E7FAB-E122-4FDA-94EF-BA3BD9D86B47}"/>
              </a:ext>
            </a:extLst>
          </p:cNvPr>
          <p:cNvPicPr preferRelativeResize="0"/>
          <p:nvPr userDrawn="1"/>
        </p:nvPicPr>
        <p:blipFill>
          <a:blip r:embed="rId2">
            <a:alphaModFix/>
          </a:blip>
          <a:stretch>
            <a:fillRect/>
          </a:stretch>
        </p:blipFill>
        <p:spPr>
          <a:xfrm>
            <a:off x="8106250" y="0"/>
            <a:ext cx="1037699" cy="1037699"/>
          </a:xfrm>
          <a:prstGeom prst="rect">
            <a:avLst/>
          </a:prstGeom>
          <a:noFill/>
          <a:ln>
            <a:noFill/>
          </a:ln>
        </p:spPr>
      </p:pic>
      <p:pic>
        <p:nvPicPr>
          <p:cNvPr id="23" name="Shape 169" descr="Death_to_stock_communicate_hands_3.jpg">
            <a:extLst>
              <a:ext uri="{FF2B5EF4-FFF2-40B4-BE49-F238E27FC236}">
                <a16:creationId xmlns:a16="http://schemas.microsoft.com/office/drawing/2014/main" xmlns="" id="{FD15C9E6-B49B-49BB-BC83-B126CAA3D480}"/>
              </a:ext>
            </a:extLst>
          </p:cNvPr>
          <p:cNvPicPr preferRelativeResize="0"/>
          <p:nvPr userDrawn="1"/>
        </p:nvPicPr>
        <p:blipFill>
          <a:blip r:embed="rId3">
            <a:alphaModFix/>
          </a:blip>
          <a:stretch>
            <a:fillRect/>
          </a:stretch>
        </p:blipFill>
        <p:spPr>
          <a:xfrm>
            <a:off x="48" y="5820301"/>
            <a:ext cx="1037699" cy="1037699"/>
          </a:xfrm>
          <a:prstGeom prst="rect">
            <a:avLst/>
          </a:prstGeom>
          <a:noFill/>
          <a:ln>
            <a:noFill/>
          </a:ln>
        </p:spPr>
      </p:pic>
      <p:pic>
        <p:nvPicPr>
          <p:cNvPr id="25" name="Shape 171" descr="Death_to_stock_communicate_hands_2.jpg">
            <a:extLst>
              <a:ext uri="{FF2B5EF4-FFF2-40B4-BE49-F238E27FC236}">
                <a16:creationId xmlns:a16="http://schemas.microsoft.com/office/drawing/2014/main" xmlns="" id="{96993113-C275-4B5D-91F9-30C86A0840B8}"/>
              </a:ext>
            </a:extLst>
          </p:cNvPr>
          <p:cNvPicPr preferRelativeResize="0"/>
          <p:nvPr userDrawn="1"/>
        </p:nvPicPr>
        <p:blipFill>
          <a:blip r:embed="rId4">
            <a:alphaModFix/>
          </a:blip>
          <a:stretch>
            <a:fillRect/>
          </a:stretch>
        </p:blipFill>
        <p:spPr>
          <a:xfrm>
            <a:off x="0" y="4782553"/>
            <a:ext cx="1037699" cy="1037749"/>
          </a:xfrm>
          <a:prstGeom prst="rect">
            <a:avLst/>
          </a:prstGeom>
          <a:noFill/>
          <a:ln>
            <a:noFill/>
          </a:ln>
        </p:spPr>
      </p:pic>
      <p:sp>
        <p:nvSpPr>
          <p:cNvPr id="26" name="Shape 172">
            <a:extLst>
              <a:ext uri="{FF2B5EF4-FFF2-40B4-BE49-F238E27FC236}">
                <a16:creationId xmlns:a16="http://schemas.microsoft.com/office/drawing/2014/main" xmlns="" id="{30681885-C7B3-4B76-B759-47254B522ABD}"/>
              </a:ext>
            </a:extLst>
          </p:cNvPr>
          <p:cNvSpPr/>
          <p:nvPr userDrawn="1"/>
        </p:nvSpPr>
        <p:spPr>
          <a:xfrm>
            <a:off x="8106248" y="103770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7" name="Shape 173">
            <a:extLst>
              <a:ext uri="{FF2B5EF4-FFF2-40B4-BE49-F238E27FC236}">
                <a16:creationId xmlns:a16="http://schemas.microsoft.com/office/drawing/2014/main" xmlns="" id="{1E8FABDA-9EAD-4EDF-980F-8DDCABEFD9F2}"/>
              </a:ext>
            </a:extLst>
          </p:cNvPr>
          <p:cNvSpPr/>
          <p:nvPr userDrawn="1"/>
        </p:nvSpPr>
        <p:spPr>
          <a:xfrm>
            <a:off x="7070023" y="1"/>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8" name="Shape 174">
            <a:extLst>
              <a:ext uri="{FF2B5EF4-FFF2-40B4-BE49-F238E27FC236}">
                <a16:creationId xmlns:a16="http://schemas.microsoft.com/office/drawing/2014/main" xmlns="" id="{AFA8DDE7-4D59-4067-8A87-08EA9C297498}"/>
              </a:ext>
            </a:extLst>
          </p:cNvPr>
          <p:cNvSpPr/>
          <p:nvPr userDrawn="1"/>
        </p:nvSpPr>
        <p:spPr>
          <a:xfrm>
            <a:off x="7070032" y="1037694"/>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9" name="Shape 175">
            <a:extLst>
              <a:ext uri="{FF2B5EF4-FFF2-40B4-BE49-F238E27FC236}">
                <a16:creationId xmlns:a16="http://schemas.microsoft.com/office/drawing/2014/main" xmlns="" id="{835BB862-46B1-47F3-AD84-E5E4A7C2CAA1}"/>
              </a:ext>
            </a:extLst>
          </p:cNvPr>
          <p:cNvSpPr/>
          <p:nvPr userDrawn="1"/>
        </p:nvSpPr>
        <p:spPr>
          <a:xfrm>
            <a:off x="48" y="4263848"/>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30" name="Shape 176">
            <a:extLst>
              <a:ext uri="{FF2B5EF4-FFF2-40B4-BE49-F238E27FC236}">
                <a16:creationId xmlns:a16="http://schemas.microsoft.com/office/drawing/2014/main" xmlns="" id="{DCBDC95C-C209-484B-B797-4994564D0169}"/>
              </a:ext>
            </a:extLst>
          </p:cNvPr>
          <p:cNvSpPr/>
          <p:nvPr userDrawn="1"/>
        </p:nvSpPr>
        <p:spPr>
          <a:xfrm>
            <a:off x="518738" y="6339291"/>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1" name="Shape 177">
            <a:extLst>
              <a:ext uri="{FF2B5EF4-FFF2-40B4-BE49-F238E27FC236}">
                <a16:creationId xmlns:a16="http://schemas.microsoft.com/office/drawing/2014/main" xmlns="" id="{09D16A1B-E5B2-4261-B99B-B4FE4968D5A1}"/>
              </a:ext>
            </a:extLst>
          </p:cNvPr>
          <p:cNvSpPr/>
          <p:nvPr userDrawn="1"/>
        </p:nvSpPr>
        <p:spPr>
          <a:xfrm>
            <a:off x="8623697" y="3114515"/>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32" name="Shape 178">
            <a:extLst>
              <a:ext uri="{FF2B5EF4-FFF2-40B4-BE49-F238E27FC236}">
                <a16:creationId xmlns:a16="http://schemas.microsoft.com/office/drawing/2014/main" xmlns="" id="{9A26DFC3-8731-4224-A552-9ACB48E8D9D8}"/>
              </a:ext>
            </a:extLst>
          </p:cNvPr>
          <p:cNvSpPr/>
          <p:nvPr userDrawn="1"/>
        </p:nvSpPr>
        <p:spPr>
          <a:xfrm>
            <a:off x="8623690" y="5189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33" name="Shape 179" descr="DeathtoStock_CreativeSpace4-11.45.jpg">
            <a:extLst>
              <a:ext uri="{FF2B5EF4-FFF2-40B4-BE49-F238E27FC236}">
                <a16:creationId xmlns:a16="http://schemas.microsoft.com/office/drawing/2014/main" xmlns="" id="{31F21033-8BF0-43E0-BF52-644F409AB4C1}"/>
              </a:ext>
            </a:extLst>
          </p:cNvPr>
          <p:cNvPicPr preferRelativeResize="0"/>
          <p:nvPr userDrawn="1"/>
        </p:nvPicPr>
        <p:blipFill>
          <a:blip r:embed="rId5">
            <a:alphaModFix/>
          </a:blip>
          <a:stretch>
            <a:fillRect/>
          </a:stretch>
        </p:blipFill>
        <p:spPr>
          <a:xfrm>
            <a:off x="8106250" y="2072325"/>
            <a:ext cx="1037699" cy="1037699"/>
          </a:xfrm>
          <a:prstGeom prst="rect">
            <a:avLst/>
          </a:prstGeom>
          <a:noFill/>
          <a:ln>
            <a:noFill/>
          </a:ln>
        </p:spPr>
      </p:pic>
      <p:grpSp>
        <p:nvGrpSpPr>
          <p:cNvPr id="34" name="Shape 180">
            <a:extLst>
              <a:ext uri="{FF2B5EF4-FFF2-40B4-BE49-F238E27FC236}">
                <a16:creationId xmlns:a16="http://schemas.microsoft.com/office/drawing/2014/main" xmlns="" id="{4218C62A-76EF-4F80-9C77-5C12FD952A6C}"/>
              </a:ext>
            </a:extLst>
          </p:cNvPr>
          <p:cNvGrpSpPr/>
          <p:nvPr userDrawn="1"/>
        </p:nvGrpSpPr>
        <p:grpSpPr>
          <a:xfrm>
            <a:off x="7331725" y="290387"/>
            <a:ext cx="514305" cy="456925"/>
            <a:chOff x="5292575" y="3681900"/>
            <a:chExt cx="420150" cy="373275"/>
          </a:xfrm>
        </p:grpSpPr>
        <p:sp>
          <p:nvSpPr>
            <p:cNvPr id="35" name="Shape 181">
              <a:extLst>
                <a:ext uri="{FF2B5EF4-FFF2-40B4-BE49-F238E27FC236}">
                  <a16:creationId xmlns:a16="http://schemas.microsoft.com/office/drawing/2014/main" xmlns="" id="{EC042D78-859F-43FB-8B93-6AB08463BE72}"/>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182">
              <a:extLst>
                <a:ext uri="{FF2B5EF4-FFF2-40B4-BE49-F238E27FC236}">
                  <a16:creationId xmlns:a16="http://schemas.microsoft.com/office/drawing/2014/main" xmlns="" id="{61ED093E-D4A8-4D6D-83A6-0377F2D1D453}"/>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183">
              <a:extLst>
                <a:ext uri="{FF2B5EF4-FFF2-40B4-BE49-F238E27FC236}">
                  <a16:creationId xmlns:a16="http://schemas.microsoft.com/office/drawing/2014/main" xmlns="" id="{FF985DEE-4610-4994-B957-BCC92D74BB59}"/>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184">
              <a:extLst>
                <a:ext uri="{FF2B5EF4-FFF2-40B4-BE49-F238E27FC236}">
                  <a16:creationId xmlns:a16="http://schemas.microsoft.com/office/drawing/2014/main" xmlns="" id="{21BE26FB-AB88-4B65-AFD3-BB5C4A85D73A}"/>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185">
              <a:extLst>
                <a:ext uri="{FF2B5EF4-FFF2-40B4-BE49-F238E27FC236}">
                  <a16:creationId xmlns:a16="http://schemas.microsoft.com/office/drawing/2014/main" xmlns="" id="{A308D024-DAF3-48B5-A669-2E9CD15B2296}"/>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186">
              <a:extLst>
                <a:ext uri="{FF2B5EF4-FFF2-40B4-BE49-F238E27FC236}">
                  <a16:creationId xmlns:a16="http://schemas.microsoft.com/office/drawing/2014/main" xmlns="" id="{A57316C0-D378-4667-93D1-0B4F10F61B64}"/>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187">
              <a:extLst>
                <a:ext uri="{FF2B5EF4-FFF2-40B4-BE49-F238E27FC236}">
                  <a16:creationId xmlns:a16="http://schemas.microsoft.com/office/drawing/2014/main" xmlns="" id="{5AF17D02-41ED-4C5C-ADAA-F176E00F3358}"/>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aption">
    <p:spTree>
      <p:nvGrpSpPr>
        <p:cNvPr id="1" name="Shape 167"/>
        <p:cNvGrpSpPr/>
        <p:nvPr/>
      </p:nvGrpSpPr>
      <p:grpSpPr>
        <a:xfrm>
          <a:off x="0" y="0"/>
          <a:ext cx="0" cy="0"/>
          <a:chOff x="0" y="0"/>
          <a:chExt cx="0" cy="0"/>
        </a:xfrm>
      </p:grpSpPr>
      <p:pic>
        <p:nvPicPr>
          <p:cNvPr id="22" name="Shape 168" descr="Death_to_stock_communicate_hands_1.jpg">
            <a:extLst>
              <a:ext uri="{FF2B5EF4-FFF2-40B4-BE49-F238E27FC236}">
                <a16:creationId xmlns:a16="http://schemas.microsoft.com/office/drawing/2014/main" xmlns="" id="{1F6E7FAB-E122-4FDA-94EF-BA3BD9D86B47}"/>
              </a:ext>
            </a:extLst>
          </p:cNvPr>
          <p:cNvPicPr preferRelativeResize="0"/>
          <p:nvPr userDrawn="1"/>
        </p:nvPicPr>
        <p:blipFill>
          <a:blip r:embed="rId2">
            <a:alphaModFix/>
          </a:blip>
          <a:stretch>
            <a:fillRect/>
          </a:stretch>
        </p:blipFill>
        <p:spPr>
          <a:xfrm>
            <a:off x="8106250" y="0"/>
            <a:ext cx="1037699" cy="1037699"/>
          </a:xfrm>
          <a:prstGeom prst="rect">
            <a:avLst/>
          </a:prstGeom>
          <a:noFill/>
          <a:ln>
            <a:noFill/>
          </a:ln>
        </p:spPr>
      </p:pic>
      <p:pic>
        <p:nvPicPr>
          <p:cNvPr id="23" name="Shape 169" descr="Death_to_stock_communicate_hands_3.jpg">
            <a:extLst>
              <a:ext uri="{FF2B5EF4-FFF2-40B4-BE49-F238E27FC236}">
                <a16:creationId xmlns:a16="http://schemas.microsoft.com/office/drawing/2014/main" xmlns="" id="{FD15C9E6-B49B-49BB-BC83-B126CAA3D480}"/>
              </a:ext>
            </a:extLst>
          </p:cNvPr>
          <p:cNvPicPr preferRelativeResize="0"/>
          <p:nvPr userDrawn="1"/>
        </p:nvPicPr>
        <p:blipFill>
          <a:blip r:embed="rId3">
            <a:alphaModFix/>
          </a:blip>
          <a:stretch>
            <a:fillRect/>
          </a:stretch>
        </p:blipFill>
        <p:spPr>
          <a:xfrm>
            <a:off x="48" y="5820301"/>
            <a:ext cx="1037699" cy="1037699"/>
          </a:xfrm>
          <a:prstGeom prst="rect">
            <a:avLst/>
          </a:prstGeom>
          <a:noFill/>
          <a:ln>
            <a:noFill/>
          </a:ln>
        </p:spPr>
      </p:pic>
      <p:pic>
        <p:nvPicPr>
          <p:cNvPr id="25" name="Shape 171" descr="Death_to_stock_communicate_hands_2.jpg">
            <a:extLst>
              <a:ext uri="{FF2B5EF4-FFF2-40B4-BE49-F238E27FC236}">
                <a16:creationId xmlns:a16="http://schemas.microsoft.com/office/drawing/2014/main" xmlns="" id="{96993113-C275-4B5D-91F9-30C86A0840B8}"/>
              </a:ext>
            </a:extLst>
          </p:cNvPr>
          <p:cNvPicPr preferRelativeResize="0"/>
          <p:nvPr userDrawn="1"/>
        </p:nvPicPr>
        <p:blipFill>
          <a:blip r:embed="rId4">
            <a:alphaModFix/>
          </a:blip>
          <a:stretch>
            <a:fillRect/>
          </a:stretch>
        </p:blipFill>
        <p:spPr>
          <a:xfrm>
            <a:off x="0" y="4782553"/>
            <a:ext cx="1037699" cy="1037749"/>
          </a:xfrm>
          <a:prstGeom prst="rect">
            <a:avLst/>
          </a:prstGeom>
          <a:noFill/>
          <a:ln>
            <a:noFill/>
          </a:ln>
        </p:spPr>
      </p:pic>
      <p:sp>
        <p:nvSpPr>
          <p:cNvPr id="26" name="Shape 172">
            <a:extLst>
              <a:ext uri="{FF2B5EF4-FFF2-40B4-BE49-F238E27FC236}">
                <a16:creationId xmlns:a16="http://schemas.microsoft.com/office/drawing/2014/main" xmlns="" id="{30681885-C7B3-4B76-B759-47254B522ABD}"/>
              </a:ext>
            </a:extLst>
          </p:cNvPr>
          <p:cNvSpPr/>
          <p:nvPr userDrawn="1"/>
        </p:nvSpPr>
        <p:spPr>
          <a:xfrm>
            <a:off x="8106248" y="1037704"/>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7" name="Shape 173">
            <a:extLst>
              <a:ext uri="{FF2B5EF4-FFF2-40B4-BE49-F238E27FC236}">
                <a16:creationId xmlns:a16="http://schemas.microsoft.com/office/drawing/2014/main" xmlns="" id="{1E8FABDA-9EAD-4EDF-980F-8DDCABEFD9F2}"/>
              </a:ext>
            </a:extLst>
          </p:cNvPr>
          <p:cNvSpPr/>
          <p:nvPr userDrawn="1"/>
        </p:nvSpPr>
        <p:spPr>
          <a:xfrm>
            <a:off x="7070023" y="1"/>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9" name="Shape 175">
            <a:extLst>
              <a:ext uri="{FF2B5EF4-FFF2-40B4-BE49-F238E27FC236}">
                <a16:creationId xmlns:a16="http://schemas.microsoft.com/office/drawing/2014/main" xmlns="" id="{835BB862-46B1-47F3-AD84-E5E4A7C2CAA1}"/>
              </a:ext>
            </a:extLst>
          </p:cNvPr>
          <p:cNvSpPr/>
          <p:nvPr userDrawn="1"/>
        </p:nvSpPr>
        <p:spPr>
          <a:xfrm>
            <a:off x="48" y="4263848"/>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30" name="Shape 176">
            <a:extLst>
              <a:ext uri="{FF2B5EF4-FFF2-40B4-BE49-F238E27FC236}">
                <a16:creationId xmlns:a16="http://schemas.microsoft.com/office/drawing/2014/main" xmlns="" id="{DCBDC95C-C209-484B-B797-4994564D0169}"/>
              </a:ext>
            </a:extLst>
          </p:cNvPr>
          <p:cNvSpPr/>
          <p:nvPr userDrawn="1"/>
        </p:nvSpPr>
        <p:spPr>
          <a:xfrm>
            <a:off x="518738" y="6339291"/>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1" name="Shape 177">
            <a:extLst>
              <a:ext uri="{FF2B5EF4-FFF2-40B4-BE49-F238E27FC236}">
                <a16:creationId xmlns:a16="http://schemas.microsoft.com/office/drawing/2014/main" xmlns="" id="{09D16A1B-E5B2-4261-B99B-B4FE4968D5A1}"/>
              </a:ext>
            </a:extLst>
          </p:cNvPr>
          <p:cNvSpPr/>
          <p:nvPr userDrawn="1"/>
        </p:nvSpPr>
        <p:spPr>
          <a:xfrm>
            <a:off x="8623697" y="3114515"/>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32" name="Shape 178">
            <a:extLst>
              <a:ext uri="{FF2B5EF4-FFF2-40B4-BE49-F238E27FC236}">
                <a16:creationId xmlns:a16="http://schemas.microsoft.com/office/drawing/2014/main" xmlns="" id="{9A26DFC3-8731-4224-A552-9ACB48E8D9D8}"/>
              </a:ext>
            </a:extLst>
          </p:cNvPr>
          <p:cNvSpPr/>
          <p:nvPr userDrawn="1"/>
        </p:nvSpPr>
        <p:spPr>
          <a:xfrm>
            <a:off x="8623690" y="5189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33" name="Shape 179" descr="DeathtoStock_CreativeSpace4-11.45.jpg">
            <a:extLst>
              <a:ext uri="{FF2B5EF4-FFF2-40B4-BE49-F238E27FC236}">
                <a16:creationId xmlns:a16="http://schemas.microsoft.com/office/drawing/2014/main" xmlns="" id="{31F21033-8BF0-43E0-BF52-644F409AB4C1}"/>
              </a:ext>
            </a:extLst>
          </p:cNvPr>
          <p:cNvPicPr preferRelativeResize="0"/>
          <p:nvPr userDrawn="1"/>
        </p:nvPicPr>
        <p:blipFill>
          <a:blip r:embed="rId5">
            <a:alphaModFix/>
          </a:blip>
          <a:stretch>
            <a:fillRect/>
          </a:stretch>
        </p:blipFill>
        <p:spPr>
          <a:xfrm>
            <a:off x="8106250" y="2072325"/>
            <a:ext cx="1037699" cy="1037699"/>
          </a:xfrm>
          <a:prstGeom prst="rect">
            <a:avLst/>
          </a:prstGeom>
          <a:noFill/>
          <a:ln>
            <a:noFill/>
          </a:ln>
        </p:spPr>
      </p:pic>
      <p:grpSp>
        <p:nvGrpSpPr>
          <p:cNvPr id="34" name="Shape 180">
            <a:extLst>
              <a:ext uri="{FF2B5EF4-FFF2-40B4-BE49-F238E27FC236}">
                <a16:creationId xmlns:a16="http://schemas.microsoft.com/office/drawing/2014/main" xmlns="" id="{4218C62A-76EF-4F80-9C77-5C12FD952A6C}"/>
              </a:ext>
            </a:extLst>
          </p:cNvPr>
          <p:cNvGrpSpPr/>
          <p:nvPr userDrawn="1"/>
        </p:nvGrpSpPr>
        <p:grpSpPr>
          <a:xfrm>
            <a:off x="7331725" y="290387"/>
            <a:ext cx="514305" cy="456925"/>
            <a:chOff x="5292575" y="3681900"/>
            <a:chExt cx="420150" cy="373275"/>
          </a:xfrm>
        </p:grpSpPr>
        <p:sp>
          <p:nvSpPr>
            <p:cNvPr id="35" name="Shape 181">
              <a:extLst>
                <a:ext uri="{FF2B5EF4-FFF2-40B4-BE49-F238E27FC236}">
                  <a16:creationId xmlns:a16="http://schemas.microsoft.com/office/drawing/2014/main" xmlns="" id="{EC042D78-859F-43FB-8B93-6AB08463BE72}"/>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182">
              <a:extLst>
                <a:ext uri="{FF2B5EF4-FFF2-40B4-BE49-F238E27FC236}">
                  <a16:creationId xmlns:a16="http://schemas.microsoft.com/office/drawing/2014/main" xmlns="" id="{61ED093E-D4A8-4D6D-83A6-0377F2D1D453}"/>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183">
              <a:extLst>
                <a:ext uri="{FF2B5EF4-FFF2-40B4-BE49-F238E27FC236}">
                  <a16:creationId xmlns:a16="http://schemas.microsoft.com/office/drawing/2014/main" xmlns="" id="{FF985DEE-4610-4994-B957-BCC92D74BB59}"/>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184">
              <a:extLst>
                <a:ext uri="{FF2B5EF4-FFF2-40B4-BE49-F238E27FC236}">
                  <a16:creationId xmlns:a16="http://schemas.microsoft.com/office/drawing/2014/main" xmlns="" id="{21BE26FB-AB88-4B65-AFD3-BB5C4A85D73A}"/>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185">
              <a:extLst>
                <a:ext uri="{FF2B5EF4-FFF2-40B4-BE49-F238E27FC236}">
                  <a16:creationId xmlns:a16="http://schemas.microsoft.com/office/drawing/2014/main" xmlns="" id="{A308D024-DAF3-48B5-A669-2E9CD15B2296}"/>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186">
              <a:extLst>
                <a:ext uri="{FF2B5EF4-FFF2-40B4-BE49-F238E27FC236}">
                  <a16:creationId xmlns:a16="http://schemas.microsoft.com/office/drawing/2014/main" xmlns="" id="{A57316C0-D378-4667-93D1-0B4F10F61B64}"/>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187">
              <a:extLst>
                <a:ext uri="{FF2B5EF4-FFF2-40B4-BE49-F238E27FC236}">
                  <a16:creationId xmlns:a16="http://schemas.microsoft.com/office/drawing/2014/main" xmlns="" id="{5AF17D02-41ED-4C5C-ADAA-F176E00F3358}"/>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11091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aption">
    <p:spTree>
      <p:nvGrpSpPr>
        <p:cNvPr id="1" name="Shape 167"/>
        <p:cNvGrpSpPr/>
        <p:nvPr/>
      </p:nvGrpSpPr>
      <p:grpSpPr>
        <a:xfrm>
          <a:off x="0" y="0"/>
          <a:ext cx="0" cy="0"/>
          <a:chOff x="0" y="0"/>
          <a:chExt cx="0" cy="0"/>
        </a:xfrm>
      </p:grpSpPr>
      <p:pic>
        <p:nvPicPr>
          <p:cNvPr id="22" name="Shape 168" descr="Death_to_stock_communicate_hands_1.jpg">
            <a:extLst>
              <a:ext uri="{FF2B5EF4-FFF2-40B4-BE49-F238E27FC236}">
                <a16:creationId xmlns:a16="http://schemas.microsoft.com/office/drawing/2014/main" xmlns="" id="{1F6E7FAB-E122-4FDA-94EF-BA3BD9D86B47}"/>
              </a:ext>
            </a:extLst>
          </p:cNvPr>
          <p:cNvPicPr preferRelativeResize="0"/>
          <p:nvPr userDrawn="1"/>
        </p:nvPicPr>
        <p:blipFill>
          <a:blip r:embed="rId2">
            <a:alphaModFix/>
          </a:blip>
          <a:stretch>
            <a:fillRect/>
          </a:stretch>
        </p:blipFill>
        <p:spPr>
          <a:xfrm>
            <a:off x="8106250" y="0"/>
            <a:ext cx="1037699" cy="1037699"/>
          </a:xfrm>
          <a:prstGeom prst="rect">
            <a:avLst/>
          </a:prstGeom>
          <a:noFill/>
          <a:ln>
            <a:noFill/>
          </a:ln>
        </p:spPr>
      </p:pic>
      <p:pic>
        <p:nvPicPr>
          <p:cNvPr id="23" name="Shape 169" descr="Death_to_stock_communicate_hands_3.jpg">
            <a:extLst>
              <a:ext uri="{FF2B5EF4-FFF2-40B4-BE49-F238E27FC236}">
                <a16:creationId xmlns:a16="http://schemas.microsoft.com/office/drawing/2014/main" xmlns="" id="{FD15C9E6-B49B-49BB-BC83-B126CAA3D480}"/>
              </a:ext>
            </a:extLst>
          </p:cNvPr>
          <p:cNvPicPr preferRelativeResize="0"/>
          <p:nvPr userDrawn="1"/>
        </p:nvPicPr>
        <p:blipFill>
          <a:blip r:embed="rId3">
            <a:alphaModFix/>
          </a:blip>
          <a:stretch>
            <a:fillRect/>
          </a:stretch>
        </p:blipFill>
        <p:spPr>
          <a:xfrm>
            <a:off x="48" y="5820301"/>
            <a:ext cx="1037699" cy="1037699"/>
          </a:xfrm>
          <a:prstGeom prst="rect">
            <a:avLst/>
          </a:prstGeom>
          <a:noFill/>
          <a:ln>
            <a:noFill/>
          </a:ln>
        </p:spPr>
      </p:pic>
      <p:pic>
        <p:nvPicPr>
          <p:cNvPr id="25" name="Shape 171" descr="Death_to_stock_communicate_hands_2.jpg">
            <a:extLst>
              <a:ext uri="{FF2B5EF4-FFF2-40B4-BE49-F238E27FC236}">
                <a16:creationId xmlns:a16="http://schemas.microsoft.com/office/drawing/2014/main" xmlns="" id="{96993113-C275-4B5D-91F9-30C86A0840B8}"/>
              </a:ext>
            </a:extLst>
          </p:cNvPr>
          <p:cNvPicPr preferRelativeResize="0"/>
          <p:nvPr userDrawn="1"/>
        </p:nvPicPr>
        <p:blipFill>
          <a:blip r:embed="rId4">
            <a:alphaModFix/>
          </a:blip>
          <a:stretch>
            <a:fillRect/>
          </a:stretch>
        </p:blipFill>
        <p:spPr>
          <a:xfrm>
            <a:off x="0" y="4782553"/>
            <a:ext cx="1037699" cy="1037749"/>
          </a:xfrm>
          <a:prstGeom prst="rect">
            <a:avLst/>
          </a:prstGeom>
          <a:noFill/>
          <a:ln>
            <a:noFill/>
          </a:ln>
        </p:spPr>
      </p:pic>
      <p:sp>
        <p:nvSpPr>
          <p:cNvPr id="26" name="Shape 172">
            <a:extLst>
              <a:ext uri="{FF2B5EF4-FFF2-40B4-BE49-F238E27FC236}">
                <a16:creationId xmlns:a16="http://schemas.microsoft.com/office/drawing/2014/main" xmlns="" id="{30681885-C7B3-4B76-B759-47254B522ABD}"/>
              </a:ext>
            </a:extLst>
          </p:cNvPr>
          <p:cNvSpPr/>
          <p:nvPr userDrawn="1"/>
        </p:nvSpPr>
        <p:spPr>
          <a:xfrm>
            <a:off x="8106248" y="103770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7" name="Shape 173">
            <a:extLst>
              <a:ext uri="{FF2B5EF4-FFF2-40B4-BE49-F238E27FC236}">
                <a16:creationId xmlns:a16="http://schemas.microsoft.com/office/drawing/2014/main" xmlns="" id="{1E8FABDA-9EAD-4EDF-980F-8DDCABEFD9F2}"/>
              </a:ext>
            </a:extLst>
          </p:cNvPr>
          <p:cNvSpPr/>
          <p:nvPr userDrawn="1"/>
        </p:nvSpPr>
        <p:spPr>
          <a:xfrm>
            <a:off x="7070023" y="1"/>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9" name="Shape 175">
            <a:extLst>
              <a:ext uri="{FF2B5EF4-FFF2-40B4-BE49-F238E27FC236}">
                <a16:creationId xmlns:a16="http://schemas.microsoft.com/office/drawing/2014/main" xmlns="" id="{835BB862-46B1-47F3-AD84-E5E4A7C2CAA1}"/>
              </a:ext>
            </a:extLst>
          </p:cNvPr>
          <p:cNvSpPr/>
          <p:nvPr userDrawn="1"/>
        </p:nvSpPr>
        <p:spPr>
          <a:xfrm>
            <a:off x="48" y="4263848"/>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30" name="Shape 176">
            <a:extLst>
              <a:ext uri="{FF2B5EF4-FFF2-40B4-BE49-F238E27FC236}">
                <a16:creationId xmlns:a16="http://schemas.microsoft.com/office/drawing/2014/main" xmlns="" id="{DCBDC95C-C209-484B-B797-4994564D0169}"/>
              </a:ext>
            </a:extLst>
          </p:cNvPr>
          <p:cNvSpPr/>
          <p:nvPr userDrawn="1"/>
        </p:nvSpPr>
        <p:spPr>
          <a:xfrm>
            <a:off x="518738" y="6339291"/>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1" name="Shape 177">
            <a:extLst>
              <a:ext uri="{FF2B5EF4-FFF2-40B4-BE49-F238E27FC236}">
                <a16:creationId xmlns:a16="http://schemas.microsoft.com/office/drawing/2014/main" xmlns="" id="{09D16A1B-E5B2-4261-B99B-B4FE4968D5A1}"/>
              </a:ext>
            </a:extLst>
          </p:cNvPr>
          <p:cNvSpPr/>
          <p:nvPr userDrawn="1"/>
        </p:nvSpPr>
        <p:spPr>
          <a:xfrm>
            <a:off x="8623697" y="3114515"/>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32" name="Shape 178">
            <a:extLst>
              <a:ext uri="{FF2B5EF4-FFF2-40B4-BE49-F238E27FC236}">
                <a16:creationId xmlns:a16="http://schemas.microsoft.com/office/drawing/2014/main" xmlns="" id="{9A26DFC3-8731-4224-A552-9ACB48E8D9D8}"/>
              </a:ext>
            </a:extLst>
          </p:cNvPr>
          <p:cNvSpPr/>
          <p:nvPr userDrawn="1"/>
        </p:nvSpPr>
        <p:spPr>
          <a:xfrm>
            <a:off x="8623690" y="5189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33" name="Shape 179" descr="DeathtoStock_CreativeSpace4-11.45.jpg">
            <a:extLst>
              <a:ext uri="{FF2B5EF4-FFF2-40B4-BE49-F238E27FC236}">
                <a16:creationId xmlns:a16="http://schemas.microsoft.com/office/drawing/2014/main" xmlns="" id="{31F21033-8BF0-43E0-BF52-644F409AB4C1}"/>
              </a:ext>
            </a:extLst>
          </p:cNvPr>
          <p:cNvPicPr preferRelativeResize="0"/>
          <p:nvPr userDrawn="1"/>
        </p:nvPicPr>
        <p:blipFill>
          <a:blip r:embed="rId5">
            <a:alphaModFix/>
          </a:blip>
          <a:stretch>
            <a:fillRect/>
          </a:stretch>
        </p:blipFill>
        <p:spPr>
          <a:xfrm>
            <a:off x="8106250" y="2072325"/>
            <a:ext cx="1037699" cy="1037699"/>
          </a:xfrm>
          <a:prstGeom prst="rect">
            <a:avLst/>
          </a:prstGeom>
          <a:noFill/>
          <a:ln>
            <a:noFill/>
          </a:ln>
        </p:spPr>
      </p:pic>
      <p:grpSp>
        <p:nvGrpSpPr>
          <p:cNvPr id="34" name="Shape 180">
            <a:extLst>
              <a:ext uri="{FF2B5EF4-FFF2-40B4-BE49-F238E27FC236}">
                <a16:creationId xmlns:a16="http://schemas.microsoft.com/office/drawing/2014/main" xmlns="" id="{4218C62A-76EF-4F80-9C77-5C12FD952A6C}"/>
              </a:ext>
            </a:extLst>
          </p:cNvPr>
          <p:cNvGrpSpPr/>
          <p:nvPr userDrawn="1"/>
        </p:nvGrpSpPr>
        <p:grpSpPr>
          <a:xfrm>
            <a:off x="7331725" y="290387"/>
            <a:ext cx="514305" cy="456925"/>
            <a:chOff x="5292575" y="3681900"/>
            <a:chExt cx="420150" cy="373275"/>
          </a:xfrm>
        </p:grpSpPr>
        <p:sp>
          <p:nvSpPr>
            <p:cNvPr id="35" name="Shape 181">
              <a:extLst>
                <a:ext uri="{FF2B5EF4-FFF2-40B4-BE49-F238E27FC236}">
                  <a16:creationId xmlns:a16="http://schemas.microsoft.com/office/drawing/2014/main" xmlns="" id="{EC042D78-859F-43FB-8B93-6AB08463BE72}"/>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182">
              <a:extLst>
                <a:ext uri="{FF2B5EF4-FFF2-40B4-BE49-F238E27FC236}">
                  <a16:creationId xmlns:a16="http://schemas.microsoft.com/office/drawing/2014/main" xmlns="" id="{61ED093E-D4A8-4D6D-83A6-0377F2D1D453}"/>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183">
              <a:extLst>
                <a:ext uri="{FF2B5EF4-FFF2-40B4-BE49-F238E27FC236}">
                  <a16:creationId xmlns:a16="http://schemas.microsoft.com/office/drawing/2014/main" xmlns="" id="{FF985DEE-4610-4994-B957-BCC92D74BB59}"/>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184">
              <a:extLst>
                <a:ext uri="{FF2B5EF4-FFF2-40B4-BE49-F238E27FC236}">
                  <a16:creationId xmlns:a16="http://schemas.microsoft.com/office/drawing/2014/main" xmlns="" id="{21BE26FB-AB88-4B65-AFD3-BB5C4A85D73A}"/>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185">
              <a:extLst>
                <a:ext uri="{FF2B5EF4-FFF2-40B4-BE49-F238E27FC236}">
                  <a16:creationId xmlns:a16="http://schemas.microsoft.com/office/drawing/2014/main" xmlns="" id="{A308D024-DAF3-48B5-A669-2E9CD15B2296}"/>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186">
              <a:extLst>
                <a:ext uri="{FF2B5EF4-FFF2-40B4-BE49-F238E27FC236}">
                  <a16:creationId xmlns:a16="http://schemas.microsoft.com/office/drawing/2014/main" xmlns="" id="{A57316C0-D378-4667-93D1-0B4F10F61B64}"/>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187">
              <a:extLst>
                <a:ext uri="{FF2B5EF4-FFF2-40B4-BE49-F238E27FC236}">
                  <a16:creationId xmlns:a16="http://schemas.microsoft.com/office/drawing/2014/main" xmlns="" id="{5AF17D02-41ED-4C5C-ADAA-F176E00F3358}"/>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9348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42477" y="1596100"/>
            <a:ext cx="4115399" cy="829200"/>
          </a:xfrm>
          <a:prstGeom prst="rect">
            <a:avLst/>
          </a:prstGeom>
          <a:noFill/>
          <a:ln>
            <a:noFill/>
          </a:ln>
        </p:spPr>
        <p:txBody>
          <a:bodyPr lIns="91425" tIns="91425" rIns="91425" bIns="91425" anchor="b" anchorCtr="0"/>
          <a:lstStyle>
            <a:lvl1pPr lvl="0">
              <a:spcBef>
                <a:spcPts val="0"/>
              </a:spcBef>
              <a:buClr>
                <a:srgbClr val="7198A9"/>
              </a:buClr>
              <a:buFont typeface="Arvo"/>
              <a:buNone/>
              <a:defRPr>
                <a:solidFill>
                  <a:srgbClr val="7198A9"/>
                </a:solidFill>
                <a:latin typeface="Arvo"/>
                <a:ea typeface="Arvo"/>
                <a:cs typeface="Arvo"/>
                <a:sym typeface="Arvo"/>
              </a:defRPr>
            </a:lvl1pPr>
            <a:lvl2pPr lvl="1">
              <a:spcBef>
                <a:spcPts val="0"/>
              </a:spcBef>
              <a:buClr>
                <a:srgbClr val="7198A9"/>
              </a:buClr>
              <a:buFont typeface="Arvo"/>
              <a:buNone/>
              <a:defRPr>
                <a:solidFill>
                  <a:srgbClr val="7198A9"/>
                </a:solidFill>
                <a:latin typeface="Arvo"/>
                <a:ea typeface="Arvo"/>
                <a:cs typeface="Arvo"/>
                <a:sym typeface="Arvo"/>
              </a:defRPr>
            </a:lvl2pPr>
            <a:lvl3pPr lvl="2">
              <a:spcBef>
                <a:spcPts val="0"/>
              </a:spcBef>
              <a:buClr>
                <a:srgbClr val="7198A9"/>
              </a:buClr>
              <a:buFont typeface="Arvo"/>
              <a:buNone/>
              <a:defRPr>
                <a:solidFill>
                  <a:srgbClr val="7198A9"/>
                </a:solidFill>
                <a:latin typeface="Arvo"/>
                <a:ea typeface="Arvo"/>
                <a:cs typeface="Arvo"/>
                <a:sym typeface="Arvo"/>
              </a:defRPr>
            </a:lvl3pPr>
            <a:lvl4pPr lvl="3">
              <a:spcBef>
                <a:spcPts val="0"/>
              </a:spcBef>
              <a:buClr>
                <a:srgbClr val="7198A9"/>
              </a:buClr>
              <a:buFont typeface="Arvo"/>
              <a:buNone/>
              <a:defRPr>
                <a:solidFill>
                  <a:srgbClr val="7198A9"/>
                </a:solidFill>
                <a:latin typeface="Arvo"/>
                <a:ea typeface="Arvo"/>
                <a:cs typeface="Arvo"/>
                <a:sym typeface="Arvo"/>
              </a:defRPr>
            </a:lvl4pPr>
            <a:lvl5pPr lvl="4">
              <a:spcBef>
                <a:spcPts val="0"/>
              </a:spcBef>
              <a:buClr>
                <a:srgbClr val="7198A9"/>
              </a:buClr>
              <a:buFont typeface="Arvo"/>
              <a:buNone/>
              <a:defRPr>
                <a:solidFill>
                  <a:srgbClr val="7198A9"/>
                </a:solidFill>
                <a:latin typeface="Arvo"/>
                <a:ea typeface="Arvo"/>
                <a:cs typeface="Arvo"/>
                <a:sym typeface="Arvo"/>
              </a:defRPr>
            </a:lvl5pPr>
            <a:lvl6pPr lvl="5">
              <a:spcBef>
                <a:spcPts val="0"/>
              </a:spcBef>
              <a:buClr>
                <a:srgbClr val="7198A9"/>
              </a:buClr>
              <a:buFont typeface="Arvo"/>
              <a:buNone/>
              <a:defRPr>
                <a:solidFill>
                  <a:srgbClr val="7198A9"/>
                </a:solidFill>
                <a:latin typeface="Arvo"/>
                <a:ea typeface="Arvo"/>
                <a:cs typeface="Arvo"/>
                <a:sym typeface="Arvo"/>
              </a:defRPr>
            </a:lvl6pPr>
            <a:lvl7pPr lvl="6">
              <a:spcBef>
                <a:spcPts val="0"/>
              </a:spcBef>
              <a:buClr>
                <a:srgbClr val="7198A9"/>
              </a:buClr>
              <a:buFont typeface="Arvo"/>
              <a:buNone/>
              <a:defRPr>
                <a:solidFill>
                  <a:srgbClr val="7198A9"/>
                </a:solidFill>
                <a:latin typeface="Arvo"/>
                <a:ea typeface="Arvo"/>
                <a:cs typeface="Arvo"/>
                <a:sym typeface="Arvo"/>
              </a:defRPr>
            </a:lvl7pPr>
            <a:lvl8pPr lvl="7">
              <a:spcBef>
                <a:spcPts val="0"/>
              </a:spcBef>
              <a:buClr>
                <a:srgbClr val="7198A9"/>
              </a:buClr>
              <a:buFont typeface="Arvo"/>
              <a:buNone/>
              <a:defRPr>
                <a:solidFill>
                  <a:srgbClr val="7198A9"/>
                </a:solidFill>
                <a:latin typeface="Arvo"/>
                <a:ea typeface="Arvo"/>
                <a:cs typeface="Arvo"/>
                <a:sym typeface="Arvo"/>
              </a:defRPr>
            </a:lvl8pPr>
            <a:lvl9pPr lvl="8">
              <a:spcBef>
                <a:spcPts val="0"/>
              </a:spcBef>
              <a:buClr>
                <a:srgbClr val="7198A9"/>
              </a:buClr>
              <a:buFont typeface="Arvo"/>
              <a:buNone/>
              <a:defRPr>
                <a:solidFill>
                  <a:srgbClr val="7198A9"/>
                </a:solidFill>
                <a:latin typeface="Arvo"/>
                <a:ea typeface="Arvo"/>
                <a:cs typeface="Arvo"/>
                <a:sym typeface="Arvo"/>
              </a:defRPr>
            </a:lvl9pPr>
          </a:lstStyle>
          <a:p>
            <a:endParaRPr/>
          </a:p>
        </p:txBody>
      </p:sp>
      <p:sp>
        <p:nvSpPr>
          <p:cNvPr id="7" name="Shape 7"/>
          <p:cNvSpPr txBox="1">
            <a:spLocks noGrp="1"/>
          </p:cNvSpPr>
          <p:nvPr>
            <p:ph type="body" idx="1"/>
          </p:nvPr>
        </p:nvSpPr>
        <p:spPr>
          <a:xfrm>
            <a:off x="1842477" y="2557708"/>
            <a:ext cx="4115399" cy="3603600"/>
          </a:xfrm>
          <a:prstGeom prst="rect">
            <a:avLst/>
          </a:prstGeom>
          <a:noFill/>
          <a:ln>
            <a:noFill/>
          </a:ln>
        </p:spPr>
        <p:txBody>
          <a:bodyPr lIns="91425" tIns="91425" rIns="91425" bIns="91425" anchor="t" anchorCtr="0"/>
          <a:lstStyle>
            <a:lvl1pPr lvl="0">
              <a:spcBef>
                <a:spcPts val="600"/>
              </a:spcBef>
              <a:buClr>
                <a:srgbClr val="CEDBE0"/>
              </a:buClr>
              <a:buSzPct val="100000"/>
              <a:buFont typeface="Muli"/>
              <a:buChar char="■"/>
              <a:defRPr sz="1600">
                <a:solidFill>
                  <a:srgbClr val="4D778A"/>
                </a:solidFill>
                <a:latin typeface="Muli"/>
                <a:ea typeface="Muli"/>
                <a:cs typeface="Muli"/>
                <a:sym typeface="Muli"/>
              </a:defRPr>
            </a:lvl1pPr>
            <a:lvl2pPr lvl="1">
              <a:spcBef>
                <a:spcPts val="480"/>
              </a:spcBef>
              <a:buClr>
                <a:srgbClr val="CEDBE0"/>
              </a:buClr>
              <a:buSzPct val="100000"/>
              <a:buFont typeface="Muli"/>
              <a:buChar char="□"/>
              <a:defRPr sz="1600">
                <a:solidFill>
                  <a:srgbClr val="4D778A"/>
                </a:solidFill>
                <a:latin typeface="Muli"/>
                <a:ea typeface="Muli"/>
                <a:cs typeface="Muli"/>
                <a:sym typeface="Muli"/>
              </a:defRPr>
            </a:lvl2pPr>
            <a:lvl3pPr lvl="2">
              <a:spcBef>
                <a:spcPts val="480"/>
              </a:spcBef>
              <a:buClr>
                <a:srgbClr val="CEDBE0"/>
              </a:buClr>
              <a:buSzPct val="100000"/>
              <a:buFont typeface="Muli"/>
              <a:buChar char="▫"/>
              <a:defRPr sz="1600">
                <a:solidFill>
                  <a:srgbClr val="4D778A"/>
                </a:solidFill>
                <a:latin typeface="Muli"/>
                <a:ea typeface="Muli"/>
                <a:cs typeface="Muli"/>
                <a:sym typeface="Muli"/>
              </a:defRPr>
            </a:lvl3pPr>
            <a:lvl4pPr lvl="3">
              <a:spcBef>
                <a:spcPts val="360"/>
              </a:spcBef>
              <a:buClr>
                <a:srgbClr val="CEDBE0"/>
              </a:buClr>
              <a:buSzPct val="100000"/>
              <a:buFont typeface="Muli"/>
              <a:buChar char="▫"/>
              <a:defRPr sz="1600">
                <a:solidFill>
                  <a:srgbClr val="4D778A"/>
                </a:solidFill>
                <a:latin typeface="Muli"/>
                <a:ea typeface="Muli"/>
                <a:cs typeface="Muli"/>
                <a:sym typeface="Muli"/>
              </a:defRPr>
            </a:lvl4pPr>
            <a:lvl5pPr lvl="4">
              <a:spcBef>
                <a:spcPts val="360"/>
              </a:spcBef>
              <a:buClr>
                <a:srgbClr val="4D778A"/>
              </a:buClr>
              <a:buSzPct val="100000"/>
              <a:buFont typeface="Muli"/>
              <a:defRPr sz="1600">
                <a:solidFill>
                  <a:srgbClr val="4D778A"/>
                </a:solidFill>
                <a:latin typeface="Muli"/>
                <a:ea typeface="Muli"/>
                <a:cs typeface="Muli"/>
                <a:sym typeface="Muli"/>
              </a:defRPr>
            </a:lvl5pPr>
            <a:lvl6pPr lvl="5">
              <a:spcBef>
                <a:spcPts val="360"/>
              </a:spcBef>
              <a:buClr>
                <a:srgbClr val="4D778A"/>
              </a:buClr>
              <a:buSzPct val="100000"/>
              <a:buFont typeface="Muli"/>
              <a:defRPr sz="1600">
                <a:solidFill>
                  <a:srgbClr val="4D778A"/>
                </a:solidFill>
                <a:latin typeface="Muli"/>
                <a:ea typeface="Muli"/>
                <a:cs typeface="Muli"/>
                <a:sym typeface="Muli"/>
              </a:defRPr>
            </a:lvl6pPr>
            <a:lvl7pPr lvl="6">
              <a:spcBef>
                <a:spcPts val="360"/>
              </a:spcBef>
              <a:buClr>
                <a:srgbClr val="4D778A"/>
              </a:buClr>
              <a:buSzPct val="100000"/>
              <a:buFont typeface="Muli"/>
              <a:defRPr sz="1600">
                <a:solidFill>
                  <a:srgbClr val="4D778A"/>
                </a:solidFill>
                <a:latin typeface="Muli"/>
                <a:ea typeface="Muli"/>
                <a:cs typeface="Muli"/>
                <a:sym typeface="Muli"/>
              </a:defRPr>
            </a:lvl7pPr>
            <a:lvl8pPr lvl="7">
              <a:spcBef>
                <a:spcPts val="360"/>
              </a:spcBef>
              <a:buClr>
                <a:srgbClr val="4D778A"/>
              </a:buClr>
              <a:buSzPct val="100000"/>
              <a:buFont typeface="Muli"/>
              <a:defRPr sz="1600">
                <a:solidFill>
                  <a:srgbClr val="4D778A"/>
                </a:solidFill>
                <a:latin typeface="Muli"/>
                <a:ea typeface="Muli"/>
                <a:cs typeface="Muli"/>
                <a:sym typeface="Muli"/>
              </a:defRPr>
            </a:lvl8pPr>
            <a:lvl9pPr lvl="8">
              <a:spcBef>
                <a:spcPts val="360"/>
              </a:spcBef>
              <a:buClr>
                <a:srgbClr val="4D778A"/>
              </a:buClr>
              <a:buSzPct val="100000"/>
              <a:buFont typeface="Muli"/>
              <a:defRPr sz="1600">
                <a:solidFill>
                  <a:srgbClr val="4D778A"/>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63" r:id="rId8"/>
    <p:sldLayoutId id="214748366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8" name="文本框 775">
            <a:extLst>
              <a:ext uri="{FF2B5EF4-FFF2-40B4-BE49-F238E27FC236}">
                <a16:creationId xmlns:a16="http://schemas.microsoft.com/office/drawing/2014/main" xmlns="" id="{8A742E52-F1DF-48EB-B707-0137ED374718}"/>
              </a:ext>
            </a:extLst>
          </p:cNvPr>
          <p:cNvSpPr txBox="1">
            <a:spLocks noChangeArrowheads="1"/>
          </p:cNvSpPr>
          <p:nvPr/>
        </p:nvSpPr>
        <p:spPr bwMode="auto">
          <a:xfrm>
            <a:off x="982494" y="1114815"/>
            <a:ext cx="7240774" cy="279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ts val="1200"/>
              </a:spcBef>
            </a:pPr>
            <a:r>
              <a:rPr lang="zh-TW" altLang="en-US" sz="5400" b="1" dirty="0" smtClean="0">
                <a:solidFill>
                  <a:srgbClr val="FF0000"/>
                </a:solidFill>
                <a:latin typeface="微软雅黑" panose="020B0503020204020204" pitchFamily="34" charset="-122"/>
                <a:ea typeface="微软雅黑" panose="020B0503020204020204" pitchFamily="34" charset="-122"/>
              </a:rPr>
              <a:t>國民中學生涯</a:t>
            </a:r>
            <a:r>
              <a:rPr lang="zh-TW" altLang="en-US" sz="5400" b="1" dirty="0">
                <a:solidFill>
                  <a:srgbClr val="FF0000"/>
                </a:solidFill>
                <a:latin typeface="微软雅黑" panose="020B0503020204020204" pitchFamily="34" charset="-122"/>
                <a:ea typeface="微软雅黑" panose="020B0503020204020204" pitchFamily="34" charset="-122"/>
              </a:rPr>
              <a:t>發展</a:t>
            </a:r>
            <a:r>
              <a:rPr lang="zh-TW" altLang="en-US" sz="5400" b="1" dirty="0" smtClean="0">
                <a:solidFill>
                  <a:srgbClr val="FF0000"/>
                </a:solidFill>
                <a:latin typeface="微软雅黑" panose="020B0503020204020204" pitchFamily="34" charset="-122"/>
                <a:ea typeface="微软雅黑" panose="020B0503020204020204" pitchFamily="34" charset="-122"/>
              </a:rPr>
              <a:t>教育</a:t>
            </a:r>
            <a:endParaRPr lang="en-US" altLang="zh-TW" sz="5400" b="1" dirty="0" smtClean="0">
              <a:solidFill>
                <a:srgbClr val="FF0000"/>
              </a:solidFill>
              <a:latin typeface="微软雅黑" panose="020B0503020204020204" pitchFamily="34" charset="-122"/>
              <a:ea typeface="微软雅黑" panose="020B0503020204020204" pitchFamily="34" charset="-122"/>
            </a:endParaRPr>
          </a:p>
          <a:p>
            <a:pPr algn="ctr" eaLnBrk="1" hangingPunct="1">
              <a:spcBef>
                <a:spcPts val="3000"/>
              </a:spcBef>
            </a:pPr>
            <a:r>
              <a:rPr lang="zh-TW" altLang="en-US" sz="4400" b="1" dirty="0" smtClean="0">
                <a:solidFill>
                  <a:srgbClr val="2E4C64"/>
                </a:solidFill>
                <a:latin typeface="微软雅黑" panose="020B0503020204020204" pitchFamily="34" charset="-122"/>
                <a:ea typeface="微软雅黑" panose="020B0503020204020204" pitchFamily="34" charset="-122"/>
              </a:rPr>
              <a:t>實施</a:t>
            </a:r>
            <a:r>
              <a:rPr lang="zh-TW" altLang="en-US" sz="4400" b="1" dirty="0">
                <a:solidFill>
                  <a:srgbClr val="2E4C64"/>
                </a:solidFill>
                <a:latin typeface="微软雅黑" panose="020B0503020204020204" pitchFamily="34" charset="-122"/>
                <a:ea typeface="微软雅黑" panose="020B0503020204020204" pitchFamily="34" charset="-122"/>
              </a:rPr>
              <a:t>計畫</a:t>
            </a:r>
            <a:r>
              <a:rPr lang="zh-TW" altLang="en-US" sz="4400" b="1" dirty="0" smtClean="0">
                <a:solidFill>
                  <a:srgbClr val="2E4C64"/>
                </a:solidFill>
                <a:latin typeface="微软雅黑" panose="020B0503020204020204" pitchFamily="34" charset="-122"/>
                <a:ea typeface="微软雅黑" panose="020B0503020204020204" pitchFamily="34" charset="-122"/>
              </a:rPr>
              <a:t>撰寫</a:t>
            </a:r>
            <a:endParaRPr lang="en-US" altLang="zh-TW" sz="4400" b="1" dirty="0" smtClean="0">
              <a:solidFill>
                <a:srgbClr val="2E4C64"/>
              </a:solidFill>
              <a:latin typeface="微软雅黑" panose="020B0503020204020204" pitchFamily="34" charset="-122"/>
              <a:ea typeface="微软雅黑" panose="020B0503020204020204" pitchFamily="34" charset="-122"/>
            </a:endParaRPr>
          </a:p>
          <a:p>
            <a:pPr algn="ctr" eaLnBrk="1" hangingPunct="1">
              <a:spcBef>
                <a:spcPts val="1200"/>
              </a:spcBef>
            </a:pPr>
            <a:r>
              <a:rPr lang="zh-TW" altLang="en-US" sz="4400" b="1" dirty="0" smtClean="0">
                <a:solidFill>
                  <a:srgbClr val="2E4C64"/>
                </a:solidFill>
                <a:latin typeface="微软雅黑" panose="020B0503020204020204" pitchFamily="34" charset="-122"/>
                <a:ea typeface="微软雅黑" panose="020B0503020204020204" pitchFamily="34" charset="-122"/>
              </a:rPr>
              <a:t>暨</a:t>
            </a:r>
            <a:r>
              <a:rPr lang="zh-TW" altLang="en-US" sz="4400" b="1" dirty="0">
                <a:solidFill>
                  <a:srgbClr val="2E4C64"/>
                </a:solidFill>
                <a:latin typeface="微软雅黑" panose="020B0503020204020204" pitchFamily="34" charset="-122"/>
                <a:ea typeface="微软雅黑" panose="020B0503020204020204" pitchFamily="34" charset="-122"/>
              </a:rPr>
              <a:t>審查重點說明</a:t>
            </a:r>
            <a:endParaRPr lang="zh-CN" altLang="en-US" sz="4400" b="1" dirty="0">
              <a:solidFill>
                <a:srgbClr val="2E4C64"/>
              </a:solidFill>
              <a:latin typeface="微软雅黑" panose="020B0503020204020204" pitchFamily="34" charset="-122"/>
              <a:ea typeface="微软雅黑" panose="020B0503020204020204" pitchFamily="34" charset="-122"/>
            </a:endParaRPr>
          </a:p>
        </p:txBody>
      </p:sp>
      <p:sp>
        <p:nvSpPr>
          <p:cNvPr id="9" name="文本框 776">
            <a:extLst>
              <a:ext uri="{FF2B5EF4-FFF2-40B4-BE49-F238E27FC236}">
                <a16:creationId xmlns:a16="http://schemas.microsoft.com/office/drawing/2014/main" xmlns="" id="{81FA6A8B-C251-494E-A88D-909C12227449}"/>
              </a:ext>
            </a:extLst>
          </p:cNvPr>
          <p:cNvSpPr txBox="1">
            <a:spLocks noChangeArrowheads="1"/>
          </p:cNvSpPr>
          <p:nvPr/>
        </p:nvSpPr>
        <p:spPr bwMode="auto">
          <a:xfrm>
            <a:off x="1066648" y="4957821"/>
            <a:ext cx="7156620"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ts val="600"/>
              </a:spcBef>
            </a:pPr>
            <a:r>
              <a:rPr lang="zh-TW" altLang="en-US" sz="2400" b="1" dirty="0" smtClean="0">
                <a:solidFill>
                  <a:srgbClr val="0000FF"/>
                </a:solidFill>
                <a:latin typeface="微软雅黑" panose="020B0503020204020204" pitchFamily="34" charset="-122"/>
                <a:ea typeface="微软雅黑" panose="020B0503020204020204" pitchFamily="34" charset="-122"/>
              </a:rPr>
              <a:t>花蓮縣政府教育處  王錦慧輔導員</a:t>
            </a:r>
            <a:endParaRPr lang="en-US" altLang="zh-TW" sz="2400" b="1" dirty="0">
              <a:solidFill>
                <a:srgbClr val="0000FF"/>
              </a:solidFill>
              <a:latin typeface="微软雅黑" panose="020B0503020204020204" pitchFamily="34" charset="-122"/>
              <a:ea typeface="微软雅黑" panose="020B0503020204020204" pitchFamily="34" charset="-122"/>
            </a:endParaRPr>
          </a:p>
          <a:p>
            <a:pPr algn="ctr" eaLnBrk="1" hangingPunct="1">
              <a:spcBef>
                <a:spcPts val="600"/>
              </a:spcBef>
            </a:pPr>
            <a:r>
              <a:rPr lang="en-US" altLang="zh-CN" sz="2400" b="1" dirty="0" smtClean="0">
                <a:solidFill>
                  <a:srgbClr val="0000FF"/>
                </a:solidFill>
                <a:latin typeface="微软雅黑" panose="020B0503020204020204" pitchFamily="34" charset="-122"/>
                <a:ea typeface="微软雅黑" panose="020B0503020204020204" pitchFamily="34" charset="-122"/>
              </a:rPr>
              <a:t>110/04/14</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4" name="文本框 776">
            <a:extLst>
              <a:ext uri="{FF2B5EF4-FFF2-40B4-BE49-F238E27FC236}">
                <a16:creationId xmlns:a16="http://schemas.microsoft.com/office/drawing/2014/main" xmlns="" id="{81FA6A8B-C251-494E-A88D-909C12227449}"/>
              </a:ext>
            </a:extLst>
          </p:cNvPr>
          <p:cNvSpPr txBox="1">
            <a:spLocks noChangeArrowheads="1"/>
          </p:cNvSpPr>
          <p:nvPr/>
        </p:nvSpPr>
        <p:spPr bwMode="auto">
          <a:xfrm>
            <a:off x="284138" y="6480974"/>
            <a:ext cx="8998084"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TW" altLang="en-US" sz="2000" dirty="0" smtClean="0">
                <a:solidFill>
                  <a:srgbClr val="002060"/>
                </a:solidFill>
                <a:latin typeface="微软雅黑" panose="020B0503020204020204" pitchFamily="34" charset="-122"/>
                <a:ea typeface="微软雅黑" panose="020B0503020204020204" pitchFamily="34" charset="-122"/>
                <a:sym typeface="Wingdings"/>
              </a:rPr>
              <a:t></a:t>
            </a:r>
            <a:r>
              <a:rPr lang="zh-TW" altLang="en-US" sz="2000" dirty="0" smtClean="0">
                <a:solidFill>
                  <a:srgbClr val="002060"/>
                </a:solidFill>
                <a:latin typeface="微软雅黑" panose="020B0503020204020204" pitchFamily="34" charset="-122"/>
                <a:ea typeface="微软雅黑" panose="020B0503020204020204" pitchFamily="34" charset="-122"/>
              </a:rPr>
              <a:t>資料來源：教育部國教署國民中學生涯發展教育中央諮詢委員羅珮瑜校長</a:t>
            </a: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2137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生涯發展教育內涵與推動</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-4</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7" name="文字方塊 1">
            <a:extLst>
              <a:ext uri="{FF2B5EF4-FFF2-40B4-BE49-F238E27FC236}">
                <a16:creationId xmlns:a16="http://schemas.microsoft.com/office/drawing/2014/main" xmlns="" id="{18D79082-552F-4897-9217-416521E2C96E}"/>
              </a:ext>
            </a:extLst>
          </p:cNvPr>
          <p:cNvSpPr txBox="1">
            <a:spLocks noChangeArrowheads="1"/>
          </p:cNvSpPr>
          <p:nvPr/>
        </p:nvSpPr>
        <p:spPr bwMode="auto">
          <a:xfrm>
            <a:off x="376465" y="1881508"/>
            <a:ext cx="8403551" cy="3200876"/>
          </a:xfrm>
          <a:prstGeom prst="rect">
            <a:avLst/>
          </a:prstGeom>
          <a:solidFill>
            <a:schemeClr val="bg1">
              <a:alpha val="95000"/>
            </a:schemeClr>
          </a:solidFill>
          <a:ln w="28575">
            <a:solidFill>
              <a:srgbClr val="435F86"/>
            </a:solidFill>
            <a:prstDash val="dash"/>
            <a:miter lim="800000"/>
            <a:headEnd/>
            <a:tailEnd/>
          </a:ln>
        </p:spPr>
        <p:txBody>
          <a:bodyPr wrap="square">
            <a:spAutoFit/>
          </a:bodyPr>
          <a:lstStyle>
            <a:defPPr>
              <a:defRPr lang="zh-CN"/>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342900" indent="-342900" algn="just" eaLnBrk="1" hangingPunct="1">
              <a:buFont typeface="Wingdings" panose="05000000000000000000" pitchFamily="2" charset="2"/>
              <a:buChar char="l"/>
              <a:defRPr/>
            </a:pPr>
            <a:r>
              <a:rPr lang="en-US" altLang="zh-TW" sz="2000" dirty="0" smtClean="0">
                <a:latin typeface="Microsoft YaHei" panose="020B0503020204020204" pitchFamily="34" charset="-122"/>
                <a:ea typeface="Microsoft YaHei" panose="020B0503020204020204" pitchFamily="34" charset="-122"/>
              </a:rPr>
              <a:t>103</a:t>
            </a:r>
            <a:r>
              <a:rPr lang="zh-TW" altLang="en-US" sz="2000" dirty="0">
                <a:latin typeface="Microsoft YaHei" panose="020B0503020204020204" pitchFamily="34" charset="-122"/>
                <a:ea typeface="Microsoft YaHei" panose="020B0503020204020204" pitchFamily="34" charset="-122"/>
              </a:rPr>
              <a:t>年</a:t>
            </a:r>
            <a:r>
              <a:rPr lang="en-US" altLang="zh-TW" sz="2000" dirty="0">
                <a:latin typeface="Microsoft YaHei" panose="020B0503020204020204" pitchFamily="34" charset="-122"/>
                <a:ea typeface="Microsoft YaHei" panose="020B0503020204020204" pitchFamily="34" charset="-122"/>
              </a:rPr>
              <a:t>11</a:t>
            </a:r>
            <a:r>
              <a:rPr lang="zh-TW" altLang="en-US" sz="2000" dirty="0">
                <a:latin typeface="Microsoft YaHei" panose="020B0503020204020204" pitchFamily="34" charset="-122"/>
                <a:ea typeface="Microsoft YaHei" panose="020B0503020204020204" pitchFamily="34" charset="-122"/>
              </a:rPr>
              <a:t>月</a:t>
            </a:r>
            <a:r>
              <a:rPr lang="en-US" altLang="zh-TW" sz="2000" dirty="0">
                <a:latin typeface="Microsoft YaHei" panose="020B0503020204020204" pitchFamily="34" charset="-122"/>
                <a:ea typeface="Microsoft YaHei" panose="020B0503020204020204" pitchFamily="34" charset="-122"/>
              </a:rPr>
              <a:t>28</a:t>
            </a:r>
            <a:r>
              <a:rPr lang="zh-TW" altLang="en-US" sz="2000" dirty="0">
                <a:latin typeface="Microsoft YaHei" panose="020B0503020204020204" pitchFamily="34" charset="-122"/>
                <a:ea typeface="Microsoft YaHei" panose="020B0503020204020204" pitchFamily="34" charset="-122"/>
              </a:rPr>
              <a:t>日發布之</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十二年國民基本教育課程綱要總綱</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，規定領域課程設計應適切融入性別平等、人權、環境、海洋、品德、生命、法治、科技、資訊、能源、安全、防災、家庭教育、</a:t>
            </a:r>
            <a:r>
              <a:rPr lang="zh-TW" altLang="en-US" sz="2800" b="1" dirty="0">
                <a:solidFill>
                  <a:srgbClr val="0000FF"/>
                </a:solidFill>
                <a:latin typeface="Microsoft YaHei" panose="020B0503020204020204" pitchFamily="34" charset="-122"/>
                <a:ea typeface="Microsoft YaHei" panose="020B0503020204020204" pitchFamily="34" charset="-122"/>
              </a:rPr>
              <a:t>生涯規劃</a:t>
            </a:r>
            <a:r>
              <a:rPr lang="zh-TW" altLang="en-US" sz="2000" dirty="0">
                <a:latin typeface="Microsoft YaHei" panose="020B0503020204020204" pitchFamily="34" charset="-122"/>
                <a:ea typeface="Microsoft YaHei" panose="020B0503020204020204" pitchFamily="34" charset="-122"/>
              </a:rPr>
              <a:t>、多元文化、閱讀素養、戶外教育、國際教育、原住民族教育等議題（十九項議題）</a:t>
            </a:r>
            <a:r>
              <a:rPr lang="zh-TW" altLang="en-US" sz="2000" dirty="0" smtClean="0">
                <a:latin typeface="Microsoft YaHei" panose="020B0503020204020204" pitchFamily="34" charset="-122"/>
                <a:ea typeface="Microsoft YaHei" panose="020B0503020204020204" pitchFamily="34" charset="-122"/>
              </a:rPr>
              <a:t>。</a:t>
            </a:r>
            <a:endParaRPr lang="en-US" altLang="zh-TW" sz="2000" dirty="0" smtClean="0">
              <a:latin typeface="Microsoft YaHei" panose="020B0503020204020204" pitchFamily="34" charset="-122"/>
              <a:ea typeface="Microsoft YaHei" panose="020B0503020204020204" pitchFamily="34" charset="-122"/>
            </a:endParaRPr>
          </a:p>
          <a:p>
            <a:pPr marL="342900" indent="-342900" algn="just" eaLnBrk="1" hangingPunct="1">
              <a:spcBef>
                <a:spcPts val="1200"/>
              </a:spcBef>
              <a:buFont typeface="Wingdings" panose="05000000000000000000" pitchFamily="2" charset="2"/>
              <a:buChar char="l"/>
              <a:defRPr/>
            </a:pPr>
            <a:r>
              <a:rPr lang="zh-TW" altLang="en-US" sz="2000" dirty="0" smtClean="0">
                <a:latin typeface="Microsoft YaHei" panose="020B0503020204020204" pitchFamily="34" charset="-122"/>
                <a:ea typeface="Microsoft YaHei" panose="020B0503020204020204" pitchFamily="34" charset="-122"/>
              </a:rPr>
              <a:t>各</a:t>
            </a:r>
            <a:r>
              <a:rPr lang="zh-TW" altLang="en-US" sz="2000" dirty="0">
                <a:latin typeface="Microsoft YaHei" panose="020B0503020204020204" pitchFamily="34" charset="-122"/>
                <a:ea typeface="Microsoft YaHei" panose="020B0503020204020204" pitchFamily="34" charset="-122"/>
              </a:rPr>
              <a:t>級各類學校之領域</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群科</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學程</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科目課程，應配合各學習階段的重點，規劃連貫且統整的課程內容，並以「啟發生命潛能」、「陶養生活知能」、</a:t>
            </a:r>
            <a:r>
              <a:rPr lang="zh-TW" altLang="en-US" sz="2400" dirty="0">
                <a:solidFill>
                  <a:srgbClr val="0000FF"/>
                </a:solidFill>
                <a:latin typeface="Microsoft YaHei" panose="020B0503020204020204" pitchFamily="34" charset="-122"/>
                <a:ea typeface="Microsoft YaHei" panose="020B0503020204020204" pitchFamily="34" charset="-122"/>
              </a:rPr>
              <a:t>「</a:t>
            </a:r>
            <a:r>
              <a:rPr lang="zh-TW" altLang="en-US" sz="2400" b="1" dirty="0">
                <a:solidFill>
                  <a:srgbClr val="0000FF"/>
                </a:solidFill>
                <a:latin typeface="Microsoft YaHei" panose="020B0503020204020204" pitchFamily="34" charset="-122"/>
                <a:ea typeface="Microsoft YaHei" panose="020B0503020204020204" pitchFamily="34" charset="-122"/>
              </a:rPr>
              <a:t>促進生涯發展</a:t>
            </a:r>
            <a:r>
              <a:rPr lang="zh-TW" altLang="en-US" sz="2400" dirty="0">
                <a:solidFill>
                  <a:srgbClr val="0000FF"/>
                </a:solidFill>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及「涵育公民責任」的總體目標為課程規劃的依歸。</a:t>
            </a:r>
            <a:endParaRPr lang="en-US" altLang="zh-TW" sz="2000" dirty="0">
              <a:latin typeface="Microsoft YaHei" panose="020B0503020204020204" pitchFamily="34" charset="-122"/>
              <a:ea typeface="Microsoft YaHei" panose="020B0503020204020204" pitchFamily="34" charset="-122"/>
            </a:endParaRPr>
          </a:p>
        </p:txBody>
      </p:sp>
      <p:sp>
        <p:nvSpPr>
          <p:cNvPr id="18" name="文字方塊 12">
            <a:extLst>
              <a:ext uri="{FF2B5EF4-FFF2-40B4-BE49-F238E27FC236}">
                <a16:creationId xmlns:a16="http://schemas.microsoft.com/office/drawing/2014/main" xmlns="" id="{22CB5D19-D7AC-4DB3-A3E0-44D88E83ED71}"/>
              </a:ext>
            </a:extLst>
          </p:cNvPr>
          <p:cNvSpPr txBox="1"/>
          <p:nvPr/>
        </p:nvSpPr>
        <p:spPr>
          <a:xfrm>
            <a:off x="5395465" y="6329210"/>
            <a:ext cx="3384550" cy="277813"/>
          </a:xfrm>
          <a:prstGeom prst="rect">
            <a:avLst/>
          </a:prstGeom>
          <a:noFill/>
          <a:ln>
            <a:solidFill>
              <a:schemeClr val="bg1">
                <a:lumMod val="65000"/>
              </a:schemeClr>
            </a:solidFill>
            <a:prstDash val="dash"/>
          </a:ln>
        </p:spPr>
        <p:txBody>
          <a:bodyPr>
            <a:spAutoFit/>
          </a:bodyPr>
          <a:lstStyle>
            <a:defPPr>
              <a:defRPr lang="zh-CN"/>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r>
              <a:rPr lang="zh-TW" altLang="en-US" sz="1200" dirty="0">
                <a:latin typeface="Microsoft YaHei" panose="020B0503020204020204" pitchFamily="34" charset="-122"/>
                <a:ea typeface="Microsoft YaHei" panose="020B0503020204020204" pitchFamily="34" charset="-122"/>
              </a:rPr>
              <a:t>資料來源：十二年國民基本教育課程綱要─總綱</a:t>
            </a:r>
          </a:p>
        </p:txBody>
      </p:sp>
      <p:sp>
        <p:nvSpPr>
          <p:cNvPr id="21" name="矩形 20">
            <a:extLst>
              <a:ext uri="{FF2B5EF4-FFF2-40B4-BE49-F238E27FC236}">
                <a16:creationId xmlns:a16="http://schemas.microsoft.com/office/drawing/2014/main" xmlns="" id="{AE627704-FAA3-4CCF-80F3-B297961B8263}"/>
              </a:ext>
            </a:extLst>
          </p:cNvPr>
          <p:cNvSpPr/>
          <p:nvPr/>
        </p:nvSpPr>
        <p:spPr>
          <a:xfrm>
            <a:off x="376465" y="1174315"/>
            <a:ext cx="6874258" cy="646331"/>
          </a:xfrm>
          <a:prstGeom prst="rect">
            <a:avLst/>
          </a:prstGeom>
        </p:spPr>
        <p:txBody>
          <a:bodyPr wrap="square">
            <a:spAutoFit/>
          </a:bodyPr>
          <a:lstStyle/>
          <a:p>
            <a:r>
              <a:rPr lang="zh-TW" altLang="en-US" sz="3600" b="1" dirty="0">
                <a:solidFill>
                  <a:srgbClr val="FF0000"/>
                </a:solidFill>
                <a:latin typeface="Microsoft YaHei" panose="020B0503020204020204" pitchFamily="34" charset="-122"/>
                <a:ea typeface="Microsoft YaHei" panose="020B0503020204020204" pitchFamily="34" charset="-122"/>
              </a:rPr>
              <a:t>十二年國民基本教育課程綱要</a:t>
            </a:r>
            <a:endParaRPr lang="zh-CN" altLang="en-US" sz="3600" b="1" dirty="0">
              <a:solidFill>
                <a:srgbClr val="FF0000"/>
              </a:solidFill>
              <a:latin typeface="Microsoft YaHei" panose="020B0503020204020204" pitchFamily="34" charset="-122"/>
              <a:ea typeface="Microsoft YaHei" panose="020B0503020204020204" pitchFamily="34" charset="-122"/>
            </a:endParaRPr>
          </a:p>
        </p:txBody>
      </p:sp>
      <p:sp>
        <p:nvSpPr>
          <p:cNvPr id="22" name="文字方塊 1">
            <a:extLst>
              <a:ext uri="{FF2B5EF4-FFF2-40B4-BE49-F238E27FC236}">
                <a16:creationId xmlns:a16="http://schemas.microsoft.com/office/drawing/2014/main" xmlns="" id="{B8FC8951-9E13-4EC4-94A1-BA3415BEB6E7}"/>
              </a:ext>
            </a:extLst>
          </p:cNvPr>
          <p:cNvSpPr txBox="1">
            <a:spLocks noChangeArrowheads="1"/>
          </p:cNvSpPr>
          <p:nvPr/>
        </p:nvSpPr>
        <p:spPr bwMode="auto">
          <a:xfrm>
            <a:off x="376465" y="5043909"/>
            <a:ext cx="8403550" cy="1154162"/>
          </a:xfrm>
          <a:prstGeom prst="rect">
            <a:avLst/>
          </a:prstGeom>
          <a:solidFill>
            <a:schemeClr val="bg1">
              <a:alpha val="95000"/>
            </a:schemeClr>
          </a:solidFill>
          <a:ln w="28575">
            <a:solidFill>
              <a:srgbClr val="435F86"/>
            </a:solidFill>
            <a:prstDash val="dash"/>
            <a:miter lim="800000"/>
            <a:headEnd/>
            <a:tailEnd/>
          </a:ln>
        </p:spPr>
        <p:txBody>
          <a:bodyPr wrap="square">
            <a:spAutoFit/>
          </a:bodyPr>
          <a:lstStyle>
            <a:defPPr>
              <a:defRPr lang="zh-CN"/>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just" eaLnBrk="1" hangingPunct="1">
              <a:defRPr/>
            </a:pPr>
            <a:r>
              <a:rPr lang="zh-TW" altLang="en-US" sz="1600" b="1" dirty="0">
                <a:solidFill>
                  <a:schemeClr val="accent6">
                    <a:lumMod val="75000"/>
                  </a:schemeClr>
                </a:solidFill>
                <a:latin typeface="Microsoft YaHei" panose="020B0503020204020204" pitchFamily="34" charset="-122"/>
                <a:ea typeface="Microsoft YaHei" panose="020B0503020204020204" pitchFamily="34" charset="-122"/>
              </a:rPr>
              <a:t> 國民中小學九年一貫課程綱要                                   十二年國民基本教育課程綱要</a:t>
            </a:r>
            <a:endParaRPr lang="en-US" altLang="zh-TW" sz="1600" b="1" dirty="0">
              <a:solidFill>
                <a:schemeClr val="accent6">
                  <a:lumMod val="75000"/>
                </a:schemeClr>
              </a:solidFill>
              <a:latin typeface="Microsoft YaHei" panose="020B0503020204020204" pitchFamily="34" charset="-122"/>
              <a:ea typeface="Microsoft YaHei" panose="020B0503020204020204" pitchFamily="34" charset="-122"/>
            </a:endParaRPr>
          </a:p>
          <a:p>
            <a:pPr algn="just" eaLnBrk="1" hangingPunct="1">
              <a:defRPr/>
            </a:pPr>
            <a:endParaRPr lang="en-US" altLang="zh-TW" sz="1600" b="1" dirty="0">
              <a:solidFill>
                <a:schemeClr val="accent6">
                  <a:lumMod val="75000"/>
                </a:schemeClr>
              </a:solidFill>
              <a:latin typeface="Microsoft YaHei" panose="020B0503020204020204" pitchFamily="34" charset="-122"/>
              <a:ea typeface="Microsoft YaHei" panose="020B0503020204020204" pitchFamily="34" charset="-122"/>
            </a:endParaRPr>
          </a:p>
          <a:p>
            <a:pPr algn="just" eaLnBrk="1" hangingPunct="1">
              <a:defRPr/>
            </a:pPr>
            <a:r>
              <a:rPr lang="zh-TW" altLang="en-US" sz="1600" dirty="0">
                <a:latin typeface="Microsoft YaHei" panose="020B0503020204020204" pitchFamily="34" charset="-122"/>
                <a:ea typeface="Microsoft YaHei" panose="020B0503020204020204" pitchFamily="34" charset="-122"/>
              </a:rPr>
              <a:t>               「</a:t>
            </a:r>
            <a:r>
              <a:rPr lang="zh-TW" altLang="en-US" sz="1600" b="1" dirty="0">
                <a:latin typeface="Microsoft YaHei" panose="020B0503020204020204" pitchFamily="34" charset="-122"/>
                <a:ea typeface="Microsoft YaHei" panose="020B0503020204020204" pitchFamily="34" charset="-122"/>
              </a:rPr>
              <a:t>能力指標</a:t>
            </a:r>
            <a:r>
              <a:rPr lang="zh-TW" altLang="en-US" sz="1600" dirty="0">
                <a:latin typeface="Microsoft YaHei" panose="020B0503020204020204" pitchFamily="34" charset="-122"/>
                <a:ea typeface="Microsoft YaHei" panose="020B0503020204020204" pitchFamily="34" charset="-122"/>
              </a:rPr>
              <a:t>」                                            領域「</a:t>
            </a:r>
            <a:r>
              <a:rPr lang="zh-TW" altLang="en-US" sz="1600" b="1" dirty="0">
                <a:solidFill>
                  <a:srgbClr val="0070C0"/>
                </a:solidFill>
                <a:latin typeface="Microsoft YaHei" panose="020B0503020204020204" pitchFamily="34" charset="-122"/>
                <a:ea typeface="Microsoft YaHei" panose="020B0503020204020204" pitchFamily="34" charset="-122"/>
              </a:rPr>
              <a:t>學習表現</a:t>
            </a:r>
            <a:r>
              <a:rPr lang="zh-TW" altLang="en-US" sz="1600" dirty="0">
                <a:latin typeface="Microsoft YaHei" panose="020B0503020204020204" pitchFamily="34" charset="-122"/>
                <a:ea typeface="Microsoft YaHei" panose="020B0503020204020204" pitchFamily="34" charset="-122"/>
              </a:rPr>
              <a:t>」</a:t>
            </a:r>
            <a:r>
              <a:rPr lang="en-US" altLang="zh-TW" sz="1600" dirty="0">
                <a:latin typeface="Microsoft YaHei" panose="020B0503020204020204" pitchFamily="34" charset="-122"/>
                <a:ea typeface="Microsoft YaHei" panose="020B0503020204020204" pitchFamily="34" charset="-122"/>
              </a:rPr>
              <a:t>+</a:t>
            </a:r>
            <a:r>
              <a:rPr lang="zh-TW" altLang="en-US" sz="1600" dirty="0">
                <a:latin typeface="Microsoft YaHei" panose="020B0503020204020204" pitchFamily="34" charset="-122"/>
                <a:ea typeface="Microsoft YaHei" panose="020B0503020204020204" pitchFamily="34" charset="-122"/>
              </a:rPr>
              <a:t>「</a:t>
            </a:r>
            <a:r>
              <a:rPr lang="zh-TW" altLang="en-US" sz="1600" b="1" dirty="0">
                <a:solidFill>
                  <a:srgbClr val="0070C0"/>
                </a:solidFill>
                <a:latin typeface="Microsoft YaHei" panose="020B0503020204020204" pitchFamily="34" charset="-122"/>
                <a:ea typeface="Microsoft YaHei" panose="020B0503020204020204" pitchFamily="34" charset="-122"/>
              </a:rPr>
              <a:t>學習內容</a:t>
            </a:r>
            <a:r>
              <a:rPr lang="zh-TW" altLang="en-US" sz="1600" dirty="0">
                <a:latin typeface="Microsoft YaHei" panose="020B0503020204020204" pitchFamily="34" charset="-122"/>
                <a:ea typeface="Microsoft YaHei" panose="020B0503020204020204" pitchFamily="34" charset="-122"/>
              </a:rPr>
              <a:t>」</a:t>
            </a:r>
            <a:endParaRPr lang="en-US" altLang="zh-TW" sz="1600" dirty="0">
              <a:latin typeface="Microsoft YaHei" panose="020B0503020204020204" pitchFamily="34" charset="-122"/>
              <a:ea typeface="Microsoft YaHei" panose="020B0503020204020204" pitchFamily="34" charset="-122"/>
            </a:endParaRPr>
          </a:p>
          <a:p>
            <a:pPr algn="ctr" eaLnBrk="1" hangingPunct="1">
              <a:spcBef>
                <a:spcPts val="600"/>
              </a:spcBef>
              <a:defRPr/>
            </a:pPr>
            <a:r>
              <a:rPr lang="zh-TW" altLang="en-US" sz="1600" dirty="0">
                <a:latin typeface="Microsoft YaHei" panose="020B0503020204020204" pitchFamily="34" charset="-122"/>
                <a:ea typeface="Microsoft YaHei" panose="020B0503020204020204" pitchFamily="34" charset="-122"/>
              </a:rPr>
              <a:t>                                                                          議題融入「</a:t>
            </a:r>
            <a:r>
              <a:rPr lang="zh-TW" altLang="en-US" sz="1600" b="1" dirty="0">
                <a:solidFill>
                  <a:srgbClr val="0070C0"/>
                </a:solidFill>
                <a:latin typeface="Microsoft YaHei" panose="020B0503020204020204" pitchFamily="34" charset="-122"/>
                <a:ea typeface="Microsoft YaHei" panose="020B0503020204020204" pitchFamily="34" charset="-122"/>
              </a:rPr>
              <a:t>學習主題</a:t>
            </a:r>
            <a:r>
              <a:rPr lang="zh-TW" altLang="en-US" sz="1600" dirty="0">
                <a:latin typeface="Microsoft YaHei" panose="020B0503020204020204" pitchFamily="34" charset="-122"/>
                <a:ea typeface="Microsoft YaHei" panose="020B0503020204020204" pitchFamily="34" charset="-122"/>
              </a:rPr>
              <a:t>」</a:t>
            </a:r>
            <a:r>
              <a:rPr lang="en-US" altLang="zh-TW" sz="1600" dirty="0">
                <a:latin typeface="Microsoft YaHei" panose="020B0503020204020204" pitchFamily="34" charset="-122"/>
                <a:ea typeface="Microsoft YaHei" panose="020B0503020204020204" pitchFamily="34" charset="-122"/>
              </a:rPr>
              <a:t>+</a:t>
            </a:r>
            <a:r>
              <a:rPr lang="zh-TW" altLang="en-US" sz="1600" dirty="0">
                <a:latin typeface="Microsoft YaHei" panose="020B0503020204020204" pitchFamily="34" charset="-122"/>
                <a:ea typeface="Microsoft YaHei" panose="020B0503020204020204" pitchFamily="34" charset="-122"/>
              </a:rPr>
              <a:t>「</a:t>
            </a:r>
            <a:r>
              <a:rPr lang="zh-TW" altLang="en-US" sz="1600" b="1" dirty="0">
                <a:solidFill>
                  <a:srgbClr val="0070C0"/>
                </a:solidFill>
                <a:latin typeface="Microsoft YaHei" panose="020B0503020204020204" pitchFamily="34" charset="-122"/>
                <a:ea typeface="Microsoft YaHei" panose="020B0503020204020204" pitchFamily="34" charset="-122"/>
              </a:rPr>
              <a:t>實質內涵</a:t>
            </a:r>
            <a:r>
              <a:rPr lang="zh-TW" altLang="en-US" sz="1600" dirty="0">
                <a:latin typeface="Microsoft YaHei" panose="020B0503020204020204" pitchFamily="34" charset="-122"/>
                <a:ea typeface="Microsoft YaHei" panose="020B0503020204020204" pitchFamily="34" charset="-122"/>
              </a:rPr>
              <a:t>」</a:t>
            </a:r>
            <a:endParaRPr lang="en-US" altLang="zh-TW" sz="1600" dirty="0">
              <a:latin typeface="Microsoft YaHei" panose="020B0503020204020204" pitchFamily="34" charset="-122"/>
              <a:ea typeface="Microsoft YaHei" panose="020B0503020204020204" pitchFamily="34" charset="-122"/>
            </a:endParaRPr>
          </a:p>
        </p:txBody>
      </p:sp>
      <p:sp>
        <p:nvSpPr>
          <p:cNvPr id="23" name="箭號: 向右 22">
            <a:extLst>
              <a:ext uri="{FF2B5EF4-FFF2-40B4-BE49-F238E27FC236}">
                <a16:creationId xmlns:a16="http://schemas.microsoft.com/office/drawing/2014/main" xmlns="" id="{B0C876FC-18CA-48AA-8173-557021CD33DA}"/>
              </a:ext>
            </a:extLst>
          </p:cNvPr>
          <p:cNvSpPr/>
          <p:nvPr/>
        </p:nvSpPr>
        <p:spPr>
          <a:xfrm>
            <a:off x="3574070" y="5465798"/>
            <a:ext cx="997930" cy="424703"/>
          </a:xfrm>
          <a:prstGeom prst="rightArrow">
            <a:avLst>
              <a:gd name="adj1" fmla="val 50000"/>
              <a:gd name="adj2" fmla="val 105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9830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生涯發展教育內涵與推動</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-5</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21" name="矩形 20">
            <a:extLst>
              <a:ext uri="{FF2B5EF4-FFF2-40B4-BE49-F238E27FC236}">
                <a16:creationId xmlns:a16="http://schemas.microsoft.com/office/drawing/2014/main" xmlns="" id="{AE627704-FAA3-4CCF-80F3-B297961B8263}"/>
              </a:ext>
            </a:extLst>
          </p:cNvPr>
          <p:cNvSpPr/>
          <p:nvPr/>
        </p:nvSpPr>
        <p:spPr>
          <a:xfrm>
            <a:off x="246506" y="1384007"/>
            <a:ext cx="4852611" cy="523220"/>
          </a:xfrm>
          <a:prstGeom prst="rect">
            <a:avLst/>
          </a:prstGeom>
        </p:spPr>
        <p:txBody>
          <a:bodyPr wrap="none">
            <a:spAutoFit/>
          </a:bodyPr>
          <a:lstStyle/>
          <a:p>
            <a:pPr algn="ctr"/>
            <a:r>
              <a:rPr lang="zh-TW" altLang="en-US" sz="2800" b="1" dirty="0">
                <a:solidFill>
                  <a:srgbClr val="7030A0"/>
                </a:solidFill>
                <a:latin typeface="微软雅黑" panose="020B0503020204020204" pitchFamily="34" charset="-122"/>
                <a:ea typeface="微软雅黑" panose="020B0503020204020204" pitchFamily="34" charset="-122"/>
              </a:rPr>
              <a:t>十二年國民基本教育課程綱要</a:t>
            </a:r>
            <a:endParaRPr lang="zh-CN" altLang="en-US" sz="2800" b="1" dirty="0">
              <a:solidFill>
                <a:srgbClr val="7030A0"/>
              </a:solidFill>
              <a:latin typeface="微软雅黑" panose="020B0503020204020204" pitchFamily="34" charset="-122"/>
              <a:ea typeface="微软雅黑" panose="020B0503020204020204" pitchFamily="34" charset="-122"/>
            </a:endParaRPr>
          </a:p>
        </p:txBody>
      </p:sp>
      <p:grpSp>
        <p:nvGrpSpPr>
          <p:cNvPr id="4" name="群組 3">
            <a:extLst>
              <a:ext uri="{FF2B5EF4-FFF2-40B4-BE49-F238E27FC236}">
                <a16:creationId xmlns:a16="http://schemas.microsoft.com/office/drawing/2014/main" xmlns="" id="{C2E61E02-39F7-4F26-A2FB-A1437F1482CE}"/>
              </a:ext>
            </a:extLst>
          </p:cNvPr>
          <p:cNvGrpSpPr/>
          <p:nvPr/>
        </p:nvGrpSpPr>
        <p:grpSpPr>
          <a:xfrm>
            <a:off x="246506" y="2203217"/>
            <a:ext cx="6855820" cy="621587"/>
            <a:chOff x="246506" y="2328198"/>
            <a:chExt cx="6855820" cy="621587"/>
          </a:xfrm>
        </p:grpSpPr>
        <p:sp>
          <p:nvSpPr>
            <p:cNvPr id="23" name="Shape 352">
              <a:extLst>
                <a:ext uri="{FF2B5EF4-FFF2-40B4-BE49-F238E27FC236}">
                  <a16:creationId xmlns:a16="http://schemas.microsoft.com/office/drawing/2014/main" xmlns="" id="{21E0901E-6AE2-4393-9DCB-EAD8A5AC3FE1}"/>
                </a:ext>
              </a:extLst>
            </p:cNvPr>
            <p:cNvSpPr/>
            <p:nvPr/>
          </p:nvSpPr>
          <p:spPr>
            <a:xfrm>
              <a:off x="246507" y="2328198"/>
              <a:ext cx="6855819" cy="621587"/>
            </a:xfrm>
            <a:prstGeom prst="rect">
              <a:avLst/>
            </a:prstGeom>
            <a:solidFill>
              <a:srgbClr val="FFFFCC"/>
            </a:solidFill>
            <a:ln>
              <a:solidFill>
                <a:srgbClr val="FFFFCC"/>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6" name="文字方塊 1">
              <a:extLst>
                <a:ext uri="{FF2B5EF4-FFF2-40B4-BE49-F238E27FC236}">
                  <a16:creationId xmlns:a16="http://schemas.microsoft.com/office/drawing/2014/main" xmlns="" id="{0213F353-990E-4C76-A593-706187F90404}"/>
                </a:ext>
              </a:extLst>
            </p:cNvPr>
            <p:cNvSpPr txBox="1">
              <a:spLocks noChangeArrowheads="1"/>
            </p:cNvSpPr>
            <p:nvPr/>
          </p:nvSpPr>
          <p:spPr bwMode="auto">
            <a:xfrm>
              <a:off x="246506" y="2426565"/>
              <a:ext cx="5469906" cy="523220"/>
            </a:xfrm>
            <a:prstGeom prst="rect">
              <a:avLst/>
            </a:prstGeom>
            <a:noFill/>
            <a:ln>
              <a:noFill/>
            </a:ln>
          </p:spPr>
          <p:txBody>
            <a:bodyPr wrap="square">
              <a:spAutoFit/>
            </a:bodyPr>
            <a:lstStyle>
              <a:defPPr>
                <a:defRPr lang="zh-CN"/>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r>
                <a:rPr lang="zh-TW" altLang="en-US" sz="2800" b="1" dirty="0">
                  <a:solidFill>
                    <a:srgbClr val="FF0000"/>
                  </a:solidFill>
                  <a:latin typeface="Microsoft YaHei" panose="020B0503020204020204" pitchFamily="34" charset="-122"/>
                  <a:ea typeface="Microsoft YaHei" panose="020B0503020204020204" pitchFamily="34" charset="-122"/>
                </a:rPr>
                <a:t>生涯規劃教育</a:t>
              </a:r>
              <a:r>
                <a:rPr lang="zh-TW" altLang="en-US" sz="2200" dirty="0">
                  <a:latin typeface="Microsoft YaHei" panose="020B0503020204020204" pitchFamily="34" charset="-122"/>
                  <a:ea typeface="Microsoft YaHei" panose="020B0503020204020204" pitchFamily="34" charset="-122"/>
                </a:rPr>
                <a:t>的學習目標與學習主題：</a:t>
              </a:r>
              <a:endParaRPr lang="en-US" altLang="zh-TW" sz="2200" dirty="0">
                <a:latin typeface="Microsoft YaHei" panose="020B0503020204020204" pitchFamily="34" charset="-122"/>
                <a:ea typeface="Microsoft YaHei" panose="020B0503020204020204" pitchFamily="34" charset="-122"/>
              </a:endParaRPr>
            </a:p>
          </p:txBody>
        </p:sp>
      </p:grpSp>
      <p:sp>
        <p:nvSpPr>
          <p:cNvPr id="24" name="文字方塊 13">
            <a:extLst>
              <a:ext uri="{FF2B5EF4-FFF2-40B4-BE49-F238E27FC236}">
                <a16:creationId xmlns:a16="http://schemas.microsoft.com/office/drawing/2014/main" xmlns="" id="{2931C043-0285-4A66-A9F8-2F89B156CD3A}"/>
              </a:ext>
            </a:extLst>
          </p:cNvPr>
          <p:cNvSpPr txBox="1"/>
          <p:nvPr/>
        </p:nvSpPr>
        <p:spPr>
          <a:xfrm>
            <a:off x="4364504" y="6087329"/>
            <a:ext cx="4321175" cy="277812"/>
          </a:xfrm>
          <a:prstGeom prst="rect">
            <a:avLst/>
          </a:prstGeom>
          <a:noFill/>
          <a:ln>
            <a:solidFill>
              <a:schemeClr val="bg1">
                <a:lumMod val="65000"/>
              </a:schemeClr>
            </a:solidFill>
            <a:prstDash val="dash"/>
          </a:ln>
        </p:spPr>
        <p:txBody>
          <a:bodyPr>
            <a:spAutoFit/>
          </a:bodyPr>
          <a:lstStyle>
            <a:defPPr>
              <a:defRPr lang="zh-CN"/>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r>
              <a:rPr lang="zh-TW" altLang="en-US" sz="1200" dirty="0">
                <a:latin typeface="Microsoft YaHei" panose="020B0503020204020204" pitchFamily="34" charset="-122"/>
                <a:ea typeface="Microsoft YaHei" panose="020B0503020204020204" pitchFamily="34" charset="-122"/>
              </a:rPr>
              <a:t>資料來源：十二年國民基本教育課程綱要─議題融入說明手冊</a:t>
            </a:r>
          </a:p>
        </p:txBody>
      </p:sp>
      <p:graphicFrame>
        <p:nvGraphicFramePr>
          <p:cNvPr id="2" name="表格 2">
            <a:extLst>
              <a:ext uri="{FF2B5EF4-FFF2-40B4-BE49-F238E27FC236}">
                <a16:creationId xmlns:a16="http://schemas.microsoft.com/office/drawing/2014/main" xmlns="" id="{D4B8E768-47C6-4B27-A82E-EF9DBB9E6167}"/>
              </a:ext>
            </a:extLst>
          </p:cNvPr>
          <p:cNvGraphicFramePr>
            <a:graphicFrameLocks noGrp="1"/>
          </p:cNvGraphicFramePr>
          <p:nvPr>
            <p:extLst>
              <p:ext uri="{D42A27DB-BD31-4B8C-83A1-F6EECF244321}">
                <p14:modId xmlns:p14="http://schemas.microsoft.com/office/powerpoint/2010/main" val="3344001254"/>
              </p:ext>
            </p:extLst>
          </p:nvPr>
        </p:nvGraphicFramePr>
        <p:xfrm>
          <a:off x="251975" y="2983893"/>
          <a:ext cx="8433704" cy="2804160"/>
        </p:xfrm>
        <a:graphic>
          <a:graphicData uri="http://schemas.openxmlformats.org/drawingml/2006/table">
            <a:tbl>
              <a:tblPr firstRow="1" bandRow="1">
                <a:tableStyleId>{5C22544A-7EE6-4342-B048-85BDC9FD1C3A}</a:tableStyleId>
              </a:tblPr>
              <a:tblGrid>
                <a:gridCol w="4216852">
                  <a:extLst>
                    <a:ext uri="{9D8B030D-6E8A-4147-A177-3AD203B41FA5}">
                      <a16:colId xmlns:a16="http://schemas.microsoft.com/office/drawing/2014/main" xmlns="" val="2206846252"/>
                    </a:ext>
                  </a:extLst>
                </a:gridCol>
                <a:gridCol w="4216852">
                  <a:extLst>
                    <a:ext uri="{9D8B030D-6E8A-4147-A177-3AD203B41FA5}">
                      <a16:colId xmlns:a16="http://schemas.microsoft.com/office/drawing/2014/main" xmlns="" val="2942883644"/>
                    </a:ext>
                  </a:extLst>
                </a:gridCol>
              </a:tblGrid>
              <a:tr h="370840">
                <a:tc>
                  <a:txBody>
                    <a:bodyPr/>
                    <a:lstStyle/>
                    <a:p>
                      <a:pPr algn="ctr"/>
                      <a:r>
                        <a:rPr lang="zh-TW" altLang="en-US" sz="2200" dirty="0">
                          <a:latin typeface="Microsoft YaHei" panose="020B0503020204020204" pitchFamily="34" charset="-122"/>
                          <a:ea typeface="Microsoft YaHei" panose="020B0503020204020204" pitchFamily="34" charset="-122"/>
                        </a:rPr>
                        <a:t>學習目標</a:t>
                      </a:r>
                    </a:p>
                  </a:txBody>
                  <a:tcPr anchor="ctr"/>
                </a:tc>
                <a:tc>
                  <a:txBody>
                    <a:bodyPr/>
                    <a:lstStyle/>
                    <a:p>
                      <a:pPr algn="ctr"/>
                      <a:r>
                        <a:rPr lang="zh-TW" altLang="en-US" sz="2200" dirty="0">
                          <a:latin typeface="Microsoft YaHei" panose="020B0503020204020204" pitchFamily="34" charset="-122"/>
                          <a:ea typeface="Microsoft YaHei" panose="020B0503020204020204" pitchFamily="34" charset="-122"/>
                        </a:rPr>
                        <a:t>學習主題</a:t>
                      </a:r>
                    </a:p>
                  </a:txBody>
                  <a:tcPr anchor="ctr"/>
                </a:tc>
                <a:extLst>
                  <a:ext uri="{0D108BD9-81ED-4DB2-BD59-A6C34878D82A}">
                    <a16:rowId xmlns:a16="http://schemas.microsoft.com/office/drawing/2014/main" xmlns="" val="3365166493"/>
                  </a:ext>
                </a:extLst>
              </a:tr>
              <a:tr h="370840">
                <a:tc>
                  <a:txBody>
                    <a:bodyPr/>
                    <a:lstStyle/>
                    <a:p>
                      <a:pPr marL="285750" indent="-285750" algn="l">
                        <a:lnSpc>
                          <a:spcPts val="3600"/>
                        </a:lnSpc>
                        <a:buFont typeface="Wingdings" panose="05000000000000000000" pitchFamily="2" charset="2"/>
                        <a:buChar char="u"/>
                      </a:pPr>
                      <a:r>
                        <a:rPr lang="zh-TW" altLang="en-US" sz="2000" dirty="0">
                          <a:latin typeface="Microsoft YaHei" panose="020B0503020204020204" pitchFamily="34" charset="-122"/>
                          <a:ea typeface="Microsoft YaHei" panose="020B0503020204020204" pitchFamily="34" charset="-122"/>
                        </a:rPr>
                        <a:t>了解個人特質、興趣與工作環境。</a:t>
                      </a:r>
                      <a:endParaRPr lang="en-US" altLang="zh-TW" sz="2000" dirty="0">
                        <a:latin typeface="Microsoft YaHei" panose="020B0503020204020204" pitchFamily="34" charset="-122"/>
                        <a:ea typeface="Microsoft YaHei" panose="020B0503020204020204" pitchFamily="34" charset="-122"/>
                      </a:endParaRPr>
                    </a:p>
                    <a:p>
                      <a:pPr marL="285750" indent="-285750" algn="l">
                        <a:lnSpc>
                          <a:spcPts val="3600"/>
                        </a:lnSpc>
                        <a:buFont typeface="Wingdings" panose="05000000000000000000" pitchFamily="2" charset="2"/>
                        <a:buChar char="u"/>
                      </a:pPr>
                      <a:r>
                        <a:rPr lang="zh-TW" altLang="en-US" sz="2000" dirty="0">
                          <a:latin typeface="Microsoft YaHei" panose="020B0503020204020204" pitchFamily="34" charset="-122"/>
                          <a:ea typeface="Microsoft YaHei" panose="020B0503020204020204" pitchFamily="34" charset="-122"/>
                        </a:rPr>
                        <a:t>養成生涯規劃知能。</a:t>
                      </a:r>
                      <a:endParaRPr lang="en-US" altLang="zh-TW" sz="2000" dirty="0">
                        <a:latin typeface="Microsoft YaHei" panose="020B0503020204020204" pitchFamily="34" charset="-122"/>
                        <a:ea typeface="Microsoft YaHei" panose="020B0503020204020204" pitchFamily="34" charset="-122"/>
                      </a:endParaRPr>
                    </a:p>
                    <a:p>
                      <a:pPr marL="285750" indent="-285750" algn="l">
                        <a:lnSpc>
                          <a:spcPts val="3600"/>
                        </a:lnSpc>
                        <a:buFont typeface="Wingdings" panose="05000000000000000000" pitchFamily="2" charset="2"/>
                        <a:buChar char="u"/>
                      </a:pPr>
                      <a:r>
                        <a:rPr lang="zh-TW" altLang="en-US" sz="2000" dirty="0">
                          <a:latin typeface="Microsoft YaHei" panose="020B0503020204020204" pitchFamily="34" charset="-122"/>
                          <a:ea typeface="Microsoft YaHei" panose="020B0503020204020204" pitchFamily="34" charset="-122"/>
                        </a:rPr>
                        <a:t>發展洞察趨勢的敏感度與應變的行動力。</a:t>
                      </a:r>
                    </a:p>
                  </a:txBody>
                  <a:tcPr anchor="ctr"/>
                </a:tc>
                <a:tc>
                  <a:txBody>
                    <a:bodyPr/>
                    <a:lstStyle/>
                    <a:p>
                      <a:pPr marL="285750" indent="-285750" algn="l">
                        <a:lnSpc>
                          <a:spcPts val="3600"/>
                        </a:lnSpc>
                        <a:buFont typeface="Wingdings" panose="05000000000000000000" pitchFamily="2" charset="2"/>
                        <a:buChar char="u"/>
                      </a:pPr>
                      <a:r>
                        <a:rPr lang="zh-TW" altLang="en-US" sz="2000" dirty="0">
                          <a:latin typeface="Microsoft YaHei" panose="020B0503020204020204" pitchFamily="34" charset="-122"/>
                          <a:ea typeface="Microsoft YaHei" panose="020B0503020204020204" pitchFamily="34" charset="-122"/>
                        </a:rPr>
                        <a:t>生涯規劃之基本概念與重要性</a:t>
                      </a:r>
                      <a:endParaRPr lang="en-US" altLang="zh-TW" sz="2000" dirty="0">
                        <a:latin typeface="Microsoft YaHei" panose="020B0503020204020204" pitchFamily="34" charset="-122"/>
                        <a:ea typeface="Microsoft YaHei" panose="020B0503020204020204" pitchFamily="34" charset="-122"/>
                      </a:endParaRPr>
                    </a:p>
                    <a:p>
                      <a:pPr marL="285750" indent="-285750" algn="l">
                        <a:lnSpc>
                          <a:spcPts val="3600"/>
                        </a:lnSpc>
                        <a:buFont typeface="Wingdings" panose="05000000000000000000" pitchFamily="2" charset="2"/>
                        <a:buChar char="u"/>
                      </a:pPr>
                      <a:r>
                        <a:rPr lang="zh-TW" altLang="en-US" sz="2000" dirty="0">
                          <a:latin typeface="Microsoft YaHei" panose="020B0503020204020204" pitchFamily="34" charset="-122"/>
                          <a:ea typeface="Microsoft YaHei" panose="020B0503020204020204" pitchFamily="34" charset="-122"/>
                        </a:rPr>
                        <a:t>自我探索與生涯規劃的關係</a:t>
                      </a:r>
                      <a:endParaRPr lang="en-US" altLang="zh-TW" sz="2000" dirty="0">
                        <a:latin typeface="Microsoft YaHei" panose="020B0503020204020204" pitchFamily="34" charset="-122"/>
                        <a:ea typeface="Microsoft YaHei" panose="020B0503020204020204" pitchFamily="34" charset="-122"/>
                      </a:endParaRPr>
                    </a:p>
                    <a:p>
                      <a:pPr marL="285750" indent="-285750" algn="l">
                        <a:lnSpc>
                          <a:spcPts val="3600"/>
                        </a:lnSpc>
                        <a:buFont typeface="Wingdings" panose="05000000000000000000" pitchFamily="2" charset="2"/>
                        <a:buChar char="u"/>
                      </a:pPr>
                      <a:r>
                        <a:rPr lang="zh-TW" altLang="en-US" sz="2000" dirty="0">
                          <a:latin typeface="Microsoft YaHei" panose="020B0503020204020204" pitchFamily="34" charset="-122"/>
                          <a:ea typeface="Microsoft YaHei" panose="020B0503020204020204" pitchFamily="34" charset="-122"/>
                        </a:rPr>
                        <a:t>工作</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教育環境探索與生涯規劃的關係</a:t>
                      </a:r>
                      <a:endParaRPr lang="en-US" altLang="zh-TW" sz="2000" dirty="0">
                        <a:latin typeface="Microsoft YaHei" panose="020B0503020204020204" pitchFamily="34" charset="-122"/>
                        <a:ea typeface="Microsoft YaHei" panose="020B0503020204020204" pitchFamily="34" charset="-122"/>
                      </a:endParaRPr>
                    </a:p>
                    <a:p>
                      <a:pPr marL="285750" indent="-285750" algn="l">
                        <a:lnSpc>
                          <a:spcPts val="3600"/>
                        </a:lnSpc>
                        <a:buFont typeface="Wingdings" panose="05000000000000000000" pitchFamily="2" charset="2"/>
                        <a:buChar char="u"/>
                      </a:pPr>
                      <a:r>
                        <a:rPr lang="zh-TW" altLang="en-US" sz="2000" dirty="0">
                          <a:latin typeface="Microsoft YaHei" panose="020B0503020204020204" pitchFamily="34" charset="-122"/>
                          <a:ea typeface="Microsoft YaHei" panose="020B0503020204020204" pitchFamily="34" charset="-122"/>
                        </a:rPr>
                        <a:t>生涯決定分析與生涯行動計畫</a:t>
                      </a:r>
                    </a:p>
                  </a:txBody>
                  <a:tcPr anchor="ctr"/>
                </a:tc>
                <a:extLst>
                  <a:ext uri="{0D108BD9-81ED-4DB2-BD59-A6C34878D82A}">
                    <a16:rowId xmlns:a16="http://schemas.microsoft.com/office/drawing/2014/main" xmlns="" val="4173240818"/>
                  </a:ext>
                </a:extLst>
              </a:tr>
            </a:tbl>
          </a:graphicData>
        </a:graphic>
      </p:graphicFrame>
    </p:spTree>
    <p:extLst>
      <p:ext uri="{BB962C8B-B14F-4D97-AF65-F5344CB8AC3E}">
        <p14:creationId xmlns:p14="http://schemas.microsoft.com/office/powerpoint/2010/main" val="19354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生涯發展教育內涵與推動</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-6</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21" name="矩形 20">
            <a:extLst>
              <a:ext uri="{FF2B5EF4-FFF2-40B4-BE49-F238E27FC236}">
                <a16:creationId xmlns:a16="http://schemas.microsoft.com/office/drawing/2014/main" xmlns="" id="{AE627704-FAA3-4CCF-80F3-B297961B8263}"/>
              </a:ext>
            </a:extLst>
          </p:cNvPr>
          <p:cNvSpPr/>
          <p:nvPr/>
        </p:nvSpPr>
        <p:spPr>
          <a:xfrm>
            <a:off x="300318" y="1106542"/>
            <a:ext cx="4852611" cy="523220"/>
          </a:xfrm>
          <a:prstGeom prst="rect">
            <a:avLst/>
          </a:prstGeom>
        </p:spPr>
        <p:txBody>
          <a:bodyPr wrap="none">
            <a:spAutoFit/>
          </a:bodyPr>
          <a:lstStyle/>
          <a:p>
            <a:pPr algn="ctr"/>
            <a:r>
              <a:rPr lang="zh-TW" altLang="en-US" sz="2800" b="1" dirty="0">
                <a:solidFill>
                  <a:srgbClr val="7030A0"/>
                </a:solidFill>
                <a:latin typeface="微软雅黑" panose="020B0503020204020204" pitchFamily="34" charset="-122"/>
                <a:ea typeface="微软雅黑" panose="020B0503020204020204" pitchFamily="34" charset="-122"/>
              </a:rPr>
              <a:t>十二年國民基本教育課程綱要</a:t>
            </a:r>
            <a:endParaRPr lang="zh-CN" altLang="en-US" sz="2800" b="1" dirty="0">
              <a:solidFill>
                <a:srgbClr val="7030A0"/>
              </a:solidFill>
              <a:latin typeface="微软雅黑" panose="020B0503020204020204" pitchFamily="34" charset="-122"/>
              <a:ea typeface="微软雅黑" panose="020B0503020204020204" pitchFamily="34" charset="-122"/>
            </a:endParaRPr>
          </a:p>
        </p:txBody>
      </p:sp>
      <p:sp>
        <p:nvSpPr>
          <p:cNvPr id="24" name="文字方塊 13">
            <a:extLst>
              <a:ext uri="{FF2B5EF4-FFF2-40B4-BE49-F238E27FC236}">
                <a16:creationId xmlns:a16="http://schemas.microsoft.com/office/drawing/2014/main" xmlns="" id="{2931C043-0285-4A66-A9F8-2F89B156CD3A}"/>
              </a:ext>
            </a:extLst>
          </p:cNvPr>
          <p:cNvSpPr txBox="1"/>
          <p:nvPr/>
        </p:nvSpPr>
        <p:spPr>
          <a:xfrm>
            <a:off x="4516438" y="6329211"/>
            <a:ext cx="4321175" cy="277812"/>
          </a:xfrm>
          <a:prstGeom prst="rect">
            <a:avLst/>
          </a:prstGeom>
          <a:noFill/>
          <a:ln>
            <a:solidFill>
              <a:schemeClr val="bg1">
                <a:lumMod val="65000"/>
              </a:schemeClr>
            </a:solidFill>
            <a:prstDash val="dash"/>
          </a:ln>
        </p:spPr>
        <p:txBody>
          <a:bodyPr>
            <a:spAutoFit/>
          </a:bodyPr>
          <a:lstStyle>
            <a:defPPr>
              <a:defRPr lang="zh-CN"/>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r>
              <a:rPr lang="zh-TW" altLang="en-US" sz="1200" dirty="0">
                <a:latin typeface="Microsoft YaHei" panose="020B0503020204020204" pitchFamily="34" charset="-122"/>
                <a:ea typeface="Microsoft YaHei" panose="020B0503020204020204" pitchFamily="34" charset="-122"/>
              </a:rPr>
              <a:t>資料來源：十二年國民基本教育課程綱要─議題融入說明手冊</a:t>
            </a:r>
          </a:p>
        </p:txBody>
      </p:sp>
      <p:sp>
        <p:nvSpPr>
          <p:cNvPr id="15" name="文字方塊 14">
            <a:extLst>
              <a:ext uri="{FF2B5EF4-FFF2-40B4-BE49-F238E27FC236}">
                <a16:creationId xmlns:a16="http://schemas.microsoft.com/office/drawing/2014/main" xmlns="" id="{0AA3F012-6AEB-432B-A33A-6041CEA5AC07}"/>
              </a:ext>
            </a:extLst>
          </p:cNvPr>
          <p:cNvSpPr txBox="1"/>
          <p:nvPr/>
        </p:nvSpPr>
        <p:spPr>
          <a:xfrm>
            <a:off x="458321" y="1773266"/>
            <a:ext cx="8379292" cy="4346831"/>
          </a:xfrm>
          <a:prstGeom prst="rect">
            <a:avLst/>
          </a:prstGeom>
          <a:solidFill>
            <a:schemeClr val="bg1">
              <a:alpha val="95000"/>
            </a:schemeClr>
          </a:solidFill>
          <a:ln w="19050">
            <a:solidFill>
              <a:srgbClr val="435F86"/>
            </a:solidFill>
            <a:prstDash val="dash"/>
          </a:ln>
        </p:spPr>
        <p:txBody>
          <a:bodyPr wrap="square">
            <a:spAutoFit/>
          </a:bodyPr>
          <a:lstStyle>
            <a:defPPr>
              <a:defRPr lang="zh-CN"/>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r>
              <a:rPr lang="zh-TW" altLang="en-US" sz="2000" b="1" dirty="0">
                <a:solidFill>
                  <a:schemeClr val="accent1">
                    <a:lumMod val="75000"/>
                  </a:schemeClr>
                </a:solidFill>
                <a:latin typeface="Microsoft YaHei" panose="020B0503020204020204" pitchFamily="34" charset="-122"/>
                <a:ea typeface="Microsoft YaHei" panose="020B0503020204020204" pitchFamily="34" charset="-122"/>
              </a:rPr>
              <a:t>學習主題與實質內涵</a:t>
            </a:r>
            <a:r>
              <a:rPr lang="en-US" altLang="zh-TW" sz="2000" b="1" dirty="0">
                <a:solidFill>
                  <a:schemeClr val="accent1">
                    <a:lumMod val="75000"/>
                  </a:schemeClr>
                </a:solidFill>
                <a:latin typeface="Microsoft YaHei" panose="020B0503020204020204" pitchFamily="34" charset="-122"/>
                <a:ea typeface="Microsoft YaHei" panose="020B0503020204020204" pitchFamily="34" charset="-122"/>
              </a:rPr>
              <a:t>-</a:t>
            </a:r>
            <a:r>
              <a:rPr lang="zh-TW" altLang="en-US" sz="2000" b="1" dirty="0">
                <a:solidFill>
                  <a:schemeClr val="accent1">
                    <a:lumMod val="75000"/>
                  </a:schemeClr>
                </a:solidFill>
                <a:latin typeface="Microsoft YaHei" panose="020B0503020204020204" pitchFamily="34" charset="-122"/>
                <a:ea typeface="Microsoft YaHei" panose="020B0503020204020204" pitchFamily="34" charset="-122"/>
              </a:rPr>
              <a:t>融入領域</a:t>
            </a:r>
            <a:r>
              <a:rPr lang="en-US" altLang="zh-TW" sz="2000" b="1" dirty="0">
                <a:solidFill>
                  <a:schemeClr val="accent1">
                    <a:lumMod val="75000"/>
                  </a:schemeClr>
                </a:solidFill>
                <a:latin typeface="Microsoft YaHei" panose="020B0503020204020204" pitchFamily="34" charset="-122"/>
                <a:ea typeface="Microsoft YaHei" panose="020B0503020204020204" pitchFamily="34" charset="-122"/>
              </a:rPr>
              <a:t>/</a:t>
            </a:r>
            <a:r>
              <a:rPr lang="zh-TW" altLang="en-US" sz="2000" b="1" dirty="0">
                <a:solidFill>
                  <a:schemeClr val="accent1">
                    <a:lumMod val="75000"/>
                  </a:schemeClr>
                </a:solidFill>
                <a:latin typeface="Microsoft YaHei" panose="020B0503020204020204" pitchFamily="34" charset="-122"/>
                <a:ea typeface="Microsoft YaHei" panose="020B0503020204020204" pitchFamily="34" charset="-122"/>
              </a:rPr>
              <a:t>科目的說明</a:t>
            </a:r>
            <a:r>
              <a:rPr lang="en-US" altLang="zh-TW" sz="2000" b="1" dirty="0">
                <a:solidFill>
                  <a:schemeClr val="accent1">
                    <a:lumMod val="75000"/>
                  </a:schemeClr>
                </a:solidFill>
                <a:latin typeface="Microsoft YaHei" panose="020B0503020204020204" pitchFamily="34" charset="-122"/>
                <a:ea typeface="Microsoft YaHei" panose="020B0503020204020204" pitchFamily="34" charset="-122"/>
              </a:rPr>
              <a:t>(1)</a:t>
            </a:r>
          </a:p>
          <a:p>
            <a:pPr>
              <a:defRPr/>
            </a:pPr>
            <a:endParaRPr lang="en-US" altLang="zh-TW" sz="2000" b="1" dirty="0">
              <a:solidFill>
                <a:schemeClr val="accent1">
                  <a:lumMod val="75000"/>
                </a:schemeClr>
              </a:solidFill>
              <a:latin typeface="Microsoft YaHei" panose="020B0503020204020204" pitchFamily="34" charset="-122"/>
              <a:ea typeface="Microsoft YaHei" panose="020B0503020204020204" pitchFamily="34" charset="-122"/>
            </a:endParaRPr>
          </a:p>
          <a:p>
            <a:pPr>
              <a:lnSpc>
                <a:spcPct val="150000"/>
              </a:lnSpc>
              <a:defRPr/>
            </a:pPr>
            <a:r>
              <a:rPr lang="zh-TW" altLang="en-US" sz="2000" b="1" dirty="0">
                <a:latin typeface="Microsoft YaHei" panose="020B0503020204020204" pitchFamily="34" charset="-122"/>
                <a:ea typeface="Microsoft YaHei" panose="020B0503020204020204" pitchFamily="34" charset="-122"/>
              </a:rPr>
              <a:t>◆ 建議融入之領域</a:t>
            </a:r>
            <a:r>
              <a:rPr lang="en-US" altLang="zh-TW" sz="2000" b="1" dirty="0">
                <a:latin typeface="Microsoft YaHei" panose="020B0503020204020204" pitchFamily="34" charset="-122"/>
                <a:ea typeface="Microsoft YaHei" panose="020B0503020204020204" pitchFamily="34" charset="-122"/>
              </a:rPr>
              <a:t>/</a:t>
            </a:r>
            <a:r>
              <a:rPr lang="zh-TW" altLang="en-US" sz="2000" b="1" dirty="0">
                <a:latin typeface="Microsoft YaHei" panose="020B0503020204020204" pitchFamily="34" charset="-122"/>
                <a:ea typeface="Microsoft YaHei" panose="020B0503020204020204" pitchFamily="34" charset="-122"/>
              </a:rPr>
              <a:t>科目：</a:t>
            </a:r>
            <a:endParaRPr lang="en-US" altLang="zh-TW" sz="2000" b="1" dirty="0">
              <a:latin typeface="Microsoft YaHei" panose="020B0503020204020204" pitchFamily="34" charset="-122"/>
              <a:ea typeface="Microsoft YaHei" panose="020B0503020204020204" pitchFamily="34" charset="-122"/>
            </a:endParaRPr>
          </a:p>
          <a:p>
            <a:pPr marL="447675">
              <a:lnSpc>
                <a:spcPct val="150000"/>
              </a:lnSpc>
              <a:defRPr/>
            </a:pPr>
            <a:r>
              <a:rPr lang="zh-TW" altLang="en-US" sz="2000" dirty="0">
                <a:latin typeface="Microsoft YaHei" panose="020B0503020204020204" pitchFamily="34" charset="-122"/>
                <a:ea typeface="Microsoft YaHei" panose="020B0503020204020204" pitchFamily="34" charset="-122"/>
              </a:rPr>
              <a:t>綜合活動領域及高中生涯規劃課程等，其他相關領域（如語文、藝術、自然科學、生活課程等）亦可適切融入。</a:t>
            </a:r>
            <a:endParaRPr lang="en-US" altLang="zh-TW" sz="2000" dirty="0">
              <a:latin typeface="Microsoft YaHei" panose="020B0503020204020204" pitchFamily="34" charset="-122"/>
              <a:ea typeface="Microsoft YaHei" panose="020B0503020204020204" pitchFamily="34" charset="-122"/>
            </a:endParaRPr>
          </a:p>
          <a:p>
            <a:pPr>
              <a:lnSpc>
                <a:spcPct val="150000"/>
              </a:lnSpc>
              <a:defRPr/>
            </a:pPr>
            <a:r>
              <a:rPr lang="zh-TW" altLang="en-US" sz="2000" b="1" dirty="0">
                <a:latin typeface="Microsoft YaHei" panose="020B0503020204020204" pitchFamily="34" charset="-122"/>
                <a:ea typeface="Microsoft YaHei" panose="020B0503020204020204" pitchFamily="34" charset="-122"/>
              </a:rPr>
              <a:t>◆ 融入原則說明：</a:t>
            </a:r>
            <a:endParaRPr lang="en-US" altLang="zh-TW" sz="2000" b="1" dirty="0">
              <a:latin typeface="Microsoft YaHei" panose="020B0503020204020204" pitchFamily="34" charset="-122"/>
              <a:ea typeface="Microsoft YaHei" panose="020B0503020204020204" pitchFamily="34" charset="-122"/>
            </a:endParaRPr>
          </a:p>
          <a:p>
            <a:pPr marL="447675">
              <a:lnSpc>
                <a:spcPct val="150000"/>
              </a:lnSpc>
              <a:defRPr/>
            </a:pPr>
            <a:r>
              <a:rPr lang="zh-TW" altLang="en-US" sz="2000" dirty="0">
                <a:latin typeface="Microsoft YaHei" panose="020B0503020204020204" pitchFamily="34" charset="-122"/>
                <a:ea typeface="Microsoft YaHei" panose="020B0503020204020204" pitchFamily="34" charset="-122"/>
              </a:rPr>
              <a:t>依據各教育階段的課程內涵，逐步設計生涯規劃相關課程、教材、教學及評量方式，鼓勵教師將生涯規劃基本理念、自我探索、工作</a:t>
            </a:r>
            <a:r>
              <a:rPr lang="en-US" altLang="zh-TW" sz="2000" dirty="0">
                <a:latin typeface="Microsoft YaHei" panose="020B0503020204020204" pitchFamily="34" charset="-122"/>
                <a:ea typeface="Microsoft YaHei" panose="020B0503020204020204" pitchFamily="34" charset="-122"/>
              </a:rPr>
              <a:t>/</a:t>
            </a:r>
            <a:r>
              <a:rPr lang="zh-TW" altLang="en-US" sz="2000" dirty="0">
                <a:latin typeface="Microsoft YaHei" panose="020B0503020204020204" pitchFamily="34" charset="-122"/>
                <a:ea typeface="Microsoft YaHei" panose="020B0503020204020204" pitchFamily="34" charset="-122"/>
              </a:rPr>
              <a:t>教育環境探索及生涯決定與行動計畫等概念融入課程中，以引導學生適性發展，開展生涯願景，並陶冶其終身學習的意願與能力。</a:t>
            </a:r>
            <a:endParaRPr lang="en-US" altLang="zh-TW" sz="20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504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生涯發展教育內涵與推動</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-7</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21" name="矩形 20">
            <a:extLst>
              <a:ext uri="{FF2B5EF4-FFF2-40B4-BE49-F238E27FC236}">
                <a16:creationId xmlns:a16="http://schemas.microsoft.com/office/drawing/2014/main" xmlns="" id="{AE627704-FAA3-4CCF-80F3-B297961B8263}"/>
              </a:ext>
            </a:extLst>
          </p:cNvPr>
          <p:cNvSpPr/>
          <p:nvPr/>
        </p:nvSpPr>
        <p:spPr>
          <a:xfrm>
            <a:off x="300318" y="1031970"/>
            <a:ext cx="4852611" cy="523220"/>
          </a:xfrm>
          <a:prstGeom prst="rect">
            <a:avLst/>
          </a:prstGeom>
        </p:spPr>
        <p:txBody>
          <a:bodyPr wrap="none">
            <a:spAutoFit/>
          </a:bodyPr>
          <a:lstStyle/>
          <a:p>
            <a:pPr algn="ctr"/>
            <a:r>
              <a:rPr lang="zh-TW" altLang="en-US" sz="2800" b="1" dirty="0">
                <a:solidFill>
                  <a:srgbClr val="7030A0"/>
                </a:solidFill>
                <a:latin typeface="微软雅黑" panose="020B0503020204020204" pitchFamily="34" charset="-122"/>
                <a:ea typeface="微软雅黑" panose="020B0503020204020204" pitchFamily="34" charset="-122"/>
              </a:rPr>
              <a:t>十二年國民基本教育課程綱要</a:t>
            </a:r>
            <a:endParaRPr lang="zh-CN" altLang="en-US" sz="2800" b="1" dirty="0">
              <a:solidFill>
                <a:srgbClr val="7030A0"/>
              </a:solidFill>
              <a:latin typeface="微软雅黑" panose="020B0503020204020204" pitchFamily="34" charset="-122"/>
              <a:ea typeface="微软雅黑" panose="020B0503020204020204" pitchFamily="34" charset="-122"/>
            </a:endParaRPr>
          </a:p>
        </p:txBody>
      </p:sp>
      <p:sp>
        <p:nvSpPr>
          <p:cNvPr id="24" name="文字方塊 13">
            <a:extLst>
              <a:ext uri="{FF2B5EF4-FFF2-40B4-BE49-F238E27FC236}">
                <a16:creationId xmlns:a16="http://schemas.microsoft.com/office/drawing/2014/main" xmlns="" id="{2931C043-0285-4A66-A9F8-2F89B156CD3A}"/>
              </a:ext>
            </a:extLst>
          </p:cNvPr>
          <p:cNvSpPr txBox="1"/>
          <p:nvPr/>
        </p:nvSpPr>
        <p:spPr>
          <a:xfrm>
            <a:off x="4520983" y="6468117"/>
            <a:ext cx="4321175" cy="277812"/>
          </a:xfrm>
          <a:prstGeom prst="rect">
            <a:avLst/>
          </a:prstGeom>
          <a:noFill/>
          <a:ln>
            <a:solidFill>
              <a:schemeClr val="bg1">
                <a:lumMod val="65000"/>
              </a:schemeClr>
            </a:solidFill>
            <a:prstDash val="dash"/>
          </a:ln>
        </p:spPr>
        <p:txBody>
          <a:bodyPr>
            <a:spAutoFit/>
          </a:bodyPr>
          <a:lstStyle>
            <a:defPPr>
              <a:defRPr lang="zh-CN"/>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r>
              <a:rPr lang="zh-TW" altLang="en-US" sz="1200" dirty="0">
                <a:latin typeface="Microsoft YaHei" panose="020B0503020204020204" pitchFamily="34" charset="-122"/>
                <a:ea typeface="Microsoft YaHei" panose="020B0503020204020204" pitchFamily="34" charset="-122"/>
              </a:rPr>
              <a:t>資料來源：十二年國民基本教育課程綱要─議題融入說明手冊</a:t>
            </a:r>
          </a:p>
        </p:txBody>
      </p:sp>
      <p:sp>
        <p:nvSpPr>
          <p:cNvPr id="15" name="文字方塊 14">
            <a:extLst>
              <a:ext uri="{FF2B5EF4-FFF2-40B4-BE49-F238E27FC236}">
                <a16:creationId xmlns:a16="http://schemas.microsoft.com/office/drawing/2014/main" xmlns="" id="{0AA3F012-6AEB-432B-A33A-6041CEA5AC07}"/>
              </a:ext>
            </a:extLst>
          </p:cNvPr>
          <p:cNvSpPr txBox="1"/>
          <p:nvPr/>
        </p:nvSpPr>
        <p:spPr>
          <a:xfrm>
            <a:off x="382353" y="1624122"/>
            <a:ext cx="8459805" cy="4813947"/>
          </a:xfrm>
          <a:prstGeom prst="rect">
            <a:avLst/>
          </a:prstGeom>
          <a:solidFill>
            <a:schemeClr val="bg1">
              <a:alpha val="95000"/>
            </a:schemeClr>
          </a:solidFill>
          <a:ln w="19050">
            <a:solidFill>
              <a:srgbClr val="435F86"/>
            </a:solidFill>
            <a:prstDash val="dash"/>
          </a:ln>
        </p:spPr>
        <p:txBody>
          <a:bodyPr wrap="square">
            <a:spAutoFit/>
          </a:bodyPr>
          <a:lstStyle>
            <a:defPPr>
              <a:defRPr lang="zh-CN"/>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r>
              <a:rPr lang="zh-TW" altLang="en-US" sz="2000" b="1" dirty="0">
                <a:solidFill>
                  <a:schemeClr val="accent1">
                    <a:lumMod val="75000"/>
                  </a:schemeClr>
                </a:solidFill>
                <a:latin typeface="Microsoft YaHei" panose="020B0503020204020204" pitchFamily="34" charset="-122"/>
                <a:ea typeface="Microsoft YaHei" panose="020B0503020204020204" pitchFamily="34" charset="-122"/>
              </a:rPr>
              <a:t>學習主題與實質內涵</a:t>
            </a:r>
            <a:r>
              <a:rPr lang="en-US" altLang="zh-TW" sz="2000" b="1" dirty="0">
                <a:solidFill>
                  <a:schemeClr val="accent1">
                    <a:lumMod val="75000"/>
                  </a:schemeClr>
                </a:solidFill>
                <a:latin typeface="Microsoft YaHei" panose="020B0503020204020204" pitchFamily="34" charset="-122"/>
                <a:ea typeface="Microsoft YaHei" panose="020B0503020204020204" pitchFamily="34" charset="-122"/>
              </a:rPr>
              <a:t>-</a:t>
            </a:r>
            <a:r>
              <a:rPr lang="zh-TW" altLang="en-US" sz="2000" b="1" dirty="0">
                <a:solidFill>
                  <a:schemeClr val="accent1">
                    <a:lumMod val="75000"/>
                  </a:schemeClr>
                </a:solidFill>
                <a:latin typeface="Microsoft YaHei" panose="020B0503020204020204" pitchFamily="34" charset="-122"/>
                <a:ea typeface="Microsoft YaHei" panose="020B0503020204020204" pitchFamily="34" charset="-122"/>
              </a:rPr>
              <a:t>融入領域</a:t>
            </a:r>
            <a:r>
              <a:rPr lang="en-US" altLang="zh-TW" sz="2000" b="1" dirty="0">
                <a:solidFill>
                  <a:schemeClr val="accent1">
                    <a:lumMod val="75000"/>
                  </a:schemeClr>
                </a:solidFill>
                <a:latin typeface="Microsoft YaHei" panose="020B0503020204020204" pitchFamily="34" charset="-122"/>
                <a:ea typeface="Microsoft YaHei" panose="020B0503020204020204" pitchFamily="34" charset="-122"/>
              </a:rPr>
              <a:t>/</a:t>
            </a:r>
            <a:r>
              <a:rPr lang="zh-TW" altLang="en-US" sz="2000" b="1" dirty="0">
                <a:solidFill>
                  <a:schemeClr val="accent1">
                    <a:lumMod val="75000"/>
                  </a:schemeClr>
                </a:solidFill>
                <a:latin typeface="Microsoft YaHei" panose="020B0503020204020204" pitchFamily="34" charset="-122"/>
                <a:ea typeface="Microsoft YaHei" panose="020B0503020204020204" pitchFamily="34" charset="-122"/>
              </a:rPr>
              <a:t>科目的說明</a:t>
            </a:r>
            <a:r>
              <a:rPr lang="en-US" altLang="zh-TW" sz="2000" b="1" dirty="0">
                <a:solidFill>
                  <a:schemeClr val="accent1">
                    <a:lumMod val="75000"/>
                  </a:schemeClr>
                </a:solidFill>
                <a:latin typeface="Microsoft YaHei" panose="020B0503020204020204" pitchFamily="34" charset="-122"/>
                <a:ea typeface="Microsoft YaHei" panose="020B0503020204020204" pitchFamily="34" charset="-122"/>
              </a:rPr>
              <a:t>(2)</a:t>
            </a:r>
          </a:p>
          <a:p>
            <a:pPr>
              <a:defRPr/>
            </a:pPr>
            <a:r>
              <a:rPr lang="zh-TW" altLang="en-US" sz="2000" b="1" dirty="0">
                <a:latin typeface="Microsoft YaHei" panose="020B0503020204020204" pitchFamily="34" charset="-122"/>
                <a:ea typeface="Microsoft YaHei" panose="020B0503020204020204" pitchFamily="34" charset="-122"/>
              </a:rPr>
              <a:t>◆ 舉例：</a:t>
            </a:r>
            <a:endParaRPr lang="en-US" altLang="zh-TW" sz="2000" b="1" dirty="0">
              <a:latin typeface="Microsoft YaHei" panose="020B0503020204020204" pitchFamily="34" charset="-122"/>
              <a:ea typeface="Microsoft YaHei" panose="020B0503020204020204" pitchFamily="34" charset="-122"/>
            </a:endParaRPr>
          </a:p>
          <a:p>
            <a:pPr marL="790575" indent="-342900">
              <a:lnSpc>
                <a:spcPct val="150000"/>
              </a:lnSpc>
              <a:buFontTx/>
              <a:buAutoNum type="arabicParenBoth"/>
              <a:defRPr/>
            </a:pPr>
            <a:r>
              <a:rPr lang="zh-TW" altLang="en-US" sz="1800" dirty="0">
                <a:latin typeface="Microsoft YaHei" panose="020B0503020204020204" pitchFamily="34" charset="-122"/>
                <a:ea typeface="Microsoft YaHei" panose="020B0503020204020204" pitchFamily="34" charset="-122"/>
              </a:rPr>
              <a:t>綜合活動領域：活動課程可設計履歷自傳書寫活動、訪談親友職業活動，或藉由蒐集求職資訊、社區參訪等，融入了解自我特質與工作世界之關係等生涯主題。</a:t>
            </a:r>
            <a:endParaRPr lang="en-US" altLang="zh-TW" sz="1800" dirty="0">
              <a:latin typeface="Microsoft YaHei" panose="020B0503020204020204" pitchFamily="34" charset="-122"/>
              <a:ea typeface="Microsoft YaHei" panose="020B0503020204020204" pitchFamily="34" charset="-122"/>
            </a:endParaRPr>
          </a:p>
          <a:p>
            <a:pPr marL="809625" indent="-361950">
              <a:lnSpc>
                <a:spcPct val="150000"/>
              </a:lnSpc>
              <a:defRPr/>
            </a:pPr>
            <a:r>
              <a:rPr lang="en-US" altLang="zh-TW" sz="1800" dirty="0">
                <a:latin typeface="Microsoft YaHei" panose="020B0503020204020204" pitchFamily="34" charset="-122"/>
                <a:ea typeface="Microsoft YaHei" panose="020B0503020204020204" pitchFamily="34" charset="-122"/>
              </a:rPr>
              <a:t>(2)</a:t>
            </a:r>
            <a:r>
              <a:rPr lang="zh-TW" altLang="en-US" sz="1800" dirty="0">
                <a:latin typeface="Microsoft YaHei" panose="020B0503020204020204" pitchFamily="34" charset="-122"/>
                <a:ea typeface="Microsoft YaHei" panose="020B0503020204020204" pitchFamily="34" charset="-122"/>
              </a:rPr>
              <a:t> 社會領域：歷史事件或故事，可融入人生各階段的生涯角色轉化、終身學習概念，以及生涯楷模；公民科涉及理財，可將探索經濟、成就、利他等工作價值觀融入。</a:t>
            </a:r>
            <a:endParaRPr lang="en-US" altLang="zh-TW" sz="1800" dirty="0">
              <a:latin typeface="Microsoft YaHei" panose="020B0503020204020204" pitchFamily="34" charset="-122"/>
              <a:ea typeface="Microsoft YaHei" panose="020B0503020204020204" pitchFamily="34" charset="-122"/>
            </a:endParaRPr>
          </a:p>
          <a:p>
            <a:pPr marL="809625" indent="-361950">
              <a:lnSpc>
                <a:spcPct val="150000"/>
              </a:lnSpc>
              <a:defRPr/>
            </a:pPr>
            <a:r>
              <a:rPr lang="en-US" altLang="zh-TW" sz="1800" dirty="0">
                <a:latin typeface="Microsoft YaHei" panose="020B0503020204020204" pitchFamily="34" charset="-122"/>
                <a:ea typeface="Microsoft YaHei" panose="020B0503020204020204" pitchFamily="34" charset="-122"/>
              </a:rPr>
              <a:t>(3)</a:t>
            </a:r>
            <a:r>
              <a:rPr lang="zh-TW" altLang="en-US" sz="1800" dirty="0">
                <a:latin typeface="Microsoft YaHei" panose="020B0503020204020204" pitchFamily="34" charset="-122"/>
                <a:ea typeface="Microsoft YaHei" panose="020B0503020204020204" pitchFamily="34" charset="-122"/>
              </a:rPr>
              <a:t> 健康與體育領域：引用重要風雲人物為生涯楷模，融入成功背後的歷練、探索生涯發展資源與自我的關聯，規劃個人生涯抉擇等主題。</a:t>
            </a:r>
            <a:endParaRPr lang="en-US" altLang="zh-TW" sz="1800" dirty="0">
              <a:latin typeface="Microsoft YaHei" panose="020B0503020204020204" pitchFamily="34" charset="-122"/>
              <a:ea typeface="Microsoft YaHei" panose="020B0503020204020204" pitchFamily="34" charset="-122"/>
            </a:endParaRPr>
          </a:p>
          <a:p>
            <a:pPr marL="809625" indent="-361950">
              <a:lnSpc>
                <a:spcPct val="150000"/>
              </a:lnSpc>
              <a:defRPr/>
            </a:pPr>
            <a:r>
              <a:rPr lang="en-US" altLang="zh-TW" sz="1800" dirty="0">
                <a:latin typeface="Microsoft YaHei" panose="020B0503020204020204" pitchFamily="34" charset="-122"/>
                <a:ea typeface="Microsoft YaHei" panose="020B0503020204020204" pitchFamily="34" charset="-122"/>
              </a:rPr>
              <a:t>(4)</a:t>
            </a:r>
            <a:r>
              <a:rPr lang="zh-TW" altLang="en-US" sz="1800" dirty="0">
                <a:latin typeface="Microsoft YaHei" panose="020B0503020204020204" pitchFamily="34" charset="-122"/>
                <a:ea typeface="Microsoft YaHei" panose="020B0503020204020204" pitchFamily="34" charset="-122"/>
              </a:rPr>
              <a:t> 數學領域：涉及數學相關數據運算、原理時，可融入探索自己的性向與職業之關係。</a:t>
            </a:r>
            <a:endParaRPr lang="en-US" altLang="zh-TW" sz="1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8621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生涯發展教育內涵與推動</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-8</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24" name="文字方塊 13">
            <a:extLst>
              <a:ext uri="{FF2B5EF4-FFF2-40B4-BE49-F238E27FC236}">
                <a16:creationId xmlns:a16="http://schemas.microsoft.com/office/drawing/2014/main" xmlns="" id="{2931C043-0285-4A66-A9F8-2F89B156CD3A}"/>
              </a:ext>
            </a:extLst>
          </p:cNvPr>
          <p:cNvSpPr txBox="1"/>
          <p:nvPr/>
        </p:nvSpPr>
        <p:spPr>
          <a:xfrm>
            <a:off x="4520983" y="6441894"/>
            <a:ext cx="4321175" cy="277812"/>
          </a:xfrm>
          <a:prstGeom prst="rect">
            <a:avLst/>
          </a:prstGeom>
          <a:noFill/>
          <a:ln>
            <a:solidFill>
              <a:schemeClr val="bg1">
                <a:lumMod val="65000"/>
              </a:schemeClr>
            </a:solidFill>
            <a:prstDash val="dash"/>
          </a:ln>
        </p:spPr>
        <p:txBody>
          <a:bodyPr>
            <a:spAutoFit/>
          </a:bodyPr>
          <a:lstStyle>
            <a:defPPr>
              <a:defRPr lang="zh-CN"/>
            </a:defPPr>
            <a:lvl1pPr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defRPr/>
            </a:pPr>
            <a:r>
              <a:rPr lang="zh-TW" altLang="en-US" sz="1200" dirty="0">
                <a:latin typeface="Microsoft YaHei" panose="020B0503020204020204" pitchFamily="34" charset="-122"/>
                <a:ea typeface="Microsoft YaHei" panose="020B0503020204020204" pitchFamily="34" charset="-122"/>
              </a:rPr>
              <a:t>資料來源：十二年國民基本教育課程綱要─議題融入說明手冊</a:t>
            </a:r>
          </a:p>
        </p:txBody>
      </p:sp>
      <p:sp>
        <p:nvSpPr>
          <p:cNvPr id="14" name="標題 1">
            <a:extLst>
              <a:ext uri="{FF2B5EF4-FFF2-40B4-BE49-F238E27FC236}">
                <a16:creationId xmlns:a16="http://schemas.microsoft.com/office/drawing/2014/main" xmlns="" id="{F65EBEAD-4B4C-45C6-9D34-0C273317BE20}"/>
              </a:ext>
            </a:extLst>
          </p:cNvPr>
          <p:cNvSpPr txBox="1">
            <a:spLocks/>
          </p:cNvSpPr>
          <p:nvPr/>
        </p:nvSpPr>
        <p:spPr bwMode="auto">
          <a:xfrm>
            <a:off x="292087" y="1144750"/>
            <a:ext cx="8203843" cy="39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noAutofit/>
          </a:bodyPr>
          <a:lst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a:lstStyle>
          <a:p>
            <a:pPr eaLnBrk="1" fontAlgn="auto" hangingPunct="1">
              <a:spcAft>
                <a:spcPts val="0"/>
              </a:spcAft>
              <a:defRPr/>
            </a:pPr>
            <a:r>
              <a:rPr lang="zh-TW" altLang="en-US" sz="2400" b="1" dirty="0">
                <a:solidFill>
                  <a:srgbClr val="7030A0"/>
                </a:solidFill>
                <a:latin typeface="Microsoft YaHei" panose="020B0503020204020204" pitchFamily="34" charset="-122"/>
                <a:ea typeface="Microsoft YaHei" panose="020B0503020204020204" pitchFamily="34" charset="-122"/>
              </a:rPr>
              <a:t>十二年國教課程綱要生涯規劃教育議題學習主題與實質內涵</a:t>
            </a:r>
          </a:p>
        </p:txBody>
      </p:sp>
      <p:graphicFrame>
        <p:nvGraphicFramePr>
          <p:cNvPr id="16" name="內容版面配置區 3">
            <a:extLst>
              <a:ext uri="{FF2B5EF4-FFF2-40B4-BE49-F238E27FC236}">
                <a16:creationId xmlns:a16="http://schemas.microsoft.com/office/drawing/2014/main" xmlns="" id="{4343E9E4-B39E-495F-9C87-7CEFC458956D}"/>
              </a:ext>
            </a:extLst>
          </p:cNvPr>
          <p:cNvGraphicFramePr>
            <a:graphicFrameLocks/>
          </p:cNvGraphicFramePr>
          <p:nvPr>
            <p:extLst>
              <p:ext uri="{D42A27DB-BD31-4B8C-83A1-F6EECF244321}">
                <p14:modId xmlns:p14="http://schemas.microsoft.com/office/powerpoint/2010/main" val="816079985"/>
              </p:ext>
            </p:extLst>
          </p:nvPr>
        </p:nvGraphicFramePr>
        <p:xfrm>
          <a:off x="383997" y="1647586"/>
          <a:ext cx="8458162" cy="4623032"/>
        </p:xfrm>
        <a:graphic>
          <a:graphicData uri="http://schemas.openxmlformats.org/drawingml/2006/table">
            <a:tbl>
              <a:tblPr>
                <a:tableStyleId>{5C22544A-7EE6-4342-B048-85BDC9FD1C3A}</a:tableStyleId>
              </a:tblPr>
              <a:tblGrid>
                <a:gridCol w="1356026">
                  <a:extLst>
                    <a:ext uri="{9D8B030D-6E8A-4147-A177-3AD203B41FA5}">
                      <a16:colId xmlns:a16="http://schemas.microsoft.com/office/drawing/2014/main" xmlns="" val="20000"/>
                    </a:ext>
                  </a:extLst>
                </a:gridCol>
                <a:gridCol w="3551068">
                  <a:extLst>
                    <a:ext uri="{9D8B030D-6E8A-4147-A177-3AD203B41FA5}">
                      <a16:colId xmlns:a16="http://schemas.microsoft.com/office/drawing/2014/main" xmlns="" val="20001"/>
                    </a:ext>
                  </a:extLst>
                </a:gridCol>
                <a:gridCol w="3551068">
                  <a:extLst>
                    <a:ext uri="{9D8B030D-6E8A-4147-A177-3AD203B41FA5}">
                      <a16:colId xmlns:a16="http://schemas.microsoft.com/office/drawing/2014/main" xmlns="" val="20002"/>
                    </a:ext>
                  </a:extLst>
                </a:gridCol>
              </a:tblGrid>
              <a:tr h="299232">
                <a:tc rowSpan="2">
                  <a:txBody>
                    <a:bodyPr/>
                    <a:lstStyle/>
                    <a:p>
                      <a:pPr marL="0" algn="ctr">
                        <a:lnSpc>
                          <a:spcPct val="100000"/>
                        </a:lnSpc>
                        <a:spcAft>
                          <a:spcPts val="0"/>
                        </a:spcAft>
                      </a:pPr>
                      <a:r>
                        <a:rPr lang="zh-TW" altLang="en-US" sz="1200" kern="100" dirty="0">
                          <a:solidFill>
                            <a:schemeClr val="tx1"/>
                          </a:solidFill>
                          <a:effectLst/>
                          <a:latin typeface="Microsoft YaHei" panose="020B0503020204020204" pitchFamily="34" charset="-122"/>
                          <a:ea typeface="Microsoft YaHei" panose="020B0503020204020204" pitchFamily="34" charset="-122"/>
                        </a:rPr>
                        <a:t>議題</a:t>
                      </a:r>
                      <a:endParaRPr lang="en-US" altLang="zh-TW" sz="1200" kern="100" dirty="0">
                        <a:solidFill>
                          <a:schemeClr val="tx1"/>
                        </a:solidFill>
                        <a:effectLst/>
                        <a:latin typeface="Microsoft YaHei" panose="020B0503020204020204" pitchFamily="34" charset="-122"/>
                        <a:ea typeface="Microsoft YaHei" panose="020B0503020204020204" pitchFamily="34" charset="-122"/>
                      </a:endParaRPr>
                    </a:p>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學習主題</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spcAft>
                          <a:spcPts val="0"/>
                        </a:spcAft>
                      </a:pPr>
                      <a:r>
                        <a:rPr lang="zh-TW" altLang="en-US" sz="1200" kern="100" dirty="0">
                          <a:solidFill>
                            <a:schemeClr val="tx1"/>
                          </a:solidFill>
                          <a:effectLst/>
                          <a:latin typeface="Microsoft YaHei" panose="020B0503020204020204" pitchFamily="34" charset="-122"/>
                          <a:ea typeface="Microsoft YaHei" panose="020B0503020204020204" pitchFamily="34" charset="-122"/>
                          <a:cs typeface="+mn-cs"/>
                        </a:rPr>
                        <a:t>議題實質內涵</a:t>
                      </a: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99232">
                <a:tc vMerge="1">
                  <a:txBody>
                    <a:bodyPr/>
                    <a:lstStyle/>
                    <a:p>
                      <a:endParaRPr lang="zh-TW" altLang="en-US"/>
                    </a:p>
                  </a:txBody>
                  <a:tcPr/>
                </a:tc>
                <a:tc>
                  <a:txBody>
                    <a:bodyPr/>
                    <a:lstStyle/>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國民小學</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國民中學</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006142">
                <a:tc>
                  <a:txBody>
                    <a:bodyPr/>
                    <a:lstStyle/>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生涯規劃教育</a:t>
                      </a:r>
                      <a:r>
                        <a:rPr lang="zh-TW" altLang="en-US" sz="1200" kern="100" dirty="0">
                          <a:solidFill>
                            <a:schemeClr val="tx1"/>
                          </a:solidFill>
                          <a:effectLst/>
                          <a:latin typeface="Microsoft YaHei" panose="020B0503020204020204" pitchFamily="34" charset="-122"/>
                          <a:ea typeface="Microsoft YaHei" panose="020B0503020204020204" pitchFamily="34" charset="-122"/>
                        </a:rPr>
                        <a:t>之</a:t>
                      </a:r>
                      <a:r>
                        <a:rPr lang="zh-TW" sz="1200" kern="100" dirty="0">
                          <a:solidFill>
                            <a:schemeClr val="tx1"/>
                          </a:solidFill>
                          <a:effectLst/>
                          <a:latin typeface="Microsoft YaHei" panose="020B0503020204020204" pitchFamily="34" charset="-122"/>
                          <a:ea typeface="Microsoft YaHei" panose="020B0503020204020204" pitchFamily="34" charset="-122"/>
                        </a:rPr>
                        <a:t>基本概念</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26987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E1</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了解個人的自我概念。</a:t>
                      </a:r>
                    </a:p>
                    <a:p>
                      <a:pPr marL="0" indent="-26987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E2</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認識不同的生活角色。</a:t>
                      </a:r>
                    </a:p>
                    <a:p>
                      <a:pPr marL="0" indent="-26987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E3</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認識生涯規劃的意涵。</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6987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J1</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了解生涯規劃的意義與功能。</a:t>
                      </a:r>
                    </a:p>
                    <a:p>
                      <a:pPr marL="0" indent="-26987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J2</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具備生涯規劃的知識與概念。</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1006142">
                <a:tc>
                  <a:txBody>
                    <a:bodyPr/>
                    <a:lstStyle/>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生涯教育與</a:t>
                      </a:r>
                    </a:p>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自我探索</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20256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E4</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認識自己的特質與興趣。</a:t>
                      </a:r>
                    </a:p>
                    <a:p>
                      <a:pPr marL="0" indent="-20256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E5</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探索自己的價值觀。</a:t>
                      </a:r>
                    </a:p>
                    <a:p>
                      <a:pPr marL="0" indent="-20256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E6</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覺察個人的優勢能力。</a:t>
                      </a:r>
                    </a:p>
                    <a:p>
                      <a:pPr marL="0" indent="-20256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E7</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培養良好的人際互動能力。</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J3</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覺察自己的能力與興趣。</a:t>
                      </a:r>
                    </a:p>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J4</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了解自己的人格特質與價值觀。</a:t>
                      </a:r>
                    </a:p>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J5</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探索性別與生涯規劃的關係。</a:t>
                      </a:r>
                    </a:p>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J6</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建立對於未來生涯的願景。</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1006142">
                <a:tc>
                  <a:txBody>
                    <a:bodyPr/>
                    <a:lstStyle/>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生涯規劃</a:t>
                      </a:r>
                      <a:r>
                        <a:rPr lang="zh-TW" altLang="zh-TW" sz="1200" kern="100" dirty="0">
                          <a:solidFill>
                            <a:schemeClr val="tx1"/>
                          </a:solidFill>
                          <a:effectLst/>
                          <a:latin typeface="Microsoft YaHei" panose="020B0503020204020204" pitchFamily="34" charset="-122"/>
                          <a:ea typeface="Microsoft YaHei" panose="020B0503020204020204" pitchFamily="34" charset="-122"/>
                        </a:rPr>
                        <a:t>與</a:t>
                      </a:r>
                      <a:endParaRPr lang="en-US" altLang="zh-TW" sz="1200" kern="100" dirty="0">
                        <a:solidFill>
                          <a:schemeClr val="tx1"/>
                        </a:solidFill>
                        <a:effectLst/>
                        <a:latin typeface="Microsoft YaHei" panose="020B0503020204020204" pitchFamily="34" charset="-122"/>
                        <a:ea typeface="Microsoft YaHei" panose="020B0503020204020204" pitchFamily="34" charset="-122"/>
                      </a:endParaRPr>
                    </a:p>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工作</a:t>
                      </a:r>
                      <a:r>
                        <a:rPr lang="en-US" sz="1200" kern="100" dirty="0">
                          <a:solidFill>
                            <a:schemeClr val="tx1"/>
                          </a:solidFill>
                          <a:effectLst/>
                          <a:latin typeface="Microsoft YaHei" panose="020B0503020204020204" pitchFamily="34" charset="-122"/>
                          <a:ea typeface="Microsoft YaHei" panose="020B0503020204020204" pitchFamily="34" charset="-122"/>
                        </a:rPr>
                        <a:t>/</a:t>
                      </a:r>
                      <a:r>
                        <a:rPr lang="zh-TW" sz="1200" kern="100" dirty="0">
                          <a:solidFill>
                            <a:schemeClr val="tx1"/>
                          </a:solidFill>
                          <a:effectLst/>
                          <a:latin typeface="Microsoft YaHei" panose="020B0503020204020204" pitchFamily="34" charset="-122"/>
                          <a:ea typeface="Microsoft YaHei" panose="020B0503020204020204" pitchFamily="34" charset="-122"/>
                        </a:rPr>
                        <a:t>教育</a:t>
                      </a:r>
                      <a:endParaRPr lang="en-US" altLang="zh-TW" sz="1200" kern="100" dirty="0">
                        <a:solidFill>
                          <a:schemeClr val="tx1"/>
                        </a:solidFill>
                        <a:effectLst/>
                        <a:latin typeface="Microsoft YaHei" panose="020B0503020204020204" pitchFamily="34" charset="-122"/>
                        <a:ea typeface="Microsoft YaHei" panose="020B0503020204020204" pitchFamily="34" charset="-122"/>
                      </a:endParaRPr>
                    </a:p>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環境探索</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E8</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對工作</a:t>
                      </a:r>
                      <a:r>
                        <a:rPr lang="en-US" sz="1200" kern="100" dirty="0">
                          <a:solidFill>
                            <a:schemeClr val="tx1"/>
                          </a:solidFill>
                          <a:effectLst/>
                          <a:latin typeface="Microsoft YaHei" panose="020B0503020204020204" pitchFamily="34" charset="-122"/>
                          <a:ea typeface="Microsoft YaHei" panose="020B0503020204020204" pitchFamily="34" charset="-122"/>
                        </a:rPr>
                        <a:t>/</a:t>
                      </a:r>
                      <a:r>
                        <a:rPr lang="zh-TW" sz="1200" kern="100" dirty="0">
                          <a:solidFill>
                            <a:schemeClr val="tx1"/>
                          </a:solidFill>
                          <a:effectLst/>
                          <a:latin typeface="Microsoft YaHei" panose="020B0503020204020204" pitchFamily="34" charset="-122"/>
                          <a:ea typeface="Microsoft YaHei" panose="020B0503020204020204" pitchFamily="34" charset="-122"/>
                        </a:rPr>
                        <a:t>教育環境的好奇心。</a:t>
                      </a:r>
                    </a:p>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E9</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認識不同類型工作</a:t>
                      </a:r>
                      <a:r>
                        <a:rPr lang="en-US" sz="1200" kern="100" dirty="0">
                          <a:solidFill>
                            <a:schemeClr val="tx1"/>
                          </a:solidFill>
                          <a:effectLst/>
                          <a:latin typeface="Microsoft YaHei" panose="020B0503020204020204" pitchFamily="34" charset="-122"/>
                          <a:ea typeface="Microsoft YaHei" panose="020B0503020204020204" pitchFamily="34" charset="-122"/>
                        </a:rPr>
                        <a:t>/</a:t>
                      </a:r>
                      <a:r>
                        <a:rPr lang="zh-TW" sz="1200" kern="100" dirty="0">
                          <a:solidFill>
                            <a:schemeClr val="tx1"/>
                          </a:solidFill>
                          <a:effectLst/>
                          <a:latin typeface="Microsoft YaHei" panose="020B0503020204020204" pitchFamily="34" charset="-122"/>
                          <a:ea typeface="Microsoft YaHei" panose="020B0503020204020204" pitchFamily="34" charset="-122"/>
                        </a:rPr>
                        <a:t>教育環境。</a:t>
                      </a:r>
                    </a:p>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E10</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培養對不同工作</a:t>
                      </a:r>
                      <a:r>
                        <a:rPr lang="en-US" sz="1200" kern="100" dirty="0">
                          <a:solidFill>
                            <a:schemeClr val="tx1"/>
                          </a:solidFill>
                          <a:effectLst/>
                          <a:latin typeface="Microsoft YaHei" panose="020B0503020204020204" pitchFamily="34" charset="-122"/>
                          <a:ea typeface="Microsoft YaHei" panose="020B0503020204020204" pitchFamily="34" charset="-122"/>
                        </a:rPr>
                        <a:t>/</a:t>
                      </a:r>
                      <a:r>
                        <a:rPr lang="zh-TW" sz="1200" kern="100" dirty="0">
                          <a:solidFill>
                            <a:schemeClr val="tx1"/>
                          </a:solidFill>
                          <a:effectLst/>
                          <a:latin typeface="Microsoft YaHei" panose="020B0503020204020204" pitchFamily="34" charset="-122"/>
                          <a:ea typeface="Microsoft YaHei" panose="020B0503020204020204" pitchFamily="34" charset="-122"/>
                        </a:rPr>
                        <a:t>教育環境的態度。</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J7</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學習蒐集與分析工作</a:t>
                      </a:r>
                      <a:r>
                        <a:rPr lang="en-US" sz="1200" kern="100" dirty="0">
                          <a:solidFill>
                            <a:schemeClr val="tx1"/>
                          </a:solidFill>
                          <a:effectLst/>
                          <a:latin typeface="Microsoft YaHei" panose="020B0503020204020204" pitchFamily="34" charset="-122"/>
                          <a:ea typeface="Microsoft YaHei" panose="020B0503020204020204" pitchFamily="34" charset="-122"/>
                        </a:rPr>
                        <a:t>/</a:t>
                      </a:r>
                      <a:r>
                        <a:rPr lang="zh-TW" sz="1200" kern="100" dirty="0">
                          <a:solidFill>
                            <a:schemeClr val="tx1"/>
                          </a:solidFill>
                          <a:effectLst/>
                          <a:latin typeface="Microsoft YaHei" panose="020B0503020204020204" pitchFamily="34" charset="-122"/>
                          <a:ea typeface="Microsoft YaHei" panose="020B0503020204020204" pitchFamily="34" charset="-122"/>
                        </a:rPr>
                        <a:t>教育環境的資料。</a:t>
                      </a:r>
                    </a:p>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J8</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工作</a:t>
                      </a:r>
                      <a:r>
                        <a:rPr lang="en-US" sz="1200" kern="100" dirty="0">
                          <a:solidFill>
                            <a:schemeClr val="tx1"/>
                          </a:solidFill>
                          <a:effectLst/>
                          <a:latin typeface="Microsoft YaHei" panose="020B0503020204020204" pitchFamily="34" charset="-122"/>
                          <a:ea typeface="Microsoft YaHei" panose="020B0503020204020204" pitchFamily="34" charset="-122"/>
                        </a:rPr>
                        <a:t>/</a:t>
                      </a:r>
                      <a:r>
                        <a:rPr lang="zh-TW" sz="1200" kern="100" dirty="0">
                          <a:solidFill>
                            <a:schemeClr val="tx1"/>
                          </a:solidFill>
                          <a:effectLst/>
                          <a:latin typeface="Microsoft YaHei" panose="020B0503020204020204" pitchFamily="34" charset="-122"/>
                          <a:ea typeface="Microsoft YaHei" panose="020B0503020204020204" pitchFamily="34" charset="-122"/>
                        </a:rPr>
                        <a:t>教育環境的類型與現況。</a:t>
                      </a:r>
                    </a:p>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J9</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社會變遷與工作</a:t>
                      </a:r>
                      <a:r>
                        <a:rPr lang="en-US" sz="1200" kern="100" dirty="0">
                          <a:solidFill>
                            <a:schemeClr val="tx1"/>
                          </a:solidFill>
                          <a:effectLst/>
                          <a:latin typeface="Microsoft YaHei" panose="020B0503020204020204" pitchFamily="34" charset="-122"/>
                          <a:ea typeface="Microsoft YaHei" panose="020B0503020204020204" pitchFamily="34" charset="-122"/>
                        </a:rPr>
                        <a:t>/</a:t>
                      </a:r>
                      <a:r>
                        <a:rPr lang="zh-TW" sz="1200" kern="100" dirty="0">
                          <a:solidFill>
                            <a:schemeClr val="tx1"/>
                          </a:solidFill>
                          <a:effectLst/>
                          <a:latin typeface="Microsoft YaHei" panose="020B0503020204020204" pitchFamily="34" charset="-122"/>
                          <a:ea typeface="Microsoft YaHei" panose="020B0503020204020204" pitchFamily="34" charset="-122"/>
                        </a:rPr>
                        <a:t>教育環境的關係。</a:t>
                      </a:r>
                    </a:p>
                    <a:p>
                      <a:pPr marL="0" indent="-29273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J10</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職業倫理對工作環境發展的重要性。</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r h="1006142">
                <a:tc>
                  <a:txBody>
                    <a:bodyPr/>
                    <a:lstStyle/>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生涯決定與</a:t>
                      </a:r>
                    </a:p>
                    <a:p>
                      <a:pPr marL="0" algn="ctr">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行動計畫</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382270"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E11</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培養規劃與運用時間的能力。</a:t>
                      </a:r>
                    </a:p>
                    <a:p>
                      <a:pPr marL="0" indent="-382270"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E12</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學習解決問題與做決定的能力。</a:t>
                      </a:r>
                    </a:p>
                    <a:p>
                      <a:pPr marL="0" indent="-382270"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E13</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認識職業倫理及相關法律概念。</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38290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J11</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分析影響個人生涯決定的因素。</a:t>
                      </a:r>
                    </a:p>
                    <a:p>
                      <a:pPr marL="0" indent="-38290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J12</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發展及評估生涯決定的策略。</a:t>
                      </a:r>
                    </a:p>
                    <a:p>
                      <a:pPr marL="0" indent="-38290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J13</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培養生涯規劃及執行的能力。</a:t>
                      </a:r>
                      <a:endParaRPr lang="zh-TW" sz="1200" b="1" kern="100" dirty="0">
                        <a:solidFill>
                          <a:schemeClr val="tx1"/>
                        </a:solidFill>
                        <a:effectLst/>
                        <a:latin typeface="Microsoft YaHei" panose="020B0503020204020204" pitchFamily="34" charset="-122"/>
                        <a:ea typeface="Microsoft YaHei" panose="020B0503020204020204" pitchFamily="34" charset="-122"/>
                      </a:endParaRPr>
                    </a:p>
                    <a:p>
                      <a:pPr marL="0" indent="-382905" algn="l">
                        <a:lnSpc>
                          <a:spcPct val="100000"/>
                        </a:lnSpc>
                        <a:spcAft>
                          <a:spcPts val="0"/>
                        </a:spcAft>
                      </a:pPr>
                      <a:r>
                        <a:rPr lang="zh-TW" sz="1200" kern="100" dirty="0">
                          <a:solidFill>
                            <a:schemeClr val="tx1"/>
                          </a:solidFill>
                          <a:effectLst/>
                          <a:latin typeface="Microsoft YaHei" panose="020B0503020204020204" pitchFamily="34" charset="-122"/>
                          <a:ea typeface="Microsoft YaHei" panose="020B0503020204020204" pitchFamily="34" charset="-122"/>
                        </a:rPr>
                        <a:t>涯</a:t>
                      </a:r>
                      <a:r>
                        <a:rPr lang="en-US" sz="1200" kern="100" dirty="0">
                          <a:solidFill>
                            <a:schemeClr val="tx1"/>
                          </a:solidFill>
                          <a:effectLst/>
                          <a:latin typeface="Microsoft YaHei" panose="020B0503020204020204" pitchFamily="34" charset="-122"/>
                          <a:ea typeface="Microsoft YaHei" panose="020B0503020204020204" pitchFamily="34" charset="-122"/>
                        </a:rPr>
                        <a:t>J14</a:t>
                      </a:r>
                      <a:r>
                        <a:rPr lang="zh-TW" altLang="en-US" sz="1200" kern="100" dirty="0">
                          <a:solidFill>
                            <a:schemeClr val="tx1"/>
                          </a:solidFill>
                          <a:effectLst/>
                          <a:latin typeface="Microsoft YaHei" panose="020B0503020204020204" pitchFamily="34" charset="-122"/>
                          <a:ea typeface="Microsoft YaHei" panose="020B0503020204020204" pitchFamily="34" charset="-122"/>
                        </a:rPr>
                        <a:t> </a:t>
                      </a:r>
                      <a:r>
                        <a:rPr lang="zh-TW" sz="1200" kern="100" dirty="0">
                          <a:solidFill>
                            <a:schemeClr val="tx1"/>
                          </a:solidFill>
                          <a:effectLst/>
                          <a:latin typeface="Microsoft YaHei" panose="020B0503020204020204" pitchFamily="34" charset="-122"/>
                          <a:ea typeface="Microsoft YaHei" panose="020B0503020204020204" pitchFamily="34" charset="-122"/>
                        </a:rPr>
                        <a:t>培養並涵化道德倫理意義於日常生活。</a:t>
                      </a:r>
                      <a:endParaRPr lang="zh-TW" sz="1200" kern="100" dirty="0">
                        <a:solidFill>
                          <a:schemeClr val="tx1"/>
                        </a:solidFill>
                        <a:effectLst/>
                        <a:latin typeface="Microsoft YaHei" panose="020B0503020204020204" pitchFamily="34" charset="-122"/>
                        <a:ea typeface="Microsoft YaHei" panose="020B0503020204020204" pitchFamily="34" charset="-122"/>
                        <a:cs typeface="微軟正黑體"/>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8525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生涯發展教育核心內涵與實施主題</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aphicFrame>
        <p:nvGraphicFramePr>
          <p:cNvPr id="14" name="表格 13">
            <a:extLst>
              <a:ext uri="{FF2B5EF4-FFF2-40B4-BE49-F238E27FC236}">
                <a16:creationId xmlns:a16="http://schemas.microsoft.com/office/drawing/2014/main" xmlns="" id="{9C85E649-4EE1-46A7-AB20-AF305456344E}"/>
              </a:ext>
            </a:extLst>
          </p:cNvPr>
          <p:cNvGraphicFramePr>
            <a:graphicFrameLocks noGrp="1"/>
          </p:cNvGraphicFramePr>
          <p:nvPr>
            <p:extLst>
              <p:ext uri="{D42A27DB-BD31-4B8C-83A1-F6EECF244321}">
                <p14:modId xmlns:p14="http://schemas.microsoft.com/office/powerpoint/2010/main" val="4236604373"/>
              </p:ext>
            </p:extLst>
          </p:nvPr>
        </p:nvGraphicFramePr>
        <p:xfrm>
          <a:off x="333078" y="1080977"/>
          <a:ext cx="8459804" cy="5433068"/>
        </p:xfrm>
        <a:graphic>
          <a:graphicData uri="http://schemas.openxmlformats.org/drawingml/2006/table">
            <a:tbl>
              <a:tblPr/>
              <a:tblGrid>
                <a:gridCol w="692871">
                  <a:extLst>
                    <a:ext uri="{9D8B030D-6E8A-4147-A177-3AD203B41FA5}">
                      <a16:colId xmlns:a16="http://schemas.microsoft.com/office/drawing/2014/main" xmlns="" val="20000"/>
                    </a:ext>
                  </a:extLst>
                </a:gridCol>
                <a:gridCol w="2227614">
                  <a:extLst>
                    <a:ext uri="{9D8B030D-6E8A-4147-A177-3AD203B41FA5}">
                      <a16:colId xmlns:a16="http://schemas.microsoft.com/office/drawing/2014/main" xmlns="" val="20001"/>
                    </a:ext>
                  </a:extLst>
                </a:gridCol>
                <a:gridCol w="5539319">
                  <a:extLst>
                    <a:ext uri="{9D8B030D-6E8A-4147-A177-3AD203B41FA5}">
                      <a16:colId xmlns:a16="http://schemas.microsoft.com/office/drawing/2014/main" xmlns="" val="20002"/>
                    </a:ext>
                  </a:extLst>
                </a:gridCol>
              </a:tblGrid>
              <a:tr h="7064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年級</a:t>
                      </a:r>
                      <a:endParaRPr kumimoji="0" lang="zh-TW" altLang="en-US" sz="16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核心內涵</a:t>
                      </a:r>
                      <a:endPar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教學主題與活動</a:t>
                      </a:r>
                      <a:endParaRPr kumimoji="0" lang="zh-TW" altLang="en-US" sz="16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0"/>
                  </a:ext>
                </a:extLst>
              </a:tr>
              <a:tr h="4726604">
                <a:tc>
                  <a:txBody>
                    <a:bodyPr/>
                    <a:lstStyle/>
                    <a:p>
                      <a:pPr marL="0" marR="0" lvl="0" indent="0" algn="ctr" defTabSz="914400" rtl="0" eaLnBrk="1" fontAlgn="base" latinLnBrk="0" hangingPunct="1">
                        <a:lnSpc>
                          <a:spcPct val="150000"/>
                        </a:lnSpc>
                        <a:spcBef>
                          <a:spcPts val="1800"/>
                        </a:spcBef>
                        <a:spcAft>
                          <a:spcPct val="0"/>
                        </a:spcAft>
                        <a:buClrTx/>
                        <a:buSzTx/>
                        <a:buFontTx/>
                        <a:buNone/>
                        <a:tabLst/>
                      </a:pPr>
                      <a:r>
                        <a:rPr kumimoji="0" lang="zh-TW" altLang="en-US" sz="2400" b="1" i="0" u="none" strike="noStrike" cap="none" normalizeH="0" baseline="0" dirty="0" smtClean="0">
                          <a:ln>
                            <a:noFill/>
                          </a:ln>
                          <a:solidFill>
                            <a:srgbClr val="0000FF"/>
                          </a:solidFill>
                          <a:effectLst/>
                          <a:latin typeface="Microsoft YaHei" panose="020B0503020204020204" pitchFamily="34" charset="-122"/>
                          <a:ea typeface="Microsoft YaHei" panose="020B0503020204020204" pitchFamily="34" charset="-122"/>
                          <a:cs typeface="Times New Roman" pitchFamily="18" charset="0"/>
                        </a:rPr>
                        <a:t>七  年  級</a:t>
                      </a:r>
                      <a:endParaRPr kumimoji="0" lang="zh-TW" altLang="en-US" sz="2400" b="1" i="0" u="none" strike="noStrike" cap="none" normalizeH="0" baseline="0" dirty="0">
                        <a:ln>
                          <a:noFill/>
                        </a:ln>
                        <a:solidFill>
                          <a:srgbClr val="0000FF"/>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vert="eaVert"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AF0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lang="zh-TW" altLang="en-US" sz="2000" b="1" u="sng" kern="1200" dirty="0">
                          <a:solidFill>
                            <a:srgbClr val="FF0000"/>
                          </a:solidFill>
                          <a:latin typeface="Microsoft YaHei" panose="020B0503020204020204" pitchFamily="34" charset="-122"/>
                          <a:ea typeface="Microsoft YaHei" panose="020B0503020204020204" pitchFamily="34" charset="-122"/>
                          <a:cs typeface="+mn-cs"/>
                        </a:rPr>
                        <a:t>生涯規劃教育</a:t>
                      </a:r>
                      <a:endParaRPr lang="en-US" altLang="zh-TW" sz="2000" b="1" u="sng" kern="1200" dirty="0">
                        <a:solidFill>
                          <a:srgbClr val="FF0000"/>
                        </a:solidFill>
                        <a:latin typeface="Microsoft YaHei" panose="020B0503020204020204" pitchFamily="34" charset="-122"/>
                        <a:ea typeface="Microsoft YaHei"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Tx/>
                        <a:buNone/>
                        <a:tabLst/>
                      </a:pPr>
                      <a:r>
                        <a:rPr lang="zh-TW" altLang="en-US" sz="2000" b="1" u="sng" kern="1200" dirty="0">
                          <a:solidFill>
                            <a:srgbClr val="FF0000"/>
                          </a:solidFill>
                          <a:latin typeface="Microsoft YaHei" panose="020B0503020204020204" pitchFamily="34" charset="-122"/>
                          <a:ea typeface="Microsoft YaHei" panose="020B0503020204020204" pitchFamily="34" charset="-122"/>
                          <a:cs typeface="+mn-cs"/>
                        </a:rPr>
                        <a:t>之基本概念</a:t>
                      </a:r>
                      <a:endParaRPr lang="en-US" altLang="zh-TW" sz="2000" b="1" u="sng" kern="1200" dirty="0">
                        <a:solidFill>
                          <a:srgbClr val="FF0000"/>
                        </a:solidFill>
                        <a:latin typeface="Microsoft YaHei" panose="020B0503020204020204" pitchFamily="34" charset="-122"/>
                        <a:ea typeface="Microsoft YaHei"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Tx/>
                        <a:buNone/>
                        <a:tabLst/>
                      </a:pPr>
                      <a:endParaRPr lang="en-US" altLang="zh-TW" sz="2000" b="1" u="sng" kern="1200" dirty="0">
                        <a:solidFill>
                          <a:srgbClr val="FF0000"/>
                        </a:solidFill>
                        <a:latin typeface="Microsoft YaHei" panose="020B0503020204020204" pitchFamily="34" charset="-122"/>
                        <a:ea typeface="Microsoft YaHei"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Tx/>
                        <a:buNone/>
                        <a:tabLst/>
                      </a:pPr>
                      <a:r>
                        <a:rPr lang="zh-TW" altLang="en-US" sz="2000" b="1" u="sng" kern="1200" dirty="0">
                          <a:solidFill>
                            <a:srgbClr val="FF0000"/>
                          </a:solidFill>
                          <a:latin typeface="Microsoft YaHei" panose="020B0503020204020204" pitchFamily="34" charset="-122"/>
                          <a:ea typeface="Microsoft YaHei" panose="020B0503020204020204" pitchFamily="34" charset="-122"/>
                          <a:cs typeface="+mn-cs"/>
                        </a:rPr>
                        <a:t>生涯教育</a:t>
                      </a:r>
                      <a:endParaRPr lang="en-US" altLang="zh-TW" sz="2000" b="1" u="sng" kern="1200" dirty="0">
                        <a:solidFill>
                          <a:srgbClr val="FF0000"/>
                        </a:solidFill>
                        <a:latin typeface="Microsoft YaHei" panose="020B0503020204020204" pitchFamily="34" charset="-122"/>
                        <a:ea typeface="Microsoft YaHei"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Tx/>
                        <a:buNone/>
                        <a:tabLst/>
                      </a:pPr>
                      <a:r>
                        <a:rPr lang="zh-TW" altLang="en-US" sz="2000" b="1" u="sng" kern="1200" dirty="0">
                          <a:solidFill>
                            <a:srgbClr val="FF0000"/>
                          </a:solidFill>
                          <a:latin typeface="Microsoft YaHei" panose="020B0503020204020204" pitchFamily="34" charset="-122"/>
                          <a:ea typeface="Microsoft YaHei" panose="020B0503020204020204" pitchFamily="34" charset="-122"/>
                          <a:cs typeface="+mn-cs"/>
                        </a:rPr>
                        <a:t>與自我探索</a:t>
                      </a:r>
                    </a:p>
                    <a:p>
                      <a:pPr marL="0" marR="0" lvl="0" indent="0" algn="ctr" defTabSz="914400" rtl="0" eaLnBrk="1" fontAlgn="base" latinLnBrk="0" hangingPunct="1">
                        <a:lnSpc>
                          <a:spcPct val="150000"/>
                        </a:lnSpc>
                        <a:spcBef>
                          <a:spcPct val="0"/>
                        </a:spcBef>
                        <a:spcAft>
                          <a:spcPct val="0"/>
                        </a:spcAft>
                        <a:buClrTx/>
                        <a:buSzTx/>
                        <a:buFontTx/>
                        <a:buNone/>
                        <a:tabLst/>
                      </a:pPr>
                      <a:endParaRPr kumimoji="0" lang="en-US" altLang="zh-TW" sz="2000" b="1" i="0" u="sng" strike="noStrike" cap="none" normalizeH="0" baseline="0" dirty="0">
                        <a:ln>
                          <a:noFill/>
                        </a:ln>
                        <a:solidFill>
                          <a:srgbClr val="FF0000"/>
                        </a:solidFill>
                        <a:effectLst/>
                        <a:latin typeface="Microsoft YaHei" panose="020B0503020204020204" pitchFamily="34" charset="-122"/>
                        <a:ea typeface="Microsoft YaHei" panose="020B0503020204020204" pitchFamily="34" charset="-122"/>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lang="zh-TW" altLang="en-US" sz="2000" b="1" u="sng" kern="1200" dirty="0">
                          <a:solidFill>
                            <a:srgbClr val="FF0000"/>
                          </a:solidFill>
                          <a:latin typeface="Microsoft YaHei" panose="020B0503020204020204" pitchFamily="34" charset="-122"/>
                          <a:ea typeface="Microsoft YaHei" panose="020B0503020204020204" pitchFamily="34" charset="-122"/>
                          <a:cs typeface="+mn-cs"/>
                        </a:rPr>
                        <a:t>生涯規劃與工作</a:t>
                      </a:r>
                      <a:endParaRPr lang="en-US" altLang="zh-TW" sz="2000" b="1" u="sng" kern="1200" dirty="0">
                        <a:solidFill>
                          <a:srgbClr val="FF0000"/>
                        </a:solidFill>
                        <a:latin typeface="Microsoft YaHei" panose="020B0503020204020204" pitchFamily="34" charset="-122"/>
                        <a:ea typeface="Microsoft YaHei" panose="020B0503020204020204" pitchFamily="34" charset="-122"/>
                        <a:cs typeface="+mn-cs"/>
                      </a:endParaRPr>
                    </a:p>
                    <a:p>
                      <a:pPr marL="0" marR="0" lvl="0" indent="0" algn="ctr" defTabSz="914400" rtl="0" eaLnBrk="1" fontAlgn="base" latinLnBrk="0" hangingPunct="1">
                        <a:lnSpc>
                          <a:spcPct val="150000"/>
                        </a:lnSpc>
                        <a:spcBef>
                          <a:spcPct val="0"/>
                        </a:spcBef>
                        <a:spcAft>
                          <a:spcPct val="0"/>
                        </a:spcAft>
                        <a:buClrTx/>
                        <a:buSzTx/>
                        <a:buFontTx/>
                        <a:buNone/>
                        <a:tabLst/>
                      </a:pPr>
                      <a:r>
                        <a:rPr lang="en-US" altLang="zh-TW" sz="2000" b="1" u="sng" kern="1200" dirty="0">
                          <a:solidFill>
                            <a:srgbClr val="FF0000"/>
                          </a:solidFill>
                          <a:latin typeface="Microsoft YaHei" panose="020B0503020204020204" pitchFamily="34" charset="-122"/>
                          <a:ea typeface="Microsoft YaHei" panose="020B0503020204020204" pitchFamily="34" charset="-122"/>
                          <a:cs typeface="+mn-cs"/>
                        </a:rPr>
                        <a:t>/</a:t>
                      </a:r>
                      <a:r>
                        <a:rPr lang="zh-TW" altLang="en-US" sz="2000" b="1" u="sng" kern="1200" dirty="0">
                          <a:solidFill>
                            <a:srgbClr val="FF0000"/>
                          </a:solidFill>
                          <a:latin typeface="Microsoft YaHei" panose="020B0503020204020204" pitchFamily="34" charset="-122"/>
                          <a:ea typeface="Microsoft YaHei" panose="020B0503020204020204" pitchFamily="34" charset="-122"/>
                          <a:cs typeface="+mn-cs"/>
                        </a:rPr>
                        <a:t>教育環境探索</a:t>
                      </a: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AF0D9"/>
                    </a:solidFill>
                  </a:tcPr>
                </a:tc>
                <a:tc>
                  <a:txBody>
                    <a:body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活動建議：</a:t>
                      </a: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班級輔導</a:t>
                      </a:r>
                      <a:endPar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學生生涯</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檔案建置及主題活動（建議配合「國中學生生涯</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發展</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紀錄手冊」之填寫進行規劃）</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心理測驗</a:t>
                      </a: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智力測驗（學業性向測驗）</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小團體輔導</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參訪活動</a:t>
                      </a: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產業參訪</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分站活動</a:t>
                      </a: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生涯闖關活動</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親師合作</a:t>
                      </a: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家長職業分享</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專題演講及座談</a:t>
                      </a:r>
                    </a:p>
                    <a:p>
                      <a:pPr marL="0" marR="0" lvl="0" indent="266700" algn="just" defTabSz="914400" rtl="0" eaLnBrk="1" fontAlgn="base" latinLnBrk="0" hangingPunct="1">
                        <a:lnSpc>
                          <a:spcPts val="2200"/>
                        </a:lnSpc>
                        <a:spcBef>
                          <a:spcPct val="0"/>
                        </a:spcBef>
                        <a:spcAft>
                          <a:spcPct val="0"/>
                        </a:spcAft>
                        <a:buClrTx/>
                        <a:buSzTx/>
                        <a:buFontTx/>
                        <a:buNone/>
                        <a:tabLst/>
                      </a:pP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(1)</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學生：工作世界宣導座談會、職業達人開講等</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0" marR="0" lvl="0" indent="266700" algn="just" defTabSz="914400" rtl="0" eaLnBrk="1" fontAlgn="base" latinLnBrk="0" hangingPunct="1">
                        <a:lnSpc>
                          <a:spcPts val="2200"/>
                        </a:lnSpc>
                        <a:spcBef>
                          <a:spcPct val="0"/>
                        </a:spcBef>
                        <a:spcAft>
                          <a:spcPct val="0"/>
                        </a:spcAft>
                        <a:buClrTx/>
                        <a:buSzTx/>
                        <a:buFontTx/>
                        <a:buNone/>
                        <a:tabLst/>
                      </a:pP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(2)</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教師及家長：生涯發展教育專題演講及研習活動</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0" marR="0" lvl="0" indent="0" algn="just" defTabSz="914400" rtl="0" eaLnBrk="1" fontAlgn="base" latinLnBrk="0" hangingPunct="1">
                        <a:lnSpc>
                          <a:spcPts val="2200"/>
                        </a:lnSpc>
                        <a:spcBef>
                          <a:spcPct val="0"/>
                        </a:spcBef>
                        <a:spcAft>
                          <a:spcPct val="0"/>
                        </a:spcAft>
                        <a:buClrTx/>
                        <a:buSzTx/>
                        <a:buFont typeface="+mj-lt"/>
                        <a:buNone/>
                        <a:tabLst/>
                      </a:pP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9.</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  其他</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AF0D9"/>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6284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生涯發展教育核心內涵與實施主題</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aphicFrame>
        <p:nvGraphicFramePr>
          <p:cNvPr id="14" name="表格 13">
            <a:extLst>
              <a:ext uri="{FF2B5EF4-FFF2-40B4-BE49-F238E27FC236}">
                <a16:creationId xmlns:a16="http://schemas.microsoft.com/office/drawing/2014/main" xmlns="" id="{9C85E649-4EE1-46A7-AB20-AF305456344E}"/>
              </a:ext>
            </a:extLst>
          </p:cNvPr>
          <p:cNvGraphicFramePr>
            <a:graphicFrameLocks noGrp="1"/>
          </p:cNvGraphicFramePr>
          <p:nvPr>
            <p:extLst>
              <p:ext uri="{D42A27DB-BD31-4B8C-83A1-F6EECF244321}">
                <p14:modId xmlns:p14="http://schemas.microsoft.com/office/powerpoint/2010/main" val="3237568672"/>
              </p:ext>
            </p:extLst>
          </p:nvPr>
        </p:nvGraphicFramePr>
        <p:xfrm>
          <a:off x="333078" y="1080977"/>
          <a:ext cx="8459804" cy="5433068"/>
        </p:xfrm>
        <a:graphic>
          <a:graphicData uri="http://schemas.openxmlformats.org/drawingml/2006/table">
            <a:tbl>
              <a:tblPr/>
              <a:tblGrid>
                <a:gridCol w="692871">
                  <a:extLst>
                    <a:ext uri="{9D8B030D-6E8A-4147-A177-3AD203B41FA5}">
                      <a16:colId xmlns:a16="http://schemas.microsoft.com/office/drawing/2014/main" xmlns="" val="20000"/>
                    </a:ext>
                  </a:extLst>
                </a:gridCol>
                <a:gridCol w="2089391">
                  <a:extLst>
                    <a:ext uri="{9D8B030D-6E8A-4147-A177-3AD203B41FA5}">
                      <a16:colId xmlns:a16="http://schemas.microsoft.com/office/drawing/2014/main" xmlns="" val="20001"/>
                    </a:ext>
                  </a:extLst>
                </a:gridCol>
                <a:gridCol w="5677542">
                  <a:extLst>
                    <a:ext uri="{9D8B030D-6E8A-4147-A177-3AD203B41FA5}">
                      <a16:colId xmlns:a16="http://schemas.microsoft.com/office/drawing/2014/main" xmlns="" val="20002"/>
                    </a:ext>
                  </a:extLst>
                </a:gridCol>
              </a:tblGrid>
              <a:tr h="7064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年級</a:t>
                      </a:r>
                      <a:endParaRPr kumimoji="0" lang="zh-TW" altLang="en-US" sz="16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核心內涵</a:t>
                      </a:r>
                      <a:endPar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教學主題與活動</a:t>
                      </a:r>
                      <a:endParaRPr kumimoji="0" lang="zh-TW" altLang="en-US" sz="16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0"/>
                  </a:ext>
                </a:extLst>
              </a:tr>
              <a:tr h="4726604">
                <a:tc>
                  <a:txBody>
                    <a:bodyPr/>
                    <a:lstStyle/>
                    <a:p>
                      <a:pPr marL="0" marR="0" lvl="0" indent="0" algn="ctr" defTabSz="914400" rtl="0" eaLnBrk="1" fontAlgn="base" latinLnBrk="0" hangingPunct="1">
                        <a:lnSpc>
                          <a:spcPct val="150000"/>
                        </a:lnSpc>
                        <a:spcBef>
                          <a:spcPts val="1800"/>
                        </a:spcBef>
                        <a:spcAft>
                          <a:spcPct val="0"/>
                        </a:spcAft>
                        <a:buClrTx/>
                        <a:buSzTx/>
                        <a:buFontTx/>
                        <a:buNone/>
                        <a:tabLst/>
                      </a:pPr>
                      <a:r>
                        <a:rPr kumimoji="0" lang="zh-TW" altLang="en-US" sz="2400" b="1" i="0" u="none" strike="noStrike" cap="none" normalizeH="0" baseline="0" dirty="0" smtClean="0">
                          <a:ln>
                            <a:noFill/>
                          </a:ln>
                          <a:solidFill>
                            <a:srgbClr val="0000FF"/>
                          </a:solidFill>
                          <a:effectLst/>
                          <a:latin typeface="Microsoft YaHei" panose="020B0503020204020204" pitchFamily="34" charset="-122"/>
                          <a:ea typeface="Microsoft YaHei" panose="020B0503020204020204" pitchFamily="34" charset="-122"/>
                          <a:cs typeface="Times New Roman" pitchFamily="18" charset="0"/>
                          <a:sym typeface="Arial"/>
                        </a:rPr>
                        <a:t>八  年  級</a:t>
                      </a:r>
                      <a:endParaRPr kumimoji="0" lang="en-US" altLang="zh-TW" sz="2400" b="1" i="0" u="none" strike="noStrike" cap="none" normalizeH="0" baseline="0" dirty="0">
                        <a:ln>
                          <a:noFill/>
                        </a:ln>
                        <a:solidFill>
                          <a:srgbClr val="0000FF"/>
                        </a:solidFill>
                        <a:effectLst/>
                        <a:latin typeface="Microsoft YaHei" panose="020B0503020204020204" pitchFamily="34" charset="-122"/>
                        <a:ea typeface="Microsoft YaHei" panose="020B0503020204020204" pitchFamily="34" charset="-122"/>
                        <a:cs typeface="Times New Roman" pitchFamily="18" charset="0"/>
                        <a:sym typeface="Arial"/>
                      </a:endParaRPr>
                    </a:p>
                  </a:txBody>
                  <a:tcPr marL="68579" marR="68579" marT="0" marB="0" vert="eaVert"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AF0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lang="zh-TW" altLang="en-US"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rPr>
                        <a:t>生涯教育</a:t>
                      </a:r>
                      <a:endParaRPr lang="en-US" altLang="zh-TW"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endParaRPr>
                    </a:p>
                    <a:p>
                      <a:pPr marL="0" marR="0" lvl="0" indent="0" algn="ctr" defTabSz="914400" rtl="0" eaLnBrk="1" fontAlgn="base" latinLnBrk="0" hangingPunct="1">
                        <a:lnSpc>
                          <a:spcPct val="150000"/>
                        </a:lnSpc>
                        <a:spcBef>
                          <a:spcPct val="0"/>
                        </a:spcBef>
                        <a:spcAft>
                          <a:spcPct val="0"/>
                        </a:spcAft>
                        <a:buClrTx/>
                        <a:buSzTx/>
                        <a:buFontTx/>
                        <a:buNone/>
                        <a:tabLst/>
                      </a:pPr>
                      <a:r>
                        <a:rPr lang="zh-TW" altLang="en-US"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rPr>
                        <a:t>與自我探索</a:t>
                      </a:r>
                    </a:p>
                    <a:p>
                      <a:pPr marL="0" marR="0" lvl="0" indent="0" algn="ctr" defTabSz="914400" rtl="0" eaLnBrk="1" fontAlgn="base" latinLnBrk="0" hangingPunct="1">
                        <a:lnSpc>
                          <a:spcPct val="150000"/>
                        </a:lnSpc>
                        <a:spcBef>
                          <a:spcPct val="0"/>
                        </a:spcBef>
                        <a:spcAft>
                          <a:spcPct val="0"/>
                        </a:spcAft>
                        <a:buClrTx/>
                        <a:buSzTx/>
                        <a:buFontTx/>
                        <a:buNone/>
                        <a:tabLst/>
                      </a:pPr>
                      <a:endParaRPr lang="en-US" altLang="zh-TW"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endParaRPr>
                    </a:p>
                    <a:p>
                      <a:pPr marL="0" marR="0" lvl="0" indent="0" algn="ctr" defTabSz="914400" rtl="0" eaLnBrk="1" fontAlgn="base" latinLnBrk="0" hangingPunct="1">
                        <a:lnSpc>
                          <a:spcPct val="150000"/>
                        </a:lnSpc>
                        <a:spcBef>
                          <a:spcPct val="0"/>
                        </a:spcBef>
                        <a:spcAft>
                          <a:spcPct val="0"/>
                        </a:spcAft>
                        <a:buClrTx/>
                        <a:buSzTx/>
                        <a:buFontTx/>
                        <a:buNone/>
                        <a:tabLst/>
                      </a:pPr>
                      <a:r>
                        <a:rPr lang="zh-TW" altLang="en-US"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rPr>
                        <a:t>生涯規劃與工作</a:t>
                      </a:r>
                      <a:endParaRPr lang="en-US" altLang="zh-TW"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endParaRPr>
                    </a:p>
                    <a:p>
                      <a:pPr marL="0" marR="0" lvl="0" indent="0" algn="ctr" defTabSz="914400" rtl="0" eaLnBrk="1" fontAlgn="base" latinLnBrk="0" hangingPunct="1">
                        <a:lnSpc>
                          <a:spcPct val="150000"/>
                        </a:lnSpc>
                        <a:spcBef>
                          <a:spcPct val="0"/>
                        </a:spcBef>
                        <a:spcAft>
                          <a:spcPct val="0"/>
                        </a:spcAft>
                        <a:buClrTx/>
                        <a:buSzTx/>
                        <a:buFontTx/>
                        <a:buNone/>
                        <a:tabLst/>
                      </a:pPr>
                      <a:r>
                        <a:rPr lang="en-US" altLang="zh-TW"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rPr>
                        <a:t>/</a:t>
                      </a:r>
                      <a:r>
                        <a:rPr lang="zh-TW" altLang="en-US"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rPr>
                        <a:t>教育環境探索</a:t>
                      </a:r>
                      <a:endParaRPr lang="en-US" altLang="zh-TW"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endParaRPr>
                    </a:p>
                    <a:p>
                      <a:pPr marL="0" marR="0" lvl="0" indent="0" algn="ctr" defTabSz="914400" rtl="0" eaLnBrk="1" fontAlgn="base" latinLnBrk="0" hangingPunct="1">
                        <a:lnSpc>
                          <a:spcPct val="150000"/>
                        </a:lnSpc>
                        <a:spcBef>
                          <a:spcPct val="0"/>
                        </a:spcBef>
                        <a:spcAft>
                          <a:spcPct val="0"/>
                        </a:spcAft>
                        <a:buClrTx/>
                        <a:buSzTx/>
                        <a:buFontTx/>
                        <a:buNone/>
                        <a:tabLst/>
                      </a:pPr>
                      <a:endParaRPr lang="en-US" altLang="zh-TW"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endParaRPr>
                    </a:p>
                    <a:p>
                      <a:pPr marL="0" marR="0" lvl="0" indent="0" algn="ctr" defTabSz="914400" rtl="0" eaLnBrk="1" fontAlgn="base" latinLnBrk="0" hangingPunct="1">
                        <a:lnSpc>
                          <a:spcPct val="150000"/>
                        </a:lnSpc>
                        <a:spcBef>
                          <a:spcPct val="0"/>
                        </a:spcBef>
                        <a:spcAft>
                          <a:spcPct val="0"/>
                        </a:spcAft>
                        <a:buClrTx/>
                        <a:buSzTx/>
                        <a:buFontTx/>
                        <a:buNone/>
                        <a:tabLst/>
                      </a:pPr>
                      <a:r>
                        <a:rPr lang="zh-TW" altLang="en-US"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rPr>
                        <a:t>生涯決定</a:t>
                      </a:r>
                      <a:endParaRPr lang="en-US" altLang="zh-TW"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endParaRPr>
                    </a:p>
                    <a:p>
                      <a:pPr marL="0" marR="0" lvl="0" indent="0" algn="ctr" defTabSz="914400" rtl="0" eaLnBrk="1" fontAlgn="base" latinLnBrk="0" hangingPunct="1">
                        <a:lnSpc>
                          <a:spcPct val="150000"/>
                        </a:lnSpc>
                        <a:spcBef>
                          <a:spcPct val="0"/>
                        </a:spcBef>
                        <a:spcAft>
                          <a:spcPct val="0"/>
                        </a:spcAft>
                        <a:buClrTx/>
                        <a:buSzTx/>
                        <a:buFontTx/>
                        <a:buNone/>
                        <a:tabLst/>
                      </a:pPr>
                      <a:r>
                        <a:rPr lang="zh-TW" altLang="en-US"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rPr>
                        <a:t>與行動計畫</a:t>
                      </a: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AF0D9"/>
                    </a:solidFill>
                  </a:tcPr>
                </a:tc>
                <a:tc>
                  <a:txBody>
                    <a:body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活動建議：</a:t>
                      </a: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班級輔導</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學生生涯檔案及主題活動（建議配合「國中學生生涯發展紀錄手冊」之填寫進行規劃）</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心理測驗</a:t>
                      </a: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性向測驗（必要時可增加興趣測驗）</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小團體輔導</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參訪活動</a:t>
                      </a: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產業參訪</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參訪活動</a:t>
                      </a: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社區高級中等學校專業群科參訪</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職群試探活動（可搭配分站活動進行）</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生涯探索營</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p>
                      <a:pPr marL="265113" marR="0" lvl="0" indent="-265113" algn="just" defTabSz="914400" rtl="0" eaLnBrk="1" fontAlgn="base" latinLnBrk="0" hangingPunct="1">
                        <a:lnSpc>
                          <a:spcPts val="2200"/>
                        </a:lnSpc>
                        <a:spcBef>
                          <a:spcPct val="0"/>
                        </a:spcBef>
                        <a:spcAft>
                          <a:spcPct val="0"/>
                        </a:spcAft>
                        <a:buClrTx/>
                        <a:buSzTx/>
                        <a:buFont typeface="+mj-lt"/>
                        <a:buAutoNum type="arabicPeriod"/>
                        <a:tabLst/>
                      </a:pPr>
                      <a:r>
                        <a:rPr kumimoji="0" lang="zh-TW"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親師合作</a:t>
                      </a: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a:t>
                      </a:r>
                      <a:r>
                        <a:rPr kumimoji="0" lang="zh-TW"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職業訪談</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p>
                      <a:pPr marL="361950" marR="0" lvl="0" indent="-361950" algn="just" defTabSz="914400" rtl="0" eaLnBrk="1" fontAlgn="base" latinLnBrk="0" hangingPunct="1">
                        <a:lnSpc>
                          <a:spcPts val="2200"/>
                        </a:lnSpc>
                        <a:spcBef>
                          <a:spcPct val="0"/>
                        </a:spcBef>
                        <a:spcAft>
                          <a:spcPct val="0"/>
                        </a:spcAft>
                        <a:buClrTx/>
                        <a:buSzTx/>
                        <a:buFont typeface="+mj-lt"/>
                        <a:buAutoNum type="arabicPeriod"/>
                        <a:tabLst/>
                      </a:pPr>
                      <a:r>
                        <a:rPr kumimoji="0" lang="zh-TW" altLang="zh-TW" sz="1800" b="0" i="0" u="none" strike="noStrike" cap="none" normalizeH="0" baseline="0" dirty="0" smtClean="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專題演講</a:t>
                      </a:r>
                      <a:r>
                        <a:rPr kumimoji="0" lang="zh-TW"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及座談（含學生、教師及家長相關專題講座及研習</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a:t>
                      </a:r>
                      <a:endPar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p>
                      <a:pPr marL="361950" marR="0" lvl="0" indent="-361950" algn="just" defTabSz="914400" rtl="0" eaLnBrk="1" fontAlgn="base" latinLnBrk="0" hangingPunct="1">
                        <a:lnSpc>
                          <a:spcPts val="2200"/>
                        </a:lnSpc>
                        <a:spcBef>
                          <a:spcPct val="0"/>
                        </a:spcBef>
                        <a:spcAft>
                          <a:spcPct val="0"/>
                        </a:spcAft>
                        <a:buClrTx/>
                        <a:buSzTx/>
                        <a:buFont typeface="+mj-lt"/>
                        <a:buAutoNum type="arabicPeriod"/>
                        <a:tabLst/>
                      </a:pPr>
                      <a:r>
                        <a:rPr kumimoji="0" lang="zh-TW" altLang="zh-TW" sz="1800" b="0" i="0" u="none" strike="noStrike" cap="none" normalizeH="0" baseline="0" dirty="0" smtClean="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rPr>
                        <a:t>其他</a:t>
                      </a:r>
                      <a:endParaRPr kumimoji="0" lang="zh-TW"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sym typeface="Arial"/>
                      </a:endParaRPr>
                    </a:p>
                  </a:txBody>
                  <a:tcPr marL="68579" marR="6857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AF0D9"/>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87315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生涯發展教育核心內涵與實施主題</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-3</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aphicFrame>
        <p:nvGraphicFramePr>
          <p:cNvPr id="14" name="表格 13">
            <a:extLst>
              <a:ext uri="{FF2B5EF4-FFF2-40B4-BE49-F238E27FC236}">
                <a16:creationId xmlns:a16="http://schemas.microsoft.com/office/drawing/2014/main" xmlns="" id="{9C85E649-4EE1-46A7-AB20-AF305456344E}"/>
              </a:ext>
            </a:extLst>
          </p:cNvPr>
          <p:cNvGraphicFramePr>
            <a:graphicFrameLocks noGrp="1"/>
          </p:cNvGraphicFramePr>
          <p:nvPr>
            <p:extLst>
              <p:ext uri="{D42A27DB-BD31-4B8C-83A1-F6EECF244321}">
                <p14:modId xmlns:p14="http://schemas.microsoft.com/office/powerpoint/2010/main" val="4267133269"/>
              </p:ext>
            </p:extLst>
          </p:nvPr>
        </p:nvGraphicFramePr>
        <p:xfrm>
          <a:off x="333078" y="1080977"/>
          <a:ext cx="8459804" cy="5433068"/>
        </p:xfrm>
        <a:graphic>
          <a:graphicData uri="http://schemas.openxmlformats.org/drawingml/2006/table">
            <a:tbl>
              <a:tblPr/>
              <a:tblGrid>
                <a:gridCol w="692871">
                  <a:extLst>
                    <a:ext uri="{9D8B030D-6E8A-4147-A177-3AD203B41FA5}">
                      <a16:colId xmlns:a16="http://schemas.microsoft.com/office/drawing/2014/main" xmlns="" val="20000"/>
                    </a:ext>
                  </a:extLst>
                </a:gridCol>
                <a:gridCol w="1983065">
                  <a:extLst>
                    <a:ext uri="{9D8B030D-6E8A-4147-A177-3AD203B41FA5}">
                      <a16:colId xmlns:a16="http://schemas.microsoft.com/office/drawing/2014/main" xmlns="" val="20001"/>
                    </a:ext>
                  </a:extLst>
                </a:gridCol>
                <a:gridCol w="5783868">
                  <a:extLst>
                    <a:ext uri="{9D8B030D-6E8A-4147-A177-3AD203B41FA5}">
                      <a16:colId xmlns:a16="http://schemas.microsoft.com/office/drawing/2014/main" xmlns="" val="20002"/>
                    </a:ext>
                  </a:extLst>
                </a:gridCol>
              </a:tblGrid>
              <a:tr h="7064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年級</a:t>
                      </a:r>
                      <a:endParaRPr kumimoji="0" lang="zh-TW" altLang="en-US" sz="16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rPr>
                        <a:t>核心內涵</a:t>
                      </a:r>
                      <a:endParaRPr kumimoji="0" lang="zh-TW" altLang="en-US" sz="16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教學主題與活動</a:t>
                      </a:r>
                      <a:endParaRPr kumimoji="0" lang="zh-TW" altLang="en-US" sz="16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txBody>
                  <a:tcPr marL="68579" marR="6857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0"/>
                  </a:ext>
                </a:extLst>
              </a:tr>
              <a:tr h="4726604">
                <a:tc>
                  <a:txBody>
                    <a:bodyPr/>
                    <a:lstStyle/>
                    <a:p>
                      <a:pPr marL="0" marR="0" lvl="0" indent="0" algn="ctr" defTabSz="914400" rtl="0" eaLnBrk="1" fontAlgn="base" latinLnBrk="0" hangingPunct="1">
                        <a:lnSpc>
                          <a:spcPct val="150000"/>
                        </a:lnSpc>
                        <a:spcBef>
                          <a:spcPts val="1800"/>
                        </a:spcBef>
                        <a:spcAft>
                          <a:spcPct val="0"/>
                        </a:spcAft>
                        <a:buClrTx/>
                        <a:buSzTx/>
                        <a:buFontTx/>
                        <a:buNone/>
                        <a:tabLst/>
                        <a:defRPr/>
                      </a:pPr>
                      <a:r>
                        <a:rPr kumimoji="0" lang="zh-TW" altLang="en-US" sz="2400" b="1" i="0" u="none" strike="noStrike" cap="none" normalizeH="0" baseline="0" dirty="0" smtClean="0">
                          <a:ln>
                            <a:noFill/>
                          </a:ln>
                          <a:solidFill>
                            <a:srgbClr val="0000FF"/>
                          </a:solidFill>
                          <a:effectLst/>
                          <a:latin typeface="Microsoft YaHei" panose="020B0503020204020204" pitchFamily="34" charset="-122"/>
                          <a:ea typeface="Microsoft YaHei" panose="020B0503020204020204" pitchFamily="34" charset="-122"/>
                          <a:cs typeface="Times New Roman" pitchFamily="18" charset="0"/>
                          <a:sym typeface="Arial"/>
                        </a:rPr>
                        <a:t>九  年  級</a:t>
                      </a:r>
                      <a:endParaRPr kumimoji="0" lang="zh-TW" altLang="en-US" sz="2400" b="1" i="0" u="none" strike="noStrike" cap="none" normalizeH="0" baseline="0" dirty="0">
                        <a:ln>
                          <a:noFill/>
                        </a:ln>
                        <a:solidFill>
                          <a:srgbClr val="0000FF"/>
                        </a:solidFill>
                        <a:effectLst/>
                        <a:latin typeface="Microsoft YaHei" panose="020B0503020204020204" pitchFamily="34" charset="-122"/>
                        <a:ea typeface="Microsoft YaHei" panose="020B0503020204020204" pitchFamily="34" charset="-122"/>
                        <a:cs typeface="Times New Roman" pitchFamily="18" charset="0"/>
                        <a:sym typeface="Arial"/>
                      </a:endParaRPr>
                    </a:p>
                  </a:txBody>
                  <a:tcPr marL="68579" marR="68579" marT="0" marB="0" vert="eaVert"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AF0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lang="zh-TW" altLang="zh-TW"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rPr>
                        <a:t>生涯探索與</a:t>
                      </a:r>
                    </a:p>
                    <a:p>
                      <a:pPr marL="0" marR="0" lvl="0" indent="0" algn="ctr" defTabSz="914400" rtl="0" eaLnBrk="1" fontAlgn="base" latinLnBrk="0" hangingPunct="1">
                        <a:lnSpc>
                          <a:spcPct val="150000"/>
                        </a:lnSpc>
                        <a:spcBef>
                          <a:spcPct val="0"/>
                        </a:spcBef>
                        <a:spcAft>
                          <a:spcPct val="0"/>
                        </a:spcAft>
                        <a:buClrTx/>
                        <a:buSzTx/>
                        <a:buFontTx/>
                        <a:buNone/>
                        <a:tabLst/>
                      </a:pPr>
                      <a:r>
                        <a:rPr lang="zh-TW" altLang="zh-TW"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rPr>
                        <a:t>進路選擇</a:t>
                      </a:r>
                      <a:endParaRPr lang="zh-TW" altLang="en-US" sz="2000" b="1" i="0" u="sng" strike="noStrike" kern="1200" cap="none" dirty="0">
                        <a:solidFill>
                          <a:srgbClr val="FF0000"/>
                        </a:solidFill>
                        <a:latin typeface="Microsoft YaHei" panose="020B0503020204020204" pitchFamily="34" charset="-122"/>
                        <a:ea typeface="Microsoft YaHei" panose="020B0503020204020204" pitchFamily="34" charset="-122"/>
                        <a:cs typeface="+mn-cs"/>
                        <a:sym typeface="Arial"/>
                      </a:endParaRPr>
                    </a:p>
                  </a:txBody>
                  <a:tcPr marL="68582" marR="68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AF0D9"/>
                    </a:solidFill>
                  </a:tcPr>
                </a:tc>
                <a:tc>
                  <a:txBody>
                    <a:body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活動建議：</a:t>
                      </a:r>
                      <a:endPar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265113" indent="-265113">
                        <a:buFont typeface="+mj-lt"/>
                        <a:buAutoNum type="arabicPeriod"/>
                      </a:pP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班級輔導</a:t>
                      </a:r>
                      <a:endPar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265113" indent="-265113">
                        <a:buFont typeface="+mj-lt"/>
                        <a:buAutoNum type="arabicPeriod"/>
                      </a:pP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學生</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生涯檔案及主題活動（建議配合「國中學生生涯</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發展</a:t>
                      </a:r>
                      <a:r>
                        <a:rPr kumimoji="0" lang="zh-TW" altLang="zh-TW" sz="1800" b="0" i="0" u="none" strike="noStrike" kern="1200" cap="none" normalizeH="0" baseline="0" dirty="0" smtClean="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紀錄手冊</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」之填寫進行規劃）</a:t>
                      </a:r>
                      <a:endPar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3.</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  </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心理測驗</a:t>
                      </a:r>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興趣測驗</a:t>
                      </a:r>
                    </a:p>
                    <a:p>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4.</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  </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小團體輔導</a:t>
                      </a:r>
                      <a:endPar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5.</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  </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參訪活動</a:t>
                      </a:r>
                      <a:r>
                        <a:rPr kumimoji="0" lang="en-US"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a:t>
                      </a:r>
                      <a:r>
                        <a:rPr kumimoji="0" lang="zh-TW" altLang="en-US"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產業參訪</a:t>
                      </a:r>
                      <a:endPar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p>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6.</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  </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升學進路宣導（含學生、教師及家長相關專題講座）</a:t>
                      </a:r>
                    </a:p>
                    <a:p>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7.</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  </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生涯博覽會、資料展</a:t>
                      </a:r>
                    </a:p>
                    <a:p>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8.</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  </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參訪活動</a:t>
                      </a:r>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高中職參訪活動</a:t>
                      </a:r>
                    </a:p>
                    <a:p>
                      <a:pPr marL="361950" indent="-361950"/>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9.</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  </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專題演講及座談（含學生、教師及家長相關專題講座及研習）</a:t>
                      </a:r>
                    </a:p>
                    <a:p>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10.</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  </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加深職業試探</a:t>
                      </a:r>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技藝教育課程</a:t>
                      </a:r>
                    </a:p>
                    <a:p>
                      <a:r>
                        <a:rPr kumimoji="0" lang="en-US"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11.</a:t>
                      </a:r>
                      <a:r>
                        <a:rPr kumimoji="0" lang="zh-TW" altLang="en-US"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  </a:t>
                      </a:r>
                      <a:r>
                        <a:rPr kumimoji="0" lang="zh-TW" altLang="zh-TW" sz="1800" b="0" i="0" u="none" strike="noStrike" kern="1200"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rPr>
                        <a:t>技藝教育課程成</a:t>
                      </a:r>
                      <a:r>
                        <a:rPr kumimoji="0" lang="zh-TW" altLang="zh-TW" sz="1800" kern="1200" dirty="0">
                          <a:solidFill>
                            <a:schemeClr val="tx1"/>
                          </a:solidFill>
                          <a:latin typeface="Microsoft YaHei" panose="020B0503020204020204" pitchFamily="34" charset="-122"/>
                          <a:ea typeface="Microsoft YaHei" panose="020B0503020204020204" pitchFamily="34" charset="-122"/>
                          <a:cs typeface="+mn-cs"/>
                        </a:rPr>
                        <a:t>果展</a:t>
                      </a:r>
                    </a:p>
                    <a:p>
                      <a:r>
                        <a:rPr kumimoji="0" lang="en-US" altLang="zh-TW" sz="1800" kern="1200" dirty="0">
                          <a:solidFill>
                            <a:schemeClr val="tx1"/>
                          </a:solidFill>
                          <a:latin typeface="Microsoft YaHei" panose="020B0503020204020204" pitchFamily="34" charset="-122"/>
                          <a:ea typeface="Microsoft YaHei" panose="020B0503020204020204" pitchFamily="34" charset="-122"/>
                          <a:cs typeface="+mn-cs"/>
                        </a:rPr>
                        <a:t>12.</a:t>
                      </a:r>
                      <a:r>
                        <a:rPr kumimoji="0" lang="zh-TW" altLang="en-US" sz="1800" kern="1200" dirty="0">
                          <a:solidFill>
                            <a:schemeClr val="tx1"/>
                          </a:solidFill>
                          <a:latin typeface="Microsoft YaHei" panose="020B0503020204020204" pitchFamily="34" charset="-122"/>
                          <a:ea typeface="Microsoft YaHei" panose="020B0503020204020204" pitchFamily="34" charset="-122"/>
                          <a:cs typeface="+mn-cs"/>
                        </a:rPr>
                        <a:t>  </a:t>
                      </a:r>
                      <a:r>
                        <a:rPr kumimoji="0" lang="zh-TW" altLang="zh-TW" sz="1800" kern="1200" dirty="0">
                          <a:solidFill>
                            <a:schemeClr val="tx1"/>
                          </a:solidFill>
                          <a:latin typeface="Microsoft YaHei" panose="020B0503020204020204" pitchFamily="34" charset="-122"/>
                          <a:ea typeface="Microsoft YaHei" panose="020B0503020204020204" pitchFamily="34" charset="-122"/>
                          <a:cs typeface="+mn-cs"/>
                        </a:rPr>
                        <a:t>其他</a:t>
                      </a:r>
                      <a:endParaRPr kumimoji="0" lang="zh-TW" altLang="zh-TW" sz="1800" b="0" i="0" u="none" strike="noStrike" cap="none" normalizeH="0" baseline="0" dirty="0">
                        <a:ln>
                          <a:noFill/>
                        </a:ln>
                        <a:solidFill>
                          <a:srgbClr val="080808"/>
                        </a:solidFill>
                        <a:effectLst/>
                        <a:latin typeface="Microsoft YaHei" panose="020B0503020204020204" pitchFamily="34" charset="-122"/>
                        <a:ea typeface="Microsoft YaHei" panose="020B0503020204020204" pitchFamily="34" charset="-122"/>
                        <a:cs typeface="Times New Roman" pitchFamily="18" charset="0"/>
                      </a:endParaRPr>
                    </a:p>
                  </a:txBody>
                  <a:tcPr marL="68582" marR="6858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AF0D9"/>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0270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生涯規劃的參考模式</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6" name="矩形 15">
            <a:extLst>
              <a:ext uri="{FF2B5EF4-FFF2-40B4-BE49-F238E27FC236}">
                <a16:creationId xmlns:a16="http://schemas.microsoft.com/office/drawing/2014/main" xmlns="" id="{721C9B18-1AA8-46F7-AFD6-E43C82088D76}"/>
              </a:ext>
            </a:extLst>
          </p:cNvPr>
          <p:cNvSpPr/>
          <p:nvPr/>
        </p:nvSpPr>
        <p:spPr>
          <a:xfrm>
            <a:off x="295087" y="1231022"/>
            <a:ext cx="3752950" cy="523220"/>
          </a:xfrm>
          <a:prstGeom prst="rect">
            <a:avLst/>
          </a:prstGeom>
        </p:spPr>
        <p:txBody>
          <a:bodyPr wrap="none">
            <a:spAutoFit/>
          </a:bodyPr>
          <a:lstStyle/>
          <a:p>
            <a:pPr marL="342900" indent="-342900" eaLnBrk="1" hangingPunct="1">
              <a:buClr>
                <a:srgbClr val="002060"/>
              </a:buClr>
              <a:buFont typeface="Wingdings" pitchFamily="2" charset="2"/>
              <a:buChar char="l"/>
            </a:pPr>
            <a:r>
              <a:rPr lang="en-US" altLang="zh-TW" sz="2800" b="1" dirty="0">
                <a:solidFill>
                  <a:srgbClr val="00206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Wingdings" pitchFamily="2" charset="2"/>
              </a:rPr>
              <a:t>Swain</a:t>
            </a:r>
            <a:r>
              <a:rPr lang="zh-TW" altLang="en-US" sz="2800" b="1" dirty="0">
                <a:solidFill>
                  <a:srgbClr val="00206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Wingdings" pitchFamily="2" charset="2"/>
              </a:rPr>
              <a:t>生涯規劃模式</a:t>
            </a:r>
            <a:endParaRPr lang="zh-TW" altLang="en-US" sz="2800" b="1" dirty="0">
              <a:solidFill>
                <a:srgbClr val="00206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nvGrpSpPr>
          <p:cNvPr id="2" name="群組 1">
            <a:extLst>
              <a:ext uri="{FF2B5EF4-FFF2-40B4-BE49-F238E27FC236}">
                <a16:creationId xmlns:a16="http://schemas.microsoft.com/office/drawing/2014/main" xmlns="" id="{17850F84-1C52-4E40-8474-6DE17D244BDB}"/>
              </a:ext>
            </a:extLst>
          </p:cNvPr>
          <p:cNvGrpSpPr/>
          <p:nvPr/>
        </p:nvGrpSpPr>
        <p:grpSpPr>
          <a:xfrm>
            <a:off x="447712" y="2148395"/>
            <a:ext cx="8248576" cy="4270159"/>
            <a:chOff x="593311" y="1700098"/>
            <a:chExt cx="5900993" cy="3051867"/>
          </a:xfrm>
        </p:grpSpPr>
        <p:pic>
          <p:nvPicPr>
            <p:cNvPr id="14" name="Picture 5" descr="1">
              <a:extLst>
                <a:ext uri="{FF2B5EF4-FFF2-40B4-BE49-F238E27FC236}">
                  <a16:creationId xmlns:a16="http://schemas.microsoft.com/office/drawing/2014/main" xmlns="" id="{5F7597AF-723E-4FBF-A053-80A73D147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880" y="1700098"/>
              <a:ext cx="4019022" cy="30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1">
              <a:extLst>
                <a:ext uri="{FF2B5EF4-FFF2-40B4-BE49-F238E27FC236}">
                  <a16:creationId xmlns:a16="http://schemas.microsoft.com/office/drawing/2014/main" xmlns="" id="{C8D9162C-614A-4E4C-AAE7-B99A5B0917C5}"/>
                </a:ext>
              </a:extLst>
            </p:cNvPr>
            <p:cNvSpPr txBox="1">
              <a:spLocks noChangeArrowheads="1"/>
            </p:cNvSpPr>
            <p:nvPr/>
          </p:nvSpPr>
          <p:spPr bwMode="auto">
            <a:xfrm>
              <a:off x="4263606" y="1916915"/>
              <a:ext cx="1190732" cy="461665"/>
            </a:xfrm>
            <a:prstGeom prst="rect">
              <a:avLst/>
            </a:prstGeom>
            <a:solidFill>
              <a:srgbClr val="FFC0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TW" altLang="zh-TW" sz="1800" b="1" dirty="0">
                  <a:latin typeface="Microsoft YaHei" panose="020B0503020204020204" pitchFamily="34" charset="-122"/>
                  <a:ea typeface="Microsoft YaHei" panose="020B0503020204020204" pitchFamily="34" charset="-122"/>
                </a:rPr>
                <a:t>個人特質的</a:t>
              </a:r>
              <a:endParaRPr lang="en-US" altLang="zh-TW" sz="1800" b="1" dirty="0">
                <a:latin typeface="Microsoft YaHei" panose="020B0503020204020204" pitchFamily="34" charset="-122"/>
                <a:ea typeface="Microsoft YaHei" panose="020B0503020204020204" pitchFamily="34" charset="-122"/>
              </a:endParaRPr>
            </a:p>
            <a:p>
              <a:pPr algn="ctr" eaLnBrk="1" hangingPunct="1"/>
              <a:r>
                <a:rPr lang="zh-TW" altLang="zh-TW" sz="1800" b="1" dirty="0">
                  <a:latin typeface="Microsoft YaHei" panose="020B0503020204020204" pitchFamily="34" charset="-122"/>
                  <a:ea typeface="Microsoft YaHei" panose="020B0503020204020204" pitchFamily="34" charset="-122"/>
                </a:rPr>
                <a:t>澄清與了解</a:t>
              </a:r>
              <a:endParaRPr lang="zh-TW" altLang="en-US" sz="1800" b="1" dirty="0">
                <a:latin typeface="Microsoft YaHei" panose="020B0503020204020204" pitchFamily="34" charset="-122"/>
                <a:ea typeface="Microsoft YaHei" panose="020B0503020204020204" pitchFamily="34" charset="-122"/>
              </a:endParaRPr>
            </a:p>
          </p:txBody>
        </p:sp>
        <p:sp>
          <p:nvSpPr>
            <p:cNvPr id="18" name="文字方塊 7">
              <a:extLst>
                <a:ext uri="{FF2B5EF4-FFF2-40B4-BE49-F238E27FC236}">
                  <a16:creationId xmlns:a16="http://schemas.microsoft.com/office/drawing/2014/main" xmlns="" id="{7C5820E4-6F36-4B29-BB9C-0313B387D994}"/>
                </a:ext>
              </a:extLst>
            </p:cNvPr>
            <p:cNvSpPr txBox="1">
              <a:spLocks noChangeArrowheads="1"/>
            </p:cNvSpPr>
            <p:nvPr/>
          </p:nvSpPr>
          <p:spPr bwMode="auto">
            <a:xfrm>
              <a:off x="5307134" y="3587512"/>
              <a:ext cx="1187170" cy="458809"/>
            </a:xfrm>
            <a:prstGeom prst="rect">
              <a:avLst/>
            </a:prstGeom>
            <a:solidFill>
              <a:srgbClr val="FBA6A3"/>
            </a:solidFill>
            <a:ln>
              <a:noFill/>
            </a:ln>
            <a:effectLst>
              <a:outerShdw blurRad="50800" dist="38100" dir="2700000" algn="tl" rotWithShape="0">
                <a:prstClr val="black">
                  <a:alpha val="40000"/>
                </a:prstClr>
              </a:outerShdw>
            </a:effectLst>
          </p:spPr>
          <p:txBody>
            <a:bodyPr wrap="square">
              <a:spAutoFit/>
            </a:bodyPr>
            <a:lstStyle>
              <a:lvl1pPr eaLnBrk="0" hangingPunct="0">
                <a:defRPr kumimoji="1" sz="3200">
                  <a:solidFill>
                    <a:schemeClr val="tx1"/>
                  </a:solidFill>
                  <a:latin typeface="Calibri" pitchFamily="34" charset="0"/>
                  <a:ea typeface="新細明體" charset="-120"/>
                </a:defRPr>
              </a:lvl1pPr>
              <a:lvl2pPr marL="742950" indent="-285750" eaLnBrk="0" hangingPunct="0">
                <a:defRPr kumimoji="1" sz="3200">
                  <a:solidFill>
                    <a:schemeClr val="tx1"/>
                  </a:solidFill>
                  <a:latin typeface="Calibri" pitchFamily="34" charset="0"/>
                  <a:ea typeface="新細明體" charset="-120"/>
                </a:defRPr>
              </a:lvl2pPr>
              <a:lvl3pPr marL="1143000" indent="-228600" eaLnBrk="0" hangingPunct="0">
                <a:defRPr kumimoji="1" sz="3200">
                  <a:solidFill>
                    <a:schemeClr val="tx1"/>
                  </a:solidFill>
                  <a:latin typeface="Calibri" pitchFamily="34" charset="0"/>
                  <a:ea typeface="新細明體" charset="-120"/>
                </a:defRPr>
              </a:lvl3pPr>
              <a:lvl4pPr marL="1600200" indent="-228600" eaLnBrk="0" hangingPunct="0">
                <a:defRPr kumimoji="1" sz="3200">
                  <a:solidFill>
                    <a:schemeClr val="tx1"/>
                  </a:solidFill>
                  <a:latin typeface="Calibri" pitchFamily="34" charset="0"/>
                  <a:ea typeface="新細明體" charset="-120"/>
                </a:defRPr>
              </a:lvl4pPr>
              <a:lvl5pPr marL="2057400" indent="-228600" eaLnBrk="0" hangingPunct="0">
                <a:defRPr kumimoji="1" sz="3200">
                  <a:solidFill>
                    <a:schemeClr val="tx1"/>
                  </a:solidFill>
                  <a:latin typeface="Calibri" pitchFamily="34" charset="0"/>
                  <a:ea typeface="新細明體"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charset="-120"/>
                </a:defRPr>
              </a:lvl9pPr>
            </a:lstStyle>
            <a:p>
              <a:pPr algn="ctr" eaLnBrk="1" hangingPunct="1">
                <a:defRPr/>
              </a:pPr>
              <a:r>
                <a:rPr kumimoji="0" lang="zh-TW" altLang="en-US" sz="1800" b="1" dirty="0">
                  <a:solidFill>
                    <a:schemeClr val="tx1">
                      <a:lumMod val="50000"/>
                    </a:schemeClr>
                  </a:solidFill>
                  <a:latin typeface="Microsoft YaHei" panose="020B0503020204020204" pitchFamily="34" charset="-122"/>
                  <a:ea typeface="Microsoft YaHei" panose="020B0503020204020204" pitchFamily="34" charset="-122"/>
                </a:rPr>
                <a:t>教育與職業</a:t>
              </a:r>
            </a:p>
            <a:p>
              <a:pPr algn="ctr" eaLnBrk="1" hangingPunct="1">
                <a:defRPr/>
              </a:pPr>
              <a:r>
                <a:rPr kumimoji="0" lang="zh-TW" altLang="en-US" sz="1800" b="1" dirty="0">
                  <a:solidFill>
                    <a:schemeClr val="tx1">
                      <a:lumMod val="50000"/>
                    </a:schemeClr>
                  </a:solidFill>
                  <a:latin typeface="Microsoft YaHei" panose="020B0503020204020204" pitchFamily="34" charset="-122"/>
                  <a:ea typeface="Microsoft YaHei" panose="020B0503020204020204" pitchFamily="34" charset="-122"/>
                </a:rPr>
                <a:t>資料的提供</a:t>
              </a:r>
            </a:p>
          </p:txBody>
        </p:sp>
        <p:sp>
          <p:nvSpPr>
            <p:cNvPr id="19" name="文字方塊 8">
              <a:extLst>
                <a:ext uri="{FF2B5EF4-FFF2-40B4-BE49-F238E27FC236}">
                  <a16:creationId xmlns:a16="http://schemas.microsoft.com/office/drawing/2014/main" xmlns="" id="{5647B2C4-F451-4898-9F2E-099498F8312D}"/>
                </a:ext>
              </a:extLst>
            </p:cNvPr>
            <p:cNvSpPr txBox="1">
              <a:spLocks noChangeArrowheads="1"/>
            </p:cNvSpPr>
            <p:nvPr/>
          </p:nvSpPr>
          <p:spPr bwMode="auto">
            <a:xfrm>
              <a:off x="593311" y="3043525"/>
              <a:ext cx="1190732" cy="461930"/>
            </a:xfrm>
            <a:prstGeom prst="rect">
              <a:avLst/>
            </a:prstGeom>
            <a:solidFill>
              <a:srgbClr val="92D05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TW" altLang="zh-TW" sz="1800" b="1" dirty="0">
                  <a:latin typeface="Microsoft YaHei" panose="020B0503020204020204" pitchFamily="34" charset="-122"/>
                  <a:ea typeface="Microsoft YaHei" panose="020B0503020204020204" pitchFamily="34" charset="-122"/>
                </a:rPr>
                <a:t>個人與環境</a:t>
              </a:r>
              <a:endParaRPr lang="en-US" altLang="zh-TW" sz="1800" b="1" dirty="0">
                <a:latin typeface="Microsoft YaHei" panose="020B0503020204020204" pitchFamily="34" charset="-122"/>
                <a:ea typeface="Microsoft YaHei" panose="020B0503020204020204" pitchFamily="34" charset="-122"/>
              </a:endParaRPr>
            </a:p>
            <a:p>
              <a:pPr algn="ctr" eaLnBrk="1" hangingPunct="1"/>
              <a:r>
                <a:rPr lang="zh-TW" altLang="zh-TW" sz="1800" b="1" dirty="0">
                  <a:latin typeface="Microsoft YaHei" panose="020B0503020204020204" pitchFamily="34" charset="-122"/>
                  <a:ea typeface="Microsoft YaHei" panose="020B0503020204020204" pitchFamily="34" charset="-122"/>
                </a:rPr>
                <a:t>關係的協調</a:t>
              </a:r>
              <a:endParaRPr lang="zh-TW" altLang="en-US" sz="1800" b="1" dirty="0">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1819637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生涯發展教育內涵與推動</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aphicFrame>
        <p:nvGraphicFramePr>
          <p:cNvPr id="14" name="表格 13">
            <a:extLst>
              <a:ext uri="{FF2B5EF4-FFF2-40B4-BE49-F238E27FC236}">
                <a16:creationId xmlns:a16="http://schemas.microsoft.com/office/drawing/2014/main" xmlns="" id="{97F6E970-8A66-4EF8-8142-6A1AF055CFAC}"/>
              </a:ext>
            </a:extLst>
          </p:cNvPr>
          <p:cNvGraphicFramePr>
            <a:graphicFrameLocks noGrp="1"/>
          </p:cNvGraphicFramePr>
          <p:nvPr>
            <p:extLst>
              <p:ext uri="{D42A27DB-BD31-4B8C-83A1-F6EECF244321}">
                <p14:modId xmlns:p14="http://schemas.microsoft.com/office/powerpoint/2010/main" val="3975304913"/>
              </p:ext>
            </p:extLst>
          </p:nvPr>
        </p:nvGraphicFramePr>
        <p:xfrm>
          <a:off x="412201" y="2094143"/>
          <a:ext cx="8319597" cy="4484870"/>
        </p:xfrm>
        <a:graphic>
          <a:graphicData uri="http://schemas.openxmlformats.org/drawingml/2006/table">
            <a:tbl>
              <a:tblPr/>
              <a:tblGrid>
                <a:gridCol w="1767473">
                  <a:extLst>
                    <a:ext uri="{9D8B030D-6E8A-4147-A177-3AD203B41FA5}">
                      <a16:colId xmlns:a16="http://schemas.microsoft.com/office/drawing/2014/main" xmlns="" val="20000"/>
                    </a:ext>
                  </a:extLst>
                </a:gridCol>
                <a:gridCol w="5699052">
                  <a:extLst>
                    <a:ext uri="{9D8B030D-6E8A-4147-A177-3AD203B41FA5}">
                      <a16:colId xmlns:a16="http://schemas.microsoft.com/office/drawing/2014/main" xmlns="" val="20001"/>
                    </a:ext>
                  </a:extLst>
                </a:gridCol>
                <a:gridCol w="853072">
                  <a:extLst>
                    <a:ext uri="{9D8B030D-6E8A-4147-A177-3AD203B41FA5}">
                      <a16:colId xmlns:a16="http://schemas.microsoft.com/office/drawing/2014/main" xmlns="" val="20002"/>
                    </a:ext>
                  </a:extLst>
                </a:gridCol>
              </a:tblGrid>
              <a:tr h="383806">
                <a:tc>
                  <a:txBody>
                    <a:bodyPr/>
                    <a:lstStyle/>
                    <a:p>
                      <a:pPr algn="ctr">
                        <a:lnSpc>
                          <a:spcPts val="2600"/>
                        </a:lnSpc>
                        <a:spcAft>
                          <a:spcPts val="0"/>
                        </a:spcAft>
                      </a:pPr>
                      <a:r>
                        <a:rPr lang="zh-TW" sz="1400" b="1" kern="100" dirty="0">
                          <a:solidFill>
                            <a:schemeClr val="tx1"/>
                          </a:solidFill>
                          <a:latin typeface="Microsoft YaHei" panose="020B0503020204020204" pitchFamily="34" charset="-122"/>
                          <a:ea typeface="Microsoft YaHei" panose="020B0503020204020204" pitchFamily="34" charset="-122"/>
                        </a:rPr>
                        <a:t>開會時間</a:t>
                      </a:r>
                    </a:p>
                  </a:txBody>
                  <a:tcPr marL="66502" marR="665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EF"/>
                    </a:solidFill>
                  </a:tcPr>
                </a:tc>
                <a:tc>
                  <a:txBody>
                    <a:bodyPr/>
                    <a:lstStyle/>
                    <a:p>
                      <a:pPr algn="ctr">
                        <a:lnSpc>
                          <a:spcPts val="2600"/>
                        </a:lnSpc>
                        <a:spcAft>
                          <a:spcPts val="0"/>
                        </a:spcAft>
                      </a:pPr>
                      <a:r>
                        <a:rPr lang="zh-TW" sz="1400" b="1" kern="100" dirty="0">
                          <a:solidFill>
                            <a:schemeClr val="tx1"/>
                          </a:solidFill>
                          <a:latin typeface="Microsoft YaHei" panose="020B0503020204020204" pitchFamily="34" charset="-122"/>
                          <a:ea typeface="Microsoft YaHei" panose="020B0503020204020204" pitchFamily="34" charset="-122"/>
                        </a:rPr>
                        <a:t>建議議題</a:t>
                      </a:r>
                    </a:p>
                  </a:txBody>
                  <a:tcPr marL="66502" marR="66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EF"/>
                    </a:solidFill>
                  </a:tcPr>
                </a:tc>
                <a:tc>
                  <a:txBody>
                    <a:bodyPr/>
                    <a:lstStyle/>
                    <a:p>
                      <a:pPr algn="ctr">
                        <a:lnSpc>
                          <a:spcPts val="2600"/>
                        </a:lnSpc>
                        <a:spcAft>
                          <a:spcPts val="0"/>
                        </a:spcAft>
                      </a:pPr>
                      <a:r>
                        <a:rPr lang="zh-TW" sz="1400" b="1" kern="100" dirty="0">
                          <a:solidFill>
                            <a:schemeClr val="tx1"/>
                          </a:solidFill>
                          <a:latin typeface="Microsoft YaHei" panose="020B0503020204020204" pitchFamily="34" charset="-122"/>
                          <a:ea typeface="Microsoft YaHei" panose="020B0503020204020204" pitchFamily="34" charset="-122"/>
                        </a:rPr>
                        <a:t>備註</a:t>
                      </a:r>
                    </a:p>
                  </a:txBody>
                  <a:tcPr marL="66502" marR="665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EF"/>
                    </a:solidFill>
                  </a:tcPr>
                </a:tc>
                <a:extLst>
                  <a:ext uri="{0D108BD9-81ED-4DB2-BD59-A6C34878D82A}">
                    <a16:rowId xmlns:a16="http://schemas.microsoft.com/office/drawing/2014/main" xmlns="" val="10000"/>
                  </a:ext>
                </a:extLst>
              </a:tr>
              <a:tr h="1122313">
                <a:tc>
                  <a:txBody>
                    <a:bodyPr/>
                    <a:lstStyle/>
                    <a:p>
                      <a:pPr algn="ctr">
                        <a:lnSpc>
                          <a:spcPts val="2400"/>
                        </a:lnSpc>
                        <a:spcAft>
                          <a:spcPts val="0"/>
                        </a:spcAft>
                      </a:pPr>
                      <a:r>
                        <a:rPr lang="zh-TW" sz="2000" b="1" kern="100" dirty="0">
                          <a:solidFill>
                            <a:srgbClr val="0000FF"/>
                          </a:solidFill>
                          <a:latin typeface="Microsoft YaHei" panose="020B0503020204020204" pitchFamily="34" charset="-122"/>
                          <a:ea typeface="Microsoft YaHei" panose="020B0503020204020204" pitchFamily="34" charset="-122"/>
                        </a:rPr>
                        <a:t>第</a:t>
                      </a:r>
                      <a:r>
                        <a:rPr lang="en-US" sz="2000" b="1" kern="100" dirty="0">
                          <a:solidFill>
                            <a:srgbClr val="0000FF"/>
                          </a:solidFill>
                          <a:latin typeface="Microsoft YaHei" panose="020B0503020204020204" pitchFamily="34" charset="-122"/>
                          <a:ea typeface="Microsoft YaHei" panose="020B0503020204020204" pitchFamily="34" charset="-122"/>
                        </a:rPr>
                        <a:t>1</a:t>
                      </a:r>
                      <a:r>
                        <a:rPr lang="zh-TW" sz="2000" b="1" kern="100" dirty="0">
                          <a:solidFill>
                            <a:srgbClr val="0000FF"/>
                          </a:solidFill>
                          <a:latin typeface="Microsoft YaHei" panose="020B0503020204020204" pitchFamily="34" charset="-122"/>
                          <a:ea typeface="Microsoft YaHei" panose="020B0503020204020204" pitchFamily="34" charset="-122"/>
                        </a:rPr>
                        <a:t>學期期初</a:t>
                      </a:r>
                      <a:endParaRPr lang="en-US" altLang="zh-TW" sz="2000" b="1" kern="100" dirty="0">
                        <a:solidFill>
                          <a:srgbClr val="0000FF"/>
                        </a:solidFill>
                        <a:latin typeface="Microsoft YaHei" panose="020B0503020204020204" pitchFamily="34" charset="-122"/>
                        <a:ea typeface="Microsoft YaHei" panose="020B0503020204020204" pitchFamily="34" charset="-122"/>
                      </a:endParaRPr>
                    </a:p>
                    <a:p>
                      <a:pPr algn="ctr">
                        <a:lnSpc>
                          <a:spcPts val="2400"/>
                        </a:lnSpc>
                        <a:spcAft>
                          <a:spcPts val="0"/>
                        </a:spcAft>
                      </a:pPr>
                      <a:r>
                        <a:rPr lang="zh-TW" sz="2000" b="1" kern="100" dirty="0">
                          <a:solidFill>
                            <a:srgbClr val="0000FF"/>
                          </a:solidFill>
                          <a:latin typeface="Microsoft YaHei" panose="020B0503020204020204" pitchFamily="34" charset="-122"/>
                          <a:ea typeface="Microsoft YaHei" panose="020B0503020204020204" pitchFamily="34" charset="-122"/>
                        </a:rPr>
                        <a:t>（約</a:t>
                      </a:r>
                      <a:r>
                        <a:rPr lang="en-US" sz="2000" b="1" kern="100" dirty="0">
                          <a:solidFill>
                            <a:srgbClr val="0000FF"/>
                          </a:solidFill>
                          <a:latin typeface="Microsoft YaHei" panose="020B0503020204020204" pitchFamily="34" charset="-122"/>
                          <a:ea typeface="Microsoft YaHei" panose="020B0503020204020204" pitchFamily="34" charset="-122"/>
                        </a:rPr>
                        <a:t>8</a:t>
                      </a:r>
                      <a:r>
                        <a:rPr lang="zh-TW" sz="2000" b="1" kern="100" dirty="0">
                          <a:solidFill>
                            <a:srgbClr val="0000FF"/>
                          </a:solidFill>
                          <a:latin typeface="Microsoft YaHei" panose="020B0503020204020204" pitchFamily="34" charset="-122"/>
                          <a:ea typeface="Microsoft YaHei" panose="020B0503020204020204" pitchFamily="34" charset="-122"/>
                        </a:rPr>
                        <a:t>月）</a:t>
                      </a:r>
                    </a:p>
                  </a:txBody>
                  <a:tcPr marL="66502" marR="665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a:lnSpc>
                          <a:spcPts val="2400"/>
                        </a:lnSpc>
                        <a:spcAft>
                          <a:spcPts val="0"/>
                        </a:spcAft>
                        <a:buFont typeface="+mj-lt"/>
                        <a:buAutoNum type="arabicPeriod"/>
                      </a:pP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當學年度生涯發展教育實施計畫研議</a:t>
                      </a:r>
                      <a:endParaRPr lang="zh-TW" sz="1400" b="1" u="none" kern="1200" dirty="0">
                        <a:solidFill>
                          <a:srgbClr val="EA6E36"/>
                        </a:solidFill>
                        <a:latin typeface="Microsoft YaHei" panose="020B0503020204020204" pitchFamily="34" charset="-122"/>
                        <a:ea typeface="Microsoft YaHei" panose="020B0503020204020204" pitchFamily="34" charset="-122"/>
                        <a:cs typeface="+mn-cs"/>
                      </a:endParaRPr>
                    </a:p>
                    <a:p>
                      <a:pPr marL="342900" lvl="0" indent="-342900" algn="l">
                        <a:lnSpc>
                          <a:spcPts val="2400"/>
                        </a:lnSpc>
                        <a:spcAft>
                          <a:spcPts val="0"/>
                        </a:spcAft>
                        <a:buFont typeface="+mj-lt"/>
                        <a:buAutoNum type="arabicPeriod"/>
                      </a:pP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第</a:t>
                      </a:r>
                      <a:r>
                        <a:rPr lang="en-US" sz="1400" kern="100" dirty="0">
                          <a:solidFill>
                            <a:srgbClr val="000000"/>
                          </a:solidFill>
                          <a:latin typeface="Microsoft YaHei" panose="020B0503020204020204" pitchFamily="34" charset="-122"/>
                          <a:ea typeface="Microsoft YaHei" panose="020B0503020204020204" pitchFamily="34" charset="-122"/>
                          <a:cs typeface="Times New Roman"/>
                        </a:rPr>
                        <a:t>1</a:t>
                      </a: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學期生涯發展課程及活動規劃討論</a:t>
                      </a:r>
                    </a:p>
                    <a:p>
                      <a:pPr marL="342900" lvl="0" indent="-342900" algn="l">
                        <a:lnSpc>
                          <a:spcPts val="2400"/>
                        </a:lnSpc>
                        <a:spcAft>
                          <a:spcPts val="0"/>
                        </a:spcAft>
                        <a:buFont typeface="+mj-lt"/>
                        <a:buAutoNum type="arabicPeriod"/>
                      </a:pP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其他生涯發展教育（含：學生適性輔導）相關議題研討</a:t>
                      </a:r>
                    </a:p>
                  </a:txBody>
                  <a:tcPr marL="66502" marR="66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600"/>
                        </a:lnSpc>
                        <a:spcAft>
                          <a:spcPts val="0"/>
                        </a:spcAft>
                      </a:pPr>
                      <a:endParaRPr lang="zh-TW" sz="1200" kern="100" dirty="0">
                        <a:solidFill>
                          <a:srgbClr val="000000"/>
                        </a:solidFill>
                        <a:latin typeface="Microsoft YaHei" panose="020B0503020204020204" pitchFamily="34" charset="-122"/>
                        <a:ea typeface="Microsoft YaHei" panose="020B0503020204020204" pitchFamily="34" charset="-122"/>
                      </a:endParaRPr>
                    </a:p>
                  </a:txBody>
                  <a:tcPr marL="66502" marR="665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734124">
                <a:tc>
                  <a:txBody>
                    <a:bodyPr/>
                    <a:lstStyle/>
                    <a:p>
                      <a:pPr algn="ctr">
                        <a:lnSpc>
                          <a:spcPts val="2400"/>
                        </a:lnSpc>
                        <a:spcAft>
                          <a:spcPts val="0"/>
                        </a:spcAft>
                      </a:pPr>
                      <a:r>
                        <a:rPr lang="zh-TW" sz="2000" b="1" kern="100" dirty="0">
                          <a:solidFill>
                            <a:srgbClr val="0000FF"/>
                          </a:solidFill>
                          <a:latin typeface="Microsoft YaHei" panose="020B0503020204020204" pitchFamily="34" charset="-122"/>
                          <a:ea typeface="Microsoft YaHei" panose="020B0503020204020204" pitchFamily="34" charset="-122"/>
                        </a:rPr>
                        <a:t>第</a:t>
                      </a:r>
                      <a:r>
                        <a:rPr lang="en-US" sz="2000" b="1" kern="100" dirty="0">
                          <a:solidFill>
                            <a:srgbClr val="0000FF"/>
                          </a:solidFill>
                          <a:latin typeface="Microsoft YaHei" panose="020B0503020204020204" pitchFamily="34" charset="-122"/>
                          <a:ea typeface="Microsoft YaHei" panose="020B0503020204020204" pitchFamily="34" charset="-122"/>
                        </a:rPr>
                        <a:t>1</a:t>
                      </a:r>
                      <a:r>
                        <a:rPr lang="zh-TW" sz="2000" b="1" kern="100" dirty="0">
                          <a:solidFill>
                            <a:srgbClr val="0000FF"/>
                          </a:solidFill>
                          <a:latin typeface="Microsoft YaHei" panose="020B0503020204020204" pitchFamily="34" charset="-122"/>
                          <a:ea typeface="Microsoft YaHei" panose="020B0503020204020204" pitchFamily="34" charset="-122"/>
                        </a:rPr>
                        <a:t>學期期末</a:t>
                      </a:r>
                      <a:endParaRPr lang="en-US" altLang="zh-TW" sz="2000" b="1" kern="100" dirty="0">
                        <a:solidFill>
                          <a:srgbClr val="0000FF"/>
                        </a:solidFill>
                        <a:latin typeface="Microsoft YaHei" panose="020B0503020204020204" pitchFamily="34" charset="-122"/>
                        <a:ea typeface="Microsoft YaHei" panose="020B0503020204020204" pitchFamily="34" charset="-122"/>
                      </a:endParaRPr>
                    </a:p>
                    <a:p>
                      <a:pPr algn="ctr">
                        <a:lnSpc>
                          <a:spcPts val="2400"/>
                        </a:lnSpc>
                        <a:spcAft>
                          <a:spcPts val="0"/>
                        </a:spcAft>
                      </a:pPr>
                      <a:r>
                        <a:rPr lang="zh-TW" sz="2000" b="1" kern="100" dirty="0">
                          <a:solidFill>
                            <a:srgbClr val="0000FF"/>
                          </a:solidFill>
                          <a:latin typeface="Microsoft YaHei" panose="020B0503020204020204" pitchFamily="34" charset="-122"/>
                          <a:ea typeface="Microsoft YaHei" panose="020B0503020204020204" pitchFamily="34" charset="-122"/>
                        </a:rPr>
                        <a:t>（約</a:t>
                      </a:r>
                      <a:r>
                        <a:rPr lang="en-US" sz="2000" b="1" kern="100" dirty="0">
                          <a:solidFill>
                            <a:srgbClr val="0000FF"/>
                          </a:solidFill>
                          <a:latin typeface="Microsoft YaHei" panose="020B0503020204020204" pitchFamily="34" charset="-122"/>
                          <a:ea typeface="Microsoft YaHei" panose="020B0503020204020204" pitchFamily="34" charset="-122"/>
                        </a:rPr>
                        <a:t>1</a:t>
                      </a:r>
                      <a:r>
                        <a:rPr lang="zh-TW" sz="2000" b="1" kern="100" dirty="0">
                          <a:solidFill>
                            <a:srgbClr val="0000FF"/>
                          </a:solidFill>
                          <a:latin typeface="Microsoft YaHei" panose="020B0503020204020204" pitchFamily="34" charset="-122"/>
                          <a:ea typeface="Microsoft YaHei" panose="020B0503020204020204" pitchFamily="34" charset="-122"/>
                        </a:rPr>
                        <a:t>月）</a:t>
                      </a:r>
                    </a:p>
                  </a:txBody>
                  <a:tcPr marL="66502" marR="665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a:lnSpc>
                          <a:spcPts val="2400"/>
                        </a:lnSpc>
                        <a:spcAft>
                          <a:spcPts val="0"/>
                        </a:spcAft>
                        <a:buFont typeface="+mj-lt"/>
                        <a:buAutoNum type="arabicPeriod"/>
                      </a:pP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第</a:t>
                      </a:r>
                      <a:r>
                        <a:rPr lang="en-US" sz="1400" kern="100" dirty="0">
                          <a:solidFill>
                            <a:srgbClr val="000000"/>
                          </a:solidFill>
                          <a:latin typeface="Microsoft YaHei" panose="020B0503020204020204" pitchFamily="34" charset="-122"/>
                          <a:ea typeface="Microsoft YaHei" panose="020B0503020204020204" pitchFamily="34" charset="-122"/>
                          <a:cs typeface="Times New Roman"/>
                        </a:rPr>
                        <a:t>1</a:t>
                      </a: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學期生涯發展教育實施成效檢討</a:t>
                      </a:r>
                    </a:p>
                    <a:p>
                      <a:pPr marL="342900" lvl="0" indent="-342900" algn="l">
                        <a:lnSpc>
                          <a:spcPts val="2400"/>
                        </a:lnSpc>
                        <a:spcAft>
                          <a:spcPts val="0"/>
                        </a:spcAft>
                        <a:buFont typeface="+mj-lt"/>
                        <a:buAutoNum type="arabicPeriod"/>
                      </a:pP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其他生涯發展教育（含：學生適性輔導）相關議題研討</a:t>
                      </a:r>
                    </a:p>
                  </a:txBody>
                  <a:tcPr marL="66502" marR="66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600"/>
                        </a:lnSpc>
                        <a:spcAft>
                          <a:spcPts val="0"/>
                        </a:spcAft>
                      </a:pPr>
                      <a:endParaRPr lang="zh-TW" sz="1200" kern="100" dirty="0">
                        <a:solidFill>
                          <a:srgbClr val="000000"/>
                        </a:solidFill>
                        <a:latin typeface="Microsoft YaHei" panose="020B0503020204020204" pitchFamily="34" charset="-122"/>
                        <a:ea typeface="Microsoft YaHei" panose="020B0503020204020204" pitchFamily="34" charset="-122"/>
                      </a:endParaRPr>
                    </a:p>
                  </a:txBody>
                  <a:tcPr marL="66502" marR="665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34124">
                <a:tc>
                  <a:txBody>
                    <a:bodyPr/>
                    <a:lstStyle/>
                    <a:p>
                      <a:pPr algn="ctr">
                        <a:lnSpc>
                          <a:spcPts val="2400"/>
                        </a:lnSpc>
                        <a:spcAft>
                          <a:spcPts val="0"/>
                        </a:spcAft>
                      </a:pPr>
                      <a:r>
                        <a:rPr lang="zh-TW" sz="2000" b="1" kern="100" dirty="0">
                          <a:solidFill>
                            <a:srgbClr val="0000FF"/>
                          </a:solidFill>
                          <a:latin typeface="Microsoft YaHei" panose="020B0503020204020204" pitchFamily="34" charset="-122"/>
                          <a:ea typeface="Microsoft YaHei" panose="020B0503020204020204" pitchFamily="34" charset="-122"/>
                        </a:rPr>
                        <a:t>第</a:t>
                      </a:r>
                      <a:r>
                        <a:rPr lang="en-US" sz="2000" b="1" kern="100" dirty="0">
                          <a:solidFill>
                            <a:srgbClr val="0000FF"/>
                          </a:solidFill>
                          <a:latin typeface="Microsoft YaHei" panose="020B0503020204020204" pitchFamily="34" charset="-122"/>
                          <a:ea typeface="Microsoft YaHei" panose="020B0503020204020204" pitchFamily="34" charset="-122"/>
                        </a:rPr>
                        <a:t>2</a:t>
                      </a:r>
                      <a:r>
                        <a:rPr lang="zh-TW" sz="2000" b="1" kern="100" dirty="0">
                          <a:solidFill>
                            <a:srgbClr val="0000FF"/>
                          </a:solidFill>
                          <a:latin typeface="Microsoft YaHei" panose="020B0503020204020204" pitchFamily="34" charset="-122"/>
                          <a:ea typeface="Microsoft YaHei" panose="020B0503020204020204" pitchFamily="34" charset="-122"/>
                        </a:rPr>
                        <a:t>學期期初</a:t>
                      </a:r>
                      <a:endParaRPr lang="en-US" altLang="zh-TW" sz="2000" b="1" kern="100" dirty="0">
                        <a:solidFill>
                          <a:srgbClr val="0000FF"/>
                        </a:solidFill>
                        <a:latin typeface="Microsoft YaHei" panose="020B0503020204020204" pitchFamily="34" charset="-122"/>
                        <a:ea typeface="Microsoft YaHei" panose="020B0503020204020204" pitchFamily="34" charset="-122"/>
                      </a:endParaRPr>
                    </a:p>
                    <a:p>
                      <a:pPr algn="ctr">
                        <a:lnSpc>
                          <a:spcPts val="2400"/>
                        </a:lnSpc>
                        <a:spcAft>
                          <a:spcPts val="0"/>
                        </a:spcAft>
                      </a:pPr>
                      <a:r>
                        <a:rPr lang="zh-TW" sz="2000" b="1" kern="100" dirty="0">
                          <a:solidFill>
                            <a:srgbClr val="0000FF"/>
                          </a:solidFill>
                          <a:latin typeface="Microsoft YaHei" panose="020B0503020204020204" pitchFamily="34" charset="-122"/>
                          <a:ea typeface="Microsoft YaHei" panose="020B0503020204020204" pitchFamily="34" charset="-122"/>
                        </a:rPr>
                        <a:t>（約</a:t>
                      </a:r>
                      <a:r>
                        <a:rPr lang="en-US" sz="2000" b="1" kern="100" dirty="0">
                          <a:solidFill>
                            <a:srgbClr val="0000FF"/>
                          </a:solidFill>
                          <a:latin typeface="Microsoft YaHei" panose="020B0503020204020204" pitchFamily="34" charset="-122"/>
                          <a:ea typeface="Microsoft YaHei" panose="020B0503020204020204" pitchFamily="34" charset="-122"/>
                        </a:rPr>
                        <a:t>2</a:t>
                      </a:r>
                      <a:r>
                        <a:rPr lang="zh-TW" sz="2000" b="1" kern="100" dirty="0">
                          <a:solidFill>
                            <a:srgbClr val="0000FF"/>
                          </a:solidFill>
                          <a:latin typeface="Microsoft YaHei" panose="020B0503020204020204" pitchFamily="34" charset="-122"/>
                          <a:ea typeface="Microsoft YaHei" panose="020B0503020204020204" pitchFamily="34" charset="-122"/>
                        </a:rPr>
                        <a:t>月）</a:t>
                      </a:r>
                    </a:p>
                  </a:txBody>
                  <a:tcPr marL="66502" marR="665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a:lnSpc>
                          <a:spcPts val="2400"/>
                        </a:lnSpc>
                        <a:spcAft>
                          <a:spcPts val="0"/>
                        </a:spcAft>
                        <a:buFont typeface="+mj-lt"/>
                        <a:buAutoNum type="arabicPeriod"/>
                      </a:pP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第</a:t>
                      </a:r>
                      <a:r>
                        <a:rPr lang="en-US" sz="1400" kern="100" dirty="0">
                          <a:solidFill>
                            <a:srgbClr val="000000"/>
                          </a:solidFill>
                          <a:latin typeface="Microsoft YaHei" panose="020B0503020204020204" pitchFamily="34" charset="-122"/>
                          <a:ea typeface="Microsoft YaHei" panose="020B0503020204020204" pitchFamily="34" charset="-122"/>
                          <a:cs typeface="Times New Roman"/>
                        </a:rPr>
                        <a:t>2</a:t>
                      </a: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學期生涯發展課程及活動規劃討論</a:t>
                      </a:r>
                    </a:p>
                    <a:p>
                      <a:pPr marL="342900" lvl="0" indent="-342900" algn="l">
                        <a:lnSpc>
                          <a:spcPts val="2400"/>
                        </a:lnSpc>
                        <a:spcAft>
                          <a:spcPts val="0"/>
                        </a:spcAft>
                        <a:buFont typeface="+mj-lt"/>
                        <a:buAutoNum type="arabicPeriod"/>
                      </a:pP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其他生涯發展教育（含：學生適性輔導）相關議題研討</a:t>
                      </a:r>
                    </a:p>
                  </a:txBody>
                  <a:tcPr marL="66502" marR="66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2600"/>
                        </a:lnSpc>
                        <a:spcAft>
                          <a:spcPts val="0"/>
                        </a:spcAft>
                      </a:pPr>
                      <a:endParaRPr lang="zh-TW" sz="1200" kern="100" dirty="0">
                        <a:solidFill>
                          <a:srgbClr val="000000"/>
                        </a:solidFill>
                        <a:latin typeface="Microsoft YaHei" panose="020B0503020204020204" pitchFamily="34" charset="-122"/>
                        <a:ea typeface="Microsoft YaHei" panose="020B0503020204020204" pitchFamily="34" charset="-122"/>
                      </a:endParaRPr>
                    </a:p>
                  </a:txBody>
                  <a:tcPr marL="66502" marR="665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510503">
                <a:tc>
                  <a:txBody>
                    <a:bodyPr/>
                    <a:lstStyle/>
                    <a:p>
                      <a:pPr algn="ctr">
                        <a:lnSpc>
                          <a:spcPts val="2400"/>
                        </a:lnSpc>
                        <a:spcAft>
                          <a:spcPts val="0"/>
                        </a:spcAft>
                      </a:pPr>
                      <a:r>
                        <a:rPr lang="zh-TW" sz="2000" b="1" kern="100" dirty="0">
                          <a:solidFill>
                            <a:srgbClr val="0000FF"/>
                          </a:solidFill>
                          <a:latin typeface="Microsoft YaHei" panose="020B0503020204020204" pitchFamily="34" charset="-122"/>
                          <a:ea typeface="Microsoft YaHei" panose="020B0503020204020204" pitchFamily="34" charset="-122"/>
                        </a:rPr>
                        <a:t>第</a:t>
                      </a:r>
                      <a:r>
                        <a:rPr lang="en-US" sz="2000" b="1" kern="100" dirty="0">
                          <a:solidFill>
                            <a:srgbClr val="0000FF"/>
                          </a:solidFill>
                          <a:latin typeface="Microsoft YaHei" panose="020B0503020204020204" pitchFamily="34" charset="-122"/>
                          <a:ea typeface="Microsoft YaHei" panose="020B0503020204020204" pitchFamily="34" charset="-122"/>
                        </a:rPr>
                        <a:t>2</a:t>
                      </a:r>
                      <a:r>
                        <a:rPr lang="zh-TW" sz="2000" b="1" kern="100" dirty="0">
                          <a:solidFill>
                            <a:srgbClr val="0000FF"/>
                          </a:solidFill>
                          <a:latin typeface="Microsoft YaHei" panose="020B0503020204020204" pitchFamily="34" charset="-122"/>
                          <a:ea typeface="Microsoft YaHei" panose="020B0503020204020204" pitchFamily="34" charset="-122"/>
                        </a:rPr>
                        <a:t>學期期末</a:t>
                      </a:r>
                      <a:endParaRPr lang="en-US" altLang="zh-TW" sz="2000" b="1" kern="100" dirty="0">
                        <a:solidFill>
                          <a:srgbClr val="0000FF"/>
                        </a:solidFill>
                        <a:latin typeface="Microsoft YaHei" panose="020B0503020204020204" pitchFamily="34" charset="-122"/>
                        <a:ea typeface="Microsoft YaHei" panose="020B0503020204020204" pitchFamily="34" charset="-122"/>
                      </a:endParaRPr>
                    </a:p>
                    <a:p>
                      <a:pPr algn="ctr">
                        <a:lnSpc>
                          <a:spcPts val="2400"/>
                        </a:lnSpc>
                        <a:spcAft>
                          <a:spcPts val="0"/>
                        </a:spcAft>
                      </a:pPr>
                      <a:r>
                        <a:rPr lang="zh-TW" sz="2000" b="1" kern="100" dirty="0">
                          <a:solidFill>
                            <a:srgbClr val="0000FF"/>
                          </a:solidFill>
                          <a:latin typeface="Microsoft YaHei" panose="020B0503020204020204" pitchFamily="34" charset="-122"/>
                          <a:ea typeface="Microsoft YaHei" panose="020B0503020204020204" pitchFamily="34" charset="-122"/>
                        </a:rPr>
                        <a:t>（約</a:t>
                      </a:r>
                      <a:r>
                        <a:rPr lang="en-US" sz="2000" b="1" kern="100" dirty="0">
                          <a:solidFill>
                            <a:srgbClr val="0000FF"/>
                          </a:solidFill>
                          <a:latin typeface="Microsoft YaHei" panose="020B0503020204020204" pitchFamily="34" charset="-122"/>
                          <a:ea typeface="Microsoft YaHei" panose="020B0503020204020204" pitchFamily="34" charset="-122"/>
                        </a:rPr>
                        <a:t>6</a:t>
                      </a:r>
                      <a:r>
                        <a:rPr lang="zh-TW" sz="2000" b="1" kern="100" dirty="0">
                          <a:solidFill>
                            <a:srgbClr val="0000FF"/>
                          </a:solidFill>
                          <a:latin typeface="Microsoft YaHei" panose="020B0503020204020204" pitchFamily="34" charset="-122"/>
                          <a:ea typeface="Microsoft YaHei" panose="020B0503020204020204" pitchFamily="34" charset="-122"/>
                        </a:rPr>
                        <a:t>月）</a:t>
                      </a:r>
                    </a:p>
                  </a:txBody>
                  <a:tcPr marL="66502" marR="6650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342900" lvl="0" indent="-342900" algn="l">
                        <a:lnSpc>
                          <a:spcPts val="2400"/>
                        </a:lnSpc>
                        <a:spcAft>
                          <a:spcPts val="0"/>
                        </a:spcAft>
                        <a:buFont typeface="+mj-lt"/>
                        <a:buAutoNum type="arabicPeriod"/>
                      </a:pP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全學年生涯發展教育實施成效檢討及下學年度生涯發展教育實施計畫修正建議</a:t>
                      </a:r>
                    </a:p>
                    <a:p>
                      <a:pPr marL="342900" lvl="0" indent="-342900" algn="l">
                        <a:lnSpc>
                          <a:spcPts val="2400"/>
                        </a:lnSpc>
                        <a:spcAft>
                          <a:spcPts val="0"/>
                        </a:spcAft>
                        <a:buFont typeface="+mj-lt"/>
                        <a:buAutoNum type="arabicPeriod"/>
                      </a:pPr>
                      <a:r>
                        <a:rPr lang="zh-TW" sz="1400" kern="100" dirty="0">
                          <a:solidFill>
                            <a:srgbClr val="000000"/>
                          </a:solidFill>
                          <a:latin typeface="Microsoft YaHei" panose="020B0503020204020204" pitchFamily="34" charset="-122"/>
                          <a:ea typeface="Microsoft YaHei" panose="020B0503020204020204" pitchFamily="34" charset="-122"/>
                          <a:cs typeface="Times New Roman"/>
                        </a:rPr>
                        <a:t>其他生涯發展教育（含：學生適性輔導）相關議題研討</a:t>
                      </a:r>
                      <a:endParaRPr lang="en-US" altLang="zh-TW" sz="1400" kern="100" dirty="0">
                        <a:solidFill>
                          <a:srgbClr val="000000"/>
                        </a:solidFill>
                        <a:latin typeface="Microsoft YaHei" panose="020B0503020204020204" pitchFamily="34" charset="-122"/>
                        <a:ea typeface="Microsoft YaHei" panose="020B0503020204020204" pitchFamily="34" charset="-122"/>
                        <a:cs typeface="Times New Roman"/>
                      </a:endParaRPr>
                    </a:p>
                    <a:p>
                      <a:pPr marL="355600" lvl="0" indent="0" algn="l">
                        <a:lnSpc>
                          <a:spcPts val="2400"/>
                        </a:lnSpc>
                        <a:spcAft>
                          <a:spcPts val="0"/>
                        </a:spcAft>
                        <a:buFont typeface="+mj-lt"/>
                        <a:buNone/>
                      </a:pPr>
                      <a:r>
                        <a:rPr lang="en-US" altLang="zh-TW" sz="1400" kern="100" dirty="0">
                          <a:solidFill>
                            <a:srgbClr val="000000"/>
                          </a:solidFill>
                          <a:latin typeface="Microsoft YaHei" panose="020B0503020204020204" pitchFamily="34" charset="-122"/>
                          <a:ea typeface="Microsoft YaHei" panose="020B0503020204020204" pitchFamily="34" charset="-122"/>
                          <a:cs typeface="Times New Roman"/>
                        </a:rPr>
                        <a:t>(</a:t>
                      </a:r>
                      <a:r>
                        <a:rPr lang="zh-TW" altLang="en-US" sz="1400" kern="100" dirty="0">
                          <a:solidFill>
                            <a:srgbClr val="000000"/>
                          </a:solidFill>
                          <a:latin typeface="Microsoft YaHei" panose="020B0503020204020204" pitchFamily="34" charset="-122"/>
                          <a:ea typeface="Microsoft YaHei" panose="020B0503020204020204" pitchFamily="34" charset="-122"/>
                          <a:cs typeface="Times New Roman"/>
                        </a:rPr>
                        <a:t>審查下學年生涯發展教育實施計畫</a:t>
                      </a:r>
                      <a:r>
                        <a:rPr lang="en-US" altLang="zh-TW" sz="1400" kern="100" dirty="0">
                          <a:solidFill>
                            <a:srgbClr val="000000"/>
                          </a:solidFill>
                          <a:latin typeface="Microsoft YaHei" panose="020B0503020204020204" pitchFamily="34" charset="-122"/>
                          <a:ea typeface="Microsoft YaHei" panose="020B0503020204020204" pitchFamily="34" charset="-122"/>
                          <a:cs typeface="Times New Roman"/>
                        </a:rPr>
                        <a:t>)</a:t>
                      </a:r>
                      <a:endParaRPr lang="zh-TW" altLang="en-US" sz="1400" kern="100" dirty="0">
                        <a:solidFill>
                          <a:srgbClr val="000000"/>
                        </a:solidFill>
                        <a:latin typeface="Microsoft YaHei" panose="020B0503020204020204" pitchFamily="34" charset="-122"/>
                        <a:ea typeface="Microsoft YaHei" panose="020B0503020204020204" pitchFamily="34" charset="-122"/>
                        <a:cs typeface="Times New Roman"/>
                      </a:endParaRPr>
                    </a:p>
                  </a:txBody>
                  <a:tcPr marL="66502" marR="665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a:lnSpc>
                          <a:spcPts val="2600"/>
                        </a:lnSpc>
                        <a:spcAft>
                          <a:spcPts val="0"/>
                        </a:spcAft>
                      </a:pPr>
                      <a:endParaRPr lang="zh-TW" sz="1200" kern="100" dirty="0">
                        <a:solidFill>
                          <a:srgbClr val="000000"/>
                        </a:solidFill>
                        <a:latin typeface="Microsoft YaHei" panose="020B0503020204020204" pitchFamily="34" charset="-122"/>
                        <a:ea typeface="Microsoft YaHei" panose="020B0503020204020204" pitchFamily="34" charset="-122"/>
                      </a:endParaRPr>
                    </a:p>
                  </a:txBody>
                  <a:tcPr marL="66502" marR="6650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6" name="矩形 15">
            <a:extLst>
              <a:ext uri="{FF2B5EF4-FFF2-40B4-BE49-F238E27FC236}">
                <a16:creationId xmlns:a16="http://schemas.microsoft.com/office/drawing/2014/main" xmlns="" id="{EB37CBB9-F0D1-430E-A3F3-21C763D2B3CB}"/>
              </a:ext>
            </a:extLst>
          </p:cNvPr>
          <p:cNvSpPr/>
          <p:nvPr/>
        </p:nvSpPr>
        <p:spPr>
          <a:xfrm>
            <a:off x="295934" y="969612"/>
            <a:ext cx="8433396" cy="1015663"/>
          </a:xfrm>
          <a:prstGeom prst="rect">
            <a:avLst/>
          </a:prstGeom>
        </p:spPr>
        <p:txBody>
          <a:bodyPr wrap="square">
            <a:spAutoFit/>
          </a:bodyPr>
          <a:lstStyle/>
          <a:p>
            <a:pPr marL="265113" indent="-265113">
              <a:lnSpc>
                <a:spcPts val="3600"/>
              </a:lnSpc>
              <a:buClr>
                <a:schemeClr val="accent4">
                  <a:lumMod val="50000"/>
                </a:schemeClr>
              </a:buClr>
              <a:buFont typeface="Wingdings" pitchFamily="2" charset="2"/>
              <a:buChar char="Ø"/>
            </a:pPr>
            <a:r>
              <a:rPr lang="zh-TW" altLang="en-US" sz="2800" b="1" dirty="0">
                <a:solidFill>
                  <a:srgbClr val="0000FF"/>
                </a:solidFill>
                <a:latin typeface="Microsoft YaHei" panose="020B0503020204020204" pitchFamily="34" charset="-122"/>
                <a:ea typeface="Microsoft YaHei" panose="020B0503020204020204" pitchFamily="34" charset="-122"/>
              </a:rPr>
              <a:t>成立「生涯發展</a:t>
            </a:r>
            <a:r>
              <a:rPr lang="zh-TW" altLang="en-US" sz="2800" b="1" dirty="0" smtClean="0">
                <a:solidFill>
                  <a:srgbClr val="0000FF"/>
                </a:solidFill>
                <a:latin typeface="Microsoft YaHei" panose="020B0503020204020204" pitchFamily="34" charset="-122"/>
                <a:ea typeface="Microsoft YaHei" panose="020B0503020204020204" pitchFamily="34" charset="-122"/>
              </a:rPr>
              <a:t>教育暨技藝教育工作</a:t>
            </a:r>
            <a:r>
              <a:rPr lang="zh-TW" altLang="en-US" sz="2800" b="1" dirty="0">
                <a:solidFill>
                  <a:srgbClr val="0000FF"/>
                </a:solidFill>
                <a:latin typeface="Microsoft YaHei" panose="020B0503020204020204" pitchFamily="34" charset="-122"/>
                <a:ea typeface="Microsoft YaHei" panose="020B0503020204020204" pitchFamily="34" charset="-122"/>
              </a:rPr>
              <a:t>執行委員會</a:t>
            </a:r>
            <a:r>
              <a:rPr lang="zh-TW" altLang="en-US" sz="2800" b="1" dirty="0" smtClean="0">
                <a:solidFill>
                  <a:srgbClr val="0000FF"/>
                </a:solidFill>
                <a:latin typeface="Microsoft YaHei" panose="020B0503020204020204" pitchFamily="34" charset="-122"/>
                <a:ea typeface="Microsoft YaHei" panose="020B0503020204020204" pitchFamily="34" charset="-122"/>
              </a:rPr>
              <a:t>」</a:t>
            </a:r>
            <a:r>
              <a:rPr lang="zh-TW" altLang="en-US" sz="2400" b="1" dirty="0" smtClean="0">
                <a:latin typeface="Microsoft YaHei" panose="020B0503020204020204" pitchFamily="34" charset="-122"/>
                <a:ea typeface="Microsoft YaHei" panose="020B0503020204020204" pitchFamily="34" charset="-122"/>
              </a:rPr>
              <a:t>以</a:t>
            </a:r>
            <a:r>
              <a:rPr lang="zh-TW" altLang="en-US" sz="2400" b="1" dirty="0">
                <a:latin typeface="Microsoft YaHei" panose="020B0503020204020204" pitchFamily="34" charset="-122"/>
                <a:ea typeface="Microsoft YaHei" panose="020B0503020204020204" pitchFamily="34" charset="-122"/>
              </a:rPr>
              <a:t>學校本位</a:t>
            </a:r>
            <a:r>
              <a:rPr lang="zh-TW" altLang="en-US" sz="2400" b="1" dirty="0" smtClean="0">
                <a:latin typeface="Microsoft YaHei" panose="020B0503020204020204" pitchFamily="34" charset="-122"/>
                <a:ea typeface="Microsoft YaHei" panose="020B0503020204020204" pitchFamily="34" charset="-122"/>
              </a:rPr>
              <a:t>、全面</a:t>
            </a:r>
            <a:r>
              <a:rPr lang="zh-TW" altLang="en-US" sz="2400" b="1" dirty="0">
                <a:latin typeface="Microsoft YaHei" panose="020B0503020204020204" pitchFamily="34" charset="-122"/>
                <a:ea typeface="Microsoft YaHei" panose="020B0503020204020204" pitchFamily="34" charset="-122"/>
              </a:rPr>
              <a:t>實施及彈性多元等原則擬訂實施計畫 </a:t>
            </a:r>
          </a:p>
        </p:txBody>
      </p:sp>
      <p:sp>
        <p:nvSpPr>
          <p:cNvPr id="17" name="語音泡泡: 圓角矩形 16">
            <a:extLst>
              <a:ext uri="{FF2B5EF4-FFF2-40B4-BE49-F238E27FC236}">
                <a16:creationId xmlns:a16="http://schemas.microsoft.com/office/drawing/2014/main" xmlns="" id="{BEE8E6D2-5412-4B7C-90DC-48875BF429C7}"/>
              </a:ext>
            </a:extLst>
          </p:cNvPr>
          <p:cNvSpPr/>
          <p:nvPr/>
        </p:nvSpPr>
        <p:spPr>
          <a:xfrm>
            <a:off x="5940152" y="2564904"/>
            <a:ext cx="1318450" cy="500410"/>
          </a:xfrm>
          <a:prstGeom prst="wedgeRoundRectCallout">
            <a:avLst>
              <a:gd name="adj1" fmla="val -75641"/>
              <a:gd name="adj2" fmla="val -4146"/>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a:ln>
                  <a:solidFill>
                    <a:srgbClr val="C00000"/>
                  </a:solidFill>
                </a:ln>
                <a:solidFill>
                  <a:srgbClr val="C00000"/>
                </a:solidFill>
                <a:latin typeface="Microsoft YaHei" panose="020B0503020204020204" pitchFamily="34" charset="-122"/>
                <a:ea typeface="Microsoft YaHei" panose="020B0503020204020204" pitchFamily="34" charset="-122"/>
              </a:rPr>
              <a:t>計畫追認</a:t>
            </a:r>
          </a:p>
        </p:txBody>
      </p:sp>
    </p:spTree>
    <p:extLst>
      <p:ext uri="{BB962C8B-B14F-4D97-AF65-F5344CB8AC3E}">
        <p14:creationId xmlns:p14="http://schemas.microsoft.com/office/powerpoint/2010/main" val="199345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pSp>
        <p:nvGrpSpPr>
          <p:cNvPr id="5" name="群組 4">
            <a:extLst>
              <a:ext uri="{FF2B5EF4-FFF2-40B4-BE49-F238E27FC236}">
                <a16:creationId xmlns:a16="http://schemas.microsoft.com/office/drawing/2014/main" xmlns="" id="{820DD62C-DCA8-4B05-AD28-F010B7EC2AAE}"/>
              </a:ext>
            </a:extLst>
          </p:cNvPr>
          <p:cNvGrpSpPr/>
          <p:nvPr/>
        </p:nvGrpSpPr>
        <p:grpSpPr>
          <a:xfrm>
            <a:off x="763583" y="3004559"/>
            <a:ext cx="2471118" cy="2664297"/>
            <a:chOff x="1020762" y="2029645"/>
            <a:chExt cx="1679030" cy="2198289"/>
          </a:xfrm>
        </p:grpSpPr>
        <p:sp>
          <p:nvSpPr>
            <p:cNvPr id="6" name="圆角矩形 32">
              <a:extLst>
                <a:ext uri="{FF2B5EF4-FFF2-40B4-BE49-F238E27FC236}">
                  <a16:creationId xmlns:a16="http://schemas.microsoft.com/office/drawing/2014/main" xmlns="" id="{03053096-7E69-4BDA-87A5-724F9B161FF1}"/>
                </a:ext>
              </a:extLst>
            </p:cNvPr>
            <p:cNvSpPr/>
            <p:nvPr/>
          </p:nvSpPr>
          <p:spPr bwMode="auto">
            <a:xfrm>
              <a:off x="1119187" y="2029645"/>
              <a:ext cx="1477961" cy="1138281"/>
            </a:xfrm>
            <a:prstGeom prst="roundRect">
              <a:avLst>
                <a:gd name="adj" fmla="val 9350"/>
              </a:avLst>
            </a:prstGeom>
            <a:solidFill>
              <a:srgbClr val="EDC67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7" name="任意多边形 33">
              <a:extLst>
                <a:ext uri="{FF2B5EF4-FFF2-40B4-BE49-F238E27FC236}">
                  <a16:creationId xmlns:a16="http://schemas.microsoft.com/office/drawing/2014/main" xmlns="" id="{50A27514-AE20-45B3-B3BC-221BE2509C88}"/>
                </a:ext>
              </a:extLst>
            </p:cNvPr>
            <p:cNvSpPr/>
            <p:nvPr/>
          </p:nvSpPr>
          <p:spPr bwMode="auto">
            <a:xfrm>
              <a:off x="1020762" y="2693487"/>
              <a:ext cx="1674812" cy="153444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EDC67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8" name="椭圆 34">
              <a:extLst>
                <a:ext uri="{FF2B5EF4-FFF2-40B4-BE49-F238E27FC236}">
                  <a16:creationId xmlns:a16="http://schemas.microsoft.com/office/drawing/2014/main" xmlns="" id="{8BCBE957-AA3B-49C7-9C06-98F5E5D6010C}"/>
                </a:ext>
              </a:extLst>
            </p:cNvPr>
            <p:cNvSpPr/>
            <p:nvPr/>
          </p:nvSpPr>
          <p:spPr bwMode="auto">
            <a:xfrm>
              <a:off x="1585912" y="2491326"/>
              <a:ext cx="544512" cy="455047"/>
            </a:xfrm>
            <a:prstGeom prst="ellipse">
              <a:avLst/>
            </a:prstGeom>
            <a:solidFill>
              <a:srgbClr val="EDC67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9" name="文本框 11">
              <a:extLst>
                <a:ext uri="{FF2B5EF4-FFF2-40B4-BE49-F238E27FC236}">
                  <a16:creationId xmlns:a16="http://schemas.microsoft.com/office/drawing/2014/main" xmlns="" id="{1E62D338-0DCC-46C7-BA6C-70DC6925DF72}"/>
                </a:ext>
              </a:extLst>
            </p:cNvPr>
            <p:cNvSpPr txBox="1">
              <a:spLocks noChangeArrowheads="1"/>
            </p:cNvSpPr>
            <p:nvPr/>
          </p:nvSpPr>
          <p:spPr bwMode="auto">
            <a:xfrm>
              <a:off x="1497666" y="2169073"/>
              <a:ext cx="759806" cy="486204"/>
            </a:xfrm>
            <a:prstGeom prst="rect">
              <a:avLst/>
            </a:prstGeom>
            <a:noFill/>
            <a:ln w="9525">
              <a:noFill/>
              <a:miter lim="800000"/>
              <a:headEnd/>
              <a:tailEnd/>
            </a:ln>
          </p:spPr>
          <p:txBody>
            <a:bodyPr lIns="68580" tIns="34290" rIns="68580" bIns="34290">
              <a:spAutoFit/>
            </a:bodyPr>
            <a:lstStyle/>
            <a:p>
              <a:pPr algn="ctr"/>
              <a:r>
                <a:rPr lang="en-US" altLang="zh-HK" sz="3300" b="1" dirty="0">
                  <a:solidFill>
                    <a:schemeClr val="bg1"/>
                  </a:solidFill>
                  <a:latin typeface="Microsoft YaHei" panose="020B0503020204020204" pitchFamily="34" charset="-122"/>
                  <a:ea typeface="Microsoft YaHei" panose="020B0503020204020204" pitchFamily="34" charset="-122"/>
                </a:rPr>
                <a:t>01</a:t>
              </a:r>
              <a:endParaRPr lang="zh-HK" altLang="en-US" sz="3300" b="1" dirty="0">
                <a:solidFill>
                  <a:schemeClr val="bg1"/>
                </a:solidFill>
                <a:latin typeface="Microsoft YaHei" panose="020B0503020204020204" pitchFamily="34" charset="-122"/>
                <a:ea typeface="Microsoft YaHei" panose="020B0503020204020204" pitchFamily="34" charset="-122"/>
              </a:endParaRPr>
            </a:p>
          </p:txBody>
        </p:sp>
        <p:sp>
          <p:nvSpPr>
            <p:cNvPr id="10" name="文本框 64">
              <a:extLst>
                <a:ext uri="{FF2B5EF4-FFF2-40B4-BE49-F238E27FC236}">
                  <a16:creationId xmlns:a16="http://schemas.microsoft.com/office/drawing/2014/main" xmlns="" id="{F5AD4825-8C80-4478-995D-FC9A2000DB99}"/>
                </a:ext>
              </a:extLst>
            </p:cNvPr>
            <p:cNvSpPr txBox="1">
              <a:spLocks noChangeArrowheads="1"/>
            </p:cNvSpPr>
            <p:nvPr/>
          </p:nvSpPr>
          <p:spPr bwMode="auto">
            <a:xfrm>
              <a:off x="1119833" y="3172638"/>
              <a:ext cx="1579959" cy="607349"/>
            </a:xfrm>
            <a:prstGeom prst="rect">
              <a:avLst/>
            </a:prstGeom>
            <a:noFill/>
            <a:ln w="9525">
              <a:noFill/>
              <a:miter lim="800000"/>
              <a:headEnd/>
              <a:tailEnd/>
            </a:ln>
          </p:spPr>
          <p:txBody>
            <a:bodyPr wrap="square" lIns="68580" tIns="34290" rIns="68580" bIns="34290">
              <a:spAutoFit/>
            </a:bodyPr>
            <a:lstStyle/>
            <a:p>
              <a:pPr algn="ctr">
                <a:lnSpc>
                  <a:spcPts val="2600"/>
                </a:lnSpc>
              </a:pPr>
              <a:r>
                <a:rPr lang="zh-TW" altLang="en-US" sz="2400" b="1" dirty="0">
                  <a:solidFill>
                    <a:srgbClr val="2E4C64"/>
                  </a:solidFill>
                  <a:latin typeface="Microsoft YaHei" panose="020B0503020204020204" pitchFamily="34" charset="-122"/>
                  <a:ea typeface="Microsoft YaHei" panose="020B0503020204020204" pitchFamily="34" charset="-122"/>
                </a:rPr>
                <a:t>生涯發展教育</a:t>
              </a:r>
              <a:endParaRPr lang="en-US" altLang="zh-TW" sz="2400" b="1" dirty="0">
                <a:solidFill>
                  <a:srgbClr val="2E4C64"/>
                </a:solidFill>
                <a:latin typeface="Microsoft YaHei" panose="020B0503020204020204" pitchFamily="34" charset="-122"/>
                <a:ea typeface="Microsoft YaHei" panose="020B0503020204020204" pitchFamily="34" charset="-122"/>
              </a:endParaRPr>
            </a:p>
            <a:p>
              <a:pPr algn="ctr">
                <a:lnSpc>
                  <a:spcPts val="2600"/>
                </a:lnSpc>
              </a:pPr>
              <a:r>
                <a:rPr lang="zh-TW" altLang="en-US" sz="2400" b="1" dirty="0">
                  <a:solidFill>
                    <a:srgbClr val="2E4C64"/>
                  </a:solidFill>
                  <a:latin typeface="Microsoft YaHei" panose="020B0503020204020204" pitchFamily="34" charset="-122"/>
                  <a:ea typeface="Microsoft YaHei" panose="020B0503020204020204" pitchFamily="34" charset="-122"/>
                </a:rPr>
                <a:t>基本概念</a:t>
              </a:r>
              <a:endParaRPr lang="zh-HK" altLang="en-US" sz="2400" b="1" dirty="0">
                <a:solidFill>
                  <a:srgbClr val="2E4C64"/>
                </a:solidFill>
                <a:latin typeface="Microsoft YaHei" panose="020B0503020204020204" pitchFamily="34" charset="-122"/>
                <a:ea typeface="Microsoft YaHei" panose="020B0503020204020204" pitchFamily="34" charset="-122"/>
              </a:endParaRPr>
            </a:p>
          </p:txBody>
        </p:sp>
      </p:grpSp>
      <p:sp>
        <p:nvSpPr>
          <p:cNvPr id="11" name="MH_Others_1">
            <a:extLst>
              <a:ext uri="{FF2B5EF4-FFF2-40B4-BE49-F238E27FC236}">
                <a16:creationId xmlns:a16="http://schemas.microsoft.com/office/drawing/2014/main" xmlns="" id="{999F3565-4779-44C7-90BA-4D4751BD9EEF}"/>
              </a:ext>
            </a:extLst>
          </p:cNvPr>
          <p:cNvSpPr txBox="1"/>
          <p:nvPr>
            <p:custDataLst>
              <p:tags r:id="rId1"/>
            </p:custDataLst>
          </p:nvPr>
        </p:nvSpPr>
        <p:spPr>
          <a:xfrm>
            <a:off x="3416522" y="590861"/>
            <a:ext cx="2044019" cy="830997"/>
          </a:xfrm>
          <a:prstGeom prst="rect">
            <a:avLst/>
          </a:prstGeom>
          <a:noFill/>
        </p:spPr>
        <p:txBody>
          <a:bodyPr vert="horz" wrap="square" lIns="0" tIns="0" rIns="0" bIns="0" rtlCol="0" anchor="ctr" anchorCtr="0">
            <a:spAutoFit/>
          </a:bodyPr>
          <a:lstStyle/>
          <a:p>
            <a:pPr algn="ctr"/>
            <a:r>
              <a:rPr lang="zh-CN" altLang="en-US" sz="5400" b="1" dirty="0">
                <a:solidFill>
                  <a:srgbClr val="2E4C64"/>
                </a:solidFill>
                <a:latin typeface="Microsoft YaHei" panose="020B0503020204020204" pitchFamily="34" charset="-122"/>
                <a:ea typeface="Microsoft YaHei" panose="020B0503020204020204" pitchFamily="34" charset="-122"/>
                <a:sym typeface="Arial" panose="020B0604020202020204" pitchFamily="34" charset="0"/>
              </a:rPr>
              <a:t>目  </a:t>
            </a:r>
            <a:r>
              <a:rPr lang="zh-TW" altLang="en-US" sz="5400" b="1" dirty="0">
                <a:solidFill>
                  <a:srgbClr val="2E4C64"/>
                </a:solidFill>
                <a:latin typeface="Microsoft YaHei" panose="020B0503020204020204" pitchFamily="34" charset="-122"/>
                <a:ea typeface="Microsoft YaHei" panose="020B0503020204020204" pitchFamily="34" charset="-122"/>
                <a:sym typeface="Arial" panose="020B0604020202020204" pitchFamily="34" charset="0"/>
              </a:rPr>
              <a:t>錄</a:t>
            </a:r>
            <a:endParaRPr lang="zh-CN" altLang="en-US" sz="5400" b="1" dirty="0">
              <a:solidFill>
                <a:srgbClr val="2E4C64"/>
              </a:solidFill>
              <a:latin typeface="Microsoft YaHei" panose="020B0503020204020204" pitchFamily="34" charset="-122"/>
              <a:ea typeface="Microsoft YaHei" panose="020B0503020204020204" pitchFamily="34" charset="-122"/>
              <a:sym typeface="Arial" panose="020B0604020202020204" pitchFamily="34" charset="0"/>
            </a:endParaRPr>
          </a:p>
        </p:txBody>
      </p:sp>
      <p:sp>
        <p:nvSpPr>
          <p:cNvPr id="12" name="MH_Others_2">
            <a:extLst>
              <a:ext uri="{FF2B5EF4-FFF2-40B4-BE49-F238E27FC236}">
                <a16:creationId xmlns:a16="http://schemas.microsoft.com/office/drawing/2014/main" xmlns="" id="{972B0A5B-29E3-472B-8291-4CC359F00ED9}"/>
              </a:ext>
            </a:extLst>
          </p:cNvPr>
          <p:cNvSpPr txBox="1"/>
          <p:nvPr>
            <p:custDataLst>
              <p:tags r:id="rId2"/>
            </p:custDataLst>
          </p:nvPr>
        </p:nvSpPr>
        <p:spPr>
          <a:xfrm>
            <a:off x="3515700" y="1417241"/>
            <a:ext cx="2023371" cy="307777"/>
          </a:xfrm>
          <a:prstGeom prst="rect">
            <a:avLst/>
          </a:prstGeom>
          <a:noFill/>
        </p:spPr>
        <p:txBody>
          <a:bodyPr wrap="square" lIns="0" tIns="0" rIns="0" bIns="0">
            <a:spAutoFit/>
          </a:bodyPr>
          <a:lstStyle/>
          <a:p>
            <a:pPr algn="ctr">
              <a:defRPr/>
            </a:pPr>
            <a:r>
              <a:rPr lang="en-US" altLang="zh-CN" sz="2000" b="1" dirty="0">
                <a:solidFill>
                  <a:srgbClr val="2E4C64"/>
                </a:solidFill>
                <a:latin typeface="Microsoft YaHei" panose="020B0503020204020204" pitchFamily="34" charset="-122"/>
                <a:ea typeface="Microsoft YaHei" panose="020B0503020204020204" pitchFamily="34" charset="-122"/>
                <a:sym typeface="Arial" panose="020B0604020202020204" pitchFamily="34" charset="0"/>
              </a:rPr>
              <a:t>CONTENTS</a:t>
            </a:r>
          </a:p>
        </p:txBody>
      </p:sp>
      <p:grpSp>
        <p:nvGrpSpPr>
          <p:cNvPr id="13" name="群組 12">
            <a:extLst>
              <a:ext uri="{FF2B5EF4-FFF2-40B4-BE49-F238E27FC236}">
                <a16:creationId xmlns:a16="http://schemas.microsoft.com/office/drawing/2014/main" xmlns="" id="{0A96911F-3426-4CC3-9636-FF6C5DD1057A}"/>
              </a:ext>
            </a:extLst>
          </p:cNvPr>
          <p:cNvGrpSpPr/>
          <p:nvPr/>
        </p:nvGrpSpPr>
        <p:grpSpPr>
          <a:xfrm>
            <a:off x="3416522" y="2960973"/>
            <a:ext cx="2506831" cy="2707883"/>
            <a:chOff x="2824164" y="2029645"/>
            <a:chExt cx="1676400" cy="2198289"/>
          </a:xfrm>
        </p:grpSpPr>
        <p:sp>
          <p:nvSpPr>
            <p:cNvPr id="14" name="圆角矩形 39">
              <a:extLst>
                <a:ext uri="{FF2B5EF4-FFF2-40B4-BE49-F238E27FC236}">
                  <a16:creationId xmlns:a16="http://schemas.microsoft.com/office/drawing/2014/main" xmlns="" id="{6F1D6A34-0053-4EEE-A6E2-4BFD2EBBE0F3}"/>
                </a:ext>
              </a:extLst>
            </p:cNvPr>
            <p:cNvSpPr/>
            <p:nvPr/>
          </p:nvSpPr>
          <p:spPr bwMode="auto">
            <a:xfrm>
              <a:off x="2922589" y="2029645"/>
              <a:ext cx="1479550" cy="1138281"/>
            </a:xfrm>
            <a:prstGeom prst="roundRect">
              <a:avLst>
                <a:gd name="adj" fmla="val 9350"/>
              </a:avLst>
            </a:prstGeom>
            <a:solidFill>
              <a:srgbClr val="B0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15" name="任意多边形 40">
              <a:extLst>
                <a:ext uri="{FF2B5EF4-FFF2-40B4-BE49-F238E27FC236}">
                  <a16:creationId xmlns:a16="http://schemas.microsoft.com/office/drawing/2014/main" xmlns="" id="{74083B0B-1B68-4F2B-A8E8-B38876F3BFE4}"/>
                </a:ext>
              </a:extLst>
            </p:cNvPr>
            <p:cNvSpPr/>
            <p:nvPr/>
          </p:nvSpPr>
          <p:spPr bwMode="auto">
            <a:xfrm>
              <a:off x="2824164" y="2718186"/>
              <a:ext cx="1676400" cy="1509748"/>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B0D85B"/>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16" name="椭圆 41">
              <a:extLst>
                <a:ext uri="{FF2B5EF4-FFF2-40B4-BE49-F238E27FC236}">
                  <a16:creationId xmlns:a16="http://schemas.microsoft.com/office/drawing/2014/main" xmlns="" id="{7E206946-F257-4C29-99D0-1AC20F2C7300}"/>
                </a:ext>
              </a:extLst>
            </p:cNvPr>
            <p:cNvSpPr/>
            <p:nvPr/>
          </p:nvSpPr>
          <p:spPr bwMode="auto">
            <a:xfrm>
              <a:off x="3390901" y="2491326"/>
              <a:ext cx="542925" cy="455047"/>
            </a:xfrm>
            <a:prstGeom prst="ellipse">
              <a:avLst/>
            </a:prstGeom>
            <a:solidFill>
              <a:srgbClr val="B0D85B"/>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17" name="文本框 48">
              <a:extLst>
                <a:ext uri="{FF2B5EF4-FFF2-40B4-BE49-F238E27FC236}">
                  <a16:creationId xmlns:a16="http://schemas.microsoft.com/office/drawing/2014/main" xmlns="" id="{8D12FE9F-6F7C-4FDD-858D-891A38948EB3}"/>
                </a:ext>
              </a:extLst>
            </p:cNvPr>
            <p:cNvSpPr txBox="1">
              <a:spLocks noChangeArrowheads="1"/>
            </p:cNvSpPr>
            <p:nvPr/>
          </p:nvSpPr>
          <p:spPr bwMode="auto">
            <a:xfrm>
              <a:off x="3272392" y="2169073"/>
              <a:ext cx="810883" cy="486204"/>
            </a:xfrm>
            <a:prstGeom prst="rect">
              <a:avLst/>
            </a:prstGeom>
            <a:noFill/>
            <a:ln w="9525">
              <a:noFill/>
              <a:miter lim="800000"/>
              <a:headEnd/>
              <a:tailEnd/>
            </a:ln>
          </p:spPr>
          <p:txBody>
            <a:bodyPr lIns="68580" tIns="34290" rIns="68580" bIns="34290">
              <a:spAutoFit/>
            </a:bodyPr>
            <a:lstStyle/>
            <a:p>
              <a:pPr algn="ctr"/>
              <a:r>
                <a:rPr lang="en-US" altLang="zh-HK" sz="3300" b="1" dirty="0">
                  <a:solidFill>
                    <a:schemeClr val="bg1"/>
                  </a:solidFill>
                  <a:latin typeface="Microsoft YaHei" panose="020B0503020204020204" pitchFamily="34" charset="-122"/>
                  <a:ea typeface="Microsoft YaHei" panose="020B0503020204020204" pitchFamily="34" charset="-122"/>
                </a:rPr>
                <a:t>02</a:t>
              </a:r>
              <a:endParaRPr lang="zh-HK" altLang="en-US" sz="3300" b="1" dirty="0">
                <a:solidFill>
                  <a:schemeClr val="bg1"/>
                </a:solidFill>
                <a:latin typeface="Microsoft YaHei" panose="020B0503020204020204" pitchFamily="34" charset="-122"/>
                <a:ea typeface="Microsoft YaHei" panose="020B0503020204020204" pitchFamily="34" charset="-122"/>
              </a:endParaRPr>
            </a:p>
          </p:txBody>
        </p:sp>
        <p:sp>
          <p:nvSpPr>
            <p:cNvPr id="18" name="文本框 64">
              <a:extLst>
                <a:ext uri="{FF2B5EF4-FFF2-40B4-BE49-F238E27FC236}">
                  <a16:creationId xmlns:a16="http://schemas.microsoft.com/office/drawing/2014/main" xmlns="" id="{EF8CA61F-07CC-4DD0-BDD5-D7ED9CA6FC96}"/>
                </a:ext>
              </a:extLst>
            </p:cNvPr>
            <p:cNvSpPr txBox="1">
              <a:spLocks noChangeArrowheads="1"/>
            </p:cNvSpPr>
            <p:nvPr/>
          </p:nvSpPr>
          <p:spPr bwMode="auto">
            <a:xfrm>
              <a:off x="2911659" y="3180356"/>
              <a:ext cx="1579959" cy="326895"/>
            </a:xfrm>
            <a:prstGeom prst="rect">
              <a:avLst/>
            </a:prstGeom>
            <a:noFill/>
            <a:ln w="9525">
              <a:noFill/>
              <a:miter lim="800000"/>
              <a:headEnd/>
              <a:tailEnd/>
            </a:ln>
          </p:spPr>
          <p:txBody>
            <a:bodyPr wrap="square" lIns="68580" tIns="34290" rIns="68580" bIns="34290">
              <a:spAutoFit/>
            </a:bodyPr>
            <a:lstStyle/>
            <a:p>
              <a:pPr algn="ctr">
                <a:lnSpc>
                  <a:spcPts val="2600"/>
                </a:lnSpc>
              </a:pPr>
              <a:endParaRPr lang="zh-HK" altLang="en-US" sz="2400" b="1" dirty="0">
                <a:solidFill>
                  <a:schemeClr val="bg1">
                    <a:lumMod val="50000"/>
                  </a:schemeClr>
                </a:solidFill>
                <a:latin typeface="微軟正黑體" pitchFamily="34" charset="-120"/>
                <a:ea typeface="微軟正黑體" pitchFamily="34" charset="-120"/>
              </a:endParaRPr>
            </a:p>
          </p:txBody>
        </p:sp>
      </p:grpSp>
      <p:sp>
        <p:nvSpPr>
          <p:cNvPr id="19" name="文本框 64">
            <a:extLst>
              <a:ext uri="{FF2B5EF4-FFF2-40B4-BE49-F238E27FC236}">
                <a16:creationId xmlns:a16="http://schemas.microsoft.com/office/drawing/2014/main" xmlns="" id="{349F712F-95FF-4AE3-95A9-8DA88D052181}"/>
              </a:ext>
            </a:extLst>
          </p:cNvPr>
          <p:cNvSpPr txBox="1">
            <a:spLocks noChangeArrowheads="1"/>
          </p:cNvSpPr>
          <p:nvPr/>
        </p:nvSpPr>
        <p:spPr bwMode="auto">
          <a:xfrm>
            <a:off x="3533529" y="4347909"/>
            <a:ext cx="2259257" cy="736099"/>
          </a:xfrm>
          <a:prstGeom prst="rect">
            <a:avLst/>
          </a:prstGeom>
          <a:noFill/>
          <a:ln w="9525">
            <a:noFill/>
            <a:miter lim="800000"/>
            <a:headEnd/>
            <a:tailEnd/>
          </a:ln>
        </p:spPr>
        <p:txBody>
          <a:bodyPr wrap="square" lIns="68580" tIns="34290" rIns="68580" bIns="34290">
            <a:spAutoFit/>
          </a:bodyPr>
          <a:lstStyle/>
          <a:p>
            <a:pPr algn="ctr">
              <a:lnSpc>
                <a:spcPts val="2600"/>
              </a:lnSpc>
            </a:pPr>
            <a:r>
              <a:rPr lang="zh-TW" altLang="en-US" sz="2400" b="1" dirty="0">
                <a:solidFill>
                  <a:srgbClr val="2E4C64"/>
                </a:solidFill>
                <a:latin typeface="Microsoft YaHei" panose="020B0503020204020204" pitchFamily="34" charset="-122"/>
                <a:ea typeface="Microsoft YaHei" panose="020B0503020204020204" pitchFamily="34" charset="-122"/>
              </a:rPr>
              <a:t>生涯發展教育</a:t>
            </a:r>
            <a:r>
              <a:rPr lang="en-US" altLang="zh-TW" sz="2400" b="1" dirty="0">
                <a:solidFill>
                  <a:srgbClr val="2E4C64"/>
                </a:solidFill>
                <a:latin typeface="Microsoft YaHei" panose="020B0503020204020204" pitchFamily="34" charset="-122"/>
                <a:ea typeface="Microsoft YaHei" panose="020B0503020204020204" pitchFamily="34" charset="-122"/>
              </a:rPr>
              <a:t/>
            </a:r>
            <a:br>
              <a:rPr lang="en-US" altLang="zh-TW" sz="2400" b="1" dirty="0">
                <a:solidFill>
                  <a:srgbClr val="2E4C64"/>
                </a:solidFill>
                <a:latin typeface="Microsoft YaHei" panose="020B0503020204020204" pitchFamily="34" charset="-122"/>
                <a:ea typeface="Microsoft YaHei" panose="020B0503020204020204" pitchFamily="34" charset="-122"/>
              </a:rPr>
            </a:br>
            <a:r>
              <a:rPr lang="zh-TW" altLang="en-US" sz="2400" b="1" dirty="0">
                <a:solidFill>
                  <a:srgbClr val="2E4C64"/>
                </a:solidFill>
                <a:latin typeface="Microsoft YaHei" panose="020B0503020204020204" pitchFamily="34" charset="-122"/>
                <a:ea typeface="Microsoft YaHei" panose="020B0503020204020204" pitchFamily="34" charset="-122"/>
              </a:rPr>
              <a:t>計畫撰寫</a:t>
            </a:r>
            <a:endParaRPr lang="zh-HK" altLang="en-US" sz="2400" b="1" dirty="0">
              <a:solidFill>
                <a:srgbClr val="2E4C64"/>
              </a:solidFill>
              <a:latin typeface="Microsoft YaHei" panose="020B0503020204020204" pitchFamily="34" charset="-122"/>
              <a:ea typeface="Microsoft YaHei" panose="020B0503020204020204" pitchFamily="34" charset="-122"/>
            </a:endParaRPr>
          </a:p>
        </p:txBody>
      </p:sp>
      <p:grpSp>
        <p:nvGrpSpPr>
          <p:cNvPr id="20" name="群組 19">
            <a:extLst>
              <a:ext uri="{FF2B5EF4-FFF2-40B4-BE49-F238E27FC236}">
                <a16:creationId xmlns:a16="http://schemas.microsoft.com/office/drawing/2014/main" xmlns="" id="{E7A0BDB6-0250-4C87-AAA1-69BD13EA7036}"/>
              </a:ext>
            </a:extLst>
          </p:cNvPr>
          <p:cNvGrpSpPr/>
          <p:nvPr/>
        </p:nvGrpSpPr>
        <p:grpSpPr>
          <a:xfrm>
            <a:off x="6081037" y="2960973"/>
            <a:ext cx="2506831" cy="2707883"/>
            <a:chOff x="2824164" y="2029645"/>
            <a:chExt cx="1676400" cy="2198289"/>
          </a:xfrm>
        </p:grpSpPr>
        <p:sp>
          <p:nvSpPr>
            <p:cNvPr id="21" name="圆角矩形 39">
              <a:extLst>
                <a:ext uri="{FF2B5EF4-FFF2-40B4-BE49-F238E27FC236}">
                  <a16:creationId xmlns:a16="http://schemas.microsoft.com/office/drawing/2014/main" xmlns="" id="{F877B056-ACA1-49F9-A232-119C6CCCEFA7}"/>
                </a:ext>
              </a:extLst>
            </p:cNvPr>
            <p:cNvSpPr/>
            <p:nvPr/>
          </p:nvSpPr>
          <p:spPr bwMode="auto">
            <a:xfrm>
              <a:off x="2922589" y="2029645"/>
              <a:ext cx="1479550" cy="1138281"/>
            </a:xfrm>
            <a:prstGeom prst="roundRect">
              <a:avLst>
                <a:gd name="adj" fmla="val 9350"/>
              </a:avLst>
            </a:prstGeom>
            <a:solidFill>
              <a:srgbClr val="37A9D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p>
          </p:txBody>
        </p:sp>
        <p:sp>
          <p:nvSpPr>
            <p:cNvPr id="22" name="任意多边形 40">
              <a:extLst>
                <a:ext uri="{FF2B5EF4-FFF2-40B4-BE49-F238E27FC236}">
                  <a16:creationId xmlns:a16="http://schemas.microsoft.com/office/drawing/2014/main" xmlns="" id="{672199E5-64A3-4F27-B2E6-453F0D2C9E02}"/>
                </a:ext>
              </a:extLst>
            </p:cNvPr>
            <p:cNvSpPr/>
            <p:nvPr/>
          </p:nvSpPr>
          <p:spPr bwMode="auto">
            <a:xfrm>
              <a:off x="2824164" y="2718186"/>
              <a:ext cx="1676400" cy="1509748"/>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37A9D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solidFill>
                  <a:schemeClr val="bg1"/>
                </a:solidFill>
              </a:endParaRPr>
            </a:p>
          </p:txBody>
        </p:sp>
        <p:sp>
          <p:nvSpPr>
            <p:cNvPr id="23" name="椭圆 41">
              <a:extLst>
                <a:ext uri="{FF2B5EF4-FFF2-40B4-BE49-F238E27FC236}">
                  <a16:creationId xmlns:a16="http://schemas.microsoft.com/office/drawing/2014/main" xmlns="" id="{A678E122-238A-4166-97B2-EFBB2B4221CD}"/>
                </a:ext>
              </a:extLst>
            </p:cNvPr>
            <p:cNvSpPr/>
            <p:nvPr/>
          </p:nvSpPr>
          <p:spPr bwMode="auto">
            <a:xfrm>
              <a:off x="3390901" y="2491326"/>
              <a:ext cx="542925" cy="455047"/>
            </a:xfrm>
            <a:prstGeom prst="ellipse">
              <a:avLst/>
            </a:prstGeom>
            <a:solidFill>
              <a:srgbClr val="37A9D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HK" altLang="en-US" noProof="1">
                <a:latin typeface="Impact" panose="020B0806030902050204" pitchFamily="34" charset="0"/>
              </a:endParaRPr>
            </a:p>
          </p:txBody>
        </p:sp>
        <p:sp>
          <p:nvSpPr>
            <p:cNvPr id="24" name="文本框 48">
              <a:extLst>
                <a:ext uri="{FF2B5EF4-FFF2-40B4-BE49-F238E27FC236}">
                  <a16:creationId xmlns:a16="http://schemas.microsoft.com/office/drawing/2014/main" xmlns="" id="{304AD087-AB94-4AAA-8AD7-BFEE9A1602C0}"/>
                </a:ext>
              </a:extLst>
            </p:cNvPr>
            <p:cNvSpPr txBox="1">
              <a:spLocks noChangeArrowheads="1"/>
            </p:cNvSpPr>
            <p:nvPr/>
          </p:nvSpPr>
          <p:spPr bwMode="auto">
            <a:xfrm>
              <a:off x="3272392" y="2169073"/>
              <a:ext cx="810883" cy="486204"/>
            </a:xfrm>
            <a:prstGeom prst="rect">
              <a:avLst/>
            </a:prstGeom>
            <a:noFill/>
            <a:ln w="9525">
              <a:noFill/>
              <a:miter lim="800000"/>
              <a:headEnd/>
              <a:tailEnd/>
            </a:ln>
          </p:spPr>
          <p:txBody>
            <a:bodyPr lIns="68580" tIns="34290" rIns="68580" bIns="34290">
              <a:spAutoFit/>
            </a:bodyPr>
            <a:lstStyle/>
            <a:p>
              <a:pPr algn="ctr"/>
              <a:r>
                <a:rPr lang="en-US" altLang="zh-HK" sz="3300" b="1" dirty="0">
                  <a:solidFill>
                    <a:schemeClr val="bg1"/>
                  </a:solidFill>
                  <a:latin typeface="Microsoft YaHei" panose="020B0503020204020204" pitchFamily="34" charset="-122"/>
                  <a:ea typeface="Microsoft YaHei" panose="020B0503020204020204" pitchFamily="34" charset="-122"/>
                </a:rPr>
                <a:t>0</a:t>
              </a:r>
              <a:r>
                <a:rPr lang="en-US" altLang="zh-TW" sz="3300" b="1" dirty="0">
                  <a:solidFill>
                    <a:schemeClr val="bg1"/>
                  </a:solidFill>
                  <a:latin typeface="Microsoft YaHei" panose="020B0503020204020204" pitchFamily="34" charset="-122"/>
                  <a:ea typeface="Microsoft YaHei" panose="020B0503020204020204" pitchFamily="34" charset="-122"/>
                </a:rPr>
                <a:t>3</a:t>
              </a:r>
              <a:endParaRPr lang="zh-HK" altLang="en-US" sz="3300" b="1" dirty="0">
                <a:solidFill>
                  <a:schemeClr val="bg1"/>
                </a:solidFill>
                <a:latin typeface="Microsoft YaHei" panose="020B0503020204020204" pitchFamily="34" charset="-122"/>
                <a:ea typeface="Microsoft YaHei" panose="020B0503020204020204" pitchFamily="34" charset="-122"/>
              </a:endParaRPr>
            </a:p>
          </p:txBody>
        </p:sp>
        <p:sp>
          <p:nvSpPr>
            <p:cNvPr id="25" name="文本框 64">
              <a:extLst>
                <a:ext uri="{FF2B5EF4-FFF2-40B4-BE49-F238E27FC236}">
                  <a16:creationId xmlns:a16="http://schemas.microsoft.com/office/drawing/2014/main" xmlns="" id="{7756B0BB-E109-4C35-BEB5-82EA11361475}"/>
                </a:ext>
              </a:extLst>
            </p:cNvPr>
            <p:cNvSpPr txBox="1">
              <a:spLocks noChangeArrowheads="1"/>
            </p:cNvSpPr>
            <p:nvPr/>
          </p:nvSpPr>
          <p:spPr bwMode="auto">
            <a:xfrm>
              <a:off x="2911659" y="3180356"/>
              <a:ext cx="1579959" cy="326895"/>
            </a:xfrm>
            <a:prstGeom prst="rect">
              <a:avLst/>
            </a:prstGeom>
            <a:noFill/>
            <a:ln w="9525">
              <a:noFill/>
              <a:miter lim="800000"/>
              <a:headEnd/>
              <a:tailEnd/>
            </a:ln>
          </p:spPr>
          <p:txBody>
            <a:bodyPr wrap="square" lIns="68580" tIns="34290" rIns="68580" bIns="34290">
              <a:spAutoFit/>
            </a:bodyPr>
            <a:lstStyle/>
            <a:p>
              <a:pPr algn="ctr">
                <a:lnSpc>
                  <a:spcPts val="2600"/>
                </a:lnSpc>
              </a:pPr>
              <a:endParaRPr lang="zh-HK" altLang="en-US" sz="2400" b="1" dirty="0">
                <a:solidFill>
                  <a:schemeClr val="bg1">
                    <a:lumMod val="50000"/>
                  </a:schemeClr>
                </a:solidFill>
                <a:latin typeface="微軟正黑體" pitchFamily="34" charset="-120"/>
                <a:ea typeface="微軟正黑體" pitchFamily="34" charset="-120"/>
              </a:endParaRPr>
            </a:p>
          </p:txBody>
        </p:sp>
      </p:grpSp>
      <p:sp>
        <p:nvSpPr>
          <p:cNvPr id="26" name="文本框 64">
            <a:extLst>
              <a:ext uri="{FF2B5EF4-FFF2-40B4-BE49-F238E27FC236}">
                <a16:creationId xmlns:a16="http://schemas.microsoft.com/office/drawing/2014/main" xmlns="" id="{987237FE-1996-4000-A961-396B126E27AB}"/>
              </a:ext>
            </a:extLst>
          </p:cNvPr>
          <p:cNvSpPr txBox="1">
            <a:spLocks noChangeArrowheads="1"/>
          </p:cNvSpPr>
          <p:nvPr/>
        </p:nvSpPr>
        <p:spPr bwMode="auto">
          <a:xfrm>
            <a:off x="6230005" y="4380903"/>
            <a:ext cx="2259257" cy="736099"/>
          </a:xfrm>
          <a:prstGeom prst="rect">
            <a:avLst/>
          </a:prstGeom>
          <a:noFill/>
          <a:ln w="9525">
            <a:noFill/>
            <a:miter lim="800000"/>
            <a:headEnd/>
            <a:tailEnd/>
          </a:ln>
        </p:spPr>
        <p:txBody>
          <a:bodyPr wrap="square" lIns="68580" tIns="34290" rIns="68580" bIns="34290">
            <a:spAutoFit/>
          </a:bodyPr>
          <a:lstStyle/>
          <a:p>
            <a:pPr algn="ctr">
              <a:lnSpc>
                <a:spcPts val="2600"/>
              </a:lnSpc>
            </a:pPr>
            <a:r>
              <a:rPr lang="zh-TW" altLang="en-US" sz="2400" b="1" dirty="0">
                <a:solidFill>
                  <a:srgbClr val="2E4C64"/>
                </a:solidFill>
                <a:latin typeface="Microsoft YaHei" panose="020B0503020204020204" pitchFamily="34" charset="-122"/>
                <a:ea typeface="Microsoft YaHei" panose="020B0503020204020204" pitchFamily="34" charset="-122"/>
              </a:rPr>
              <a:t>生涯發展教育</a:t>
            </a:r>
            <a:r>
              <a:rPr lang="en-US" altLang="zh-TW" sz="2400" b="1" dirty="0">
                <a:solidFill>
                  <a:srgbClr val="2E4C64"/>
                </a:solidFill>
                <a:latin typeface="Microsoft YaHei" panose="020B0503020204020204" pitchFamily="34" charset="-122"/>
                <a:ea typeface="Microsoft YaHei" panose="020B0503020204020204" pitchFamily="34" charset="-122"/>
              </a:rPr>
              <a:t/>
            </a:r>
            <a:br>
              <a:rPr lang="en-US" altLang="zh-TW" sz="2400" b="1" dirty="0">
                <a:solidFill>
                  <a:srgbClr val="2E4C64"/>
                </a:solidFill>
                <a:latin typeface="Microsoft YaHei" panose="020B0503020204020204" pitchFamily="34" charset="-122"/>
                <a:ea typeface="Microsoft YaHei" panose="020B0503020204020204" pitchFamily="34" charset="-122"/>
              </a:rPr>
            </a:br>
            <a:r>
              <a:rPr lang="zh-TW" altLang="en-US" sz="2400" b="1" dirty="0">
                <a:solidFill>
                  <a:srgbClr val="2E4C64"/>
                </a:solidFill>
                <a:latin typeface="Microsoft YaHei" panose="020B0503020204020204" pitchFamily="34" charset="-122"/>
                <a:ea typeface="Microsoft YaHei" panose="020B0503020204020204" pitchFamily="34" charset="-122"/>
              </a:rPr>
              <a:t>計畫審查</a:t>
            </a:r>
            <a:endParaRPr lang="zh-HK" altLang="en-US" sz="2400" b="1" dirty="0">
              <a:solidFill>
                <a:srgbClr val="2E4C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707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3" name="文本框 5">
            <a:extLst>
              <a:ext uri="{FF2B5EF4-FFF2-40B4-BE49-F238E27FC236}">
                <a16:creationId xmlns:a16="http://schemas.microsoft.com/office/drawing/2014/main" xmlns="" id="{47346245-1843-464C-93BB-11DD51B92557}"/>
              </a:ext>
            </a:extLst>
          </p:cNvPr>
          <p:cNvSpPr txBox="1">
            <a:spLocks noChangeArrowheads="1"/>
          </p:cNvSpPr>
          <p:nvPr/>
        </p:nvSpPr>
        <p:spPr bwMode="auto">
          <a:xfrm>
            <a:off x="3750764" y="3985905"/>
            <a:ext cx="3755821"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sz="6000" b="1" dirty="0">
                <a:solidFill>
                  <a:srgbClr val="FF0000"/>
                </a:solidFill>
                <a:latin typeface="微软雅黑" panose="020B0503020204020204" pitchFamily="34" charset="-122"/>
                <a:ea typeface="微软雅黑" panose="020B0503020204020204" pitchFamily="34" charset="-122"/>
              </a:rPr>
              <a:t>計畫撰寫</a:t>
            </a:r>
            <a:endParaRPr lang="zh-CN" altLang="en-US" sz="6000" b="1" dirty="0">
              <a:solidFill>
                <a:srgbClr val="FF0000"/>
              </a:solidFill>
              <a:latin typeface="微软雅黑" panose="020B0503020204020204" pitchFamily="34" charset="-122"/>
              <a:ea typeface="微软雅黑" panose="020B0503020204020204" pitchFamily="34" charset="-122"/>
            </a:endParaRPr>
          </a:p>
        </p:txBody>
      </p:sp>
      <p:sp>
        <p:nvSpPr>
          <p:cNvPr id="7" name="文本框 5">
            <a:extLst>
              <a:ext uri="{FF2B5EF4-FFF2-40B4-BE49-F238E27FC236}">
                <a16:creationId xmlns:a16="http://schemas.microsoft.com/office/drawing/2014/main" xmlns="" id="{8CD106D3-CB96-4102-B1A7-22C238082260}"/>
              </a:ext>
            </a:extLst>
          </p:cNvPr>
          <p:cNvSpPr txBox="1">
            <a:spLocks noChangeArrowheads="1"/>
          </p:cNvSpPr>
          <p:nvPr/>
        </p:nvSpPr>
        <p:spPr bwMode="auto">
          <a:xfrm>
            <a:off x="2344582" y="3133725"/>
            <a:ext cx="4313003"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sz="5400" b="1" dirty="0">
                <a:solidFill>
                  <a:srgbClr val="2E4C64"/>
                </a:solidFill>
                <a:latin typeface="微软雅黑" panose="020B0503020204020204" pitchFamily="34" charset="-122"/>
                <a:ea typeface="微软雅黑" panose="020B0503020204020204" pitchFamily="34" charset="-122"/>
              </a:rPr>
              <a:t>生涯發展教育</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2" name="Shape 141">
            <a:extLst>
              <a:ext uri="{FF2B5EF4-FFF2-40B4-BE49-F238E27FC236}">
                <a16:creationId xmlns:a16="http://schemas.microsoft.com/office/drawing/2014/main" xmlns="" id="{8AE36B5C-3F5A-4581-9164-9DB99DE5654B}"/>
              </a:ext>
            </a:extLst>
          </p:cNvPr>
          <p:cNvSpPr/>
          <p:nvPr/>
        </p:nvSpPr>
        <p:spPr>
          <a:xfrm>
            <a:off x="1024260" y="1171575"/>
            <a:ext cx="1537965" cy="1528669"/>
          </a:xfrm>
          <a:prstGeom prst="rect">
            <a:avLst/>
          </a:prstGeom>
          <a:solidFill>
            <a:srgbClr val="B0D85B"/>
          </a:solidFill>
          <a:ln>
            <a:solidFill>
              <a:srgbClr val="B0D85B"/>
            </a:solidFill>
          </a:ln>
        </p:spPr>
        <p:txBody>
          <a:bodyPr lIns="91425" tIns="91425" rIns="91425" bIns="91425" anchor="ctr" anchorCtr="0">
            <a:noAutofit/>
          </a:bodyPr>
          <a:lstStyle/>
          <a:p>
            <a:pPr lvl="0" algn="ctr">
              <a:spcBef>
                <a:spcPts val="0"/>
              </a:spcBef>
              <a:buNone/>
            </a:pPr>
            <a:r>
              <a:rPr lang="en-US" altLang="zh-TW" sz="6600" b="1" dirty="0">
                <a:solidFill>
                  <a:schemeClr val="bg1"/>
                </a:solidFill>
                <a:latin typeface="Microsoft YaHei" panose="020B0503020204020204" pitchFamily="34" charset="-122"/>
                <a:ea typeface="Microsoft YaHei" panose="020B0503020204020204" pitchFamily="34" charset="-122"/>
              </a:rPr>
              <a:t>02</a:t>
            </a:r>
            <a:endParaRPr sz="6600" b="1"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68076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Shape 352">
            <a:extLst>
              <a:ext uri="{FF2B5EF4-FFF2-40B4-BE49-F238E27FC236}">
                <a16:creationId xmlns:a16="http://schemas.microsoft.com/office/drawing/2014/main" xmlns="" id="{7CCED8D1-F06E-4704-93A4-E011BB039795}"/>
              </a:ext>
            </a:extLst>
          </p:cNvPr>
          <p:cNvSpPr/>
          <p:nvPr/>
        </p:nvSpPr>
        <p:spPr>
          <a:xfrm>
            <a:off x="0" y="311362"/>
            <a:ext cx="7250723" cy="1304787"/>
          </a:xfrm>
          <a:prstGeom prst="rect">
            <a:avLst/>
          </a:prstGeom>
          <a:solidFill>
            <a:srgbClr val="B0D85B"/>
          </a:solidFill>
          <a:ln>
            <a:solidFill>
              <a:srgbClr val="B0D85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4" name="Shape 203">
            <a:extLst>
              <a:ext uri="{FF2B5EF4-FFF2-40B4-BE49-F238E27FC236}">
                <a16:creationId xmlns:a16="http://schemas.microsoft.com/office/drawing/2014/main" xmlns="" id="{86791DBB-E599-4D99-A4C2-26B349B5628A}"/>
              </a:ext>
            </a:extLst>
          </p:cNvPr>
          <p:cNvSpPr txBox="1">
            <a:spLocks/>
          </p:cNvSpPr>
          <p:nvPr/>
        </p:nvSpPr>
        <p:spPr>
          <a:xfrm>
            <a:off x="-1" y="400009"/>
            <a:ext cx="6523383" cy="1008112"/>
          </a:xfrm>
          <a:prstGeom prst="rect">
            <a:avLst/>
          </a:prstGeom>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2400" b="1" dirty="0">
                <a:solidFill>
                  <a:srgbClr val="0099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b="1" dirty="0" smtClean="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花蓮縣立</a:t>
            </a:r>
            <a:r>
              <a:rPr lang="zh-TW" altLang="en-US" sz="28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○○國民中學</a:t>
            </a:r>
            <a:r>
              <a:rPr lang="en-US" altLang="zh-TW" sz="3200" b="1" u="sng"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sz="3200" b="1" u="sng"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學年</a:t>
            </a:r>
            <a:r>
              <a:rPr lang="zh-TW" altLang="en-US" sz="32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度</a:t>
            </a:r>
          </a:p>
          <a:p>
            <a:r>
              <a:rPr lang="zh-TW" altLang="en-US" sz="2800" b="1" dirty="0">
                <a:solidFill>
                  <a:srgbClr val="0099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生涯發展教育實施計畫</a:t>
            </a:r>
            <a:r>
              <a:rPr lang="en-US" altLang="zh-TW" sz="32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32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基本資料</a:t>
            </a:r>
            <a:r>
              <a:rPr lang="en-US" altLang="zh-TW" sz="32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a:t>
            </a:r>
          </a:p>
        </p:txBody>
      </p:sp>
      <p:graphicFrame>
        <p:nvGraphicFramePr>
          <p:cNvPr id="15" name="表格 14">
            <a:extLst>
              <a:ext uri="{FF2B5EF4-FFF2-40B4-BE49-F238E27FC236}">
                <a16:creationId xmlns:a16="http://schemas.microsoft.com/office/drawing/2014/main" xmlns="" id="{4A2959DA-0AC4-43D1-A43E-0990356FDF52}"/>
              </a:ext>
            </a:extLst>
          </p:cNvPr>
          <p:cNvGraphicFramePr>
            <a:graphicFrameLocks noGrp="1"/>
          </p:cNvGraphicFramePr>
          <p:nvPr>
            <p:extLst>
              <p:ext uri="{D42A27DB-BD31-4B8C-83A1-F6EECF244321}">
                <p14:modId xmlns:p14="http://schemas.microsoft.com/office/powerpoint/2010/main" val="2375949417"/>
              </p:ext>
            </p:extLst>
          </p:nvPr>
        </p:nvGraphicFramePr>
        <p:xfrm>
          <a:off x="443129" y="1718557"/>
          <a:ext cx="8257742" cy="4938231"/>
        </p:xfrm>
        <a:graphic>
          <a:graphicData uri="http://schemas.openxmlformats.org/drawingml/2006/table">
            <a:tbl>
              <a:tblPr firstRow="1" firstCol="1" lastRow="1" lastCol="1" bandRow="1" bandCol="1">
                <a:tableStyleId>{5C22544A-7EE6-4342-B048-85BDC9FD1C3A}</a:tableStyleId>
              </a:tblPr>
              <a:tblGrid>
                <a:gridCol w="2327786">
                  <a:extLst>
                    <a:ext uri="{9D8B030D-6E8A-4147-A177-3AD203B41FA5}">
                      <a16:colId xmlns:a16="http://schemas.microsoft.com/office/drawing/2014/main" xmlns="" val="20000"/>
                    </a:ext>
                  </a:extLst>
                </a:gridCol>
                <a:gridCol w="988326">
                  <a:extLst>
                    <a:ext uri="{9D8B030D-6E8A-4147-A177-3AD203B41FA5}">
                      <a16:colId xmlns:a16="http://schemas.microsoft.com/office/drawing/2014/main" xmlns="" val="20001"/>
                    </a:ext>
                  </a:extLst>
                </a:gridCol>
                <a:gridCol w="988326">
                  <a:extLst>
                    <a:ext uri="{9D8B030D-6E8A-4147-A177-3AD203B41FA5}">
                      <a16:colId xmlns:a16="http://schemas.microsoft.com/office/drawing/2014/main" xmlns="" val="20002"/>
                    </a:ext>
                  </a:extLst>
                </a:gridCol>
                <a:gridCol w="988326">
                  <a:extLst>
                    <a:ext uri="{9D8B030D-6E8A-4147-A177-3AD203B41FA5}">
                      <a16:colId xmlns:a16="http://schemas.microsoft.com/office/drawing/2014/main" xmlns="" val="20003"/>
                    </a:ext>
                  </a:extLst>
                </a:gridCol>
                <a:gridCol w="988326">
                  <a:extLst>
                    <a:ext uri="{9D8B030D-6E8A-4147-A177-3AD203B41FA5}">
                      <a16:colId xmlns:a16="http://schemas.microsoft.com/office/drawing/2014/main" xmlns="" val="20004"/>
                    </a:ext>
                  </a:extLst>
                </a:gridCol>
                <a:gridCol w="988326">
                  <a:extLst>
                    <a:ext uri="{9D8B030D-6E8A-4147-A177-3AD203B41FA5}">
                      <a16:colId xmlns:a16="http://schemas.microsoft.com/office/drawing/2014/main" xmlns="" val="20005"/>
                    </a:ext>
                  </a:extLst>
                </a:gridCol>
                <a:gridCol w="988326">
                  <a:extLst>
                    <a:ext uri="{9D8B030D-6E8A-4147-A177-3AD203B41FA5}">
                      <a16:colId xmlns:a16="http://schemas.microsoft.com/office/drawing/2014/main" xmlns="" val="20006"/>
                    </a:ext>
                  </a:extLst>
                </a:gridCol>
              </a:tblGrid>
              <a:tr h="317422">
                <a:tc rowSpan="5">
                  <a:txBody>
                    <a:bodyPr/>
                    <a:lstStyle/>
                    <a:p>
                      <a:pPr algn="dist">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學校班級編制</a:t>
                      </a:r>
                    </a:p>
                    <a:p>
                      <a:pPr marL="140335" indent="-140335">
                        <a:lnSpc>
                          <a:spcPts val="1600"/>
                        </a:lnSpc>
                        <a:spcAft>
                          <a:spcPts val="0"/>
                        </a:spcAft>
                      </a:pPr>
                      <a:r>
                        <a:rPr lang="en-US" sz="1400" b="0" kern="100" dirty="0">
                          <a:solidFill>
                            <a:srgbClr val="000000"/>
                          </a:solidFill>
                          <a:effectLst/>
                          <a:latin typeface="Microsoft YaHei" panose="020B0503020204020204" pitchFamily="34" charset="-122"/>
                          <a:ea typeface="Microsoft YaHei" panose="020B0503020204020204" pitchFamily="34" charset="-122"/>
                        </a:rPr>
                        <a:t>1.</a:t>
                      </a:r>
                      <a:r>
                        <a:rPr lang="zh-TW" sz="1400" b="0" kern="100" dirty="0">
                          <a:solidFill>
                            <a:srgbClr val="000000"/>
                          </a:solidFill>
                          <a:effectLst/>
                          <a:latin typeface="Microsoft YaHei" panose="020B0503020204020204" pitchFamily="34" charset="-122"/>
                          <a:ea typeface="Microsoft YaHei" panose="020B0503020204020204" pitchFamily="34" charset="-122"/>
                        </a:rPr>
                        <a:t>以</a:t>
                      </a:r>
                      <a:r>
                        <a:rPr lang="en-US" altLang="zh-TW" sz="1400" b="1" u="sng" kern="100" dirty="0" smtClean="0">
                          <a:solidFill>
                            <a:srgbClr val="FF0000"/>
                          </a:solidFill>
                          <a:effectLst/>
                          <a:latin typeface="Microsoft YaHei" panose="020B0503020204020204" pitchFamily="34" charset="-122"/>
                          <a:ea typeface="Microsoft YaHei" panose="020B0503020204020204" pitchFamily="34" charset="-122"/>
                        </a:rPr>
                        <a:t>110</a:t>
                      </a:r>
                      <a:r>
                        <a:rPr lang="zh-TW" sz="1400" b="1" u="sng" kern="100" dirty="0" smtClean="0">
                          <a:solidFill>
                            <a:srgbClr val="FF0000"/>
                          </a:solidFill>
                          <a:effectLst/>
                          <a:latin typeface="Microsoft YaHei" panose="020B0503020204020204" pitchFamily="34" charset="-122"/>
                          <a:ea typeface="Microsoft YaHei" panose="020B0503020204020204" pitchFamily="34" charset="-122"/>
                        </a:rPr>
                        <a:t>學年</a:t>
                      </a:r>
                      <a:r>
                        <a:rPr lang="zh-TW" sz="1400" b="1" u="sng" kern="100" dirty="0">
                          <a:solidFill>
                            <a:srgbClr val="FF0000"/>
                          </a:solidFill>
                          <a:effectLst/>
                          <a:latin typeface="Microsoft YaHei" panose="020B0503020204020204" pitchFamily="34" charset="-122"/>
                          <a:ea typeface="Microsoft YaHei" panose="020B0503020204020204" pitchFamily="34" charset="-122"/>
                        </a:rPr>
                        <a:t>度</a:t>
                      </a:r>
                      <a:r>
                        <a:rPr lang="zh-TW" sz="1400" b="0" kern="100" dirty="0">
                          <a:solidFill>
                            <a:srgbClr val="000000"/>
                          </a:solidFill>
                          <a:effectLst/>
                          <a:latin typeface="Microsoft YaHei" panose="020B0503020204020204" pitchFamily="34" charset="-122"/>
                          <a:ea typeface="Microsoft YaHei" panose="020B0503020204020204" pitchFamily="34" charset="-122"/>
                        </a:rPr>
                        <a:t>班級數為基準。</a:t>
                      </a:r>
                    </a:p>
                    <a:p>
                      <a:pPr marL="121920" indent="-121920">
                        <a:lnSpc>
                          <a:spcPts val="1600"/>
                        </a:lnSpc>
                        <a:spcAft>
                          <a:spcPts val="0"/>
                        </a:spcAft>
                      </a:pPr>
                      <a:r>
                        <a:rPr lang="en-US" sz="1400" b="0" kern="100" dirty="0">
                          <a:solidFill>
                            <a:srgbClr val="000000"/>
                          </a:solidFill>
                          <a:effectLst/>
                          <a:latin typeface="Microsoft YaHei" panose="020B0503020204020204" pitchFamily="34" charset="-122"/>
                          <a:ea typeface="Microsoft YaHei" panose="020B0503020204020204" pitchFamily="34" charset="-122"/>
                        </a:rPr>
                        <a:t>2.</a:t>
                      </a:r>
                      <a:r>
                        <a:rPr lang="zh-TW" sz="1400" b="0" kern="100" dirty="0">
                          <a:solidFill>
                            <a:srgbClr val="000000"/>
                          </a:solidFill>
                          <a:effectLst/>
                          <a:latin typeface="Microsoft YaHei" panose="020B0503020204020204" pitchFamily="34" charset="-122"/>
                          <a:ea typeface="Microsoft YaHei" panose="020B0503020204020204" pitchFamily="34" charset="-122"/>
                        </a:rPr>
                        <a:t>含自足式特教班：美術班、音樂班、體育班、舞蹈班、身障班。</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年級</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gridSpan="2">
                  <a:txBody>
                    <a:bodyPr/>
                    <a:lstStyle/>
                    <a:p>
                      <a:pPr algn="ctr">
                        <a:lnSpc>
                          <a:spcPts val="1800"/>
                        </a:lnSpc>
                        <a:spcAft>
                          <a:spcPts val="0"/>
                        </a:spcAft>
                      </a:pPr>
                      <a:r>
                        <a:rPr lang="zh-TW" sz="1400" b="0" kern="100">
                          <a:solidFill>
                            <a:srgbClr val="000000"/>
                          </a:solidFill>
                          <a:effectLst/>
                          <a:latin typeface="Microsoft YaHei" panose="020B0503020204020204" pitchFamily="34" charset="-122"/>
                          <a:ea typeface="Microsoft YaHei" panose="020B0503020204020204" pitchFamily="34" charset="-122"/>
                        </a:rPr>
                        <a:t>班級數</a:t>
                      </a:r>
                      <a:endParaRPr lang="zh-TW" sz="1400" b="0" kern="10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gridSpan="2">
                  <a:txBody>
                    <a:bodyPr/>
                    <a:lstStyle/>
                    <a:p>
                      <a:pPr algn="ctr">
                        <a:lnSpc>
                          <a:spcPts val="1800"/>
                        </a:lnSpc>
                        <a:spcAft>
                          <a:spcPts val="0"/>
                        </a:spcAft>
                      </a:pPr>
                      <a:r>
                        <a:rPr lang="zh-TW" sz="1400" b="0" kern="100">
                          <a:solidFill>
                            <a:srgbClr val="000000"/>
                          </a:solidFill>
                          <a:effectLst/>
                          <a:latin typeface="Microsoft YaHei" panose="020B0503020204020204" pitchFamily="34" charset="-122"/>
                          <a:ea typeface="Microsoft YaHei" panose="020B0503020204020204" pitchFamily="34" charset="-122"/>
                        </a:rPr>
                        <a:t>學生數</a:t>
                      </a:r>
                      <a:endParaRPr lang="zh-TW" sz="1400" b="0" kern="10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extLst>
                  <a:ext uri="{0D108BD9-81ED-4DB2-BD59-A6C34878D82A}">
                    <a16:rowId xmlns:a16="http://schemas.microsoft.com/office/drawing/2014/main" xmlns="" val="10000"/>
                  </a:ext>
                </a:extLst>
              </a:tr>
              <a:tr h="317422">
                <a:tc vMerge="1">
                  <a:txBody>
                    <a:bodyPr/>
                    <a:lstStyle/>
                    <a:p>
                      <a:endParaRPr lang="zh-TW" altLang="en-US"/>
                    </a:p>
                  </a:txBody>
                  <a:tcPr/>
                </a:tc>
                <a:tc gridSpan="2">
                  <a:txBody>
                    <a:bodyPr/>
                    <a:lstStyle/>
                    <a:p>
                      <a:pPr algn="ctr">
                        <a:lnSpc>
                          <a:spcPts val="1800"/>
                        </a:lnSpc>
                        <a:spcAft>
                          <a:spcPts val="0"/>
                        </a:spcAft>
                      </a:pPr>
                      <a:r>
                        <a:rPr lang="zh-TW" altLang="en-US" sz="1400" b="0" kern="100" dirty="0">
                          <a:solidFill>
                            <a:schemeClr val="tx1"/>
                          </a:solidFill>
                          <a:effectLst/>
                          <a:latin typeface="Microsoft YaHei" panose="020B0503020204020204" pitchFamily="34" charset="-122"/>
                          <a:ea typeface="Microsoft YaHei" panose="020B0503020204020204" pitchFamily="34" charset="-122"/>
                          <a:cs typeface="Times New Roman"/>
                        </a:rPr>
                        <a:t>一年級</a:t>
                      </a:r>
                      <a:endParaRPr lang="zh-TW" sz="1400" b="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gridSpan="2">
                  <a:txBody>
                    <a:bodyPr/>
                    <a:lstStyle/>
                    <a:p>
                      <a:pPr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班 </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gridSpan="2">
                  <a:txBody>
                    <a:bodyPr/>
                    <a:lstStyle/>
                    <a:p>
                      <a:pPr algn="r">
                        <a:lnSpc>
                          <a:spcPts val="1800"/>
                        </a:lnSpc>
                        <a:spcAft>
                          <a:spcPts val="0"/>
                        </a:spcAft>
                      </a:pPr>
                      <a:r>
                        <a:rPr lang="zh-TW" sz="1400" b="0" kern="100">
                          <a:solidFill>
                            <a:srgbClr val="000000"/>
                          </a:solidFill>
                          <a:effectLst/>
                          <a:latin typeface="Microsoft YaHei" panose="020B0503020204020204" pitchFamily="34" charset="-122"/>
                          <a:ea typeface="Microsoft YaHei" panose="020B0503020204020204" pitchFamily="34" charset="-122"/>
                        </a:rPr>
                        <a:t>人 </a:t>
                      </a:r>
                      <a:endParaRPr lang="zh-TW" sz="1400" b="0" kern="10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extLst>
                  <a:ext uri="{0D108BD9-81ED-4DB2-BD59-A6C34878D82A}">
                    <a16:rowId xmlns:a16="http://schemas.microsoft.com/office/drawing/2014/main" xmlns="" val="10001"/>
                  </a:ext>
                </a:extLst>
              </a:tr>
              <a:tr h="317422">
                <a:tc vMerge="1">
                  <a:txBody>
                    <a:bodyPr/>
                    <a:lstStyle/>
                    <a:p>
                      <a:endParaRPr lang="zh-TW" altLang="en-US"/>
                    </a:p>
                  </a:txBody>
                  <a:tcPr/>
                </a:tc>
                <a:tc gridSpan="2">
                  <a:txBody>
                    <a:bodyPr/>
                    <a:lstStyle/>
                    <a:p>
                      <a:pPr algn="ctr">
                        <a:lnSpc>
                          <a:spcPts val="1800"/>
                        </a:lnSpc>
                        <a:spcAft>
                          <a:spcPts val="0"/>
                        </a:spcAft>
                      </a:pPr>
                      <a:r>
                        <a:rPr lang="zh-TW" altLang="en-US" sz="1400" b="0" kern="100" dirty="0">
                          <a:solidFill>
                            <a:srgbClr val="000000"/>
                          </a:solidFill>
                          <a:effectLst/>
                          <a:latin typeface="Microsoft YaHei" panose="020B0503020204020204" pitchFamily="34" charset="-122"/>
                          <a:ea typeface="Microsoft YaHei" panose="020B0503020204020204" pitchFamily="34" charset="-122"/>
                        </a:rPr>
                        <a:t>二</a:t>
                      </a:r>
                      <a:r>
                        <a:rPr lang="zh-TW" sz="1400" b="0" kern="100" dirty="0">
                          <a:solidFill>
                            <a:srgbClr val="000000"/>
                          </a:solidFill>
                          <a:effectLst/>
                          <a:latin typeface="Microsoft YaHei" panose="020B0503020204020204" pitchFamily="34" charset="-122"/>
                          <a:ea typeface="Microsoft YaHei" panose="020B0503020204020204" pitchFamily="34" charset="-122"/>
                        </a:rPr>
                        <a:t>年級</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gridSpan="2">
                  <a:txBody>
                    <a:bodyPr/>
                    <a:lstStyle/>
                    <a:p>
                      <a:pPr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班 </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gridSpan="2">
                  <a:txBody>
                    <a:bodyPr/>
                    <a:lstStyle/>
                    <a:p>
                      <a:pPr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人 </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extLst>
                  <a:ext uri="{0D108BD9-81ED-4DB2-BD59-A6C34878D82A}">
                    <a16:rowId xmlns:a16="http://schemas.microsoft.com/office/drawing/2014/main" xmlns="" val="10002"/>
                  </a:ext>
                </a:extLst>
              </a:tr>
              <a:tr h="317422">
                <a:tc vMerge="1">
                  <a:txBody>
                    <a:bodyPr/>
                    <a:lstStyle/>
                    <a:p>
                      <a:endParaRPr lang="zh-TW" altLang="en-US"/>
                    </a:p>
                  </a:txBody>
                  <a:tcPr/>
                </a:tc>
                <a:tc gridSpan="2">
                  <a:txBody>
                    <a:bodyPr/>
                    <a:lstStyle/>
                    <a:p>
                      <a:pPr algn="ctr">
                        <a:lnSpc>
                          <a:spcPts val="1800"/>
                        </a:lnSpc>
                        <a:spcAft>
                          <a:spcPts val="0"/>
                        </a:spcAft>
                      </a:pPr>
                      <a:r>
                        <a:rPr lang="zh-TW" altLang="en-US" sz="1400" b="0" kern="100" dirty="0">
                          <a:solidFill>
                            <a:srgbClr val="000000"/>
                          </a:solidFill>
                          <a:effectLst/>
                          <a:latin typeface="Microsoft YaHei" panose="020B0503020204020204" pitchFamily="34" charset="-122"/>
                          <a:ea typeface="Microsoft YaHei" panose="020B0503020204020204" pitchFamily="34" charset="-122"/>
                        </a:rPr>
                        <a:t>三</a:t>
                      </a:r>
                      <a:r>
                        <a:rPr lang="zh-TW" sz="1400" b="0" kern="100" dirty="0">
                          <a:solidFill>
                            <a:srgbClr val="000000"/>
                          </a:solidFill>
                          <a:effectLst/>
                          <a:latin typeface="Microsoft YaHei" panose="020B0503020204020204" pitchFamily="34" charset="-122"/>
                          <a:ea typeface="Microsoft YaHei" panose="020B0503020204020204" pitchFamily="34" charset="-122"/>
                        </a:rPr>
                        <a:t>年級</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gridSpan="2">
                  <a:txBody>
                    <a:bodyPr/>
                    <a:lstStyle/>
                    <a:p>
                      <a:pPr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班 </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gridSpan="2">
                  <a:txBody>
                    <a:bodyPr/>
                    <a:lstStyle/>
                    <a:p>
                      <a:pPr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人 </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extLst>
                  <a:ext uri="{0D108BD9-81ED-4DB2-BD59-A6C34878D82A}">
                    <a16:rowId xmlns:a16="http://schemas.microsoft.com/office/drawing/2014/main" xmlns="" val="10003"/>
                  </a:ext>
                </a:extLst>
              </a:tr>
              <a:tr h="317422">
                <a:tc vMerge="1">
                  <a:txBody>
                    <a:bodyPr/>
                    <a:lstStyle/>
                    <a:p>
                      <a:endParaRPr lang="zh-TW" altLang="en-US"/>
                    </a:p>
                  </a:txBody>
                  <a:tcPr/>
                </a:tc>
                <a:tc gridSpan="2">
                  <a:txBody>
                    <a:bodyPr/>
                    <a:lstStyle/>
                    <a:p>
                      <a:pPr algn="ct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合計</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gridSpan="2">
                  <a:txBody>
                    <a:bodyPr/>
                    <a:lstStyle/>
                    <a:p>
                      <a:pPr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班 </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gridSpan="2">
                  <a:txBody>
                    <a:bodyPr/>
                    <a:lstStyle/>
                    <a:p>
                      <a:pPr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人 </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extLst>
                  <a:ext uri="{0D108BD9-81ED-4DB2-BD59-A6C34878D82A}">
                    <a16:rowId xmlns:a16="http://schemas.microsoft.com/office/drawing/2014/main" xmlns="" val="10004"/>
                  </a:ext>
                </a:extLst>
              </a:tr>
              <a:tr h="830043">
                <a:tc rowSpan="3">
                  <a:txBody>
                    <a:bodyPr/>
                    <a:lstStyle/>
                    <a:p>
                      <a:pPr algn="dist">
                        <a:lnSpc>
                          <a:spcPts val="1800"/>
                        </a:lnSpc>
                        <a:spcAft>
                          <a:spcPts val="0"/>
                        </a:spcAft>
                      </a:pPr>
                      <a:endParaRPr lang="en-US" altLang="zh-TW" sz="1400" b="0" kern="100" dirty="0">
                        <a:solidFill>
                          <a:srgbClr val="000000"/>
                        </a:solidFill>
                        <a:effectLst/>
                        <a:latin typeface="Microsoft YaHei" panose="020B0503020204020204" pitchFamily="34" charset="-122"/>
                        <a:ea typeface="Microsoft YaHei" panose="020B0503020204020204" pitchFamily="34" charset="-122"/>
                      </a:endParaRPr>
                    </a:p>
                    <a:p>
                      <a:pPr algn="dist">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年度生涯發展教育</a:t>
                      </a:r>
                    </a:p>
                    <a:p>
                      <a:pPr algn="dist">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經費</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0" indent="-91440" algn="ct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來源</a:t>
                      </a:r>
                    </a:p>
                    <a:p>
                      <a:pPr marL="76200" indent="-91440" algn="ctr">
                        <a:lnSpc>
                          <a:spcPts val="1800"/>
                        </a:lnSpc>
                        <a:spcBef>
                          <a:spcPts val="600"/>
                        </a:spcBef>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學年度</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76200" indent="-91440" algn="ct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地方政府補助</a:t>
                      </a:r>
                      <a:endParaRPr lang="en-US" altLang="zh-TW" sz="1400" b="0" kern="100" dirty="0">
                        <a:solidFill>
                          <a:srgbClr val="000000"/>
                        </a:solidFill>
                        <a:effectLst/>
                        <a:latin typeface="Microsoft YaHei" panose="020B0503020204020204" pitchFamily="34" charset="-122"/>
                        <a:ea typeface="Microsoft YaHei" panose="020B0503020204020204" pitchFamily="34" charset="-122"/>
                      </a:endParaRPr>
                    </a:p>
                    <a:p>
                      <a:pPr marL="76200" indent="-91440" algn="ct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（含</a:t>
                      </a:r>
                      <a:r>
                        <a:rPr lang="zh-TW" altLang="en-US" sz="1400" b="0" kern="100" dirty="0">
                          <a:solidFill>
                            <a:srgbClr val="000000"/>
                          </a:solidFill>
                          <a:effectLst/>
                          <a:latin typeface="Microsoft YaHei" panose="020B0503020204020204" pitchFamily="34" charset="-122"/>
                          <a:ea typeface="Microsoft YaHei" panose="020B0503020204020204" pitchFamily="34" charset="-122"/>
                        </a:rPr>
                        <a:t>國教署</a:t>
                      </a:r>
                      <a:r>
                        <a:rPr lang="zh-TW" sz="1400" b="0" kern="100" dirty="0">
                          <a:solidFill>
                            <a:srgbClr val="000000"/>
                          </a:solidFill>
                          <a:effectLst/>
                          <a:latin typeface="Microsoft YaHei" panose="020B0503020204020204" pitchFamily="34" charset="-122"/>
                          <a:ea typeface="Microsoft YaHei" panose="020B0503020204020204" pitchFamily="34" charset="-122"/>
                        </a:rPr>
                        <a:t>）</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a:txBody>
                    <a:bodyPr/>
                    <a:lstStyle/>
                    <a:p>
                      <a:pPr marL="76200" indent="-91440" algn="ct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學校</a:t>
                      </a:r>
                    </a:p>
                    <a:p>
                      <a:pPr marL="76200" indent="-91440" algn="ct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預算</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0" indent="-91440" algn="l">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自行籌措</a:t>
                      </a:r>
                    </a:p>
                    <a:p>
                      <a:pPr marL="76200" indent="-91440" algn="l">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（如無，</a:t>
                      </a:r>
                    </a:p>
                    <a:p>
                      <a:pPr marL="76200" indent="-91440" algn="l">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請填「</a:t>
                      </a:r>
                      <a:r>
                        <a:rPr lang="en-US" sz="1400" b="0" kern="100" dirty="0">
                          <a:solidFill>
                            <a:srgbClr val="000000"/>
                          </a:solidFill>
                          <a:effectLst/>
                          <a:latin typeface="Microsoft YaHei" panose="020B0503020204020204" pitchFamily="34" charset="-122"/>
                          <a:ea typeface="Microsoft YaHei" panose="020B0503020204020204" pitchFamily="34" charset="-122"/>
                        </a:rPr>
                        <a:t>0</a:t>
                      </a:r>
                      <a:r>
                        <a:rPr lang="zh-TW" sz="1400" b="0" kern="100" dirty="0">
                          <a:solidFill>
                            <a:srgbClr val="000000"/>
                          </a:solidFill>
                          <a:effectLst/>
                          <a:latin typeface="Microsoft YaHei" panose="020B0503020204020204" pitchFamily="34" charset="-122"/>
                          <a:ea typeface="Microsoft YaHei" panose="020B0503020204020204" pitchFamily="34" charset="-122"/>
                        </a:rPr>
                        <a:t>」）</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0" indent="-91440" algn="ct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合計</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27683">
                <a:tc vMerge="1">
                  <a:txBody>
                    <a:bodyPr/>
                    <a:lstStyle/>
                    <a:p>
                      <a:endParaRPr lang="zh-TW" altLang="en-US"/>
                    </a:p>
                  </a:txBody>
                  <a:tcPr/>
                </a:tc>
                <a:tc>
                  <a:txBody>
                    <a:bodyPr/>
                    <a:lstStyle/>
                    <a:p>
                      <a:pP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上學年度</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76200" indent="-91440"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元</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a:txBody>
                    <a:bodyPr/>
                    <a:lstStyle/>
                    <a:p>
                      <a:pPr marL="76200" indent="-91440" algn="r">
                        <a:lnSpc>
                          <a:spcPts val="1800"/>
                        </a:lnSpc>
                        <a:spcAft>
                          <a:spcPts val="0"/>
                        </a:spcAft>
                      </a:pPr>
                      <a:r>
                        <a:rPr lang="zh-TW" sz="1400" b="0" kern="100">
                          <a:solidFill>
                            <a:srgbClr val="000000"/>
                          </a:solidFill>
                          <a:effectLst/>
                          <a:latin typeface="Microsoft YaHei" panose="020B0503020204020204" pitchFamily="34" charset="-122"/>
                          <a:ea typeface="Microsoft YaHei" panose="020B0503020204020204" pitchFamily="34" charset="-122"/>
                        </a:rPr>
                        <a:t>元</a:t>
                      </a:r>
                      <a:endParaRPr lang="zh-TW" sz="1400" b="0" kern="10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0" indent="-91440"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元</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0" indent="-91440"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元</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6"/>
                  </a:ext>
                </a:extLst>
              </a:tr>
              <a:tr h="327683">
                <a:tc vMerge="1">
                  <a:txBody>
                    <a:bodyPr/>
                    <a:lstStyle/>
                    <a:p>
                      <a:endParaRPr lang="zh-TW" altLang="en-US"/>
                    </a:p>
                  </a:txBody>
                  <a:tcPr/>
                </a:tc>
                <a:tc>
                  <a:txBody>
                    <a:bodyPr/>
                    <a:lstStyle/>
                    <a:p>
                      <a:pPr marL="3175">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本學年度</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76200" indent="-91440" algn="r">
                        <a:lnSpc>
                          <a:spcPts val="1800"/>
                        </a:lnSpc>
                        <a:spcAft>
                          <a:spcPts val="0"/>
                        </a:spcAft>
                      </a:pPr>
                      <a:r>
                        <a:rPr lang="zh-TW" sz="1400" b="0" kern="100">
                          <a:solidFill>
                            <a:srgbClr val="000000"/>
                          </a:solidFill>
                          <a:effectLst/>
                          <a:latin typeface="Microsoft YaHei" panose="020B0503020204020204" pitchFamily="34" charset="-122"/>
                          <a:ea typeface="Microsoft YaHei" panose="020B0503020204020204" pitchFamily="34" charset="-122"/>
                        </a:rPr>
                        <a:t>元</a:t>
                      </a:r>
                      <a:endParaRPr lang="zh-TW" sz="1400" b="0" kern="10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a:txBody>
                    <a:bodyPr/>
                    <a:lstStyle/>
                    <a:p>
                      <a:pPr marL="76200" indent="-91440" algn="r">
                        <a:lnSpc>
                          <a:spcPts val="1800"/>
                        </a:lnSpc>
                        <a:spcAft>
                          <a:spcPts val="0"/>
                        </a:spcAft>
                      </a:pPr>
                      <a:r>
                        <a:rPr lang="zh-TW" sz="1400" b="0" kern="100">
                          <a:solidFill>
                            <a:srgbClr val="000000"/>
                          </a:solidFill>
                          <a:effectLst/>
                          <a:latin typeface="Microsoft YaHei" panose="020B0503020204020204" pitchFamily="34" charset="-122"/>
                          <a:ea typeface="Microsoft YaHei" panose="020B0503020204020204" pitchFamily="34" charset="-122"/>
                        </a:rPr>
                        <a:t>元</a:t>
                      </a:r>
                      <a:endParaRPr lang="zh-TW" sz="1400" b="0" kern="10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0" indent="-91440"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元 </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0" indent="-91440" algn="r">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元</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7"/>
                  </a:ext>
                </a:extLst>
              </a:tr>
              <a:tr h="748485">
                <a:tc>
                  <a:txBody>
                    <a:bodyPr/>
                    <a:lstStyle/>
                    <a:p>
                      <a:pPr algn="dist">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技藝教育開辦情形</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a:lstStyle/>
                    <a:p>
                      <a:pPr marL="76200" indent="-91440">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抽離式技藝教育課程：</a:t>
                      </a:r>
                      <a:r>
                        <a:rPr lang="en-US" sz="1400" b="0" kern="100" dirty="0">
                          <a:solidFill>
                            <a:srgbClr val="000000"/>
                          </a:solidFill>
                          <a:effectLst/>
                          <a:latin typeface="Microsoft YaHei" panose="020B0503020204020204" pitchFamily="34" charset="-122"/>
                          <a:ea typeface="Microsoft YaHei" panose="020B0503020204020204" pitchFamily="34" charset="-122"/>
                        </a:rPr>
                        <a:t>              </a:t>
                      </a:r>
                      <a:r>
                        <a:rPr lang="zh-TW" sz="1400" b="0" kern="100" dirty="0">
                          <a:solidFill>
                            <a:srgbClr val="000000"/>
                          </a:solidFill>
                          <a:effectLst/>
                          <a:latin typeface="Microsoft YaHei" panose="020B0503020204020204" pitchFamily="34" charset="-122"/>
                          <a:ea typeface="Microsoft YaHei" panose="020B0503020204020204" pitchFamily="34" charset="-122"/>
                        </a:rPr>
                        <a:t>班，</a:t>
                      </a:r>
                      <a:r>
                        <a:rPr lang="en-US" sz="1400" b="0" kern="100" dirty="0">
                          <a:solidFill>
                            <a:srgbClr val="000000"/>
                          </a:solidFill>
                          <a:effectLst/>
                          <a:latin typeface="Microsoft YaHei" panose="020B0503020204020204" pitchFamily="34" charset="-122"/>
                          <a:ea typeface="Microsoft YaHei" panose="020B0503020204020204" pitchFamily="34" charset="-122"/>
                        </a:rPr>
                        <a:t>              </a:t>
                      </a:r>
                      <a:r>
                        <a:rPr lang="zh-TW" sz="1400" b="0" kern="100" dirty="0">
                          <a:solidFill>
                            <a:srgbClr val="000000"/>
                          </a:solidFill>
                          <a:effectLst/>
                          <a:latin typeface="Microsoft YaHei" panose="020B0503020204020204" pitchFamily="34" charset="-122"/>
                          <a:ea typeface="Microsoft YaHei" panose="020B0503020204020204" pitchFamily="34" charset="-122"/>
                        </a:rPr>
                        <a:t>人</a:t>
                      </a:r>
                    </a:p>
                    <a:p>
                      <a:pPr marL="76200" marR="0" lvl="0" indent="-91440" algn="l" defTabSz="914400" rtl="0" eaLnBrk="1" fontAlgn="auto" latinLnBrk="0" hangingPunct="1">
                        <a:lnSpc>
                          <a:spcPts val="1800"/>
                        </a:lnSpc>
                        <a:spcBef>
                          <a:spcPts val="0"/>
                        </a:spcBef>
                        <a:spcAft>
                          <a:spcPts val="0"/>
                        </a:spcAft>
                        <a:buClrTx/>
                        <a:buSzTx/>
                        <a:buFontTx/>
                        <a:buNone/>
                        <a:tabLst/>
                        <a:defRPr/>
                      </a:pPr>
                      <a:r>
                        <a:rPr lang="zh-TW" sz="1400" b="0" kern="100" dirty="0">
                          <a:solidFill>
                            <a:srgbClr val="000000"/>
                          </a:solidFill>
                          <a:effectLst/>
                          <a:latin typeface="Microsoft YaHei" panose="020B0503020204020204" pitchFamily="34" charset="-122"/>
                          <a:ea typeface="Microsoft YaHei" panose="020B0503020204020204" pitchFamily="34" charset="-122"/>
                        </a:rPr>
                        <a:t>技藝教育專班</a:t>
                      </a:r>
                      <a:r>
                        <a:rPr lang="zh-TW" altLang="zh-TW" sz="1400" b="0" kern="100" dirty="0">
                          <a:solidFill>
                            <a:srgbClr val="000000"/>
                          </a:solidFill>
                          <a:effectLst/>
                          <a:latin typeface="Microsoft YaHei" panose="020B0503020204020204" pitchFamily="34" charset="-122"/>
                          <a:ea typeface="Microsoft YaHei" panose="020B0503020204020204" pitchFamily="34" charset="-122"/>
                        </a:rPr>
                        <a:t>：</a:t>
                      </a:r>
                      <a:r>
                        <a:rPr lang="en-US" altLang="zh-TW" sz="1400" b="0" kern="100" dirty="0">
                          <a:solidFill>
                            <a:srgbClr val="FF0000"/>
                          </a:solidFill>
                          <a:effectLst/>
                          <a:latin typeface="Microsoft YaHei" panose="020B0503020204020204" pitchFamily="34" charset="-122"/>
                          <a:ea typeface="Microsoft YaHei" panose="020B0503020204020204" pitchFamily="34" charset="-122"/>
                        </a:rPr>
                        <a:t>              </a:t>
                      </a:r>
                      <a:r>
                        <a:rPr lang="zh-TW" altLang="zh-TW" sz="1400" b="0" kern="100" dirty="0">
                          <a:solidFill>
                            <a:srgbClr val="FF0000"/>
                          </a:solidFill>
                          <a:effectLst/>
                          <a:latin typeface="Microsoft YaHei" panose="020B0503020204020204" pitchFamily="34" charset="-122"/>
                          <a:ea typeface="Microsoft YaHei" panose="020B0503020204020204" pitchFamily="34" charset="-122"/>
                        </a:rPr>
                        <a:t>班，</a:t>
                      </a:r>
                      <a:r>
                        <a:rPr lang="en-US" altLang="zh-TW" sz="1400" b="0" kern="100" dirty="0">
                          <a:solidFill>
                            <a:srgbClr val="FF0000"/>
                          </a:solidFill>
                          <a:effectLst/>
                          <a:latin typeface="Microsoft YaHei" panose="020B0503020204020204" pitchFamily="34" charset="-122"/>
                          <a:ea typeface="Microsoft YaHei" panose="020B0503020204020204" pitchFamily="34" charset="-122"/>
                        </a:rPr>
                        <a:t>              </a:t>
                      </a:r>
                      <a:r>
                        <a:rPr lang="zh-TW" altLang="zh-TW" sz="1400" b="0" kern="100" dirty="0">
                          <a:solidFill>
                            <a:srgbClr val="FF0000"/>
                          </a:solidFill>
                          <a:effectLst/>
                          <a:latin typeface="Microsoft YaHei" panose="020B0503020204020204" pitchFamily="34" charset="-122"/>
                          <a:ea typeface="Microsoft YaHei" panose="020B0503020204020204" pitchFamily="34" charset="-122"/>
                        </a:rPr>
                        <a:t>人</a:t>
                      </a:r>
                      <a:r>
                        <a:rPr lang="en-US" sz="1400" b="0" kern="100" dirty="0">
                          <a:solidFill>
                            <a:srgbClr val="000000"/>
                          </a:solidFill>
                          <a:effectLst/>
                          <a:latin typeface="Microsoft YaHei" panose="020B0503020204020204" pitchFamily="34" charset="-122"/>
                          <a:ea typeface="Microsoft YaHei" panose="020B0503020204020204" pitchFamily="34" charset="-122"/>
                        </a:rPr>
                        <a:t>(</a:t>
                      </a:r>
                      <a:r>
                        <a:rPr lang="zh-TW" sz="1400" b="0" kern="100" dirty="0">
                          <a:solidFill>
                            <a:srgbClr val="000000"/>
                          </a:solidFill>
                          <a:effectLst/>
                          <a:latin typeface="Microsoft YaHei" panose="020B0503020204020204" pitchFamily="34" charset="-122"/>
                          <a:ea typeface="Microsoft YaHei" panose="020B0503020204020204" pitchFamily="34" charset="-122"/>
                        </a:rPr>
                        <a:t>無辦理者免填</a:t>
                      </a:r>
                      <a:r>
                        <a:rPr lang="en-US" sz="1400" b="0" kern="100" dirty="0">
                          <a:solidFill>
                            <a:srgbClr val="000000"/>
                          </a:solidFill>
                          <a:effectLst/>
                          <a:latin typeface="Microsoft YaHei" panose="020B0503020204020204" pitchFamily="34" charset="-122"/>
                          <a:ea typeface="Microsoft YaHei" panose="020B0503020204020204" pitchFamily="34" charset="-122"/>
                        </a:rPr>
                        <a:t>)</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8"/>
                  </a:ext>
                </a:extLst>
              </a:tr>
              <a:tr h="1117227">
                <a:tc>
                  <a:txBody>
                    <a:bodyPr/>
                    <a:lstStyle/>
                    <a:p>
                      <a:pPr algn="dist">
                        <a:lnSpc>
                          <a:spcPts val="1800"/>
                        </a:lnSpc>
                        <a:spcAft>
                          <a:spcPts val="0"/>
                        </a:spcAft>
                      </a:pPr>
                      <a:r>
                        <a:rPr lang="zh-TW" sz="1400" b="0" kern="100">
                          <a:solidFill>
                            <a:srgbClr val="000000"/>
                          </a:solidFill>
                          <a:effectLst/>
                          <a:latin typeface="Microsoft YaHei" panose="020B0503020204020204" pitchFamily="34" charset="-122"/>
                          <a:ea typeface="Microsoft YaHei" panose="020B0503020204020204" pitchFamily="34" charset="-122"/>
                        </a:rPr>
                        <a:t>學校</a:t>
                      </a:r>
                      <a:r>
                        <a:rPr lang="en-US" sz="1400" b="0" kern="100">
                          <a:solidFill>
                            <a:srgbClr val="000000"/>
                          </a:solidFill>
                          <a:effectLst/>
                          <a:latin typeface="Microsoft YaHei" panose="020B0503020204020204" pitchFamily="34" charset="-122"/>
                          <a:ea typeface="Microsoft YaHei" panose="020B0503020204020204" pitchFamily="34" charset="-122"/>
                        </a:rPr>
                        <a:t/>
                      </a:r>
                      <a:br>
                        <a:rPr lang="en-US" sz="1400" b="0" kern="100">
                          <a:solidFill>
                            <a:srgbClr val="000000"/>
                          </a:solidFill>
                          <a:effectLst/>
                          <a:latin typeface="Microsoft YaHei" panose="020B0503020204020204" pitchFamily="34" charset="-122"/>
                          <a:ea typeface="Microsoft YaHei" panose="020B0503020204020204" pitchFamily="34" charset="-122"/>
                        </a:rPr>
                      </a:br>
                      <a:r>
                        <a:rPr lang="zh-TW" sz="1400" b="0" kern="100">
                          <a:solidFill>
                            <a:srgbClr val="000000"/>
                          </a:solidFill>
                          <a:effectLst/>
                          <a:latin typeface="Microsoft YaHei" panose="020B0503020204020204" pitchFamily="34" charset="-122"/>
                          <a:ea typeface="Microsoft YaHei" panose="020B0503020204020204" pitchFamily="34" charset="-122"/>
                        </a:rPr>
                        <a:t>聯絡人</a:t>
                      </a:r>
                      <a:endParaRPr lang="zh-TW" sz="1400" b="0" kern="10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6">
                  <a:txBody>
                    <a:bodyPr/>
                    <a:lstStyle/>
                    <a:p>
                      <a:pPr marL="76200" indent="-91440" algn="just">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姓名：　　　　　　　　　　</a:t>
                      </a:r>
                      <a:r>
                        <a:rPr lang="en-US" altLang="zh-TW" sz="1400" b="0" kern="100" dirty="0">
                          <a:solidFill>
                            <a:srgbClr val="000000"/>
                          </a:solidFill>
                          <a:effectLst/>
                          <a:latin typeface="Microsoft YaHei" panose="020B0503020204020204" pitchFamily="34" charset="-122"/>
                          <a:ea typeface="Microsoft YaHei" panose="020B0503020204020204" pitchFamily="34" charset="-122"/>
                        </a:rPr>
                        <a:t>     </a:t>
                      </a:r>
                      <a:r>
                        <a:rPr lang="zh-TW" sz="1400" b="0" kern="100" dirty="0">
                          <a:solidFill>
                            <a:srgbClr val="000000"/>
                          </a:solidFill>
                          <a:effectLst/>
                          <a:latin typeface="Microsoft YaHei" panose="020B0503020204020204" pitchFamily="34" charset="-122"/>
                          <a:ea typeface="Microsoft YaHei" panose="020B0503020204020204" pitchFamily="34" charset="-122"/>
                        </a:rPr>
                        <a:t>　職稱：</a:t>
                      </a:r>
                    </a:p>
                    <a:p>
                      <a:pPr marL="76200" indent="-91440" algn="just">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辦公室電話：</a:t>
                      </a:r>
                      <a:r>
                        <a:rPr lang="en-US" sz="1400" b="0" kern="100" dirty="0">
                          <a:solidFill>
                            <a:srgbClr val="000000"/>
                          </a:solidFill>
                          <a:effectLst/>
                          <a:latin typeface="Microsoft YaHei" panose="020B0503020204020204" pitchFamily="34" charset="-122"/>
                          <a:ea typeface="Microsoft YaHei" panose="020B0503020204020204" pitchFamily="34" charset="-122"/>
                        </a:rPr>
                        <a:t>                                </a:t>
                      </a:r>
                      <a:r>
                        <a:rPr lang="zh-TW" sz="1400" b="0" kern="100" dirty="0">
                          <a:solidFill>
                            <a:srgbClr val="000000"/>
                          </a:solidFill>
                          <a:effectLst/>
                          <a:latin typeface="Microsoft YaHei" panose="020B0503020204020204" pitchFamily="34" charset="-122"/>
                          <a:ea typeface="Microsoft YaHei" panose="020B0503020204020204" pitchFamily="34" charset="-122"/>
                        </a:rPr>
                        <a:t>傳真：</a:t>
                      </a:r>
                    </a:p>
                    <a:p>
                      <a:pPr marL="76200" indent="-91440" algn="just">
                        <a:lnSpc>
                          <a:spcPts val="1800"/>
                        </a:lnSpc>
                        <a:spcAft>
                          <a:spcPts val="0"/>
                        </a:spcAft>
                      </a:pPr>
                      <a:r>
                        <a:rPr lang="en-US" sz="1400" b="0" kern="100" dirty="0">
                          <a:solidFill>
                            <a:srgbClr val="000000"/>
                          </a:solidFill>
                          <a:effectLst/>
                          <a:latin typeface="Microsoft YaHei" panose="020B0503020204020204" pitchFamily="34" charset="-122"/>
                          <a:ea typeface="Microsoft YaHei" panose="020B0503020204020204" pitchFamily="34" charset="-122"/>
                        </a:rPr>
                        <a:t>e-mail</a:t>
                      </a:r>
                      <a:r>
                        <a:rPr lang="zh-TW" sz="1400" b="0" kern="100" dirty="0">
                          <a:solidFill>
                            <a:srgbClr val="000000"/>
                          </a:solidFill>
                          <a:effectLst/>
                          <a:latin typeface="Microsoft YaHei" panose="020B0503020204020204" pitchFamily="34" charset="-122"/>
                          <a:ea typeface="Microsoft YaHei" panose="020B0503020204020204" pitchFamily="34" charset="-122"/>
                        </a:rPr>
                        <a:t>：</a:t>
                      </a:r>
                      <a:r>
                        <a:rPr lang="en-US" sz="1400" b="0" kern="100" dirty="0">
                          <a:solidFill>
                            <a:srgbClr val="000000"/>
                          </a:solidFill>
                          <a:effectLst/>
                          <a:latin typeface="Microsoft YaHei" panose="020B0503020204020204" pitchFamily="34" charset="-122"/>
                          <a:ea typeface="Microsoft YaHei" panose="020B0503020204020204" pitchFamily="34" charset="-122"/>
                        </a:rPr>
                        <a:t>                                       </a:t>
                      </a:r>
                      <a:r>
                        <a:rPr lang="zh-TW" sz="1400" b="0" kern="100" dirty="0">
                          <a:solidFill>
                            <a:srgbClr val="000000"/>
                          </a:solidFill>
                          <a:effectLst/>
                          <a:latin typeface="Microsoft YaHei" panose="020B0503020204020204" pitchFamily="34" charset="-122"/>
                          <a:ea typeface="Microsoft YaHei" panose="020B0503020204020204" pitchFamily="34" charset="-122"/>
                        </a:rPr>
                        <a:t>手機號碼：</a:t>
                      </a:r>
                    </a:p>
                    <a:p>
                      <a:pPr marL="76200" indent="-91440" algn="just">
                        <a:lnSpc>
                          <a:spcPts val="1800"/>
                        </a:lnSpc>
                        <a:spcAft>
                          <a:spcPts val="0"/>
                        </a:spcAft>
                      </a:pPr>
                      <a:r>
                        <a:rPr lang="zh-TW" sz="1400" b="0" kern="100" dirty="0">
                          <a:solidFill>
                            <a:srgbClr val="000000"/>
                          </a:solidFill>
                          <a:effectLst/>
                          <a:latin typeface="Microsoft YaHei" panose="020B0503020204020204" pitchFamily="34" charset="-122"/>
                          <a:ea typeface="Microsoft YaHei" panose="020B0503020204020204" pitchFamily="34" charset="-122"/>
                        </a:rPr>
                        <a:t>學校地址：</a:t>
                      </a:r>
                      <a:endParaRPr lang="zh-TW" sz="1400" b="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9"/>
                  </a:ext>
                </a:extLst>
              </a:tr>
            </a:tbl>
          </a:graphicData>
        </a:graphic>
      </p:graphicFrame>
      <p:sp>
        <p:nvSpPr>
          <p:cNvPr id="16" name="矩形圖說文字 4">
            <a:extLst>
              <a:ext uri="{FF2B5EF4-FFF2-40B4-BE49-F238E27FC236}">
                <a16:creationId xmlns:a16="http://schemas.microsoft.com/office/drawing/2014/main" xmlns="" id="{85BD7A80-6478-43B6-8220-040F908CBCD5}"/>
              </a:ext>
            </a:extLst>
          </p:cNvPr>
          <p:cNvSpPr/>
          <p:nvPr/>
        </p:nvSpPr>
        <p:spPr bwMode="auto">
          <a:xfrm>
            <a:off x="535491" y="3198493"/>
            <a:ext cx="1511731" cy="272476"/>
          </a:xfrm>
          <a:prstGeom prst="wedgeRectCallout">
            <a:avLst>
              <a:gd name="adj1" fmla="val 79"/>
              <a:gd name="adj2" fmla="val -93827"/>
            </a:avLst>
          </a:prstGeom>
          <a:solidFill>
            <a:schemeClr val="accent1">
              <a:lumMod val="20000"/>
              <a:lumOff val="80000"/>
            </a:schemeClr>
          </a:solidFill>
          <a:ln>
            <a:solidFill>
              <a:schemeClr val="accent1">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ts val="1500"/>
              </a:lnSpc>
              <a:defRPr/>
            </a:pPr>
            <a:r>
              <a:rPr lang="zh-TW" altLang="en-US" sz="1200" b="1" kern="100" dirty="0">
                <a:solidFill>
                  <a:srgbClr val="000000"/>
                </a:solidFill>
                <a:latin typeface="Microsoft YaHei" panose="020B0503020204020204" pitchFamily="34" charset="-122"/>
                <a:ea typeface="Microsoft YaHei" panose="020B0503020204020204" pitchFamily="34" charset="-122"/>
              </a:rPr>
              <a:t>編置「導師</a:t>
            </a:r>
            <a:r>
              <a:rPr lang="en-US" altLang="zh-TW" sz="1200" b="1" kern="100" dirty="0">
                <a:solidFill>
                  <a:srgbClr val="000000"/>
                </a:solidFill>
                <a:latin typeface="Microsoft YaHei" panose="020B0503020204020204" pitchFamily="34" charset="-122"/>
                <a:ea typeface="Microsoft YaHei" panose="020B0503020204020204" pitchFamily="34" charset="-122"/>
              </a:rPr>
              <a:t>｣</a:t>
            </a:r>
            <a:r>
              <a:rPr lang="zh-TW" altLang="en-US" sz="1200" b="1" kern="100" dirty="0">
                <a:solidFill>
                  <a:srgbClr val="000000"/>
                </a:solidFill>
                <a:latin typeface="Microsoft YaHei" panose="020B0503020204020204" pitchFamily="34" charset="-122"/>
                <a:ea typeface="Microsoft YaHei" panose="020B0503020204020204" pitchFamily="34" charset="-122"/>
              </a:rPr>
              <a:t>之班級</a:t>
            </a:r>
          </a:p>
        </p:txBody>
      </p:sp>
      <p:sp>
        <p:nvSpPr>
          <p:cNvPr id="17" name="矩形 16">
            <a:extLst>
              <a:ext uri="{FF2B5EF4-FFF2-40B4-BE49-F238E27FC236}">
                <a16:creationId xmlns:a16="http://schemas.microsoft.com/office/drawing/2014/main" xmlns="" id="{F2003E23-2083-4CA6-8E78-64D320701E95}"/>
              </a:ext>
            </a:extLst>
          </p:cNvPr>
          <p:cNvSpPr/>
          <p:nvPr/>
        </p:nvSpPr>
        <p:spPr bwMode="auto">
          <a:xfrm>
            <a:off x="1300056" y="4164851"/>
            <a:ext cx="1358083" cy="570412"/>
          </a:xfrm>
          <a:prstGeom prst="rect">
            <a:avLst/>
          </a:prstGeom>
          <a:solidFill>
            <a:srgbClr val="FFE5FF"/>
          </a:solidFill>
          <a:ln>
            <a:solidFill>
              <a:srgbClr val="DDDDFF"/>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nchor="ctr"/>
          <a:lstStyle/>
          <a:p>
            <a:pPr>
              <a:lnSpc>
                <a:spcPts val="2200"/>
              </a:lnSpc>
              <a:spcAft>
                <a:spcPts val="0"/>
              </a:spcAft>
              <a:defRPr/>
            </a:pPr>
            <a:r>
              <a:rPr lang="en-US" altLang="zh-TW" sz="1800" b="1" u="sng" kern="100" dirty="0" smtClean="0">
                <a:solidFill>
                  <a:srgbClr val="0070C0"/>
                </a:solidFill>
                <a:latin typeface="Microsoft YaHei" panose="020B0503020204020204" pitchFamily="34" charset="-122"/>
                <a:ea typeface="Microsoft YaHei" panose="020B0503020204020204" pitchFamily="34" charset="-122"/>
              </a:rPr>
              <a:t>109</a:t>
            </a:r>
            <a:r>
              <a:rPr lang="zh-TW" altLang="en-US" sz="1800" b="1" u="sng" kern="100" dirty="0" smtClean="0">
                <a:solidFill>
                  <a:srgbClr val="0070C0"/>
                </a:solidFill>
                <a:latin typeface="Microsoft YaHei" panose="020B0503020204020204" pitchFamily="34" charset="-122"/>
                <a:ea typeface="Microsoft YaHei" panose="020B0503020204020204" pitchFamily="34" charset="-122"/>
              </a:rPr>
              <a:t>學年</a:t>
            </a:r>
            <a:r>
              <a:rPr lang="zh-TW" altLang="en-US" sz="1800" b="1" u="sng" kern="100" dirty="0">
                <a:solidFill>
                  <a:srgbClr val="0070C0"/>
                </a:solidFill>
                <a:latin typeface="Microsoft YaHei" panose="020B0503020204020204" pitchFamily="34" charset="-122"/>
                <a:ea typeface="Microsoft YaHei" panose="020B0503020204020204" pitchFamily="34" charset="-122"/>
              </a:rPr>
              <a:t>度</a:t>
            </a:r>
            <a:endParaRPr lang="en-US" altLang="zh-TW" sz="1800" b="1" u="sng" kern="100" dirty="0">
              <a:solidFill>
                <a:srgbClr val="0070C0"/>
              </a:solidFill>
              <a:latin typeface="Microsoft YaHei" panose="020B0503020204020204" pitchFamily="34" charset="-122"/>
              <a:ea typeface="Microsoft YaHei" panose="020B0503020204020204" pitchFamily="34" charset="-122"/>
            </a:endParaRPr>
          </a:p>
          <a:p>
            <a:pPr>
              <a:lnSpc>
                <a:spcPts val="2200"/>
              </a:lnSpc>
              <a:spcAft>
                <a:spcPts val="0"/>
              </a:spcAft>
              <a:defRPr/>
            </a:pPr>
            <a:r>
              <a:rPr lang="en-US" altLang="zh-TW" sz="1800" b="1" u="sng" kern="100" dirty="0" smtClean="0">
                <a:solidFill>
                  <a:srgbClr val="0070C0"/>
                </a:solidFill>
                <a:latin typeface="Microsoft YaHei" panose="020B0503020204020204" pitchFamily="34" charset="-122"/>
                <a:ea typeface="Microsoft YaHei" panose="020B0503020204020204" pitchFamily="34" charset="-122"/>
              </a:rPr>
              <a:t>110</a:t>
            </a:r>
            <a:r>
              <a:rPr lang="zh-TW" altLang="en-US" sz="1800" b="1" u="sng" kern="100" dirty="0" smtClean="0">
                <a:solidFill>
                  <a:srgbClr val="0070C0"/>
                </a:solidFill>
                <a:latin typeface="Microsoft YaHei" panose="020B0503020204020204" pitchFamily="34" charset="-122"/>
                <a:ea typeface="Microsoft YaHei" panose="020B0503020204020204" pitchFamily="34" charset="-122"/>
              </a:rPr>
              <a:t>學年</a:t>
            </a:r>
            <a:r>
              <a:rPr lang="zh-TW" altLang="en-US" sz="1800" b="1" u="sng" kern="100" dirty="0">
                <a:solidFill>
                  <a:srgbClr val="0070C0"/>
                </a:solidFill>
                <a:latin typeface="Microsoft YaHei" panose="020B0503020204020204" pitchFamily="34" charset="-122"/>
                <a:ea typeface="Microsoft YaHei" panose="020B0503020204020204" pitchFamily="34" charset="-122"/>
              </a:rPr>
              <a:t>度</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Shape 352">
            <a:extLst>
              <a:ext uri="{FF2B5EF4-FFF2-40B4-BE49-F238E27FC236}">
                <a16:creationId xmlns:a16="http://schemas.microsoft.com/office/drawing/2014/main" xmlns="" id="{7CCED8D1-F06E-4704-93A4-E011BB039795}"/>
              </a:ext>
            </a:extLst>
          </p:cNvPr>
          <p:cNvSpPr/>
          <p:nvPr/>
        </p:nvSpPr>
        <p:spPr>
          <a:xfrm>
            <a:off x="0" y="311362"/>
            <a:ext cx="7250723" cy="712061"/>
          </a:xfrm>
          <a:prstGeom prst="rect">
            <a:avLst/>
          </a:prstGeom>
          <a:solidFill>
            <a:srgbClr val="B0D85B"/>
          </a:solidFill>
          <a:ln>
            <a:solidFill>
              <a:srgbClr val="B0D85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1" name="文本框 8">
            <a:extLst>
              <a:ext uri="{FF2B5EF4-FFF2-40B4-BE49-F238E27FC236}">
                <a16:creationId xmlns:a16="http://schemas.microsoft.com/office/drawing/2014/main" xmlns="" id="{2FF27C66-94D3-43CB-BB04-A7AA2C486866}"/>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Shape 203">
            <a:extLst>
              <a:ext uri="{FF2B5EF4-FFF2-40B4-BE49-F238E27FC236}">
                <a16:creationId xmlns:a16="http://schemas.microsoft.com/office/drawing/2014/main" xmlns="" id="{464CAF01-E131-4630-8134-D4779AD4670A}"/>
              </a:ext>
            </a:extLst>
          </p:cNvPr>
          <p:cNvSpPr txBox="1">
            <a:spLocks/>
          </p:cNvSpPr>
          <p:nvPr/>
        </p:nvSpPr>
        <p:spPr>
          <a:xfrm>
            <a:off x="936996" y="311361"/>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生涯發展教育計畫撰寫</a:t>
            </a:r>
            <a:r>
              <a:rPr lang="en-US" altLang="zh-TW"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a:t>
            </a:r>
            <a:endParaRPr lang="en"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nvGrpSpPr>
          <p:cNvPr id="7" name="群組 6">
            <a:extLst>
              <a:ext uri="{FF2B5EF4-FFF2-40B4-BE49-F238E27FC236}">
                <a16:creationId xmlns:a16="http://schemas.microsoft.com/office/drawing/2014/main" xmlns="" id="{D49559B7-B689-465E-8DDF-71B41FCA4F84}"/>
              </a:ext>
            </a:extLst>
          </p:cNvPr>
          <p:cNvGrpSpPr/>
          <p:nvPr/>
        </p:nvGrpSpPr>
        <p:grpSpPr>
          <a:xfrm>
            <a:off x="460879" y="1191273"/>
            <a:ext cx="8222241" cy="5388168"/>
            <a:chOff x="-725555" y="958025"/>
            <a:chExt cx="8298258" cy="4103879"/>
          </a:xfrm>
        </p:grpSpPr>
        <p:sp>
          <p:nvSpPr>
            <p:cNvPr id="8" name="圓角矩形 3">
              <a:extLst>
                <a:ext uri="{FF2B5EF4-FFF2-40B4-BE49-F238E27FC236}">
                  <a16:creationId xmlns:a16="http://schemas.microsoft.com/office/drawing/2014/main" xmlns="" id="{49315CD2-0A88-4F4F-8108-659B9C7FEAB4}"/>
                </a:ext>
              </a:extLst>
            </p:cNvPr>
            <p:cNvSpPr/>
            <p:nvPr/>
          </p:nvSpPr>
          <p:spPr>
            <a:xfrm>
              <a:off x="-699760" y="968092"/>
              <a:ext cx="1904999" cy="618461"/>
            </a:xfrm>
            <a:prstGeom prst="roundRect">
              <a:avLst/>
            </a:prstGeom>
            <a:solidFill>
              <a:srgbClr val="FFEEB9"/>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計畫名稱</a:t>
              </a:r>
            </a:p>
          </p:txBody>
        </p:sp>
        <p:sp>
          <p:nvSpPr>
            <p:cNvPr id="14" name="矩形 13">
              <a:extLst>
                <a:ext uri="{FF2B5EF4-FFF2-40B4-BE49-F238E27FC236}">
                  <a16:creationId xmlns:a16="http://schemas.microsoft.com/office/drawing/2014/main" xmlns="" id="{604A22A6-1590-48FF-AA43-1801F06BF012}"/>
                </a:ext>
              </a:extLst>
            </p:cNvPr>
            <p:cNvSpPr/>
            <p:nvPr/>
          </p:nvSpPr>
          <p:spPr>
            <a:xfrm>
              <a:off x="1281441" y="958025"/>
              <a:ext cx="6291262" cy="628528"/>
            </a:xfrm>
            <a:prstGeom prst="rect">
              <a:avLst/>
            </a:prstGeom>
            <a:solidFill>
              <a:srgbClr val="FFFFEF"/>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TW" altLang="en-US" sz="1800" dirty="0">
                  <a:solidFill>
                    <a:srgbClr val="040608"/>
                  </a:solidFill>
                  <a:latin typeface="Microsoft YaHei" panose="020B0503020204020204" pitchFamily="34" charset="-122"/>
                  <a:ea typeface="Microsoft YaHei" panose="020B0503020204020204" pitchFamily="34" charset="-122"/>
                </a:rPr>
                <a:t>由各校依據計畫精神、內涵等</a:t>
              </a:r>
              <a:r>
                <a:rPr kumimoji="1" lang="zh-TW" altLang="en-US" sz="2400" dirty="0" smtClean="0">
                  <a:solidFill>
                    <a:srgbClr val="0000FF"/>
                  </a:solidFill>
                  <a:latin typeface="Microsoft YaHei" panose="020B0503020204020204" pitchFamily="34" charset="-122"/>
                  <a:ea typeface="Microsoft YaHei" panose="020B0503020204020204" pitchFamily="34" charset="-122"/>
                </a:rPr>
                <a:t>自訂</a:t>
              </a:r>
              <a:endParaRPr kumimoji="1" lang="en-US" altLang="zh-TW" sz="1800" dirty="0" smtClean="0">
                <a:solidFill>
                  <a:srgbClr val="040608"/>
                </a:solidFill>
                <a:latin typeface="Microsoft YaHei" panose="020B0503020204020204" pitchFamily="34" charset="-122"/>
                <a:ea typeface="Microsoft YaHei" panose="020B0503020204020204" pitchFamily="34" charset="-122"/>
              </a:endParaRPr>
            </a:p>
            <a:p>
              <a:pPr>
                <a:defRPr/>
              </a:pPr>
              <a:r>
                <a:rPr kumimoji="1" lang="zh-TW" altLang="en-US" sz="1800" dirty="0" smtClean="0">
                  <a:solidFill>
                    <a:srgbClr val="040608"/>
                  </a:solidFill>
                  <a:latin typeface="Microsoft YaHei" panose="020B0503020204020204" pitchFamily="34" charset="-122"/>
                  <a:ea typeface="Microsoft YaHei" panose="020B0503020204020204" pitchFamily="34" charset="-122"/>
                </a:rPr>
                <a:t>例</a:t>
              </a:r>
              <a:r>
                <a:rPr kumimoji="1" lang="zh-TW" altLang="en-US" sz="1800" dirty="0">
                  <a:solidFill>
                    <a:srgbClr val="040608"/>
                  </a:solidFill>
                  <a:latin typeface="Microsoft YaHei" panose="020B0503020204020204" pitchFamily="34" charset="-122"/>
                  <a:ea typeface="Microsoft YaHei" panose="020B0503020204020204" pitchFamily="34" charset="-122"/>
                </a:rPr>
                <a:t>：</a:t>
              </a:r>
              <a:r>
                <a:rPr kumimoji="1" lang="zh-TW" altLang="en-US" sz="1800" dirty="0" smtClean="0">
                  <a:solidFill>
                    <a:srgbClr val="040608"/>
                  </a:solidFill>
                  <a:latin typeface="Microsoft YaHei" panose="020B0503020204020204" pitchFamily="34" charset="-122"/>
                  <a:ea typeface="Microsoft YaHei" panose="020B0503020204020204" pitchFamily="34" charset="-122"/>
                </a:rPr>
                <a:t>「</a:t>
              </a:r>
              <a:r>
                <a:rPr kumimoji="1" lang="zh-TW" altLang="en-US" sz="1800" dirty="0">
                  <a:solidFill>
                    <a:srgbClr val="040608"/>
                  </a:solidFill>
                  <a:latin typeface="Microsoft YaHei" panose="020B0503020204020204" pitchFamily="34" charset="-122"/>
                  <a:ea typeface="Microsoft YaHei" panose="020B0503020204020204" pitchFamily="34" charset="-122"/>
                </a:rPr>
                <a:t>彩繪亮麗人生」、「生涯方向盤」、「生涯夢工廠」</a:t>
              </a:r>
            </a:p>
          </p:txBody>
        </p:sp>
        <p:sp>
          <p:nvSpPr>
            <p:cNvPr id="15" name="圓角矩形 5">
              <a:extLst>
                <a:ext uri="{FF2B5EF4-FFF2-40B4-BE49-F238E27FC236}">
                  <a16:creationId xmlns:a16="http://schemas.microsoft.com/office/drawing/2014/main" xmlns="" id="{B877DA50-852F-4D44-BFBE-BFC89BED9DE4}"/>
                </a:ext>
              </a:extLst>
            </p:cNvPr>
            <p:cNvSpPr/>
            <p:nvPr/>
          </p:nvSpPr>
          <p:spPr>
            <a:xfrm>
              <a:off x="-699760" y="1638338"/>
              <a:ext cx="1904999" cy="2587418"/>
            </a:xfrm>
            <a:prstGeom prst="roundRect">
              <a:avLst/>
            </a:prstGeom>
            <a:solidFill>
              <a:srgbClr val="FFD9FF"/>
            </a:solidFill>
            <a:ln>
              <a:noFill/>
            </a:ln>
            <a:effectLst>
              <a:innerShdw blurRad="63500" dist="50800" dir="54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TW" altLang="en-US" sz="3200" b="1" dirty="0">
                  <a:solidFill>
                    <a:srgbClr val="002060"/>
                  </a:solidFill>
                  <a:latin typeface="Microsoft YaHei" panose="020B0503020204020204" pitchFamily="34" charset="-122"/>
                  <a:ea typeface="Microsoft YaHei" panose="020B0503020204020204" pitchFamily="34" charset="-122"/>
                </a:rPr>
                <a:t>依據</a:t>
              </a:r>
              <a:endParaRPr lang="en-US" altLang="zh-TW" sz="3200" b="1" dirty="0">
                <a:solidFill>
                  <a:srgbClr val="002060"/>
                </a:solidFill>
                <a:latin typeface="Microsoft YaHei" panose="020B0503020204020204" pitchFamily="34" charset="-122"/>
                <a:ea typeface="Microsoft YaHei" panose="020B0503020204020204" pitchFamily="34" charset="-122"/>
              </a:endParaRPr>
            </a:p>
          </p:txBody>
        </p:sp>
        <p:sp>
          <p:nvSpPr>
            <p:cNvPr id="16" name="矩形 15">
              <a:extLst>
                <a:ext uri="{FF2B5EF4-FFF2-40B4-BE49-F238E27FC236}">
                  <a16:creationId xmlns:a16="http://schemas.microsoft.com/office/drawing/2014/main" xmlns="" id="{A00F976C-6635-4505-82C9-E7E2B83C5413}"/>
                </a:ext>
              </a:extLst>
            </p:cNvPr>
            <p:cNvSpPr/>
            <p:nvPr/>
          </p:nvSpPr>
          <p:spPr>
            <a:xfrm>
              <a:off x="1281441" y="1630700"/>
              <a:ext cx="6291262" cy="2587418"/>
            </a:xfrm>
            <a:prstGeom prst="rect">
              <a:avLst/>
            </a:prstGeom>
            <a:solidFill>
              <a:srgbClr val="FBE9F9"/>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66700" indent="-266700">
                <a:spcBef>
                  <a:spcPts val="600"/>
                </a:spcBef>
                <a:buFontTx/>
                <a:buAutoNum type="arabicPeriod"/>
                <a:defRPr/>
              </a:pPr>
              <a:r>
                <a:rPr kumimoji="1" lang="zh-TW" altLang="en-US" sz="2000" b="1" dirty="0">
                  <a:solidFill>
                    <a:srgbClr val="0000FF"/>
                  </a:solidFill>
                  <a:latin typeface="Microsoft YaHei" panose="020B0503020204020204" pitchFamily="34" charset="-122"/>
                  <a:ea typeface="Microsoft YaHei" panose="020B0503020204020204" pitchFamily="34" charset="-122"/>
                </a:rPr>
                <a:t>技術及職業教育</a:t>
              </a:r>
              <a:r>
                <a:rPr kumimoji="1" lang="zh-TW" altLang="en-US" sz="2000" b="1" dirty="0" smtClean="0">
                  <a:solidFill>
                    <a:srgbClr val="0000FF"/>
                  </a:solidFill>
                  <a:latin typeface="Microsoft YaHei" panose="020B0503020204020204" pitchFamily="34" charset="-122"/>
                  <a:ea typeface="Microsoft YaHei" panose="020B0503020204020204" pitchFamily="34" charset="-122"/>
                </a:rPr>
                <a:t>法</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a:t>
              </a:r>
              <a:r>
                <a:rPr kumimoji="1" lang="en-US" altLang="zh-TW" sz="2000" dirty="0" smtClean="0">
                  <a:solidFill>
                    <a:srgbClr val="040608"/>
                  </a:solidFill>
                  <a:latin typeface="Microsoft YaHei" panose="020B0503020204020204" pitchFamily="34" charset="-122"/>
                  <a:ea typeface="Microsoft YaHei" panose="020B0503020204020204" pitchFamily="34" charset="-122"/>
                </a:rPr>
                <a:t>108</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年</a:t>
              </a:r>
              <a:r>
                <a:rPr kumimoji="1" lang="en-US" altLang="zh-TW" sz="2000" dirty="0" smtClean="0">
                  <a:solidFill>
                    <a:srgbClr val="040608"/>
                  </a:solidFill>
                  <a:latin typeface="Microsoft YaHei" panose="020B0503020204020204" pitchFamily="34" charset="-122"/>
                  <a:ea typeface="Microsoft YaHei" panose="020B0503020204020204" pitchFamily="34" charset="-122"/>
                </a:rPr>
                <a:t>12</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月</a:t>
              </a:r>
              <a:r>
                <a:rPr kumimoji="1" lang="en-US" altLang="zh-TW" sz="2000" dirty="0" smtClean="0">
                  <a:solidFill>
                    <a:srgbClr val="040608"/>
                  </a:solidFill>
                  <a:latin typeface="Microsoft YaHei" panose="020B0503020204020204" pitchFamily="34" charset="-122"/>
                  <a:ea typeface="Microsoft YaHei" panose="020B0503020204020204" pitchFamily="34" charset="-122"/>
                </a:rPr>
                <a:t>31</a:t>
              </a:r>
              <a:r>
                <a:rPr kumimoji="1" lang="zh-TW" altLang="en-US" sz="2000" dirty="0">
                  <a:solidFill>
                    <a:srgbClr val="040608"/>
                  </a:solidFill>
                  <a:latin typeface="Microsoft YaHei" panose="020B0503020204020204" pitchFamily="34" charset="-122"/>
                  <a:ea typeface="Microsoft YaHei" panose="020B0503020204020204" pitchFamily="34" charset="-122"/>
                </a:rPr>
                <a:t>日總統華總一義字</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第</a:t>
              </a:r>
              <a:r>
                <a:rPr kumimoji="1" lang="en-US" altLang="zh-TW" sz="2000" dirty="0" smtClean="0">
                  <a:solidFill>
                    <a:srgbClr val="040608"/>
                  </a:solidFill>
                  <a:latin typeface="Microsoft YaHei" panose="020B0503020204020204" pitchFamily="34" charset="-122"/>
                  <a:ea typeface="Microsoft YaHei" panose="020B0503020204020204" pitchFamily="34" charset="-122"/>
                </a:rPr>
                <a:t>10800141691</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號令</a:t>
              </a:r>
              <a:r>
                <a:rPr kumimoji="1" lang="zh-TW" altLang="en-US" sz="2000" dirty="0">
                  <a:solidFill>
                    <a:srgbClr val="040608"/>
                  </a:solidFill>
                  <a:latin typeface="Microsoft YaHei" panose="020B0503020204020204" pitchFamily="34" charset="-122"/>
                  <a:ea typeface="Microsoft YaHei" panose="020B0503020204020204" pitchFamily="34" charset="-122"/>
                </a:rPr>
                <a:t>修正</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公布）</a:t>
              </a:r>
              <a:r>
                <a:rPr kumimoji="1" lang="zh-TW" altLang="en-US" sz="2000" dirty="0" smtClean="0">
                  <a:solidFill>
                    <a:schemeClr val="tx1"/>
                  </a:solidFill>
                  <a:latin typeface="Microsoft YaHei" panose="020B0503020204020204" pitchFamily="34" charset="-122"/>
                  <a:ea typeface="Microsoft YaHei" panose="020B0503020204020204" pitchFamily="34" charset="-122"/>
                </a:rPr>
                <a:t>。</a:t>
              </a:r>
              <a:endParaRPr kumimoji="1" lang="en-US" altLang="zh-TW" sz="2000" dirty="0">
                <a:solidFill>
                  <a:schemeClr val="tx1"/>
                </a:solidFill>
                <a:latin typeface="Microsoft YaHei" panose="020B0503020204020204" pitchFamily="34" charset="-122"/>
                <a:ea typeface="Microsoft YaHei" panose="020B0503020204020204" pitchFamily="34" charset="-122"/>
              </a:endParaRPr>
            </a:p>
            <a:p>
              <a:pPr marL="266700" indent="-266700">
                <a:spcBef>
                  <a:spcPts val="600"/>
                </a:spcBef>
                <a:buFontTx/>
                <a:buAutoNum type="arabicPeriod"/>
                <a:defRPr/>
              </a:pPr>
              <a:r>
                <a:rPr kumimoji="1" lang="zh-TW" altLang="en-US" sz="2000" b="1" dirty="0" smtClean="0">
                  <a:solidFill>
                    <a:srgbClr val="FF0000"/>
                  </a:solidFill>
                  <a:latin typeface="Microsoft YaHei" panose="020B0503020204020204" pitchFamily="34" charset="-122"/>
                  <a:ea typeface="Microsoft YaHei" panose="020B0503020204020204" pitchFamily="34" charset="-122"/>
                </a:rPr>
                <a:t>十二年</a:t>
              </a:r>
              <a:r>
                <a:rPr kumimoji="1" lang="zh-TW" altLang="en-US" sz="2000" b="1" dirty="0">
                  <a:solidFill>
                    <a:srgbClr val="FF0000"/>
                  </a:solidFill>
                  <a:latin typeface="Microsoft YaHei" panose="020B0503020204020204" pitchFamily="34" charset="-122"/>
                  <a:ea typeface="Microsoft YaHei" panose="020B0503020204020204" pitchFamily="34" charset="-122"/>
                </a:rPr>
                <a:t>國民基本教育課程</a:t>
              </a:r>
              <a:r>
                <a:rPr kumimoji="1" lang="zh-TW" altLang="en-US" sz="2000" b="1" dirty="0" smtClean="0">
                  <a:solidFill>
                    <a:srgbClr val="FF0000"/>
                  </a:solidFill>
                  <a:latin typeface="Microsoft YaHei" panose="020B0503020204020204" pitchFamily="34" charset="-122"/>
                  <a:ea typeface="Microsoft YaHei" panose="020B0503020204020204" pitchFamily="34" charset="-122"/>
                </a:rPr>
                <a:t>綱要 。</a:t>
              </a:r>
              <a:endParaRPr kumimoji="1" lang="en-US" altLang="zh-TW" sz="2000" b="1" dirty="0">
                <a:solidFill>
                  <a:srgbClr val="FF0000"/>
                </a:solidFill>
                <a:latin typeface="Microsoft YaHei" panose="020B0503020204020204" pitchFamily="34" charset="-122"/>
                <a:ea typeface="Microsoft YaHei" panose="020B0503020204020204" pitchFamily="34" charset="-122"/>
              </a:endParaRPr>
            </a:p>
            <a:p>
              <a:pPr marL="266700" indent="-266700">
                <a:spcBef>
                  <a:spcPts val="600"/>
                </a:spcBef>
                <a:buFontTx/>
                <a:buAutoNum type="arabicPeriod"/>
                <a:defRPr/>
              </a:pPr>
              <a:r>
                <a:rPr kumimoji="1" lang="zh-TW" altLang="zh-TW" sz="2000" b="1" dirty="0">
                  <a:solidFill>
                    <a:srgbClr val="0000FF"/>
                  </a:solidFill>
                  <a:latin typeface="Microsoft YaHei" panose="020B0503020204020204" pitchFamily="34" charset="-122"/>
                  <a:ea typeface="Microsoft YaHei" panose="020B0503020204020204" pitchFamily="34" charset="-122"/>
                </a:rPr>
                <a:t>教育部</a:t>
              </a:r>
              <a:r>
                <a:rPr kumimoji="1" lang="zh-TW" altLang="en-US" sz="2000" b="1" dirty="0">
                  <a:solidFill>
                    <a:srgbClr val="0000FF"/>
                  </a:solidFill>
                  <a:latin typeface="Microsoft YaHei" panose="020B0503020204020204" pitchFamily="34" charset="-122"/>
                  <a:ea typeface="Microsoft YaHei" panose="020B0503020204020204" pitchFamily="34" charset="-122"/>
                </a:rPr>
                <a:t>國民及學前教育署補助</a:t>
              </a:r>
              <a:r>
                <a:rPr kumimoji="1" lang="zh-TW" altLang="zh-TW" sz="2000" b="1" dirty="0">
                  <a:solidFill>
                    <a:srgbClr val="0000FF"/>
                  </a:solidFill>
                  <a:latin typeface="Microsoft YaHei" panose="020B0503020204020204" pitchFamily="34" charset="-122"/>
                  <a:ea typeface="Microsoft YaHei" panose="020B0503020204020204" pitchFamily="34" charset="-122"/>
                </a:rPr>
                <a:t>辦理</a:t>
              </a:r>
              <a:r>
                <a:rPr kumimoji="1" lang="zh-TW" altLang="en-US" sz="2000" b="1" dirty="0">
                  <a:solidFill>
                    <a:srgbClr val="0000FF"/>
                  </a:solidFill>
                  <a:latin typeface="Microsoft YaHei" panose="020B0503020204020204" pitchFamily="34" charset="-122"/>
                  <a:ea typeface="Microsoft YaHei" panose="020B0503020204020204" pitchFamily="34" charset="-122"/>
                </a:rPr>
                <a:t>國民中學</a:t>
              </a:r>
              <a:r>
                <a:rPr kumimoji="1" lang="zh-TW" altLang="zh-TW" sz="2000" b="1" dirty="0">
                  <a:solidFill>
                    <a:srgbClr val="0000FF"/>
                  </a:solidFill>
                  <a:latin typeface="Microsoft YaHei" panose="020B0503020204020204" pitchFamily="34" charset="-122"/>
                  <a:ea typeface="Microsoft YaHei" panose="020B0503020204020204" pitchFamily="34" charset="-122"/>
                </a:rPr>
                <a:t>生涯發展教育及技藝教育相關經費作業原則</a:t>
              </a:r>
              <a:r>
                <a:rPr kumimoji="1" lang="zh-TW" altLang="en-US" sz="2000" dirty="0">
                  <a:solidFill>
                    <a:srgbClr val="040608"/>
                  </a:solidFill>
                  <a:latin typeface="Microsoft YaHei" panose="020B0503020204020204" pitchFamily="34" charset="-122"/>
                  <a:ea typeface="Microsoft YaHei" panose="020B0503020204020204" pitchFamily="34" charset="-122"/>
                </a:rPr>
                <a:t>（</a:t>
              </a:r>
              <a:r>
                <a:rPr kumimoji="1" lang="zh-TW" altLang="zh-TW" sz="2000" dirty="0">
                  <a:solidFill>
                    <a:srgbClr val="040608"/>
                  </a:solidFill>
                  <a:latin typeface="Microsoft YaHei" panose="020B0503020204020204" pitchFamily="34" charset="-122"/>
                  <a:ea typeface="Microsoft YaHei" panose="020B0503020204020204" pitchFamily="34" charset="-122"/>
                </a:rPr>
                <a:t>教育部</a:t>
              </a:r>
              <a:r>
                <a:rPr kumimoji="1" lang="zh-TW" altLang="en-US" sz="2000" dirty="0">
                  <a:solidFill>
                    <a:srgbClr val="040608"/>
                  </a:solidFill>
                  <a:latin typeface="Microsoft YaHei" panose="020B0503020204020204" pitchFamily="34" charset="-122"/>
                  <a:ea typeface="Microsoft YaHei" panose="020B0503020204020204" pitchFamily="34" charset="-122"/>
                </a:rPr>
                <a:t>國民及學前教育署</a:t>
              </a:r>
              <a:r>
                <a:rPr kumimoji="1" lang="en-US" altLang="zh-TW" sz="2000" dirty="0">
                  <a:solidFill>
                    <a:srgbClr val="040608"/>
                  </a:solidFill>
                  <a:latin typeface="Microsoft YaHei" panose="020B0503020204020204" pitchFamily="34" charset="-122"/>
                  <a:ea typeface="Microsoft YaHei" panose="020B0503020204020204" pitchFamily="34" charset="-122"/>
                </a:rPr>
                <a:t>107</a:t>
              </a:r>
              <a:r>
                <a:rPr kumimoji="1" lang="zh-TW" altLang="zh-TW" sz="2000" dirty="0">
                  <a:solidFill>
                    <a:srgbClr val="040608"/>
                  </a:solidFill>
                  <a:latin typeface="Microsoft YaHei" panose="020B0503020204020204" pitchFamily="34" charset="-122"/>
                  <a:ea typeface="Microsoft YaHei" panose="020B0503020204020204" pitchFamily="34" charset="-122"/>
                </a:rPr>
                <a:t>年</a:t>
              </a:r>
              <a:r>
                <a:rPr kumimoji="1" lang="en-US" altLang="zh-TW" sz="2000" dirty="0">
                  <a:solidFill>
                    <a:srgbClr val="040608"/>
                  </a:solidFill>
                  <a:latin typeface="Microsoft YaHei" panose="020B0503020204020204" pitchFamily="34" charset="-122"/>
                  <a:ea typeface="Microsoft YaHei" panose="020B0503020204020204" pitchFamily="34" charset="-122"/>
                </a:rPr>
                <a:t>5</a:t>
              </a:r>
              <a:r>
                <a:rPr kumimoji="1" lang="zh-TW" altLang="zh-TW" sz="2000" dirty="0">
                  <a:solidFill>
                    <a:srgbClr val="040608"/>
                  </a:solidFill>
                  <a:latin typeface="Microsoft YaHei" panose="020B0503020204020204" pitchFamily="34" charset="-122"/>
                  <a:ea typeface="Microsoft YaHei" panose="020B0503020204020204" pitchFamily="34" charset="-122"/>
                </a:rPr>
                <a:t>月</a:t>
              </a:r>
              <a:r>
                <a:rPr kumimoji="1" lang="en-US" altLang="zh-TW" sz="2000" dirty="0">
                  <a:solidFill>
                    <a:srgbClr val="040608"/>
                  </a:solidFill>
                  <a:latin typeface="Microsoft YaHei" panose="020B0503020204020204" pitchFamily="34" charset="-122"/>
                  <a:ea typeface="Microsoft YaHei" panose="020B0503020204020204" pitchFamily="34" charset="-122"/>
                </a:rPr>
                <a:t>14</a:t>
              </a:r>
              <a:r>
                <a:rPr kumimoji="1" lang="zh-TW" altLang="zh-TW" sz="2000" dirty="0">
                  <a:solidFill>
                    <a:srgbClr val="040608"/>
                  </a:solidFill>
                  <a:latin typeface="Microsoft YaHei" panose="020B0503020204020204" pitchFamily="34" charset="-122"/>
                  <a:ea typeface="Microsoft YaHei" panose="020B0503020204020204" pitchFamily="34" charset="-122"/>
                </a:rPr>
                <a:t>日臺</a:t>
              </a:r>
              <a:r>
                <a:rPr kumimoji="1" lang="zh-TW" altLang="en-US" sz="2000" dirty="0">
                  <a:solidFill>
                    <a:srgbClr val="040608"/>
                  </a:solidFill>
                  <a:latin typeface="Microsoft YaHei" panose="020B0503020204020204" pitchFamily="34" charset="-122"/>
                  <a:ea typeface="Microsoft YaHei" panose="020B0503020204020204" pitchFamily="34" charset="-122"/>
                </a:rPr>
                <a:t>教國署國</a:t>
              </a:r>
              <a:r>
                <a:rPr kumimoji="1" lang="zh-TW" altLang="zh-TW" sz="2000" dirty="0">
                  <a:solidFill>
                    <a:srgbClr val="040608"/>
                  </a:solidFill>
                  <a:latin typeface="Microsoft YaHei" panose="020B0503020204020204" pitchFamily="34" charset="-122"/>
                  <a:ea typeface="Microsoft YaHei" panose="020B0503020204020204" pitchFamily="34" charset="-122"/>
                </a:rPr>
                <a:t>字第</a:t>
              </a:r>
              <a:r>
                <a:rPr kumimoji="1" lang="en-US" altLang="zh-TW" sz="2000" dirty="0">
                  <a:solidFill>
                    <a:srgbClr val="040608"/>
                  </a:solidFill>
                  <a:latin typeface="Microsoft YaHei" panose="020B0503020204020204" pitchFamily="34" charset="-122"/>
                  <a:ea typeface="Microsoft YaHei" panose="020B0503020204020204" pitchFamily="34" charset="-122"/>
                </a:rPr>
                <a:t>1070049473B</a:t>
              </a:r>
              <a:r>
                <a:rPr kumimoji="1" lang="zh-TW" altLang="en-US" sz="2000" dirty="0">
                  <a:solidFill>
                    <a:srgbClr val="040608"/>
                  </a:solidFill>
                  <a:latin typeface="Microsoft YaHei" panose="020B0503020204020204" pitchFamily="34" charset="-122"/>
                  <a:ea typeface="Microsoft YaHei" panose="020B0503020204020204" pitchFamily="34" charset="-122"/>
                </a:rPr>
                <a:t>號</a:t>
              </a:r>
              <a:r>
                <a:rPr kumimoji="1" lang="zh-TW" altLang="zh-TW" sz="2000" dirty="0">
                  <a:solidFill>
                    <a:srgbClr val="040608"/>
                  </a:solidFill>
                  <a:latin typeface="Microsoft YaHei" panose="020B0503020204020204" pitchFamily="34" charset="-122"/>
                  <a:ea typeface="Microsoft YaHei" panose="020B0503020204020204" pitchFamily="34" charset="-122"/>
                </a:rPr>
                <a:t>令</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a:t>
              </a:r>
              <a:endParaRPr kumimoji="1" lang="en-US" altLang="zh-TW" sz="2000" dirty="0">
                <a:solidFill>
                  <a:srgbClr val="040608"/>
                </a:solidFill>
                <a:latin typeface="Microsoft YaHei" panose="020B0503020204020204" pitchFamily="34" charset="-122"/>
                <a:ea typeface="Microsoft YaHei" panose="020B0503020204020204" pitchFamily="34" charset="-122"/>
              </a:endParaRPr>
            </a:p>
            <a:p>
              <a:pPr marL="266700" indent="-266700">
                <a:spcBef>
                  <a:spcPts val="600"/>
                </a:spcBef>
                <a:buFontTx/>
                <a:buAutoNum type="arabicPeriod"/>
                <a:defRPr/>
              </a:pPr>
              <a:r>
                <a:rPr kumimoji="1" lang="zh-TW" altLang="en-US" sz="2000" dirty="0" smtClean="0">
                  <a:solidFill>
                    <a:srgbClr val="040608"/>
                  </a:solidFill>
                  <a:latin typeface="Microsoft YaHei" panose="020B0503020204020204" pitchFamily="34" charset="-122"/>
                  <a:ea typeface="Microsoft YaHei" panose="020B0503020204020204" pitchFamily="34" charset="-122"/>
                </a:rPr>
                <a:t>花蓮政府</a:t>
              </a:r>
              <a:r>
                <a:rPr kumimoji="1" lang="en-US" altLang="zh-TW" sz="2000" dirty="0" smtClean="0">
                  <a:solidFill>
                    <a:srgbClr val="040608"/>
                  </a:solidFill>
                  <a:latin typeface="Microsoft YaHei" panose="020B0503020204020204" pitchFamily="34" charset="-122"/>
                  <a:ea typeface="Microsoft YaHei" panose="020B0503020204020204" pitchFamily="34" charset="-122"/>
                </a:rPr>
                <a:t>110</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年○月</a:t>
              </a:r>
              <a:r>
                <a:rPr kumimoji="1" lang="zh-TW" altLang="en-US" sz="2000" dirty="0">
                  <a:solidFill>
                    <a:srgbClr val="040608"/>
                  </a:solidFill>
                  <a:latin typeface="Microsoft YaHei" panose="020B0503020204020204" pitchFamily="34" charset="-122"/>
                  <a:ea typeface="Microsoft YaHei" panose="020B0503020204020204" pitchFamily="34" charset="-122"/>
                </a:rPr>
                <a:t>○日</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○府教學</a:t>
              </a:r>
              <a:r>
                <a:rPr kumimoji="1" lang="zh-TW" altLang="en-US" sz="2000" dirty="0">
                  <a:solidFill>
                    <a:srgbClr val="040608"/>
                  </a:solidFill>
                  <a:latin typeface="Microsoft YaHei" panose="020B0503020204020204" pitchFamily="34" charset="-122"/>
                  <a:ea typeface="Microsoft YaHei" panose="020B0503020204020204" pitchFamily="34" charset="-122"/>
                </a:rPr>
                <a:t>字</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第○○○○○○○○號函。</a:t>
              </a:r>
              <a:endParaRPr kumimoji="1" lang="en-US" altLang="zh-TW" sz="2000" dirty="0" smtClean="0">
                <a:solidFill>
                  <a:srgbClr val="040608"/>
                </a:solidFill>
                <a:latin typeface="Microsoft YaHei" panose="020B0503020204020204" pitchFamily="34" charset="-122"/>
                <a:ea typeface="Microsoft YaHei" panose="020B0503020204020204" pitchFamily="34" charset="-122"/>
              </a:endParaRPr>
            </a:p>
          </p:txBody>
        </p:sp>
        <p:sp>
          <p:nvSpPr>
            <p:cNvPr id="17" name="圓角矩形 7">
              <a:extLst>
                <a:ext uri="{FF2B5EF4-FFF2-40B4-BE49-F238E27FC236}">
                  <a16:creationId xmlns:a16="http://schemas.microsoft.com/office/drawing/2014/main" xmlns="" id="{18803C93-9B6D-4355-BB64-FBB775E080E4}"/>
                </a:ext>
              </a:extLst>
            </p:cNvPr>
            <p:cNvSpPr/>
            <p:nvPr/>
          </p:nvSpPr>
          <p:spPr>
            <a:xfrm>
              <a:off x="-725555" y="4269816"/>
              <a:ext cx="1924049" cy="792088"/>
            </a:xfrm>
            <a:prstGeom prst="roundRect">
              <a:avLst/>
            </a:prstGeom>
            <a:solidFill>
              <a:srgbClr val="CDE6FF"/>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辦理目的</a:t>
              </a:r>
            </a:p>
          </p:txBody>
        </p:sp>
        <p:sp>
          <p:nvSpPr>
            <p:cNvPr id="18" name="矩形 17">
              <a:extLst>
                <a:ext uri="{FF2B5EF4-FFF2-40B4-BE49-F238E27FC236}">
                  <a16:creationId xmlns:a16="http://schemas.microsoft.com/office/drawing/2014/main" xmlns="" id="{9C4FE43B-190D-4155-B2E3-543C6E4962BE}"/>
                </a:ext>
              </a:extLst>
            </p:cNvPr>
            <p:cNvSpPr/>
            <p:nvPr/>
          </p:nvSpPr>
          <p:spPr>
            <a:xfrm>
              <a:off x="1289373" y="4269816"/>
              <a:ext cx="6283330" cy="792088"/>
            </a:xfrm>
            <a:prstGeom prst="rect">
              <a:avLst/>
            </a:prstGeom>
            <a:solidFill>
              <a:srgbClr val="E6F4FE"/>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TW" altLang="zh-TW" sz="2400" dirty="0">
                  <a:solidFill>
                    <a:srgbClr val="040608"/>
                  </a:solidFill>
                  <a:latin typeface="Microsoft YaHei" panose="020B0503020204020204" pitchFamily="34" charset="-122"/>
                  <a:ea typeface="Microsoft YaHei" panose="020B0503020204020204" pitchFamily="34" charset="-122"/>
                </a:rPr>
                <a:t>學校推展生涯發展教育之理念及教學之主要依據，宜</a:t>
              </a:r>
              <a:r>
                <a:rPr kumimoji="1" lang="zh-TW" altLang="zh-TW" sz="2400" dirty="0">
                  <a:solidFill>
                    <a:srgbClr val="0000FF"/>
                  </a:solidFill>
                  <a:latin typeface="Microsoft YaHei" panose="020B0503020204020204" pitchFamily="34" charset="-122"/>
                  <a:ea typeface="Microsoft YaHei" panose="020B0503020204020204" pitchFamily="34" charset="-122"/>
                </a:rPr>
                <a:t>參酌各校特色撰寫</a:t>
              </a:r>
              <a:r>
                <a:rPr kumimoji="1" lang="zh-TW" altLang="zh-TW" sz="1800" dirty="0">
                  <a:solidFill>
                    <a:srgbClr val="040608"/>
                  </a:solidFill>
                  <a:latin typeface="Microsoft YaHei" panose="020B0503020204020204" pitchFamily="34" charset="-122"/>
                  <a:ea typeface="Microsoft YaHei" panose="020B0503020204020204" pitchFamily="34" charset="-122"/>
                </a:rPr>
                <a:t>。</a:t>
              </a:r>
              <a:endParaRPr kumimoji="1" lang="zh-TW" altLang="en-US" sz="1800" dirty="0">
                <a:solidFill>
                  <a:srgbClr val="040608"/>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356990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Shape 352">
            <a:extLst>
              <a:ext uri="{FF2B5EF4-FFF2-40B4-BE49-F238E27FC236}">
                <a16:creationId xmlns:a16="http://schemas.microsoft.com/office/drawing/2014/main" xmlns="" id="{7CCED8D1-F06E-4704-93A4-E011BB039795}"/>
              </a:ext>
            </a:extLst>
          </p:cNvPr>
          <p:cNvSpPr/>
          <p:nvPr/>
        </p:nvSpPr>
        <p:spPr>
          <a:xfrm>
            <a:off x="0" y="311362"/>
            <a:ext cx="7250723" cy="712061"/>
          </a:xfrm>
          <a:prstGeom prst="rect">
            <a:avLst/>
          </a:prstGeom>
          <a:solidFill>
            <a:srgbClr val="B0D85B"/>
          </a:solidFill>
          <a:ln>
            <a:solidFill>
              <a:srgbClr val="B0D85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1" name="文本框 8">
            <a:extLst>
              <a:ext uri="{FF2B5EF4-FFF2-40B4-BE49-F238E27FC236}">
                <a16:creationId xmlns:a16="http://schemas.microsoft.com/office/drawing/2014/main" xmlns="" id="{2FF27C66-94D3-43CB-BB04-A7AA2C486866}"/>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Shape 203">
            <a:extLst>
              <a:ext uri="{FF2B5EF4-FFF2-40B4-BE49-F238E27FC236}">
                <a16:creationId xmlns:a16="http://schemas.microsoft.com/office/drawing/2014/main" xmlns="" id="{464CAF01-E131-4630-8134-D4779AD4670A}"/>
              </a:ext>
            </a:extLst>
          </p:cNvPr>
          <p:cNvSpPr txBox="1">
            <a:spLocks/>
          </p:cNvSpPr>
          <p:nvPr/>
        </p:nvSpPr>
        <p:spPr>
          <a:xfrm>
            <a:off x="936996" y="311361"/>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生涯發展教育計畫撰寫</a:t>
            </a:r>
            <a:r>
              <a:rPr lang="en-US" altLang="zh-TW"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a:t>
            </a:r>
            <a:endParaRPr lang="en"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nvGrpSpPr>
          <p:cNvPr id="7" name="群組 6">
            <a:extLst>
              <a:ext uri="{FF2B5EF4-FFF2-40B4-BE49-F238E27FC236}">
                <a16:creationId xmlns:a16="http://schemas.microsoft.com/office/drawing/2014/main" xmlns="" id="{421C8731-81B5-4705-9642-95880303BD20}"/>
              </a:ext>
            </a:extLst>
          </p:cNvPr>
          <p:cNvGrpSpPr/>
          <p:nvPr/>
        </p:nvGrpSpPr>
        <p:grpSpPr>
          <a:xfrm>
            <a:off x="523076" y="1633129"/>
            <a:ext cx="8097848" cy="4529545"/>
            <a:chOff x="-814015" y="810408"/>
            <a:chExt cx="8400679" cy="2625438"/>
          </a:xfrm>
        </p:grpSpPr>
        <p:sp>
          <p:nvSpPr>
            <p:cNvPr id="8" name="圓角矩形 3">
              <a:extLst>
                <a:ext uri="{FF2B5EF4-FFF2-40B4-BE49-F238E27FC236}">
                  <a16:creationId xmlns:a16="http://schemas.microsoft.com/office/drawing/2014/main" xmlns="" id="{147FE463-D96C-4CDA-BC39-390F49F46CF3}"/>
                </a:ext>
              </a:extLst>
            </p:cNvPr>
            <p:cNvSpPr/>
            <p:nvPr/>
          </p:nvSpPr>
          <p:spPr>
            <a:xfrm>
              <a:off x="-814015" y="810408"/>
              <a:ext cx="2033214" cy="873975"/>
            </a:xfrm>
            <a:prstGeom prst="roundRect">
              <a:avLst/>
            </a:prstGeom>
            <a:solidFill>
              <a:schemeClr val="accent5">
                <a:lumMod val="60000"/>
                <a:lumOff val="40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辦理單位</a:t>
              </a:r>
            </a:p>
          </p:txBody>
        </p:sp>
        <p:sp>
          <p:nvSpPr>
            <p:cNvPr id="14" name="矩形 13">
              <a:extLst>
                <a:ext uri="{FF2B5EF4-FFF2-40B4-BE49-F238E27FC236}">
                  <a16:creationId xmlns:a16="http://schemas.microsoft.com/office/drawing/2014/main" xmlns="" id="{87C5D838-EEFB-42A6-8522-334D34A68F84}"/>
                </a:ext>
              </a:extLst>
            </p:cNvPr>
            <p:cNvSpPr/>
            <p:nvPr/>
          </p:nvSpPr>
          <p:spPr>
            <a:xfrm>
              <a:off x="1295401" y="810408"/>
              <a:ext cx="6291263" cy="864096"/>
            </a:xfrm>
            <a:prstGeom prst="rect">
              <a:avLst/>
            </a:prstGeom>
            <a:solidFill>
              <a:schemeClr val="accent5">
                <a:lumMod val="20000"/>
                <a:lumOff val="8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kumimoji="1" lang="zh-TW" altLang="en-US" sz="2000" dirty="0">
                  <a:solidFill>
                    <a:srgbClr val="040608"/>
                  </a:solidFill>
                  <a:latin typeface="Microsoft YaHei" panose="020B0503020204020204" pitchFamily="34" charset="-122"/>
                  <a:ea typeface="Microsoft YaHei" panose="020B0503020204020204" pitchFamily="34" charset="-122"/>
                </a:rPr>
                <a:t>指導單位：</a:t>
              </a:r>
              <a:r>
                <a:rPr kumimoji="1" lang="zh-TW" altLang="en-US" sz="2000" b="1" dirty="0">
                  <a:solidFill>
                    <a:schemeClr val="tx1"/>
                  </a:solidFill>
                  <a:latin typeface="Microsoft YaHei" panose="020B0503020204020204" pitchFamily="34" charset="-122"/>
                  <a:ea typeface="Microsoft YaHei" panose="020B0503020204020204" pitchFamily="34" charset="-122"/>
                </a:rPr>
                <a:t>教育部國民及學前教育</a:t>
              </a:r>
              <a:r>
                <a:rPr kumimoji="1" lang="zh-TW" altLang="en-US" sz="2000" b="1" dirty="0" smtClean="0">
                  <a:solidFill>
                    <a:schemeClr val="tx1"/>
                  </a:solidFill>
                  <a:latin typeface="Microsoft YaHei" panose="020B0503020204020204" pitchFamily="34" charset="-122"/>
                  <a:ea typeface="Microsoft YaHei" panose="020B0503020204020204" pitchFamily="34" charset="-122"/>
                </a:rPr>
                <a:t>署</a:t>
              </a:r>
              <a:endParaRPr kumimoji="1" lang="en-US" altLang="zh-TW" sz="2000" dirty="0" smtClean="0">
                <a:solidFill>
                  <a:srgbClr val="040608"/>
                </a:solidFill>
                <a:latin typeface="Microsoft YaHei" panose="020B0503020204020204" pitchFamily="34" charset="-122"/>
                <a:ea typeface="Microsoft YaHei" panose="020B0503020204020204" pitchFamily="34" charset="-122"/>
              </a:endParaRPr>
            </a:p>
            <a:p>
              <a:pPr>
                <a:spcBef>
                  <a:spcPts val="600"/>
                </a:spcBef>
                <a:defRPr/>
              </a:pPr>
              <a:r>
                <a:rPr kumimoji="1" lang="zh-TW" altLang="en-US" sz="2000" dirty="0">
                  <a:solidFill>
                    <a:srgbClr val="040608"/>
                  </a:solidFill>
                  <a:latin typeface="Microsoft YaHei" panose="020B0503020204020204" pitchFamily="34" charset="-122"/>
                  <a:ea typeface="Microsoft YaHei" panose="020B0503020204020204" pitchFamily="34" charset="-122"/>
                </a:rPr>
                <a:t>主辦單位</a:t>
              </a:r>
              <a:r>
                <a:rPr kumimoji="1" lang="zh-TW" altLang="en-US" sz="2000" dirty="0" smtClean="0">
                  <a:solidFill>
                    <a:srgbClr val="040608"/>
                  </a:solidFill>
                  <a:latin typeface="Microsoft YaHei" panose="020B0503020204020204" pitchFamily="34" charset="-122"/>
                  <a:ea typeface="Microsoft YaHei" panose="020B0503020204020204" pitchFamily="34" charset="-122"/>
                </a:rPr>
                <a:t>：</a:t>
              </a:r>
              <a:r>
                <a:rPr kumimoji="1" lang="zh-TW" altLang="en-US" sz="2000" b="1" dirty="0">
                  <a:solidFill>
                    <a:schemeClr val="tx1"/>
                  </a:solidFill>
                  <a:latin typeface="Microsoft YaHei" panose="020B0503020204020204" pitchFamily="34" charset="-122"/>
                  <a:ea typeface="Microsoft YaHei" panose="020B0503020204020204" pitchFamily="34" charset="-122"/>
                </a:rPr>
                <a:t>花蓮縣政府教育處</a:t>
              </a:r>
              <a:endParaRPr kumimoji="1" lang="en-US" altLang="zh-TW" sz="2000" b="1" dirty="0">
                <a:solidFill>
                  <a:schemeClr val="tx1"/>
                </a:solidFill>
                <a:latin typeface="Microsoft YaHei" panose="020B0503020204020204" pitchFamily="34" charset="-122"/>
                <a:ea typeface="Microsoft YaHei" panose="020B0503020204020204" pitchFamily="34" charset="-122"/>
              </a:endParaRPr>
            </a:p>
            <a:p>
              <a:pPr>
                <a:spcBef>
                  <a:spcPts val="600"/>
                </a:spcBef>
                <a:defRPr/>
              </a:pPr>
              <a:r>
                <a:rPr kumimoji="1" lang="zh-TW" altLang="en-US" sz="2000" dirty="0">
                  <a:solidFill>
                    <a:srgbClr val="040608"/>
                  </a:solidFill>
                  <a:latin typeface="Microsoft YaHei" panose="020B0503020204020204" pitchFamily="34" charset="-122"/>
                  <a:ea typeface="Microsoft YaHei" panose="020B0503020204020204" pitchFamily="34" charset="-122"/>
                </a:rPr>
                <a:t>承辦單位：</a:t>
              </a:r>
              <a:r>
                <a:rPr kumimoji="1" lang="zh-TW" altLang="en-US" sz="2000" b="1" dirty="0">
                  <a:solidFill>
                    <a:schemeClr val="tx1"/>
                  </a:solidFill>
                  <a:latin typeface="Microsoft YaHei" panose="020B0503020204020204" pitchFamily="34" charset="-122"/>
                  <a:ea typeface="Microsoft YaHei" panose="020B0503020204020204" pitchFamily="34" charset="-122"/>
                </a:rPr>
                <a:t>花蓮縣</a:t>
              </a:r>
              <a:r>
                <a:rPr kumimoji="1" lang="en-US" altLang="zh-TW" sz="2000" b="1" dirty="0">
                  <a:solidFill>
                    <a:schemeClr val="tx1"/>
                  </a:solidFill>
                  <a:latin typeface="Microsoft YaHei" panose="020B0503020204020204" pitchFamily="34" charset="-122"/>
                  <a:ea typeface="Microsoft YaHei" panose="020B0503020204020204" pitchFamily="34" charset="-122"/>
                </a:rPr>
                <a:t>(</a:t>
              </a:r>
              <a:r>
                <a:rPr kumimoji="1" lang="zh-TW" altLang="en-US" sz="2000" b="1" dirty="0">
                  <a:solidFill>
                    <a:schemeClr val="tx1"/>
                  </a:solidFill>
                  <a:latin typeface="Microsoft YaHei" panose="020B0503020204020204" pitchFamily="34" charset="-122"/>
                  <a:ea typeface="Microsoft YaHei" panose="020B0503020204020204" pitchFamily="34" charset="-122"/>
                </a:rPr>
                <a:t>私</a:t>
              </a:r>
              <a:r>
                <a:rPr kumimoji="1" lang="en-US" altLang="zh-TW" sz="2000" b="1" dirty="0">
                  <a:solidFill>
                    <a:schemeClr val="tx1"/>
                  </a:solidFill>
                  <a:latin typeface="Microsoft YaHei" panose="020B0503020204020204" pitchFamily="34" charset="-122"/>
                  <a:ea typeface="Microsoft YaHei" panose="020B0503020204020204" pitchFamily="34" charset="-122"/>
                </a:rPr>
                <a:t>)</a:t>
              </a:r>
              <a:r>
                <a:rPr kumimoji="1" lang="zh-TW" altLang="en-US" sz="2000" b="1" dirty="0">
                  <a:solidFill>
                    <a:schemeClr val="tx1"/>
                  </a:solidFill>
                  <a:latin typeface="Microsoft YaHei" panose="020B0503020204020204" pitchFamily="34" charset="-122"/>
                  <a:ea typeface="Microsoft YaHei" panose="020B0503020204020204" pitchFamily="34" charset="-122"/>
                </a:rPr>
                <a:t>立ＯＯ國民</a:t>
              </a:r>
              <a:r>
                <a:rPr kumimoji="1" lang="zh-TW" altLang="en-US" sz="2000" b="1" dirty="0" smtClean="0">
                  <a:solidFill>
                    <a:schemeClr val="tx1"/>
                  </a:solidFill>
                  <a:latin typeface="Microsoft YaHei" panose="020B0503020204020204" pitchFamily="34" charset="-122"/>
                  <a:ea typeface="Microsoft YaHei" panose="020B0503020204020204" pitchFamily="34" charset="-122"/>
                </a:rPr>
                <a:t>中學</a:t>
              </a:r>
              <a:endParaRPr kumimoji="1" lang="zh-TW" altLang="en-US" sz="2000" b="1" dirty="0">
                <a:solidFill>
                  <a:schemeClr val="tx1"/>
                </a:solidFill>
                <a:latin typeface="Microsoft YaHei" panose="020B0503020204020204" pitchFamily="34" charset="-122"/>
                <a:ea typeface="Microsoft YaHei" panose="020B0503020204020204" pitchFamily="34" charset="-122"/>
              </a:endParaRPr>
            </a:p>
          </p:txBody>
        </p:sp>
        <p:sp>
          <p:nvSpPr>
            <p:cNvPr id="15" name="圓角矩形 5">
              <a:extLst>
                <a:ext uri="{FF2B5EF4-FFF2-40B4-BE49-F238E27FC236}">
                  <a16:creationId xmlns:a16="http://schemas.microsoft.com/office/drawing/2014/main" xmlns="" id="{5F171AE0-20AF-4362-AD71-877968F9D24B}"/>
                </a:ext>
              </a:extLst>
            </p:cNvPr>
            <p:cNvSpPr/>
            <p:nvPr/>
          </p:nvSpPr>
          <p:spPr>
            <a:xfrm>
              <a:off x="-814015" y="1707655"/>
              <a:ext cx="2033213" cy="864097"/>
            </a:xfrm>
            <a:prstGeom prst="roundRect">
              <a:avLst/>
            </a:prstGeom>
            <a:solidFill>
              <a:srgbClr val="DDDDFF"/>
            </a:solidFill>
            <a:ln>
              <a:noFill/>
            </a:ln>
            <a:effectLst>
              <a:innerShdw blurRad="63500" dist="50800" dir="54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辦理期程</a:t>
              </a:r>
              <a:endParaRPr lang="en-US" altLang="zh-TW" sz="2800" b="1" dirty="0">
                <a:solidFill>
                  <a:srgbClr val="002060"/>
                </a:solidFill>
                <a:latin typeface="Microsoft YaHei" panose="020B0503020204020204" pitchFamily="34" charset="-122"/>
                <a:ea typeface="Microsoft YaHei" panose="020B0503020204020204" pitchFamily="34" charset="-122"/>
              </a:endParaRPr>
            </a:p>
          </p:txBody>
        </p:sp>
        <p:sp>
          <p:nvSpPr>
            <p:cNvPr id="16" name="矩形 15">
              <a:extLst>
                <a:ext uri="{FF2B5EF4-FFF2-40B4-BE49-F238E27FC236}">
                  <a16:creationId xmlns:a16="http://schemas.microsoft.com/office/drawing/2014/main" xmlns="" id="{09E996D7-352A-4917-87EF-CC94D787C501}"/>
                </a:ext>
              </a:extLst>
            </p:cNvPr>
            <p:cNvSpPr/>
            <p:nvPr/>
          </p:nvSpPr>
          <p:spPr>
            <a:xfrm>
              <a:off x="1295401" y="1707655"/>
              <a:ext cx="6291263" cy="864096"/>
            </a:xfrm>
            <a:prstGeom prst="rect">
              <a:avLst/>
            </a:prstGeom>
            <a:solidFill>
              <a:srgbClr val="EBEBFF"/>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TW" altLang="en-US" sz="2400" dirty="0">
                  <a:solidFill>
                    <a:srgbClr val="040608"/>
                  </a:solidFill>
                  <a:latin typeface="Microsoft YaHei" panose="020B0503020204020204" pitchFamily="34" charset="-122"/>
                  <a:ea typeface="Microsoft YaHei" panose="020B0503020204020204" pitchFamily="34" charset="-122"/>
                </a:rPr>
                <a:t>各校依實際狀況自訂，原則上，計畫辦理期程以</a:t>
              </a:r>
              <a:r>
                <a:rPr kumimoji="1" lang="zh-TW" altLang="en-US" sz="2400" b="1" u="sng" dirty="0">
                  <a:solidFill>
                    <a:srgbClr val="FF0000"/>
                  </a:solidFill>
                  <a:latin typeface="Microsoft YaHei" panose="020B0503020204020204" pitchFamily="34" charset="-122"/>
                  <a:ea typeface="Microsoft YaHei" panose="020B0503020204020204" pitchFamily="34" charset="-122"/>
                </a:rPr>
                <a:t>一學年度</a:t>
              </a:r>
              <a:r>
                <a:rPr kumimoji="1" lang="zh-TW" altLang="en-US" sz="2400" dirty="0">
                  <a:solidFill>
                    <a:srgbClr val="040608"/>
                  </a:solidFill>
                  <a:latin typeface="Microsoft YaHei" panose="020B0503020204020204" pitchFamily="34" charset="-122"/>
                  <a:ea typeface="Microsoft YaHei" panose="020B0503020204020204" pitchFamily="34" charset="-122"/>
                </a:rPr>
                <a:t>為宜</a:t>
              </a:r>
              <a:r>
                <a:rPr kumimoji="1" lang="zh-TW" altLang="en-US" sz="2400" dirty="0" smtClean="0">
                  <a:solidFill>
                    <a:srgbClr val="040608"/>
                  </a:solidFill>
                  <a:latin typeface="Microsoft YaHei" panose="020B0503020204020204" pitchFamily="34" charset="-122"/>
                  <a:ea typeface="Microsoft YaHei" panose="020B0503020204020204" pitchFamily="34" charset="-122"/>
                </a:rPr>
                <a:t>。</a:t>
              </a:r>
              <a:endParaRPr kumimoji="1" lang="en-US" altLang="zh-TW" sz="2400" dirty="0" smtClean="0">
                <a:solidFill>
                  <a:srgbClr val="040608"/>
                </a:solidFill>
                <a:latin typeface="Microsoft YaHei" panose="020B0503020204020204" pitchFamily="34" charset="-122"/>
                <a:ea typeface="Microsoft YaHei" panose="020B0503020204020204" pitchFamily="34" charset="-122"/>
              </a:endParaRPr>
            </a:p>
            <a:p>
              <a:pPr>
                <a:defRPr/>
              </a:pPr>
              <a:r>
                <a:rPr kumimoji="1" lang="en-US" altLang="zh-TW" sz="2800" b="1" u="sng" dirty="0" smtClean="0">
                  <a:solidFill>
                    <a:srgbClr val="0000FF"/>
                  </a:solidFill>
                  <a:latin typeface="Microsoft YaHei" panose="020B0503020204020204" pitchFamily="34" charset="-122"/>
                  <a:ea typeface="Microsoft YaHei" panose="020B0503020204020204" pitchFamily="34" charset="-122"/>
                </a:rPr>
                <a:t>110</a:t>
              </a:r>
              <a:r>
                <a:rPr kumimoji="1" lang="zh-TW" altLang="en-US" sz="2800" b="1" u="sng" dirty="0" smtClean="0">
                  <a:solidFill>
                    <a:srgbClr val="0000FF"/>
                  </a:solidFill>
                  <a:latin typeface="Microsoft YaHei" panose="020B0503020204020204" pitchFamily="34" charset="-122"/>
                  <a:ea typeface="Microsoft YaHei" panose="020B0503020204020204" pitchFamily="34" charset="-122"/>
                </a:rPr>
                <a:t>學年</a:t>
              </a:r>
              <a:r>
                <a:rPr kumimoji="1" lang="zh-TW" altLang="en-US" sz="2800" b="1" u="sng" dirty="0">
                  <a:solidFill>
                    <a:srgbClr val="0000FF"/>
                  </a:solidFill>
                  <a:latin typeface="Microsoft YaHei" panose="020B0503020204020204" pitchFamily="34" charset="-122"/>
                  <a:ea typeface="Microsoft YaHei" panose="020B0503020204020204" pitchFamily="34" charset="-122"/>
                </a:rPr>
                <a:t>度</a:t>
              </a:r>
              <a:r>
                <a:rPr kumimoji="1" lang="en-US" altLang="zh-TW" sz="2800" b="1" u="sng" dirty="0">
                  <a:solidFill>
                    <a:srgbClr val="0000FF"/>
                  </a:solidFill>
                  <a:latin typeface="Microsoft YaHei" panose="020B0503020204020204" pitchFamily="34" charset="-122"/>
                  <a:ea typeface="Microsoft YaHei" panose="020B0503020204020204" pitchFamily="34" charset="-122"/>
                </a:rPr>
                <a:t>(</a:t>
              </a:r>
              <a:r>
                <a:rPr kumimoji="1" lang="en-US" altLang="zh-TW" sz="2800" b="1" u="sng" dirty="0" smtClean="0">
                  <a:solidFill>
                    <a:srgbClr val="0000FF"/>
                  </a:solidFill>
                  <a:latin typeface="Microsoft YaHei" panose="020B0503020204020204" pitchFamily="34" charset="-122"/>
                  <a:ea typeface="Microsoft YaHei" panose="020B0503020204020204" pitchFamily="34" charset="-122"/>
                </a:rPr>
                <a:t>110</a:t>
              </a:r>
              <a:r>
                <a:rPr kumimoji="1" lang="zh-TW" altLang="en-US" sz="2800" b="1" u="sng" dirty="0" smtClean="0">
                  <a:solidFill>
                    <a:srgbClr val="0000FF"/>
                  </a:solidFill>
                  <a:latin typeface="Microsoft YaHei" panose="020B0503020204020204" pitchFamily="34" charset="-122"/>
                  <a:ea typeface="Microsoft YaHei" panose="020B0503020204020204" pitchFamily="34" charset="-122"/>
                </a:rPr>
                <a:t>年</a:t>
              </a:r>
              <a:r>
                <a:rPr kumimoji="1" lang="en-US" altLang="zh-TW" sz="2800" b="1" u="sng" dirty="0">
                  <a:solidFill>
                    <a:srgbClr val="0000FF"/>
                  </a:solidFill>
                  <a:latin typeface="Microsoft YaHei" panose="020B0503020204020204" pitchFamily="34" charset="-122"/>
                  <a:ea typeface="Microsoft YaHei" panose="020B0503020204020204" pitchFamily="34" charset="-122"/>
                </a:rPr>
                <a:t>8</a:t>
              </a:r>
              <a:r>
                <a:rPr kumimoji="1" lang="zh-TW" altLang="en-US" sz="2800" b="1" u="sng" dirty="0">
                  <a:solidFill>
                    <a:srgbClr val="0000FF"/>
                  </a:solidFill>
                  <a:latin typeface="Microsoft YaHei" panose="020B0503020204020204" pitchFamily="34" charset="-122"/>
                  <a:ea typeface="Microsoft YaHei" panose="020B0503020204020204" pitchFamily="34" charset="-122"/>
                </a:rPr>
                <a:t>月</a:t>
              </a:r>
              <a:r>
                <a:rPr kumimoji="1" lang="en-US" altLang="zh-TW" sz="2800" b="1" u="sng" dirty="0">
                  <a:solidFill>
                    <a:srgbClr val="0000FF"/>
                  </a:solidFill>
                  <a:latin typeface="Microsoft YaHei" panose="020B0503020204020204" pitchFamily="34" charset="-122"/>
                  <a:ea typeface="Microsoft YaHei" panose="020B0503020204020204" pitchFamily="34" charset="-122"/>
                </a:rPr>
                <a:t>-</a:t>
              </a:r>
              <a:r>
                <a:rPr kumimoji="1" lang="en-US" altLang="zh-TW" sz="2800" b="1" u="sng" dirty="0" smtClean="0">
                  <a:solidFill>
                    <a:srgbClr val="0000FF"/>
                  </a:solidFill>
                  <a:latin typeface="Microsoft YaHei" panose="020B0503020204020204" pitchFamily="34" charset="-122"/>
                  <a:ea typeface="Microsoft YaHei" panose="020B0503020204020204" pitchFamily="34" charset="-122"/>
                </a:rPr>
                <a:t>111</a:t>
              </a:r>
              <a:r>
                <a:rPr kumimoji="1" lang="zh-TW" altLang="en-US" sz="2800" b="1" u="sng" dirty="0" smtClean="0">
                  <a:solidFill>
                    <a:srgbClr val="0000FF"/>
                  </a:solidFill>
                  <a:latin typeface="Microsoft YaHei" panose="020B0503020204020204" pitchFamily="34" charset="-122"/>
                  <a:ea typeface="Microsoft YaHei" panose="020B0503020204020204" pitchFamily="34" charset="-122"/>
                </a:rPr>
                <a:t>年</a:t>
              </a:r>
              <a:r>
                <a:rPr kumimoji="1" lang="en-US" altLang="zh-TW" sz="2800" b="1" u="sng" dirty="0">
                  <a:solidFill>
                    <a:srgbClr val="0000FF"/>
                  </a:solidFill>
                  <a:latin typeface="Microsoft YaHei" panose="020B0503020204020204" pitchFamily="34" charset="-122"/>
                  <a:ea typeface="Microsoft YaHei" panose="020B0503020204020204" pitchFamily="34" charset="-122"/>
                </a:rPr>
                <a:t>7</a:t>
              </a:r>
              <a:r>
                <a:rPr kumimoji="1" lang="zh-TW" altLang="en-US" sz="2800" b="1" u="sng" dirty="0">
                  <a:solidFill>
                    <a:srgbClr val="0000FF"/>
                  </a:solidFill>
                  <a:latin typeface="Microsoft YaHei" panose="020B0503020204020204" pitchFamily="34" charset="-122"/>
                  <a:ea typeface="Microsoft YaHei" panose="020B0503020204020204" pitchFamily="34" charset="-122"/>
                </a:rPr>
                <a:t>月</a:t>
              </a:r>
              <a:r>
                <a:rPr kumimoji="1" lang="en-US" altLang="zh-TW" sz="2800" b="1" u="sng" dirty="0">
                  <a:solidFill>
                    <a:srgbClr val="0000FF"/>
                  </a:solidFill>
                  <a:latin typeface="Microsoft YaHei" panose="020B0503020204020204" pitchFamily="34" charset="-122"/>
                  <a:ea typeface="Microsoft YaHei" panose="020B0503020204020204" pitchFamily="34" charset="-122"/>
                </a:rPr>
                <a:t>)</a:t>
              </a:r>
            </a:p>
          </p:txBody>
        </p:sp>
        <p:sp>
          <p:nvSpPr>
            <p:cNvPr id="17" name="圓角矩形 7">
              <a:extLst>
                <a:ext uri="{FF2B5EF4-FFF2-40B4-BE49-F238E27FC236}">
                  <a16:creationId xmlns:a16="http://schemas.microsoft.com/office/drawing/2014/main" xmlns="" id="{13D39196-BD89-4268-9207-71B35CBE106F}"/>
                </a:ext>
              </a:extLst>
            </p:cNvPr>
            <p:cNvSpPr/>
            <p:nvPr/>
          </p:nvSpPr>
          <p:spPr>
            <a:xfrm>
              <a:off x="-813561" y="2643758"/>
              <a:ext cx="2026017" cy="792088"/>
            </a:xfrm>
            <a:prstGeom prst="roundRect">
              <a:avLst/>
            </a:prstGeom>
            <a:solidFill>
              <a:srgbClr val="CDE6FF"/>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實施對象</a:t>
              </a:r>
            </a:p>
          </p:txBody>
        </p:sp>
        <p:sp>
          <p:nvSpPr>
            <p:cNvPr id="18" name="矩形 17">
              <a:extLst>
                <a:ext uri="{FF2B5EF4-FFF2-40B4-BE49-F238E27FC236}">
                  <a16:creationId xmlns:a16="http://schemas.microsoft.com/office/drawing/2014/main" xmlns="" id="{E2667DDC-2D63-4150-95CA-BFF7E8C09F57}"/>
                </a:ext>
              </a:extLst>
            </p:cNvPr>
            <p:cNvSpPr/>
            <p:nvPr/>
          </p:nvSpPr>
          <p:spPr>
            <a:xfrm>
              <a:off x="1303333" y="2643758"/>
              <a:ext cx="6283331" cy="792088"/>
            </a:xfrm>
            <a:prstGeom prst="rect">
              <a:avLst/>
            </a:prstGeom>
            <a:solidFill>
              <a:srgbClr val="E6F4FE"/>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en-US" altLang="zh-TW" sz="2800" b="1" u="sng" dirty="0">
                  <a:solidFill>
                    <a:srgbClr val="0000FF"/>
                  </a:solidFill>
                  <a:latin typeface="Microsoft YaHei" panose="020B0503020204020204" pitchFamily="34" charset="-122"/>
                  <a:ea typeface="Microsoft YaHei" panose="020B0503020204020204" pitchFamily="34" charset="-122"/>
                </a:rPr>
                <a:t>110</a:t>
              </a:r>
              <a:r>
                <a:rPr kumimoji="1" lang="zh-TW" altLang="en-US" sz="2800" b="1" u="sng" dirty="0">
                  <a:solidFill>
                    <a:srgbClr val="0000FF"/>
                  </a:solidFill>
                  <a:latin typeface="Microsoft YaHei" panose="020B0503020204020204" pitchFamily="34" charset="-122"/>
                  <a:ea typeface="Microsoft YaHei" panose="020B0503020204020204" pitchFamily="34" charset="-122"/>
                </a:rPr>
                <a:t>學年度全體學生</a:t>
              </a:r>
              <a:r>
                <a:rPr kumimoji="1" lang="zh-TW" altLang="en-US" sz="1800" dirty="0" smtClean="0">
                  <a:solidFill>
                    <a:srgbClr val="040608"/>
                  </a:solidFill>
                  <a:latin typeface="Microsoft YaHei" panose="020B0503020204020204" pitchFamily="34" charset="-122"/>
                  <a:ea typeface="Microsoft YaHei" panose="020B0503020204020204" pitchFamily="34" charset="-122"/>
                </a:rPr>
                <a:t>（</a:t>
              </a:r>
              <a:r>
                <a:rPr kumimoji="1" lang="zh-TW" altLang="en-US" sz="1800" dirty="0">
                  <a:solidFill>
                    <a:srgbClr val="040608"/>
                  </a:solidFill>
                  <a:latin typeface="Microsoft YaHei" panose="020B0503020204020204" pitchFamily="34" charset="-122"/>
                  <a:ea typeface="Microsoft YaHei" panose="020B0503020204020204" pitchFamily="34" charset="-122"/>
                </a:rPr>
                <a:t>如僅以部分學生為實施對象，請敘明理由及實施對象產生方式</a:t>
              </a:r>
              <a:r>
                <a:rPr kumimoji="1" lang="zh-TW" altLang="en-US" sz="1800" dirty="0" smtClean="0">
                  <a:solidFill>
                    <a:srgbClr val="040608"/>
                  </a:solidFill>
                  <a:latin typeface="Microsoft YaHei" panose="020B0503020204020204" pitchFamily="34" charset="-122"/>
                  <a:ea typeface="Microsoft YaHei" panose="020B0503020204020204" pitchFamily="34" charset="-122"/>
                </a:rPr>
                <a:t>）</a:t>
              </a:r>
              <a:endParaRPr kumimoji="1" lang="zh-TW" altLang="en-US" sz="1800" dirty="0">
                <a:solidFill>
                  <a:srgbClr val="040608"/>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1167267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Shape 352">
            <a:extLst>
              <a:ext uri="{FF2B5EF4-FFF2-40B4-BE49-F238E27FC236}">
                <a16:creationId xmlns:a16="http://schemas.microsoft.com/office/drawing/2014/main" xmlns="" id="{7CCED8D1-F06E-4704-93A4-E011BB039795}"/>
              </a:ext>
            </a:extLst>
          </p:cNvPr>
          <p:cNvSpPr/>
          <p:nvPr/>
        </p:nvSpPr>
        <p:spPr>
          <a:xfrm>
            <a:off x="0" y="311362"/>
            <a:ext cx="7250723" cy="712061"/>
          </a:xfrm>
          <a:prstGeom prst="rect">
            <a:avLst/>
          </a:prstGeom>
          <a:solidFill>
            <a:srgbClr val="B0D85B"/>
          </a:solidFill>
          <a:ln>
            <a:solidFill>
              <a:srgbClr val="B0D85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1" name="文本框 8">
            <a:extLst>
              <a:ext uri="{FF2B5EF4-FFF2-40B4-BE49-F238E27FC236}">
                <a16:creationId xmlns:a16="http://schemas.microsoft.com/office/drawing/2014/main" xmlns="" id="{2FF27C66-94D3-43CB-BB04-A7AA2C486866}"/>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Shape 203">
            <a:extLst>
              <a:ext uri="{FF2B5EF4-FFF2-40B4-BE49-F238E27FC236}">
                <a16:creationId xmlns:a16="http://schemas.microsoft.com/office/drawing/2014/main" xmlns="" id="{464CAF01-E131-4630-8134-D4779AD4670A}"/>
              </a:ext>
            </a:extLst>
          </p:cNvPr>
          <p:cNvSpPr txBox="1">
            <a:spLocks/>
          </p:cNvSpPr>
          <p:nvPr/>
        </p:nvSpPr>
        <p:spPr>
          <a:xfrm>
            <a:off x="936996" y="311361"/>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生涯發展教育計畫撰寫</a:t>
            </a:r>
            <a:r>
              <a:rPr lang="en-US" altLang="zh-TW"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-3</a:t>
            </a:r>
            <a:endParaRPr lang="en"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nvGrpSpPr>
          <p:cNvPr id="7" name="群組 6">
            <a:extLst>
              <a:ext uri="{FF2B5EF4-FFF2-40B4-BE49-F238E27FC236}">
                <a16:creationId xmlns:a16="http://schemas.microsoft.com/office/drawing/2014/main" xmlns="" id="{AFAE91E6-C479-407C-9E5E-78490641BF9A}"/>
              </a:ext>
            </a:extLst>
          </p:cNvPr>
          <p:cNvGrpSpPr/>
          <p:nvPr/>
        </p:nvGrpSpPr>
        <p:grpSpPr>
          <a:xfrm>
            <a:off x="659246" y="1236292"/>
            <a:ext cx="7825508" cy="5355362"/>
            <a:chOff x="-695656" y="3929608"/>
            <a:chExt cx="8280395" cy="1760150"/>
          </a:xfrm>
        </p:grpSpPr>
        <p:sp>
          <p:nvSpPr>
            <p:cNvPr id="8" name="圓角矩形 9">
              <a:extLst>
                <a:ext uri="{FF2B5EF4-FFF2-40B4-BE49-F238E27FC236}">
                  <a16:creationId xmlns:a16="http://schemas.microsoft.com/office/drawing/2014/main" xmlns="" id="{C6D64C6C-08A8-4191-B5C7-59AFEA852327}"/>
                </a:ext>
              </a:extLst>
            </p:cNvPr>
            <p:cNvSpPr/>
            <p:nvPr/>
          </p:nvSpPr>
          <p:spPr>
            <a:xfrm>
              <a:off x="-695656" y="3929608"/>
              <a:ext cx="1898255" cy="1760150"/>
            </a:xfrm>
            <a:prstGeom prst="roundRect">
              <a:avLst/>
            </a:prstGeom>
            <a:solidFill>
              <a:srgbClr val="FFEEB9"/>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行政組織</a:t>
              </a:r>
              <a:endParaRPr lang="en-US" altLang="zh-TW" sz="2800" b="1" dirty="0">
                <a:solidFill>
                  <a:srgbClr val="002060"/>
                </a:solidFill>
                <a:latin typeface="Microsoft YaHei" panose="020B0503020204020204" pitchFamily="34" charset="-122"/>
                <a:ea typeface="Microsoft YaHei" panose="020B0503020204020204" pitchFamily="34" charset="-122"/>
              </a:endParaRPr>
            </a:p>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與運作</a:t>
              </a:r>
            </a:p>
          </p:txBody>
        </p:sp>
        <p:sp>
          <p:nvSpPr>
            <p:cNvPr id="14" name="矩形 13">
              <a:extLst>
                <a:ext uri="{FF2B5EF4-FFF2-40B4-BE49-F238E27FC236}">
                  <a16:creationId xmlns:a16="http://schemas.microsoft.com/office/drawing/2014/main" xmlns="" id="{585FBCB2-EB14-44E1-9E66-5F758D220A73}"/>
                </a:ext>
              </a:extLst>
            </p:cNvPr>
            <p:cNvSpPr/>
            <p:nvPr/>
          </p:nvSpPr>
          <p:spPr>
            <a:xfrm>
              <a:off x="1293477" y="3929608"/>
              <a:ext cx="6291262" cy="1760150"/>
            </a:xfrm>
            <a:prstGeom prst="rect">
              <a:avLst/>
            </a:prstGeom>
            <a:solidFill>
              <a:srgbClr val="FFFFEF"/>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ts val="600"/>
                </a:spcBef>
                <a:buFont typeface="Wingdings" panose="05000000000000000000" pitchFamily="2" charset="2"/>
                <a:buChar char="l"/>
              </a:pPr>
              <a:r>
                <a:rPr lang="zh-TW" altLang="zh-TW" sz="1500" dirty="0">
                  <a:solidFill>
                    <a:schemeClr val="tx1"/>
                  </a:solidFill>
                  <a:latin typeface="Microsoft YaHei" panose="020B0503020204020204" pitchFamily="34" charset="-122"/>
                  <a:ea typeface="Microsoft YaHei" panose="020B0503020204020204" pitchFamily="34" charset="-122"/>
                </a:rPr>
                <a:t>學校應成立「</a:t>
              </a:r>
              <a:r>
                <a:rPr lang="zh-TW" altLang="zh-TW" sz="1500" b="1" u="sng" dirty="0">
                  <a:solidFill>
                    <a:schemeClr val="tx1"/>
                  </a:solidFill>
                  <a:latin typeface="Microsoft YaHei" panose="020B0503020204020204" pitchFamily="34" charset="-122"/>
                  <a:ea typeface="Microsoft YaHei" panose="020B0503020204020204" pitchFamily="34" charset="-122"/>
                </a:rPr>
                <a:t>生涯發展教育工作執行委員會</a:t>
              </a:r>
              <a:r>
                <a:rPr lang="zh-TW" altLang="zh-TW" sz="1500" dirty="0">
                  <a:solidFill>
                    <a:schemeClr val="tx1"/>
                  </a:solidFill>
                  <a:latin typeface="Microsoft YaHei" panose="020B0503020204020204" pitchFamily="34" charset="-122"/>
                  <a:ea typeface="Microsoft YaHei" panose="020B0503020204020204" pitchFamily="34" charset="-122"/>
                </a:rPr>
                <a:t>」，以學校本位、全面實施及彈性多元等原則擬訂實施計畫。委員會組織</a:t>
              </a:r>
              <a:r>
                <a:rPr lang="zh-TW" altLang="zh-TW" sz="1500" b="1" u="sng" dirty="0">
                  <a:solidFill>
                    <a:schemeClr val="tx1"/>
                  </a:solidFill>
                  <a:latin typeface="Microsoft YaHei" panose="020B0503020204020204" pitchFamily="34" charset="-122"/>
                  <a:ea typeface="Microsoft YaHei" panose="020B0503020204020204" pitchFamily="34" charset="-122"/>
                </a:rPr>
                <a:t>以校長為召集</a:t>
              </a:r>
              <a:r>
                <a:rPr lang="zh-TW" altLang="zh-TW" sz="1500" u="sng" dirty="0">
                  <a:solidFill>
                    <a:schemeClr val="tx1"/>
                  </a:solidFill>
                  <a:latin typeface="Microsoft YaHei" panose="020B0503020204020204" pitchFamily="34" charset="-122"/>
                  <a:ea typeface="Microsoft YaHei" panose="020B0503020204020204" pitchFamily="34" charset="-122"/>
                </a:rPr>
                <a:t>人</a:t>
              </a:r>
              <a:r>
                <a:rPr lang="zh-TW" altLang="zh-TW" sz="1500" dirty="0">
                  <a:solidFill>
                    <a:schemeClr val="tx1"/>
                  </a:solidFill>
                  <a:latin typeface="Microsoft YaHei" panose="020B0503020204020204" pitchFamily="34" charset="-122"/>
                  <a:ea typeface="Microsoft YaHei" panose="020B0503020204020204" pitchFamily="34" charset="-122"/>
                </a:rPr>
                <a:t>，督導全校生涯發展教育之進行，並負責主持會議，</a:t>
              </a:r>
              <a:r>
                <a:rPr lang="zh-TW" altLang="zh-TW" sz="1500" b="1" u="sng" dirty="0">
                  <a:solidFill>
                    <a:schemeClr val="tx1"/>
                  </a:solidFill>
                  <a:latin typeface="Microsoft YaHei" panose="020B0503020204020204" pitchFamily="34" charset="-122"/>
                  <a:ea typeface="Microsoft YaHei" panose="020B0503020204020204" pitchFamily="34" charset="-122"/>
                </a:rPr>
                <a:t>下設副召集人及執行秘書各一人，分別由教務主任及輔導主任擔任，協助課程規劃及活動企劃</a:t>
              </a:r>
              <a:r>
                <a:rPr lang="zh-TW" altLang="zh-TW" sz="1500" dirty="0">
                  <a:solidFill>
                    <a:schemeClr val="tx1"/>
                  </a:solidFill>
                  <a:latin typeface="Microsoft YaHei" panose="020B0503020204020204" pitchFamily="34" charset="-122"/>
                  <a:ea typeface="Microsoft YaHei" panose="020B0503020204020204" pitchFamily="34" charset="-122"/>
                </a:rPr>
                <a:t>。委員會應定期召開會議討論學校生涯發展教育方向</a:t>
              </a:r>
              <a:r>
                <a:rPr lang="zh-TW" altLang="zh-TW" sz="1500" dirty="0" smtClean="0">
                  <a:solidFill>
                    <a:schemeClr val="tx1"/>
                  </a:solidFill>
                  <a:latin typeface="Microsoft YaHei" panose="020B0503020204020204" pitchFamily="34" charset="-122"/>
                  <a:ea typeface="Microsoft YaHei" panose="020B0503020204020204" pitchFamily="34" charset="-122"/>
                </a:rPr>
                <a:t>、重點</a:t>
              </a:r>
              <a:r>
                <a:rPr lang="zh-TW" altLang="zh-TW" sz="1500" dirty="0">
                  <a:solidFill>
                    <a:schemeClr val="tx1"/>
                  </a:solidFill>
                  <a:latin typeface="Microsoft YaHei" panose="020B0503020204020204" pitchFamily="34" charset="-122"/>
                  <a:ea typeface="Microsoft YaHei" panose="020B0503020204020204" pitchFamily="34" charset="-122"/>
                </a:rPr>
                <a:t>及實施計畫等。</a:t>
              </a:r>
              <a:r>
                <a:rPr lang="zh-TW" altLang="zh-TW" sz="1500" b="1" strike="dblStrike" dirty="0" smtClean="0">
                  <a:solidFill>
                    <a:schemeClr val="tx1"/>
                  </a:solidFill>
                  <a:latin typeface="Microsoft YaHei" panose="020B0503020204020204" pitchFamily="34" charset="-122"/>
                  <a:ea typeface="Microsoft YaHei" panose="020B0503020204020204" pitchFamily="34" charset="-122"/>
                </a:rPr>
                <a:t>教育部「國民中小學九年</a:t>
              </a:r>
              <a:r>
                <a:rPr lang="zh-TW" altLang="zh-TW" sz="1500" b="1" strike="dblStrike" dirty="0">
                  <a:solidFill>
                    <a:schemeClr val="tx1"/>
                  </a:solidFill>
                  <a:latin typeface="Microsoft YaHei" panose="020B0503020204020204" pitchFamily="34" charset="-122"/>
                  <a:ea typeface="Microsoft YaHei" panose="020B0503020204020204" pitchFamily="34" charset="-122"/>
                </a:rPr>
                <a:t>一貫課</a:t>
              </a:r>
              <a:r>
                <a:rPr lang="zh-TW" altLang="zh-TW" sz="1500" b="1" strike="dblStrike" dirty="0" smtClean="0">
                  <a:solidFill>
                    <a:schemeClr val="tx1"/>
                  </a:solidFill>
                  <a:latin typeface="Microsoft YaHei" panose="020B0503020204020204" pitchFamily="34" charset="-122"/>
                  <a:ea typeface="Microsoft YaHei" panose="020B0503020204020204" pitchFamily="34" charset="-122"/>
                </a:rPr>
                <a:t>程綱要」</a:t>
              </a:r>
              <a:r>
                <a:rPr lang="zh-TW" altLang="zh-TW" sz="1500" b="1" strike="dblStrike" dirty="0">
                  <a:solidFill>
                    <a:schemeClr val="tx1"/>
                  </a:solidFill>
                  <a:latin typeface="Microsoft YaHei" panose="020B0503020204020204" pitchFamily="34" charset="-122"/>
                  <a:ea typeface="Microsoft YaHei" panose="020B0503020204020204" pitchFamily="34" charset="-122"/>
                </a:rPr>
                <a:t>（國三）各</a:t>
              </a:r>
              <a:r>
                <a:rPr lang="zh-TW" altLang="zh-TW" sz="1500" b="1" strike="dblStrike" dirty="0" smtClean="0">
                  <a:solidFill>
                    <a:schemeClr val="tx1"/>
                  </a:solidFill>
                  <a:latin typeface="Microsoft YaHei" panose="020B0503020204020204" pitchFamily="34" charset="-122"/>
                  <a:ea typeface="Microsoft YaHei" panose="020B0503020204020204" pitchFamily="34" charset="-122"/>
                </a:rPr>
                <a:t>領域融入生涯發展教育議題暨</a:t>
              </a:r>
              <a:r>
                <a:rPr lang="zh-TW" altLang="zh-TW" sz="1800" b="1" dirty="0" smtClean="0">
                  <a:solidFill>
                    <a:srgbClr val="0000FF"/>
                  </a:solidFill>
                  <a:latin typeface="Microsoft YaHei" panose="020B0503020204020204" pitchFamily="34" charset="-122"/>
                  <a:ea typeface="Microsoft YaHei" panose="020B0503020204020204" pitchFamily="34" charset="-122"/>
                </a:rPr>
                <a:t>教育部「</a:t>
              </a:r>
              <a:r>
                <a:rPr lang="zh-TW" altLang="zh-TW" sz="1800" b="1" dirty="0">
                  <a:solidFill>
                    <a:srgbClr val="0000FF"/>
                  </a:solidFill>
                  <a:latin typeface="Microsoft YaHei" panose="020B0503020204020204" pitchFamily="34" charset="-122"/>
                  <a:ea typeface="Microsoft YaHei" panose="020B0503020204020204" pitchFamily="34" charset="-122"/>
                </a:rPr>
                <a:t>十二年國民基本教育課程綱要」</a:t>
              </a:r>
              <a:r>
                <a:rPr lang="zh-TW" altLang="zh-TW" sz="1500" b="1" strike="dblStrike" dirty="0">
                  <a:solidFill>
                    <a:schemeClr val="tx1"/>
                  </a:solidFill>
                  <a:latin typeface="Microsoft YaHei" panose="020B0503020204020204" pitchFamily="34" charset="-122"/>
                  <a:ea typeface="Microsoft YaHei" panose="020B0503020204020204" pitchFamily="34" charset="-122"/>
                </a:rPr>
                <a:t>（國一</a:t>
              </a:r>
              <a:r>
                <a:rPr lang="zh-TW" altLang="en-US" sz="1500" b="1" strike="dblStrike" dirty="0">
                  <a:solidFill>
                    <a:schemeClr val="tx1"/>
                  </a:solidFill>
                  <a:latin typeface="Microsoft YaHei" panose="020B0503020204020204" pitchFamily="34" charset="-122"/>
                  <a:ea typeface="Microsoft YaHei" panose="020B0503020204020204" pitchFamily="34" charset="-122"/>
                </a:rPr>
                <a:t>、國二</a:t>
              </a:r>
              <a:r>
                <a:rPr lang="zh-TW" altLang="zh-TW" sz="1500" b="1" strike="dblStrike" dirty="0">
                  <a:solidFill>
                    <a:schemeClr val="tx1"/>
                  </a:solidFill>
                  <a:latin typeface="Microsoft YaHei" panose="020B0503020204020204" pitchFamily="34" charset="-122"/>
                  <a:ea typeface="Microsoft YaHei" panose="020B0503020204020204" pitchFamily="34" charset="-122"/>
                </a:rPr>
                <a:t>）</a:t>
              </a:r>
              <a:r>
                <a:rPr lang="zh-TW" altLang="zh-TW" sz="1500" b="1" dirty="0" smtClean="0">
                  <a:solidFill>
                    <a:schemeClr val="tx1"/>
                  </a:solidFill>
                  <a:latin typeface="Microsoft YaHei" panose="020B0503020204020204" pitchFamily="34" charset="-122"/>
                  <a:ea typeface="Microsoft YaHei" panose="020B0503020204020204" pitchFamily="34" charset="-122"/>
                </a:rPr>
                <a:t>生涯</a:t>
              </a:r>
              <a:r>
                <a:rPr lang="zh-TW" altLang="zh-TW" sz="1500" b="1" dirty="0">
                  <a:solidFill>
                    <a:schemeClr val="tx1"/>
                  </a:solidFill>
                  <a:latin typeface="Microsoft YaHei" panose="020B0503020204020204" pitchFamily="34" charset="-122"/>
                  <a:ea typeface="Microsoft YaHei" panose="020B0503020204020204" pitchFamily="34" charset="-122"/>
                </a:rPr>
                <a:t>規劃教育議題融入各學習領域之課程計畫</a:t>
              </a:r>
              <a:r>
                <a:rPr lang="zh-TW" altLang="zh-TW" sz="1500" dirty="0">
                  <a:solidFill>
                    <a:schemeClr val="tx1"/>
                  </a:solidFill>
                  <a:latin typeface="Microsoft YaHei" panose="020B0503020204020204" pitchFamily="34" charset="-122"/>
                  <a:ea typeface="Microsoft YaHei" panose="020B0503020204020204" pitchFamily="34" charset="-122"/>
                </a:rPr>
                <a:t>應提交課發會討論、審議。</a:t>
              </a:r>
              <a:r>
                <a:rPr lang="zh-TW" altLang="zh-TW" sz="1500" b="1" u="sng" dirty="0">
                  <a:solidFill>
                    <a:schemeClr val="tx1"/>
                  </a:solidFill>
                  <a:latin typeface="Microsoft YaHei" panose="020B0503020204020204" pitchFamily="34" charset="-122"/>
                  <a:ea typeface="Microsoft YaHei" panose="020B0503020204020204" pitchFamily="34" charset="-122"/>
                </a:rPr>
                <a:t>組織建議可分行政組、教學組及活動組，各校可依實際需求增加組別</a:t>
              </a:r>
              <a:r>
                <a:rPr lang="zh-TW" altLang="zh-TW" sz="1500" dirty="0">
                  <a:solidFill>
                    <a:schemeClr val="tx1"/>
                  </a:solidFill>
                  <a:latin typeface="Microsoft YaHei" panose="020B0503020204020204" pitchFamily="34" charset="-122"/>
                  <a:ea typeface="Microsoft YaHei" panose="020B0503020204020204" pitchFamily="34" charset="-122"/>
                </a:rPr>
                <a:t>。</a:t>
              </a:r>
            </a:p>
            <a:p>
              <a:pPr marL="228600" lvl="0" indent="-228600">
                <a:spcBef>
                  <a:spcPts val="600"/>
                </a:spcBef>
                <a:buFont typeface="+mj-lt"/>
                <a:buAutoNum type="arabicPeriod"/>
              </a:pPr>
              <a:r>
                <a:rPr lang="zh-TW" altLang="zh-TW" sz="1500" b="1" u="sng" dirty="0">
                  <a:solidFill>
                    <a:schemeClr val="tx1"/>
                  </a:solidFill>
                  <a:latin typeface="Microsoft YaHei" panose="020B0503020204020204" pitchFamily="34" charset="-122"/>
                  <a:ea typeface="Microsoft YaHei" panose="020B0503020204020204" pitchFamily="34" charset="-122"/>
                </a:rPr>
                <a:t>行政組</a:t>
              </a:r>
              <a:r>
                <a:rPr lang="zh-TW" altLang="zh-TW" sz="1500" dirty="0">
                  <a:solidFill>
                    <a:schemeClr val="tx1"/>
                  </a:solidFill>
                  <a:latin typeface="Microsoft YaHei" panose="020B0503020204020204" pitchFamily="34" charset="-122"/>
                  <a:ea typeface="Microsoft YaHei" panose="020B0503020204020204" pitchFamily="34" charset="-122"/>
                </a:rPr>
                <a:t>：生涯發展教育需全校各處室及各領域教師共同協助，才能發揮具體成效。是以，宜由業務承辦處室主導並納入學校行政相關人員。</a:t>
              </a:r>
            </a:p>
            <a:p>
              <a:pPr marL="228600" lvl="0" indent="-228600">
                <a:spcBef>
                  <a:spcPts val="600"/>
                </a:spcBef>
                <a:buFont typeface="+mj-lt"/>
                <a:buAutoNum type="arabicPeriod"/>
              </a:pPr>
              <a:r>
                <a:rPr lang="zh-TW" altLang="zh-TW" sz="1500" b="1" u="sng" dirty="0">
                  <a:solidFill>
                    <a:schemeClr val="tx1"/>
                  </a:solidFill>
                  <a:latin typeface="Microsoft YaHei" panose="020B0503020204020204" pitchFamily="34" charset="-122"/>
                  <a:ea typeface="Microsoft YaHei" panose="020B0503020204020204" pitchFamily="34" charset="-122"/>
                </a:rPr>
                <a:t>教學組</a:t>
              </a:r>
              <a:r>
                <a:rPr lang="zh-TW" altLang="zh-TW" sz="1500" dirty="0" smtClean="0">
                  <a:solidFill>
                    <a:schemeClr val="tx1"/>
                  </a:solidFill>
                  <a:latin typeface="Microsoft YaHei" panose="020B0503020204020204" pitchFamily="34" charset="-122"/>
                  <a:ea typeface="Microsoft YaHei" panose="020B0503020204020204" pitchFamily="34" charset="-122"/>
                </a:rPr>
                <a:t>：</a:t>
              </a:r>
              <a:r>
                <a:rPr lang="zh-TW" altLang="zh-TW" sz="1500" b="1" strike="dblStrike" dirty="0">
                  <a:solidFill>
                    <a:srgbClr val="0000FF"/>
                  </a:solidFill>
                  <a:latin typeface="Microsoft YaHei" panose="020B0503020204020204" pitchFamily="34" charset="-122"/>
                  <a:ea typeface="Microsoft YaHei" panose="020B0503020204020204" pitchFamily="34" charset="-122"/>
                </a:rPr>
                <a:t>生涯發展</a:t>
              </a:r>
              <a:r>
                <a:rPr lang="en-US" altLang="zh-TW" sz="1500" b="1" strike="dblStrike" dirty="0">
                  <a:solidFill>
                    <a:srgbClr val="0000FF"/>
                  </a:solidFill>
                  <a:latin typeface="Microsoft YaHei" panose="020B0503020204020204" pitchFamily="34" charset="-122"/>
                  <a:ea typeface="Microsoft YaHei" panose="020B0503020204020204" pitchFamily="34" charset="-122"/>
                </a:rPr>
                <a:t>/</a:t>
              </a:r>
              <a:r>
                <a:rPr lang="zh-TW" altLang="zh-TW" sz="1500" b="1" dirty="0">
                  <a:solidFill>
                    <a:srgbClr val="FF0000"/>
                  </a:solidFill>
                  <a:latin typeface="Microsoft YaHei" panose="020B0503020204020204" pitchFamily="34" charset="-122"/>
                  <a:ea typeface="Microsoft YaHei" panose="020B0503020204020204" pitchFamily="34" charset="-122"/>
                </a:rPr>
                <a:t>生涯規劃教育</a:t>
              </a:r>
              <a:r>
                <a:rPr lang="zh-TW" altLang="zh-TW" sz="1500" dirty="0">
                  <a:solidFill>
                    <a:schemeClr val="tx1"/>
                  </a:solidFill>
                  <a:latin typeface="Microsoft YaHei" panose="020B0503020204020204" pitchFamily="34" charset="-122"/>
                  <a:ea typeface="Microsoft YaHei" panose="020B0503020204020204" pitchFamily="34" charset="-122"/>
                </a:rPr>
                <a:t>應融入領域課程教學，並運用</a:t>
              </a:r>
              <a:r>
                <a:rPr lang="zh-TW" altLang="zh-TW" sz="1500" b="1" strike="dblStrike" dirty="0">
                  <a:solidFill>
                    <a:srgbClr val="0000FF"/>
                  </a:solidFill>
                  <a:latin typeface="Microsoft YaHei" panose="020B0503020204020204" pitchFamily="34" charset="-122"/>
                  <a:ea typeface="Microsoft YaHei" panose="020B0503020204020204" pitchFamily="34" charset="-122"/>
                </a:rPr>
                <a:t>國三之</a:t>
              </a:r>
              <a:r>
                <a:rPr lang="zh-TW" altLang="zh-TW" sz="1500" b="1" dirty="0">
                  <a:solidFill>
                    <a:srgbClr val="FF0000"/>
                  </a:solidFill>
                  <a:latin typeface="Microsoft YaHei" panose="020B0503020204020204" pitchFamily="34" charset="-122"/>
                  <a:ea typeface="Microsoft YaHei" panose="020B0503020204020204" pitchFamily="34" charset="-122"/>
                </a:rPr>
                <a:t>彈性學習節數</a:t>
              </a:r>
              <a:r>
                <a:rPr lang="zh-TW" altLang="zh-TW" sz="1500" b="1" strike="dblStrike" dirty="0">
                  <a:solidFill>
                    <a:srgbClr val="0000FF"/>
                  </a:solidFill>
                  <a:latin typeface="Microsoft YaHei" panose="020B0503020204020204" pitchFamily="34" charset="-122"/>
                  <a:ea typeface="Microsoft YaHei" panose="020B0503020204020204" pitchFamily="34" charset="-122"/>
                </a:rPr>
                <a:t>暨國一</a:t>
              </a:r>
              <a:r>
                <a:rPr lang="zh-TW" altLang="en-US" sz="1500" b="1" strike="dblStrike" dirty="0">
                  <a:solidFill>
                    <a:srgbClr val="0000FF"/>
                  </a:solidFill>
                  <a:latin typeface="Microsoft YaHei" panose="020B0503020204020204" pitchFamily="34" charset="-122"/>
                  <a:ea typeface="Microsoft YaHei" panose="020B0503020204020204" pitchFamily="34" charset="-122"/>
                </a:rPr>
                <a:t>、國二</a:t>
              </a:r>
              <a:r>
                <a:rPr lang="zh-TW" altLang="zh-TW" sz="1500" b="1" strike="dblStrike" dirty="0">
                  <a:solidFill>
                    <a:srgbClr val="0000FF"/>
                  </a:solidFill>
                  <a:latin typeface="Microsoft YaHei" panose="020B0503020204020204" pitchFamily="34" charset="-122"/>
                  <a:ea typeface="Microsoft YaHei" panose="020B0503020204020204" pitchFamily="34" charset="-122"/>
                </a:rPr>
                <a:t>之彈性學習課程</a:t>
              </a:r>
              <a:r>
                <a:rPr lang="zh-TW" altLang="zh-TW" sz="1500" dirty="0">
                  <a:solidFill>
                    <a:schemeClr val="tx1"/>
                  </a:solidFill>
                  <a:latin typeface="Microsoft YaHei" panose="020B0503020204020204" pitchFamily="34" charset="-122"/>
                  <a:ea typeface="Microsoft YaHei" panose="020B0503020204020204" pitchFamily="34" charset="-122"/>
                </a:rPr>
                <a:t>實施，教學組應由各領域教師組成，建議結合學校課程發展委員會</a:t>
              </a:r>
              <a:r>
                <a:rPr lang="zh-TW" altLang="en-US" sz="1500" dirty="0">
                  <a:solidFill>
                    <a:schemeClr val="tx1"/>
                  </a:solidFill>
                  <a:latin typeface="Microsoft YaHei" panose="020B0503020204020204" pitchFamily="34" charset="-122"/>
                  <a:ea typeface="Microsoft YaHei" panose="020B0503020204020204" pitchFamily="34" charset="-122"/>
                </a:rPr>
                <a:t>、</a:t>
              </a:r>
              <a:r>
                <a:rPr lang="zh-TW" altLang="en-US" sz="1500" b="1" dirty="0">
                  <a:solidFill>
                    <a:schemeClr val="tx1"/>
                  </a:solidFill>
                  <a:latin typeface="Microsoft YaHei" panose="020B0503020204020204" pitchFamily="34" charset="-122"/>
                  <a:ea typeface="Microsoft YaHei" panose="020B0503020204020204" pitchFamily="34" charset="-122"/>
                </a:rPr>
                <a:t>各領域</a:t>
              </a:r>
              <a:r>
                <a:rPr lang="en-US" altLang="zh-TW" sz="1500" b="1" dirty="0">
                  <a:solidFill>
                    <a:schemeClr val="tx1"/>
                  </a:solidFill>
                  <a:latin typeface="Microsoft YaHei" panose="020B0503020204020204" pitchFamily="34" charset="-122"/>
                  <a:ea typeface="Microsoft YaHei" panose="020B0503020204020204" pitchFamily="34" charset="-122"/>
                </a:rPr>
                <a:t>/</a:t>
              </a:r>
              <a:r>
                <a:rPr lang="zh-TW" altLang="en-US" sz="1500" b="1" dirty="0">
                  <a:solidFill>
                    <a:schemeClr val="tx1"/>
                  </a:solidFill>
                  <a:latin typeface="Microsoft YaHei" panose="020B0503020204020204" pitchFamily="34" charset="-122"/>
                  <a:ea typeface="Microsoft YaHei" panose="020B0503020204020204" pitchFamily="34" charset="-122"/>
                </a:rPr>
                <a:t>科目教學發展研究會及議題發展諮詢小組</a:t>
              </a:r>
              <a:r>
                <a:rPr lang="zh-TW" altLang="en-US" sz="1500" dirty="0">
                  <a:solidFill>
                    <a:schemeClr val="tx1"/>
                  </a:solidFill>
                  <a:latin typeface="Microsoft YaHei" panose="020B0503020204020204" pitchFamily="34" charset="-122"/>
                  <a:ea typeface="Microsoft YaHei" panose="020B0503020204020204" pitchFamily="34" charset="-122"/>
                </a:rPr>
                <a:t>等</a:t>
              </a:r>
              <a:r>
                <a:rPr lang="zh-TW" altLang="zh-TW" sz="1500" dirty="0">
                  <a:solidFill>
                    <a:schemeClr val="tx1"/>
                  </a:solidFill>
                  <a:latin typeface="Microsoft YaHei" panose="020B0503020204020204" pitchFamily="34" charset="-122"/>
                  <a:ea typeface="Microsoft YaHei" panose="020B0503020204020204" pitchFamily="34" charset="-122"/>
                </a:rPr>
                <a:t>，完成</a:t>
              </a:r>
              <a:r>
                <a:rPr lang="zh-TW" altLang="zh-TW" sz="1500" b="1" strike="dblStrike" dirty="0">
                  <a:solidFill>
                    <a:srgbClr val="0000FF"/>
                  </a:solidFill>
                  <a:latin typeface="Microsoft YaHei" panose="020B0503020204020204" pitchFamily="34" charset="-122"/>
                  <a:ea typeface="Microsoft YaHei" panose="020B0503020204020204" pitchFamily="34" charset="-122"/>
                </a:rPr>
                <a:t>生涯發展</a:t>
              </a:r>
              <a:r>
                <a:rPr lang="en-US" altLang="zh-TW" sz="1500" b="1" strike="dblStrike" dirty="0">
                  <a:solidFill>
                    <a:srgbClr val="0000FF"/>
                  </a:solidFill>
                  <a:latin typeface="Microsoft YaHei" panose="020B0503020204020204" pitchFamily="34" charset="-122"/>
                  <a:ea typeface="Microsoft YaHei" panose="020B0503020204020204" pitchFamily="34" charset="-122"/>
                </a:rPr>
                <a:t>/</a:t>
              </a:r>
              <a:r>
                <a:rPr lang="zh-TW" altLang="zh-TW" sz="1500" b="1" dirty="0">
                  <a:solidFill>
                    <a:srgbClr val="FF0000"/>
                  </a:solidFill>
                  <a:latin typeface="Microsoft YaHei" panose="020B0503020204020204" pitchFamily="34" charset="-122"/>
                  <a:ea typeface="Microsoft YaHei" panose="020B0503020204020204" pitchFamily="34" charset="-122"/>
                </a:rPr>
                <a:t>生涯規劃教育</a:t>
              </a:r>
              <a:r>
                <a:rPr lang="zh-TW" altLang="zh-TW" sz="1500" dirty="0">
                  <a:solidFill>
                    <a:schemeClr val="tx1"/>
                  </a:solidFill>
                  <a:latin typeface="Microsoft YaHei" panose="020B0503020204020204" pitchFamily="34" charset="-122"/>
                  <a:ea typeface="Microsoft YaHei" panose="020B0503020204020204" pitchFamily="34" charset="-122"/>
                </a:rPr>
                <a:t>之教學主題與教學活動，由教師依其專長進行教學。同時課程之規劃牽涉到排課，宜將教學組長納入本組。</a:t>
              </a:r>
            </a:p>
            <a:p>
              <a:pPr marL="228600" lvl="0" indent="-228600">
                <a:spcBef>
                  <a:spcPts val="600"/>
                </a:spcBef>
                <a:buFont typeface="+mj-lt"/>
                <a:buAutoNum type="arabicPeriod"/>
              </a:pPr>
              <a:r>
                <a:rPr lang="zh-TW" altLang="zh-TW" sz="1500" b="1" u="sng" dirty="0">
                  <a:solidFill>
                    <a:schemeClr val="tx1"/>
                  </a:solidFill>
                  <a:latin typeface="Microsoft YaHei" panose="020B0503020204020204" pitchFamily="34" charset="-122"/>
                  <a:ea typeface="Microsoft YaHei" panose="020B0503020204020204" pitchFamily="34" charset="-122"/>
                </a:rPr>
                <a:t>活動組</a:t>
              </a:r>
              <a:r>
                <a:rPr lang="zh-TW" altLang="zh-TW" sz="1500" dirty="0">
                  <a:solidFill>
                    <a:schemeClr val="tx1"/>
                  </a:solidFill>
                  <a:latin typeface="Microsoft YaHei" panose="020B0503020204020204" pitchFamily="34" charset="-122"/>
                  <a:ea typeface="Microsoft YaHei" panose="020B0503020204020204" pitchFamily="34" charset="-122"/>
                </a:rPr>
                <a:t>：</a:t>
              </a:r>
              <a:r>
                <a:rPr lang="zh-TW" altLang="zh-TW" sz="1500" b="1" strike="dblStrike" dirty="0">
                  <a:solidFill>
                    <a:srgbClr val="0000FF"/>
                  </a:solidFill>
                  <a:latin typeface="Microsoft YaHei" panose="020B0503020204020204" pitchFamily="34" charset="-122"/>
                  <a:ea typeface="Microsoft YaHei" panose="020B0503020204020204" pitchFamily="34" charset="-122"/>
                </a:rPr>
                <a:t>生涯發展</a:t>
              </a:r>
              <a:r>
                <a:rPr lang="en-US" altLang="zh-TW" sz="1500" b="1" strike="dblStrike" dirty="0">
                  <a:solidFill>
                    <a:srgbClr val="0000FF"/>
                  </a:solidFill>
                  <a:latin typeface="Microsoft YaHei" panose="020B0503020204020204" pitchFamily="34" charset="-122"/>
                  <a:ea typeface="Microsoft YaHei" panose="020B0503020204020204" pitchFamily="34" charset="-122"/>
                </a:rPr>
                <a:t>/</a:t>
              </a:r>
              <a:r>
                <a:rPr lang="zh-TW" altLang="zh-TW" sz="1500" b="1" dirty="0">
                  <a:solidFill>
                    <a:srgbClr val="FF0000"/>
                  </a:solidFill>
                  <a:latin typeface="Microsoft YaHei" panose="020B0503020204020204" pitchFamily="34" charset="-122"/>
                  <a:ea typeface="Microsoft YaHei" panose="020B0503020204020204" pitchFamily="34" charset="-122"/>
                </a:rPr>
                <a:t>生涯規劃教育</a:t>
              </a:r>
              <a:r>
                <a:rPr lang="zh-TW" altLang="zh-TW" sz="1500" dirty="0">
                  <a:solidFill>
                    <a:schemeClr val="tx1"/>
                  </a:solidFill>
                  <a:latin typeface="Microsoft YaHei" panose="020B0503020204020204" pitchFamily="34" charset="-122"/>
                  <a:ea typeface="Microsoft YaHei" panose="020B0503020204020204" pitchFamily="34" charset="-122"/>
                </a:rPr>
                <a:t>需結合校園活動，故宜納入輔導組長及訓育組長，使活動進行順暢並具效能。</a:t>
              </a:r>
            </a:p>
          </p:txBody>
        </p:sp>
      </p:grpSp>
    </p:spTree>
    <p:extLst>
      <p:ext uri="{BB962C8B-B14F-4D97-AF65-F5344CB8AC3E}">
        <p14:creationId xmlns:p14="http://schemas.microsoft.com/office/powerpoint/2010/main" val="130113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Shape 352">
            <a:extLst>
              <a:ext uri="{FF2B5EF4-FFF2-40B4-BE49-F238E27FC236}">
                <a16:creationId xmlns:a16="http://schemas.microsoft.com/office/drawing/2014/main" xmlns="" id="{7CCED8D1-F06E-4704-93A4-E011BB039795}"/>
              </a:ext>
            </a:extLst>
          </p:cNvPr>
          <p:cNvSpPr/>
          <p:nvPr/>
        </p:nvSpPr>
        <p:spPr>
          <a:xfrm>
            <a:off x="0" y="311362"/>
            <a:ext cx="7250723" cy="712061"/>
          </a:xfrm>
          <a:prstGeom prst="rect">
            <a:avLst/>
          </a:prstGeom>
          <a:solidFill>
            <a:srgbClr val="B0D85B"/>
          </a:solidFill>
          <a:ln>
            <a:solidFill>
              <a:srgbClr val="B0D85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1" name="文本框 8">
            <a:extLst>
              <a:ext uri="{FF2B5EF4-FFF2-40B4-BE49-F238E27FC236}">
                <a16:creationId xmlns:a16="http://schemas.microsoft.com/office/drawing/2014/main" xmlns="" id="{2FF27C66-94D3-43CB-BB04-A7AA2C486866}"/>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Shape 203">
            <a:extLst>
              <a:ext uri="{FF2B5EF4-FFF2-40B4-BE49-F238E27FC236}">
                <a16:creationId xmlns:a16="http://schemas.microsoft.com/office/drawing/2014/main" xmlns="" id="{464CAF01-E131-4630-8134-D4779AD4670A}"/>
              </a:ext>
            </a:extLst>
          </p:cNvPr>
          <p:cNvSpPr txBox="1">
            <a:spLocks/>
          </p:cNvSpPr>
          <p:nvPr/>
        </p:nvSpPr>
        <p:spPr>
          <a:xfrm>
            <a:off x="936996" y="311361"/>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生涯發展教育計畫撰寫</a:t>
            </a:r>
            <a:r>
              <a:rPr lang="en-US" altLang="zh-TW"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-4</a:t>
            </a:r>
            <a:endParaRPr lang="en"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nvGrpSpPr>
          <p:cNvPr id="7" name="群組 6">
            <a:extLst>
              <a:ext uri="{FF2B5EF4-FFF2-40B4-BE49-F238E27FC236}">
                <a16:creationId xmlns:a16="http://schemas.microsoft.com/office/drawing/2014/main" xmlns="" id="{0965E705-97A7-4835-805A-B29B124D1B82}"/>
              </a:ext>
            </a:extLst>
          </p:cNvPr>
          <p:cNvGrpSpPr/>
          <p:nvPr/>
        </p:nvGrpSpPr>
        <p:grpSpPr>
          <a:xfrm>
            <a:off x="318977" y="1191273"/>
            <a:ext cx="8422380" cy="5388168"/>
            <a:chOff x="-1184305" y="1327388"/>
            <a:chExt cx="9095364" cy="3551118"/>
          </a:xfrm>
        </p:grpSpPr>
        <p:sp>
          <p:nvSpPr>
            <p:cNvPr id="8" name="圓角矩形 3">
              <a:extLst>
                <a:ext uri="{FF2B5EF4-FFF2-40B4-BE49-F238E27FC236}">
                  <a16:creationId xmlns:a16="http://schemas.microsoft.com/office/drawing/2014/main" xmlns="" id="{7B751B5A-88CC-4581-BC03-4F58D617AD61}"/>
                </a:ext>
              </a:extLst>
            </p:cNvPr>
            <p:cNvSpPr/>
            <p:nvPr/>
          </p:nvSpPr>
          <p:spPr>
            <a:xfrm>
              <a:off x="-1184305" y="1327388"/>
              <a:ext cx="1949277" cy="3551118"/>
            </a:xfrm>
            <a:prstGeom prst="roundRect">
              <a:avLst/>
            </a:prstGeom>
            <a:solidFill>
              <a:srgbClr val="CDE6FF"/>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課程規劃及</a:t>
              </a:r>
              <a:endParaRPr lang="en-US" altLang="zh-TW" sz="2800" b="1" dirty="0">
                <a:solidFill>
                  <a:srgbClr val="002060"/>
                </a:solidFill>
                <a:latin typeface="Microsoft YaHei" panose="020B0503020204020204" pitchFamily="34" charset="-122"/>
                <a:ea typeface="Microsoft YaHei" panose="020B0503020204020204" pitchFamily="34" charset="-122"/>
              </a:endParaRPr>
            </a:p>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資源運用</a:t>
              </a:r>
            </a:p>
          </p:txBody>
        </p:sp>
        <p:sp>
          <p:nvSpPr>
            <p:cNvPr id="14" name="矩形 13">
              <a:extLst>
                <a:ext uri="{FF2B5EF4-FFF2-40B4-BE49-F238E27FC236}">
                  <a16:creationId xmlns:a16="http://schemas.microsoft.com/office/drawing/2014/main" xmlns="" id="{9CCF1478-BE05-41BD-8C6A-FE5B70742A2A}"/>
                </a:ext>
              </a:extLst>
            </p:cNvPr>
            <p:cNvSpPr/>
            <p:nvPr/>
          </p:nvSpPr>
          <p:spPr>
            <a:xfrm>
              <a:off x="895254" y="1327388"/>
              <a:ext cx="7015805" cy="3551117"/>
            </a:xfrm>
            <a:prstGeom prst="rect">
              <a:avLst/>
            </a:prstGeom>
            <a:solidFill>
              <a:srgbClr val="E6F4FE"/>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spcBef>
                  <a:spcPts val="600"/>
                </a:spcBef>
                <a:buFont typeface="Wingdings" pitchFamily="2" charset="2"/>
                <a:buChar char="l"/>
                <a:defRPr/>
              </a:pPr>
              <a:r>
                <a:rPr kumimoji="1" lang="zh-TW" altLang="zh-TW" sz="1600" dirty="0">
                  <a:solidFill>
                    <a:srgbClr val="040608"/>
                  </a:solidFill>
                  <a:latin typeface="Microsoft YaHei" panose="020B0503020204020204" pitchFamily="34" charset="-122"/>
                  <a:ea typeface="Microsoft YaHei" panose="020B0503020204020204" pitchFamily="34" charset="-122"/>
                </a:rPr>
                <a:t>課程規劃應依</a:t>
              </a:r>
              <a:r>
                <a:rPr lang="zh-TW" altLang="zh-TW" sz="1600" b="1" strike="dblStrike" dirty="0">
                  <a:solidFill>
                    <a:srgbClr val="0000FF"/>
                  </a:solidFill>
                  <a:latin typeface="Microsoft YaHei" panose="020B0503020204020204" pitchFamily="34" charset="-122"/>
                  <a:ea typeface="Microsoft YaHei" panose="020B0503020204020204" pitchFamily="34" charset="-122"/>
                </a:rPr>
                <a:t>教育部「國民中小學九年一貫課程綱要」（國三）生涯發展教育議題能力指標及學習內容、</a:t>
              </a:r>
              <a:r>
                <a:rPr kumimoji="1" lang="zh-TW" altLang="zh-TW" sz="1600" b="1" dirty="0">
                  <a:solidFill>
                    <a:schemeClr val="tx1"/>
                  </a:solidFill>
                  <a:latin typeface="Microsoft YaHei" panose="020B0503020204020204" pitchFamily="34" charset="-122"/>
                  <a:ea typeface="Microsoft YaHei" panose="020B0503020204020204" pitchFamily="34" charset="-122"/>
                </a:rPr>
                <a:t>教育部「十二年國民基本教育課程綱要」</a:t>
              </a:r>
              <a:r>
                <a:rPr lang="zh-TW" altLang="zh-TW" sz="1600" b="1" strike="dblStrike" dirty="0">
                  <a:solidFill>
                    <a:srgbClr val="0000FF"/>
                  </a:solidFill>
                  <a:latin typeface="Microsoft YaHei" panose="020B0503020204020204" pitchFamily="34" charset="-122"/>
                  <a:ea typeface="Microsoft YaHei" panose="020B0503020204020204" pitchFamily="34" charset="-122"/>
                </a:rPr>
                <a:t>（國一</a:t>
              </a:r>
              <a:r>
                <a:rPr lang="zh-TW" altLang="en-US" sz="1600" b="1" strike="dblStrike" dirty="0">
                  <a:solidFill>
                    <a:srgbClr val="0000FF"/>
                  </a:solidFill>
                  <a:latin typeface="Microsoft YaHei" panose="020B0503020204020204" pitchFamily="34" charset="-122"/>
                  <a:ea typeface="Microsoft YaHei" panose="020B0503020204020204" pitchFamily="34" charset="-122"/>
                </a:rPr>
                <a:t>、國二</a:t>
              </a:r>
              <a:r>
                <a:rPr lang="zh-TW" altLang="zh-TW" sz="1600" b="1" strike="dblStrike" dirty="0">
                  <a:solidFill>
                    <a:srgbClr val="0000FF"/>
                  </a:solidFill>
                  <a:latin typeface="Microsoft YaHei" panose="020B0503020204020204" pitchFamily="34" charset="-122"/>
                  <a:ea typeface="Microsoft YaHei" panose="020B0503020204020204" pitchFamily="34" charset="-122"/>
                </a:rPr>
                <a:t>）</a:t>
              </a:r>
              <a:r>
                <a:rPr kumimoji="1" lang="zh-TW" altLang="zh-TW" sz="1600" b="1" dirty="0">
                  <a:solidFill>
                    <a:schemeClr val="tx1"/>
                  </a:solidFill>
                  <a:latin typeface="Microsoft YaHei" panose="020B0503020204020204" pitchFamily="34" charset="-122"/>
                  <a:ea typeface="Microsoft YaHei" panose="020B0503020204020204" pitchFamily="34" charset="-122"/>
                </a:rPr>
                <a:t>生涯規劃教育議題學習主題及實質內涵，配合各學習領域</a:t>
              </a:r>
              <a:r>
                <a:rPr kumimoji="1" lang="zh-TW" altLang="zh-TW" sz="1600" dirty="0">
                  <a:solidFill>
                    <a:srgbClr val="040608"/>
                  </a:solidFill>
                  <a:latin typeface="Microsoft YaHei" panose="020B0503020204020204" pitchFamily="34" charset="-122"/>
                  <a:ea typeface="Microsoft YaHei" panose="020B0503020204020204" pitchFamily="34" charset="-122"/>
                </a:rPr>
                <a:t>之內容與進度，安排適當節數進行</a:t>
              </a:r>
              <a:r>
                <a:rPr kumimoji="1" lang="zh-TW" altLang="en-US" sz="1600" dirty="0">
                  <a:solidFill>
                    <a:srgbClr val="040608"/>
                  </a:solidFill>
                  <a:latin typeface="Microsoft YaHei" panose="020B0503020204020204" pitchFamily="34" charset="-122"/>
                  <a:ea typeface="Microsoft YaHei" panose="020B0503020204020204" pitchFamily="34" charset="-122"/>
                </a:rPr>
                <a:t>。</a:t>
              </a:r>
              <a:endParaRPr kumimoji="1" lang="en-US" altLang="zh-TW" sz="1600" dirty="0">
                <a:solidFill>
                  <a:srgbClr val="040608"/>
                </a:solidFill>
                <a:latin typeface="Microsoft YaHei" panose="020B0503020204020204" pitchFamily="34" charset="-122"/>
                <a:ea typeface="Microsoft YaHei" panose="020B0503020204020204" pitchFamily="34" charset="-122"/>
              </a:endParaRPr>
            </a:p>
            <a:p>
              <a:pPr marL="177800" indent="-177800">
                <a:spcBef>
                  <a:spcPts val="600"/>
                </a:spcBef>
                <a:buFont typeface="Wingdings" pitchFamily="2" charset="2"/>
                <a:buChar char="l"/>
                <a:defRPr/>
              </a:pPr>
              <a:r>
                <a:rPr kumimoji="1" lang="zh-TW" altLang="zh-TW" sz="1600" dirty="0">
                  <a:solidFill>
                    <a:srgbClr val="040608"/>
                  </a:solidFill>
                  <a:latin typeface="Microsoft YaHei" panose="020B0503020204020204" pitchFamily="34" charset="-122"/>
                  <a:ea typeface="Microsoft YaHei" panose="020B0503020204020204" pitchFamily="34" charset="-122"/>
                </a:rPr>
                <a:t>善用</a:t>
              </a:r>
              <a:r>
                <a:rPr lang="zh-TW" altLang="zh-TW" sz="1600" b="1" strike="dblStrike" dirty="0">
                  <a:solidFill>
                    <a:srgbClr val="0000FF"/>
                  </a:solidFill>
                  <a:latin typeface="Microsoft YaHei" panose="020B0503020204020204" pitchFamily="34" charset="-122"/>
                  <a:ea typeface="Microsoft YaHei" panose="020B0503020204020204" pitchFamily="34" charset="-122"/>
                </a:rPr>
                <a:t>國三之「彈性學習時數」暨國一</a:t>
              </a:r>
              <a:r>
                <a:rPr lang="zh-TW" altLang="en-US" sz="1600" b="1" strike="dblStrike" dirty="0">
                  <a:solidFill>
                    <a:srgbClr val="0000FF"/>
                  </a:solidFill>
                  <a:latin typeface="Microsoft YaHei" panose="020B0503020204020204" pitchFamily="34" charset="-122"/>
                  <a:ea typeface="Microsoft YaHei" panose="020B0503020204020204" pitchFamily="34" charset="-122"/>
                </a:rPr>
                <a:t>、國二</a:t>
              </a:r>
              <a:r>
                <a:rPr lang="zh-TW" altLang="zh-TW" sz="1600" b="1" strike="dblStrike" dirty="0">
                  <a:solidFill>
                    <a:srgbClr val="0000FF"/>
                  </a:solidFill>
                  <a:latin typeface="Microsoft YaHei" panose="020B0503020204020204" pitchFamily="34" charset="-122"/>
                  <a:ea typeface="Microsoft YaHei" panose="020B0503020204020204" pitchFamily="34" charset="-122"/>
                </a:rPr>
                <a:t>之</a:t>
              </a:r>
              <a:r>
                <a:rPr kumimoji="1" lang="zh-TW" altLang="zh-TW" sz="1600" b="1" dirty="0">
                  <a:solidFill>
                    <a:srgbClr val="FF0000"/>
                  </a:solidFill>
                  <a:latin typeface="Microsoft YaHei" panose="020B0503020204020204" pitchFamily="34" charset="-122"/>
                  <a:ea typeface="Microsoft YaHei" panose="020B0503020204020204" pitchFamily="34" charset="-122"/>
                </a:rPr>
                <a:t>「彈性學習課程」</a:t>
              </a:r>
              <a:r>
                <a:rPr kumimoji="1" lang="zh-TW" altLang="zh-TW" sz="1600" dirty="0">
                  <a:solidFill>
                    <a:srgbClr val="040608"/>
                  </a:solidFill>
                  <a:latin typeface="Microsoft YaHei" panose="020B0503020204020204" pitchFamily="34" charset="-122"/>
                  <a:ea typeface="Microsoft YaHei" panose="020B0503020204020204" pitchFamily="34" charset="-122"/>
                </a:rPr>
                <a:t>，規劃全校或全年級之活動，執行依學校特色所設計的</a:t>
              </a:r>
              <a:r>
                <a:rPr lang="zh-TW" altLang="zh-TW" sz="1600" b="1" strike="dblStrike" dirty="0">
                  <a:solidFill>
                    <a:srgbClr val="0000FF"/>
                  </a:solidFill>
                  <a:latin typeface="Microsoft YaHei" panose="020B0503020204020204" pitchFamily="34" charset="-122"/>
                  <a:ea typeface="Microsoft YaHei" panose="020B0503020204020204" pitchFamily="34" charset="-122"/>
                </a:rPr>
                <a:t>生涯發展</a:t>
              </a:r>
              <a:r>
                <a:rPr lang="en-US" altLang="zh-TW" sz="1600" b="1" strike="dblStrike" dirty="0">
                  <a:solidFill>
                    <a:srgbClr val="0000FF"/>
                  </a:solidFill>
                  <a:latin typeface="Microsoft YaHei" panose="020B0503020204020204" pitchFamily="34" charset="-122"/>
                  <a:ea typeface="Microsoft YaHei" panose="020B0503020204020204" pitchFamily="34" charset="-122"/>
                </a:rPr>
                <a:t>/</a:t>
              </a:r>
              <a:r>
                <a:rPr lang="zh-TW" altLang="zh-TW" sz="1600" b="1" dirty="0">
                  <a:solidFill>
                    <a:srgbClr val="FF0000"/>
                  </a:solidFill>
                  <a:latin typeface="Microsoft YaHei" panose="020B0503020204020204" pitchFamily="34" charset="-122"/>
                  <a:ea typeface="Microsoft YaHei" panose="020B0503020204020204" pitchFamily="34" charset="-122"/>
                </a:rPr>
                <a:t>生涯規劃教育</a:t>
              </a:r>
              <a:r>
                <a:rPr kumimoji="1" lang="zh-TW" altLang="zh-TW" sz="1600" dirty="0">
                  <a:solidFill>
                    <a:srgbClr val="040608"/>
                  </a:solidFill>
                  <a:latin typeface="Microsoft YaHei" panose="020B0503020204020204" pitchFamily="34" charset="-122"/>
                  <a:ea typeface="Microsoft YaHei" panose="020B0503020204020204" pitchFamily="34" charset="-122"/>
                </a:rPr>
                <a:t>課程及活動。</a:t>
              </a:r>
              <a:endParaRPr kumimoji="1" lang="en-US" altLang="zh-TW" sz="1600" dirty="0">
                <a:solidFill>
                  <a:srgbClr val="040608"/>
                </a:solidFill>
                <a:latin typeface="Microsoft YaHei" panose="020B0503020204020204" pitchFamily="34" charset="-122"/>
                <a:ea typeface="Microsoft YaHei" panose="020B0503020204020204" pitchFamily="34" charset="-122"/>
              </a:endParaRPr>
            </a:p>
            <a:p>
              <a:pPr marL="177800" indent="-177800">
                <a:spcBef>
                  <a:spcPts val="600"/>
                </a:spcBef>
                <a:buFont typeface="Wingdings" pitchFamily="2" charset="2"/>
                <a:buChar char="l"/>
                <a:defRPr/>
              </a:pPr>
              <a:r>
                <a:rPr kumimoji="1" lang="zh-TW" altLang="zh-TW" sz="1600" dirty="0">
                  <a:solidFill>
                    <a:srgbClr val="040608"/>
                  </a:solidFill>
                  <a:latin typeface="Microsoft YaHei" panose="020B0503020204020204" pitchFamily="34" charset="-122"/>
                  <a:ea typeface="Microsoft YaHei" panose="020B0503020204020204" pitchFamily="34" charset="-122"/>
                </a:rPr>
                <a:t>為提升教師專業自主及符合學生生涯發展需求，學校可自編教案、教材或學生學習單並運用於教學。</a:t>
              </a:r>
              <a:endParaRPr kumimoji="1" lang="en-US" altLang="zh-TW" sz="1600" dirty="0">
                <a:solidFill>
                  <a:srgbClr val="040608"/>
                </a:solidFill>
                <a:latin typeface="Microsoft YaHei" panose="020B0503020204020204" pitchFamily="34" charset="-122"/>
                <a:ea typeface="Microsoft YaHei" panose="020B0503020204020204" pitchFamily="34" charset="-122"/>
              </a:endParaRPr>
            </a:p>
            <a:p>
              <a:pPr marL="177800" indent="-177800">
                <a:spcBef>
                  <a:spcPts val="600"/>
                </a:spcBef>
                <a:buFont typeface="Wingdings" pitchFamily="2" charset="2"/>
                <a:buChar char="l"/>
                <a:defRPr/>
              </a:pPr>
              <a:r>
                <a:rPr kumimoji="1" lang="zh-TW" altLang="zh-TW" sz="1600" dirty="0">
                  <a:solidFill>
                    <a:srgbClr val="040608"/>
                  </a:solidFill>
                  <a:latin typeface="Microsoft YaHei" panose="020B0503020204020204" pitchFamily="34" charset="-122"/>
                  <a:ea typeface="Microsoft YaHei" panose="020B0503020204020204" pitchFamily="34" charset="-122"/>
                </a:rPr>
                <a:t>透過教學活動，協助學生了解</a:t>
              </a:r>
              <a:r>
                <a:rPr kumimoji="1" lang="zh-TW" altLang="zh-TW" sz="1600" b="1" u="sng" dirty="0">
                  <a:solidFill>
                    <a:schemeClr val="tx1"/>
                  </a:solidFill>
                  <a:latin typeface="Microsoft YaHei" panose="020B0503020204020204" pitchFamily="34" charset="-122"/>
                  <a:ea typeface="Microsoft YaHei" panose="020B0503020204020204" pitchFamily="34" charset="-122"/>
                </a:rPr>
                <a:t>生涯檔案</a:t>
              </a:r>
              <a:r>
                <a:rPr kumimoji="1" lang="zh-TW" altLang="zh-TW" sz="1600" dirty="0">
                  <a:solidFill>
                    <a:schemeClr val="tx1"/>
                  </a:solidFill>
                  <a:latin typeface="Microsoft YaHei" panose="020B0503020204020204" pitchFamily="34" charset="-122"/>
                  <a:ea typeface="Microsoft YaHei" panose="020B0503020204020204" pitchFamily="34" charset="-122"/>
                </a:rPr>
                <a:t>及</a:t>
              </a:r>
              <a:r>
                <a:rPr kumimoji="1" lang="zh-TW" altLang="zh-TW" sz="1600" b="1" u="sng" dirty="0">
                  <a:solidFill>
                    <a:schemeClr val="tx1"/>
                  </a:solidFill>
                  <a:latin typeface="Microsoft YaHei" panose="020B0503020204020204" pitchFamily="34" charset="-122"/>
                  <a:ea typeface="Microsoft YaHei" panose="020B0503020204020204" pitchFamily="34" charset="-122"/>
                </a:rPr>
                <a:t>生涯發展紀錄手冊</a:t>
              </a:r>
              <a:r>
                <a:rPr kumimoji="1" lang="zh-TW" altLang="zh-TW" sz="1600" dirty="0">
                  <a:solidFill>
                    <a:srgbClr val="040608"/>
                  </a:solidFill>
                  <a:latin typeface="Microsoft YaHei" panose="020B0503020204020204" pitchFamily="34" charset="-122"/>
                  <a:ea typeface="Microsoft YaHei" panose="020B0503020204020204" pitchFamily="34" charset="-122"/>
                </a:rPr>
                <a:t>之意義，適時指導學生充實其內容，輔導學生進路選擇 </a:t>
              </a:r>
              <a:r>
                <a:rPr kumimoji="1" lang="en-US" altLang="zh-TW" sz="1600" dirty="0">
                  <a:solidFill>
                    <a:srgbClr val="040608"/>
                  </a:solidFill>
                  <a:latin typeface="Microsoft YaHei" panose="020B0503020204020204" pitchFamily="34" charset="-122"/>
                  <a:ea typeface="Microsoft YaHei" panose="020B0503020204020204" pitchFamily="34" charset="-122"/>
                </a:rPr>
                <a:t>(</a:t>
              </a:r>
              <a:r>
                <a:rPr kumimoji="1" lang="zh-TW" altLang="zh-TW" sz="1600" b="1" u="sng" dirty="0">
                  <a:solidFill>
                    <a:schemeClr val="tx1"/>
                  </a:solidFill>
                  <a:latin typeface="Microsoft YaHei" panose="020B0503020204020204" pitchFamily="34" charset="-122"/>
                  <a:ea typeface="Microsoft YaHei" panose="020B0503020204020204" pitchFamily="34" charset="-122"/>
                </a:rPr>
                <a:t>計畫內請敘明</a:t>
              </a:r>
              <a:r>
                <a:rPr kumimoji="1" lang="zh-TW" altLang="zh-TW" sz="1600" b="1" u="sng" dirty="0">
                  <a:solidFill>
                    <a:srgbClr val="FF0000"/>
                  </a:solidFill>
                  <a:latin typeface="Microsoft YaHei" panose="020B0503020204020204" pitchFamily="34" charset="-122"/>
                  <a:ea typeface="Microsoft YaHei" panose="020B0503020204020204" pitchFamily="34" charset="-122"/>
                </a:rPr>
                <a:t>學校生涯檔案架構及內容</a:t>
              </a:r>
              <a:r>
                <a:rPr kumimoji="1" lang="en-US" altLang="zh-TW" sz="1600" dirty="0">
                  <a:solidFill>
                    <a:schemeClr val="tx1"/>
                  </a:solidFill>
                  <a:latin typeface="Microsoft YaHei" panose="020B0503020204020204" pitchFamily="34" charset="-122"/>
                  <a:ea typeface="Microsoft YaHei" panose="020B0503020204020204" pitchFamily="34" charset="-122"/>
                </a:rPr>
                <a:t>)</a:t>
              </a:r>
              <a:r>
                <a:rPr kumimoji="1" lang="zh-TW" altLang="zh-TW" sz="1600" dirty="0">
                  <a:solidFill>
                    <a:srgbClr val="040608"/>
                  </a:solidFill>
                  <a:latin typeface="Microsoft YaHei" panose="020B0503020204020204" pitchFamily="34" charset="-122"/>
                  <a:ea typeface="Microsoft YaHei" panose="020B0503020204020204" pitchFamily="34" charset="-122"/>
                </a:rPr>
                <a:t> 。</a:t>
              </a:r>
              <a:endParaRPr kumimoji="1" lang="en-US" altLang="zh-TW" sz="1600" dirty="0">
                <a:solidFill>
                  <a:srgbClr val="040608"/>
                </a:solidFill>
                <a:latin typeface="Microsoft YaHei" panose="020B0503020204020204" pitchFamily="34" charset="-122"/>
                <a:ea typeface="Microsoft YaHei" panose="020B0503020204020204" pitchFamily="34" charset="-122"/>
              </a:endParaRPr>
            </a:p>
            <a:p>
              <a:pPr marL="177800" indent="-177800">
                <a:spcBef>
                  <a:spcPts val="600"/>
                </a:spcBef>
                <a:buFont typeface="Wingdings" pitchFamily="2" charset="2"/>
                <a:buChar char="l"/>
                <a:defRPr/>
              </a:pPr>
              <a:r>
                <a:rPr kumimoji="1" lang="zh-TW" altLang="zh-TW" sz="1600" dirty="0">
                  <a:solidFill>
                    <a:srgbClr val="040608"/>
                  </a:solidFill>
                  <a:latin typeface="Microsoft YaHei" panose="020B0503020204020204" pitchFamily="34" charset="-122"/>
                  <a:ea typeface="Microsoft YaHei" panose="020B0503020204020204" pitchFamily="34" charset="-122"/>
                </a:rPr>
                <a:t>學校間可透過策略聯盟，整合各校資源及教師專長，實施協同教學，並善用校內外社會資源，進行適切的課程（</a:t>
              </a:r>
              <a:r>
                <a:rPr kumimoji="1" lang="zh-TW" altLang="zh-TW" sz="1600" dirty="0">
                  <a:solidFill>
                    <a:srgbClr val="FF0000"/>
                  </a:solidFill>
                  <a:latin typeface="Microsoft YaHei" panose="020B0503020204020204" pitchFamily="34" charset="-122"/>
                  <a:ea typeface="Microsoft YaHei" panose="020B0503020204020204" pitchFamily="34" charset="-122"/>
                </a:rPr>
                <a:t>校內外資源運用</a:t>
              </a:r>
              <a:r>
                <a:rPr kumimoji="1" lang="zh-TW" altLang="zh-TW" sz="1600" dirty="0">
                  <a:solidFill>
                    <a:srgbClr val="040608"/>
                  </a:solidFill>
                  <a:latin typeface="Microsoft YaHei" panose="020B0503020204020204" pitchFamily="34" charset="-122"/>
                  <a:ea typeface="Microsoft YaHei" panose="020B0503020204020204" pitchFamily="34" charset="-122"/>
                </a:rPr>
                <a:t>情形建議以表列方式呈現）。</a:t>
              </a:r>
            </a:p>
            <a:p>
              <a:pPr marL="177800" indent="-177800">
                <a:spcBef>
                  <a:spcPts val="600"/>
                </a:spcBef>
                <a:buFont typeface="Wingdings" pitchFamily="2" charset="2"/>
                <a:buChar char="l"/>
                <a:defRPr/>
              </a:pPr>
              <a:r>
                <a:rPr kumimoji="1" lang="zh-TW" altLang="zh-TW" sz="1600" dirty="0">
                  <a:solidFill>
                    <a:srgbClr val="040608"/>
                  </a:solidFill>
                  <a:latin typeface="Microsoft YaHei" panose="020B0503020204020204" pitchFamily="34" charset="-122"/>
                  <a:ea typeface="Microsoft YaHei" panose="020B0503020204020204" pitchFamily="34" charset="-122"/>
                </a:rPr>
                <a:t>學校應於</a:t>
              </a:r>
              <a:r>
                <a:rPr kumimoji="1" lang="zh-TW" altLang="zh-TW" sz="1600" b="1" u="sng" dirty="0">
                  <a:solidFill>
                    <a:srgbClr val="040608"/>
                  </a:solidFill>
                  <a:latin typeface="Microsoft YaHei" panose="020B0503020204020204" pitchFamily="34" charset="-122"/>
                  <a:ea typeface="Microsoft YaHei" panose="020B0503020204020204" pitchFamily="34" charset="-122"/>
                </a:rPr>
                <a:t>國中二年級（八年級）規劃辦理社區高級中等學校進行專業群科參訪等相關活動</a:t>
              </a:r>
              <a:r>
                <a:rPr kumimoji="1" lang="zh-TW" altLang="zh-TW" sz="1600" dirty="0">
                  <a:solidFill>
                    <a:srgbClr val="040608"/>
                  </a:solidFill>
                  <a:latin typeface="Microsoft YaHei" panose="020B0503020204020204" pitchFamily="34" charset="-122"/>
                  <a:ea typeface="Microsoft YaHei" panose="020B0503020204020204" pitchFamily="34" charset="-122"/>
                </a:rPr>
                <a:t>，協助學生能在生涯發展規劃過程中，透過實際體驗活動，了解不同專業群科學習主題及職場特質。</a:t>
              </a:r>
              <a:endParaRPr kumimoji="1" lang="en-US" altLang="zh-TW" sz="1600" dirty="0">
                <a:solidFill>
                  <a:srgbClr val="040608"/>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255652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Shape 352">
            <a:extLst>
              <a:ext uri="{FF2B5EF4-FFF2-40B4-BE49-F238E27FC236}">
                <a16:creationId xmlns:a16="http://schemas.microsoft.com/office/drawing/2014/main" xmlns="" id="{7CCED8D1-F06E-4704-93A4-E011BB039795}"/>
              </a:ext>
            </a:extLst>
          </p:cNvPr>
          <p:cNvSpPr/>
          <p:nvPr/>
        </p:nvSpPr>
        <p:spPr>
          <a:xfrm>
            <a:off x="0" y="311362"/>
            <a:ext cx="7250723" cy="712061"/>
          </a:xfrm>
          <a:prstGeom prst="rect">
            <a:avLst/>
          </a:prstGeom>
          <a:solidFill>
            <a:srgbClr val="B0D85B"/>
          </a:solidFill>
          <a:ln>
            <a:solidFill>
              <a:srgbClr val="B0D85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1" name="文本框 8">
            <a:extLst>
              <a:ext uri="{FF2B5EF4-FFF2-40B4-BE49-F238E27FC236}">
                <a16:creationId xmlns:a16="http://schemas.microsoft.com/office/drawing/2014/main" xmlns="" id="{2FF27C66-94D3-43CB-BB04-A7AA2C486866}"/>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Shape 203">
            <a:extLst>
              <a:ext uri="{FF2B5EF4-FFF2-40B4-BE49-F238E27FC236}">
                <a16:creationId xmlns:a16="http://schemas.microsoft.com/office/drawing/2014/main" xmlns="" id="{464CAF01-E131-4630-8134-D4779AD4670A}"/>
              </a:ext>
            </a:extLst>
          </p:cNvPr>
          <p:cNvSpPr txBox="1">
            <a:spLocks/>
          </p:cNvSpPr>
          <p:nvPr/>
        </p:nvSpPr>
        <p:spPr>
          <a:xfrm>
            <a:off x="936996" y="311361"/>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生涯發展教育計畫撰寫</a:t>
            </a:r>
            <a:r>
              <a:rPr lang="en-US" altLang="zh-TW"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-5</a:t>
            </a:r>
            <a:endParaRPr lang="en"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nvGrpSpPr>
          <p:cNvPr id="7" name="群組 6">
            <a:extLst>
              <a:ext uri="{FF2B5EF4-FFF2-40B4-BE49-F238E27FC236}">
                <a16:creationId xmlns:a16="http://schemas.microsoft.com/office/drawing/2014/main" xmlns="" id="{CFE48956-ACB9-4EF5-81FA-222E025F6628}"/>
              </a:ext>
            </a:extLst>
          </p:cNvPr>
          <p:cNvGrpSpPr/>
          <p:nvPr/>
        </p:nvGrpSpPr>
        <p:grpSpPr>
          <a:xfrm>
            <a:off x="275316" y="1307805"/>
            <a:ext cx="8575721" cy="4912242"/>
            <a:chOff x="-685800" y="1366780"/>
            <a:chExt cx="8401989" cy="2969647"/>
          </a:xfrm>
        </p:grpSpPr>
        <p:sp>
          <p:nvSpPr>
            <p:cNvPr id="8" name="圓角矩形 5">
              <a:extLst>
                <a:ext uri="{FF2B5EF4-FFF2-40B4-BE49-F238E27FC236}">
                  <a16:creationId xmlns:a16="http://schemas.microsoft.com/office/drawing/2014/main" xmlns="" id="{624A7B22-7026-4D7E-A712-509F6999206E}"/>
                </a:ext>
              </a:extLst>
            </p:cNvPr>
            <p:cNvSpPr/>
            <p:nvPr/>
          </p:nvSpPr>
          <p:spPr>
            <a:xfrm>
              <a:off x="-685800" y="1563637"/>
              <a:ext cx="1898255" cy="2506376"/>
            </a:xfrm>
            <a:prstGeom prst="roundRect">
              <a:avLst/>
            </a:prstGeom>
            <a:solidFill>
              <a:srgbClr val="FFEEB9"/>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實施進度</a:t>
              </a:r>
            </a:p>
          </p:txBody>
        </p:sp>
        <p:sp>
          <p:nvSpPr>
            <p:cNvPr id="14" name="矩形 13">
              <a:extLst>
                <a:ext uri="{FF2B5EF4-FFF2-40B4-BE49-F238E27FC236}">
                  <a16:creationId xmlns:a16="http://schemas.microsoft.com/office/drawing/2014/main" xmlns="" id="{33A33FDF-937C-4566-9B06-EA5736425001}"/>
                </a:ext>
              </a:extLst>
            </p:cNvPr>
            <p:cNvSpPr/>
            <p:nvPr/>
          </p:nvSpPr>
          <p:spPr>
            <a:xfrm>
              <a:off x="1281441" y="1366780"/>
              <a:ext cx="6434748" cy="2969647"/>
            </a:xfrm>
            <a:prstGeom prst="rect">
              <a:avLst/>
            </a:prstGeom>
            <a:solidFill>
              <a:srgbClr val="FFFFEF"/>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1200"/>
                </a:spcBef>
                <a:defRPr/>
              </a:pPr>
              <a:r>
                <a:rPr kumimoji="1" lang="zh-TW" altLang="en-US" sz="1800" dirty="0">
                  <a:solidFill>
                    <a:srgbClr val="040608"/>
                  </a:solidFill>
                  <a:latin typeface="Microsoft YaHei" panose="020B0503020204020204" pitchFamily="34" charset="-122"/>
                  <a:ea typeface="Microsoft YaHei" panose="020B0503020204020204" pitchFamily="34" charset="-122"/>
                </a:rPr>
                <a:t>宜考量下列原則妥為規劃：</a:t>
              </a:r>
              <a:endParaRPr kumimoji="1" lang="en-US" altLang="zh-TW" sz="1800" dirty="0">
                <a:solidFill>
                  <a:srgbClr val="040608"/>
                </a:solidFill>
                <a:latin typeface="Microsoft YaHei" panose="020B0503020204020204" pitchFamily="34" charset="-122"/>
                <a:ea typeface="Microsoft YaHei" panose="020B0503020204020204" pitchFamily="34" charset="-122"/>
              </a:endParaRPr>
            </a:p>
            <a:p>
              <a:pPr marL="177800" indent="-177800">
                <a:spcBef>
                  <a:spcPts val="1200"/>
                </a:spcBef>
                <a:buFont typeface="Wingdings" pitchFamily="2" charset="2"/>
                <a:buChar char="l"/>
                <a:defRPr/>
              </a:pPr>
              <a:r>
                <a:rPr kumimoji="1" lang="zh-TW" altLang="zh-TW" sz="1800" dirty="0">
                  <a:solidFill>
                    <a:srgbClr val="040608"/>
                  </a:solidFill>
                  <a:latin typeface="Microsoft YaHei" panose="020B0503020204020204" pitchFamily="34" charset="-122"/>
                  <a:ea typeface="Microsoft YaHei" panose="020B0503020204020204" pitchFamily="34" charset="-122"/>
                </a:rPr>
                <a:t>規劃國</a:t>
              </a:r>
              <a:r>
                <a:rPr kumimoji="1" lang="zh-TW" altLang="en-US" sz="1800" dirty="0">
                  <a:solidFill>
                    <a:srgbClr val="040608"/>
                  </a:solidFill>
                  <a:latin typeface="Microsoft YaHei" panose="020B0503020204020204" pitchFamily="34" charset="-122"/>
                  <a:ea typeface="Microsoft YaHei" panose="020B0503020204020204" pitchFamily="34" charset="-122"/>
                </a:rPr>
                <a:t>民</a:t>
              </a:r>
              <a:r>
                <a:rPr kumimoji="1" lang="zh-TW" altLang="zh-TW" sz="1800" dirty="0">
                  <a:solidFill>
                    <a:srgbClr val="040608"/>
                  </a:solidFill>
                  <a:latin typeface="Microsoft YaHei" panose="020B0503020204020204" pitchFamily="34" charset="-122"/>
                  <a:ea typeface="Microsoft YaHei" panose="020B0503020204020204" pitchFamily="34" charset="-122"/>
                </a:rPr>
                <a:t>中</a:t>
              </a:r>
              <a:r>
                <a:rPr kumimoji="1" lang="zh-TW" altLang="en-US" sz="1800" dirty="0">
                  <a:solidFill>
                    <a:srgbClr val="040608"/>
                  </a:solidFill>
                  <a:latin typeface="Microsoft YaHei" panose="020B0503020204020204" pitchFamily="34" charset="-122"/>
                  <a:ea typeface="Microsoft YaHei" panose="020B0503020204020204" pitchFamily="34" charset="-122"/>
                </a:rPr>
                <a:t>學</a:t>
              </a:r>
              <a:r>
                <a:rPr lang="zh-TW" altLang="zh-TW" sz="1600" b="1" strike="dblStrike" dirty="0">
                  <a:solidFill>
                    <a:srgbClr val="0000FF"/>
                  </a:solidFill>
                  <a:latin typeface="Microsoft YaHei" panose="020B0503020204020204" pitchFamily="34" charset="-122"/>
                  <a:ea typeface="Microsoft YaHei" panose="020B0503020204020204" pitchFamily="34" charset="-122"/>
                </a:rPr>
                <a:t>生涯發展</a:t>
              </a:r>
              <a:r>
                <a:rPr lang="en-US" altLang="zh-TW" sz="1600" b="1" strike="dblStrike" dirty="0">
                  <a:solidFill>
                    <a:srgbClr val="0000FF"/>
                  </a:solidFill>
                  <a:latin typeface="Microsoft YaHei" panose="020B0503020204020204" pitchFamily="34" charset="-122"/>
                  <a:ea typeface="Microsoft YaHei" panose="020B0503020204020204" pitchFamily="34" charset="-122"/>
                </a:rPr>
                <a:t>/</a:t>
              </a:r>
              <a:r>
                <a:rPr lang="zh-TW" altLang="zh-TW" sz="1800" b="1" dirty="0">
                  <a:solidFill>
                    <a:srgbClr val="FF0000"/>
                  </a:solidFill>
                  <a:latin typeface="Microsoft YaHei" panose="020B0503020204020204" pitchFamily="34" charset="-122"/>
                  <a:ea typeface="Microsoft YaHei" panose="020B0503020204020204" pitchFamily="34" charset="-122"/>
                </a:rPr>
                <a:t>生涯規劃教育</a:t>
              </a:r>
              <a:r>
                <a:rPr kumimoji="1" lang="zh-TW" altLang="zh-TW" sz="1800" dirty="0">
                  <a:solidFill>
                    <a:srgbClr val="040608"/>
                  </a:solidFill>
                  <a:latin typeface="Microsoft YaHei" panose="020B0503020204020204" pitchFamily="34" charset="-122"/>
                  <a:ea typeface="Microsoft YaHei" panose="020B0503020204020204" pitchFamily="34" charset="-122"/>
                </a:rPr>
                <a:t>應涵蓋全體學生</a:t>
              </a:r>
              <a:r>
                <a:rPr kumimoji="1" lang="zh-TW" altLang="en-US" sz="1800" dirty="0">
                  <a:solidFill>
                    <a:srgbClr val="040608"/>
                  </a:solidFill>
                  <a:latin typeface="Microsoft YaHei" panose="020B0503020204020204" pitchFamily="34" charset="-122"/>
                  <a:ea typeface="Microsoft YaHei" panose="020B0503020204020204" pitchFamily="34" charset="-122"/>
                </a:rPr>
                <a:t>。</a:t>
              </a:r>
              <a:endParaRPr kumimoji="1" lang="en-US" altLang="zh-TW" sz="1800" dirty="0">
                <a:solidFill>
                  <a:srgbClr val="040608"/>
                </a:solidFill>
                <a:latin typeface="Microsoft YaHei" panose="020B0503020204020204" pitchFamily="34" charset="-122"/>
                <a:ea typeface="Microsoft YaHei" panose="020B0503020204020204" pitchFamily="34" charset="-122"/>
              </a:endParaRPr>
            </a:p>
            <a:p>
              <a:pPr marL="177800" indent="-177800">
                <a:spcBef>
                  <a:spcPts val="1200"/>
                </a:spcBef>
                <a:buFont typeface="Wingdings" pitchFamily="2" charset="2"/>
                <a:buChar char="l"/>
                <a:defRPr/>
              </a:pPr>
              <a:r>
                <a:rPr kumimoji="1" lang="zh-TW" altLang="zh-TW" sz="1800" dirty="0">
                  <a:solidFill>
                    <a:srgbClr val="040608"/>
                  </a:solidFill>
                  <a:latin typeface="Microsoft YaHei" panose="020B0503020204020204" pitchFamily="34" charset="-122"/>
                  <a:ea typeface="Microsoft YaHei" panose="020B0503020204020204" pitchFamily="34" charset="-122"/>
                </a:rPr>
                <a:t>應架構</a:t>
              </a:r>
              <a:r>
                <a:rPr kumimoji="1" lang="zh-TW" altLang="en-US" sz="1800" b="1" u="sng" dirty="0">
                  <a:solidFill>
                    <a:schemeClr val="tx1"/>
                  </a:solidFill>
                  <a:latin typeface="Microsoft YaHei" panose="020B0503020204020204" pitchFamily="34" charset="-122"/>
                  <a:ea typeface="Microsoft YaHei" panose="020B0503020204020204" pitchFamily="34" charset="-122"/>
                </a:rPr>
                <a:t>國中</a:t>
              </a:r>
              <a:r>
                <a:rPr kumimoji="1" lang="zh-TW" altLang="zh-TW" sz="1800" b="1" u="sng" dirty="0">
                  <a:solidFill>
                    <a:schemeClr val="tx1"/>
                  </a:solidFill>
                  <a:latin typeface="Microsoft YaHei" panose="020B0503020204020204" pitchFamily="34" charset="-122"/>
                  <a:ea typeface="Microsoft YaHei" panose="020B0503020204020204" pitchFamily="34" charset="-122"/>
                </a:rPr>
                <a:t>一年級</a:t>
              </a:r>
              <a:r>
                <a:rPr kumimoji="1" lang="en-US" altLang="zh-TW" sz="1800" b="1" u="sng" dirty="0">
                  <a:solidFill>
                    <a:schemeClr val="tx1"/>
                  </a:solidFill>
                  <a:latin typeface="Microsoft YaHei" panose="020B0503020204020204" pitchFamily="34" charset="-122"/>
                  <a:ea typeface="Microsoft YaHei" panose="020B0503020204020204" pitchFamily="34" charset="-122"/>
                </a:rPr>
                <a:t>(</a:t>
              </a:r>
              <a:r>
                <a:rPr kumimoji="1" lang="zh-TW" altLang="en-US" sz="1800" b="1" u="sng" dirty="0">
                  <a:solidFill>
                    <a:schemeClr val="tx1"/>
                  </a:solidFill>
                  <a:latin typeface="Microsoft YaHei" panose="020B0503020204020204" pitchFamily="34" charset="-122"/>
                  <a:ea typeface="Microsoft YaHei" panose="020B0503020204020204" pitchFamily="34" charset="-122"/>
                </a:rPr>
                <a:t>七年級</a:t>
              </a:r>
              <a:r>
                <a:rPr kumimoji="1" lang="en-US" altLang="zh-TW" sz="1800" b="1" u="sng" dirty="0">
                  <a:solidFill>
                    <a:schemeClr val="tx1"/>
                  </a:solidFill>
                  <a:latin typeface="Microsoft YaHei" panose="020B0503020204020204" pitchFamily="34" charset="-122"/>
                  <a:ea typeface="Microsoft YaHei" panose="020B0503020204020204" pitchFamily="34" charset="-122"/>
                </a:rPr>
                <a:t>)</a:t>
              </a:r>
              <a:r>
                <a:rPr kumimoji="1" lang="zh-TW" altLang="zh-TW" sz="1800" dirty="0">
                  <a:solidFill>
                    <a:srgbClr val="040608"/>
                  </a:solidFill>
                  <a:latin typeface="Microsoft YaHei" panose="020B0503020204020204" pitchFamily="34" charset="-122"/>
                  <a:ea typeface="Microsoft YaHei" panose="020B0503020204020204" pitchFamily="34" charset="-122"/>
                </a:rPr>
                <a:t>至</a:t>
              </a:r>
              <a:r>
                <a:rPr kumimoji="1" lang="zh-TW" altLang="en-US" sz="1800" b="1" u="sng" dirty="0">
                  <a:solidFill>
                    <a:schemeClr val="tx1"/>
                  </a:solidFill>
                  <a:latin typeface="Microsoft YaHei" panose="020B0503020204020204" pitchFamily="34" charset="-122"/>
                  <a:ea typeface="Microsoft YaHei" panose="020B0503020204020204" pitchFamily="34" charset="-122"/>
                </a:rPr>
                <a:t>國中</a:t>
              </a:r>
              <a:r>
                <a:rPr kumimoji="1" lang="zh-TW" altLang="zh-TW" sz="1800" b="1" u="sng" dirty="0">
                  <a:solidFill>
                    <a:schemeClr val="tx1"/>
                  </a:solidFill>
                  <a:latin typeface="Microsoft YaHei" panose="020B0503020204020204" pitchFamily="34" charset="-122"/>
                  <a:ea typeface="Microsoft YaHei" panose="020B0503020204020204" pitchFamily="34" charset="-122"/>
                </a:rPr>
                <a:t>三年級</a:t>
              </a:r>
              <a:r>
                <a:rPr kumimoji="1" lang="en-US" altLang="zh-TW" sz="1800" b="1" u="sng" dirty="0">
                  <a:solidFill>
                    <a:schemeClr val="tx1"/>
                  </a:solidFill>
                  <a:latin typeface="Microsoft YaHei" panose="020B0503020204020204" pitchFamily="34" charset="-122"/>
                  <a:ea typeface="Microsoft YaHei" panose="020B0503020204020204" pitchFamily="34" charset="-122"/>
                </a:rPr>
                <a:t>(</a:t>
              </a:r>
              <a:r>
                <a:rPr kumimoji="1" lang="zh-TW" altLang="en-US" sz="1800" b="1" u="sng" dirty="0">
                  <a:solidFill>
                    <a:schemeClr val="tx1"/>
                  </a:solidFill>
                  <a:latin typeface="Microsoft YaHei" panose="020B0503020204020204" pitchFamily="34" charset="-122"/>
                  <a:ea typeface="Microsoft YaHei" panose="020B0503020204020204" pitchFamily="34" charset="-122"/>
                </a:rPr>
                <a:t>九年級</a:t>
              </a:r>
              <a:r>
                <a:rPr kumimoji="1" lang="en-US" altLang="zh-TW" sz="1800" b="1" u="sng" dirty="0">
                  <a:solidFill>
                    <a:schemeClr val="tx1"/>
                  </a:solidFill>
                  <a:latin typeface="Microsoft YaHei" panose="020B0503020204020204" pitchFamily="34" charset="-122"/>
                  <a:ea typeface="Microsoft YaHei" panose="020B0503020204020204" pitchFamily="34" charset="-122"/>
                </a:rPr>
                <a:t>)</a:t>
              </a:r>
              <a:r>
                <a:rPr lang="zh-TW" altLang="zh-TW" sz="1600" b="1" strike="dblStrike" dirty="0">
                  <a:solidFill>
                    <a:srgbClr val="0000FF"/>
                  </a:solidFill>
                  <a:latin typeface="Microsoft YaHei" panose="020B0503020204020204" pitchFamily="34" charset="-122"/>
                  <a:ea typeface="Microsoft YaHei" panose="020B0503020204020204" pitchFamily="34" charset="-122"/>
                </a:rPr>
                <a:t>生涯發展</a:t>
              </a:r>
              <a:r>
                <a:rPr lang="en-US" altLang="zh-TW" sz="1600" b="1" strike="dblStrike" dirty="0">
                  <a:solidFill>
                    <a:srgbClr val="0000FF"/>
                  </a:solidFill>
                  <a:latin typeface="Microsoft YaHei" panose="020B0503020204020204" pitchFamily="34" charset="-122"/>
                  <a:ea typeface="Microsoft YaHei" panose="020B0503020204020204" pitchFamily="34" charset="-122"/>
                </a:rPr>
                <a:t>/</a:t>
              </a:r>
              <a:r>
                <a:rPr lang="zh-TW" altLang="zh-TW" sz="1800" b="1" dirty="0">
                  <a:solidFill>
                    <a:srgbClr val="FF0000"/>
                  </a:solidFill>
                  <a:latin typeface="Microsoft YaHei" panose="020B0503020204020204" pitchFamily="34" charset="-122"/>
                  <a:ea typeface="Microsoft YaHei" panose="020B0503020204020204" pitchFamily="34" charset="-122"/>
                </a:rPr>
                <a:t>生涯規劃教育</a:t>
              </a:r>
              <a:r>
                <a:rPr kumimoji="1" lang="zh-TW" altLang="zh-TW" sz="1800" dirty="0">
                  <a:solidFill>
                    <a:srgbClr val="040608"/>
                  </a:solidFill>
                  <a:latin typeface="Microsoft YaHei" panose="020B0503020204020204" pitchFamily="34" charset="-122"/>
                  <a:ea typeface="Microsoft YaHei" panose="020B0503020204020204" pitchFamily="34" charset="-122"/>
                </a:rPr>
                <a:t>內容</a:t>
              </a:r>
              <a:r>
                <a:rPr kumimoji="1" lang="zh-TW" altLang="en-US" sz="1800" dirty="0">
                  <a:solidFill>
                    <a:srgbClr val="040608"/>
                  </a:solidFill>
                  <a:latin typeface="Microsoft YaHei" panose="020B0503020204020204" pitchFamily="34" charset="-122"/>
                  <a:ea typeface="Microsoft YaHei" panose="020B0503020204020204" pitchFamily="34" charset="-122"/>
                </a:rPr>
                <a:t>。</a:t>
              </a:r>
              <a:endParaRPr kumimoji="1" lang="en-US" altLang="zh-TW" sz="1800" dirty="0">
                <a:solidFill>
                  <a:srgbClr val="040608"/>
                </a:solidFill>
                <a:latin typeface="Microsoft YaHei" panose="020B0503020204020204" pitchFamily="34" charset="-122"/>
                <a:ea typeface="Microsoft YaHei" panose="020B0503020204020204" pitchFamily="34" charset="-122"/>
              </a:endParaRPr>
            </a:p>
            <a:p>
              <a:pPr marL="177800" indent="-177800">
                <a:spcBef>
                  <a:spcPts val="1200"/>
                </a:spcBef>
                <a:buFont typeface="Wingdings" pitchFamily="2" charset="2"/>
                <a:buChar char="l"/>
                <a:defRPr/>
              </a:pPr>
              <a:r>
                <a:rPr kumimoji="1" lang="zh-TW" altLang="en-US" sz="1800" b="1" u="sng" dirty="0">
                  <a:solidFill>
                    <a:srgbClr val="040608"/>
                  </a:solidFill>
                  <a:latin typeface="Microsoft YaHei" panose="020B0503020204020204" pitchFamily="34" charset="-122"/>
                  <a:ea typeface="Microsoft YaHei" panose="020B0503020204020204" pitchFamily="34" charset="-122"/>
                </a:rPr>
                <a:t>各年級重點、主題及教學內容</a:t>
              </a:r>
              <a:r>
                <a:rPr kumimoji="1" lang="zh-TW" altLang="en-US" sz="1800" dirty="0" smtClean="0">
                  <a:solidFill>
                    <a:srgbClr val="040608"/>
                  </a:solidFill>
                  <a:latin typeface="Microsoft YaHei" panose="020B0503020204020204" pitchFamily="34" charset="-122"/>
                  <a:ea typeface="Microsoft YaHei" panose="020B0503020204020204" pitchFamily="34" charset="-122"/>
                </a:rPr>
                <a:t>：</a:t>
              </a:r>
              <a:endParaRPr kumimoji="1" lang="en-US" altLang="zh-TW" sz="1800" dirty="0" smtClean="0">
                <a:solidFill>
                  <a:srgbClr val="040608"/>
                </a:solidFill>
                <a:latin typeface="Microsoft YaHei" panose="020B0503020204020204" pitchFamily="34" charset="-122"/>
                <a:ea typeface="Microsoft YaHei" panose="020B0503020204020204" pitchFamily="34" charset="-122"/>
              </a:endParaRPr>
            </a:p>
            <a:p>
              <a:pPr marL="342900" lvl="6" indent="-342900">
                <a:spcBef>
                  <a:spcPts val="1200"/>
                </a:spcBef>
                <a:buFont typeface="Wingdings" panose="05000000000000000000" pitchFamily="2" charset="2"/>
                <a:buChar char="Ø"/>
                <a:defRPr/>
              </a:pPr>
              <a:r>
                <a:rPr kumimoji="1" lang="zh-TW" altLang="en-US" sz="2000" b="1" dirty="0" smtClean="0">
                  <a:solidFill>
                    <a:srgbClr val="0000FF"/>
                  </a:solidFill>
                  <a:latin typeface="Microsoft YaHei" panose="020B0503020204020204" pitchFamily="34" charset="-122"/>
                  <a:ea typeface="Microsoft YaHei" panose="020B0503020204020204" pitchFamily="34" charset="-122"/>
                </a:rPr>
                <a:t>七年級</a:t>
              </a:r>
              <a:r>
                <a:rPr kumimoji="1" lang="zh-TW" altLang="en-US" sz="1800" b="1" dirty="0" smtClean="0">
                  <a:solidFill>
                    <a:srgbClr val="FF0000"/>
                  </a:solidFill>
                  <a:latin typeface="Microsoft YaHei" panose="020B0503020204020204" pitchFamily="34" charset="-122"/>
                  <a:ea typeface="Microsoft YaHei" panose="020B0503020204020204" pitchFamily="34" charset="-122"/>
                </a:rPr>
                <a:t>（</a:t>
              </a:r>
              <a:r>
                <a:rPr kumimoji="1" lang="zh-TW" altLang="en-US" sz="1800" b="1" dirty="0">
                  <a:solidFill>
                    <a:srgbClr val="FF0000"/>
                  </a:solidFill>
                  <a:latin typeface="Microsoft YaHei" panose="020B0503020204020204" pitchFamily="34" charset="-122"/>
                  <a:ea typeface="Microsoft YaHei" panose="020B0503020204020204" pitchFamily="34" charset="-122"/>
                </a:rPr>
                <a:t>生涯規劃教育之基本概念、生涯教育與自我探索、生涯規劃與工作</a:t>
              </a:r>
              <a:r>
                <a:rPr kumimoji="1" lang="en-US" altLang="zh-TW" sz="1800" b="1" dirty="0">
                  <a:solidFill>
                    <a:srgbClr val="FF0000"/>
                  </a:solidFill>
                  <a:latin typeface="Microsoft YaHei" panose="020B0503020204020204" pitchFamily="34" charset="-122"/>
                  <a:ea typeface="Microsoft YaHei" panose="020B0503020204020204" pitchFamily="34" charset="-122"/>
                </a:rPr>
                <a:t>/</a:t>
              </a:r>
              <a:r>
                <a:rPr kumimoji="1" lang="zh-TW" altLang="en-US" sz="1800" b="1" dirty="0">
                  <a:solidFill>
                    <a:srgbClr val="FF0000"/>
                  </a:solidFill>
                  <a:latin typeface="Microsoft YaHei" panose="020B0503020204020204" pitchFamily="34" charset="-122"/>
                  <a:ea typeface="Microsoft YaHei" panose="020B0503020204020204" pitchFamily="34" charset="-122"/>
                </a:rPr>
                <a:t>教育環境探索</a:t>
              </a:r>
              <a:r>
                <a:rPr kumimoji="1" lang="en-US" altLang="zh-TW" sz="1800" b="1" dirty="0">
                  <a:solidFill>
                    <a:srgbClr val="FF0000"/>
                  </a:solidFill>
                  <a:latin typeface="Microsoft YaHei" panose="020B0503020204020204" pitchFamily="34" charset="-122"/>
                  <a:ea typeface="Microsoft YaHei" panose="020B0503020204020204" pitchFamily="34" charset="-122"/>
                </a:rPr>
                <a:t>)</a:t>
              </a:r>
              <a:r>
                <a:rPr kumimoji="1" lang="zh-TW" altLang="en-US" sz="1800" dirty="0" smtClean="0">
                  <a:solidFill>
                    <a:srgbClr val="040608"/>
                  </a:solidFill>
                  <a:latin typeface="Microsoft YaHei" panose="020B0503020204020204" pitchFamily="34" charset="-122"/>
                  <a:ea typeface="Microsoft YaHei" panose="020B0503020204020204" pitchFamily="34" charset="-122"/>
                </a:rPr>
                <a:t>；</a:t>
              </a:r>
              <a:endParaRPr kumimoji="1" lang="en-US" altLang="zh-TW" sz="1800" dirty="0" smtClean="0">
                <a:solidFill>
                  <a:srgbClr val="040608"/>
                </a:solidFill>
                <a:latin typeface="Microsoft YaHei" panose="020B0503020204020204" pitchFamily="34" charset="-122"/>
                <a:ea typeface="Microsoft YaHei" panose="020B0503020204020204" pitchFamily="34" charset="-122"/>
              </a:endParaRPr>
            </a:p>
            <a:p>
              <a:pPr marL="342900" lvl="6" indent="-342900">
                <a:spcBef>
                  <a:spcPts val="1200"/>
                </a:spcBef>
                <a:buFont typeface="Wingdings" panose="05000000000000000000" pitchFamily="2" charset="2"/>
                <a:buChar char="Ø"/>
                <a:defRPr/>
              </a:pPr>
              <a:r>
                <a:rPr kumimoji="1" lang="zh-TW" altLang="en-US" sz="2000" b="1" dirty="0" smtClean="0">
                  <a:solidFill>
                    <a:srgbClr val="0000FF"/>
                  </a:solidFill>
                  <a:latin typeface="Microsoft YaHei" panose="020B0503020204020204" pitchFamily="34" charset="-122"/>
                  <a:ea typeface="Microsoft YaHei" panose="020B0503020204020204" pitchFamily="34" charset="-122"/>
                </a:rPr>
                <a:t>八</a:t>
              </a:r>
              <a:r>
                <a:rPr kumimoji="1" lang="zh-TW" altLang="en-US" sz="2000" b="1" dirty="0">
                  <a:solidFill>
                    <a:srgbClr val="0000FF"/>
                  </a:solidFill>
                  <a:latin typeface="Microsoft YaHei" panose="020B0503020204020204" pitchFamily="34" charset="-122"/>
                  <a:ea typeface="Microsoft YaHei" panose="020B0503020204020204" pitchFamily="34" charset="-122"/>
                </a:rPr>
                <a:t>年級</a:t>
              </a:r>
              <a:r>
                <a:rPr kumimoji="1" lang="zh-TW" altLang="en-US" sz="1800" b="1" dirty="0" smtClean="0">
                  <a:solidFill>
                    <a:srgbClr val="FF0000"/>
                  </a:solidFill>
                  <a:latin typeface="Microsoft YaHei" panose="020B0503020204020204" pitchFamily="34" charset="-122"/>
                  <a:ea typeface="Microsoft YaHei" panose="020B0503020204020204" pitchFamily="34" charset="-122"/>
                </a:rPr>
                <a:t>（</a:t>
              </a:r>
              <a:r>
                <a:rPr kumimoji="1" lang="zh-TW" altLang="en-US" sz="1800" b="1" dirty="0">
                  <a:solidFill>
                    <a:srgbClr val="FF0000"/>
                  </a:solidFill>
                  <a:latin typeface="Microsoft YaHei" panose="020B0503020204020204" pitchFamily="34" charset="-122"/>
                  <a:ea typeface="Microsoft YaHei" panose="020B0503020204020204" pitchFamily="34" charset="-122"/>
                </a:rPr>
                <a:t>生涯教育與自我探索、生涯規劃與工作</a:t>
              </a:r>
              <a:r>
                <a:rPr kumimoji="1" lang="en-US" altLang="zh-TW" sz="1800" b="1" dirty="0">
                  <a:solidFill>
                    <a:srgbClr val="FF0000"/>
                  </a:solidFill>
                  <a:latin typeface="Microsoft YaHei" panose="020B0503020204020204" pitchFamily="34" charset="-122"/>
                  <a:ea typeface="Microsoft YaHei" panose="020B0503020204020204" pitchFamily="34" charset="-122"/>
                </a:rPr>
                <a:t>/</a:t>
              </a:r>
              <a:r>
                <a:rPr kumimoji="1" lang="zh-TW" altLang="en-US" sz="1800" b="1" dirty="0">
                  <a:solidFill>
                    <a:srgbClr val="FF0000"/>
                  </a:solidFill>
                  <a:latin typeface="Microsoft YaHei" panose="020B0503020204020204" pitchFamily="34" charset="-122"/>
                  <a:ea typeface="Microsoft YaHei" panose="020B0503020204020204" pitchFamily="34" charset="-122"/>
                </a:rPr>
                <a:t>教育環境探索、生涯決定與行動計畫</a:t>
              </a:r>
              <a:r>
                <a:rPr kumimoji="1" lang="en-US" altLang="zh-TW" sz="1800" b="1" dirty="0">
                  <a:solidFill>
                    <a:srgbClr val="FF0000"/>
                  </a:solidFill>
                  <a:latin typeface="Microsoft YaHei" panose="020B0503020204020204" pitchFamily="34" charset="-122"/>
                  <a:ea typeface="Microsoft YaHei" panose="020B0503020204020204" pitchFamily="34" charset="-122"/>
                </a:rPr>
                <a:t>) </a:t>
              </a:r>
              <a:r>
                <a:rPr kumimoji="1" lang="zh-TW" altLang="en-US" sz="1800" dirty="0" smtClean="0">
                  <a:solidFill>
                    <a:srgbClr val="040608"/>
                  </a:solidFill>
                  <a:latin typeface="Microsoft YaHei" panose="020B0503020204020204" pitchFamily="34" charset="-122"/>
                  <a:ea typeface="Microsoft YaHei" panose="020B0503020204020204" pitchFamily="34" charset="-122"/>
                </a:rPr>
                <a:t>；</a:t>
              </a:r>
              <a:endParaRPr kumimoji="1" lang="en-US" altLang="zh-TW" sz="1800" dirty="0" smtClean="0">
                <a:solidFill>
                  <a:srgbClr val="040608"/>
                </a:solidFill>
                <a:latin typeface="Microsoft YaHei" panose="020B0503020204020204" pitchFamily="34" charset="-122"/>
                <a:ea typeface="Microsoft YaHei" panose="020B0503020204020204" pitchFamily="34" charset="-122"/>
              </a:endParaRPr>
            </a:p>
            <a:p>
              <a:pPr marL="342900" lvl="6" indent="-342900">
                <a:spcBef>
                  <a:spcPts val="1200"/>
                </a:spcBef>
                <a:buFont typeface="Wingdings" panose="05000000000000000000" pitchFamily="2" charset="2"/>
                <a:buChar char="Ø"/>
                <a:defRPr/>
              </a:pPr>
              <a:r>
                <a:rPr kumimoji="1" lang="zh-TW" altLang="en-US" sz="2000" b="1" dirty="0" smtClean="0">
                  <a:solidFill>
                    <a:srgbClr val="0000FF"/>
                  </a:solidFill>
                  <a:latin typeface="Microsoft YaHei" panose="020B0503020204020204" pitchFamily="34" charset="-122"/>
                  <a:ea typeface="Microsoft YaHei" panose="020B0503020204020204" pitchFamily="34" charset="-122"/>
                </a:rPr>
                <a:t>九</a:t>
              </a:r>
              <a:r>
                <a:rPr kumimoji="1" lang="zh-TW" altLang="en-US" sz="2000" b="1" dirty="0">
                  <a:solidFill>
                    <a:srgbClr val="0000FF"/>
                  </a:solidFill>
                  <a:latin typeface="Microsoft YaHei" panose="020B0503020204020204" pitchFamily="34" charset="-122"/>
                  <a:ea typeface="Microsoft YaHei" panose="020B0503020204020204" pitchFamily="34" charset="-122"/>
                </a:rPr>
                <a:t>年級</a:t>
              </a:r>
              <a:r>
                <a:rPr kumimoji="1" lang="zh-TW" altLang="en-US" sz="1800" b="1" dirty="0">
                  <a:solidFill>
                    <a:srgbClr val="FF0000"/>
                  </a:solidFill>
                  <a:latin typeface="Microsoft YaHei" panose="020B0503020204020204" pitchFamily="34" charset="-122"/>
                  <a:ea typeface="Microsoft YaHei" panose="020B0503020204020204" pitchFamily="34" charset="-122"/>
                </a:rPr>
                <a:t>（生涯探索與進路選擇）</a:t>
              </a:r>
              <a:r>
                <a:rPr kumimoji="1" lang="zh-TW" altLang="en-US" sz="1800" dirty="0">
                  <a:solidFill>
                    <a:srgbClr val="040608"/>
                  </a:solidFill>
                  <a:latin typeface="Microsoft YaHei" panose="020B0503020204020204" pitchFamily="34" charset="-122"/>
                  <a:ea typeface="Microsoft YaHei" panose="020B0503020204020204" pitchFamily="34" charset="-122"/>
                </a:rPr>
                <a:t>。</a:t>
              </a:r>
              <a:endParaRPr kumimoji="1" lang="en-US" altLang="zh-TW" sz="1800" dirty="0">
                <a:solidFill>
                  <a:srgbClr val="040608"/>
                </a:solidFill>
                <a:latin typeface="Microsoft YaHei" panose="020B0503020204020204" pitchFamily="34" charset="-122"/>
                <a:ea typeface="Microsoft YaHei" panose="020B0503020204020204" pitchFamily="34" charset="-122"/>
              </a:endParaRPr>
            </a:p>
            <a:p>
              <a:pPr marL="177800" indent="-177800">
                <a:spcBef>
                  <a:spcPts val="1200"/>
                </a:spcBef>
                <a:buFont typeface="Wingdings" pitchFamily="2" charset="2"/>
                <a:buChar char="l"/>
                <a:defRPr/>
              </a:pPr>
              <a:r>
                <a:rPr kumimoji="1" lang="zh-TW" altLang="zh-TW" sz="1800" dirty="0">
                  <a:solidFill>
                    <a:srgbClr val="040608"/>
                  </a:solidFill>
                  <a:latin typeface="Microsoft YaHei" panose="020B0503020204020204" pitchFamily="34" charset="-122"/>
                  <a:ea typeface="Microsoft YaHei" panose="020B0503020204020204" pitchFamily="34" charset="-122"/>
                </a:rPr>
                <a:t>協助學生透過多元方式試探高中職、五專學程及群科</a:t>
              </a:r>
              <a:r>
                <a:rPr kumimoji="1" lang="zh-TW" altLang="en-US" sz="1800" dirty="0">
                  <a:solidFill>
                    <a:srgbClr val="040608"/>
                  </a:solidFill>
                  <a:latin typeface="Microsoft YaHei" panose="020B0503020204020204" pitchFamily="34" charset="-122"/>
                  <a:ea typeface="Microsoft YaHei" panose="020B0503020204020204" pitchFamily="34" charset="-122"/>
                </a:rPr>
                <a:t>。</a:t>
              </a:r>
            </a:p>
            <a:p>
              <a:pPr marL="177800" indent="-177800">
                <a:buFont typeface="Wingdings" pitchFamily="2" charset="2"/>
                <a:buChar char="l"/>
                <a:defRPr/>
              </a:pPr>
              <a:endParaRPr kumimoji="1" lang="en-US" altLang="zh-TW" sz="1500" dirty="0">
                <a:solidFill>
                  <a:srgbClr val="040608"/>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3647364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Shape 352">
            <a:extLst>
              <a:ext uri="{FF2B5EF4-FFF2-40B4-BE49-F238E27FC236}">
                <a16:creationId xmlns:a16="http://schemas.microsoft.com/office/drawing/2014/main" xmlns="" id="{7CCED8D1-F06E-4704-93A4-E011BB039795}"/>
              </a:ext>
            </a:extLst>
          </p:cNvPr>
          <p:cNvSpPr/>
          <p:nvPr/>
        </p:nvSpPr>
        <p:spPr>
          <a:xfrm>
            <a:off x="0" y="311362"/>
            <a:ext cx="7250723" cy="712061"/>
          </a:xfrm>
          <a:prstGeom prst="rect">
            <a:avLst/>
          </a:prstGeom>
          <a:solidFill>
            <a:srgbClr val="B0D85B"/>
          </a:solidFill>
          <a:ln>
            <a:solidFill>
              <a:srgbClr val="B0D85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1" name="文本框 8">
            <a:extLst>
              <a:ext uri="{FF2B5EF4-FFF2-40B4-BE49-F238E27FC236}">
                <a16:creationId xmlns:a16="http://schemas.microsoft.com/office/drawing/2014/main" xmlns="" id="{2FF27C66-94D3-43CB-BB04-A7AA2C486866}"/>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Shape 203">
            <a:extLst>
              <a:ext uri="{FF2B5EF4-FFF2-40B4-BE49-F238E27FC236}">
                <a16:creationId xmlns:a16="http://schemas.microsoft.com/office/drawing/2014/main" xmlns="" id="{464CAF01-E131-4630-8134-D4779AD4670A}"/>
              </a:ext>
            </a:extLst>
          </p:cNvPr>
          <p:cNvSpPr txBox="1">
            <a:spLocks/>
          </p:cNvSpPr>
          <p:nvPr/>
        </p:nvSpPr>
        <p:spPr>
          <a:xfrm>
            <a:off x="936996" y="311361"/>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生涯發展教育計畫撰寫</a:t>
            </a:r>
            <a:r>
              <a:rPr lang="en-US" altLang="zh-TW"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-6</a:t>
            </a:r>
            <a:endParaRPr lang="en"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nvGrpSpPr>
          <p:cNvPr id="7" name="群組 6">
            <a:extLst>
              <a:ext uri="{FF2B5EF4-FFF2-40B4-BE49-F238E27FC236}">
                <a16:creationId xmlns:a16="http://schemas.microsoft.com/office/drawing/2014/main" xmlns="" id="{415F5589-9EBB-47DD-B0DE-2F853BDAE1B4}"/>
              </a:ext>
            </a:extLst>
          </p:cNvPr>
          <p:cNvGrpSpPr/>
          <p:nvPr/>
        </p:nvGrpSpPr>
        <p:grpSpPr>
          <a:xfrm>
            <a:off x="390014" y="1296525"/>
            <a:ext cx="8417436" cy="5282915"/>
            <a:chOff x="-537471" y="1275550"/>
            <a:chExt cx="8116203" cy="3707410"/>
          </a:xfrm>
        </p:grpSpPr>
        <p:sp>
          <p:nvSpPr>
            <p:cNvPr id="8" name="圓角矩形 3">
              <a:extLst>
                <a:ext uri="{FF2B5EF4-FFF2-40B4-BE49-F238E27FC236}">
                  <a16:creationId xmlns:a16="http://schemas.microsoft.com/office/drawing/2014/main" xmlns="" id="{598CEF23-ED11-495C-B6A0-47E34D0A62AB}"/>
                </a:ext>
              </a:extLst>
            </p:cNvPr>
            <p:cNvSpPr/>
            <p:nvPr/>
          </p:nvSpPr>
          <p:spPr>
            <a:xfrm>
              <a:off x="-537471" y="1275550"/>
              <a:ext cx="1614091" cy="3707410"/>
            </a:xfrm>
            <a:prstGeom prst="roundRect">
              <a:avLst/>
            </a:prstGeom>
            <a:solidFill>
              <a:srgbClr val="CDE6FF"/>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經費</a:t>
              </a:r>
            </a:p>
          </p:txBody>
        </p:sp>
        <p:sp>
          <p:nvSpPr>
            <p:cNvPr id="14" name="矩形 13">
              <a:extLst>
                <a:ext uri="{FF2B5EF4-FFF2-40B4-BE49-F238E27FC236}">
                  <a16:creationId xmlns:a16="http://schemas.microsoft.com/office/drawing/2014/main" xmlns="" id="{42A3C59C-F50D-450F-9A6B-220C91921191}"/>
                </a:ext>
              </a:extLst>
            </p:cNvPr>
            <p:cNvSpPr/>
            <p:nvPr/>
          </p:nvSpPr>
          <p:spPr>
            <a:xfrm>
              <a:off x="1195321" y="1275550"/>
              <a:ext cx="6383411" cy="3707410"/>
            </a:xfrm>
            <a:prstGeom prst="rect">
              <a:avLst/>
            </a:prstGeom>
            <a:solidFill>
              <a:srgbClr val="E6F4FE"/>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buFont typeface="Wingdings" pitchFamily="2" charset="2"/>
                <a:buChar char="l"/>
                <a:defRPr/>
              </a:pPr>
              <a:r>
                <a:rPr lang="zh-TW" altLang="en-US" sz="1800" b="1" dirty="0">
                  <a:solidFill>
                    <a:srgbClr val="303030"/>
                  </a:solidFill>
                  <a:latin typeface="Microsoft YaHei" panose="020B0503020204020204" pitchFamily="34" charset="-122"/>
                  <a:ea typeface="Microsoft YaHei" panose="020B0503020204020204" pitchFamily="34" charset="-122"/>
                </a:rPr>
                <a:t>來源：教育部國民及學前教育署</a:t>
              </a:r>
              <a:r>
                <a:rPr kumimoji="1" lang="zh-TW" altLang="en-US" sz="1800" dirty="0">
                  <a:solidFill>
                    <a:srgbClr val="040608"/>
                  </a:solidFill>
                  <a:latin typeface="Microsoft YaHei" panose="020B0503020204020204" pitchFamily="34" charset="-122"/>
                  <a:ea typeface="Microsoft YaHei" panose="020B0503020204020204" pitchFamily="34" charset="-122"/>
                </a:rPr>
                <a:t>補助</a:t>
              </a:r>
              <a:r>
                <a:rPr lang="zh-TW" altLang="en-US" sz="1800" b="1" dirty="0">
                  <a:solidFill>
                    <a:srgbClr val="303030"/>
                  </a:solidFill>
                  <a:latin typeface="Microsoft YaHei" panose="020B0503020204020204" pitchFamily="34" charset="-122"/>
                  <a:ea typeface="Microsoft YaHei" panose="020B0503020204020204" pitchFamily="34" charset="-122"/>
                </a:rPr>
                <a:t>、校內預算、其他</a:t>
              </a:r>
              <a:r>
                <a:rPr lang="en-US" altLang="zh-TW" sz="1800" b="1" dirty="0">
                  <a:solidFill>
                    <a:srgbClr val="303030"/>
                  </a:solidFill>
                  <a:latin typeface="Microsoft YaHei" panose="020B0503020204020204" pitchFamily="34" charset="-122"/>
                  <a:ea typeface="Microsoft YaHei" panose="020B0503020204020204" pitchFamily="34" charset="-122"/>
                </a:rPr>
                <a:t>(</a:t>
              </a:r>
              <a:r>
                <a:rPr lang="zh-TW" altLang="en-US" sz="1800" b="1" dirty="0">
                  <a:solidFill>
                    <a:srgbClr val="303030"/>
                  </a:solidFill>
                  <a:latin typeface="Microsoft YaHei" panose="020B0503020204020204" pitchFamily="34" charset="-122"/>
                  <a:ea typeface="Microsoft YaHei" panose="020B0503020204020204" pitchFamily="34" charset="-122"/>
                </a:rPr>
                <a:t>概算表</a:t>
              </a:r>
              <a:r>
                <a:rPr lang="en-US" altLang="zh-TW" sz="1800" b="1" dirty="0">
                  <a:solidFill>
                    <a:srgbClr val="303030"/>
                  </a:solidFill>
                  <a:latin typeface="Microsoft YaHei" panose="020B0503020204020204" pitchFamily="34" charset="-122"/>
                  <a:ea typeface="Microsoft YaHei" panose="020B0503020204020204" pitchFamily="34" charset="-122"/>
                </a:rPr>
                <a:t>)</a:t>
              </a:r>
            </a:p>
            <a:p>
              <a:pPr marL="177800" indent="-177800">
                <a:buFont typeface="Wingdings" pitchFamily="2" charset="2"/>
                <a:buChar char="l"/>
                <a:defRPr/>
              </a:pPr>
              <a:r>
                <a:rPr kumimoji="1" lang="zh-TW" altLang="zh-TW" sz="1800" dirty="0">
                  <a:solidFill>
                    <a:srgbClr val="040608"/>
                  </a:solidFill>
                  <a:latin typeface="Microsoft YaHei" panose="020B0503020204020204" pitchFamily="34" charset="-122"/>
                  <a:ea typeface="Microsoft YaHei" panose="020B0503020204020204" pitchFamily="34" charset="-122"/>
                </a:rPr>
                <a:t>教育部</a:t>
              </a:r>
              <a:r>
                <a:rPr kumimoji="1" lang="zh-TW" altLang="en-US" sz="1800" dirty="0">
                  <a:solidFill>
                    <a:srgbClr val="040608"/>
                  </a:solidFill>
                  <a:latin typeface="Microsoft YaHei" panose="020B0503020204020204" pitchFamily="34" charset="-122"/>
                  <a:ea typeface="Microsoft YaHei" panose="020B0503020204020204" pitchFamily="34" charset="-122"/>
                </a:rPr>
                <a:t>國民及學前教育署</a:t>
              </a:r>
              <a:r>
                <a:rPr lang="zh-TW" altLang="zh-TW" sz="1800" b="1" dirty="0">
                  <a:solidFill>
                    <a:srgbClr val="303030"/>
                  </a:solidFill>
                  <a:latin typeface="Microsoft YaHei" panose="020B0503020204020204" pitchFamily="34" charset="-122"/>
                  <a:ea typeface="Microsoft YaHei" panose="020B0503020204020204" pitchFamily="34" charset="-122"/>
                </a:rPr>
                <a:t>補助項目及基準</a:t>
              </a:r>
              <a:endParaRPr lang="en-US" altLang="zh-TW" sz="1800" b="1" dirty="0">
                <a:solidFill>
                  <a:srgbClr val="303030"/>
                </a:solidFill>
                <a:latin typeface="Microsoft YaHei" panose="020B0503020204020204" pitchFamily="34" charset="-122"/>
                <a:ea typeface="Microsoft YaHei" panose="020B0503020204020204" pitchFamily="34" charset="-122"/>
              </a:endParaRPr>
            </a:p>
            <a:p>
              <a:pPr marL="355600" indent="-177800">
                <a:buFont typeface="+mj-lt"/>
                <a:buAutoNum type="arabicPeriod"/>
                <a:defRPr/>
              </a:pPr>
              <a:r>
                <a:rPr lang="zh-TW" altLang="zh-TW" sz="1800" b="1" dirty="0">
                  <a:solidFill>
                    <a:srgbClr val="303030"/>
                  </a:solidFill>
                  <a:latin typeface="Microsoft YaHei" panose="020B0503020204020204" pitchFamily="34" charset="-122"/>
                  <a:ea typeface="Microsoft YaHei" panose="020B0503020204020204" pitchFamily="34" charset="-122"/>
                </a:rPr>
                <a:t>直轄市、縣（市）政府行政督導、審查資料、檢討會議補助基準</a:t>
              </a:r>
              <a:r>
                <a:rPr lang="zh-TW" altLang="en-US" sz="1800" b="1" dirty="0">
                  <a:solidFill>
                    <a:srgbClr val="303030"/>
                  </a:solidFill>
                  <a:latin typeface="Microsoft YaHei" panose="020B0503020204020204" pitchFamily="34" charset="-122"/>
                  <a:ea typeface="Microsoft YaHei" panose="020B0503020204020204" pitchFamily="34" charset="-122"/>
                </a:rPr>
                <a:t>、技藝教育、技藝教育競賽及成果發表活動、宣導研習經費等</a:t>
              </a:r>
              <a:endParaRPr lang="en-US" altLang="zh-TW" sz="1800" b="1" dirty="0">
                <a:solidFill>
                  <a:srgbClr val="303030"/>
                </a:solidFill>
                <a:latin typeface="Microsoft YaHei" panose="020B0503020204020204" pitchFamily="34" charset="-122"/>
                <a:ea typeface="Microsoft YaHei" panose="020B0503020204020204" pitchFamily="34" charset="-122"/>
              </a:endParaRPr>
            </a:p>
            <a:p>
              <a:pPr marL="355600" indent="-177800">
                <a:buFont typeface="+mj-lt"/>
                <a:buAutoNum type="arabicPeriod"/>
                <a:defRPr/>
              </a:pPr>
              <a:r>
                <a:rPr lang="zh-TW" altLang="en-US" sz="2000" b="1" dirty="0">
                  <a:solidFill>
                    <a:srgbClr val="FF0000"/>
                  </a:solidFill>
                  <a:latin typeface="Microsoft YaHei" panose="020B0503020204020204" pitchFamily="34" charset="-122"/>
                  <a:ea typeface="Microsoft YaHei" panose="020B0503020204020204" pitchFamily="34" charset="-122"/>
                </a:rPr>
                <a:t>國民中學部分基本補助：</a:t>
              </a:r>
              <a:r>
                <a:rPr lang="zh-TW" altLang="en-US" sz="2000" b="1" u="sng" dirty="0">
                  <a:solidFill>
                    <a:srgbClr val="FF0000"/>
                  </a:solidFill>
                  <a:latin typeface="Microsoft YaHei" panose="020B0503020204020204" pitchFamily="34" charset="-122"/>
                  <a:ea typeface="Microsoft YaHei" panose="020B0503020204020204" pitchFamily="34" charset="-122"/>
                </a:rPr>
                <a:t>每班新臺幣</a:t>
              </a:r>
              <a:r>
                <a:rPr lang="en-US" altLang="zh-TW" sz="2000" b="1" u="sng" dirty="0">
                  <a:solidFill>
                    <a:srgbClr val="FF0000"/>
                  </a:solidFill>
                  <a:latin typeface="Microsoft YaHei" panose="020B0503020204020204" pitchFamily="34" charset="-122"/>
                  <a:ea typeface="Microsoft YaHei" panose="020B0503020204020204" pitchFamily="34" charset="-122"/>
                </a:rPr>
                <a:t>3</a:t>
              </a:r>
              <a:r>
                <a:rPr lang="zh-TW" altLang="en-US" sz="2000" b="1" u="sng" dirty="0">
                  <a:solidFill>
                    <a:srgbClr val="FF0000"/>
                  </a:solidFill>
                  <a:latin typeface="Microsoft YaHei" panose="020B0503020204020204" pitchFamily="34" charset="-122"/>
                  <a:ea typeface="Microsoft YaHei" panose="020B0503020204020204" pitchFamily="34" charset="-122"/>
                </a:rPr>
                <a:t>千元</a:t>
              </a:r>
              <a:r>
                <a:rPr lang="zh-TW" altLang="en-US" sz="1800" b="1" dirty="0">
                  <a:solidFill>
                    <a:srgbClr val="303030"/>
                  </a:solidFill>
                  <a:latin typeface="Microsoft YaHei" panose="020B0503020204020204" pitchFamily="34" charset="-122"/>
                  <a:ea typeface="Microsoft YaHei" panose="020B0503020204020204" pitchFamily="34" charset="-122"/>
                </a:rPr>
                <a:t>。</a:t>
              </a:r>
              <a:endParaRPr lang="en-US" altLang="zh-TW" sz="1800" b="1" dirty="0">
                <a:solidFill>
                  <a:srgbClr val="303030"/>
                </a:solidFill>
                <a:latin typeface="Microsoft YaHei" panose="020B0503020204020204" pitchFamily="34" charset="-122"/>
                <a:ea typeface="Microsoft YaHei" panose="020B0503020204020204" pitchFamily="34" charset="-122"/>
              </a:endParaRPr>
            </a:p>
            <a:p>
              <a:pPr marL="355600" indent="-177800">
                <a:buFont typeface="+mj-lt"/>
                <a:buAutoNum type="arabicPeriod"/>
                <a:defRPr/>
              </a:pPr>
              <a:r>
                <a:rPr lang="zh-TW" altLang="en-US" sz="1800" b="1" dirty="0">
                  <a:solidFill>
                    <a:srgbClr val="303030"/>
                  </a:solidFill>
                  <a:latin typeface="Microsoft YaHei" panose="020B0503020204020204" pitchFamily="34" charset="-122"/>
                  <a:ea typeface="Microsoft YaHei" panose="020B0503020204020204" pitchFamily="34" charset="-122"/>
                </a:rPr>
                <a:t>各校規劃辦理</a:t>
              </a:r>
              <a:r>
                <a:rPr lang="zh-TW" altLang="en-US" sz="1800" b="1" u="sng" dirty="0">
                  <a:solidFill>
                    <a:schemeClr val="tx1"/>
                  </a:solidFill>
                  <a:latin typeface="Microsoft YaHei" panose="020B0503020204020204" pitchFamily="34" charset="-122"/>
                  <a:ea typeface="Microsoft YaHei" panose="020B0503020204020204" pitchFamily="34" charset="-122"/>
                </a:rPr>
                <a:t>全體國中二年級</a:t>
              </a:r>
              <a:r>
                <a:rPr lang="en-US" altLang="zh-TW" sz="1800" b="1" u="sng" dirty="0">
                  <a:solidFill>
                    <a:schemeClr val="tx1"/>
                  </a:solidFill>
                  <a:latin typeface="Microsoft YaHei" panose="020B0503020204020204" pitchFamily="34" charset="-122"/>
                  <a:ea typeface="Microsoft YaHei" panose="020B0503020204020204" pitchFamily="34" charset="-122"/>
                </a:rPr>
                <a:t>(</a:t>
              </a:r>
              <a:r>
                <a:rPr lang="zh-TW" altLang="en-US" sz="1800" b="1" u="sng" dirty="0">
                  <a:solidFill>
                    <a:schemeClr val="tx1"/>
                  </a:solidFill>
                  <a:latin typeface="Microsoft YaHei" panose="020B0503020204020204" pitchFamily="34" charset="-122"/>
                  <a:ea typeface="Microsoft YaHei" panose="020B0503020204020204" pitchFamily="34" charset="-122"/>
                </a:rPr>
                <a:t>八年級</a:t>
              </a:r>
              <a:r>
                <a:rPr lang="en-US" altLang="zh-TW" sz="1800" b="1" u="sng" dirty="0">
                  <a:solidFill>
                    <a:schemeClr val="tx1"/>
                  </a:solidFill>
                  <a:latin typeface="Microsoft YaHei" panose="020B0503020204020204" pitchFamily="34" charset="-122"/>
                  <a:ea typeface="Microsoft YaHei" panose="020B0503020204020204" pitchFamily="34" charset="-122"/>
                </a:rPr>
                <a:t>)</a:t>
              </a:r>
              <a:r>
                <a:rPr lang="zh-TW" altLang="en-US" sz="1800" b="1" dirty="0">
                  <a:solidFill>
                    <a:srgbClr val="303030"/>
                  </a:solidFill>
                  <a:latin typeface="Microsoft YaHei" panose="020B0503020204020204" pitchFamily="34" charset="-122"/>
                  <a:ea typeface="Microsoft YaHei" panose="020B0503020204020204" pitchFamily="34" charset="-122"/>
                </a:rPr>
                <a:t>學生赴產業參訪或社區高級中等學校進行</a:t>
              </a:r>
              <a:r>
                <a:rPr lang="zh-TW" altLang="en-US" sz="1800" b="1" u="sng" dirty="0">
                  <a:solidFill>
                    <a:srgbClr val="303030"/>
                  </a:solidFill>
                  <a:latin typeface="Microsoft YaHei" panose="020B0503020204020204" pitchFamily="34" charset="-122"/>
                  <a:ea typeface="Microsoft YaHei" panose="020B0503020204020204" pitchFamily="34" charset="-122"/>
                </a:rPr>
                <a:t>專業群科參訪</a:t>
              </a:r>
              <a:r>
                <a:rPr lang="zh-TW" altLang="en-US" sz="1800" b="1" dirty="0">
                  <a:solidFill>
                    <a:srgbClr val="303030"/>
                  </a:solidFill>
                  <a:latin typeface="Microsoft YaHei" panose="020B0503020204020204" pitchFamily="34" charset="-122"/>
                  <a:ea typeface="Microsoft YaHei" panose="020B0503020204020204" pitchFamily="34" charset="-122"/>
                </a:rPr>
                <a:t>及試探，以</a:t>
              </a:r>
              <a:r>
                <a:rPr lang="zh-TW" altLang="en-US" sz="2000" b="1" u="sng" dirty="0">
                  <a:solidFill>
                    <a:srgbClr val="FF0000"/>
                  </a:solidFill>
                  <a:latin typeface="Microsoft YaHei" panose="020B0503020204020204" pitchFamily="34" charset="-122"/>
                  <a:ea typeface="Microsoft YaHei" panose="020B0503020204020204" pitchFamily="34" charset="-122"/>
                </a:rPr>
                <a:t>國中二年級</a:t>
              </a:r>
              <a:r>
                <a:rPr lang="en-US" altLang="zh-TW" sz="2000" b="1" u="sng" dirty="0">
                  <a:solidFill>
                    <a:srgbClr val="FF0000"/>
                  </a:solidFill>
                  <a:latin typeface="Microsoft YaHei" panose="020B0503020204020204" pitchFamily="34" charset="-122"/>
                  <a:ea typeface="Microsoft YaHei" panose="020B0503020204020204" pitchFamily="34" charset="-122"/>
                </a:rPr>
                <a:t>(</a:t>
              </a:r>
              <a:r>
                <a:rPr lang="zh-TW" altLang="en-US" sz="2000" b="1" u="sng" dirty="0">
                  <a:solidFill>
                    <a:srgbClr val="FF0000"/>
                  </a:solidFill>
                  <a:latin typeface="Microsoft YaHei" panose="020B0503020204020204" pitchFamily="34" charset="-122"/>
                  <a:ea typeface="Microsoft YaHei" panose="020B0503020204020204" pitchFamily="34" charset="-122"/>
                </a:rPr>
                <a:t>八年級</a:t>
              </a:r>
              <a:r>
                <a:rPr lang="en-US" altLang="zh-TW" sz="2000" b="1" dirty="0">
                  <a:solidFill>
                    <a:srgbClr val="FF0000"/>
                  </a:solidFill>
                  <a:latin typeface="Microsoft YaHei" panose="020B0503020204020204" pitchFamily="34" charset="-122"/>
                  <a:ea typeface="Microsoft YaHei" panose="020B0503020204020204" pitchFamily="34" charset="-122"/>
                </a:rPr>
                <a:t>)</a:t>
              </a:r>
              <a:r>
                <a:rPr lang="zh-TW" altLang="en-US" sz="2000" b="1" dirty="0">
                  <a:solidFill>
                    <a:srgbClr val="FF0000"/>
                  </a:solidFill>
                  <a:latin typeface="Microsoft YaHei" panose="020B0503020204020204" pitchFamily="34" charset="-122"/>
                  <a:ea typeface="Microsoft YaHei" panose="020B0503020204020204" pitchFamily="34" charset="-122"/>
                </a:rPr>
                <a:t>班級數計算，</a:t>
              </a:r>
              <a:r>
                <a:rPr lang="zh-TW" altLang="en-US" sz="2000" b="1" u="sng" dirty="0">
                  <a:solidFill>
                    <a:srgbClr val="FF0000"/>
                  </a:solidFill>
                  <a:latin typeface="Microsoft YaHei" panose="020B0503020204020204" pitchFamily="34" charset="-122"/>
                  <a:ea typeface="Microsoft YaHei" panose="020B0503020204020204" pitchFamily="34" charset="-122"/>
                </a:rPr>
                <a:t>每班另增加補助新臺幣</a:t>
              </a:r>
              <a:r>
                <a:rPr lang="en-US" altLang="zh-TW" sz="2000" b="1" u="sng" dirty="0">
                  <a:solidFill>
                    <a:srgbClr val="FF0000"/>
                  </a:solidFill>
                  <a:latin typeface="Microsoft YaHei" panose="020B0503020204020204" pitchFamily="34" charset="-122"/>
                  <a:ea typeface="Microsoft YaHei" panose="020B0503020204020204" pitchFamily="34" charset="-122"/>
                </a:rPr>
                <a:t>3</a:t>
              </a:r>
              <a:r>
                <a:rPr lang="zh-TW" altLang="en-US" sz="2000" b="1" u="sng" dirty="0">
                  <a:solidFill>
                    <a:srgbClr val="FF0000"/>
                  </a:solidFill>
                  <a:latin typeface="Microsoft YaHei" panose="020B0503020204020204" pitchFamily="34" charset="-122"/>
                  <a:ea typeface="Microsoft YaHei" panose="020B0503020204020204" pitchFamily="34" charset="-122"/>
                </a:rPr>
                <a:t>千元</a:t>
              </a:r>
              <a:r>
                <a:rPr lang="zh-TW" altLang="en-US" sz="1800" b="1" dirty="0">
                  <a:solidFill>
                    <a:srgbClr val="303030"/>
                  </a:solidFill>
                  <a:latin typeface="Microsoft YaHei" panose="020B0503020204020204" pitchFamily="34" charset="-122"/>
                  <a:ea typeface="Microsoft YaHei" panose="020B0503020204020204" pitchFamily="34" charset="-122"/>
                </a:rPr>
                <a:t>，</a:t>
              </a:r>
              <a:r>
                <a:rPr lang="zh-TW" altLang="en-US" sz="2000" b="1" u="sng" dirty="0">
                  <a:solidFill>
                    <a:srgbClr val="FF0000"/>
                  </a:solidFill>
                  <a:latin typeface="Microsoft YaHei" panose="020B0503020204020204" pitchFamily="34" charset="-122"/>
                  <a:ea typeface="Microsoft YaHei" panose="020B0503020204020204" pitchFamily="34" charset="-122"/>
                </a:rPr>
                <a:t>每校</a:t>
              </a:r>
              <a:r>
                <a:rPr lang="zh-TW" altLang="en-US" sz="2000" b="1" dirty="0">
                  <a:solidFill>
                    <a:srgbClr val="FF0000"/>
                  </a:solidFill>
                  <a:latin typeface="Microsoft YaHei" panose="020B0503020204020204" pitchFamily="34" charset="-122"/>
                  <a:ea typeface="Microsoft YaHei" panose="020B0503020204020204" pitchFamily="34" charset="-122"/>
                </a:rPr>
                <a:t>補助生涯發展教育辦理經費</a:t>
              </a:r>
              <a:r>
                <a:rPr lang="zh-TW" altLang="en-US" sz="2000" b="1" u="sng" dirty="0">
                  <a:solidFill>
                    <a:srgbClr val="FF0000"/>
                  </a:solidFill>
                  <a:latin typeface="Microsoft YaHei" panose="020B0503020204020204" pitchFamily="34" charset="-122"/>
                  <a:ea typeface="Microsoft YaHei" panose="020B0503020204020204" pitchFamily="34" charset="-122"/>
                </a:rPr>
                <a:t>新臺幣</a:t>
              </a:r>
              <a:r>
                <a:rPr lang="en-US" altLang="zh-TW" sz="2000" b="1" u="sng" dirty="0">
                  <a:solidFill>
                    <a:srgbClr val="FF0000"/>
                  </a:solidFill>
                  <a:latin typeface="Microsoft YaHei" panose="020B0503020204020204" pitchFamily="34" charset="-122"/>
                  <a:ea typeface="Microsoft YaHei" panose="020B0503020204020204" pitchFamily="34" charset="-122"/>
                </a:rPr>
                <a:t>2</a:t>
              </a:r>
              <a:r>
                <a:rPr lang="zh-TW" altLang="en-US" sz="2000" b="1" u="sng" dirty="0">
                  <a:solidFill>
                    <a:srgbClr val="FF0000"/>
                  </a:solidFill>
                  <a:latin typeface="Microsoft YaHei" panose="020B0503020204020204" pitchFamily="34" charset="-122"/>
                  <a:ea typeface="Microsoft YaHei" panose="020B0503020204020204" pitchFamily="34" charset="-122"/>
                </a:rPr>
                <a:t>萬元</a:t>
              </a:r>
              <a:r>
                <a:rPr lang="zh-TW" altLang="en-US" sz="1800" b="1" dirty="0">
                  <a:solidFill>
                    <a:srgbClr val="303030"/>
                  </a:solidFill>
                  <a:latin typeface="Microsoft YaHei" panose="020B0503020204020204" pitchFamily="34" charset="-122"/>
                  <a:ea typeface="Microsoft YaHei" panose="020B0503020204020204" pitchFamily="34" charset="-122"/>
                </a:rPr>
                <a:t>。</a:t>
              </a:r>
              <a:endParaRPr lang="en-US" altLang="zh-TW" sz="1800" b="1" dirty="0">
                <a:solidFill>
                  <a:srgbClr val="303030"/>
                </a:solidFill>
                <a:latin typeface="Microsoft YaHei" panose="020B0503020204020204" pitchFamily="34" charset="-122"/>
                <a:ea typeface="Microsoft YaHei" panose="020B0503020204020204" pitchFamily="34" charset="-122"/>
              </a:endParaRPr>
            </a:p>
            <a:p>
              <a:pPr marL="355600" indent="-355600">
                <a:buFont typeface="+mj-lt"/>
                <a:buAutoNum type="arabicPeriod"/>
                <a:defRPr/>
              </a:pPr>
              <a:endParaRPr lang="en-US" altLang="zh-TW" sz="1800" b="1" dirty="0">
                <a:solidFill>
                  <a:srgbClr val="303030"/>
                </a:solidFill>
                <a:latin typeface="Microsoft YaHei" panose="020B0503020204020204" pitchFamily="34" charset="-122"/>
                <a:ea typeface="Microsoft YaHei" panose="020B0503020204020204" pitchFamily="34" charset="-122"/>
              </a:endParaRPr>
            </a:p>
            <a:p>
              <a:pPr marL="355600" indent="-355600">
                <a:buFont typeface="+mj-lt"/>
                <a:buAutoNum type="arabicPeriod"/>
                <a:defRPr/>
              </a:pPr>
              <a:endParaRPr lang="en-US" altLang="zh-TW" sz="1800" b="1" dirty="0">
                <a:solidFill>
                  <a:srgbClr val="303030"/>
                </a:solidFill>
                <a:latin typeface="Microsoft YaHei" panose="020B0503020204020204" pitchFamily="34" charset="-122"/>
                <a:ea typeface="Microsoft YaHei" panose="020B0503020204020204" pitchFamily="34" charset="-122"/>
              </a:endParaRPr>
            </a:p>
            <a:p>
              <a:pPr marL="355600" indent="-355600">
                <a:buFont typeface="+mj-lt"/>
                <a:buAutoNum type="arabicPeriod"/>
                <a:defRPr/>
              </a:pPr>
              <a:endParaRPr lang="en-US" altLang="zh-TW" sz="1800" b="1" dirty="0">
                <a:solidFill>
                  <a:srgbClr val="303030"/>
                </a:solidFill>
                <a:latin typeface="Microsoft YaHei" panose="020B0503020204020204" pitchFamily="34" charset="-122"/>
                <a:ea typeface="Microsoft YaHei" panose="020B0503020204020204" pitchFamily="34" charset="-122"/>
              </a:endParaRPr>
            </a:p>
            <a:p>
              <a:pPr marL="355600" indent="-355600">
                <a:buFont typeface="+mj-lt"/>
                <a:buAutoNum type="arabicPeriod"/>
                <a:defRPr/>
              </a:pPr>
              <a:endParaRPr lang="en-US" altLang="zh-TW" sz="1800" b="1" dirty="0">
                <a:solidFill>
                  <a:srgbClr val="303030"/>
                </a:solidFill>
                <a:latin typeface="Microsoft YaHei" panose="020B0503020204020204" pitchFamily="34" charset="-122"/>
                <a:ea typeface="Microsoft YaHei" panose="020B0503020204020204" pitchFamily="34" charset="-122"/>
              </a:endParaRPr>
            </a:p>
            <a:p>
              <a:pPr marL="361950" indent="-184150">
                <a:buFont typeface="+mj-lt"/>
                <a:buAutoNum type="arabicPeriod"/>
                <a:defRPr/>
              </a:pPr>
              <a:r>
                <a:rPr lang="zh-TW" altLang="zh-TW" sz="1800" b="1" dirty="0">
                  <a:solidFill>
                    <a:schemeClr val="tx1"/>
                  </a:solidFill>
                  <a:latin typeface="Microsoft YaHei" panose="020B0503020204020204" pitchFamily="34" charset="-122"/>
                  <a:ea typeface="Microsoft YaHei" panose="020B0503020204020204" pitchFamily="34" charset="-122"/>
                </a:rPr>
                <a:t>全縣（市）性教師研習、觀摩參訪、工作研討等生涯發展教育推動相關活動，由縣（市）政府研擬計畫及經費概算，函報教育部國民及學前教育署申請補助</a:t>
              </a:r>
              <a:r>
                <a:rPr lang="zh-TW" altLang="zh-TW" sz="1400" b="1" dirty="0">
                  <a:solidFill>
                    <a:schemeClr val="tx1"/>
                  </a:solidFill>
                  <a:latin typeface="Microsoft YaHei" panose="020B0503020204020204" pitchFamily="34" charset="-122"/>
                  <a:ea typeface="Microsoft YaHei" panose="020B0503020204020204" pitchFamily="34" charset="-122"/>
                </a:rPr>
                <a:t>。</a:t>
              </a:r>
            </a:p>
          </p:txBody>
        </p:sp>
        <p:sp>
          <p:nvSpPr>
            <p:cNvPr id="15" name="文字方塊 14">
              <a:extLst>
                <a:ext uri="{FF2B5EF4-FFF2-40B4-BE49-F238E27FC236}">
                  <a16:creationId xmlns:a16="http://schemas.microsoft.com/office/drawing/2014/main" xmlns="" id="{7FCD1569-832F-41E5-8C70-ED6CD1A001A7}"/>
                </a:ext>
              </a:extLst>
            </p:cNvPr>
            <p:cNvSpPr txBox="1"/>
            <p:nvPr/>
          </p:nvSpPr>
          <p:spPr>
            <a:xfrm>
              <a:off x="1262816" y="3633555"/>
              <a:ext cx="6264366" cy="51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ts val="2500"/>
                </a:lnSpc>
                <a:defRPr/>
              </a:pPr>
              <a:r>
                <a:rPr lang="zh-TW" altLang="zh-TW" sz="2000" b="1" dirty="0">
                  <a:solidFill>
                    <a:srgbClr val="0000FF"/>
                  </a:solidFill>
                  <a:latin typeface="Microsoft YaHei" panose="020B0503020204020204" pitchFamily="34" charset="-122"/>
                  <a:ea typeface="Microsoft YaHei" panose="020B0503020204020204" pitchFamily="34" charset="-122"/>
                </a:rPr>
                <a:t>全校班級數＊</a:t>
              </a:r>
              <a:r>
                <a:rPr lang="en-US" altLang="zh-TW" sz="2000" b="1" dirty="0">
                  <a:solidFill>
                    <a:srgbClr val="0000FF"/>
                  </a:solidFill>
                  <a:latin typeface="Microsoft YaHei" panose="020B0503020204020204" pitchFamily="34" charset="-122"/>
                  <a:ea typeface="Microsoft YaHei" panose="020B0503020204020204" pitchFamily="34" charset="-122"/>
                </a:rPr>
                <a:t>3,000</a:t>
              </a:r>
              <a:r>
                <a:rPr lang="zh-TW" altLang="zh-TW" sz="2000" b="1" dirty="0">
                  <a:solidFill>
                    <a:srgbClr val="0000FF"/>
                  </a:solidFill>
                  <a:latin typeface="Microsoft YaHei" panose="020B0503020204020204" pitchFamily="34" charset="-122"/>
                  <a:ea typeface="Microsoft YaHei" panose="020B0503020204020204" pitchFamily="34" charset="-122"/>
                </a:rPr>
                <a:t>＋</a:t>
              </a:r>
              <a:r>
                <a:rPr lang="zh-TW" altLang="en-US" sz="2000" b="1" dirty="0">
                  <a:solidFill>
                    <a:srgbClr val="0000FF"/>
                  </a:solidFill>
                  <a:latin typeface="Microsoft YaHei" panose="020B0503020204020204" pitchFamily="34" charset="-122"/>
                  <a:ea typeface="Microsoft YaHei" panose="020B0503020204020204" pitchFamily="34" charset="-122"/>
                </a:rPr>
                <a:t>國中二年級</a:t>
              </a:r>
              <a:r>
                <a:rPr lang="en-US" altLang="zh-TW" sz="2000" b="1" dirty="0">
                  <a:solidFill>
                    <a:srgbClr val="0000FF"/>
                  </a:solidFill>
                  <a:latin typeface="Microsoft YaHei" panose="020B0503020204020204" pitchFamily="34" charset="-122"/>
                  <a:ea typeface="Microsoft YaHei" panose="020B0503020204020204" pitchFamily="34" charset="-122"/>
                </a:rPr>
                <a:t>(</a:t>
              </a:r>
              <a:r>
                <a:rPr lang="zh-TW" altLang="en-US" sz="2000" b="1" dirty="0">
                  <a:solidFill>
                    <a:srgbClr val="0000FF"/>
                  </a:solidFill>
                  <a:latin typeface="Microsoft YaHei" panose="020B0503020204020204" pitchFamily="34" charset="-122"/>
                  <a:ea typeface="Microsoft YaHei" panose="020B0503020204020204" pitchFamily="34" charset="-122"/>
                </a:rPr>
                <a:t>八年級</a:t>
              </a:r>
              <a:r>
                <a:rPr lang="en-US" altLang="zh-TW" sz="2000" b="1" dirty="0">
                  <a:solidFill>
                    <a:srgbClr val="0000FF"/>
                  </a:solidFill>
                  <a:latin typeface="Microsoft YaHei" panose="020B0503020204020204" pitchFamily="34" charset="-122"/>
                  <a:ea typeface="Microsoft YaHei" panose="020B0503020204020204" pitchFamily="34" charset="-122"/>
                </a:rPr>
                <a:t>)</a:t>
              </a:r>
              <a:r>
                <a:rPr lang="zh-TW" altLang="zh-TW" sz="2000" b="1" dirty="0">
                  <a:solidFill>
                    <a:srgbClr val="0000FF"/>
                  </a:solidFill>
                  <a:latin typeface="Microsoft YaHei" panose="020B0503020204020204" pitchFamily="34" charset="-122"/>
                  <a:ea typeface="Microsoft YaHei" panose="020B0503020204020204" pitchFamily="34" charset="-122"/>
                </a:rPr>
                <a:t>辦理</a:t>
              </a:r>
              <a:r>
                <a:rPr lang="zh-TW" altLang="en-US" sz="2000" b="1" dirty="0">
                  <a:solidFill>
                    <a:srgbClr val="0000FF"/>
                  </a:solidFill>
                  <a:latin typeface="Microsoft YaHei" panose="020B0503020204020204" pitchFamily="34" charset="-122"/>
                  <a:ea typeface="Microsoft YaHei" panose="020B0503020204020204" pitchFamily="34" charset="-122"/>
                </a:rPr>
                <a:t>社區高級中等學校專業群科</a:t>
              </a:r>
              <a:r>
                <a:rPr lang="zh-TW" altLang="zh-TW" sz="2000" b="1" dirty="0">
                  <a:solidFill>
                    <a:srgbClr val="0000FF"/>
                  </a:solidFill>
                  <a:latin typeface="Microsoft YaHei" panose="020B0503020204020204" pitchFamily="34" charset="-122"/>
                  <a:ea typeface="Microsoft YaHei" panose="020B0503020204020204" pitchFamily="34" charset="-122"/>
                </a:rPr>
                <a:t>參訪活動班級數＊</a:t>
              </a:r>
              <a:r>
                <a:rPr lang="en-US" altLang="zh-TW" sz="2000" b="1" dirty="0">
                  <a:solidFill>
                    <a:srgbClr val="0000FF"/>
                  </a:solidFill>
                  <a:latin typeface="Microsoft YaHei" panose="020B0503020204020204" pitchFamily="34" charset="-122"/>
                  <a:ea typeface="Microsoft YaHei" panose="020B0503020204020204" pitchFamily="34" charset="-122"/>
                </a:rPr>
                <a:t>3,000+20,000</a:t>
              </a:r>
              <a:endParaRPr lang="zh-TW" altLang="zh-TW" sz="2000" b="1" dirty="0">
                <a:solidFill>
                  <a:srgbClr val="0000FF"/>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151163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Shape 352">
            <a:extLst>
              <a:ext uri="{FF2B5EF4-FFF2-40B4-BE49-F238E27FC236}">
                <a16:creationId xmlns:a16="http://schemas.microsoft.com/office/drawing/2014/main" xmlns="" id="{7CCED8D1-F06E-4704-93A4-E011BB039795}"/>
              </a:ext>
            </a:extLst>
          </p:cNvPr>
          <p:cNvSpPr/>
          <p:nvPr/>
        </p:nvSpPr>
        <p:spPr>
          <a:xfrm>
            <a:off x="0" y="311362"/>
            <a:ext cx="7250723" cy="712061"/>
          </a:xfrm>
          <a:prstGeom prst="rect">
            <a:avLst/>
          </a:prstGeom>
          <a:solidFill>
            <a:srgbClr val="B0D85B"/>
          </a:solidFill>
          <a:ln>
            <a:solidFill>
              <a:srgbClr val="B0D85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1" name="文本框 8">
            <a:extLst>
              <a:ext uri="{FF2B5EF4-FFF2-40B4-BE49-F238E27FC236}">
                <a16:creationId xmlns:a16="http://schemas.microsoft.com/office/drawing/2014/main" xmlns="" id="{2FF27C66-94D3-43CB-BB04-A7AA2C486866}"/>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Shape 203">
            <a:extLst>
              <a:ext uri="{FF2B5EF4-FFF2-40B4-BE49-F238E27FC236}">
                <a16:creationId xmlns:a16="http://schemas.microsoft.com/office/drawing/2014/main" xmlns="" id="{464CAF01-E131-4630-8134-D4779AD4670A}"/>
              </a:ext>
            </a:extLst>
          </p:cNvPr>
          <p:cNvSpPr txBox="1">
            <a:spLocks/>
          </p:cNvSpPr>
          <p:nvPr/>
        </p:nvSpPr>
        <p:spPr>
          <a:xfrm>
            <a:off x="936996" y="311362"/>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生涯發展教育計畫撰寫</a:t>
            </a:r>
            <a:r>
              <a:rPr lang="en-US" altLang="zh-TW"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-7</a:t>
            </a:r>
            <a:endParaRPr lang="en"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pSp>
        <p:nvGrpSpPr>
          <p:cNvPr id="7" name="群組 6">
            <a:extLst>
              <a:ext uri="{FF2B5EF4-FFF2-40B4-BE49-F238E27FC236}">
                <a16:creationId xmlns:a16="http://schemas.microsoft.com/office/drawing/2014/main" xmlns="" id="{E7A32612-4871-4C47-B23D-3143E698DD73}"/>
              </a:ext>
            </a:extLst>
          </p:cNvPr>
          <p:cNvGrpSpPr/>
          <p:nvPr/>
        </p:nvGrpSpPr>
        <p:grpSpPr>
          <a:xfrm>
            <a:off x="330187" y="1291911"/>
            <a:ext cx="8483626" cy="5254727"/>
            <a:chOff x="-711594" y="954424"/>
            <a:chExt cx="8298258" cy="4065600"/>
          </a:xfrm>
        </p:grpSpPr>
        <p:sp>
          <p:nvSpPr>
            <p:cNvPr id="8" name="圓角矩形 3">
              <a:extLst>
                <a:ext uri="{FF2B5EF4-FFF2-40B4-BE49-F238E27FC236}">
                  <a16:creationId xmlns:a16="http://schemas.microsoft.com/office/drawing/2014/main" xmlns="" id="{6B91FEFA-C821-4C76-8C41-6190B6621C1F}"/>
                </a:ext>
              </a:extLst>
            </p:cNvPr>
            <p:cNvSpPr/>
            <p:nvPr/>
          </p:nvSpPr>
          <p:spPr>
            <a:xfrm>
              <a:off x="-685800" y="964303"/>
              <a:ext cx="2272425" cy="1103391"/>
            </a:xfrm>
            <a:prstGeom prst="roundRect">
              <a:avLst/>
            </a:prstGeom>
            <a:solidFill>
              <a:schemeClr val="accent5">
                <a:lumMod val="40000"/>
                <a:lumOff val="60000"/>
              </a:schemeClr>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預期成效</a:t>
              </a:r>
              <a:endParaRPr lang="en-US" altLang="zh-TW" sz="2800" b="1" dirty="0">
                <a:solidFill>
                  <a:srgbClr val="002060"/>
                </a:solidFill>
                <a:latin typeface="Microsoft YaHei" panose="020B0503020204020204" pitchFamily="34" charset="-122"/>
                <a:ea typeface="Microsoft YaHei" panose="020B0503020204020204" pitchFamily="34" charset="-122"/>
              </a:endParaRPr>
            </a:p>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及檢核機制</a:t>
              </a:r>
            </a:p>
          </p:txBody>
        </p:sp>
        <p:sp>
          <p:nvSpPr>
            <p:cNvPr id="14" name="矩形 13">
              <a:extLst>
                <a:ext uri="{FF2B5EF4-FFF2-40B4-BE49-F238E27FC236}">
                  <a16:creationId xmlns:a16="http://schemas.microsoft.com/office/drawing/2014/main" xmlns="" id="{B0EA5709-71BC-4654-839E-D4F8ABD72FB8}"/>
                </a:ext>
              </a:extLst>
            </p:cNvPr>
            <p:cNvSpPr/>
            <p:nvPr/>
          </p:nvSpPr>
          <p:spPr>
            <a:xfrm>
              <a:off x="1735816" y="954424"/>
              <a:ext cx="5850848" cy="1113271"/>
            </a:xfrm>
            <a:prstGeom prst="rect">
              <a:avLst/>
            </a:prstGeom>
            <a:solidFill>
              <a:schemeClr val="accent5">
                <a:lumMod val="20000"/>
                <a:lumOff val="8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1200"/>
                </a:spcBef>
                <a:defRPr/>
              </a:pPr>
              <a:r>
                <a:rPr kumimoji="1" lang="zh-TW" altLang="en-US" sz="1800" b="1" dirty="0">
                  <a:solidFill>
                    <a:srgbClr val="040608"/>
                  </a:solidFill>
                  <a:latin typeface="Microsoft YaHei" panose="020B0503020204020204" pitchFamily="34" charset="-122"/>
                  <a:ea typeface="Microsoft YaHei" panose="020B0503020204020204" pitchFamily="34" charset="-122"/>
                </a:rPr>
                <a:t>學校辦理生涯發展教育預期成效及檢核機制</a:t>
              </a:r>
            </a:p>
            <a:p>
              <a:pPr>
                <a:spcBef>
                  <a:spcPts val="1200"/>
                </a:spcBef>
                <a:defRPr/>
              </a:pPr>
              <a:r>
                <a:rPr kumimoji="1" lang="en-US" altLang="zh-TW" sz="1800" b="1" dirty="0">
                  <a:solidFill>
                    <a:srgbClr val="040608"/>
                  </a:solidFill>
                  <a:latin typeface="Microsoft YaHei" panose="020B0503020204020204" pitchFamily="34" charset="-122"/>
                  <a:ea typeface="Microsoft YaHei" panose="020B0503020204020204" pitchFamily="34" charset="-122"/>
                </a:rPr>
                <a:t>※</a:t>
              </a:r>
              <a:r>
                <a:rPr kumimoji="1" lang="zh-TW" altLang="en-US" sz="2800" b="1" u="sng" dirty="0">
                  <a:solidFill>
                    <a:srgbClr val="FF0000"/>
                  </a:solidFill>
                  <a:latin typeface="Microsoft YaHei" panose="020B0503020204020204" pitchFamily="34" charset="-122"/>
                  <a:ea typeface="Microsoft YaHei" panose="020B0503020204020204" pitchFamily="34" charset="-122"/>
                </a:rPr>
                <a:t>質</a:t>
              </a:r>
              <a:r>
                <a:rPr kumimoji="1" lang="zh-TW" altLang="en-US" sz="1800" b="1" dirty="0">
                  <a:solidFill>
                    <a:srgbClr val="040608"/>
                  </a:solidFill>
                  <a:latin typeface="Microsoft YaHei" panose="020B0503020204020204" pitchFamily="34" charset="-122"/>
                  <a:ea typeface="Microsoft YaHei" panose="020B0503020204020204" pitchFamily="34" charset="-122"/>
                </a:rPr>
                <a:t>的成效、</a:t>
              </a:r>
              <a:r>
                <a:rPr kumimoji="1" lang="zh-TW" altLang="en-US" sz="2800" b="1" u="sng" dirty="0">
                  <a:solidFill>
                    <a:srgbClr val="FF0000"/>
                  </a:solidFill>
                  <a:latin typeface="Microsoft YaHei" panose="020B0503020204020204" pitchFamily="34" charset="-122"/>
                  <a:ea typeface="Microsoft YaHei" panose="020B0503020204020204" pitchFamily="34" charset="-122"/>
                </a:rPr>
                <a:t>量</a:t>
              </a:r>
              <a:r>
                <a:rPr kumimoji="1" lang="zh-TW" altLang="en-US" sz="1800" b="1" dirty="0">
                  <a:solidFill>
                    <a:srgbClr val="040608"/>
                  </a:solidFill>
                  <a:latin typeface="Microsoft YaHei" panose="020B0503020204020204" pitchFamily="34" charset="-122"/>
                  <a:ea typeface="Microsoft YaHei" panose="020B0503020204020204" pitchFamily="34" charset="-122"/>
                </a:rPr>
                <a:t>的成效</a:t>
              </a:r>
            </a:p>
            <a:p>
              <a:pPr>
                <a:spcBef>
                  <a:spcPts val="1200"/>
                </a:spcBef>
                <a:defRPr/>
              </a:pPr>
              <a:r>
                <a:rPr kumimoji="1" lang="en-US" altLang="zh-TW" sz="1800" b="1" dirty="0">
                  <a:solidFill>
                    <a:srgbClr val="040608"/>
                  </a:solidFill>
                  <a:latin typeface="Microsoft YaHei" panose="020B0503020204020204" pitchFamily="34" charset="-122"/>
                  <a:ea typeface="Microsoft YaHei" panose="020B0503020204020204" pitchFamily="34" charset="-122"/>
                </a:rPr>
                <a:t>※</a:t>
              </a:r>
              <a:r>
                <a:rPr kumimoji="1" lang="zh-TW" altLang="en-US" sz="1800" b="1" dirty="0">
                  <a:solidFill>
                    <a:srgbClr val="040608"/>
                  </a:solidFill>
                  <a:latin typeface="Microsoft YaHei" panose="020B0503020204020204" pitchFamily="34" charset="-122"/>
                  <a:ea typeface="Microsoft YaHei" panose="020B0503020204020204" pitchFamily="34" charset="-122"/>
                </a:rPr>
                <a:t>計畫實施成效檢核方式說明及相關表件</a:t>
              </a:r>
            </a:p>
          </p:txBody>
        </p:sp>
        <p:sp>
          <p:nvSpPr>
            <p:cNvPr id="15" name="圓角矩形 5">
              <a:extLst>
                <a:ext uri="{FF2B5EF4-FFF2-40B4-BE49-F238E27FC236}">
                  <a16:creationId xmlns:a16="http://schemas.microsoft.com/office/drawing/2014/main" xmlns="" id="{D5C355FB-E28A-4777-942D-88313C46CE0F}"/>
                </a:ext>
              </a:extLst>
            </p:cNvPr>
            <p:cNvSpPr/>
            <p:nvPr/>
          </p:nvSpPr>
          <p:spPr>
            <a:xfrm>
              <a:off x="-711594" y="2120168"/>
              <a:ext cx="2272425" cy="1728192"/>
            </a:xfrm>
            <a:prstGeom prst="roundRect">
              <a:avLst/>
            </a:prstGeom>
            <a:solidFill>
              <a:srgbClr val="DDDDFF"/>
            </a:solidFill>
            <a:ln>
              <a:noFill/>
            </a:ln>
            <a:effectLst>
              <a:innerShdw blurRad="63500" dist="50800" dir="54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獎勵</a:t>
              </a:r>
            </a:p>
          </p:txBody>
        </p:sp>
        <p:sp>
          <p:nvSpPr>
            <p:cNvPr id="16" name="矩形 15">
              <a:extLst>
                <a:ext uri="{FF2B5EF4-FFF2-40B4-BE49-F238E27FC236}">
                  <a16:creationId xmlns:a16="http://schemas.microsoft.com/office/drawing/2014/main" xmlns="" id="{70A8680C-B68C-40FA-B0D1-AB1861A7F528}"/>
                </a:ext>
              </a:extLst>
            </p:cNvPr>
            <p:cNvSpPr/>
            <p:nvPr/>
          </p:nvSpPr>
          <p:spPr>
            <a:xfrm>
              <a:off x="1735816" y="2139702"/>
              <a:ext cx="5850848" cy="1728192"/>
            </a:xfrm>
            <a:prstGeom prst="rect">
              <a:avLst/>
            </a:prstGeom>
            <a:solidFill>
              <a:srgbClr val="EBEBFF"/>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itchFamily="2" charset="2"/>
                <a:buChar char="l"/>
                <a:defRPr/>
              </a:pPr>
              <a:r>
                <a:rPr kumimoji="1" lang="zh-TW" altLang="en-US" sz="1800" b="1" dirty="0">
                  <a:solidFill>
                    <a:srgbClr val="040608"/>
                  </a:solidFill>
                  <a:latin typeface="Microsoft YaHei" panose="020B0503020204020204" pitchFamily="34" charset="-122"/>
                  <a:ea typeface="Microsoft YaHei" panose="020B0503020204020204" pitchFamily="34" charset="-122"/>
                </a:rPr>
                <a:t>公立高級中等以下學校教師成績考核辦法</a:t>
              </a:r>
              <a:endParaRPr kumimoji="1" lang="en-US" altLang="zh-TW" sz="1800" b="1" dirty="0">
                <a:solidFill>
                  <a:srgbClr val="040608"/>
                </a:solidFill>
                <a:latin typeface="Microsoft YaHei" panose="020B0503020204020204" pitchFamily="34" charset="-122"/>
                <a:ea typeface="Microsoft YaHei" panose="020B0503020204020204" pitchFamily="34" charset="-122"/>
              </a:endParaRPr>
            </a:p>
            <a:p>
              <a:pPr marL="285750" indent="-285750">
                <a:buFont typeface="Wingdings" pitchFamily="2" charset="2"/>
                <a:buChar char="l"/>
                <a:defRPr/>
              </a:pPr>
              <a:r>
                <a:rPr kumimoji="1" lang="zh-TW" altLang="en-US" sz="1800" dirty="0">
                  <a:solidFill>
                    <a:srgbClr val="040608"/>
                  </a:solidFill>
                  <a:latin typeface="Microsoft YaHei" panose="020B0503020204020204" pitchFamily="34" charset="-122"/>
                  <a:ea typeface="Microsoft YaHei" panose="020B0503020204020204" pitchFamily="34" charset="-122"/>
                </a:rPr>
                <a:t>縣市函頒各級學校辦理教師敘獎處理原則</a:t>
              </a:r>
            </a:p>
          </p:txBody>
        </p:sp>
        <p:sp>
          <p:nvSpPr>
            <p:cNvPr id="17" name="圓角矩形 7">
              <a:extLst>
                <a:ext uri="{FF2B5EF4-FFF2-40B4-BE49-F238E27FC236}">
                  <a16:creationId xmlns:a16="http://schemas.microsoft.com/office/drawing/2014/main" xmlns="" id="{87FBD073-58E8-49A5-B8FD-4052BD860280}"/>
                </a:ext>
              </a:extLst>
            </p:cNvPr>
            <p:cNvSpPr/>
            <p:nvPr/>
          </p:nvSpPr>
          <p:spPr>
            <a:xfrm>
              <a:off x="-711594" y="3939903"/>
              <a:ext cx="2295151" cy="1080121"/>
            </a:xfrm>
            <a:prstGeom prst="roundRect">
              <a:avLst/>
            </a:prstGeom>
            <a:solidFill>
              <a:srgbClr val="FFEEB9"/>
            </a:solidFill>
            <a:ln>
              <a:noFill/>
            </a:ln>
            <a:effectLst>
              <a:innerShdw blurRad="63500" dist="50800" dir="54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b="1" dirty="0">
                  <a:solidFill>
                    <a:srgbClr val="002060"/>
                  </a:solidFill>
                  <a:latin typeface="Microsoft YaHei" panose="020B0503020204020204" pitchFamily="34" charset="-122"/>
                  <a:ea typeface="Microsoft YaHei" panose="020B0503020204020204" pitchFamily="34" charset="-122"/>
                </a:rPr>
                <a:t>附則</a:t>
              </a:r>
            </a:p>
          </p:txBody>
        </p:sp>
        <p:sp>
          <p:nvSpPr>
            <p:cNvPr id="18" name="矩形 17">
              <a:extLst>
                <a:ext uri="{FF2B5EF4-FFF2-40B4-BE49-F238E27FC236}">
                  <a16:creationId xmlns:a16="http://schemas.microsoft.com/office/drawing/2014/main" xmlns="" id="{C1CB31E1-2FD3-480A-A48B-D19FB07252AF}"/>
                </a:ext>
              </a:extLst>
            </p:cNvPr>
            <p:cNvSpPr/>
            <p:nvPr/>
          </p:nvSpPr>
          <p:spPr>
            <a:xfrm>
              <a:off x="1743191" y="3939903"/>
              <a:ext cx="5843472" cy="1080121"/>
            </a:xfrm>
            <a:prstGeom prst="rect">
              <a:avLst/>
            </a:prstGeom>
            <a:solidFill>
              <a:srgbClr val="FFFFEF"/>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TW" altLang="en-US" sz="1800" dirty="0">
                  <a:solidFill>
                    <a:srgbClr val="040608"/>
                  </a:solidFill>
                  <a:latin typeface="Microsoft YaHei" panose="020B0503020204020204" pitchFamily="34" charset="-122"/>
                  <a:ea typeface="Microsoft YaHei" panose="020B0503020204020204" pitchFamily="34" charset="-122"/>
                </a:rPr>
                <a:t>本計畫經學校生涯發展教育工作執行委員會討論、經學校校長核可，函送縣</a:t>
              </a:r>
              <a:r>
                <a:rPr kumimoji="1" lang="en-US" altLang="zh-TW" sz="1800" dirty="0">
                  <a:solidFill>
                    <a:srgbClr val="040608"/>
                  </a:solidFill>
                  <a:latin typeface="Microsoft YaHei" panose="020B0503020204020204" pitchFamily="34" charset="-122"/>
                  <a:ea typeface="Microsoft YaHei" panose="020B0503020204020204" pitchFamily="34" charset="-122"/>
                </a:rPr>
                <a:t>(</a:t>
              </a:r>
              <a:r>
                <a:rPr kumimoji="1" lang="zh-TW" altLang="en-US" sz="1800" dirty="0">
                  <a:solidFill>
                    <a:srgbClr val="040608"/>
                  </a:solidFill>
                  <a:latin typeface="Microsoft YaHei" panose="020B0503020204020204" pitchFamily="34" charset="-122"/>
                  <a:ea typeface="Microsoft YaHei" panose="020B0503020204020204" pitchFamily="34" charset="-122"/>
                </a:rPr>
                <a:t>市</a:t>
              </a:r>
              <a:r>
                <a:rPr kumimoji="1" lang="en-US" altLang="zh-TW" sz="1800" dirty="0">
                  <a:solidFill>
                    <a:srgbClr val="040608"/>
                  </a:solidFill>
                  <a:latin typeface="Microsoft YaHei" panose="020B0503020204020204" pitchFamily="34" charset="-122"/>
                  <a:ea typeface="Microsoft YaHei" panose="020B0503020204020204" pitchFamily="34" charset="-122"/>
                </a:rPr>
                <a:t>)</a:t>
              </a:r>
              <a:r>
                <a:rPr kumimoji="1" lang="zh-TW" altLang="en-US" sz="1800" dirty="0">
                  <a:solidFill>
                    <a:srgbClr val="040608"/>
                  </a:solidFill>
                  <a:latin typeface="Microsoft YaHei" panose="020B0503020204020204" pitchFamily="34" charset="-122"/>
                  <a:ea typeface="Microsoft YaHei" panose="020B0503020204020204" pitchFamily="34" charset="-122"/>
                </a:rPr>
                <a:t>政府轉陳教育部</a:t>
              </a:r>
              <a:r>
                <a:rPr kumimoji="1" lang="zh-TW" altLang="en-US" sz="1800" b="1" u="sng" dirty="0">
                  <a:solidFill>
                    <a:schemeClr val="tx1"/>
                  </a:solidFill>
                  <a:latin typeface="Microsoft YaHei" panose="020B0503020204020204" pitchFamily="34" charset="-122"/>
                  <a:ea typeface="Microsoft YaHei" panose="020B0503020204020204" pitchFamily="34" charset="-122"/>
                </a:rPr>
                <a:t>國民及學前教育署</a:t>
              </a:r>
              <a:r>
                <a:rPr kumimoji="1" lang="zh-TW" altLang="en-US" sz="1800" dirty="0">
                  <a:solidFill>
                    <a:srgbClr val="040608"/>
                  </a:solidFill>
                  <a:latin typeface="Microsoft YaHei" panose="020B0503020204020204" pitchFamily="34" charset="-122"/>
                  <a:ea typeface="Microsoft YaHei" panose="020B0503020204020204" pitchFamily="34" charset="-122"/>
                </a:rPr>
                <a:t>核定後實施。</a:t>
              </a:r>
            </a:p>
          </p:txBody>
        </p:sp>
      </p:grpSp>
    </p:spTree>
    <p:extLst>
      <p:ext uri="{BB962C8B-B14F-4D97-AF65-F5344CB8AC3E}">
        <p14:creationId xmlns:p14="http://schemas.microsoft.com/office/powerpoint/2010/main" val="3973471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Shape 352">
            <a:extLst>
              <a:ext uri="{FF2B5EF4-FFF2-40B4-BE49-F238E27FC236}">
                <a16:creationId xmlns:a16="http://schemas.microsoft.com/office/drawing/2014/main" xmlns="" id="{7CCED8D1-F06E-4704-93A4-E011BB039795}"/>
              </a:ext>
            </a:extLst>
          </p:cNvPr>
          <p:cNvSpPr/>
          <p:nvPr/>
        </p:nvSpPr>
        <p:spPr>
          <a:xfrm>
            <a:off x="0" y="311362"/>
            <a:ext cx="7250723" cy="712061"/>
          </a:xfrm>
          <a:prstGeom prst="rect">
            <a:avLst/>
          </a:prstGeom>
          <a:solidFill>
            <a:srgbClr val="B0D85B"/>
          </a:solidFill>
          <a:ln>
            <a:solidFill>
              <a:srgbClr val="B0D85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1" name="文本框 8">
            <a:extLst>
              <a:ext uri="{FF2B5EF4-FFF2-40B4-BE49-F238E27FC236}">
                <a16:creationId xmlns:a16="http://schemas.microsoft.com/office/drawing/2014/main" xmlns="" id="{2FF27C66-94D3-43CB-BB04-A7AA2C486866}"/>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Shape 203">
            <a:extLst>
              <a:ext uri="{FF2B5EF4-FFF2-40B4-BE49-F238E27FC236}">
                <a16:creationId xmlns:a16="http://schemas.microsoft.com/office/drawing/2014/main" xmlns="" id="{464CAF01-E131-4630-8134-D4779AD4670A}"/>
              </a:ext>
            </a:extLst>
          </p:cNvPr>
          <p:cNvSpPr txBox="1">
            <a:spLocks/>
          </p:cNvSpPr>
          <p:nvPr/>
        </p:nvSpPr>
        <p:spPr>
          <a:xfrm>
            <a:off x="936996" y="311362"/>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生涯發展教育計畫撰寫</a:t>
            </a:r>
            <a:r>
              <a:rPr lang="en-US" altLang="zh-TW"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-8</a:t>
            </a:r>
            <a:endParaRPr lang="en"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graphicFrame>
        <p:nvGraphicFramePr>
          <p:cNvPr id="7" name="表格 6">
            <a:extLst>
              <a:ext uri="{FF2B5EF4-FFF2-40B4-BE49-F238E27FC236}">
                <a16:creationId xmlns:a16="http://schemas.microsoft.com/office/drawing/2014/main" xmlns="" id="{6B3F1012-664A-49E3-BB87-C28CAF5E1318}"/>
              </a:ext>
            </a:extLst>
          </p:cNvPr>
          <p:cNvGraphicFramePr>
            <a:graphicFrameLocks noGrp="1"/>
          </p:cNvGraphicFramePr>
          <p:nvPr>
            <p:extLst>
              <p:ext uri="{D42A27DB-BD31-4B8C-83A1-F6EECF244321}">
                <p14:modId xmlns:p14="http://schemas.microsoft.com/office/powerpoint/2010/main" val="3100072944"/>
              </p:ext>
            </p:extLst>
          </p:nvPr>
        </p:nvGraphicFramePr>
        <p:xfrm>
          <a:off x="488193" y="1116419"/>
          <a:ext cx="8176413" cy="5475778"/>
        </p:xfrm>
        <a:graphic>
          <a:graphicData uri="http://schemas.openxmlformats.org/drawingml/2006/table">
            <a:tbl>
              <a:tblPr/>
              <a:tblGrid>
                <a:gridCol w="639894">
                  <a:extLst>
                    <a:ext uri="{9D8B030D-6E8A-4147-A177-3AD203B41FA5}">
                      <a16:colId xmlns:a16="http://schemas.microsoft.com/office/drawing/2014/main" xmlns="" val="20000"/>
                    </a:ext>
                  </a:extLst>
                </a:gridCol>
                <a:gridCol w="1026655">
                  <a:extLst>
                    <a:ext uri="{9D8B030D-6E8A-4147-A177-3AD203B41FA5}">
                      <a16:colId xmlns:a16="http://schemas.microsoft.com/office/drawing/2014/main" xmlns="" val="20001"/>
                    </a:ext>
                  </a:extLst>
                </a:gridCol>
                <a:gridCol w="470507">
                  <a:extLst>
                    <a:ext uri="{9D8B030D-6E8A-4147-A177-3AD203B41FA5}">
                      <a16:colId xmlns:a16="http://schemas.microsoft.com/office/drawing/2014/main" xmlns="" val="20002"/>
                    </a:ext>
                  </a:extLst>
                </a:gridCol>
                <a:gridCol w="1170690">
                  <a:extLst>
                    <a:ext uri="{9D8B030D-6E8A-4147-A177-3AD203B41FA5}">
                      <a16:colId xmlns:a16="http://schemas.microsoft.com/office/drawing/2014/main" xmlns="" val="20003"/>
                    </a:ext>
                  </a:extLst>
                </a:gridCol>
                <a:gridCol w="4868667">
                  <a:extLst>
                    <a:ext uri="{9D8B030D-6E8A-4147-A177-3AD203B41FA5}">
                      <a16:colId xmlns:a16="http://schemas.microsoft.com/office/drawing/2014/main" xmlns="" val="20004"/>
                    </a:ext>
                  </a:extLst>
                </a:gridCol>
              </a:tblGrid>
              <a:tr h="331490">
                <a:tc gridSpan="5">
                  <a:txBody>
                    <a:bodyPr/>
                    <a:lstStyle/>
                    <a:p>
                      <a:pPr algn="ctr">
                        <a:lnSpc>
                          <a:spcPts val="1800"/>
                        </a:lnSpc>
                        <a:spcAft>
                          <a:spcPts val="0"/>
                        </a:spcAft>
                      </a:pPr>
                      <a:r>
                        <a:rPr lang="zh-TW" sz="2000" b="1" kern="100" dirty="0">
                          <a:solidFill>
                            <a:srgbClr val="0000FF"/>
                          </a:solidFill>
                          <a:effectLst/>
                          <a:latin typeface="Microsoft YaHei" panose="020B0503020204020204" pitchFamily="34" charset="-122"/>
                          <a:ea typeface="Microsoft YaHei" panose="020B0503020204020204" pitchFamily="34" charset="-122"/>
                          <a:cs typeface="Times New Roman"/>
                        </a:rPr>
                        <a:t>「國民中學生涯發展教育」補助經費支用基準 </a:t>
                      </a:r>
                      <a:endParaRPr lang="zh-TW" sz="2000" kern="100" dirty="0">
                        <a:solidFill>
                          <a:srgbClr val="0000FF"/>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314434">
                <a:tc gridSpan="2">
                  <a:txBody>
                    <a:bodyPr/>
                    <a:lstStyle/>
                    <a:p>
                      <a:pPr algn="ctr">
                        <a:lnSpc>
                          <a:spcPts val="1800"/>
                        </a:lnSpc>
                        <a:spcAft>
                          <a:spcPts val="0"/>
                        </a:spcAft>
                      </a:pPr>
                      <a:r>
                        <a:rPr lang="zh-TW" sz="1200" b="1" kern="100" dirty="0">
                          <a:solidFill>
                            <a:srgbClr val="000000"/>
                          </a:solidFill>
                          <a:effectLst/>
                          <a:latin typeface="Microsoft YaHei" panose="020B0503020204020204" pitchFamily="34" charset="-122"/>
                          <a:ea typeface="Microsoft YaHei" panose="020B0503020204020204" pitchFamily="34" charset="-122"/>
                          <a:cs typeface="Times New Roman"/>
                        </a:rPr>
                        <a:t>項目</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hMerge="1">
                  <a:txBody>
                    <a:bodyPr/>
                    <a:lstStyle/>
                    <a:p>
                      <a:endParaRPr lang="zh-TW" altLang="en-US"/>
                    </a:p>
                  </a:txBody>
                  <a:tcPr/>
                </a:tc>
                <a:tc>
                  <a:txBody>
                    <a:bodyPr/>
                    <a:lstStyle/>
                    <a:p>
                      <a:pPr algn="ctr">
                        <a:lnSpc>
                          <a:spcPts val="1800"/>
                        </a:lnSpc>
                        <a:spcAft>
                          <a:spcPts val="0"/>
                        </a:spcAft>
                      </a:pPr>
                      <a:r>
                        <a:rPr lang="zh-TW" sz="1200" b="1" kern="100" dirty="0">
                          <a:solidFill>
                            <a:srgbClr val="000000"/>
                          </a:solidFill>
                          <a:effectLst/>
                          <a:latin typeface="Microsoft YaHei" panose="020B0503020204020204" pitchFamily="34" charset="-122"/>
                          <a:ea typeface="Microsoft YaHei" panose="020B0503020204020204" pitchFamily="34" charset="-122"/>
                          <a:cs typeface="Times New Roman"/>
                        </a:rPr>
                        <a:t>單位</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a:txBody>
                    <a:bodyPr/>
                    <a:lstStyle/>
                    <a:p>
                      <a:pPr algn="ctr">
                        <a:lnSpc>
                          <a:spcPts val="1800"/>
                        </a:lnSpc>
                        <a:spcAft>
                          <a:spcPts val="0"/>
                        </a:spcAft>
                      </a:pPr>
                      <a:r>
                        <a:rPr lang="zh-TW" sz="1200" b="1" kern="100" dirty="0">
                          <a:solidFill>
                            <a:srgbClr val="000000"/>
                          </a:solidFill>
                          <a:effectLst/>
                          <a:latin typeface="Microsoft YaHei" panose="020B0503020204020204" pitchFamily="34" charset="-122"/>
                          <a:ea typeface="Microsoft YaHei" panose="020B0503020204020204" pitchFamily="34" charset="-122"/>
                          <a:cs typeface="Times New Roman"/>
                        </a:rPr>
                        <a:t>單價（元）</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a:txBody>
                    <a:bodyPr/>
                    <a:lstStyle/>
                    <a:p>
                      <a:pPr algn="ctr">
                        <a:lnSpc>
                          <a:spcPts val="1800"/>
                        </a:lnSpc>
                        <a:spcAft>
                          <a:spcPts val="0"/>
                        </a:spcAft>
                      </a:pPr>
                      <a:r>
                        <a:rPr lang="zh-TW" sz="1200" b="1" kern="100" dirty="0">
                          <a:solidFill>
                            <a:srgbClr val="000000"/>
                          </a:solidFill>
                          <a:effectLst/>
                          <a:latin typeface="Microsoft YaHei" panose="020B0503020204020204" pitchFamily="34" charset="-122"/>
                          <a:ea typeface="Microsoft YaHei" panose="020B0503020204020204" pitchFamily="34" charset="-122"/>
                          <a:cs typeface="Times New Roman"/>
                        </a:rPr>
                        <a:t>說明</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1"/>
                  </a:ext>
                </a:extLst>
              </a:tr>
              <a:tr h="790501">
                <a:tc rowSpan="6">
                  <a:txBody>
                    <a:bodyPr/>
                    <a:lstStyle/>
                    <a:p>
                      <a:pPr marL="0" indent="0" algn="ctr" defTabSz="914400" rtl="0" eaLnBrk="1" latinLnBrk="0" hangingPunct="1">
                        <a:lnSpc>
                          <a:spcPct val="100000"/>
                        </a:lnSpc>
                        <a:spcAft>
                          <a:spcPts val="0"/>
                        </a:spcAft>
                      </a:pPr>
                      <a:r>
                        <a:rPr lang="zh-TW" altLang="en-US" sz="1200" b="1" kern="100" dirty="0">
                          <a:solidFill>
                            <a:schemeClr val="tx1"/>
                          </a:solidFill>
                          <a:effectLst/>
                          <a:latin typeface="Microsoft YaHei" panose="020B0503020204020204" pitchFamily="34" charset="-122"/>
                          <a:ea typeface="Microsoft YaHei" panose="020B0503020204020204" pitchFamily="34" charset="-122"/>
                          <a:cs typeface="Times New Roman"/>
                        </a:rPr>
                        <a:t>業</a:t>
                      </a:r>
                      <a:r>
                        <a:rPr lang="zh-TW" sz="1200" b="1" kern="100" dirty="0">
                          <a:solidFill>
                            <a:schemeClr val="tx1"/>
                          </a:solidFill>
                          <a:effectLst/>
                          <a:latin typeface="Microsoft YaHei" panose="020B0503020204020204" pitchFamily="34" charset="-122"/>
                          <a:ea typeface="Microsoft YaHei" panose="020B0503020204020204" pitchFamily="34" charset="-122"/>
                          <a:cs typeface="Times New Roman"/>
                        </a:rPr>
                        <a:t>務費</a:t>
                      </a:r>
                    </a:p>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鐘點費</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節</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r">
                        <a:lnSpc>
                          <a:spcPct val="100000"/>
                        </a:lnSpc>
                        <a:spcAft>
                          <a:spcPts val="0"/>
                        </a:spcAft>
                      </a:pPr>
                      <a:r>
                        <a:rPr lang="en-US" sz="1200" kern="100" dirty="0">
                          <a:solidFill>
                            <a:schemeClr val="tx1"/>
                          </a:solidFill>
                          <a:effectLst/>
                          <a:latin typeface="Microsoft YaHei" panose="020B0503020204020204" pitchFamily="34" charset="-122"/>
                          <a:ea typeface="Microsoft YaHei" panose="020B0503020204020204" pitchFamily="34" charset="-122"/>
                          <a:cs typeface="Times New Roman"/>
                        </a:rPr>
                        <a:t>1600-2000</a:t>
                      </a:r>
                      <a:endParaRPr 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180975" lvl="2"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1.</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外聘講師（針對</a:t>
                      </a:r>
                      <a:r>
                        <a:rPr kumimoji="0" lang="zh-TW" altLang="zh-TW" sz="1600" b="1" i="0" u="sng"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全校性或全年級或跨班級</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學生活動講座）。</a:t>
                      </a:r>
                      <a:endPar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p>
                      <a:pPr marL="180975" lvl="2"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2.</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授課時間每節為五十分鐘，其連續上課二節者為九十分鐘，未滿者減半支給</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a:t>
                      </a:r>
                      <a:endParaRPr kumimoji="0" 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2"/>
                  </a:ext>
                </a:extLst>
              </a:tr>
              <a:tr h="792362">
                <a:tc vMerge="1">
                  <a:txBody>
                    <a:bodyPr/>
                    <a:lstStyle/>
                    <a:p>
                      <a:pPr marL="0" indent="0" algn="just">
                        <a:lnSpc>
                          <a:spcPct val="100000"/>
                        </a:lnSpc>
                        <a:spcAft>
                          <a:spcPts val="0"/>
                        </a:spcAft>
                      </a:pPr>
                      <a:endParaRPr lang="zh-TW" sz="1400" kern="100" dirty="0">
                        <a:solidFill>
                          <a:srgbClr val="000000"/>
                        </a:solidFill>
                        <a:effectLst/>
                        <a:latin typeface="標楷體" pitchFamily="65" charset="-120"/>
                        <a:ea typeface="標楷體" pitchFamily="65" charset="-120"/>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鐘點費</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節</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r">
                        <a:lnSpc>
                          <a:spcPct val="100000"/>
                        </a:lnSpc>
                        <a:spcAft>
                          <a:spcPts val="0"/>
                        </a:spcAft>
                      </a:pPr>
                      <a:r>
                        <a:rPr lang="en-US" sz="1200" kern="100" dirty="0">
                          <a:solidFill>
                            <a:schemeClr val="tx1"/>
                          </a:solidFill>
                          <a:effectLst/>
                          <a:latin typeface="Microsoft YaHei" panose="020B0503020204020204" pitchFamily="34" charset="-122"/>
                          <a:ea typeface="Microsoft YaHei" panose="020B0503020204020204" pitchFamily="34" charset="-122"/>
                          <a:cs typeface="Times New Roman"/>
                        </a:rPr>
                        <a:t>800-</a:t>
                      </a:r>
                      <a:r>
                        <a:rPr lang="en-US" sz="1200" kern="100" dirty="0">
                          <a:solidFill>
                            <a:srgbClr val="FF0000"/>
                          </a:solidFill>
                          <a:effectLst/>
                          <a:latin typeface="Microsoft YaHei" panose="020B0503020204020204" pitchFamily="34" charset="-122"/>
                          <a:ea typeface="Microsoft YaHei" panose="020B0503020204020204" pitchFamily="34" charset="-122"/>
                          <a:cs typeface="Times New Roman"/>
                        </a:rPr>
                        <a:t>1</a:t>
                      </a:r>
                      <a:r>
                        <a:rPr lang="en-US" altLang="zh-TW" sz="1200" kern="100" dirty="0">
                          <a:solidFill>
                            <a:srgbClr val="FF0000"/>
                          </a:solidFill>
                          <a:effectLst/>
                          <a:latin typeface="Microsoft YaHei" panose="020B0503020204020204" pitchFamily="34" charset="-122"/>
                          <a:ea typeface="Microsoft YaHei" panose="020B0503020204020204" pitchFamily="34" charset="-122"/>
                          <a:cs typeface="Times New Roman"/>
                        </a:rPr>
                        <a:t>0</a:t>
                      </a:r>
                      <a:r>
                        <a:rPr lang="en-US" sz="1200" kern="100" dirty="0">
                          <a:solidFill>
                            <a:srgbClr val="FF0000"/>
                          </a:solidFill>
                          <a:effectLst/>
                          <a:latin typeface="Microsoft YaHei" panose="020B0503020204020204" pitchFamily="34" charset="-122"/>
                          <a:ea typeface="Microsoft YaHei" panose="020B0503020204020204" pitchFamily="34" charset="-122"/>
                          <a:cs typeface="Times New Roman"/>
                        </a:rPr>
                        <a:t>00</a:t>
                      </a:r>
                      <a:endParaRPr lang="zh-TW" sz="1200" kern="100" dirty="0">
                        <a:solidFill>
                          <a:srgbClr val="FF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180975" lvl="0"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1.</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內聘講師（針對</a:t>
                      </a:r>
                      <a:r>
                        <a:rPr kumimoji="0" lang="zh-TW" altLang="zh-TW" sz="1600" b="1" i="0" u="sng"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全校性或全年級或跨班級</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學生活動講座）。</a:t>
                      </a:r>
                      <a:endPar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p>
                      <a:pPr marL="180975" lvl="0"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2.</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授課時間每節為五十分鐘，其連續上課二節者為九十分鐘，未滿者減半支給</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a:t>
                      </a:r>
                      <a:endParaRPr kumimoji="0" 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3"/>
                  </a:ext>
                </a:extLst>
              </a:tr>
              <a:tr h="1173878">
                <a:tc vMerge="1">
                  <a:txBody>
                    <a:bodyPr/>
                    <a:lstStyle/>
                    <a:p>
                      <a:pPr marL="0" indent="0" algn="just">
                        <a:lnSpc>
                          <a:spcPct val="100000"/>
                        </a:lnSpc>
                        <a:spcAft>
                          <a:spcPts val="0"/>
                        </a:spcAft>
                      </a:pPr>
                      <a:endParaRPr lang="zh-TW" sz="1400" kern="100">
                        <a:solidFill>
                          <a:srgbClr val="000000"/>
                        </a:solidFill>
                        <a:effectLst/>
                        <a:latin typeface="標楷體" pitchFamily="65" charset="-120"/>
                        <a:ea typeface="標楷體" pitchFamily="65" charset="-120"/>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鐘點費</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節</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r">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400</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180975" lvl="0"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1.</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外聘講師（含</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高級中等學校教師</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、家長等）進行</a:t>
                      </a:r>
                      <a:r>
                        <a:rPr kumimoji="0" lang="zh-TW" altLang="zh-TW" sz="1600" b="1" i="0" u="sng"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班級</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生涯發展教育講座。</a:t>
                      </a:r>
                      <a:endPar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p>
                      <a:pPr marL="180975" lvl="0"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2.</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授課時間每節為五十分鐘，其連續上課二節者為九十分鐘，未滿者減半支給</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a:t>
                      </a:r>
                      <a:endParaRPr kumimoji="0" 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4"/>
                  </a:ext>
                </a:extLst>
              </a:tr>
              <a:tr h="1173890">
                <a:tc vMerge="1">
                  <a:txBody>
                    <a:bodyPr/>
                    <a:lstStyle/>
                    <a:p>
                      <a:pPr marL="0" indent="0" algn="just">
                        <a:lnSpc>
                          <a:spcPct val="100000"/>
                        </a:lnSpc>
                        <a:spcAft>
                          <a:spcPts val="0"/>
                        </a:spcAft>
                      </a:pPr>
                      <a:endParaRPr lang="zh-TW" sz="1400" kern="100" dirty="0">
                        <a:solidFill>
                          <a:srgbClr val="000000"/>
                        </a:solidFill>
                        <a:effectLst/>
                        <a:latin typeface="標楷體" pitchFamily="65" charset="-120"/>
                        <a:ea typeface="標楷體" pitchFamily="65" charset="-120"/>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altLang="en-US" sz="1200" b="0" kern="100" dirty="0">
                          <a:solidFill>
                            <a:schemeClr val="tx1"/>
                          </a:solidFill>
                          <a:effectLst/>
                          <a:latin typeface="Microsoft YaHei" panose="020B0503020204020204" pitchFamily="34" charset="-122"/>
                          <a:ea typeface="Microsoft YaHei" panose="020B0503020204020204" pitchFamily="34" charset="-122"/>
                          <a:cs typeface="Times New Roman"/>
                        </a:rPr>
                        <a:t>短程</a:t>
                      </a:r>
                      <a:r>
                        <a:rPr lang="zh-TW" sz="1200" b="0" kern="100" dirty="0">
                          <a:solidFill>
                            <a:schemeClr val="tx1"/>
                          </a:solidFill>
                          <a:effectLst/>
                          <a:latin typeface="Microsoft YaHei" panose="020B0503020204020204" pitchFamily="34" charset="-122"/>
                          <a:ea typeface="Microsoft YaHei" panose="020B0503020204020204" pitchFamily="34" charset="-122"/>
                          <a:cs typeface="Times New Roman"/>
                        </a:rPr>
                        <a:t>車</a:t>
                      </a:r>
                      <a:r>
                        <a:rPr lang="en-US" sz="1200" b="0" kern="100" dirty="0">
                          <a:solidFill>
                            <a:schemeClr val="tx1"/>
                          </a:solidFill>
                          <a:effectLst/>
                          <a:latin typeface="Microsoft YaHei" panose="020B0503020204020204" pitchFamily="34" charset="-122"/>
                          <a:ea typeface="Microsoft YaHei" panose="020B0503020204020204" pitchFamily="34" charset="-122"/>
                          <a:cs typeface="Times New Roman"/>
                        </a:rPr>
                        <a:t>(</a:t>
                      </a:r>
                      <a:r>
                        <a:rPr lang="zh-TW" sz="1200" b="0" kern="100" dirty="0">
                          <a:solidFill>
                            <a:schemeClr val="tx1"/>
                          </a:solidFill>
                          <a:effectLst/>
                          <a:latin typeface="Microsoft YaHei" panose="020B0503020204020204" pitchFamily="34" charset="-122"/>
                          <a:ea typeface="Microsoft YaHei" panose="020B0503020204020204" pitchFamily="34" charset="-122"/>
                          <a:cs typeface="Times New Roman"/>
                        </a:rPr>
                        <a:t>船</a:t>
                      </a:r>
                      <a:r>
                        <a:rPr lang="en-US" sz="1200" b="0" kern="100" dirty="0">
                          <a:solidFill>
                            <a:schemeClr val="tx1"/>
                          </a:solidFill>
                          <a:effectLst/>
                          <a:latin typeface="Microsoft YaHei" panose="020B0503020204020204" pitchFamily="34" charset="-122"/>
                          <a:ea typeface="Microsoft YaHei" panose="020B0503020204020204" pitchFamily="34" charset="-122"/>
                          <a:cs typeface="Times New Roman"/>
                        </a:rPr>
                        <a:t>)</a:t>
                      </a:r>
                      <a:r>
                        <a:rPr lang="zh-TW" altLang="en-US" sz="1200" b="0" kern="100" dirty="0">
                          <a:solidFill>
                            <a:schemeClr val="tx1"/>
                          </a:solidFill>
                          <a:effectLst/>
                          <a:latin typeface="Microsoft YaHei" panose="020B0503020204020204" pitchFamily="34" charset="-122"/>
                          <a:ea typeface="Microsoft YaHei" panose="020B0503020204020204" pitchFamily="34" charset="-122"/>
                          <a:cs typeface="Times New Roman"/>
                        </a:rPr>
                        <a:t>資及運費</a:t>
                      </a:r>
                      <a:endParaRPr lang="zh-TW" sz="1200" b="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r">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6000</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180975" lvl="0"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1.</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運費用於市區租車或離島租船。</a:t>
                      </a:r>
                      <a:endPar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p>
                      <a:pPr marL="180975" lvl="0"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2.</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學生及教師之往返合作學校及職場參訪產生之交通費用</a:t>
                      </a: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含搭乘大眾運輸工具</a:t>
                      </a: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，實報實銷。</a:t>
                      </a:r>
                      <a:endPar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p>
                      <a:pPr marL="180975" lvl="0"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3.</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如係離島或</a:t>
                      </a:r>
                      <a:r>
                        <a:rPr kumimoji="0" lang="zh-TW" altLang="zh-TW" sz="1600" b="1" kern="100" dirty="0">
                          <a:solidFill>
                            <a:srgbClr val="0000FF"/>
                          </a:solidFill>
                          <a:effectLst/>
                          <a:latin typeface="Microsoft YaHei" panose="020B0503020204020204" pitchFamily="34" charset="-122"/>
                          <a:ea typeface="Microsoft YaHei" panose="020B0503020204020204" pitchFamily="34" charset="-122"/>
                          <a:cs typeface="Times New Roman"/>
                        </a:rPr>
                        <a:t>偏遠地區，得說明後核實列支</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a:t>
                      </a:r>
                      <a:endParaRPr kumimoji="0" 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5"/>
                  </a:ext>
                </a:extLst>
              </a:tr>
              <a:tr h="293471">
                <a:tc vMerge="1">
                  <a:txBody>
                    <a:bodyPr/>
                    <a:lstStyle/>
                    <a:p>
                      <a:pPr marL="0" indent="0" algn="just">
                        <a:lnSpc>
                          <a:spcPct val="100000"/>
                        </a:lnSpc>
                        <a:spcAft>
                          <a:spcPts val="0"/>
                        </a:spcAft>
                      </a:pPr>
                      <a:endParaRPr lang="zh-TW" sz="1400" kern="100">
                        <a:solidFill>
                          <a:srgbClr val="000000"/>
                        </a:solidFill>
                        <a:effectLst/>
                        <a:latin typeface="標楷體" pitchFamily="65" charset="-120"/>
                        <a:ea typeface="標楷體" pitchFamily="65" charset="-120"/>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場地佈置費</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場</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r">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2000</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6"/>
                  </a:ext>
                </a:extLst>
              </a:tr>
              <a:tr h="605752">
                <a:tc vMerge="1">
                  <a:txBody>
                    <a:bodyPr/>
                    <a:lstStyle/>
                    <a:p>
                      <a:pPr marL="0" indent="0" algn="just">
                        <a:lnSpc>
                          <a:spcPct val="100000"/>
                        </a:lnSpc>
                        <a:spcAft>
                          <a:spcPts val="0"/>
                        </a:spcAft>
                      </a:pPr>
                      <a:endParaRPr lang="zh-TW" sz="1400" kern="100" dirty="0">
                        <a:solidFill>
                          <a:srgbClr val="000000"/>
                        </a:solidFill>
                        <a:effectLst/>
                        <a:latin typeface="標楷體" pitchFamily="65" charset="-120"/>
                        <a:ea typeface="標楷體" pitchFamily="65" charset="-120"/>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altLang="en-US" sz="1200" kern="100" dirty="0">
                          <a:solidFill>
                            <a:schemeClr val="tx1"/>
                          </a:solidFill>
                          <a:effectLst/>
                          <a:latin typeface="Microsoft YaHei" panose="020B0503020204020204" pitchFamily="34" charset="-122"/>
                          <a:ea typeface="Microsoft YaHei" panose="020B0503020204020204" pitchFamily="34" charset="-122"/>
                          <a:cs typeface="Times New Roman"/>
                        </a:rPr>
                        <a:t>膳</a:t>
                      </a:r>
                      <a:r>
                        <a:rPr 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費</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人</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r">
                        <a:lnSpc>
                          <a:spcPct val="100000"/>
                        </a:lnSpc>
                        <a:spcAft>
                          <a:spcPts val="0"/>
                        </a:spcAft>
                      </a:pPr>
                      <a:r>
                        <a:rPr lang="en-US" sz="1200" kern="100" dirty="0">
                          <a:solidFill>
                            <a:schemeClr val="tx1"/>
                          </a:solidFill>
                          <a:effectLst/>
                          <a:latin typeface="Microsoft YaHei" panose="020B0503020204020204" pitchFamily="34" charset="-122"/>
                          <a:ea typeface="Microsoft YaHei" panose="020B0503020204020204" pitchFamily="34" charset="-122"/>
                          <a:cs typeface="Times New Roman"/>
                        </a:rPr>
                        <a:t>80</a:t>
                      </a:r>
                      <a:r>
                        <a:rPr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-120</a:t>
                      </a:r>
                      <a:endParaRPr 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180975" lvl="0"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1.</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縣（市）政府辦理全天教師研習或活動（含茶水）。</a:t>
                      </a:r>
                      <a:endPar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p>
                      <a:pPr marL="180975" lvl="0" indent="-180975" algn="just" rtl="0" eaLnBrk="1" latinLnBrk="0" hangingPunct="1">
                        <a:lnSpc>
                          <a:spcPct val="100000"/>
                        </a:lnSpc>
                        <a:spcAft>
                          <a:spcPts val="0"/>
                        </a:spcAft>
                      </a:pPr>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2.</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膳費內應含三餐及茶點等。</a:t>
                      </a:r>
                      <a:endParaRPr kumimoji="0" 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7"/>
                  </a:ext>
                </a:extLst>
              </a:tr>
            </a:tbl>
          </a:graphicData>
        </a:graphic>
      </p:graphicFrame>
      <p:sp>
        <p:nvSpPr>
          <p:cNvPr id="8" name="矩形 7">
            <a:extLst>
              <a:ext uri="{FF2B5EF4-FFF2-40B4-BE49-F238E27FC236}">
                <a16:creationId xmlns:a16="http://schemas.microsoft.com/office/drawing/2014/main" xmlns="" id="{3F11C3B5-A2FD-4F52-A8DC-497B1CC4D5AA}"/>
              </a:ext>
            </a:extLst>
          </p:cNvPr>
          <p:cNvSpPr/>
          <p:nvPr/>
        </p:nvSpPr>
        <p:spPr>
          <a:xfrm>
            <a:off x="2639118" y="2014604"/>
            <a:ext cx="1176028" cy="342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xmlns="" id="{E5F6B766-5155-4DC1-855F-8D7267F114D0}"/>
              </a:ext>
            </a:extLst>
          </p:cNvPr>
          <p:cNvSpPr/>
          <p:nvPr/>
        </p:nvSpPr>
        <p:spPr>
          <a:xfrm>
            <a:off x="2639119" y="2752851"/>
            <a:ext cx="1176027" cy="342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03073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3" name="文本框 5">
            <a:extLst>
              <a:ext uri="{FF2B5EF4-FFF2-40B4-BE49-F238E27FC236}">
                <a16:creationId xmlns:a16="http://schemas.microsoft.com/office/drawing/2014/main" xmlns="" id="{47346245-1843-464C-93BB-11DD51B92557}"/>
              </a:ext>
            </a:extLst>
          </p:cNvPr>
          <p:cNvSpPr txBox="1">
            <a:spLocks noChangeArrowheads="1"/>
          </p:cNvSpPr>
          <p:nvPr/>
        </p:nvSpPr>
        <p:spPr bwMode="auto">
          <a:xfrm>
            <a:off x="3750764" y="3985905"/>
            <a:ext cx="3606965"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sz="6000" b="1" dirty="0">
                <a:solidFill>
                  <a:srgbClr val="FF0000"/>
                </a:solidFill>
                <a:latin typeface="微软雅黑" panose="020B0503020204020204" pitchFamily="34" charset="-122"/>
                <a:ea typeface="微软雅黑" panose="020B0503020204020204" pitchFamily="34" charset="-122"/>
              </a:rPr>
              <a:t>基本概念</a:t>
            </a:r>
            <a:endParaRPr lang="zh-CN" altLang="en-US" sz="6000" b="1" dirty="0">
              <a:solidFill>
                <a:srgbClr val="FF0000"/>
              </a:solidFill>
              <a:latin typeface="微软雅黑" panose="020B0503020204020204" pitchFamily="34" charset="-122"/>
              <a:ea typeface="微软雅黑" panose="020B0503020204020204" pitchFamily="34" charset="-122"/>
            </a:endParaRPr>
          </a:p>
        </p:txBody>
      </p:sp>
      <p:sp>
        <p:nvSpPr>
          <p:cNvPr id="7" name="文本框 5">
            <a:extLst>
              <a:ext uri="{FF2B5EF4-FFF2-40B4-BE49-F238E27FC236}">
                <a16:creationId xmlns:a16="http://schemas.microsoft.com/office/drawing/2014/main" xmlns="" id="{8CD106D3-CB96-4102-B1A7-22C238082260}"/>
              </a:ext>
            </a:extLst>
          </p:cNvPr>
          <p:cNvSpPr txBox="1">
            <a:spLocks noChangeArrowheads="1"/>
          </p:cNvSpPr>
          <p:nvPr/>
        </p:nvSpPr>
        <p:spPr bwMode="auto">
          <a:xfrm>
            <a:off x="2344582" y="3133725"/>
            <a:ext cx="4313003"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sz="5400" b="1" dirty="0">
                <a:solidFill>
                  <a:srgbClr val="2E4C64"/>
                </a:solidFill>
                <a:latin typeface="微软雅黑" panose="020B0503020204020204" pitchFamily="34" charset="-122"/>
                <a:ea typeface="微软雅黑" panose="020B0503020204020204" pitchFamily="34" charset="-122"/>
              </a:rPr>
              <a:t>生涯發展教育</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2" name="Shape 141">
            <a:extLst>
              <a:ext uri="{FF2B5EF4-FFF2-40B4-BE49-F238E27FC236}">
                <a16:creationId xmlns:a16="http://schemas.microsoft.com/office/drawing/2014/main" xmlns="" id="{8AE36B5C-3F5A-4581-9164-9DB99DE5654B}"/>
              </a:ext>
            </a:extLst>
          </p:cNvPr>
          <p:cNvSpPr/>
          <p:nvPr/>
        </p:nvSpPr>
        <p:spPr>
          <a:xfrm>
            <a:off x="1024260" y="1171575"/>
            <a:ext cx="1537965" cy="1528669"/>
          </a:xfrm>
          <a:prstGeom prst="rect">
            <a:avLst/>
          </a:prstGeom>
          <a:solidFill>
            <a:srgbClr val="EDC67B"/>
          </a:solidFill>
          <a:ln>
            <a:solidFill>
              <a:srgbClr val="EDC67B"/>
            </a:solidFill>
          </a:ln>
        </p:spPr>
        <p:txBody>
          <a:bodyPr lIns="91425" tIns="91425" rIns="91425" bIns="91425" anchor="ctr" anchorCtr="0">
            <a:noAutofit/>
          </a:bodyPr>
          <a:lstStyle/>
          <a:p>
            <a:pPr lvl="0" algn="ctr">
              <a:spcBef>
                <a:spcPts val="0"/>
              </a:spcBef>
              <a:buNone/>
            </a:pPr>
            <a:r>
              <a:rPr lang="en-US" altLang="zh-TW" sz="6600" b="1" dirty="0">
                <a:solidFill>
                  <a:schemeClr val="bg1"/>
                </a:solidFill>
                <a:latin typeface="Microsoft YaHei" panose="020B0503020204020204" pitchFamily="34" charset="-122"/>
                <a:ea typeface="Microsoft YaHei" panose="020B0503020204020204" pitchFamily="34" charset="-122"/>
              </a:rPr>
              <a:t>01</a:t>
            </a:r>
            <a:endParaRPr sz="6600" b="1"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61895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0" name="Shape 352">
            <a:extLst>
              <a:ext uri="{FF2B5EF4-FFF2-40B4-BE49-F238E27FC236}">
                <a16:creationId xmlns:a16="http://schemas.microsoft.com/office/drawing/2014/main" xmlns="" id="{7CCED8D1-F06E-4704-93A4-E011BB039795}"/>
              </a:ext>
            </a:extLst>
          </p:cNvPr>
          <p:cNvSpPr/>
          <p:nvPr/>
        </p:nvSpPr>
        <p:spPr>
          <a:xfrm>
            <a:off x="0" y="311362"/>
            <a:ext cx="7250723" cy="712061"/>
          </a:xfrm>
          <a:prstGeom prst="rect">
            <a:avLst/>
          </a:prstGeom>
          <a:solidFill>
            <a:srgbClr val="B0D85B"/>
          </a:solidFill>
          <a:ln>
            <a:solidFill>
              <a:srgbClr val="B0D85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11" name="文本框 8">
            <a:extLst>
              <a:ext uri="{FF2B5EF4-FFF2-40B4-BE49-F238E27FC236}">
                <a16:creationId xmlns:a16="http://schemas.microsoft.com/office/drawing/2014/main" xmlns="" id="{2FF27C66-94D3-43CB-BB04-A7AA2C486866}"/>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0099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Shape 203">
            <a:extLst>
              <a:ext uri="{FF2B5EF4-FFF2-40B4-BE49-F238E27FC236}">
                <a16:creationId xmlns:a16="http://schemas.microsoft.com/office/drawing/2014/main" xmlns="" id="{464CAF01-E131-4630-8134-D4779AD4670A}"/>
              </a:ext>
            </a:extLst>
          </p:cNvPr>
          <p:cNvSpPr txBox="1">
            <a:spLocks/>
          </p:cNvSpPr>
          <p:nvPr/>
        </p:nvSpPr>
        <p:spPr>
          <a:xfrm>
            <a:off x="936996" y="311362"/>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生涯發展教育計畫撰寫</a:t>
            </a:r>
            <a:r>
              <a:rPr lang="en-US" altLang="zh-TW"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-9</a:t>
            </a:r>
            <a:endParaRPr lang="en" sz="2200" b="1" dirty="0">
              <a:solidFill>
                <a:srgbClr val="0099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8" name="矩形 6">
            <a:extLst>
              <a:ext uri="{FF2B5EF4-FFF2-40B4-BE49-F238E27FC236}">
                <a16:creationId xmlns:a16="http://schemas.microsoft.com/office/drawing/2014/main" xmlns="" id="{F49811AC-B45D-4329-BE30-CD029D5EBF1F}"/>
              </a:ext>
            </a:extLst>
          </p:cNvPr>
          <p:cNvSpPr>
            <a:spLocks noChangeArrowheads="1"/>
          </p:cNvSpPr>
          <p:nvPr/>
        </p:nvSpPr>
        <p:spPr bwMode="auto">
          <a:xfrm>
            <a:off x="1083655" y="5379112"/>
            <a:ext cx="757655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200" b="1" dirty="0">
                <a:solidFill>
                  <a:srgbClr val="000000"/>
                </a:solidFill>
                <a:latin typeface="Microsoft YaHei" panose="020B0503020204020204" pitchFamily="34" charset="-122"/>
                <a:ea typeface="Microsoft YaHei" panose="020B0503020204020204" pitchFamily="34" charset="-122"/>
              </a:rPr>
              <a:t>備註：</a:t>
            </a:r>
          </a:p>
          <a:p>
            <a:r>
              <a:rPr lang="zh-TW" altLang="en-US" sz="1200" b="1" dirty="0">
                <a:solidFill>
                  <a:srgbClr val="000000"/>
                </a:solidFill>
                <a:latin typeface="Microsoft YaHei" panose="020B0503020204020204" pitchFamily="34" charset="-122"/>
                <a:ea typeface="Microsoft YaHei" panose="020B0503020204020204" pitchFamily="34" charset="-122"/>
              </a:rPr>
              <a:t>一、各校得視實際需要擇上列經費項目支用。</a:t>
            </a:r>
          </a:p>
          <a:p>
            <a:r>
              <a:rPr lang="zh-TW" altLang="en-US" sz="1200" b="1" dirty="0">
                <a:solidFill>
                  <a:srgbClr val="000000"/>
                </a:solidFill>
                <a:latin typeface="Microsoft YaHei" panose="020B0503020204020204" pitchFamily="34" charset="-122"/>
                <a:ea typeface="Microsoft YaHei" panose="020B0503020204020204" pitchFamily="34" charset="-122"/>
              </a:rPr>
              <a:t>二、部分項目經費，係規劃辦理正式課程以外之活動方得編列支用（如鐘點費、車</a:t>
            </a:r>
            <a:r>
              <a:rPr lang="en-US" altLang="zh-TW" sz="1200" b="1" dirty="0">
                <a:solidFill>
                  <a:srgbClr val="000000"/>
                </a:solidFill>
                <a:latin typeface="Microsoft YaHei" panose="020B0503020204020204" pitchFamily="34" charset="-122"/>
                <a:ea typeface="Microsoft YaHei" panose="020B0503020204020204" pitchFamily="34" charset="-122"/>
              </a:rPr>
              <a:t>(</a:t>
            </a:r>
            <a:r>
              <a:rPr lang="zh-TW" altLang="en-US" sz="1200" b="1" dirty="0">
                <a:solidFill>
                  <a:srgbClr val="000000"/>
                </a:solidFill>
                <a:latin typeface="Microsoft YaHei" panose="020B0503020204020204" pitchFamily="34" charset="-122"/>
                <a:ea typeface="Microsoft YaHei" panose="020B0503020204020204" pitchFamily="34" charset="-122"/>
              </a:rPr>
              <a:t>船</a:t>
            </a:r>
            <a:r>
              <a:rPr lang="en-US" altLang="zh-TW" sz="1200" b="1" dirty="0">
                <a:solidFill>
                  <a:srgbClr val="000000"/>
                </a:solidFill>
                <a:latin typeface="Microsoft YaHei" panose="020B0503020204020204" pitchFamily="34" charset="-122"/>
                <a:ea typeface="Microsoft YaHei" panose="020B0503020204020204" pitchFamily="34" charset="-122"/>
              </a:rPr>
              <a:t>)</a:t>
            </a:r>
            <a:r>
              <a:rPr lang="zh-TW" altLang="en-US" sz="1200" b="1" dirty="0">
                <a:solidFill>
                  <a:srgbClr val="000000"/>
                </a:solidFill>
                <a:latin typeface="Microsoft YaHei" panose="020B0503020204020204" pitchFamily="34" charset="-122"/>
                <a:ea typeface="Microsoft YaHei" panose="020B0503020204020204" pitchFamily="34" charset="-122"/>
              </a:rPr>
              <a:t>租費等）。</a:t>
            </a:r>
          </a:p>
          <a:p>
            <a:r>
              <a:rPr lang="zh-TW" altLang="en-US" sz="1200" b="1" dirty="0">
                <a:solidFill>
                  <a:srgbClr val="000000"/>
                </a:solidFill>
                <a:latin typeface="Microsoft YaHei" panose="020B0503020204020204" pitchFamily="34" charset="-122"/>
                <a:ea typeface="Microsoft YaHei" panose="020B0503020204020204" pitchFamily="34" charset="-122"/>
              </a:rPr>
              <a:t>三、本案經費宜</a:t>
            </a:r>
            <a:r>
              <a:rPr lang="zh-TW" altLang="en-US" sz="1600" b="1" u="sng" kern="100" dirty="0">
                <a:solidFill>
                  <a:srgbClr val="0000FF"/>
                </a:solidFill>
                <a:latin typeface="Microsoft YaHei" panose="020B0503020204020204" pitchFamily="34" charset="-122"/>
                <a:ea typeface="Microsoft YaHei" panose="020B0503020204020204" pitchFamily="34" charset="-122"/>
                <a:cs typeface="Times New Roman"/>
              </a:rPr>
              <a:t>以學生活動安排為主</a:t>
            </a:r>
            <a:r>
              <a:rPr lang="zh-TW" altLang="en-US" sz="1200" b="1" dirty="0">
                <a:latin typeface="Microsoft YaHei" panose="020B0503020204020204" pitchFamily="34" charset="-122"/>
                <a:ea typeface="Microsoft YaHei" panose="020B0503020204020204" pitchFamily="34" charset="-122"/>
              </a:rPr>
              <a:t>，</a:t>
            </a:r>
            <a:r>
              <a:rPr lang="zh-TW" altLang="en-US" sz="1200" b="1" u="sng" dirty="0">
                <a:latin typeface="Microsoft YaHei" panose="020B0503020204020204" pitchFamily="34" charset="-122"/>
                <a:ea typeface="Microsoft YaHei" panose="020B0503020204020204" pitchFamily="34" charset="-122"/>
              </a:rPr>
              <a:t>教師研習請以其他經費支應</a:t>
            </a:r>
            <a:r>
              <a:rPr lang="zh-TW" altLang="en-US" sz="1200" b="1" dirty="0">
                <a:solidFill>
                  <a:srgbClr val="000000"/>
                </a:solidFill>
                <a:latin typeface="Microsoft YaHei" panose="020B0503020204020204" pitchFamily="34" charset="-122"/>
                <a:ea typeface="Microsoft YaHei" panose="020B0503020204020204" pitchFamily="34" charset="-122"/>
              </a:rPr>
              <a:t>。</a:t>
            </a:r>
          </a:p>
          <a:p>
            <a:r>
              <a:rPr lang="zh-TW" altLang="en-US" sz="1200" b="1" dirty="0">
                <a:solidFill>
                  <a:srgbClr val="000000"/>
                </a:solidFill>
                <a:latin typeface="Microsoft YaHei" panose="020B0503020204020204" pitchFamily="34" charset="-122"/>
                <a:ea typeface="Microsoft YaHei" panose="020B0503020204020204" pitchFamily="34" charset="-122"/>
              </a:rPr>
              <a:t>四、保險費用因應新法令之實施，爰予刪除。</a:t>
            </a:r>
          </a:p>
        </p:txBody>
      </p:sp>
      <p:graphicFrame>
        <p:nvGraphicFramePr>
          <p:cNvPr id="17" name="表格 16">
            <a:extLst>
              <a:ext uri="{FF2B5EF4-FFF2-40B4-BE49-F238E27FC236}">
                <a16:creationId xmlns:a16="http://schemas.microsoft.com/office/drawing/2014/main" xmlns="" id="{F02DAB02-9B4F-455B-8E56-82896952DA1D}"/>
              </a:ext>
            </a:extLst>
          </p:cNvPr>
          <p:cNvGraphicFramePr>
            <a:graphicFrameLocks noGrp="1"/>
          </p:cNvGraphicFramePr>
          <p:nvPr>
            <p:extLst>
              <p:ext uri="{D42A27DB-BD31-4B8C-83A1-F6EECF244321}">
                <p14:modId xmlns:p14="http://schemas.microsoft.com/office/powerpoint/2010/main" val="3802393367"/>
              </p:ext>
            </p:extLst>
          </p:nvPr>
        </p:nvGraphicFramePr>
        <p:xfrm>
          <a:off x="483793" y="1137684"/>
          <a:ext cx="8176413" cy="4240648"/>
        </p:xfrm>
        <a:graphic>
          <a:graphicData uri="http://schemas.openxmlformats.org/drawingml/2006/table">
            <a:tbl>
              <a:tblPr/>
              <a:tblGrid>
                <a:gridCol w="639892">
                  <a:extLst>
                    <a:ext uri="{9D8B030D-6E8A-4147-A177-3AD203B41FA5}">
                      <a16:colId xmlns:a16="http://schemas.microsoft.com/office/drawing/2014/main" xmlns="" val="20000"/>
                    </a:ext>
                  </a:extLst>
                </a:gridCol>
                <a:gridCol w="1767561">
                  <a:extLst>
                    <a:ext uri="{9D8B030D-6E8A-4147-A177-3AD203B41FA5}">
                      <a16:colId xmlns:a16="http://schemas.microsoft.com/office/drawing/2014/main" xmlns="" val="20001"/>
                    </a:ext>
                  </a:extLst>
                </a:gridCol>
                <a:gridCol w="400148">
                  <a:extLst>
                    <a:ext uri="{9D8B030D-6E8A-4147-A177-3AD203B41FA5}">
                      <a16:colId xmlns:a16="http://schemas.microsoft.com/office/drawing/2014/main" xmlns="" val="20002"/>
                    </a:ext>
                  </a:extLst>
                </a:gridCol>
                <a:gridCol w="891195">
                  <a:extLst>
                    <a:ext uri="{9D8B030D-6E8A-4147-A177-3AD203B41FA5}">
                      <a16:colId xmlns:a16="http://schemas.microsoft.com/office/drawing/2014/main" xmlns="" val="20003"/>
                    </a:ext>
                  </a:extLst>
                </a:gridCol>
                <a:gridCol w="4477617">
                  <a:extLst>
                    <a:ext uri="{9D8B030D-6E8A-4147-A177-3AD203B41FA5}">
                      <a16:colId xmlns:a16="http://schemas.microsoft.com/office/drawing/2014/main" xmlns="" val="20004"/>
                    </a:ext>
                  </a:extLst>
                </a:gridCol>
              </a:tblGrid>
              <a:tr h="316022">
                <a:tc gridSpan="5">
                  <a:txBody>
                    <a:bodyPr/>
                    <a:lstStyle/>
                    <a:p>
                      <a:pPr algn="ctr">
                        <a:lnSpc>
                          <a:spcPts val="1800"/>
                        </a:lnSpc>
                        <a:spcAft>
                          <a:spcPts val="0"/>
                        </a:spcAft>
                      </a:pPr>
                      <a:r>
                        <a:rPr lang="zh-TW" sz="2000" b="1" i="0" u="none"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「國民中學生涯發展教育」補助經費支用基準 </a:t>
                      </a:r>
                    </a:p>
                  </a:txBody>
                  <a:tcPr marL="12982" marR="12982"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99763">
                <a:tc gridSpan="2">
                  <a:txBody>
                    <a:bodyPr/>
                    <a:lstStyle/>
                    <a:p>
                      <a:pPr algn="ctr">
                        <a:lnSpc>
                          <a:spcPts val="1800"/>
                        </a:lnSpc>
                        <a:spcAft>
                          <a:spcPts val="0"/>
                        </a:spcAft>
                      </a:pPr>
                      <a:r>
                        <a:rPr lang="zh-TW" sz="1200" b="1" kern="100" dirty="0">
                          <a:solidFill>
                            <a:srgbClr val="000000"/>
                          </a:solidFill>
                          <a:effectLst/>
                          <a:latin typeface="Microsoft YaHei" panose="020B0503020204020204" pitchFamily="34" charset="-122"/>
                          <a:ea typeface="Microsoft YaHei" panose="020B0503020204020204" pitchFamily="34" charset="-122"/>
                          <a:cs typeface="Times New Roman"/>
                        </a:rPr>
                        <a:t>項目</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hMerge="1">
                  <a:txBody>
                    <a:bodyPr/>
                    <a:lstStyle/>
                    <a:p>
                      <a:endParaRPr lang="zh-TW" altLang="en-US"/>
                    </a:p>
                  </a:txBody>
                  <a:tcPr/>
                </a:tc>
                <a:tc>
                  <a:txBody>
                    <a:bodyPr/>
                    <a:lstStyle/>
                    <a:p>
                      <a:pPr algn="ctr">
                        <a:lnSpc>
                          <a:spcPts val="1800"/>
                        </a:lnSpc>
                        <a:spcAft>
                          <a:spcPts val="0"/>
                        </a:spcAft>
                      </a:pPr>
                      <a:r>
                        <a:rPr lang="zh-TW" sz="1200" b="1" kern="100" dirty="0">
                          <a:solidFill>
                            <a:srgbClr val="000000"/>
                          </a:solidFill>
                          <a:effectLst/>
                          <a:latin typeface="Microsoft YaHei" panose="020B0503020204020204" pitchFamily="34" charset="-122"/>
                          <a:ea typeface="Microsoft YaHei" panose="020B0503020204020204" pitchFamily="34" charset="-122"/>
                          <a:cs typeface="Times New Roman"/>
                        </a:rPr>
                        <a:t>單位</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a:txBody>
                    <a:bodyPr/>
                    <a:lstStyle/>
                    <a:p>
                      <a:pPr algn="ctr">
                        <a:lnSpc>
                          <a:spcPts val="1800"/>
                        </a:lnSpc>
                        <a:spcAft>
                          <a:spcPts val="0"/>
                        </a:spcAft>
                      </a:pPr>
                      <a:r>
                        <a:rPr lang="zh-TW" sz="1200" b="1" kern="100" dirty="0">
                          <a:solidFill>
                            <a:srgbClr val="000000"/>
                          </a:solidFill>
                          <a:effectLst/>
                          <a:latin typeface="Microsoft YaHei" panose="020B0503020204020204" pitchFamily="34" charset="-122"/>
                          <a:ea typeface="Microsoft YaHei" panose="020B0503020204020204" pitchFamily="34" charset="-122"/>
                          <a:cs typeface="Times New Roman"/>
                        </a:rPr>
                        <a:t>單價（元）</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a:txBody>
                    <a:bodyPr/>
                    <a:lstStyle/>
                    <a:p>
                      <a:pPr algn="ctr">
                        <a:lnSpc>
                          <a:spcPts val="1800"/>
                        </a:lnSpc>
                        <a:spcAft>
                          <a:spcPts val="0"/>
                        </a:spcAft>
                      </a:pPr>
                      <a:r>
                        <a:rPr lang="zh-TW" sz="1200" b="1" kern="100" dirty="0">
                          <a:solidFill>
                            <a:srgbClr val="000000"/>
                          </a:solidFill>
                          <a:effectLst/>
                          <a:latin typeface="Microsoft YaHei" panose="020B0503020204020204" pitchFamily="34" charset="-122"/>
                          <a:ea typeface="Microsoft YaHei" panose="020B0503020204020204" pitchFamily="34" charset="-122"/>
                          <a:cs typeface="Times New Roman"/>
                        </a:rPr>
                        <a:t>說明</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1"/>
                  </a:ext>
                </a:extLst>
              </a:tr>
              <a:tr h="559557">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r>
                        <a:rPr lang="zh-TW" altLang="en-US" sz="1200" b="1" kern="100" dirty="0">
                          <a:solidFill>
                            <a:schemeClr val="tx1"/>
                          </a:solidFill>
                          <a:effectLst/>
                          <a:latin typeface="Microsoft YaHei" panose="020B0503020204020204" pitchFamily="34" charset="-122"/>
                          <a:ea typeface="Microsoft YaHei" panose="020B0503020204020204" pitchFamily="34" charset="-122"/>
                          <a:cs typeface="Times New Roman"/>
                        </a:rPr>
                        <a:t>業</a:t>
                      </a:r>
                      <a:r>
                        <a:rPr lang="zh-TW" altLang="zh-TW" sz="1200" b="1" kern="100" dirty="0">
                          <a:solidFill>
                            <a:schemeClr val="tx1"/>
                          </a:solidFill>
                          <a:effectLst/>
                          <a:latin typeface="Microsoft YaHei" panose="020B0503020204020204" pitchFamily="34" charset="-122"/>
                          <a:ea typeface="Microsoft YaHei" panose="020B0503020204020204" pitchFamily="34" charset="-122"/>
                          <a:cs typeface="Times New Roman"/>
                        </a:rPr>
                        <a:t>務費</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教材及資料印製費</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人</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r">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50</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r">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教材、講義、補充資料及成果檢討報告印製，</a:t>
                      </a:r>
                      <a:r>
                        <a:rPr kumimoji="0" lang="zh-TW" altLang="zh-TW" sz="1600" b="1" u="sng" kern="100" dirty="0">
                          <a:solidFill>
                            <a:srgbClr val="0000FF"/>
                          </a:solidFill>
                          <a:effectLst/>
                          <a:latin typeface="Microsoft YaHei" panose="020B0503020204020204" pitchFamily="34" charset="-122"/>
                          <a:ea typeface="Microsoft YaHei" panose="020B0503020204020204" pitchFamily="34" charset="-122"/>
                          <a:cs typeface="Times New Roman"/>
                        </a:rPr>
                        <a:t>以全校學生數為編列上限</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，學生數無條件進位至十位。</a:t>
                      </a:r>
                      <a:endParaRPr kumimoji="0" 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2"/>
                  </a:ext>
                </a:extLst>
              </a:tr>
              <a:tr h="839335">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zh-TW" sz="1400" kern="100" dirty="0">
                        <a:solidFill>
                          <a:srgbClr val="000000"/>
                        </a:solidFill>
                        <a:effectLst/>
                        <a:latin typeface="標楷體" pitchFamily="65" charset="-120"/>
                        <a:ea typeface="標楷體" pitchFamily="65" charset="-120"/>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活動材料費</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份</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r">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200</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altLang="en-US" sz="1200" b="1" u="sng" kern="1200" dirty="0">
                          <a:solidFill>
                            <a:schemeClr val="tx1"/>
                          </a:solidFill>
                          <a:latin typeface="Microsoft YaHei" panose="020B0503020204020204" pitchFamily="34" charset="-122"/>
                          <a:ea typeface="Microsoft YaHei" panose="020B0503020204020204" pitchFamily="34" charset="-122"/>
                          <a:cs typeface="+mn-cs"/>
                        </a:rPr>
                        <a:t> 核實報支</a:t>
                      </a:r>
                      <a:endParaRPr lang="zh-TW" sz="1200" b="1" u="sng" kern="1200" dirty="0">
                        <a:solidFill>
                          <a:schemeClr val="tx1"/>
                        </a:solidFill>
                        <a:latin typeface="Microsoft YaHei" panose="020B0503020204020204" pitchFamily="34" charset="-122"/>
                        <a:ea typeface="Microsoft YaHei" panose="020B0503020204020204" pitchFamily="34" charset="-122"/>
                        <a:cs typeface="+mn-cs"/>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3"/>
                  </a:ext>
                </a:extLst>
              </a:tr>
              <a:tr h="827115">
                <a:tc vMerge="1">
                  <a:txBody>
                    <a:bodyPr/>
                    <a:lstStyle/>
                    <a:p>
                      <a:pPr marL="0" indent="0" algn="just">
                        <a:lnSpc>
                          <a:spcPct val="100000"/>
                        </a:lnSpc>
                        <a:spcAft>
                          <a:spcPts val="0"/>
                        </a:spcAft>
                      </a:pPr>
                      <a:endParaRPr lang="zh-TW" sz="1400" kern="100" dirty="0">
                        <a:solidFill>
                          <a:srgbClr val="000000"/>
                        </a:solidFill>
                        <a:effectLst/>
                        <a:latin typeface="標楷體" pitchFamily="65" charset="-120"/>
                        <a:ea typeface="標楷體" pitchFamily="65" charset="-120"/>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學生生涯檔案</a:t>
                      </a:r>
                      <a:endParaRPr lang="en-US" alt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p>
                      <a:pPr marL="0" indent="0" algn="just">
                        <a:lnSpc>
                          <a:spcPct val="100000"/>
                        </a:lnSpc>
                        <a:spcAft>
                          <a:spcPts val="0"/>
                        </a:spcAft>
                      </a:pPr>
                      <a:r>
                        <a:rPr lang="zh-TW" alt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a:t>
                      </a: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含資料夾及內頁印製</a:t>
                      </a:r>
                      <a:r>
                        <a:rPr lang="zh-TW" alt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人</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r">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120</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kumimoji="0" lang="zh-TW" altLang="en-US" sz="1200" kern="100" dirty="0">
                          <a:solidFill>
                            <a:schemeClr val="tx1"/>
                          </a:solidFill>
                          <a:effectLst/>
                          <a:latin typeface="Microsoft YaHei" panose="020B0503020204020204" pitchFamily="34" charset="-122"/>
                          <a:ea typeface="Microsoft YaHei" panose="020B0503020204020204" pitchFamily="34" charset="-122"/>
                          <a:cs typeface="Times New Roman"/>
                        </a:rPr>
                        <a:t> </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核實報支，以</a:t>
                      </a:r>
                      <a:r>
                        <a:rPr kumimoji="0" lang="zh-TW" altLang="zh-TW" sz="1600" b="1" i="0" u="sng"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國中一年級</a:t>
                      </a:r>
                      <a:r>
                        <a:rPr kumimoji="0" lang="en-US" altLang="zh-TW" sz="1600" b="1" i="0" u="sng"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a:t>
                      </a:r>
                      <a:r>
                        <a:rPr kumimoji="0" lang="zh-TW" altLang="zh-TW" sz="1600" b="1" i="0" u="sng"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七年級</a:t>
                      </a:r>
                      <a:r>
                        <a:rPr kumimoji="0" lang="en-US" altLang="zh-TW" sz="1600" b="1" i="0" u="sng"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a:t>
                      </a:r>
                      <a:r>
                        <a:rPr kumimoji="0" lang="zh-TW" altLang="zh-TW" sz="1600" b="1" i="0" u="sng"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學生數為編列上限</a:t>
                      </a:r>
                      <a:r>
                        <a:rPr lang="zh-TW" altLang="en-US" sz="1200" b="1" u="sng" kern="1200" dirty="0">
                          <a:solidFill>
                            <a:schemeClr val="tx1"/>
                          </a:solidFill>
                          <a:latin typeface="Microsoft YaHei" panose="020B0503020204020204" pitchFamily="34" charset="-122"/>
                          <a:ea typeface="Microsoft YaHei" panose="020B0503020204020204" pitchFamily="34" charset="-122"/>
                          <a:cs typeface="+mn-cs"/>
                        </a:rPr>
                        <a:t>，</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學生數</a:t>
                      </a:r>
                      <a:r>
                        <a:rPr lang="zh-TW" altLang="zh-TW" sz="1200" b="1" u="sng" kern="1200" dirty="0" smtClean="0">
                          <a:solidFill>
                            <a:schemeClr val="tx1"/>
                          </a:solidFill>
                          <a:latin typeface="Microsoft YaHei" panose="020B0503020204020204" pitchFamily="34" charset="-122"/>
                          <a:ea typeface="Microsoft YaHei" panose="020B0503020204020204" pitchFamily="34" charset="-122"/>
                          <a:cs typeface="+mn-cs"/>
                        </a:rPr>
                        <a:t>無條件</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進位至十位</a:t>
                      </a:r>
                      <a:r>
                        <a:rPr kumimoji="0" lang="zh-TW" altLang="zh-TW" sz="1200" kern="1200" dirty="0">
                          <a:solidFill>
                            <a:schemeClr val="tx1"/>
                          </a:solidFill>
                          <a:effectLst/>
                          <a:latin typeface="Microsoft YaHei" panose="020B0503020204020204" pitchFamily="34" charset="-122"/>
                          <a:ea typeface="Microsoft YaHei" panose="020B0503020204020204" pitchFamily="34" charset="-122"/>
                          <a:cs typeface="+mn-cs"/>
                        </a:rPr>
                        <a:t>。</a:t>
                      </a:r>
                      <a:endParaRPr 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4"/>
                  </a:ext>
                </a:extLst>
              </a:tr>
              <a:tr h="839299">
                <a:tc vMerge="1">
                  <a:txBody>
                    <a:bodyPr/>
                    <a:lstStyle/>
                    <a:p>
                      <a:pPr marL="0" indent="0" algn="just">
                        <a:lnSpc>
                          <a:spcPct val="100000"/>
                        </a:lnSpc>
                        <a:spcAft>
                          <a:spcPts val="0"/>
                        </a:spcAft>
                      </a:pPr>
                      <a:endParaRPr lang="zh-TW" sz="1400" kern="100" dirty="0">
                        <a:solidFill>
                          <a:srgbClr val="000000"/>
                        </a:solidFill>
                        <a:effectLst/>
                        <a:latin typeface="標楷體" pitchFamily="65" charset="-120"/>
                        <a:ea typeface="標楷體" pitchFamily="65" charset="-120"/>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雜支</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活動</a:t>
                      </a:r>
                      <a:r>
                        <a:rPr kumimoji="0" lang="zh-TW" sz="1600" b="1" i="0" u="sng"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總經費</a:t>
                      </a:r>
                      <a:r>
                        <a:rPr kumimoji="0" lang="en-US" sz="1600" b="1" i="0" u="sng" strike="noStrike" kern="100" cap="none" dirty="0">
                          <a:solidFill>
                            <a:srgbClr val="0000FF"/>
                          </a:solidFill>
                          <a:effectLst/>
                          <a:latin typeface="Microsoft YaHei" panose="020B0503020204020204" pitchFamily="34" charset="-122"/>
                          <a:ea typeface="Microsoft YaHei" panose="020B0503020204020204" pitchFamily="34" charset="-122"/>
                          <a:cs typeface="Times New Roman"/>
                          <a:sym typeface="Arial"/>
                        </a:rPr>
                        <a:t>5%</a:t>
                      </a:r>
                      <a:r>
                        <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rPr>
                        <a:t>以內</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tc>
                  <a:txBody>
                    <a:bodyPr/>
                    <a:lstStyle/>
                    <a:p>
                      <a:pPr marL="180975" lvl="0" indent="-180975"/>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1.</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本案必要</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辦公事物費用</a:t>
                      </a:r>
                      <a:r>
                        <a:rPr lang="en-US" altLang="zh-TW" sz="1200" b="1" u="sng" kern="1200" dirty="0">
                          <a:solidFill>
                            <a:schemeClr val="tx1"/>
                          </a:solidFill>
                          <a:latin typeface="Microsoft YaHei" panose="020B0503020204020204" pitchFamily="34" charset="-122"/>
                          <a:ea typeface="Microsoft YaHei" panose="020B0503020204020204" pitchFamily="34" charset="-122"/>
                          <a:cs typeface="+mn-cs"/>
                        </a:rPr>
                        <a:t>(</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如：</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文具</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用品</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紙張</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資訊耗材</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資料夾</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a:t>
                      </a:r>
                      <a:r>
                        <a:rPr lang="zh-TW" altLang="zh-TW" sz="1200" b="1" u="sng" kern="1200" dirty="0">
                          <a:solidFill>
                            <a:schemeClr val="tx1"/>
                          </a:solidFill>
                          <a:latin typeface="Microsoft YaHei" panose="020B0503020204020204" pitchFamily="34" charset="-122"/>
                          <a:ea typeface="Microsoft YaHei" panose="020B0503020204020204" pitchFamily="34" charset="-122"/>
                          <a:cs typeface="+mn-cs"/>
                        </a:rPr>
                        <a:t>郵資</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等屬之。</a:t>
                      </a:r>
                      <a:r>
                        <a:rPr lang="en-US" altLang="zh-TW" sz="1200" b="1" u="sng" kern="1200" dirty="0">
                          <a:solidFill>
                            <a:schemeClr val="tx1"/>
                          </a:solidFill>
                          <a:latin typeface="Microsoft YaHei" panose="020B0503020204020204" pitchFamily="34" charset="-122"/>
                          <a:ea typeface="Microsoft YaHei" panose="020B0503020204020204" pitchFamily="34" charset="-122"/>
                          <a:cs typeface="+mn-cs"/>
                        </a:rPr>
                        <a:t>)</a:t>
                      </a:r>
                      <a:endParaRPr lang="zh-TW" altLang="zh-TW" sz="1200" b="1" u="sng" kern="1200" dirty="0">
                        <a:solidFill>
                          <a:schemeClr val="tx1"/>
                        </a:solidFill>
                        <a:latin typeface="Microsoft YaHei" panose="020B0503020204020204" pitchFamily="34" charset="-122"/>
                        <a:ea typeface="Microsoft YaHei" panose="020B0503020204020204" pitchFamily="34" charset="-122"/>
                        <a:cs typeface="+mn-cs"/>
                      </a:endParaRPr>
                    </a:p>
                    <a:p>
                      <a:r>
                        <a:rPr kumimoji="0" lang="en-US"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2.</a:t>
                      </a:r>
                      <a:r>
                        <a:rPr kumimoji="0" lang="zh-TW" altLang="zh-TW" sz="1200" kern="100" dirty="0">
                          <a:solidFill>
                            <a:schemeClr val="tx1"/>
                          </a:solidFill>
                          <a:effectLst/>
                          <a:latin typeface="Microsoft YaHei" panose="020B0503020204020204" pitchFamily="34" charset="-122"/>
                          <a:ea typeface="Microsoft YaHei" panose="020B0503020204020204" pitchFamily="34" charset="-122"/>
                          <a:cs typeface="Times New Roman"/>
                        </a:rPr>
                        <a:t>獎品及門票不得報支。</a:t>
                      </a:r>
                      <a:endParaRPr kumimoji="0" lang="zh-TW" sz="1200" kern="100" dirty="0">
                        <a:solidFill>
                          <a:schemeClr val="tx1"/>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5"/>
                  </a:ext>
                </a:extLst>
              </a:tr>
              <a:tr h="559557">
                <a:tc vMerge="1">
                  <a:txBody>
                    <a:bodyPr/>
                    <a:lstStyle/>
                    <a:p>
                      <a:pPr marL="0" indent="0" algn="just">
                        <a:lnSpc>
                          <a:spcPct val="100000"/>
                        </a:lnSpc>
                        <a:spcAft>
                          <a:spcPts val="0"/>
                        </a:spcAft>
                      </a:pPr>
                      <a:endParaRPr lang="zh-TW" sz="1400" kern="100" dirty="0">
                        <a:solidFill>
                          <a:srgbClr val="000000"/>
                        </a:solidFill>
                        <a:effectLst/>
                        <a:latin typeface="標楷體" pitchFamily="65" charset="-120"/>
                        <a:ea typeface="標楷體" pitchFamily="65" charset="-120"/>
                        <a:cs typeface="Times New Roman"/>
                      </a:endParaRPr>
                    </a:p>
                  </a:txBody>
                  <a:tcPr marL="12982" marR="12982"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b="0" kern="100" dirty="0">
                          <a:solidFill>
                            <a:schemeClr val="tx1"/>
                          </a:solidFill>
                          <a:effectLst/>
                          <a:latin typeface="Microsoft YaHei" panose="020B0503020204020204" pitchFamily="34" charset="-122"/>
                          <a:ea typeface="Microsoft YaHei" panose="020B0503020204020204" pitchFamily="34" charset="-122"/>
                          <a:cs typeface="Times New Roman"/>
                        </a:rPr>
                        <a:t>全民健康保險補充保費</a:t>
                      </a: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a:txBody>
                    <a:bodyPr/>
                    <a:lstStyle/>
                    <a:p>
                      <a:pPr marL="0" indent="0" algn="ctr">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細明體"/>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en-US" sz="1200" kern="100" dirty="0">
                          <a:solidFill>
                            <a:srgbClr val="000000"/>
                          </a:solidFill>
                          <a:effectLst/>
                          <a:latin typeface="Microsoft YaHei" panose="020B0503020204020204" pitchFamily="34" charset="-122"/>
                          <a:ea typeface="Microsoft YaHei" panose="020B0503020204020204" pitchFamily="34" charset="-122"/>
                          <a:cs typeface="Times New Roman"/>
                        </a:rPr>
                        <a:t> </a:t>
                      </a:r>
                      <a:endParaRPr lang="zh-TW" sz="1200" kern="100" dirty="0">
                        <a:solidFill>
                          <a:srgbClr val="000000"/>
                        </a:solidFill>
                        <a:effectLst/>
                        <a:latin typeface="Microsoft YaHei" panose="020B0503020204020204" pitchFamily="34" charset="-122"/>
                        <a:ea typeface="Microsoft YaHei" panose="020B0503020204020204" pitchFamily="34" charset="-122"/>
                        <a:cs typeface="Times New Roman"/>
                      </a:endParaRPr>
                    </a:p>
                  </a:txBody>
                  <a:tcPr marL="12982" marR="129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tc>
                  <a:txBody>
                    <a:bodyPr/>
                    <a:lstStyle/>
                    <a:p>
                      <a:pPr marL="0" indent="0" algn="just">
                        <a:lnSpc>
                          <a:spcPct val="100000"/>
                        </a:lnSpc>
                        <a:spcAft>
                          <a:spcPts val="0"/>
                        </a:spcAft>
                      </a:pPr>
                      <a:r>
                        <a:rPr lang="zh-TW" sz="1200" b="0" kern="100" dirty="0">
                          <a:solidFill>
                            <a:schemeClr val="tx1"/>
                          </a:solidFill>
                          <a:effectLst/>
                          <a:latin typeface="Microsoft YaHei" panose="020B0503020204020204" pitchFamily="34" charset="-122"/>
                          <a:ea typeface="Microsoft YaHei" panose="020B0503020204020204" pitchFamily="34" charset="-122"/>
                          <a:cs typeface="Times New Roman"/>
                        </a:rPr>
                        <a:t>依衍生補充保費之業務費經費項目，乘以補充保費費率為編列上限。</a:t>
                      </a:r>
                    </a:p>
                  </a:txBody>
                  <a:tcPr marL="12982" marR="12982"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BF7FF"/>
                    </a:solidFill>
                  </a:tcPr>
                </a:tc>
                <a:extLst>
                  <a:ext uri="{0D108BD9-81ED-4DB2-BD59-A6C34878D82A}">
                    <a16:rowId xmlns:a16="http://schemas.microsoft.com/office/drawing/2014/main" xmlns="" val="10006"/>
                  </a:ext>
                </a:extLst>
              </a:tr>
            </a:tbl>
          </a:graphicData>
        </a:graphic>
      </p:graphicFrame>
      <p:sp>
        <p:nvSpPr>
          <p:cNvPr id="15" name="矩形 14">
            <a:extLst>
              <a:ext uri="{FF2B5EF4-FFF2-40B4-BE49-F238E27FC236}">
                <a16:creationId xmlns:a16="http://schemas.microsoft.com/office/drawing/2014/main" xmlns="" id="{934990C4-F177-458E-9BE0-D2DD8D6FFB80}"/>
              </a:ext>
            </a:extLst>
          </p:cNvPr>
          <p:cNvSpPr/>
          <p:nvPr/>
        </p:nvSpPr>
        <p:spPr>
          <a:xfrm>
            <a:off x="3717237" y="2519916"/>
            <a:ext cx="504056" cy="4416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xmlns="" id="{0DAFAB69-21D0-4D16-ABE1-71131DB0EB62}"/>
              </a:ext>
            </a:extLst>
          </p:cNvPr>
          <p:cNvSpPr/>
          <p:nvPr/>
        </p:nvSpPr>
        <p:spPr>
          <a:xfrm>
            <a:off x="3717237" y="3338623"/>
            <a:ext cx="504056" cy="4504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8653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3" name="文本框 5">
            <a:extLst>
              <a:ext uri="{FF2B5EF4-FFF2-40B4-BE49-F238E27FC236}">
                <a16:creationId xmlns:a16="http://schemas.microsoft.com/office/drawing/2014/main" xmlns="" id="{47346245-1843-464C-93BB-11DD51B92557}"/>
              </a:ext>
            </a:extLst>
          </p:cNvPr>
          <p:cNvSpPr txBox="1">
            <a:spLocks noChangeArrowheads="1"/>
          </p:cNvSpPr>
          <p:nvPr/>
        </p:nvSpPr>
        <p:spPr bwMode="auto">
          <a:xfrm>
            <a:off x="3750765" y="3985905"/>
            <a:ext cx="3426212"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sz="6000" b="1" dirty="0">
                <a:solidFill>
                  <a:srgbClr val="FF0000"/>
                </a:solidFill>
                <a:latin typeface="微软雅黑" panose="020B0503020204020204" pitchFamily="34" charset="-122"/>
                <a:ea typeface="微软雅黑" panose="020B0503020204020204" pitchFamily="34" charset="-122"/>
              </a:rPr>
              <a:t>計畫審查</a:t>
            </a:r>
            <a:endParaRPr lang="zh-CN" altLang="en-US" sz="6000" b="1" dirty="0">
              <a:solidFill>
                <a:srgbClr val="FF0000"/>
              </a:solidFill>
              <a:latin typeface="微软雅黑" panose="020B0503020204020204" pitchFamily="34" charset="-122"/>
              <a:ea typeface="微软雅黑" panose="020B0503020204020204" pitchFamily="34" charset="-122"/>
            </a:endParaRPr>
          </a:p>
        </p:txBody>
      </p:sp>
      <p:sp>
        <p:nvSpPr>
          <p:cNvPr id="7" name="文本框 5">
            <a:extLst>
              <a:ext uri="{FF2B5EF4-FFF2-40B4-BE49-F238E27FC236}">
                <a16:creationId xmlns:a16="http://schemas.microsoft.com/office/drawing/2014/main" xmlns="" id="{8CD106D3-CB96-4102-B1A7-22C238082260}"/>
              </a:ext>
            </a:extLst>
          </p:cNvPr>
          <p:cNvSpPr txBox="1">
            <a:spLocks noChangeArrowheads="1"/>
          </p:cNvSpPr>
          <p:nvPr/>
        </p:nvSpPr>
        <p:spPr bwMode="auto">
          <a:xfrm>
            <a:off x="2344582" y="3133725"/>
            <a:ext cx="4313003"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sz="5400" b="1" dirty="0">
                <a:solidFill>
                  <a:srgbClr val="2E4C64"/>
                </a:solidFill>
                <a:latin typeface="微软雅黑" panose="020B0503020204020204" pitchFamily="34" charset="-122"/>
                <a:ea typeface="微软雅黑" panose="020B0503020204020204" pitchFamily="34" charset="-122"/>
              </a:rPr>
              <a:t>生涯發展教育</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2" name="Shape 141">
            <a:extLst>
              <a:ext uri="{FF2B5EF4-FFF2-40B4-BE49-F238E27FC236}">
                <a16:creationId xmlns:a16="http://schemas.microsoft.com/office/drawing/2014/main" xmlns="" id="{8AE36B5C-3F5A-4581-9164-9DB99DE5654B}"/>
              </a:ext>
            </a:extLst>
          </p:cNvPr>
          <p:cNvSpPr/>
          <p:nvPr/>
        </p:nvSpPr>
        <p:spPr>
          <a:xfrm>
            <a:off x="1024260" y="1171575"/>
            <a:ext cx="1537965" cy="1528669"/>
          </a:xfrm>
          <a:prstGeom prst="rect">
            <a:avLst/>
          </a:prstGeom>
          <a:solidFill>
            <a:srgbClr val="37A9DD"/>
          </a:solidFill>
          <a:ln>
            <a:solidFill>
              <a:srgbClr val="37A9DD"/>
            </a:solidFill>
          </a:ln>
        </p:spPr>
        <p:txBody>
          <a:bodyPr lIns="91425" tIns="91425" rIns="91425" bIns="91425" anchor="ctr" anchorCtr="0">
            <a:noAutofit/>
          </a:bodyPr>
          <a:lstStyle/>
          <a:p>
            <a:pPr lvl="0" algn="ctr">
              <a:spcBef>
                <a:spcPts val="0"/>
              </a:spcBef>
              <a:buNone/>
            </a:pPr>
            <a:r>
              <a:rPr lang="en-US" altLang="zh-TW" sz="6600" b="1" dirty="0">
                <a:solidFill>
                  <a:schemeClr val="bg1"/>
                </a:solidFill>
                <a:latin typeface="Microsoft YaHei" panose="020B0503020204020204" pitchFamily="34" charset="-122"/>
                <a:ea typeface="Microsoft YaHei" panose="020B0503020204020204" pitchFamily="34" charset="-122"/>
              </a:rPr>
              <a:t>03</a:t>
            </a:r>
            <a:endParaRPr sz="6600" b="1" dirty="0">
              <a:solidFill>
                <a:schemeClr val="bg1"/>
              </a:solidFill>
              <a:latin typeface="Microsoft YaHei" panose="020B0503020204020204" pitchFamily="34" charset="-122"/>
              <a:ea typeface="Microsoft YaHei" panose="020B0503020204020204" pitchFamily="34" charset="-122"/>
            </a:endParaRPr>
          </a:p>
        </p:txBody>
      </p:sp>
      <p:sp>
        <p:nvSpPr>
          <p:cNvPr id="10" name="矩形 9">
            <a:extLst>
              <a:ext uri="{FF2B5EF4-FFF2-40B4-BE49-F238E27FC236}">
                <a16:creationId xmlns:a16="http://schemas.microsoft.com/office/drawing/2014/main" xmlns="" id="{CDECCB67-C030-402E-9304-64E9B1D14F0B}"/>
              </a:ext>
            </a:extLst>
          </p:cNvPr>
          <p:cNvSpPr/>
          <p:nvPr/>
        </p:nvSpPr>
        <p:spPr>
          <a:xfrm>
            <a:off x="4373141" y="6962546"/>
            <a:ext cx="2493169"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1680188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6" name="Shape 352">
            <a:extLst>
              <a:ext uri="{FF2B5EF4-FFF2-40B4-BE49-F238E27FC236}">
                <a16:creationId xmlns:a16="http://schemas.microsoft.com/office/drawing/2014/main" xmlns="" id="{C6E2E09F-2E28-4838-B771-48D9511E91DA}"/>
              </a:ext>
            </a:extLst>
          </p:cNvPr>
          <p:cNvSpPr/>
          <p:nvPr/>
        </p:nvSpPr>
        <p:spPr>
          <a:xfrm>
            <a:off x="0" y="311362"/>
            <a:ext cx="7088777" cy="712061"/>
          </a:xfrm>
          <a:prstGeom prst="rect">
            <a:avLst/>
          </a:prstGeom>
          <a:solidFill>
            <a:srgbClr val="37A9DD"/>
          </a:solidFill>
          <a:ln>
            <a:solidFill>
              <a:srgbClr val="37A9DD"/>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7" name="文本框 8">
            <a:extLst>
              <a:ext uri="{FF2B5EF4-FFF2-40B4-BE49-F238E27FC236}">
                <a16:creationId xmlns:a16="http://schemas.microsoft.com/office/drawing/2014/main" xmlns="" id="{FAB8800F-BB40-4A85-9B2E-6E0E1827B590}"/>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Shape 203">
            <a:extLst>
              <a:ext uri="{FF2B5EF4-FFF2-40B4-BE49-F238E27FC236}">
                <a16:creationId xmlns:a16="http://schemas.microsoft.com/office/drawing/2014/main" xmlns="" id="{2E5B2626-1CA7-4227-8A1A-DD189CE849A6}"/>
              </a:ext>
            </a:extLst>
          </p:cNvPr>
          <p:cNvSpPr txBox="1">
            <a:spLocks/>
          </p:cNvSpPr>
          <p:nvPr/>
        </p:nvSpPr>
        <p:spPr>
          <a:xfrm>
            <a:off x="936996" y="311362"/>
            <a:ext cx="6151781"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生涯發展教育計畫審查</a:t>
            </a:r>
            <a:r>
              <a:rPr lang="en-US" altLang="zh-TW"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a:t>
            </a:r>
            <a:endParaRPr lang="en"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4" name="文字方塊 13">
            <a:extLst>
              <a:ext uri="{FF2B5EF4-FFF2-40B4-BE49-F238E27FC236}">
                <a16:creationId xmlns:a16="http://schemas.microsoft.com/office/drawing/2014/main" xmlns="" id="{1D0503A4-BC08-4CC5-B61E-270A0583A659}"/>
              </a:ext>
            </a:extLst>
          </p:cNvPr>
          <p:cNvSpPr txBox="1"/>
          <p:nvPr/>
        </p:nvSpPr>
        <p:spPr>
          <a:xfrm>
            <a:off x="453320" y="1594572"/>
            <a:ext cx="8237359" cy="4708981"/>
          </a:xfrm>
          <a:prstGeom prst="rect">
            <a:avLst/>
          </a:prstGeom>
          <a:solidFill>
            <a:schemeClr val="bg1">
              <a:alpha val="95000"/>
            </a:schemeClr>
          </a:solidFill>
          <a:ln w="25400">
            <a:solidFill>
              <a:schemeClr val="accent5">
                <a:lumMod val="75000"/>
              </a:schemeClr>
            </a:solidFill>
            <a:prstDash val="dash"/>
          </a:ln>
        </p:spPr>
        <p:txBody>
          <a:bodyPr wrap="square" rtlCol="0">
            <a:spAutoFit/>
          </a:bodyPr>
          <a:lstStyle/>
          <a:p>
            <a:pPr marL="266700" indent="-266700" eaLnBrk="1" hangingPunct="1">
              <a:lnSpc>
                <a:spcPct val="150000"/>
              </a:lnSpc>
              <a:buClr>
                <a:srgbClr val="003399"/>
              </a:buClr>
              <a:buFont typeface="+mj-lt"/>
              <a:buAutoNum type="arabicPeriod"/>
            </a:pPr>
            <a:r>
              <a:rPr lang="zh-TW" altLang="en-US" sz="2400" dirty="0">
                <a:latin typeface="Microsoft YaHei" panose="020B0503020204020204" pitchFamily="34" charset="-122"/>
                <a:ea typeface="Microsoft YaHei" panose="020B0503020204020204" pitchFamily="34" charset="-122"/>
              </a:rPr>
              <a:t>計畫目的</a:t>
            </a:r>
            <a:r>
              <a:rPr lang="zh-TW" altLang="en-US" sz="2400" dirty="0" smtClean="0">
                <a:latin typeface="Microsoft YaHei" panose="020B0503020204020204" pitchFamily="34" charset="-122"/>
                <a:ea typeface="Microsoft YaHei" panose="020B0503020204020204" pitchFamily="34" charset="-122"/>
              </a:rPr>
              <a:t>與</a:t>
            </a:r>
            <a:r>
              <a:rPr lang="zh-TW" altLang="en-US" sz="2400" dirty="0" smtClean="0">
                <a:solidFill>
                  <a:srgbClr val="FF0000"/>
                </a:solidFill>
                <a:latin typeface="Microsoft YaHei" panose="020B0503020204020204" pitchFamily="34" charset="-122"/>
                <a:ea typeface="Microsoft YaHei" panose="020B0503020204020204" pitchFamily="34" charset="-122"/>
              </a:rPr>
              <a:t>生涯</a:t>
            </a:r>
            <a:r>
              <a:rPr lang="zh-TW" altLang="en-US" sz="2400" dirty="0">
                <a:solidFill>
                  <a:srgbClr val="FF0000"/>
                </a:solidFill>
                <a:latin typeface="Microsoft YaHei" panose="020B0503020204020204" pitchFamily="34" charset="-122"/>
                <a:ea typeface="Microsoft YaHei" panose="020B0503020204020204" pitchFamily="34" charset="-122"/>
              </a:rPr>
              <a:t>規劃教育</a:t>
            </a:r>
            <a:r>
              <a:rPr lang="zh-TW" altLang="en-US" sz="2400" dirty="0">
                <a:latin typeface="Microsoft YaHei" panose="020B0503020204020204" pitchFamily="34" charset="-122"/>
                <a:ea typeface="Microsoft YaHei" panose="020B0503020204020204" pitchFamily="34" charset="-122"/>
              </a:rPr>
              <a:t>理念相符，係指學校推</a:t>
            </a:r>
            <a:r>
              <a:rPr lang="zh-TW" altLang="en-US" sz="2400" dirty="0" smtClean="0">
                <a:latin typeface="Microsoft YaHei" panose="020B0503020204020204" pitchFamily="34" charset="-122"/>
                <a:ea typeface="Microsoft YaHei" panose="020B0503020204020204" pitchFamily="34" charset="-122"/>
              </a:rPr>
              <a:t>展</a:t>
            </a:r>
            <a:r>
              <a:rPr lang="zh-TW" altLang="en-US" sz="2400" dirty="0" smtClean="0">
                <a:solidFill>
                  <a:srgbClr val="FF0000"/>
                </a:solidFill>
                <a:latin typeface="Microsoft YaHei" panose="020B0503020204020204" pitchFamily="34" charset="-122"/>
                <a:ea typeface="Microsoft YaHei" panose="020B0503020204020204" pitchFamily="34" charset="-122"/>
              </a:rPr>
              <a:t>生涯</a:t>
            </a:r>
            <a:r>
              <a:rPr lang="zh-TW" altLang="en-US" sz="2400" dirty="0">
                <a:solidFill>
                  <a:srgbClr val="FF0000"/>
                </a:solidFill>
                <a:latin typeface="Microsoft YaHei" panose="020B0503020204020204" pitchFamily="34" charset="-122"/>
                <a:ea typeface="Microsoft YaHei" panose="020B0503020204020204" pitchFamily="34" charset="-122"/>
              </a:rPr>
              <a:t>規劃教育</a:t>
            </a:r>
            <a:r>
              <a:rPr lang="zh-TW" altLang="en-US" sz="2400" dirty="0">
                <a:latin typeface="Microsoft YaHei" panose="020B0503020204020204" pitchFamily="34" charset="-122"/>
                <a:ea typeface="Microsoft YaHei" panose="020B0503020204020204" pitchFamily="34" charset="-122"/>
              </a:rPr>
              <a:t>理念及教學之主要依據，須參酌各校特色撰寫。</a:t>
            </a:r>
          </a:p>
          <a:p>
            <a:pPr marL="266700" indent="-266700" eaLnBrk="1" hangingPunct="1">
              <a:lnSpc>
                <a:spcPct val="150000"/>
              </a:lnSpc>
              <a:buClr>
                <a:srgbClr val="003399"/>
              </a:buClr>
              <a:buFont typeface="+mj-lt"/>
              <a:buAutoNum type="arabicPeriod"/>
            </a:pPr>
            <a:r>
              <a:rPr lang="zh-TW" altLang="en-US" sz="2400" dirty="0">
                <a:latin typeface="Microsoft YaHei" panose="020B0503020204020204" pitchFamily="34" charset="-122"/>
                <a:ea typeface="Microsoft YaHei" panose="020B0503020204020204" pitchFamily="34" charset="-122"/>
              </a:rPr>
              <a:t>以</a:t>
            </a:r>
            <a:r>
              <a:rPr lang="zh-TW" altLang="en-US" sz="3200" b="1" u="sng" dirty="0">
                <a:solidFill>
                  <a:srgbClr val="0000FF"/>
                </a:solidFill>
                <a:latin typeface="Microsoft YaHei" panose="020B0503020204020204" pitchFamily="34" charset="-122"/>
                <a:ea typeface="Microsoft YaHei" panose="020B0503020204020204" pitchFamily="34" charset="-122"/>
              </a:rPr>
              <a:t>全校學生</a:t>
            </a:r>
            <a:r>
              <a:rPr lang="zh-TW" altLang="en-US" sz="2400" dirty="0" smtClean="0">
                <a:latin typeface="Microsoft YaHei" panose="020B0503020204020204" pitchFamily="34" charset="-122"/>
                <a:ea typeface="Microsoft YaHei" panose="020B0503020204020204" pitchFamily="34" charset="-122"/>
              </a:rPr>
              <a:t>為</a:t>
            </a:r>
            <a:r>
              <a:rPr lang="zh-TW" altLang="en-US" sz="2400" dirty="0" smtClean="0">
                <a:solidFill>
                  <a:srgbClr val="FF0000"/>
                </a:solidFill>
                <a:latin typeface="Microsoft YaHei" panose="020B0503020204020204" pitchFamily="34" charset="-122"/>
                <a:ea typeface="Microsoft YaHei" panose="020B0503020204020204" pitchFamily="34" charset="-122"/>
              </a:rPr>
              <a:t>生涯</a:t>
            </a:r>
            <a:r>
              <a:rPr lang="zh-TW" altLang="en-US" sz="2400" dirty="0">
                <a:solidFill>
                  <a:srgbClr val="FF0000"/>
                </a:solidFill>
                <a:latin typeface="Microsoft YaHei" panose="020B0503020204020204" pitchFamily="34" charset="-122"/>
                <a:ea typeface="Microsoft YaHei" panose="020B0503020204020204" pitchFamily="34" charset="-122"/>
              </a:rPr>
              <a:t>規劃教育</a:t>
            </a:r>
            <a:r>
              <a:rPr lang="zh-TW" altLang="en-US" sz="2400" dirty="0">
                <a:latin typeface="Microsoft YaHei" panose="020B0503020204020204" pitchFamily="34" charset="-122"/>
                <a:ea typeface="Microsoft YaHei" panose="020B0503020204020204" pitchFamily="34" charset="-122"/>
              </a:rPr>
              <a:t>實施對象，如</a:t>
            </a:r>
            <a:r>
              <a:rPr lang="zh-TW" altLang="en-US" sz="2400" u="sng" dirty="0">
                <a:latin typeface="Microsoft YaHei" panose="020B0503020204020204" pitchFamily="34" charset="-122"/>
                <a:ea typeface="Microsoft YaHei" panose="020B0503020204020204" pitchFamily="34" charset="-122"/>
              </a:rPr>
              <a:t>僅以</a:t>
            </a:r>
            <a:r>
              <a:rPr lang="zh-TW" altLang="en-US" sz="2400" u="sng" dirty="0" smtClean="0">
                <a:latin typeface="Microsoft YaHei" panose="020B0503020204020204" pitchFamily="34" charset="-122"/>
                <a:ea typeface="Microsoft YaHei" panose="020B0503020204020204" pitchFamily="34" charset="-122"/>
              </a:rPr>
              <a:t>部分學生</a:t>
            </a:r>
            <a:r>
              <a:rPr lang="zh-TW" altLang="en-US" sz="2400" u="sng" dirty="0">
                <a:latin typeface="Microsoft YaHei" panose="020B0503020204020204" pitchFamily="34" charset="-122"/>
                <a:ea typeface="Microsoft YaHei" panose="020B0503020204020204" pitchFamily="34" charset="-122"/>
              </a:rPr>
              <a:t>為實施對象</a:t>
            </a:r>
            <a:r>
              <a:rPr lang="zh-TW" altLang="en-US" sz="2400" dirty="0">
                <a:latin typeface="Microsoft YaHei" panose="020B0503020204020204" pitchFamily="34" charset="-122"/>
                <a:ea typeface="Microsoft YaHei" panose="020B0503020204020204" pitchFamily="34" charset="-122"/>
              </a:rPr>
              <a:t>，</a:t>
            </a:r>
            <a:r>
              <a:rPr lang="zh-TW" altLang="en-US" sz="2400" u="sng" dirty="0">
                <a:latin typeface="Microsoft YaHei" panose="020B0503020204020204" pitchFamily="34" charset="-122"/>
                <a:ea typeface="Microsoft YaHei" panose="020B0503020204020204" pitchFamily="34" charset="-122"/>
              </a:rPr>
              <a:t>須敘明理由及實施對象產生方式</a:t>
            </a:r>
            <a:r>
              <a:rPr lang="zh-TW" altLang="en-US" sz="2400" dirty="0">
                <a:latin typeface="Microsoft YaHei" panose="020B0503020204020204" pitchFamily="34" charset="-122"/>
                <a:ea typeface="Microsoft YaHei" panose="020B0503020204020204" pitchFamily="34" charset="-122"/>
              </a:rPr>
              <a:t>。</a:t>
            </a:r>
            <a:endParaRPr lang="en-US" altLang="zh-TW" sz="2400" dirty="0">
              <a:latin typeface="Microsoft YaHei" panose="020B0503020204020204" pitchFamily="34" charset="-122"/>
              <a:ea typeface="Microsoft YaHei" panose="020B0503020204020204" pitchFamily="34" charset="-122"/>
            </a:endParaRPr>
          </a:p>
          <a:p>
            <a:pPr marL="266700" indent="-266700" algn="just" eaLnBrk="1" hangingPunct="1">
              <a:lnSpc>
                <a:spcPct val="150000"/>
              </a:lnSpc>
              <a:buClr>
                <a:srgbClr val="003399"/>
              </a:buClr>
              <a:buFont typeface="+mj-lt"/>
              <a:buAutoNum type="arabicPeriod"/>
            </a:pPr>
            <a:r>
              <a:rPr lang="zh-TW" altLang="en-US" sz="2400" dirty="0">
                <a:latin typeface="Microsoft YaHei" panose="020B0503020204020204" pitchFamily="34" charset="-122"/>
                <a:ea typeface="Microsoft YaHei" panose="020B0503020204020204" pitchFamily="34" charset="-122"/>
              </a:rPr>
              <a:t>學校</a:t>
            </a:r>
            <a:r>
              <a:rPr lang="zh-TW" altLang="en-US" sz="2400" b="1" u="sng" dirty="0" smtClean="0">
                <a:solidFill>
                  <a:srgbClr val="0000FF"/>
                </a:solidFill>
                <a:latin typeface="Microsoft YaHei" panose="020B0503020204020204" pitchFamily="34" charset="-122"/>
                <a:ea typeface="Microsoft YaHei" panose="020B0503020204020204" pitchFamily="34" charset="-122"/>
              </a:rPr>
              <a:t>成立</a:t>
            </a:r>
            <a:r>
              <a:rPr lang="zh-TW" altLang="en-US" sz="2400" b="1" u="sng" dirty="0" smtClean="0">
                <a:solidFill>
                  <a:srgbClr val="0000FF"/>
                </a:solidFill>
                <a:latin typeface="新細明體"/>
                <a:ea typeface="新細明體"/>
              </a:rPr>
              <a:t>「</a:t>
            </a:r>
            <a:r>
              <a:rPr lang="zh-TW" altLang="en-US" sz="2400" b="1" u="sng" dirty="0" smtClean="0">
                <a:solidFill>
                  <a:srgbClr val="0000FF"/>
                </a:solidFill>
                <a:latin typeface="Microsoft YaHei" panose="020B0503020204020204" pitchFamily="34" charset="-122"/>
                <a:ea typeface="Microsoft YaHei" panose="020B0503020204020204" pitchFamily="34" charset="-122"/>
              </a:rPr>
              <a:t>生涯</a:t>
            </a:r>
            <a:r>
              <a:rPr lang="zh-TW" altLang="en-US" sz="2400" b="1" u="sng" dirty="0">
                <a:solidFill>
                  <a:srgbClr val="0000FF"/>
                </a:solidFill>
                <a:latin typeface="Microsoft YaHei" panose="020B0503020204020204" pitchFamily="34" charset="-122"/>
                <a:ea typeface="Microsoft YaHei" panose="020B0503020204020204" pitchFamily="34" charset="-122"/>
              </a:rPr>
              <a:t>發展</a:t>
            </a:r>
            <a:r>
              <a:rPr lang="zh-TW" altLang="en-US" sz="2400" b="1" u="sng" dirty="0" smtClean="0">
                <a:solidFill>
                  <a:srgbClr val="0000FF"/>
                </a:solidFill>
                <a:latin typeface="Microsoft YaHei" panose="020B0503020204020204" pitchFamily="34" charset="-122"/>
                <a:ea typeface="Microsoft YaHei" panose="020B0503020204020204" pitchFamily="34" charset="-122"/>
              </a:rPr>
              <a:t>教育暨技藝教育工作</a:t>
            </a:r>
            <a:r>
              <a:rPr lang="zh-TW" altLang="en-US" sz="2400" b="1" u="sng" dirty="0">
                <a:solidFill>
                  <a:srgbClr val="0000FF"/>
                </a:solidFill>
                <a:latin typeface="Microsoft YaHei" panose="020B0503020204020204" pitchFamily="34" charset="-122"/>
                <a:ea typeface="Microsoft YaHei" panose="020B0503020204020204" pitchFamily="34" charset="-122"/>
              </a:rPr>
              <a:t>執行</a:t>
            </a:r>
            <a:r>
              <a:rPr lang="zh-TW" altLang="en-US" sz="2400" b="1" u="sng" dirty="0" smtClean="0">
                <a:solidFill>
                  <a:srgbClr val="0000FF"/>
                </a:solidFill>
                <a:latin typeface="Microsoft YaHei" panose="020B0503020204020204" pitchFamily="34" charset="-122"/>
                <a:ea typeface="Microsoft YaHei" panose="020B0503020204020204" pitchFamily="34" charset="-122"/>
              </a:rPr>
              <a:t>委員會</a:t>
            </a:r>
            <a:r>
              <a:rPr lang="zh-TW" altLang="en-US" sz="2400" b="1" u="sng" dirty="0">
                <a:solidFill>
                  <a:srgbClr val="0000FF"/>
                </a:solidFill>
                <a:latin typeface="標楷體"/>
                <a:ea typeface="標楷體"/>
              </a:rPr>
              <a:t>」</a:t>
            </a:r>
            <a:r>
              <a:rPr lang="zh-TW" altLang="en-US" sz="2400" dirty="0" smtClean="0">
                <a:latin typeface="Microsoft YaHei" panose="020B0503020204020204" pitchFamily="34" charset="-122"/>
                <a:ea typeface="Microsoft YaHei" panose="020B0503020204020204" pitchFamily="34" charset="-122"/>
              </a:rPr>
              <a:t>，</a:t>
            </a:r>
            <a:r>
              <a:rPr lang="zh-TW" altLang="en-US" sz="2400" dirty="0">
                <a:latin typeface="Microsoft YaHei" panose="020B0503020204020204" pitchFamily="34" charset="-122"/>
                <a:ea typeface="Microsoft YaHei" panose="020B0503020204020204" pitchFamily="34" charset="-122"/>
              </a:rPr>
              <a:t>須以</a:t>
            </a:r>
            <a:r>
              <a:rPr lang="zh-TW" altLang="en-US" sz="2400" b="1" u="sng" dirty="0">
                <a:latin typeface="Microsoft YaHei" panose="020B0503020204020204" pitchFamily="34" charset="-122"/>
                <a:ea typeface="Microsoft YaHei" panose="020B0503020204020204" pitchFamily="34" charset="-122"/>
              </a:rPr>
              <a:t>校長</a:t>
            </a:r>
            <a:r>
              <a:rPr lang="zh-TW" altLang="en-US" sz="2400" dirty="0">
                <a:latin typeface="Microsoft YaHei" panose="020B0503020204020204" pitchFamily="34" charset="-122"/>
                <a:ea typeface="Microsoft YaHei" panose="020B0503020204020204" pitchFamily="34" charset="-122"/>
              </a:rPr>
              <a:t>為召集人，並設副召集人（</a:t>
            </a:r>
            <a:r>
              <a:rPr lang="zh-TW" altLang="en-US" sz="2400" b="1" u="sng" dirty="0">
                <a:latin typeface="Microsoft YaHei" panose="020B0503020204020204" pitchFamily="34" charset="-122"/>
                <a:ea typeface="Microsoft YaHei" panose="020B0503020204020204" pitchFamily="34" charset="-122"/>
              </a:rPr>
              <a:t>教務主任</a:t>
            </a:r>
            <a:r>
              <a:rPr lang="zh-TW" altLang="en-US" sz="2400" dirty="0">
                <a:latin typeface="Microsoft YaHei" panose="020B0503020204020204" pitchFamily="34" charset="-122"/>
                <a:ea typeface="Microsoft YaHei" panose="020B0503020204020204" pitchFamily="34" charset="-122"/>
              </a:rPr>
              <a:t>）、執行秘書（</a:t>
            </a:r>
            <a:r>
              <a:rPr lang="zh-TW" altLang="en-US" sz="2400" b="1" u="sng" dirty="0">
                <a:latin typeface="Microsoft YaHei" panose="020B0503020204020204" pitchFamily="34" charset="-122"/>
                <a:ea typeface="Microsoft YaHei" panose="020B0503020204020204" pitchFamily="34" charset="-122"/>
              </a:rPr>
              <a:t>輔導主任</a:t>
            </a:r>
            <a:r>
              <a:rPr lang="zh-TW" altLang="en-US" sz="2400" dirty="0">
                <a:latin typeface="Microsoft YaHei" panose="020B0503020204020204" pitchFamily="34" charset="-122"/>
                <a:ea typeface="Microsoft YaHei" panose="020B0503020204020204" pitchFamily="34" charset="-122"/>
              </a:rPr>
              <a:t>）及各工作小組（如</a:t>
            </a:r>
            <a:r>
              <a:rPr lang="zh-TW" altLang="en-US" sz="2400" b="1" u="sng" dirty="0">
                <a:latin typeface="Microsoft YaHei" panose="020B0503020204020204" pitchFamily="34" charset="-122"/>
                <a:ea typeface="Microsoft YaHei" panose="020B0503020204020204" pitchFamily="34" charset="-122"/>
              </a:rPr>
              <a:t>行政組、教學組、活動組</a:t>
            </a:r>
            <a:r>
              <a:rPr lang="zh-TW" altLang="en-US" sz="2400" dirty="0">
                <a:latin typeface="Microsoft YaHei" panose="020B0503020204020204" pitchFamily="34" charset="-122"/>
                <a:ea typeface="Microsoft YaHei" panose="020B0503020204020204" pitchFamily="34" charset="-122"/>
              </a:rPr>
              <a:t>等），並敘明相關人員及組別工作職掌。</a:t>
            </a:r>
          </a:p>
        </p:txBody>
      </p:sp>
      <p:sp>
        <p:nvSpPr>
          <p:cNvPr id="15" name="矩形 14">
            <a:extLst>
              <a:ext uri="{FF2B5EF4-FFF2-40B4-BE49-F238E27FC236}">
                <a16:creationId xmlns:a16="http://schemas.microsoft.com/office/drawing/2014/main" xmlns="" id="{F78DE3F9-6140-47E7-8C0A-2D8F81EB014E}"/>
              </a:ext>
            </a:extLst>
          </p:cNvPr>
          <p:cNvSpPr/>
          <p:nvPr/>
        </p:nvSpPr>
        <p:spPr>
          <a:xfrm>
            <a:off x="294322" y="1038468"/>
            <a:ext cx="2698175" cy="523220"/>
          </a:xfrm>
          <a:prstGeom prst="rect">
            <a:avLst/>
          </a:prstGeom>
        </p:spPr>
        <p:txBody>
          <a:bodyPr wrap="none">
            <a:spAutoFit/>
          </a:bodyPr>
          <a:lstStyle/>
          <a:p>
            <a:pPr eaLnBrk="1" hangingPunct="1">
              <a:buClr>
                <a:srgbClr val="0000FF"/>
              </a:buClr>
            </a:pPr>
            <a:r>
              <a:rPr kumimoji="1" lang="zh-TW" altLang="en-US" sz="2800" b="1" dirty="0">
                <a:solidFill>
                  <a:srgbClr val="1308A8"/>
                </a:solidFill>
                <a:latin typeface="Microsoft YaHei" panose="020B0503020204020204" pitchFamily="34" charset="-122"/>
                <a:ea typeface="Microsoft YaHei" panose="020B0503020204020204" pitchFamily="34" charset="-122"/>
              </a:rPr>
              <a:t>一、計畫完整性</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6" name="Shape 352">
            <a:extLst>
              <a:ext uri="{FF2B5EF4-FFF2-40B4-BE49-F238E27FC236}">
                <a16:creationId xmlns:a16="http://schemas.microsoft.com/office/drawing/2014/main" xmlns="" id="{C6E2E09F-2E28-4838-B771-48D9511E91DA}"/>
              </a:ext>
            </a:extLst>
          </p:cNvPr>
          <p:cNvSpPr/>
          <p:nvPr/>
        </p:nvSpPr>
        <p:spPr>
          <a:xfrm>
            <a:off x="0" y="311362"/>
            <a:ext cx="7088777" cy="712061"/>
          </a:xfrm>
          <a:prstGeom prst="rect">
            <a:avLst/>
          </a:prstGeom>
          <a:solidFill>
            <a:srgbClr val="37A9DD"/>
          </a:solidFill>
          <a:ln>
            <a:solidFill>
              <a:srgbClr val="37A9DD"/>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7" name="文本框 8">
            <a:extLst>
              <a:ext uri="{FF2B5EF4-FFF2-40B4-BE49-F238E27FC236}">
                <a16:creationId xmlns:a16="http://schemas.microsoft.com/office/drawing/2014/main" xmlns="" id="{FAB8800F-BB40-4A85-9B2E-6E0E1827B590}"/>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Shape 203">
            <a:extLst>
              <a:ext uri="{FF2B5EF4-FFF2-40B4-BE49-F238E27FC236}">
                <a16:creationId xmlns:a16="http://schemas.microsoft.com/office/drawing/2014/main" xmlns="" id="{2E5B2626-1CA7-4227-8A1A-DD189CE849A6}"/>
              </a:ext>
            </a:extLst>
          </p:cNvPr>
          <p:cNvSpPr txBox="1">
            <a:spLocks/>
          </p:cNvSpPr>
          <p:nvPr/>
        </p:nvSpPr>
        <p:spPr>
          <a:xfrm>
            <a:off x="936996" y="311362"/>
            <a:ext cx="6151781"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生涯發展教育計畫審查</a:t>
            </a:r>
            <a:r>
              <a:rPr lang="en-US" altLang="zh-TW"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a:t>
            </a:r>
            <a:endParaRPr lang="en"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4" name="文字方塊 13">
            <a:extLst>
              <a:ext uri="{FF2B5EF4-FFF2-40B4-BE49-F238E27FC236}">
                <a16:creationId xmlns:a16="http://schemas.microsoft.com/office/drawing/2014/main" xmlns="" id="{1D0503A4-BC08-4CC5-B61E-270A0583A659}"/>
              </a:ext>
            </a:extLst>
          </p:cNvPr>
          <p:cNvSpPr txBox="1"/>
          <p:nvPr/>
        </p:nvSpPr>
        <p:spPr>
          <a:xfrm>
            <a:off x="453320" y="1594572"/>
            <a:ext cx="8237359" cy="3990836"/>
          </a:xfrm>
          <a:prstGeom prst="rect">
            <a:avLst/>
          </a:prstGeom>
          <a:solidFill>
            <a:schemeClr val="bg1">
              <a:alpha val="95000"/>
            </a:schemeClr>
          </a:solidFill>
          <a:ln w="25400">
            <a:solidFill>
              <a:schemeClr val="accent5">
                <a:lumMod val="75000"/>
              </a:schemeClr>
            </a:solidFill>
            <a:prstDash val="dash"/>
          </a:ln>
        </p:spPr>
        <p:txBody>
          <a:bodyPr wrap="square" rtlCol="0">
            <a:spAutoFit/>
          </a:bodyPr>
          <a:lstStyle/>
          <a:p>
            <a:pPr marL="266700" indent="-266700" eaLnBrk="1" hangingPunct="1">
              <a:lnSpc>
                <a:spcPts val="3500"/>
              </a:lnSpc>
              <a:spcBef>
                <a:spcPts val="1200"/>
              </a:spcBef>
              <a:buClr>
                <a:srgbClr val="003399"/>
              </a:buClr>
              <a:buFont typeface="+mj-lt"/>
              <a:buAutoNum type="arabicPeriod" startAt="4"/>
            </a:pPr>
            <a:r>
              <a:rPr lang="zh-TW" altLang="zh-TW" sz="2400" dirty="0">
                <a:solidFill>
                  <a:schemeClr val="tx1"/>
                </a:solidFill>
                <a:latin typeface="Microsoft YaHei" panose="020B0503020204020204" pitchFamily="34" charset="-122"/>
                <a:ea typeface="Microsoft YaHei" panose="020B0503020204020204" pitchFamily="34" charset="-122"/>
              </a:rPr>
              <a:t>教育部「十二年國民基本教育課程綱要」</a:t>
            </a:r>
            <a:r>
              <a:rPr lang="zh-TW" altLang="zh-TW" sz="2400" dirty="0" smtClean="0">
                <a:solidFill>
                  <a:srgbClr val="FF0000"/>
                </a:solidFill>
                <a:latin typeface="Microsoft YaHei" panose="020B0503020204020204" pitchFamily="34" charset="-122"/>
                <a:ea typeface="Microsoft YaHei" panose="020B0503020204020204" pitchFamily="34" charset="-122"/>
              </a:rPr>
              <a:t>生涯</a:t>
            </a:r>
            <a:r>
              <a:rPr lang="zh-TW" altLang="zh-TW" sz="2400" dirty="0">
                <a:solidFill>
                  <a:srgbClr val="FF0000"/>
                </a:solidFill>
                <a:latin typeface="Microsoft YaHei" panose="020B0503020204020204" pitchFamily="34" charset="-122"/>
                <a:ea typeface="Microsoft YaHei" panose="020B0503020204020204" pitchFamily="34" charset="-122"/>
              </a:rPr>
              <a:t>規劃教育議題融入各學習領域</a:t>
            </a:r>
            <a:r>
              <a:rPr lang="zh-TW" altLang="zh-TW" sz="2400" dirty="0">
                <a:solidFill>
                  <a:schemeClr val="tx1"/>
                </a:solidFill>
                <a:latin typeface="Microsoft YaHei" panose="020B0503020204020204" pitchFamily="34" charset="-122"/>
                <a:ea typeface="Microsoft YaHei" panose="020B0503020204020204" pitchFamily="34" charset="-122"/>
              </a:rPr>
              <a:t>之課程計畫應提交課發會討論、審議。</a:t>
            </a:r>
            <a:endParaRPr lang="en-US" altLang="zh-TW" sz="2400" dirty="0">
              <a:solidFill>
                <a:schemeClr val="tx1"/>
              </a:solidFill>
              <a:latin typeface="Microsoft YaHei" panose="020B0503020204020204" pitchFamily="34" charset="-122"/>
              <a:ea typeface="Microsoft YaHei" panose="020B0503020204020204" pitchFamily="34" charset="-122"/>
            </a:endParaRPr>
          </a:p>
          <a:p>
            <a:pPr marL="266700" indent="-266700">
              <a:lnSpc>
                <a:spcPts val="3500"/>
              </a:lnSpc>
              <a:spcBef>
                <a:spcPts val="1200"/>
              </a:spcBef>
              <a:buClr>
                <a:srgbClr val="003399"/>
              </a:buClr>
              <a:buFont typeface="+mj-lt"/>
              <a:buAutoNum type="arabicPeriod" startAt="4"/>
            </a:pPr>
            <a:r>
              <a:rPr lang="zh-TW" altLang="en-US" sz="2400" dirty="0">
                <a:latin typeface="Microsoft YaHei" panose="020B0503020204020204" pitchFamily="34" charset="-122"/>
                <a:ea typeface="Microsoft YaHei" panose="020B0503020204020204" pitchFamily="34" charset="-122"/>
              </a:rPr>
              <a:t>學校依各</a:t>
            </a:r>
            <a:r>
              <a:rPr lang="zh-TW" altLang="en-US" sz="2400" dirty="0" smtClean="0">
                <a:latin typeface="Microsoft YaHei" panose="020B0503020204020204" pitchFamily="34" charset="-122"/>
                <a:ea typeface="Microsoft YaHei" panose="020B0503020204020204" pitchFamily="34" charset="-122"/>
              </a:rPr>
              <a:t>年級</a:t>
            </a:r>
            <a:r>
              <a:rPr lang="zh-TW" altLang="en-US" sz="2400" dirty="0">
                <a:solidFill>
                  <a:srgbClr val="FF0000"/>
                </a:solidFill>
                <a:latin typeface="Microsoft YaHei" panose="020B0503020204020204" pitchFamily="34" charset="-122"/>
                <a:ea typeface="Microsoft YaHei" panose="020B0503020204020204" pitchFamily="34" charset="-122"/>
              </a:rPr>
              <a:t>生涯規劃教育</a:t>
            </a:r>
            <a:r>
              <a:rPr lang="zh-TW" altLang="en-US" sz="2400" dirty="0">
                <a:latin typeface="Microsoft YaHei" panose="020B0503020204020204" pitchFamily="34" charset="-122"/>
                <a:ea typeface="Microsoft YaHei" panose="020B0503020204020204" pitchFamily="34" charset="-122"/>
              </a:rPr>
              <a:t>重要內涵，</a:t>
            </a:r>
            <a:r>
              <a:rPr lang="zh-TW" altLang="en-US" sz="2400" dirty="0" smtClean="0">
                <a:latin typeface="Microsoft YaHei" panose="020B0503020204020204" pitchFamily="34" charset="-122"/>
                <a:ea typeface="Microsoft YaHei" panose="020B0503020204020204" pitchFamily="34" charset="-122"/>
              </a:rPr>
              <a:t>架構</a:t>
            </a:r>
            <a:r>
              <a:rPr lang="zh-TW" altLang="en-US" sz="2400" dirty="0">
                <a:latin typeface="Microsoft YaHei" panose="020B0503020204020204" pitchFamily="34" charset="-122"/>
                <a:ea typeface="Microsoft YaHei" panose="020B0503020204020204" pitchFamily="34" charset="-122"/>
              </a:rPr>
              <a:t>生涯規劃教育活動，</a:t>
            </a:r>
            <a:r>
              <a:rPr lang="zh-TW" altLang="en-US" sz="2400" b="1" u="sng" dirty="0">
                <a:latin typeface="Microsoft YaHei" panose="020B0503020204020204" pitchFamily="34" charset="-122"/>
                <a:ea typeface="Microsoft YaHei" panose="020B0503020204020204" pitchFamily="34" charset="-122"/>
              </a:rPr>
              <a:t>並</a:t>
            </a:r>
            <a:r>
              <a:rPr lang="zh-TW" altLang="en-US" sz="2400" b="1" u="sng" dirty="0" smtClean="0">
                <a:latin typeface="Microsoft YaHei" panose="020B0503020204020204" pitchFamily="34" charset="-122"/>
                <a:ea typeface="Microsoft YaHei" panose="020B0503020204020204" pitchFamily="34" charset="-122"/>
              </a:rPr>
              <a:t>運用</a:t>
            </a:r>
            <a:r>
              <a:rPr lang="zh-TW" altLang="zh-TW" sz="2400" b="1" u="sng" dirty="0" smtClean="0">
                <a:solidFill>
                  <a:srgbClr val="0000FF"/>
                </a:solidFill>
                <a:latin typeface="Microsoft YaHei" panose="020B0503020204020204" pitchFamily="34" charset="-122"/>
                <a:ea typeface="Microsoft YaHei" panose="020B0503020204020204" pitchFamily="34" charset="-122"/>
              </a:rPr>
              <a:t>「</a:t>
            </a:r>
            <a:r>
              <a:rPr lang="zh-TW" altLang="en-US" sz="2400" b="1" u="sng" dirty="0">
                <a:solidFill>
                  <a:srgbClr val="0000FF"/>
                </a:solidFill>
                <a:latin typeface="Microsoft YaHei" panose="020B0503020204020204" pitchFamily="34" charset="-122"/>
                <a:ea typeface="Microsoft YaHei" panose="020B0503020204020204" pitchFamily="34" charset="-122"/>
              </a:rPr>
              <a:t>彈性學習課程</a:t>
            </a:r>
            <a:r>
              <a:rPr lang="zh-TW" altLang="zh-TW" sz="2400" b="1" u="sng" dirty="0">
                <a:solidFill>
                  <a:srgbClr val="0000FF"/>
                </a:solidFill>
                <a:latin typeface="Microsoft YaHei" panose="020B0503020204020204" pitchFamily="34" charset="-122"/>
                <a:ea typeface="Microsoft YaHei" panose="020B0503020204020204" pitchFamily="34" charset="-122"/>
              </a:rPr>
              <a:t>」</a:t>
            </a:r>
            <a:r>
              <a:rPr lang="zh-TW" altLang="en-US" sz="2400" b="1" u="sng" dirty="0">
                <a:solidFill>
                  <a:schemeClr val="tx1"/>
                </a:solidFill>
                <a:latin typeface="Microsoft YaHei" panose="020B0503020204020204" pitchFamily="34" charset="-122"/>
                <a:ea typeface="Microsoft YaHei" panose="020B0503020204020204" pitchFamily="34" charset="-122"/>
              </a:rPr>
              <a:t>，</a:t>
            </a:r>
            <a:r>
              <a:rPr lang="zh-TW" altLang="zh-TW" sz="2400" b="1" u="sng" dirty="0">
                <a:solidFill>
                  <a:schemeClr val="tx1"/>
                </a:solidFill>
                <a:latin typeface="Microsoft YaHei" panose="020B0503020204020204" pitchFamily="34" charset="-122"/>
                <a:ea typeface="Microsoft YaHei" panose="020B0503020204020204" pitchFamily="34" charset="-122"/>
              </a:rPr>
              <a:t> </a:t>
            </a:r>
            <a:r>
              <a:rPr lang="zh-TW" altLang="en-US" sz="2400" b="1" u="sng" dirty="0">
                <a:solidFill>
                  <a:schemeClr val="tx1"/>
                </a:solidFill>
                <a:latin typeface="Microsoft YaHei" panose="020B0503020204020204" pitchFamily="34" charset="-122"/>
                <a:ea typeface="Microsoft YaHei" panose="020B0503020204020204" pitchFamily="34" charset="-122"/>
              </a:rPr>
              <a:t>規</a:t>
            </a:r>
            <a:r>
              <a:rPr lang="zh-TW" altLang="en-US" sz="2400" b="1" u="sng" dirty="0">
                <a:latin typeface="Microsoft YaHei" panose="020B0503020204020204" pitchFamily="34" charset="-122"/>
                <a:ea typeface="Microsoft YaHei" panose="020B0503020204020204" pitchFamily="34" charset="-122"/>
              </a:rPr>
              <a:t>劃</a:t>
            </a:r>
            <a:r>
              <a:rPr lang="zh-TW" altLang="en-US" sz="2800" b="1" u="sng" dirty="0">
                <a:solidFill>
                  <a:srgbClr val="0000FF"/>
                </a:solidFill>
                <a:latin typeface="Microsoft YaHei" panose="020B0503020204020204" pitchFamily="34" charset="-122"/>
                <a:ea typeface="Microsoft YaHei" panose="020B0503020204020204" pitchFamily="34" charset="-122"/>
              </a:rPr>
              <a:t>全校</a:t>
            </a:r>
            <a:r>
              <a:rPr lang="zh-TW" altLang="en-US" sz="2400" b="1" u="sng" dirty="0">
                <a:latin typeface="Microsoft YaHei" panose="020B0503020204020204" pitchFamily="34" charset="-122"/>
                <a:ea typeface="Microsoft YaHei" panose="020B0503020204020204" pitchFamily="34" charset="-122"/>
              </a:rPr>
              <a:t>或</a:t>
            </a:r>
            <a:r>
              <a:rPr lang="zh-TW" altLang="en-US" sz="2800" b="1" u="sng" dirty="0">
                <a:solidFill>
                  <a:srgbClr val="0000FF"/>
                </a:solidFill>
                <a:latin typeface="Microsoft YaHei" panose="020B0503020204020204" pitchFamily="34" charset="-122"/>
                <a:ea typeface="Microsoft YaHei" panose="020B0503020204020204" pitchFamily="34" charset="-122"/>
              </a:rPr>
              <a:t>全年級</a:t>
            </a:r>
            <a:r>
              <a:rPr lang="zh-TW" altLang="en-US" sz="2400" b="1" u="sng" dirty="0">
                <a:latin typeface="Microsoft YaHei" panose="020B0503020204020204" pitchFamily="34" charset="-122"/>
                <a:ea typeface="Microsoft YaHei" panose="020B0503020204020204" pitchFamily="34" charset="-122"/>
              </a:rPr>
              <a:t>之活動</a:t>
            </a:r>
            <a:r>
              <a:rPr lang="zh-TW" altLang="en-US" sz="2400" dirty="0">
                <a:latin typeface="Microsoft YaHei" panose="020B0503020204020204" pitchFamily="34" charset="-122"/>
                <a:ea typeface="Microsoft YaHei" panose="020B0503020204020204" pitchFamily="34" charset="-122"/>
              </a:rPr>
              <a:t>（全學年活動時程規劃及分項活動計畫），及規劃辦理</a:t>
            </a:r>
            <a:r>
              <a:rPr lang="zh-TW" altLang="en-US" sz="2400" b="1" u="sng" dirty="0">
                <a:solidFill>
                  <a:srgbClr val="0000FF"/>
                </a:solidFill>
                <a:latin typeface="Microsoft YaHei" panose="020B0503020204020204" pitchFamily="34" charset="-122"/>
                <a:ea typeface="Microsoft YaHei" panose="020B0503020204020204" pitchFamily="34" charset="-122"/>
              </a:rPr>
              <a:t>國中二</a:t>
            </a:r>
            <a:r>
              <a:rPr lang="zh-TW" altLang="en-US" sz="2400" b="1" u="sng" dirty="0" smtClean="0">
                <a:solidFill>
                  <a:srgbClr val="0000FF"/>
                </a:solidFill>
                <a:latin typeface="Microsoft YaHei" panose="020B0503020204020204" pitchFamily="34" charset="-122"/>
                <a:ea typeface="Microsoft YaHei" panose="020B0503020204020204" pitchFamily="34" charset="-122"/>
              </a:rPr>
              <a:t>年級</a:t>
            </a:r>
            <a:r>
              <a:rPr lang="en-US" altLang="zh-TW" sz="2400" b="1" u="sng" dirty="0" smtClean="0">
                <a:solidFill>
                  <a:srgbClr val="0000FF"/>
                </a:solidFill>
                <a:latin typeface="Microsoft YaHei" panose="020B0503020204020204" pitchFamily="34" charset="-122"/>
                <a:ea typeface="Microsoft YaHei" panose="020B0503020204020204" pitchFamily="34" charset="-122"/>
              </a:rPr>
              <a:t>(</a:t>
            </a:r>
            <a:r>
              <a:rPr lang="zh-TW" altLang="en-US" sz="2400" b="1" u="sng" dirty="0" smtClean="0">
                <a:solidFill>
                  <a:srgbClr val="0000FF"/>
                </a:solidFill>
                <a:latin typeface="Microsoft YaHei" panose="020B0503020204020204" pitchFamily="34" charset="-122"/>
                <a:ea typeface="Microsoft YaHei" panose="020B0503020204020204" pitchFamily="34" charset="-122"/>
              </a:rPr>
              <a:t>八年級</a:t>
            </a:r>
            <a:r>
              <a:rPr lang="en-US" altLang="zh-TW" sz="2400" b="1" u="sng" dirty="0" smtClean="0">
                <a:solidFill>
                  <a:srgbClr val="0000FF"/>
                </a:solidFill>
                <a:latin typeface="Microsoft YaHei" panose="020B0503020204020204" pitchFamily="34" charset="-122"/>
                <a:ea typeface="Microsoft YaHei" panose="020B0503020204020204" pitchFamily="34" charset="-122"/>
              </a:rPr>
              <a:t>)</a:t>
            </a:r>
            <a:r>
              <a:rPr lang="zh-TW" altLang="en-US" sz="2400" b="1" u="sng" dirty="0" smtClean="0">
                <a:solidFill>
                  <a:srgbClr val="0000FF"/>
                </a:solidFill>
                <a:latin typeface="Microsoft YaHei" panose="020B0503020204020204" pitchFamily="34" charset="-122"/>
                <a:ea typeface="Microsoft YaHei" panose="020B0503020204020204" pitchFamily="34" charset="-122"/>
              </a:rPr>
              <a:t>全體</a:t>
            </a:r>
            <a:r>
              <a:rPr lang="zh-TW" altLang="en-US" sz="2400" b="1" u="sng" dirty="0">
                <a:solidFill>
                  <a:srgbClr val="0000FF"/>
                </a:solidFill>
                <a:latin typeface="Microsoft YaHei" panose="020B0503020204020204" pitchFamily="34" charset="-122"/>
                <a:ea typeface="Microsoft YaHei" panose="020B0503020204020204" pitchFamily="34" charset="-122"/>
              </a:rPr>
              <a:t>學生社區高職參訪</a:t>
            </a:r>
            <a:r>
              <a:rPr lang="zh-TW" altLang="en-US" sz="2400" b="1" u="sng" dirty="0" smtClean="0">
                <a:solidFill>
                  <a:srgbClr val="0000FF"/>
                </a:solidFill>
                <a:latin typeface="Microsoft YaHei" panose="020B0503020204020204" pitchFamily="34" charset="-122"/>
                <a:ea typeface="Microsoft YaHei" panose="020B0503020204020204" pitchFamily="34" charset="-122"/>
              </a:rPr>
              <a:t>活動</a:t>
            </a:r>
            <a:r>
              <a:rPr lang="zh-TW" altLang="en-US" sz="2400" dirty="0">
                <a:latin typeface="Microsoft YaHei" panose="020B0503020204020204" pitchFamily="34" charset="-122"/>
                <a:ea typeface="Microsoft YaHei" panose="020B0503020204020204" pitchFamily="34" charset="-122"/>
              </a:rPr>
              <a:t>（</a:t>
            </a:r>
            <a:r>
              <a:rPr lang="zh-TW" altLang="zh-TW" sz="2400" dirty="0">
                <a:solidFill>
                  <a:srgbClr val="FF0000"/>
                </a:solidFill>
                <a:latin typeface="Microsoft YaHei" panose="020B0503020204020204" pitchFamily="34" charset="-122"/>
                <a:ea typeface="Microsoft YaHei" panose="020B0503020204020204" pitchFamily="34" charset="-122"/>
              </a:rPr>
              <a:t>參訪</a:t>
            </a:r>
            <a:r>
              <a:rPr lang="zh-TW" altLang="en-US" sz="2400" dirty="0">
                <a:solidFill>
                  <a:srgbClr val="FF0000"/>
                </a:solidFill>
                <a:latin typeface="Microsoft YaHei" panose="020B0503020204020204" pitchFamily="34" charset="-122"/>
                <a:ea typeface="Microsoft YaHei" panose="020B0503020204020204" pitchFamily="34" charset="-122"/>
              </a:rPr>
              <a:t>計畫需併同送審）</a:t>
            </a:r>
            <a:r>
              <a:rPr lang="zh-TW" altLang="en-US" sz="2400" b="1" dirty="0" smtClean="0">
                <a:latin typeface="微軟正黑體" pitchFamily="34" charset="-120"/>
                <a:ea typeface="微軟正黑體" pitchFamily="34" charset="-120"/>
              </a:rPr>
              <a:t>。</a:t>
            </a:r>
            <a:endParaRPr lang="zh-TW" altLang="en-US" sz="2400" dirty="0">
              <a:latin typeface="Microsoft YaHei" panose="020B0503020204020204" pitchFamily="34" charset="-122"/>
              <a:ea typeface="Microsoft YaHei" panose="020B0503020204020204" pitchFamily="34" charset="-122"/>
            </a:endParaRPr>
          </a:p>
          <a:p>
            <a:pPr marL="266700" indent="-266700" eaLnBrk="1" hangingPunct="1">
              <a:lnSpc>
                <a:spcPts val="3500"/>
              </a:lnSpc>
              <a:spcBef>
                <a:spcPts val="1200"/>
              </a:spcBef>
              <a:buClr>
                <a:srgbClr val="003399"/>
              </a:buClr>
              <a:buFont typeface="+mj-lt"/>
              <a:buAutoNum type="arabicPeriod" startAt="4"/>
            </a:pPr>
            <a:endParaRPr lang="zh-TW" altLang="en-US" sz="2400" dirty="0">
              <a:latin typeface="Microsoft YaHei" panose="020B0503020204020204" pitchFamily="34" charset="-122"/>
              <a:ea typeface="Microsoft YaHei" panose="020B0503020204020204" pitchFamily="34" charset="-122"/>
            </a:endParaRPr>
          </a:p>
        </p:txBody>
      </p:sp>
      <p:sp>
        <p:nvSpPr>
          <p:cNvPr id="15" name="矩形 14">
            <a:extLst>
              <a:ext uri="{FF2B5EF4-FFF2-40B4-BE49-F238E27FC236}">
                <a16:creationId xmlns:a16="http://schemas.microsoft.com/office/drawing/2014/main" xmlns="" id="{F78DE3F9-6140-47E7-8C0A-2D8F81EB014E}"/>
              </a:ext>
            </a:extLst>
          </p:cNvPr>
          <p:cNvSpPr/>
          <p:nvPr/>
        </p:nvSpPr>
        <p:spPr>
          <a:xfrm>
            <a:off x="294322" y="1038468"/>
            <a:ext cx="3775393" cy="523220"/>
          </a:xfrm>
          <a:prstGeom prst="rect">
            <a:avLst/>
          </a:prstGeom>
        </p:spPr>
        <p:txBody>
          <a:bodyPr wrap="none">
            <a:spAutoFit/>
          </a:bodyPr>
          <a:lstStyle/>
          <a:p>
            <a:pPr eaLnBrk="1" hangingPunct="1">
              <a:buClr>
                <a:srgbClr val="0000FF"/>
              </a:buClr>
            </a:pPr>
            <a:r>
              <a:rPr kumimoji="1" lang="zh-TW" altLang="en-US" sz="2800" b="1" dirty="0">
                <a:solidFill>
                  <a:srgbClr val="1308A8"/>
                </a:solidFill>
                <a:latin typeface="Microsoft YaHei" panose="020B0503020204020204" pitchFamily="34" charset="-122"/>
                <a:ea typeface="Microsoft YaHei" panose="020B0503020204020204" pitchFamily="34" charset="-122"/>
              </a:rPr>
              <a:t>一、計畫完整性（續）</a:t>
            </a:r>
          </a:p>
        </p:txBody>
      </p:sp>
    </p:spTree>
    <p:extLst>
      <p:ext uri="{BB962C8B-B14F-4D97-AF65-F5344CB8AC3E}">
        <p14:creationId xmlns:p14="http://schemas.microsoft.com/office/powerpoint/2010/main" val="2999251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6" name="Shape 352">
            <a:extLst>
              <a:ext uri="{FF2B5EF4-FFF2-40B4-BE49-F238E27FC236}">
                <a16:creationId xmlns:a16="http://schemas.microsoft.com/office/drawing/2014/main" xmlns="" id="{C6E2E09F-2E28-4838-B771-48D9511E91DA}"/>
              </a:ext>
            </a:extLst>
          </p:cNvPr>
          <p:cNvSpPr/>
          <p:nvPr/>
        </p:nvSpPr>
        <p:spPr>
          <a:xfrm>
            <a:off x="0" y="311362"/>
            <a:ext cx="7088777" cy="712061"/>
          </a:xfrm>
          <a:prstGeom prst="rect">
            <a:avLst/>
          </a:prstGeom>
          <a:solidFill>
            <a:srgbClr val="37A9DD"/>
          </a:solidFill>
          <a:ln>
            <a:solidFill>
              <a:srgbClr val="37A9DD"/>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7" name="文本框 8">
            <a:extLst>
              <a:ext uri="{FF2B5EF4-FFF2-40B4-BE49-F238E27FC236}">
                <a16:creationId xmlns:a16="http://schemas.microsoft.com/office/drawing/2014/main" xmlns="" id="{FAB8800F-BB40-4A85-9B2E-6E0E1827B590}"/>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Shape 203">
            <a:extLst>
              <a:ext uri="{FF2B5EF4-FFF2-40B4-BE49-F238E27FC236}">
                <a16:creationId xmlns:a16="http://schemas.microsoft.com/office/drawing/2014/main" xmlns="" id="{2E5B2626-1CA7-4227-8A1A-DD189CE849A6}"/>
              </a:ext>
            </a:extLst>
          </p:cNvPr>
          <p:cNvSpPr txBox="1">
            <a:spLocks/>
          </p:cNvSpPr>
          <p:nvPr/>
        </p:nvSpPr>
        <p:spPr>
          <a:xfrm>
            <a:off x="936996" y="311362"/>
            <a:ext cx="6151781"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生涯發展教育計畫審查</a:t>
            </a:r>
            <a:r>
              <a:rPr lang="en-US" altLang="zh-TW"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-3</a:t>
            </a:r>
            <a:endParaRPr lang="en"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4" name="文字方塊 13">
            <a:extLst>
              <a:ext uri="{FF2B5EF4-FFF2-40B4-BE49-F238E27FC236}">
                <a16:creationId xmlns:a16="http://schemas.microsoft.com/office/drawing/2014/main" xmlns="" id="{1D0503A4-BC08-4CC5-B61E-270A0583A659}"/>
              </a:ext>
            </a:extLst>
          </p:cNvPr>
          <p:cNvSpPr txBox="1"/>
          <p:nvPr/>
        </p:nvSpPr>
        <p:spPr>
          <a:xfrm>
            <a:off x="453320" y="1594572"/>
            <a:ext cx="8237359" cy="4400692"/>
          </a:xfrm>
          <a:prstGeom prst="rect">
            <a:avLst/>
          </a:prstGeom>
          <a:solidFill>
            <a:schemeClr val="bg1">
              <a:alpha val="95000"/>
            </a:schemeClr>
          </a:solidFill>
          <a:ln w="25400">
            <a:solidFill>
              <a:schemeClr val="accent5">
                <a:lumMod val="75000"/>
              </a:schemeClr>
            </a:solidFill>
            <a:prstDash val="dash"/>
          </a:ln>
        </p:spPr>
        <p:txBody>
          <a:bodyPr wrap="square" rtlCol="0">
            <a:spAutoFit/>
          </a:bodyPr>
          <a:lstStyle/>
          <a:p>
            <a:pPr marL="266700" indent="-266700" eaLnBrk="1" hangingPunct="1">
              <a:lnSpc>
                <a:spcPts val="3500"/>
              </a:lnSpc>
              <a:spcBef>
                <a:spcPts val="1200"/>
              </a:spcBef>
              <a:buClr>
                <a:srgbClr val="003399"/>
              </a:buClr>
              <a:buFont typeface="+mj-lt"/>
              <a:buAutoNum type="arabicPeriod" startAt="6"/>
            </a:pPr>
            <a:r>
              <a:rPr lang="zh-TW" altLang="en-US" sz="2400" dirty="0">
                <a:latin typeface="Microsoft YaHei" panose="020B0503020204020204" pitchFamily="34" charset="-122"/>
                <a:ea typeface="Microsoft YaHei" panose="020B0503020204020204" pitchFamily="34" charset="-122"/>
              </a:rPr>
              <a:t>學校能</a:t>
            </a:r>
            <a:r>
              <a:rPr lang="zh-TW" altLang="en-US" sz="2400" b="1" u="sng" dirty="0">
                <a:latin typeface="Microsoft YaHei" panose="020B0503020204020204" pitchFamily="34" charset="-122"/>
                <a:ea typeface="Microsoft YaHei" panose="020B0503020204020204" pitchFamily="34" charset="-122"/>
              </a:rPr>
              <a:t>善用</a:t>
            </a:r>
            <a:r>
              <a:rPr lang="zh-TW" altLang="en-US" sz="2800" b="1" u="sng" dirty="0">
                <a:solidFill>
                  <a:srgbClr val="0000FF"/>
                </a:solidFill>
                <a:latin typeface="Microsoft YaHei" panose="020B0503020204020204" pitchFamily="34" charset="-122"/>
                <a:ea typeface="Microsoft YaHei" panose="020B0503020204020204" pitchFamily="34" charset="-122"/>
              </a:rPr>
              <a:t>校內外相關資源</a:t>
            </a:r>
            <a:r>
              <a:rPr lang="zh-TW" altLang="en-US" sz="2400" dirty="0">
                <a:latin typeface="Microsoft YaHei" panose="020B0503020204020204" pitchFamily="34" charset="-122"/>
                <a:ea typeface="Microsoft YaHei" panose="020B0503020204020204" pitchFamily="34" charset="-122"/>
              </a:rPr>
              <a:t>，含師資、物力資源分析及運用規劃</a:t>
            </a:r>
            <a:r>
              <a:rPr lang="zh-TW" altLang="en-US" sz="2400" dirty="0" smtClean="0">
                <a:latin typeface="Microsoft YaHei" panose="020B0503020204020204" pitchFamily="34" charset="-122"/>
                <a:ea typeface="Microsoft YaHei" panose="020B0503020204020204" pitchFamily="34" charset="-122"/>
              </a:rPr>
              <a:t>進行</a:t>
            </a:r>
            <a:r>
              <a:rPr lang="zh-TW" altLang="en-US" sz="2400" dirty="0">
                <a:latin typeface="Microsoft YaHei" panose="020B0503020204020204" pitchFamily="34" charset="-122"/>
                <a:ea typeface="Microsoft YaHei" panose="020B0503020204020204" pitchFamily="34" charset="-122"/>
              </a:rPr>
              <a:t>生涯規劃教育課程</a:t>
            </a:r>
            <a:r>
              <a:rPr lang="en-US" altLang="zh-TW" sz="2400" dirty="0">
                <a:latin typeface="Microsoft YaHei" panose="020B0503020204020204" pitchFamily="34" charset="-122"/>
                <a:ea typeface="Microsoft YaHei" panose="020B0503020204020204" pitchFamily="34" charset="-122"/>
              </a:rPr>
              <a:t>(</a:t>
            </a:r>
            <a:r>
              <a:rPr lang="zh-TW" altLang="en-US" sz="2400" b="1" u="sng" dirty="0">
                <a:solidFill>
                  <a:srgbClr val="0000FF"/>
                </a:solidFill>
                <a:latin typeface="Microsoft YaHei" panose="020B0503020204020204" pitchFamily="34" charset="-122"/>
                <a:ea typeface="Microsoft YaHei" panose="020B0503020204020204" pitchFamily="34" charset="-122"/>
              </a:rPr>
              <a:t>計畫內請具體敘明資源運用情形</a:t>
            </a:r>
            <a:r>
              <a:rPr lang="en-US" altLang="zh-TW" sz="2400" dirty="0">
                <a:latin typeface="Microsoft YaHei" panose="020B0503020204020204" pitchFamily="34" charset="-122"/>
                <a:ea typeface="Microsoft YaHei" panose="020B0503020204020204" pitchFamily="34" charset="-122"/>
              </a:rPr>
              <a:t>)</a:t>
            </a:r>
            <a:r>
              <a:rPr lang="zh-TW" altLang="en-US" sz="2400" dirty="0">
                <a:latin typeface="Microsoft YaHei" panose="020B0503020204020204" pitchFamily="34" charset="-122"/>
                <a:ea typeface="Microsoft YaHei" panose="020B0503020204020204" pitchFamily="34" charset="-122"/>
              </a:rPr>
              <a:t>。</a:t>
            </a:r>
            <a:endParaRPr lang="en-US" altLang="zh-TW" sz="2400" dirty="0">
              <a:latin typeface="Microsoft YaHei" panose="020B0503020204020204" pitchFamily="34" charset="-122"/>
              <a:ea typeface="Microsoft YaHei" panose="020B0503020204020204" pitchFamily="34" charset="-122"/>
            </a:endParaRPr>
          </a:p>
          <a:p>
            <a:pPr marL="266700" indent="-266700" eaLnBrk="1" hangingPunct="1">
              <a:lnSpc>
                <a:spcPts val="3500"/>
              </a:lnSpc>
              <a:spcBef>
                <a:spcPts val="1200"/>
              </a:spcBef>
              <a:buClr>
                <a:srgbClr val="003399"/>
              </a:buClr>
              <a:buFont typeface="+mj-lt"/>
              <a:buAutoNum type="arabicPeriod" startAt="6"/>
            </a:pPr>
            <a:r>
              <a:rPr lang="zh-TW" altLang="en-US" sz="2400" dirty="0">
                <a:latin typeface="Microsoft YaHei" panose="020B0503020204020204" pitchFamily="34" charset="-122"/>
                <a:ea typeface="Microsoft YaHei" panose="020B0503020204020204" pitchFamily="34" charset="-122"/>
              </a:rPr>
              <a:t>參考「國民中學生涯發展教育實施主題及方式一覽表」，規劃</a:t>
            </a:r>
            <a:r>
              <a:rPr lang="zh-TW" altLang="en-US" sz="2800" b="1" u="sng" dirty="0">
                <a:solidFill>
                  <a:srgbClr val="0000FF"/>
                </a:solidFill>
                <a:latin typeface="Microsoft YaHei" panose="020B0503020204020204" pitchFamily="34" charset="-122"/>
                <a:ea typeface="Microsoft YaHei" panose="020B0503020204020204" pitchFamily="34" charset="-122"/>
              </a:rPr>
              <a:t>各年級的生涯規劃教育主題、實施方式及內容</a:t>
            </a:r>
            <a:r>
              <a:rPr lang="zh-TW" altLang="en-US" sz="2400" dirty="0">
                <a:latin typeface="Microsoft YaHei" panose="020B0503020204020204" pitchFamily="34" charset="-122"/>
                <a:ea typeface="Microsoft YaHei" panose="020B0503020204020204" pitchFamily="34" charset="-122"/>
              </a:rPr>
              <a:t>，並</a:t>
            </a:r>
            <a:r>
              <a:rPr lang="zh-TW" altLang="en-US" sz="2400" dirty="0">
                <a:solidFill>
                  <a:srgbClr val="FF0000"/>
                </a:solidFill>
                <a:latin typeface="Microsoft YaHei" panose="020B0503020204020204" pitchFamily="34" charset="-122"/>
                <a:ea typeface="Microsoft YaHei" panose="020B0503020204020204" pitchFamily="34" charset="-122"/>
              </a:rPr>
              <a:t>明列實施時間</a:t>
            </a:r>
            <a:r>
              <a:rPr lang="zh-TW" altLang="en-US" sz="2400" dirty="0">
                <a:latin typeface="Microsoft YaHei" panose="020B0503020204020204" pitchFamily="34" charset="-122"/>
                <a:ea typeface="Microsoft YaHei" panose="020B0503020204020204" pitchFamily="34" charset="-122"/>
              </a:rPr>
              <a:t>。</a:t>
            </a:r>
            <a:endParaRPr lang="en-US" altLang="zh-TW" sz="2400" dirty="0">
              <a:latin typeface="Microsoft YaHei" panose="020B0503020204020204" pitchFamily="34" charset="-122"/>
              <a:ea typeface="Microsoft YaHei" panose="020B0503020204020204" pitchFamily="34" charset="-122"/>
            </a:endParaRPr>
          </a:p>
          <a:p>
            <a:pPr marL="266700" indent="-266700">
              <a:lnSpc>
                <a:spcPts val="3500"/>
              </a:lnSpc>
              <a:spcBef>
                <a:spcPts val="1200"/>
              </a:spcBef>
              <a:buClr>
                <a:srgbClr val="003399"/>
              </a:buClr>
              <a:buFont typeface="+mj-lt"/>
              <a:buAutoNum type="arabicPeriod" startAt="6"/>
            </a:pPr>
            <a:r>
              <a:rPr lang="zh-TW" altLang="en-US" sz="2400" dirty="0">
                <a:latin typeface="Microsoft YaHei" panose="020B0503020204020204" pitchFamily="34" charset="-122"/>
                <a:ea typeface="Microsoft YaHei" panose="020B0503020204020204" pitchFamily="34" charset="-122"/>
              </a:rPr>
              <a:t>學校能規劃建置及充實學生</a:t>
            </a:r>
            <a:r>
              <a:rPr lang="zh-TW" altLang="en-US" sz="2400" u="sng" dirty="0">
                <a:solidFill>
                  <a:srgbClr val="FF0000"/>
                </a:solidFill>
                <a:latin typeface="Microsoft YaHei" panose="020B0503020204020204" pitchFamily="34" charset="-122"/>
                <a:ea typeface="Microsoft YaHei" panose="020B0503020204020204" pitchFamily="34" charset="-122"/>
              </a:rPr>
              <a:t>生涯檔案</a:t>
            </a:r>
            <a:r>
              <a:rPr lang="zh-TW" altLang="en-US" sz="2400" dirty="0">
                <a:latin typeface="Microsoft YaHei" panose="020B0503020204020204" pitchFamily="34" charset="-122"/>
                <a:ea typeface="Microsoft YaHei" panose="020B0503020204020204" pitchFamily="34" charset="-122"/>
              </a:rPr>
              <a:t>及</a:t>
            </a:r>
            <a:r>
              <a:rPr lang="zh-TW" altLang="en-US" sz="2400" u="sng" dirty="0">
                <a:solidFill>
                  <a:srgbClr val="FF0000"/>
                </a:solidFill>
                <a:latin typeface="Microsoft YaHei" panose="020B0503020204020204" pitchFamily="34" charset="-122"/>
                <a:ea typeface="Microsoft YaHei" panose="020B0503020204020204" pitchFamily="34" charset="-122"/>
              </a:rPr>
              <a:t>生涯發展紀錄手冊</a:t>
            </a:r>
            <a:r>
              <a:rPr lang="zh-TW" altLang="en-US" sz="2400" dirty="0">
                <a:latin typeface="Microsoft YaHei" panose="020B0503020204020204" pitchFamily="34" charset="-122"/>
                <a:ea typeface="Microsoft YaHei" panose="020B0503020204020204" pitchFamily="34" charset="-122"/>
              </a:rPr>
              <a:t>，並</a:t>
            </a:r>
            <a:r>
              <a:rPr lang="zh-TW" altLang="en-US" sz="2800" dirty="0">
                <a:solidFill>
                  <a:srgbClr val="0000FF"/>
                </a:solidFill>
                <a:latin typeface="Microsoft YaHei" panose="020B0503020204020204" pitchFamily="34" charset="-122"/>
                <a:ea typeface="Microsoft YaHei" panose="020B0503020204020204" pitchFamily="34" charset="-122"/>
              </a:rPr>
              <a:t>有完善</a:t>
            </a:r>
            <a:r>
              <a:rPr lang="zh-TW" altLang="en-US" sz="2800" b="1" u="sng" dirty="0">
                <a:solidFill>
                  <a:srgbClr val="0000FF"/>
                </a:solidFill>
                <a:latin typeface="Microsoft YaHei" panose="020B0503020204020204" pitchFamily="34" charset="-122"/>
                <a:ea typeface="Microsoft YaHei" panose="020B0503020204020204" pitchFamily="34" charset="-122"/>
              </a:rPr>
              <a:t>生涯檔案建置</a:t>
            </a:r>
            <a:r>
              <a:rPr lang="zh-TW" altLang="en-US" sz="2800" dirty="0">
                <a:solidFill>
                  <a:srgbClr val="0000FF"/>
                </a:solidFill>
                <a:latin typeface="Microsoft YaHei" panose="020B0503020204020204" pitchFamily="34" charset="-122"/>
                <a:ea typeface="Microsoft YaHei" panose="020B0503020204020204" pitchFamily="34" charset="-122"/>
              </a:rPr>
              <a:t>及</a:t>
            </a:r>
            <a:r>
              <a:rPr lang="zh-TW" altLang="en-US" sz="2800" b="1" u="sng" dirty="0">
                <a:solidFill>
                  <a:srgbClr val="0000FF"/>
                </a:solidFill>
                <a:latin typeface="Microsoft YaHei" panose="020B0503020204020204" pitchFamily="34" charset="-122"/>
                <a:ea typeface="Microsoft YaHei" panose="020B0503020204020204" pitchFamily="34" charset="-122"/>
              </a:rPr>
              <a:t>應用實施計畫</a:t>
            </a:r>
            <a:r>
              <a:rPr lang="en-US" altLang="zh-TW" sz="2400" dirty="0">
                <a:latin typeface="Microsoft YaHei" panose="020B0503020204020204" pitchFamily="34" charset="-122"/>
                <a:ea typeface="Microsoft YaHei" panose="020B0503020204020204" pitchFamily="34" charset="-122"/>
              </a:rPr>
              <a:t>(</a:t>
            </a:r>
            <a:r>
              <a:rPr lang="zh-TW" altLang="zh-TW" sz="2400" dirty="0">
                <a:latin typeface="Microsoft YaHei" panose="020B0503020204020204" pitchFamily="34" charset="-122"/>
                <a:ea typeface="Microsoft YaHei" panose="020B0503020204020204" pitchFamily="34" charset="-122"/>
              </a:rPr>
              <a:t>計畫內請敘明學校生涯檔案架構及內容</a:t>
            </a:r>
            <a:r>
              <a:rPr lang="en-US" altLang="zh-TW" sz="2400" dirty="0">
                <a:latin typeface="Microsoft YaHei" panose="020B0503020204020204" pitchFamily="34" charset="-122"/>
                <a:ea typeface="Microsoft YaHei" panose="020B0503020204020204" pitchFamily="34" charset="-122"/>
              </a:rPr>
              <a:t>) </a:t>
            </a:r>
            <a:r>
              <a:rPr lang="zh-TW" altLang="en-US" sz="2400" dirty="0">
                <a:latin typeface="Microsoft YaHei" panose="020B0503020204020204" pitchFamily="34" charset="-122"/>
                <a:ea typeface="Microsoft YaHei" panose="020B0503020204020204" pitchFamily="34" charset="-122"/>
              </a:rPr>
              <a:t>。 </a:t>
            </a:r>
          </a:p>
        </p:txBody>
      </p:sp>
      <p:sp>
        <p:nvSpPr>
          <p:cNvPr id="15" name="矩形 14">
            <a:extLst>
              <a:ext uri="{FF2B5EF4-FFF2-40B4-BE49-F238E27FC236}">
                <a16:creationId xmlns:a16="http://schemas.microsoft.com/office/drawing/2014/main" xmlns="" id="{F78DE3F9-6140-47E7-8C0A-2D8F81EB014E}"/>
              </a:ext>
            </a:extLst>
          </p:cNvPr>
          <p:cNvSpPr/>
          <p:nvPr/>
        </p:nvSpPr>
        <p:spPr>
          <a:xfrm>
            <a:off x="294322" y="1038468"/>
            <a:ext cx="3729038" cy="523220"/>
          </a:xfrm>
          <a:prstGeom prst="rect">
            <a:avLst/>
          </a:prstGeom>
        </p:spPr>
        <p:txBody>
          <a:bodyPr wrap="square">
            <a:spAutoFit/>
          </a:bodyPr>
          <a:lstStyle/>
          <a:p>
            <a:pPr eaLnBrk="1" hangingPunct="1">
              <a:buClr>
                <a:srgbClr val="0000FF"/>
              </a:buClr>
            </a:pPr>
            <a:r>
              <a:rPr kumimoji="1" lang="zh-TW" altLang="en-US" sz="2800" b="1" dirty="0">
                <a:solidFill>
                  <a:srgbClr val="1308A8"/>
                </a:solidFill>
                <a:latin typeface="Microsoft YaHei" panose="020B0503020204020204" pitchFamily="34" charset="-122"/>
                <a:ea typeface="Microsoft YaHei" panose="020B0503020204020204" pitchFamily="34" charset="-122"/>
              </a:rPr>
              <a:t>一、計畫完整性（續）</a:t>
            </a:r>
          </a:p>
        </p:txBody>
      </p:sp>
    </p:spTree>
    <p:extLst>
      <p:ext uri="{BB962C8B-B14F-4D97-AF65-F5344CB8AC3E}">
        <p14:creationId xmlns:p14="http://schemas.microsoft.com/office/powerpoint/2010/main" val="771170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6" name="Shape 352">
            <a:extLst>
              <a:ext uri="{FF2B5EF4-FFF2-40B4-BE49-F238E27FC236}">
                <a16:creationId xmlns:a16="http://schemas.microsoft.com/office/drawing/2014/main" xmlns="" id="{C6E2E09F-2E28-4838-B771-48D9511E91DA}"/>
              </a:ext>
            </a:extLst>
          </p:cNvPr>
          <p:cNvSpPr/>
          <p:nvPr/>
        </p:nvSpPr>
        <p:spPr>
          <a:xfrm>
            <a:off x="0" y="311362"/>
            <a:ext cx="7088777" cy="712061"/>
          </a:xfrm>
          <a:prstGeom prst="rect">
            <a:avLst/>
          </a:prstGeom>
          <a:solidFill>
            <a:srgbClr val="37A9DD"/>
          </a:solidFill>
          <a:ln>
            <a:solidFill>
              <a:srgbClr val="37A9DD"/>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7" name="文本框 8">
            <a:extLst>
              <a:ext uri="{FF2B5EF4-FFF2-40B4-BE49-F238E27FC236}">
                <a16:creationId xmlns:a16="http://schemas.microsoft.com/office/drawing/2014/main" xmlns="" id="{FAB8800F-BB40-4A85-9B2E-6E0E1827B590}"/>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Shape 203">
            <a:extLst>
              <a:ext uri="{FF2B5EF4-FFF2-40B4-BE49-F238E27FC236}">
                <a16:creationId xmlns:a16="http://schemas.microsoft.com/office/drawing/2014/main" xmlns="" id="{2E5B2626-1CA7-4227-8A1A-DD189CE849A6}"/>
              </a:ext>
            </a:extLst>
          </p:cNvPr>
          <p:cNvSpPr txBox="1">
            <a:spLocks/>
          </p:cNvSpPr>
          <p:nvPr/>
        </p:nvSpPr>
        <p:spPr>
          <a:xfrm>
            <a:off x="936996" y="311362"/>
            <a:ext cx="6151781"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生涯發展教育計畫審查</a:t>
            </a:r>
            <a:r>
              <a:rPr lang="en-US" altLang="zh-TW"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-4</a:t>
            </a:r>
            <a:endParaRPr lang="en"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4" name="文字方塊 13">
            <a:extLst>
              <a:ext uri="{FF2B5EF4-FFF2-40B4-BE49-F238E27FC236}">
                <a16:creationId xmlns:a16="http://schemas.microsoft.com/office/drawing/2014/main" xmlns="" id="{1D0503A4-BC08-4CC5-B61E-270A0583A659}"/>
              </a:ext>
            </a:extLst>
          </p:cNvPr>
          <p:cNvSpPr txBox="1"/>
          <p:nvPr/>
        </p:nvSpPr>
        <p:spPr>
          <a:xfrm>
            <a:off x="453320" y="1594572"/>
            <a:ext cx="8237359" cy="5013039"/>
          </a:xfrm>
          <a:prstGeom prst="rect">
            <a:avLst/>
          </a:prstGeom>
          <a:solidFill>
            <a:schemeClr val="bg1">
              <a:alpha val="95000"/>
            </a:schemeClr>
          </a:solidFill>
          <a:ln w="25400">
            <a:solidFill>
              <a:schemeClr val="accent5">
                <a:lumMod val="75000"/>
              </a:schemeClr>
            </a:solidFill>
            <a:prstDash val="dash"/>
          </a:ln>
        </p:spPr>
        <p:txBody>
          <a:bodyPr wrap="square" rtlCol="0">
            <a:spAutoFit/>
          </a:bodyPr>
          <a:lstStyle/>
          <a:p>
            <a:pPr marL="266700" indent="-266700" eaLnBrk="1" hangingPunct="1">
              <a:lnSpc>
                <a:spcPct val="150000"/>
              </a:lnSpc>
              <a:buClr>
                <a:srgbClr val="003399"/>
              </a:buClr>
              <a:buFont typeface="+mj-lt"/>
              <a:buAutoNum type="arabicPeriod"/>
            </a:pPr>
            <a:r>
              <a:rPr lang="zh-TW" altLang="en-US" sz="2400" dirty="0">
                <a:latin typeface="Microsoft YaHei" panose="020B0503020204020204" pitchFamily="34" charset="-122"/>
                <a:ea typeface="Microsoft YaHei" panose="020B0503020204020204" pitchFamily="34" charset="-122"/>
              </a:rPr>
              <a:t>經費編列符合學校課程、活動需求及教育部</a:t>
            </a:r>
            <a:r>
              <a:rPr lang="zh-TW" altLang="en-US" sz="2400" b="1" u="sng" dirty="0">
                <a:latin typeface="Microsoft YaHei" panose="020B0503020204020204" pitchFamily="34" charset="-122"/>
                <a:ea typeface="Microsoft YaHei" panose="020B0503020204020204" pitchFamily="34" charset="-122"/>
              </a:rPr>
              <a:t>國民及學前教育署</a:t>
            </a:r>
            <a:r>
              <a:rPr lang="zh-TW" altLang="en-US" sz="2400" dirty="0">
                <a:latin typeface="Microsoft YaHei" panose="020B0503020204020204" pitchFamily="34" charset="-122"/>
                <a:ea typeface="Microsoft YaHei" panose="020B0503020204020204" pitchFamily="34" charset="-122"/>
              </a:rPr>
              <a:t>相關規定，補助項目及支用符合「</a:t>
            </a:r>
            <a:r>
              <a:rPr lang="zh-TW" altLang="en-US" sz="2400" b="1" u="sng" dirty="0">
                <a:latin typeface="Microsoft YaHei" panose="020B0503020204020204" pitchFamily="34" charset="-122"/>
                <a:ea typeface="Microsoft YaHei" panose="020B0503020204020204" pitchFamily="34" charset="-122"/>
              </a:rPr>
              <a:t>教育部國民及學前教育署補助國民中學辦理生涯發展教育及技藝教育相關經費作業原則</a:t>
            </a:r>
            <a:r>
              <a:rPr lang="zh-TW" altLang="en-US" sz="2400" dirty="0">
                <a:latin typeface="Microsoft YaHei" panose="020B0503020204020204" pitchFamily="34" charset="-122"/>
                <a:ea typeface="Microsoft YaHei" panose="020B0503020204020204" pitchFamily="34" charset="-122"/>
              </a:rPr>
              <a:t>」</a:t>
            </a:r>
            <a:endParaRPr lang="en-US" altLang="zh-TW" sz="2400" dirty="0">
              <a:latin typeface="Microsoft YaHei" panose="020B0503020204020204" pitchFamily="34" charset="-122"/>
              <a:ea typeface="Microsoft YaHei" panose="020B0503020204020204" pitchFamily="34" charset="-122"/>
            </a:endParaRPr>
          </a:p>
          <a:p>
            <a:pPr marL="266700" indent="-266700" eaLnBrk="1" hangingPunct="1">
              <a:lnSpc>
                <a:spcPct val="150000"/>
              </a:lnSpc>
              <a:buClr>
                <a:srgbClr val="003399"/>
              </a:buClr>
              <a:buFont typeface="+mj-lt"/>
              <a:buAutoNum type="arabicPeriod"/>
            </a:pPr>
            <a:r>
              <a:rPr lang="zh-TW" altLang="en-US" sz="2400" dirty="0">
                <a:latin typeface="Microsoft YaHei" panose="020B0503020204020204" pitchFamily="34" charset="-122"/>
                <a:ea typeface="Microsoft YaHei" panose="020B0503020204020204" pitchFamily="34" charset="-122"/>
              </a:rPr>
              <a:t>經費總額符合學校基本補助：</a:t>
            </a:r>
            <a:r>
              <a:rPr lang="zh-TW" altLang="en-US" sz="2400" b="1" dirty="0">
                <a:latin typeface="Microsoft YaHei" panose="020B0503020204020204" pitchFamily="34" charset="-122"/>
                <a:ea typeface="Microsoft YaHei" panose="020B0503020204020204" pitchFamily="34" charset="-122"/>
              </a:rPr>
              <a:t>每班</a:t>
            </a:r>
            <a:r>
              <a:rPr lang="en-US" altLang="zh-TW" sz="2400" b="1" dirty="0">
                <a:latin typeface="Microsoft YaHei" panose="020B0503020204020204" pitchFamily="34" charset="-122"/>
                <a:ea typeface="Microsoft YaHei" panose="020B0503020204020204" pitchFamily="34" charset="-122"/>
              </a:rPr>
              <a:t>3</a:t>
            </a:r>
            <a:r>
              <a:rPr lang="zh-TW" altLang="en-US" sz="2400" b="1" dirty="0">
                <a:latin typeface="Microsoft YaHei" panose="020B0503020204020204" pitchFamily="34" charset="-122"/>
                <a:ea typeface="Microsoft YaHei" panose="020B0503020204020204" pitchFamily="34" charset="-122"/>
              </a:rPr>
              <a:t>千元；另規劃辦理國中二年級（八年級）學生赴產業參訪或社區高級中等學校專業群科參訪者，每班增加補助</a:t>
            </a:r>
            <a:r>
              <a:rPr lang="en-US" altLang="zh-TW" sz="2400" b="1" dirty="0">
                <a:latin typeface="Microsoft YaHei" panose="020B0503020204020204" pitchFamily="34" charset="-122"/>
                <a:ea typeface="Microsoft YaHei" panose="020B0503020204020204" pitchFamily="34" charset="-122"/>
              </a:rPr>
              <a:t>3</a:t>
            </a:r>
            <a:r>
              <a:rPr lang="zh-TW" altLang="en-US" sz="2400" b="1" dirty="0">
                <a:latin typeface="Microsoft YaHei" panose="020B0503020204020204" pitchFamily="34" charset="-122"/>
                <a:ea typeface="Microsoft YaHei" panose="020B0503020204020204" pitchFamily="34" charset="-122"/>
              </a:rPr>
              <a:t>千元，每校核予</a:t>
            </a:r>
            <a:r>
              <a:rPr lang="en-US" altLang="zh-TW" sz="2400" b="1" dirty="0">
                <a:latin typeface="Microsoft YaHei" panose="020B0503020204020204" pitchFamily="34" charset="-122"/>
                <a:ea typeface="Microsoft YaHei" panose="020B0503020204020204" pitchFamily="34" charset="-122"/>
              </a:rPr>
              <a:t>2</a:t>
            </a:r>
            <a:r>
              <a:rPr lang="zh-TW" altLang="en-US" sz="2400" b="1" dirty="0">
                <a:latin typeface="Microsoft YaHei" panose="020B0503020204020204" pitchFamily="34" charset="-122"/>
                <a:ea typeface="Microsoft YaHei" panose="020B0503020204020204" pitchFamily="34" charset="-122"/>
              </a:rPr>
              <a:t>萬元生涯發展教育基本補助經費。</a:t>
            </a:r>
            <a:r>
              <a:rPr lang="en-US" altLang="zh-TW" sz="2400" b="1" u="sng" dirty="0">
                <a:latin typeface="Microsoft YaHei" panose="020B0503020204020204" pitchFamily="34" charset="-122"/>
                <a:ea typeface="Microsoft YaHei" panose="020B0503020204020204" pitchFamily="34" charset="-122"/>
              </a:rPr>
              <a:t>(</a:t>
            </a:r>
            <a:r>
              <a:rPr lang="zh-TW" altLang="en-US" sz="2400" b="1" u="sng" dirty="0">
                <a:latin typeface="Microsoft YaHei" panose="020B0503020204020204" pitchFamily="34" charset="-122"/>
                <a:ea typeface="Microsoft YaHei" panose="020B0503020204020204" pitchFamily="34" charset="-122"/>
              </a:rPr>
              <a:t>倘僅部分班級參與非規劃全體學生者不核予</a:t>
            </a:r>
            <a:r>
              <a:rPr lang="en-US" altLang="zh-TW" sz="2400" b="1" u="sng" dirty="0">
                <a:latin typeface="Microsoft YaHei" panose="020B0503020204020204" pitchFamily="34" charset="-122"/>
                <a:ea typeface="Microsoft YaHei" panose="020B0503020204020204" pitchFamily="34" charset="-122"/>
              </a:rPr>
              <a:t>2</a:t>
            </a:r>
            <a:r>
              <a:rPr lang="zh-TW" altLang="en-US" sz="2400" b="1" u="sng" dirty="0">
                <a:latin typeface="Microsoft YaHei" panose="020B0503020204020204" pitchFamily="34" charset="-122"/>
                <a:ea typeface="Microsoft YaHei" panose="020B0503020204020204" pitchFamily="34" charset="-122"/>
              </a:rPr>
              <a:t>萬元補助經費</a:t>
            </a:r>
            <a:r>
              <a:rPr lang="en-US" altLang="zh-TW" sz="2400" b="1" u="sng" dirty="0">
                <a:latin typeface="Microsoft YaHei" panose="020B0503020204020204" pitchFamily="34" charset="-122"/>
                <a:ea typeface="Microsoft YaHei" panose="020B0503020204020204" pitchFamily="34" charset="-122"/>
              </a:rPr>
              <a:t>)</a:t>
            </a:r>
            <a:r>
              <a:rPr lang="zh-TW" altLang="en-US" sz="2400" b="1" dirty="0">
                <a:latin typeface="Microsoft YaHei" panose="020B0503020204020204" pitchFamily="34" charset="-122"/>
                <a:ea typeface="Microsoft YaHei" panose="020B0503020204020204" pitchFamily="34" charset="-122"/>
              </a:rPr>
              <a:t>。</a:t>
            </a:r>
            <a:endParaRPr lang="zh-TW" altLang="en-US" sz="2400" dirty="0">
              <a:latin typeface="Microsoft YaHei" panose="020B0503020204020204" pitchFamily="34" charset="-122"/>
              <a:ea typeface="Microsoft YaHei" panose="020B0503020204020204" pitchFamily="34" charset="-122"/>
            </a:endParaRPr>
          </a:p>
        </p:txBody>
      </p:sp>
      <p:sp>
        <p:nvSpPr>
          <p:cNvPr id="15" name="矩形 14">
            <a:extLst>
              <a:ext uri="{FF2B5EF4-FFF2-40B4-BE49-F238E27FC236}">
                <a16:creationId xmlns:a16="http://schemas.microsoft.com/office/drawing/2014/main" xmlns="" id="{F78DE3F9-6140-47E7-8C0A-2D8F81EB014E}"/>
              </a:ext>
            </a:extLst>
          </p:cNvPr>
          <p:cNvSpPr/>
          <p:nvPr/>
        </p:nvSpPr>
        <p:spPr>
          <a:xfrm>
            <a:off x="294322" y="1038468"/>
            <a:ext cx="2698175" cy="523220"/>
          </a:xfrm>
          <a:prstGeom prst="rect">
            <a:avLst/>
          </a:prstGeom>
        </p:spPr>
        <p:txBody>
          <a:bodyPr wrap="none">
            <a:spAutoFit/>
          </a:bodyPr>
          <a:lstStyle/>
          <a:p>
            <a:pPr eaLnBrk="1" hangingPunct="1">
              <a:buClr>
                <a:srgbClr val="0000FF"/>
              </a:buClr>
            </a:pPr>
            <a:r>
              <a:rPr kumimoji="1" lang="zh-TW" altLang="en-US" sz="2800" b="1" dirty="0">
                <a:solidFill>
                  <a:srgbClr val="1308A8"/>
                </a:solidFill>
                <a:latin typeface="Microsoft YaHei" panose="020B0503020204020204" pitchFamily="34" charset="-122"/>
                <a:ea typeface="Microsoft YaHei" panose="020B0503020204020204" pitchFamily="34" charset="-122"/>
              </a:rPr>
              <a:t>二、經費合理性</a:t>
            </a:r>
          </a:p>
        </p:txBody>
      </p:sp>
    </p:spTree>
    <p:extLst>
      <p:ext uri="{BB962C8B-B14F-4D97-AF65-F5344CB8AC3E}">
        <p14:creationId xmlns:p14="http://schemas.microsoft.com/office/powerpoint/2010/main" val="647876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6" name="Shape 352">
            <a:extLst>
              <a:ext uri="{FF2B5EF4-FFF2-40B4-BE49-F238E27FC236}">
                <a16:creationId xmlns:a16="http://schemas.microsoft.com/office/drawing/2014/main" xmlns="" id="{C6E2E09F-2E28-4838-B771-48D9511E91DA}"/>
              </a:ext>
            </a:extLst>
          </p:cNvPr>
          <p:cNvSpPr/>
          <p:nvPr/>
        </p:nvSpPr>
        <p:spPr>
          <a:xfrm>
            <a:off x="0" y="311362"/>
            <a:ext cx="7088777" cy="712061"/>
          </a:xfrm>
          <a:prstGeom prst="rect">
            <a:avLst/>
          </a:prstGeom>
          <a:solidFill>
            <a:srgbClr val="37A9DD"/>
          </a:solidFill>
          <a:ln>
            <a:solidFill>
              <a:srgbClr val="37A9DD"/>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7" name="文本框 8">
            <a:extLst>
              <a:ext uri="{FF2B5EF4-FFF2-40B4-BE49-F238E27FC236}">
                <a16:creationId xmlns:a16="http://schemas.microsoft.com/office/drawing/2014/main" xmlns="" id="{FAB8800F-BB40-4A85-9B2E-6E0E1827B590}"/>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Shape 203">
            <a:extLst>
              <a:ext uri="{FF2B5EF4-FFF2-40B4-BE49-F238E27FC236}">
                <a16:creationId xmlns:a16="http://schemas.microsoft.com/office/drawing/2014/main" xmlns="" id="{2E5B2626-1CA7-4227-8A1A-DD189CE849A6}"/>
              </a:ext>
            </a:extLst>
          </p:cNvPr>
          <p:cNvSpPr txBox="1">
            <a:spLocks/>
          </p:cNvSpPr>
          <p:nvPr/>
        </p:nvSpPr>
        <p:spPr>
          <a:xfrm>
            <a:off x="936996" y="311362"/>
            <a:ext cx="6151781"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生涯發展教育計畫審查</a:t>
            </a:r>
            <a:r>
              <a:rPr lang="en-US" altLang="zh-TW"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-5</a:t>
            </a:r>
            <a:endParaRPr lang="en"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4" name="文字方塊 13">
            <a:extLst>
              <a:ext uri="{FF2B5EF4-FFF2-40B4-BE49-F238E27FC236}">
                <a16:creationId xmlns:a16="http://schemas.microsoft.com/office/drawing/2014/main" xmlns="" id="{1D0503A4-BC08-4CC5-B61E-270A0583A659}"/>
              </a:ext>
            </a:extLst>
          </p:cNvPr>
          <p:cNvSpPr txBox="1"/>
          <p:nvPr/>
        </p:nvSpPr>
        <p:spPr>
          <a:xfrm>
            <a:off x="453319" y="1682623"/>
            <a:ext cx="7733751" cy="1015663"/>
          </a:xfrm>
          <a:prstGeom prst="rect">
            <a:avLst/>
          </a:prstGeom>
          <a:solidFill>
            <a:schemeClr val="bg1">
              <a:alpha val="95000"/>
            </a:schemeClr>
          </a:solidFill>
          <a:ln w="25400">
            <a:solidFill>
              <a:schemeClr val="accent5">
                <a:lumMod val="75000"/>
              </a:schemeClr>
            </a:solidFill>
            <a:prstDash val="dash"/>
          </a:ln>
        </p:spPr>
        <p:txBody>
          <a:bodyPr wrap="square" rtlCol="0">
            <a:spAutoFit/>
          </a:bodyPr>
          <a:lstStyle/>
          <a:p>
            <a:pPr indent="539750" eaLnBrk="1" hangingPunct="1">
              <a:lnSpc>
                <a:spcPts val="3600"/>
              </a:lnSpc>
              <a:spcAft>
                <a:spcPts val="1200"/>
              </a:spcAft>
              <a:buClr>
                <a:schemeClr val="accent4">
                  <a:lumMod val="50000"/>
                </a:schemeClr>
              </a:buClr>
            </a:pPr>
            <a:r>
              <a:rPr lang="zh-TW" altLang="en-US" sz="2200" dirty="0">
                <a:latin typeface="Microsoft YaHei" panose="020B0503020204020204" pitchFamily="34" charset="-122"/>
                <a:ea typeface="Microsoft YaHei" panose="020B0503020204020204" pitchFamily="34" charset="-122"/>
              </a:rPr>
              <a:t>學校</a:t>
            </a:r>
            <a:r>
              <a:rPr lang="zh-TW" altLang="en-US" sz="2200" dirty="0" smtClean="0">
                <a:latin typeface="Microsoft YaHei" panose="020B0503020204020204" pitchFamily="34" charset="-122"/>
                <a:ea typeface="Microsoft YaHei" panose="020B0503020204020204" pitchFamily="34" charset="-122"/>
              </a:rPr>
              <a:t>辦理</a:t>
            </a:r>
            <a:r>
              <a:rPr lang="zh-TW" altLang="en-US" sz="2200" dirty="0">
                <a:latin typeface="Microsoft YaHei" panose="020B0503020204020204" pitchFamily="34" charset="-122"/>
                <a:ea typeface="Microsoft YaHei" panose="020B0503020204020204" pitchFamily="34" charset="-122"/>
              </a:rPr>
              <a:t>生涯規劃教育預期成效及檢核機制，須包含</a:t>
            </a:r>
            <a:r>
              <a:rPr lang="zh-TW" altLang="en-US" sz="2400" b="1" u="sng" dirty="0">
                <a:solidFill>
                  <a:srgbClr val="FF0000"/>
                </a:solidFill>
                <a:latin typeface="Microsoft YaHei" panose="020B0503020204020204" pitchFamily="34" charset="-122"/>
                <a:ea typeface="Microsoft YaHei" panose="020B0503020204020204" pitchFamily="34" charset="-122"/>
              </a:rPr>
              <a:t>質的成效</a:t>
            </a:r>
            <a:r>
              <a:rPr lang="zh-TW" altLang="en-US" sz="2200" b="1" dirty="0">
                <a:latin typeface="Microsoft YaHei" panose="020B0503020204020204" pitchFamily="34" charset="-122"/>
                <a:ea typeface="Microsoft YaHei" panose="020B0503020204020204" pitchFamily="34" charset="-122"/>
              </a:rPr>
              <a:t>、</a:t>
            </a:r>
            <a:r>
              <a:rPr lang="zh-TW" altLang="en-US" sz="2400" b="1" u="sng" dirty="0">
                <a:solidFill>
                  <a:srgbClr val="FF0000"/>
                </a:solidFill>
                <a:latin typeface="Microsoft YaHei" panose="020B0503020204020204" pitchFamily="34" charset="-122"/>
                <a:ea typeface="Microsoft YaHei" panose="020B0503020204020204" pitchFamily="34" charset="-122"/>
              </a:rPr>
              <a:t>量的成效</a:t>
            </a:r>
            <a:r>
              <a:rPr lang="zh-TW" altLang="en-US" sz="2200" dirty="0">
                <a:latin typeface="Microsoft YaHei" panose="020B0503020204020204" pitchFamily="34" charset="-122"/>
                <a:ea typeface="Microsoft YaHei" panose="020B0503020204020204" pitchFamily="34" charset="-122"/>
              </a:rPr>
              <a:t>及計畫實施</a:t>
            </a:r>
            <a:r>
              <a:rPr lang="zh-TW" altLang="en-US" sz="2200" b="1" u="sng" dirty="0">
                <a:solidFill>
                  <a:srgbClr val="0000FF"/>
                </a:solidFill>
                <a:latin typeface="Microsoft YaHei" panose="020B0503020204020204" pitchFamily="34" charset="-122"/>
                <a:ea typeface="Microsoft YaHei" panose="020B0503020204020204" pitchFamily="34" charset="-122"/>
              </a:rPr>
              <a:t>成效檢核方式說明及相關表件</a:t>
            </a:r>
            <a:r>
              <a:rPr lang="zh-TW" altLang="en-US" sz="2200" dirty="0">
                <a:latin typeface="Microsoft YaHei" panose="020B0503020204020204" pitchFamily="34" charset="-122"/>
                <a:ea typeface="Microsoft YaHei" panose="020B0503020204020204" pitchFamily="34" charset="-122"/>
              </a:rPr>
              <a:t>。</a:t>
            </a:r>
          </a:p>
        </p:txBody>
      </p:sp>
      <p:sp>
        <p:nvSpPr>
          <p:cNvPr id="15" name="矩形 14">
            <a:extLst>
              <a:ext uri="{FF2B5EF4-FFF2-40B4-BE49-F238E27FC236}">
                <a16:creationId xmlns:a16="http://schemas.microsoft.com/office/drawing/2014/main" xmlns="" id="{F78DE3F9-6140-47E7-8C0A-2D8F81EB014E}"/>
              </a:ext>
            </a:extLst>
          </p:cNvPr>
          <p:cNvSpPr/>
          <p:nvPr/>
        </p:nvSpPr>
        <p:spPr>
          <a:xfrm>
            <a:off x="294322" y="1090719"/>
            <a:ext cx="2698175" cy="523220"/>
          </a:xfrm>
          <a:prstGeom prst="rect">
            <a:avLst/>
          </a:prstGeom>
        </p:spPr>
        <p:txBody>
          <a:bodyPr wrap="none">
            <a:spAutoFit/>
          </a:bodyPr>
          <a:lstStyle/>
          <a:p>
            <a:pPr eaLnBrk="1" hangingPunct="1">
              <a:buClr>
                <a:srgbClr val="0000FF"/>
              </a:buClr>
            </a:pPr>
            <a:r>
              <a:rPr kumimoji="1" lang="zh-TW" altLang="en-US" sz="2800" b="1" dirty="0">
                <a:solidFill>
                  <a:srgbClr val="1308A8"/>
                </a:solidFill>
                <a:latin typeface="Microsoft YaHei" panose="020B0503020204020204" pitchFamily="34" charset="-122"/>
                <a:ea typeface="Microsoft YaHei" panose="020B0503020204020204" pitchFamily="34" charset="-122"/>
              </a:rPr>
              <a:t>三、計畫效益性</a:t>
            </a:r>
          </a:p>
        </p:txBody>
      </p:sp>
      <p:sp>
        <p:nvSpPr>
          <p:cNvPr id="20" name="文字方塊 19">
            <a:extLst>
              <a:ext uri="{FF2B5EF4-FFF2-40B4-BE49-F238E27FC236}">
                <a16:creationId xmlns:a16="http://schemas.microsoft.com/office/drawing/2014/main" xmlns="" id="{FD29C5C4-11AA-4A92-AA2B-3BC1C05D76DD}"/>
              </a:ext>
            </a:extLst>
          </p:cNvPr>
          <p:cNvSpPr txBox="1"/>
          <p:nvPr/>
        </p:nvSpPr>
        <p:spPr>
          <a:xfrm>
            <a:off x="453319" y="3560297"/>
            <a:ext cx="7584895" cy="646331"/>
          </a:xfrm>
          <a:prstGeom prst="rect">
            <a:avLst/>
          </a:prstGeom>
          <a:solidFill>
            <a:schemeClr val="bg1">
              <a:alpha val="95000"/>
            </a:schemeClr>
          </a:solidFill>
          <a:ln w="25400">
            <a:solidFill>
              <a:schemeClr val="accent5">
                <a:lumMod val="75000"/>
              </a:schemeClr>
            </a:solidFill>
            <a:prstDash val="dash"/>
          </a:ln>
        </p:spPr>
        <p:txBody>
          <a:bodyPr wrap="square" rtlCol="0">
            <a:spAutoFit/>
          </a:bodyPr>
          <a:lstStyle/>
          <a:p>
            <a:pPr indent="539750">
              <a:lnSpc>
                <a:spcPct val="150000"/>
              </a:lnSpc>
              <a:spcAft>
                <a:spcPts val="1200"/>
              </a:spcAft>
              <a:buClr>
                <a:schemeClr val="accent4">
                  <a:lumMod val="50000"/>
                </a:schemeClr>
              </a:buClr>
            </a:pPr>
            <a:r>
              <a:rPr lang="zh-TW" altLang="en-US" sz="2200" dirty="0">
                <a:latin typeface="Microsoft YaHei" panose="020B0503020204020204" pitchFamily="34" charset="-122"/>
                <a:ea typeface="Microsoft YaHei" panose="020B0503020204020204" pitchFamily="34" charset="-122"/>
              </a:rPr>
              <a:t>學校能</a:t>
            </a:r>
            <a:r>
              <a:rPr lang="zh-TW" altLang="en-US" sz="2400" b="1" dirty="0">
                <a:solidFill>
                  <a:srgbClr val="0000FF"/>
                </a:solidFill>
                <a:latin typeface="Microsoft YaHei" panose="020B0503020204020204" pitchFamily="34" charset="-122"/>
                <a:ea typeface="Microsoft YaHei" panose="020B0503020204020204" pitchFamily="34" charset="-122"/>
              </a:rPr>
              <a:t>依學校區域背景</a:t>
            </a:r>
            <a:r>
              <a:rPr lang="zh-TW" altLang="en-US" sz="2200" dirty="0" smtClean="0">
                <a:latin typeface="Microsoft YaHei" panose="020B0503020204020204" pitchFamily="34" charset="-122"/>
                <a:ea typeface="Microsoft YaHei" panose="020B0503020204020204" pitchFamily="34" charset="-122"/>
              </a:rPr>
              <a:t>發展生涯</a:t>
            </a:r>
            <a:r>
              <a:rPr lang="zh-TW" altLang="en-US" sz="2200" dirty="0">
                <a:latin typeface="Microsoft YaHei" panose="020B0503020204020204" pitchFamily="34" charset="-122"/>
                <a:ea typeface="Microsoft YaHei" panose="020B0503020204020204" pitchFamily="34" charset="-122"/>
              </a:rPr>
              <a:t>規劃教育特色方案。 </a:t>
            </a:r>
          </a:p>
        </p:txBody>
      </p:sp>
      <p:sp>
        <p:nvSpPr>
          <p:cNvPr id="21" name="矩形 20">
            <a:extLst>
              <a:ext uri="{FF2B5EF4-FFF2-40B4-BE49-F238E27FC236}">
                <a16:creationId xmlns:a16="http://schemas.microsoft.com/office/drawing/2014/main" xmlns="" id="{34C1D966-A289-4477-99E8-2B5DABEE92E7}"/>
              </a:ext>
            </a:extLst>
          </p:cNvPr>
          <p:cNvSpPr/>
          <p:nvPr/>
        </p:nvSpPr>
        <p:spPr>
          <a:xfrm>
            <a:off x="294321" y="3004193"/>
            <a:ext cx="2339102" cy="523220"/>
          </a:xfrm>
          <a:prstGeom prst="rect">
            <a:avLst/>
          </a:prstGeom>
        </p:spPr>
        <p:txBody>
          <a:bodyPr wrap="none">
            <a:spAutoFit/>
          </a:bodyPr>
          <a:lstStyle/>
          <a:p>
            <a:pPr eaLnBrk="1" hangingPunct="1">
              <a:buClr>
                <a:srgbClr val="0000FF"/>
              </a:buClr>
            </a:pPr>
            <a:r>
              <a:rPr kumimoji="1" lang="zh-TW" altLang="en-US" sz="2800" b="1" dirty="0">
                <a:solidFill>
                  <a:srgbClr val="1308A8"/>
                </a:solidFill>
                <a:latin typeface="Microsoft YaHei" panose="020B0503020204020204" pitchFamily="34" charset="-122"/>
                <a:ea typeface="Microsoft YaHei" panose="020B0503020204020204" pitchFamily="34" charset="-122"/>
              </a:rPr>
              <a:t>四、創意特色</a:t>
            </a:r>
          </a:p>
        </p:txBody>
      </p:sp>
      <p:sp>
        <p:nvSpPr>
          <p:cNvPr id="22" name="文字方塊 21">
            <a:extLst>
              <a:ext uri="{FF2B5EF4-FFF2-40B4-BE49-F238E27FC236}">
                <a16:creationId xmlns:a16="http://schemas.microsoft.com/office/drawing/2014/main" xmlns="" id="{D29596AD-B529-4E1F-B36F-ADD1FA5C409B}"/>
              </a:ext>
            </a:extLst>
          </p:cNvPr>
          <p:cNvSpPr txBox="1"/>
          <p:nvPr/>
        </p:nvSpPr>
        <p:spPr>
          <a:xfrm>
            <a:off x="453321" y="4985779"/>
            <a:ext cx="7584894" cy="1477328"/>
          </a:xfrm>
          <a:prstGeom prst="rect">
            <a:avLst/>
          </a:prstGeom>
          <a:solidFill>
            <a:schemeClr val="bg1">
              <a:alpha val="95000"/>
            </a:schemeClr>
          </a:solidFill>
          <a:ln w="25400">
            <a:solidFill>
              <a:schemeClr val="accent5">
                <a:lumMod val="75000"/>
              </a:schemeClr>
            </a:solidFill>
            <a:prstDash val="dash"/>
          </a:ln>
        </p:spPr>
        <p:txBody>
          <a:bodyPr wrap="square" rtlCol="0">
            <a:spAutoFit/>
          </a:bodyPr>
          <a:lstStyle/>
          <a:p>
            <a:pPr marL="266700" indent="-266700" eaLnBrk="1" hangingPunct="1">
              <a:lnSpc>
                <a:spcPts val="3600"/>
              </a:lnSpc>
              <a:buClr>
                <a:srgbClr val="FF0000"/>
              </a:buClr>
              <a:buFont typeface="+mj-lt"/>
              <a:buAutoNum type="arabicPeriod"/>
            </a:pPr>
            <a:r>
              <a:rPr lang="zh-TW" altLang="en-US" sz="2200" dirty="0">
                <a:solidFill>
                  <a:srgbClr val="FF0000"/>
                </a:solidFill>
                <a:latin typeface="Microsoft YaHei" panose="020B0503020204020204" pitchFamily="34" charset="-122"/>
                <a:ea typeface="Microsoft YaHei" panose="020B0503020204020204" pitchFamily="34" charset="-122"/>
              </a:rPr>
              <a:t>計畫通過</a:t>
            </a:r>
            <a:endParaRPr lang="en-US" altLang="zh-TW" sz="2200" dirty="0">
              <a:solidFill>
                <a:srgbClr val="FF0000"/>
              </a:solidFill>
              <a:latin typeface="Microsoft YaHei" panose="020B0503020204020204" pitchFamily="34" charset="-122"/>
              <a:ea typeface="Microsoft YaHei" panose="020B0503020204020204" pitchFamily="34" charset="-122"/>
            </a:endParaRPr>
          </a:p>
          <a:p>
            <a:pPr marL="266700" indent="-266700" eaLnBrk="1" hangingPunct="1">
              <a:lnSpc>
                <a:spcPts val="3600"/>
              </a:lnSpc>
              <a:buClr>
                <a:srgbClr val="FF0000"/>
              </a:buClr>
              <a:buFont typeface="+mj-lt"/>
              <a:buAutoNum type="arabicPeriod"/>
            </a:pPr>
            <a:r>
              <a:rPr lang="zh-TW" altLang="en-US" sz="2200" dirty="0">
                <a:solidFill>
                  <a:srgbClr val="FF0000"/>
                </a:solidFill>
                <a:latin typeface="Microsoft YaHei" panose="020B0503020204020204" pitchFamily="34" charset="-122"/>
                <a:ea typeface="Microsoft YaHei" panose="020B0503020204020204" pitchFamily="34" charset="-122"/>
              </a:rPr>
              <a:t>修正後通過</a:t>
            </a:r>
            <a:endParaRPr lang="en-US" altLang="zh-TW" sz="2200" dirty="0">
              <a:solidFill>
                <a:srgbClr val="FF0000"/>
              </a:solidFill>
              <a:latin typeface="Microsoft YaHei" panose="020B0503020204020204" pitchFamily="34" charset="-122"/>
              <a:ea typeface="Microsoft YaHei" panose="020B0503020204020204" pitchFamily="34" charset="-122"/>
            </a:endParaRPr>
          </a:p>
          <a:p>
            <a:pPr marL="266700" indent="-266700">
              <a:lnSpc>
                <a:spcPts val="3600"/>
              </a:lnSpc>
              <a:buClr>
                <a:srgbClr val="FF0000"/>
              </a:buClr>
              <a:buFont typeface="+mj-lt"/>
              <a:buAutoNum type="arabicPeriod"/>
            </a:pPr>
            <a:r>
              <a:rPr lang="zh-TW" altLang="en-US" sz="2200" dirty="0">
                <a:solidFill>
                  <a:srgbClr val="FF0000"/>
                </a:solidFill>
                <a:latin typeface="Microsoft YaHei" panose="020B0503020204020204" pitchFamily="34" charset="-122"/>
                <a:ea typeface="Microsoft YaHei" panose="020B0503020204020204" pitchFamily="34" charset="-122"/>
              </a:rPr>
              <a:t>修正後通過惟列入優先輔導學校</a:t>
            </a:r>
          </a:p>
        </p:txBody>
      </p:sp>
      <p:sp>
        <p:nvSpPr>
          <p:cNvPr id="23" name="矩形 22">
            <a:extLst>
              <a:ext uri="{FF2B5EF4-FFF2-40B4-BE49-F238E27FC236}">
                <a16:creationId xmlns:a16="http://schemas.microsoft.com/office/drawing/2014/main" xmlns="" id="{ED7030F2-424C-472A-BB58-CF85F5BAEC6D}"/>
              </a:ext>
            </a:extLst>
          </p:cNvPr>
          <p:cNvSpPr/>
          <p:nvPr/>
        </p:nvSpPr>
        <p:spPr>
          <a:xfrm>
            <a:off x="294322" y="4429675"/>
            <a:ext cx="3775393" cy="523220"/>
          </a:xfrm>
          <a:prstGeom prst="rect">
            <a:avLst/>
          </a:prstGeom>
        </p:spPr>
        <p:txBody>
          <a:bodyPr wrap="none">
            <a:spAutoFit/>
          </a:bodyPr>
          <a:lstStyle/>
          <a:p>
            <a:pPr eaLnBrk="1" hangingPunct="1">
              <a:buClr>
                <a:srgbClr val="0000FF"/>
              </a:buClr>
            </a:pPr>
            <a:r>
              <a:rPr kumimoji="1" lang="zh-TW" altLang="en-US" sz="2800" b="1" dirty="0">
                <a:solidFill>
                  <a:srgbClr val="1308A8"/>
                </a:solidFill>
                <a:latin typeface="Microsoft YaHei" panose="020B0503020204020204" pitchFamily="34" charset="-122"/>
                <a:ea typeface="Microsoft YaHei" panose="020B0503020204020204" pitchFamily="34" charset="-122"/>
              </a:rPr>
              <a:t>五、審查結果勾選原則</a:t>
            </a:r>
          </a:p>
        </p:txBody>
      </p:sp>
    </p:spTree>
    <p:extLst>
      <p:ext uri="{BB962C8B-B14F-4D97-AF65-F5344CB8AC3E}">
        <p14:creationId xmlns:p14="http://schemas.microsoft.com/office/powerpoint/2010/main" val="989353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 name="圖片 2">
            <a:extLst>
              <a:ext uri="{FF2B5EF4-FFF2-40B4-BE49-F238E27FC236}">
                <a16:creationId xmlns:a16="http://schemas.microsoft.com/office/drawing/2014/main" xmlns="" id="{AFCCCA69-3F2E-4B08-9439-458B637C58B7}"/>
              </a:ext>
            </a:extLst>
          </p:cNvPr>
          <p:cNvPicPr>
            <a:picLocks noChangeAspect="1"/>
          </p:cNvPicPr>
          <p:nvPr/>
        </p:nvPicPr>
        <p:blipFill>
          <a:blip r:embed="rId3"/>
          <a:stretch>
            <a:fillRect/>
          </a:stretch>
        </p:blipFill>
        <p:spPr>
          <a:xfrm>
            <a:off x="538161" y="1023423"/>
            <a:ext cx="6158503" cy="5743235"/>
          </a:xfrm>
          <a:prstGeom prst="rect">
            <a:avLst/>
          </a:prstGeom>
        </p:spPr>
      </p:pic>
      <p:sp>
        <p:nvSpPr>
          <p:cNvPr id="6" name="Shape 352">
            <a:extLst>
              <a:ext uri="{FF2B5EF4-FFF2-40B4-BE49-F238E27FC236}">
                <a16:creationId xmlns:a16="http://schemas.microsoft.com/office/drawing/2014/main" xmlns="" id="{C6E2E09F-2E28-4838-B771-48D9511E91DA}"/>
              </a:ext>
            </a:extLst>
          </p:cNvPr>
          <p:cNvSpPr/>
          <p:nvPr/>
        </p:nvSpPr>
        <p:spPr>
          <a:xfrm>
            <a:off x="0" y="311362"/>
            <a:ext cx="7088777" cy="712061"/>
          </a:xfrm>
          <a:prstGeom prst="rect">
            <a:avLst/>
          </a:prstGeom>
          <a:solidFill>
            <a:srgbClr val="37A9DD"/>
          </a:solidFill>
          <a:ln>
            <a:solidFill>
              <a:srgbClr val="37A9DD"/>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7" name="文本框 8">
            <a:extLst>
              <a:ext uri="{FF2B5EF4-FFF2-40B4-BE49-F238E27FC236}">
                <a16:creationId xmlns:a16="http://schemas.microsoft.com/office/drawing/2014/main" xmlns="" id="{FAB8800F-BB40-4A85-9B2E-6E0E1827B590}"/>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Shape 203">
            <a:extLst>
              <a:ext uri="{FF2B5EF4-FFF2-40B4-BE49-F238E27FC236}">
                <a16:creationId xmlns:a16="http://schemas.microsoft.com/office/drawing/2014/main" xmlns="" id="{2E5B2626-1CA7-4227-8A1A-DD189CE849A6}"/>
              </a:ext>
            </a:extLst>
          </p:cNvPr>
          <p:cNvSpPr txBox="1">
            <a:spLocks/>
          </p:cNvSpPr>
          <p:nvPr/>
        </p:nvSpPr>
        <p:spPr>
          <a:xfrm>
            <a:off x="936996" y="311362"/>
            <a:ext cx="6151781"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生涯發展教育計畫審查</a:t>
            </a:r>
            <a:r>
              <a:rPr lang="en-US" altLang="zh-TW"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-6</a:t>
            </a:r>
            <a:endParaRPr lang="en"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8" name="矩形 17">
            <a:extLst>
              <a:ext uri="{FF2B5EF4-FFF2-40B4-BE49-F238E27FC236}">
                <a16:creationId xmlns:a16="http://schemas.microsoft.com/office/drawing/2014/main" xmlns="" id="{4579E556-F1A2-4FCB-9F88-CD1C7081947C}"/>
              </a:ext>
            </a:extLst>
          </p:cNvPr>
          <p:cNvSpPr/>
          <p:nvPr/>
        </p:nvSpPr>
        <p:spPr>
          <a:xfrm>
            <a:off x="4523380" y="2333387"/>
            <a:ext cx="542664" cy="1994773"/>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19" name="語音泡泡: 橢圓形 18">
            <a:extLst>
              <a:ext uri="{FF2B5EF4-FFF2-40B4-BE49-F238E27FC236}">
                <a16:creationId xmlns:a16="http://schemas.microsoft.com/office/drawing/2014/main" xmlns="" id="{F48E5179-9F59-44B9-B98B-11E9EC9A0E4C}"/>
              </a:ext>
            </a:extLst>
          </p:cNvPr>
          <p:cNvSpPr/>
          <p:nvPr/>
        </p:nvSpPr>
        <p:spPr>
          <a:xfrm>
            <a:off x="5829718" y="667392"/>
            <a:ext cx="1657894" cy="1025175"/>
          </a:xfrm>
          <a:prstGeom prst="wedgeEllipseCallout">
            <a:avLst>
              <a:gd name="adj1" fmla="val -39001"/>
              <a:gd name="adj2" fmla="val 71437"/>
            </a:avLst>
          </a:prstGeom>
          <a:solidFill>
            <a:schemeClr val="bg1"/>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rPr>
              <a:t>簡版</a:t>
            </a:r>
            <a:r>
              <a:rPr lang="en-US" altLang="zh-TW" sz="20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rPr>
              <a:t>-1</a:t>
            </a:r>
            <a:endParaRPr lang="zh-TW" altLang="en-US" sz="20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endParaRPr>
          </a:p>
        </p:txBody>
      </p:sp>
      <p:cxnSp>
        <p:nvCxnSpPr>
          <p:cNvPr id="4" name="直線接點 3">
            <a:extLst>
              <a:ext uri="{FF2B5EF4-FFF2-40B4-BE49-F238E27FC236}">
                <a16:creationId xmlns:a16="http://schemas.microsoft.com/office/drawing/2014/main" xmlns="" id="{5574E779-E781-4292-B92F-BB63E0E85106}"/>
              </a:ext>
            </a:extLst>
          </p:cNvPr>
          <p:cNvCxnSpPr>
            <a:cxnSpLocks/>
          </p:cNvCxnSpPr>
          <p:nvPr/>
        </p:nvCxnSpPr>
        <p:spPr>
          <a:xfrm>
            <a:off x="645129" y="6201096"/>
            <a:ext cx="52416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625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6" name="Shape 352">
            <a:extLst>
              <a:ext uri="{FF2B5EF4-FFF2-40B4-BE49-F238E27FC236}">
                <a16:creationId xmlns:a16="http://schemas.microsoft.com/office/drawing/2014/main" xmlns="" id="{C6E2E09F-2E28-4838-B771-48D9511E91DA}"/>
              </a:ext>
            </a:extLst>
          </p:cNvPr>
          <p:cNvSpPr/>
          <p:nvPr/>
        </p:nvSpPr>
        <p:spPr>
          <a:xfrm>
            <a:off x="0" y="311362"/>
            <a:ext cx="7088777" cy="712061"/>
          </a:xfrm>
          <a:prstGeom prst="rect">
            <a:avLst/>
          </a:prstGeom>
          <a:solidFill>
            <a:srgbClr val="37A9DD"/>
          </a:solidFill>
          <a:ln>
            <a:solidFill>
              <a:srgbClr val="37A9DD"/>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7" name="文本框 8">
            <a:extLst>
              <a:ext uri="{FF2B5EF4-FFF2-40B4-BE49-F238E27FC236}">
                <a16:creationId xmlns:a16="http://schemas.microsoft.com/office/drawing/2014/main" xmlns="" id="{FAB8800F-BB40-4A85-9B2E-6E0E1827B590}"/>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Shape 203">
            <a:extLst>
              <a:ext uri="{FF2B5EF4-FFF2-40B4-BE49-F238E27FC236}">
                <a16:creationId xmlns:a16="http://schemas.microsoft.com/office/drawing/2014/main" xmlns="" id="{2E5B2626-1CA7-4227-8A1A-DD189CE849A6}"/>
              </a:ext>
            </a:extLst>
          </p:cNvPr>
          <p:cNvSpPr txBox="1">
            <a:spLocks/>
          </p:cNvSpPr>
          <p:nvPr/>
        </p:nvSpPr>
        <p:spPr>
          <a:xfrm>
            <a:off x="936996" y="311362"/>
            <a:ext cx="6151781"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生涯發展教育計畫審查</a:t>
            </a:r>
            <a:r>
              <a:rPr lang="en-US" altLang="zh-TW"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-7</a:t>
            </a:r>
            <a:endParaRPr lang="en"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6" name="語音泡泡: 橢圓形 15">
            <a:extLst>
              <a:ext uri="{FF2B5EF4-FFF2-40B4-BE49-F238E27FC236}">
                <a16:creationId xmlns:a16="http://schemas.microsoft.com/office/drawing/2014/main" xmlns="" id="{1133543E-A0EE-46B4-9566-3B00C51408B2}"/>
              </a:ext>
            </a:extLst>
          </p:cNvPr>
          <p:cNvSpPr/>
          <p:nvPr/>
        </p:nvSpPr>
        <p:spPr>
          <a:xfrm>
            <a:off x="5829718" y="667392"/>
            <a:ext cx="1657894" cy="1025175"/>
          </a:xfrm>
          <a:prstGeom prst="wedgeEllipseCallout">
            <a:avLst>
              <a:gd name="adj1" fmla="val -39001"/>
              <a:gd name="adj2" fmla="val 71437"/>
            </a:avLst>
          </a:prstGeom>
          <a:solidFill>
            <a:schemeClr val="bg1"/>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rPr>
              <a:t>簡版</a:t>
            </a:r>
            <a:r>
              <a:rPr lang="en-US" altLang="zh-TW" sz="20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rPr>
              <a:t>-2</a:t>
            </a:r>
            <a:endParaRPr lang="zh-TW" altLang="en-US" sz="20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endParaRPr>
          </a:p>
        </p:txBody>
      </p:sp>
      <p:pic>
        <p:nvPicPr>
          <p:cNvPr id="2" name="圖片 1">
            <a:extLst>
              <a:ext uri="{FF2B5EF4-FFF2-40B4-BE49-F238E27FC236}">
                <a16:creationId xmlns:a16="http://schemas.microsoft.com/office/drawing/2014/main" xmlns="" id="{E76CEC18-8E6D-416E-B9C1-5341DDC152C1}"/>
              </a:ext>
            </a:extLst>
          </p:cNvPr>
          <p:cNvPicPr>
            <a:picLocks noChangeAspect="1"/>
          </p:cNvPicPr>
          <p:nvPr/>
        </p:nvPicPr>
        <p:blipFill>
          <a:blip r:embed="rId3"/>
          <a:stretch>
            <a:fillRect/>
          </a:stretch>
        </p:blipFill>
        <p:spPr>
          <a:xfrm>
            <a:off x="709258" y="2121130"/>
            <a:ext cx="6151781" cy="3413450"/>
          </a:xfrm>
          <a:prstGeom prst="rect">
            <a:avLst/>
          </a:prstGeom>
        </p:spPr>
      </p:pic>
    </p:spTree>
    <p:extLst>
      <p:ext uri="{BB962C8B-B14F-4D97-AF65-F5344CB8AC3E}">
        <p14:creationId xmlns:p14="http://schemas.microsoft.com/office/powerpoint/2010/main" val="2639183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2" name="圖片 1">
            <a:extLst>
              <a:ext uri="{FF2B5EF4-FFF2-40B4-BE49-F238E27FC236}">
                <a16:creationId xmlns:a16="http://schemas.microsoft.com/office/drawing/2014/main" xmlns="" id="{10E14944-DEE6-4BAC-9619-9786412D036F}"/>
              </a:ext>
            </a:extLst>
          </p:cNvPr>
          <p:cNvPicPr>
            <a:picLocks noChangeAspect="1"/>
          </p:cNvPicPr>
          <p:nvPr/>
        </p:nvPicPr>
        <p:blipFill>
          <a:blip r:embed="rId3"/>
          <a:stretch>
            <a:fillRect/>
          </a:stretch>
        </p:blipFill>
        <p:spPr>
          <a:xfrm>
            <a:off x="793365" y="1123542"/>
            <a:ext cx="6151781" cy="5423096"/>
          </a:xfrm>
          <a:prstGeom prst="rect">
            <a:avLst/>
          </a:prstGeom>
        </p:spPr>
      </p:pic>
      <p:sp>
        <p:nvSpPr>
          <p:cNvPr id="6" name="Shape 352">
            <a:extLst>
              <a:ext uri="{FF2B5EF4-FFF2-40B4-BE49-F238E27FC236}">
                <a16:creationId xmlns:a16="http://schemas.microsoft.com/office/drawing/2014/main" xmlns="" id="{C6E2E09F-2E28-4838-B771-48D9511E91DA}"/>
              </a:ext>
            </a:extLst>
          </p:cNvPr>
          <p:cNvSpPr/>
          <p:nvPr/>
        </p:nvSpPr>
        <p:spPr>
          <a:xfrm>
            <a:off x="0" y="311362"/>
            <a:ext cx="7088777" cy="712061"/>
          </a:xfrm>
          <a:prstGeom prst="rect">
            <a:avLst/>
          </a:prstGeom>
          <a:solidFill>
            <a:srgbClr val="37A9DD"/>
          </a:solidFill>
          <a:ln>
            <a:solidFill>
              <a:srgbClr val="37A9DD"/>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7" name="文本框 8">
            <a:extLst>
              <a:ext uri="{FF2B5EF4-FFF2-40B4-BE49-F238E27FC236}">
                <a16:creationId xmlns:a16="http://schemas.microsoft.com/office/drawing/2014/main" xmlns="" id="{FAB8800F-BB40-4A85-9B2E-6E0E1827B590}"/>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Shape 203">
            <a:extLst>
              <a:ext uri="{FF2B5EF4-FFF2-40B4-BE49-F238E27FC236}">
                <a16:creationId xmlns:a16="http://schemas.microsoft.com/office/drawing/2014/main" xmlns="" id="{2E5B2626-1CA7-4227-8A1A-DD189CE849A6}"/>
              </a:ext>
            </a:extLst>
          </p:cNvPr>
          <p:cNvSpPr txBox="1">
            <a:spLocks/>
          </p:cNvSpPr>
          <p:nvPr/>
        </p:nvSpPr>
        <p:spPr>
          <a:xfrm>
            <a:off x="936996" y="311362"/>
            <a:ext cx="6151781"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生涯發展教育計畫審查</a:t>
            </a:r>
            <a:r>
              <a:rPr lang="en-US" altLang="zh-TW"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-8</a:t>
            </a:r>
            <a:endParaRPr lang="en"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1" name="語音泡泡: 橢圓形 10">
            <a:extLst>
              <a:ext uri="{FF2B5EF4-FFF2-40B4-BE49-F238E27FC236}">
                <a16:creationId xmlns:a16="http://schemas.microsoft.com/office/drawing/2014/main" xmlns="" id="{15FA8934-447C-4A1F-BD7C-B75E1DC955CC}"/>
              </a:ext>
            </a:extLst>
          </p:cNvPr>
          <p:cNvSpPr/>
          <p:nvPr/>
        </p:nvSpPr>
        <p:spPr>
          <a:xfrm>
            <a:off x="5829718" y="667392"/>
            <a:ext cx="1657894" cy="1025175"/>
          </a:xfrm>
          <a:prstGeom prst="wedgeEllipseCallout">
            <a:avLst>
              <a:gd name="adj1" fmla="val -39001"/>
              <a:gd name="adj2" fmla="val 71437"/>
            </a:avLst>
          </a:prstGeom>
          <a:solidFill>
            <a:schemeClr val="bg1"/>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rPr>
              <a:t>詳版</a:t>
            </a:r>
            <a:r>
              <a:rPr lang="en-US" altLang="zh-TW" sz="20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rPr>
              <a:t>-1</a:t>
            </a:r>
            <a:endParaRPr lang="zh-TW" altLang="en-US" sz="20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9837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生涯發展教育內涵與推動</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2" name="矩形 1"/>
          <p:cNvSpPr/>
          <p:nvPr/>
        </p:nvSpPr>
        <p:spPr>
          <a:xfrm>
            <a:off x="196908" y="1956650"/>
            <a:ext cx="7979529" cy="4349909"/>
          </a:xfrm>
          <a:prstGeom prst="rect">
            <a:avLst/>
          </a:prstGeom>
          <a:solidFill>
            <a:schemeClr val="bg1">
              <a:alpha val="95000"/>
            </a:schemeClr>
          </a:solidFill>
          <a:ln w="25400">
            <a:solidFill>
              <a:schemeClr val="accent5">
                <a:lumMod val="75000"/>
              </a:schemeClr>
            </a:solidFill>
            <a:prstDash val="dash"/>
          </a:ln>
        </p:spPr>
        <p:txBody>
          <a:bodyPr wrap="square" rtlCol="0">
            <a:spAutoFit/>
          </a:bodyPr>
          <a:lstStyle/>
          <a:p>
            <a:pPr marL="285750" indent="-285750" algn="just">
              <a:lnSpc>
                <a:spcPts val="3200"/>
              </a:lnSpc>
              <a:spcBef>
                <a:spcPts val="1200"/>
              </a:spcBef>
              <a:buClr>
                <a:schemeClr val="accent2">
                  <a:lumMod val="75000"/>
                </a:schemeClr>
              </a:buClr>
              <a:buFont typeface="Wingdings" pitchFamily="2" charset="2"/>
              <a:buChar char="l"/>
            </a:pPr>
            <a:r>
              <a:rPr lang="zh-TW" altLang="en-US" sz="2400" b="1" u="sng" dirty="0">
                <a:solidFill>
                  <a:srgbClr val="FF0000"/>
                </a:solidFill>
                <a:latin typeface="Microsoft YaHei" panose="020B0503020204020204" pitchFamily="34" charset="-122"/>
                <a:ea typeface="Microsoft YaHei" panose="020B0503020204020204" pitchFamily="34" charset="-122"/>
              </a:rPr>
              <a:t>生涯發展</a:t>
            </a:r>
            <a:r>
              <a:rPr lang="zh-TW" altLang="en-US" sz="2400" dirty="0">
                <a:latin typeface="Microsoft YaHei" panose="020B0503020204020204" pitchFamily="34" charset="-122"/>
                <a:ea typeface="Microsoft YaHei" panose="020B0503020204020204" pitchFamily="34" charset="-122"/>
              </a:rPr>
              <a:t>是指個人一生發展過程中，在家庭、學校、社會等不同場域所從事的工作以及所扮演角色的整合。個人生涯發展，除時空連續及全面生活之特性外，也包括個人獨特、主觀，以及對未來視野的擴展等涵意。因此，個人整體生活品質的滿意及快樂，與其生涯發展有密切的相關。</a:t>
            </a:r>
          </a:p>
          <a:p>
            <a:pPr marL="285750" indent="-285750" algn="just">
              <a:lnSpc>
                <a:spcPts val="3200"/>
              </a:lnSpc>
              <a:spcBef>
                <a:spcPts val="1200"/>
              </a:spcBef>
              <a:buClr>
                <a:schemeClr val="accent2">
                  <a:lumMod val="75000"/>
                </a:schemeClr>
              </a:buClr>
              <a:buFont typeface="Wingdings" pitchFamily="2" charset="2"/>
              <a:buChar char="l"/>
            </a:pPr>
            <a:r>
              <a:rPr lang="zh-TW" altLang="en-US" sz="2400" dirty="0">
                <a:latin typeface="Microsoft YaHei" panose="020B0503020204020204" pitchFamily="34" charset="-122"/>
                <a:ea typeface="Microsoft YaHei" panose="020B0503020204020204" pitchFamily="34" charset="-122"/>
              </a:rPr>
              <a:t>在協助個人進行</a:t>
            </a:r>
            <a:r>
              <a:rPr lang="zh-TW" altLang="en-US" sz="2400" b="1" u="sng" dirty="0">
                <a:solidFill>
                  <a:srgbClr val="FF0000"/>
                </a:solidFill>
                <a:latin typeface="Microsoft YaHei" panose="020B0503020204020204" pitchFamily="34" charset="-122"/>
                <a:ea typeface="Microsoft YaHei" panose="020B0503020204020204" pitchFamily="34" charset="-122"/>
              </a:rPr>
              <a:t>生涯規劃</a:t>
            </a:r>
            <a:r>
              <a:rPr lang="zh-TW" altLang="en-US" sz="2400" dirty="0">
                <a:latin typeface="Microsoft YaHei" panose="020B0503020204020204" pitchFamily="34" charset="-122"/>
                <a:ea typeface="Microsoft YaHei" panose="020B0503020204020204" pitchFamily="34" charset="-122"/>
              </a:rPr>
              <a:t>時，應當涵蓋</a:t>
            </a:r>
            <a:r>
              <a:rPr lang="zh-TW" altLang="en-US" sz="2400" dirty="0">
                <a:solidFill>
                  <a:srgbClr val="0000FF"/>
                </a:solidFill>
                <a:latin typeface="Microsoft YaHei" panose="020B0503020204020204" pitchFamily="34" charset="-122"/>
                <a:ea typeface="Microsoft YaHei" panose="020B0503020204020204" pitchFamily="34" charset="-122"/>
              </a:rPr>
              <a:t>對個人特質及興趣的瞭解</a:t>
            </a:r>
            <a:r>
              <a:rPr lang="zh-TW" altLang="en-US" sz="2400" dirty="0">
                <a:latin typeface="Microsoft YaHei" panose="020B0503020204020204" pitchFamily="34" charset="-122"/>
                <a:ea typeface="Microsoft YaHei" panose="020B0503020204020204" pitchFamily="34" charset="-122"/>
              </a:rPr>
              <a:t>，</a:t>
            </a:r>
            <a:r>
              <a:rPr lang="zh-TW" altLang="en-US" sz="2400" dirty="0">
                <a:solidFill>
                  <a:srgbClr val="0000FF"/>
                </a:solidFill>
                <a:latin typeface="Microsoft YaHei" panose="020B0503020204020204" pitchFamily="34" charset="-122"/>
                <a:ea typeface="Microsoft YaHei" panose="020B0503020204020204" pitchFamily="34" charset="-122"/>
              </a:rPr>
              <a:t>對工作</a:t>
            </a:r>
            <a:r>
              <a:rPr lang="en-US" altLang="zh-TW" sz="2400" dirty="0">
                <a:solidFill>
                  <a:srgbClr val="0000FF"/>
                </a:solidFill>
                <a:latin typeface="Microsoft YaHei" panose="020B0503020204020204" pitchFamily="34" charset="-122"/>
                <a:ea typeface="Microsoft YaHei" panose="020B0503020204020204" pitchFamily="34" charset="-122"/>
              </a:rPr>
              <a:t>/</a:t>
            </a:r>
            <a:r>
              <a:rPr lang="zh-TW" altLang="en-US" sz="2400" dirty="0">
                <a:solidFill>
                  <a:srgbClr val="0000FF"/>
                </a:solidFill>
                <a:latin typeface="Microsoft YaHei" panose="020B0503020204020204" pitchFamily="34" charset="-122"/>
                <a:ea typeface="Microsoft YaHei" panose="020B0503020204020204" pitchFamily="34" charset="-122"/>
              </a:rPr>
              <a:t>教育環境的認識與適應</a:t>
            </a:r>
            <a:r>
              <a:rPr lang="zh-TW" altLang="en-US" sz="2400" dirty="0">
                <a:latin typeface="Microsoft YaHei" panose="020B0503020204020204" pitchFamily="34" charset="-122"/>
                <a:ea typeface="Microsoft YaHei" panose="020B0503020204020204" pitchFamily="34" charset="-122"/>
              </a:rPr>
              <a:t>，以及對發展過程中</a:t>
            </a:r>
            <a:r>
              <a:rPr lang="zh-TW" altLang="en-US" sz="2400" dirty="0">
                <a:solidFill>
                  <a:srgbClr val="0000FF"/>
                </a:solidFill>
                <a:latin typeface="Microsoft YaHei" panose="020B0503020204020204" pitchFamily="34" charset="-122"/>
                <a:ea typeface="Microsoft YaHei" panose="020B0503020204020204" pitchFamily="34" charset="-122"/>
              </a:rPr>
              <a:t>重要事件的決定、計畫和行動</a:t>
            </a:r>
            <a:r>
              <a:rPr lang="zh-TW" altLang="en-US" sz="2400" dirty="0">
                <a:latin typeface="Microsoft YaHei" panose="020B0503020204020204" pitchFamily="34" charset="-122"/>
                <a:ea typeface="Microsoft YaHei" panose="020B0503020204020204" pitchFamily="34" charset="-122"/>
              </a:rPr>
              <a:t>，並培養學生</a:t>
            </a:r>
            <a:r>
              <a:rPr lang="zh-TW" altLang="en-US" sz="2400" b="1" u="sng" dirty="0">
                <a:solidFill>
                  <a:srgbClr val="0000FF"/>
                </a:solidFill>
                <a:latin typeface="Microsoft YaHei" panose="020B0503020204020204" pitchFamily="34" charset="-122"/>
                <a:ea typeface="Microsoft YaHei" panose="020B0503020204020204" pitchFamily="34" charset="-122"/>
              </a:rPr>
              <a:t>具備洞察未來與應變的能力</a:t>
            </a:r>
            <a:r>
              <a:rPr lang="zh-TW" altLang="en-US" sz="2400" dirty="0">
                <a:latin typeface="Microsoft YaHei" panose="020B0503020204020204" pitchFamily="34" charset="-122"/>
                <a:ea typeface="Microsoft YaHei" panose="020B0503020204020204" pitchFamily="34" charset="-122"/>
              </a:rPr>
              <a:t>。</a:t>
            </a:r>
          </a:p>
        </p:txBody>
      </p:sp>
      <p:sp>
        <p:nvSpPr>
          <p:cNvPr id="7" name="矩形 6">
            <a:extLst>
              <a:ext uri="{FF2B5EF4-FFF2-40B4-BE49-F238E27FC236}">
                <a16:creationId xmlns:a16="http://schemas.microsoft.com/office/drawing/2014/main" xmlns="" id="{628B4F4F-32F5-4E1B-BD92-49DB1F1FB58A}"/>
              </a:ext>
            </a:extLst>
          </p:cNvPr>
          <p:cNvSpPr/>
          <p:nvPr/>
        </p:nvSpPr>
        <p:spPr>
          <a:xfrm>
            <a:off x="273829" y="1129566"/>
            <a:ext cx="4528804" cy="646331"/>
          </a:xfrm>
          <a:prstGeom prst="rect">
            <a:avLst/>
          </a:prstGeom>
          <a:noFill/>
        </p:spPr>
        <p:txBody>
          <a:bodyPr wrap="none">
            <a:spAutoFit/>
          </a:bodyPr>
          <a:lstStyle/>
          <a:p>
            <a:pPr eaLnBrk="1" hangingPunct="1">
              <a:buClr>
                <a:srgbClr val="0000FF"/>
              </a:buClr>
            </a:pPr>
            <a:r>
              <a:rPr lang="zh-TW" altLang="en-US" sz="3600" b="1" dirty="0">
                <a:solidFill>
                  <a:srgbClr val="0000FF"/>
                </a:solidFill>
                <a:latin typeface="Microsoft YaHei" panose="020B0503020204020204" pitchFamily="34" charset="-122"/>
                <a:ea typeface="Microsoft YaHei" panose="020B0503020204020204" pitchFamily="34" charset="-122"/>
              </a:rPr>
              <a:t>生涯規劃</a:t>
            </a:r>
            <a:r>
              <a:rPr lang="zh-TW" altLang="en-US" sz="3600" b="1" dirty="0" smtClean="0">
                <a:solidFill>
                  <a:srgbClr val="0000FF"/>
                </a:solidFill>
                <a:latin typeface="Microsoft YaHei" panose="020B0503020204020204" pitchFamily="34" charset="-122"/>
                <a:ea typeface="Microsoft YaHei" panose="020B0503020204020204" pitchFamily="34" charset="-122"/>
              </a:rPr>
              <a:t>教育 </a:t>
            </a:r>
            <a:r>
              <a:rPr lang="zh-TW" altLang="en-US" sz="2800" b="1" dirty="0" smtClean="0">
                <a:latin typeface="Microsoft YaHei" panose="020B0503020204020204" pitchFamily="34" charset="-122"/>
                <a:ea typeface="Microsoft YaHei" panose="020B0503020204020204" pitchFamily="34" charset="-122"/>
              </a:rPr>
              <a:t>基本理念</a:t>
            </a:r>
            <a:endParaRPr lang="zh-TW" altLang="en-US" sz="28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55096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2" name="圖片 1">
            <a:extLst>
              <a:ext uri="{FF2B5EF4-FFF2-40B4-BE49-F238E27FC236}">
                <a16:creationId xmlns:a16="http://schemas.microsoft.com/office/drawing/2014/main" xmlns="" id="{35DD6A68-8AF9-4836-97CE-B1D81E6FACDD}"/>
              </a:ext>
            </a:extLst>
          </p:cNvPr>
          <p:cNvPicPr>
            <a:picLocks noChangeAspect="1"/>
          </p:cNvPicPr>
          <p:nvPr/>
        </p:nvPicPr>
        <p:blipFill rotWithShape="1">
          <a:blip r:embed="rId3"/>
          <a:srcRect t="432"/>
          <a:stretch/>
        </p:blipFill>
        <p:spPr>
          <a:xfrm>
            <a:off x="837487" y="1383003"/>
            <a:ext cx="6162431" cy="5232264"/>
          </a:xfrm>
          <a:prstGeom prst="rect">
            <a:avLst/>
          </a:prstGeom>
        </p:spPr>
      </p:pic>
      <p:sp>
        <p:nvSpPr>
          <p:cNvPr id="6" name="Shape 352">
            <a:extLst>
              <a:ext uri="{FF2B5EF4-FFF2-40B4-BE49-F238E27FC236}">
                <a16:creationId xmlns:a16="http://schemas.microsoft.com/office/drawing/2014/main" xmlns="" id="{C6E2E09F-2E28-4838-B771-48D9511E91DA}"/>
              </a:ext>
            </a:extLst>
          </p:cNvPr>
          <p:cNvSpPr/>
          <p:nvPr/>
        </p:nvSpPr>
        <p:spPr>
          <a:xfrm>
            <a:off x="0" y="311362"/>
            <a:ext cx="7088777" cy="712061"/>
          </a:xfrm>
          <a:prstGeom prst="rect">
            <a:avLst/>
          </a:prstGeom>
          <a:solidFill>
            <a:srgbClr val="37A9DD"/>
          </a:solidFill>
          <a:ln>
            <a:solidFill>
              <a:srgbClr val="37A9DD"/>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7" name="文本框 8">
            <a:extLst>
              <a:ext uri="{FF2B5EF4-FFF2-40B4-BE49-F238E27FC236}">
                <a16:creationId xmlns:a16="http://schemas.microsoft.com/office/drawing/2014/main" xmlns="" id="{FAB8800F-BB40-4A85-9B2E-6E0E1827B590}"/>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Shape 203">
            <a:extLst>
              <a:ext uri="{FF2B5EF4-FFF2-40B4-BE49-F238E27FC236}">
                <a16:creationId xmlns:a16="http://schemas.microsoft.com/office/drawing/2014/main" xmlns="" id="{2E5B2626-1CA7-4227-8A1A-DD189CE849A6}"/>
              </a:ext>
            </a:extLst>
          </p:cNvPr>
          <p:cNvSpPr txBox="1">
            <a:spLocks/>
          </p:cNvSpPr>
          <p:nvPr/>
        </p:nvSpPr>
        <p:spPr>
          <a:xfrm>
            <a:off x="936996" y="311362"/>
            <a:ext cx="6151781"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生涯發展教育計畫審查</a:t>
            </a:r>
            <a:r>
              <a:rPr lang="en-US" altLang="zh-TW"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-9</a:t>
            </a:r>
            <a:endParaRPr lang="en"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1" name="語音泡泡: 橢圓形 10">
            <a:extLst>
              <a:ext uri="{FF2B5EF4-FFF2-40B4-BE49-F238E27FC236}">
                <a16:creationId xmlns:a16="http://schemas.microsoft.com/office/drawing/2014/main" xmlns="" id="{A4A8AF42-6DB2-4F80-BDDB-5B90DE671F2F}"/>
              </a:ext>
            </a:extLst>
          </p:cNvPr>
          <p:cNvSpPr/>
          <p:nvPr/>
        </p:nvSpPr>
        <p:spPr>
          <a:xfrm>
            <a:off x="6170971" y="427156"/>
            <a:ext cx="1657894" cy="1025175"/>
          </a:xfrm>
          <a:prstGeom prst="wedgeEllipseCallout">
            <a:avLst>
              <a:gd name="adj1" fmla="val -39001"/>
              <a:gd name="adj2" fmla="val 71437"/>
            </a:avLst>
          </a:prstGeom>
          <a:solidFill>
            <a:schemeClr val="bg1"/>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rPr>
              <a:t>詳版</a:t>
            </a:r>
            <a:r>
              <a:rPr lang="en-US" altLang="zh-TW" sz="20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rPr>
              <a:t>-2</a:t>
            </a:r>
            <a:endParaRPr lang="zh-TW" altLang="en-US" sz="20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87123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 name="圖片 2">
            <a:extLst>
              <a:ext uri="{FF2B5EF4-FFF2-40B4-BE49-F238E27FC236}">
                <a16:creationId xmlns:a16="http://schemas.microsoft.com/office/drawing/2014/main" xmlns="" id="{6359CEF2-BF40-4E84-8535-8DD6BD0A3ED4}"/>
              </a:ext>
            </a:extLst>
          </p:cNvPr>
          <p:cNvPicPr>
            <a:picLocks noChangeAspect="1"/>
          </p:cNvPicPr>
          <p:nvPr/>
        </p:nvPicPr>
        <p:blipFill rotWithShape="1">
          <a:blip r:embed="rId3"/>
          <a:srcRect b="1809"/>
          <a:stretch/>
        </p:blipFill>
        <p:spPr>
          <a:xfrm>
            <a:off x="864443" y="1139217"/>
            <a:ext cx="6135475" cy="5575273"/>
          </a:xfrm>
          <a:prstGeom prst="rect">
            <a:avLst/>
          </a:prstGeom>
        </p:spPr>
      </p:pic>
      <p:sp>
        <p:nvSpPr>
          <p:cNvPr id="6" name="Shape 352">
            <a:extLst>
              <a:ext uri="{FF2B5EF4-FFF2-40B4-BE49-F238E27FC236}">
                <a16:creationId xmlns:a16="http://schemas.microsoft.com/office/drawing/2014/main" xmlns="" id="{C6E2E09F-2E28-4838-B771-48D9511E91DA}"/>
              </a:ext>
            </a:extLst>
          </p:cNvPr>
          <p:cNvSpPr/>
          <p:nvPr/>
        </p:nvSpPr>
        <p:spPr>
          <a:xfrm>
            <a:off x="0" y="311362"/>
            <a:ext cx="7088777" cy="712061"/>
          </a:xfrm>
          <a:prstGeom prst="rect">
            <a:avLst/>
          </a:prstGeom>
          <a:solidFill>
            <a:srgbClr val="37A9DD"/>
          </a:solidFill>
          <a:ln>
            <a:solidFill>
              <a:srgbClr val="37A9DD"/>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7" name="文本框 8">
            <a:extLst>
              <a:ext uri="{FF2B5EF4-FFF2-40B4-BE49-F238E27FC236}">
                <a16:creationId xmlns:a16="http://schemas.microsoft.com/office/drawing/2014/main" xmlns="" id="{FAB8800F-BB40-4A85-9B2E-6E0E1827B590}"/>
              </a:ext>
            </a:extLst>
          </p:cNvPr>
          <p:cNvSpPr txBox="1"/>
          <p:nvPr/>
        </p:nvSpPr>
        <p:spPr>
          <a:xfrm>
            <a:off x="196908" y="143511"/>
            <a:ext cx="1024700" cy="1569660"/>
          </a:xfrm>
          <a:prstGeom prst="rect">
            <a:avLst/>
          </a:prstGeom>
          <a:noFill/>
        </p:spPr>
        <p:txBody>
          <a:bodyPr wrap="square" rtlCol="0">
            <a:spAutoFit/>
          </a:bodyPr>
          <a:lstStyle/>
          <a:p>
            <a:r>
              <a:rPr lang="zh-CN" altLang="en-US" sz="9600" b="1"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chemeClr val="accent1">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Shape 203">
            <a:extLst>
              <a:ext uri="{FF2B5EF4-FFF2-40B4-BE49-F238E27FC236}">
                <a16:creationId xmlns:a16="http://schemas.microsoft.com/office/drawing/2014/main" xmlns="" id="{2E5B2626-1CA7-4227-8A1A-DD189CE849A6}"/>
              </a:ext>
            </a:extLst>
          </p:cNvPr>
          <p:cNvSpPr txBox="1">
            <a:spLocks/>
          </p:cNvSpPr>
          <p:nvPr/>
        </p:nvSpPr>
        <p:spPr>
          <a:xfrm>
            <a:off x="936996" y="311362"/>
            <a:ext cx="6151781"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生涯發展教育計畫審查</a:t>
            </a:r>
            <a:r>
              <a:rPr lang="en-US" altLang="zh-TW"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-10</a:t>
            </a:r>
            <a:endParaRPr lang="en" sz="2200" b="1" dirty="0">
              <a:solidFill>
                <a:schemeClr val="accent1">
                  <a:lumMod val="75000"/>
                </a:schemeClr>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6" name="語音泡泡: 橢圓形 15">
            <a:extLst>
              <a:ext uri="{FF2B5EF4-FFF2-40B4-BE49-F238E27FC236}">
                <a16:creationId xmlns:a16="http://schemas.microsoft.com/office/drawing/2014/main" xmlns="" id="{59B0E3AD-1D04-4865-9797-9ABACEB4548B}"/>
              </a:ext>
            </a:extLst>
          </p:cNvPr>
          <p:cNvSpPr/>
          <p:nvPr/>
        </p:nvSpPr>
        <p:spPr>
          <a:xfrm>
            <a:off x="6170971" y="427156"/>
            <a:ext cx="1657894" cy="1025175"/>
          </a:xfrm>
          <a:prstGeom prst="wedgeEllipseCallout">
            <a:avLst>
              <a:gd name="adj1" fmla="val -39001"/>
              <a:gd name="adj2" fmla="val 71437"/>
            </a:avLst>
          </a:prstGeom>
          <a:solidFill>
            <a:schemeClr val="bg1"/>
          </a:solid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rPr>
              <a:t>詳版</a:t>
            </a:r>
            <a:r>
              <a:rPr lang="en-US" altLang="zh-TW" sz="20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rPr>
              <a:t>-3</a:t>
            </a:r>
            <a:endParaRPr lang="zh-TW" altLang="en-US" sz="2000" dirty="0">
              <a:ln>
                <a:solidFill>
                  <a:schemeClr val="accent5"/>
                </a:solidFill>
                <a:prstDash val="solid"/>
              </a:ln>
              <a:solidFill>
                <a:schemeClr val="accent5">
                  <a:lumMod val="60000"/>
                  <a:lumOff val="40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63389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7" name="TextBox 12">
            <a:extLst>
              <a:ext uri="{FF2B5EF4-FFF2-40B4-BE49-F238E27FC236}">
                <a16:creationId xmlns:a16="http://schemas.microsoft.com/office/drawing/2014/main" xmlns="" id="{666CCAFF-8F4B-4C3E-B5FC-AB5D715C7903}"/>
              </a:ext>
            </a:extLst>
          </p:cNvPr>
          <p:cNvSpPr txBox="1"/>
          <p:nvPr/>
        </p:nvSpPr>
        <p:spPr>
          <a:xfrm>
            <a:off x="2904745" y="3185462"/>
            <a:ext cx="4530688" cy="1015663"/>
          </a:xfrm>
          <a:prstGeom prst="rect">
            <a:avLst/>
          </a:prstGeom>
          <a:noFill/>
        </p:spPr>
        <p:txBody>
          <a:bodyPr wrap="square" rtlCol="0">
            <a:spAutoFit/>
          </a:bodyPr>
          <a:lstStyle/>
          <a:p>
            <a:r>
              <a:rPr lang="zh-TW" altLang="en-US" sz="6000" b="1" spc="-300" dirty="0">
                <a:solidFill>
                  <a:srgbClr val="2E4C64"/>
                </a:solidFill>
                <a:latin typeface="Microsoft YaHei" panose="020B0503020204020204" pitchFamily="34" charset="-122"/>
                <a:ea typeface="Microsoft YaHei" panose="020B0503020204020204" pitchFamily="34" charset="-122"/>
              </a:rPr>
              <a:t>感謝您的聆聽</a:t>
            </a:r>
            <a:endParaRPr lang="zh-CN" altLang="en-US" sz="6000" b="1" spc="-300" dirty="0">
              <a:solidFill>
                <a:srgbClr val="2E4C64"/>
              </a:solidFill>
              <a:latin typeface="Microsoft YaHei" panose="020B0503020204020204" pitchFamily="34" charset="-122"/>
              <a:ea typeface="Microsoft YaHei" panose="020B0503020204020204" pitchFamily="34" charset="-122"/>
            </a:endParaRPr>
          </a:p>
        </p:txBody>
      </p:sp>
      <p:grpSp>
        <p:nvGrpSpPr>
          <p:cNvPr id="8" name="组合 1">
            <a:extLst>
              <a:ext uri="{FF2B5EF4-FFF2-40B4-BE49-F238E27FC236}">
                <a16:creationId xmlns:a16="http://schemas.microsoft.com/office/drawing/2014/main" xmlns="" id="{BC76CD6F-A34A-48A2-9757-52746FF0EE4B}"/>
              </a:ext>
            </a:extLst>
          </p:cNvPr>
          <p:cNvGrpSpPr/>
          <p:nvPr/>
        </p:nvGrpSpPr>
        <p:grpSpPr>
          <a:xfrm>
            <a:off x="914015" y="2790994"/>
            <a:ext cx="1722093" cy="2646598"/>
            <a:chOff x="719418" y="924193"/>
            <a:chExt cx="2177518" cy="3346061"/>
          </a:xfrm>
        </p:grpSpPr>
        <p:grpSp>
          <p:nvGrpSpPr>
            <p:cNvPr id="9" name="Group 14">
              <a:extLst>
                <a:ext uri="{FF2B5EF4-FFF2-40B4-BE49-F238E27FC236}">
                  <a16:creationId xmlns:a16="http://schemas.microsoft.com/office/drawing/2014/main" xmlns="" id="{DE6BB4C2-5125-47AE-BCFC-042EF045C37E}"/>
                </a:ext>
              </a:extLst>
            </p:cNvPr>
            <p:cNvGrpSpPr/>
            <p:nvPr/>
          </p:nvGrpSpPr>
          <p:grpSpPr bwMode="auto">
            <a:xfrm flipH="1">
              <a:off x="719418" y="1320153"/>
              <a:ext cx="1517119" cy="2950101"/>
              <a:chOff x="6476" y="614"/>
              <a:chExt cx="559" cy="1087"/>
            </a:xfrm>
            <a:solidFill>
              <a:schemeClr val="tx1">
                <a:lumMod val="65000"/>
                <a:lumOff val="35000"/>
              </a:schemeClr>
            </a:solidFill>
          </p:grpSpPr>
          <p:sp>
            <p:nvSpPr>
              <p:cNvPr id="16" name="Freeform 10">
                <a:extLst>
                  <a:ext uri="{FF2B5EF4-FFF2-40B4-BE49-F238E27FC236}">
                    <a16:creationId xmlns:a16="http://schemas.microsoft.com/office/drawing/2014/main" xmlns="" id="{7A3E53A3-C1BB-4E21-96A8-6DB689C026B6}"/>
                  </a:ext>
                </a:extLst>
              </p:cNvPr>
              <p:cNvSpPr/>
              <p:nvPr/>
            </p:nvSpPr>
            <p:spPr bwMode="auto">
              <a:xfrm flipV="1">
                <a:off x="6727" y="614"/>
                <a:ext cx="272" cy="265"/>
              </a:xfrm>
              <a:custGeom>
                <a:avLst/>
                <a:gdLst>
                  <a:gd name="T0" fmla="*/ 546 w 1187"/>
                  <a:gd name="T1" fmla="*/ 1128 h 1165"/>
                  <a:gd name="T2" fmla="*/ 1159 w 1187"/>
                  <a:gd name="T3" fmla="*/ 626 h 1165"/>
                  <a:gd name="T4" fmla="*/ 767 w 1187"/>
                  <a:gd name="T5" fmla="*/ 43 h 1165"/>
                  <a:gd name="T6" fmla="*/ 308 w 1187"/>
                  <a:gd name="T7" fmla="*/ 105 h 1165"/>
                  <a:gd name="T8" fmla="*/ 68 w 1187"/>
                  <a:gd name="T9" fmla="*/ 715 h 1165"/>
                  <a:gd name="T10" fmla="*/ 546 w 1187"/>
                  <a:gd name="T11" fmla="*/ 1128 h 1165"/>
                </a:gdLst>
                <a:ahLst/>
                <a:cxnLst>
                  <a:cxn ang="0">
                    <a:pos x="T0" y="T1"/>
                  </a:cxn>
                  <a:cxn ang="0">
                    <a:pos x="T2" y="T3"/>
                  </a:cxn>
                  <a:cxn ang="0">
                    <a:pos x="T4" y="T5"/>
                  </a:cxn>
                  <a:cxn ang="0">
                    <a:pos x="T6" y="T7"/>
                  </a:cxn>
                  <a:cxn ang="0">
                    <a:pos x="T8" y="T9"/>
                  </a:cxn>
                  <a:cxn ang="0">
                    <a:pos x="T10" y="T11"/>
                  </a:cxn>
                </a:cxnLst>
                <a:rect l="0" t="0" r="r" b="b"/>
                <a:pathLst>
                  <a:path w="1187" h="1165">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solidFill>
                <a:srgbClr val="2E4C6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999" dirty="0">
                  <a:cs typeface="+mn-ea"/>
                  <a:sym typeface="+mn-lt"/>
                </a:endParaRPr>
              </a:p>
            </p:txBody>
          </p:sp>
          <p:sp>
            <p:nvSpPr>
              <p:cNvPr id="17" name="Freeform 12">
                <a:extLst>
                  <a:ext uri="{FF2B5EF4-FFF2-40B4-BE49-F238E27FC236}">
                    <a16:creationId xmlns:a16="http://schemas.microsoft.com/office/drawing/2014/main" xmlns="" id="{406A2D47-C33A-4BD4-91A4-ED7734589575}"/>
                  </a:ext>
                </a:extLst>
              </p:cNvPr>
              <p:cNvSpPr/>
              <p:nvPr/>
            </p:nvSpPr>
            <p:spPr bwMode="auto">
              <a:xfrm flipV="1">
                <a:off x="6476" y="903"/>
                <a:ext cx="485" cy="798"/>
              </a:xfrm>
              <a:custGeom>
                <a:avLst/>
                <a:gdLst>
                  <a:gd name="T0" fmla="*/ 1539 w 2208"/>
                  <a:gd name="T1" fmla="*/ 3515 h 3515"/>
                  <a:gd name="T2" fmla="*/ 2070 w 2208"/>
                  <a:gd name="T3" fmla="*/ 3487 h 3515"/>
                  <a:gd name="T4" fmla="*/ 2131 w 2208"/>
                  <a:gd name="T5" fmla="*/ 2626 h 3515"/>
                  <a:gd name="T6" fmla="*/ 2123 w 2208"/>
                  <a:gd name="T7" fmla="*/ 1758 h 3515"/>
                  <a:gd name="T8" fmla="*/ 1927 w 2208"/>
                  <a:gd name="T9" fmla="*/ 1030 h 3515"/>
                  <a:gd name="T10" fmla="*/ 2056 w 2208"/>
                  <a:gd name="T11" fmla="*/ 837 h 3515"/>
                  <a:gd name="T12" fmla="*/ 1679 w 2208"/>
                  <a:gd name="T13" fmla="*/ 525 h 3515"/>
                  <a:gd name="T14" fmla="*/ 1545 w 2208"/>
                  <a:gd name="T15" fmla="*/ 821 h 3515"/>
                  <a:gd name="T16" fmla="*/ 1487 w 2208"/>
                  <a:gd name="T17" fmla="*/ 1610 h 3515"/>
                  <a:gd name="T18" fmla="*/ 1072 w 2208"/>
                  <a:gd name="T19" fmla="*/ 976 h 3515"/>
                  <a:gd name="T20" fmla="*/ 1216 w 2208"/>
                  <a:gd name="T21" fmla="*/ 73 h 3515"/>
                  <a:gd name="T22" fmla="*/ 789 w 2208"/>
                  <a:gd name="T23" fmla="*/ 49 h 3515"/>
                  <a:gd name="T24" fmla="*/ 616 w 2208"/>
                  <a:gd name="T25" fmla="*/ 1012 h 3515"/>
                  <a:gd name="T26" fmla="*/ 1152 w 2208"/>
                  <a:gd name="T27" fmla="*/ 1926 h 3515"/>
                  <a:gd name="T28" fmla="*/ 1211 w 2208"/>
                  <a:gd name="T29" fmla="*/ 2413 h 3515"/>
                  <a:gd name="T30" fmla="*/ 842 w 2208"/>
                  <a:gd name="T31" fmla="*/ 2303 h 3515"/>
                  <a:gd name="T32" fmla="*/ 56 w 2208"/>
                  <a:gd name="T33" fmla="*/ 2338 h 3515"/>
                  <a:gd name="T34" fmla="*/ 63 w 2208"/>
                  <a:gd name="T35" fmla="*/ 2756 h 3515"/>
                  <a:gd name="T36" fmla="*/ 680 w 2208"/>
                  <a:gd name="T37" fmla="*/ 2748 h 3515"/>
                  <a:gd name="T38" fmla="*/ 694 w 2208"/>
                  <a:gd name="T39" fmla="*/ 2700 h 3515"/>
                  <a:gd name="T40" fmla="*/ 391 w 2208"/>
                  <a:gd name="T41" fmla="*/ 2370 h 3515"/>
                  <a:gd name="T42" fmla="*/ 789 w 2208"/>
                  <a:gd name="T43" fmla="*/ 2742 h 3515"/>
                  <a:gd name="T44" fmla="*/ 1006 w 2208"/>
                  <a:gd name="T45" fmla="*/ 2733 h 3515"/>
                  <a:gd name="T46" fmla="*/ 1539 w 2208"/>
                  <a:gd name="T47" fmla="*/ 3515 h 3515"/>
                  <a:gd name="connsiteX0" fmla="*/ 6896 w 9724"/>
                  <a:gd name="connsiteY0" fmla="*/ 9952 h 9952"/>
                  <a:gd name="connsiteX1" fmla="*/ 9301 w 9724"/>
                  <a:gd name="connsiteY1" fmla="*/ 9872 h 9952"/>
                  <a:gd name="connsiteX2" fmla="*/ 9577 w 9724"/>
                  <a:gd name="connsiteY2" fmla="*/ 7423 h 9952"/>
                  <a:gd name="connsiteX3" fmla="*/ 9541 w 9724"/>
                  <a:gd name="connsiteY3" fmla="*/ 4953 h 9952"/>
                  <a:gd name="connsiteX4" fmla="*/ 8653 w 9724"/>
                  <a:gd name="connsiteY4" fmla="*/ 2882 h 9952"/>
                  <a:gd name="connsiteX5" fmla="*/ 9238 w 9724"/>
                  <a:gd name="connsiteY5" fmla="*/ 2333 h 9952"/>
                  <a:gd name="connsiteX6" fmla="*/ 7530 w 9724"/>
                  <a:gd name="connsiteY6" fmla="*/ 1446 h 9952"/>
                  <a:gd name="connsiteX7" fmla="*/ 6923 w 9724"/>
                  <a:gd name="connsiteY7" fmla="*/ 2288 h 9952"/>
                  <a:gd name="connsiteX8" fmla="*/ 6661 w 9724"/>
                  <a:gd name="connsiteY8" fmla="*/ 4532 h 9952"/>
                  <a:gd name="connsiteX9" fmla="*/ 4781 w 9724"/>
                  <a:gd name="connsiteY9" fmla="*/ 2729 h 9952"/>
                  <a:gd name="connsiteX10" fmla="*/ 5433 w 9724"/>
                  <a:gd name="connsiteY10" fmla="*/ 160 h 9952"/>
                  <a:gd name="connsiteX11" fmla="*/ 3499 w 9724"/>
                  <a:gd name="connsiteY11" fmla="*/ 91 h 9952"/>
                  <a:gd name="connsiteX12" fmla="*/ 2716 w 9724"/>
                  <a:gd name="connsiteY12" fmla="*/ 2831 h 9952"/>
                  <a:gd name="connsiteX13" fmla="*/ 5143 w 9724"/>
                  <a:gd name="connsiteY13" fmla="*/ 5431 h 9952"/>
                  <a:gd name="connsiteX14" fmla="*/ 5411 w 9724"/>
                  <a:gd name="connsiteY14" fmla="*/ 6817 h 9952"/>
                  <a:gd name="connsiteX15" fmla="*/ 3739 w 9724"/>
                  <a:gd name="connsiteY15" fmla="*/ 6504 h 9952"/>
                  <a:gd name="connsiteX16" fmla="*/ 180 w 9724"/>
                  <a:gd name="connsiteY16" fmla="*/ 6603 h 9952"/>
                  <a:gd name="connsiteX17" fmla="*/ 211 w 9724"/>
                  <a:gd name="connsiteY17" fmla="*/ 7793 h 9952"/>
                  <a:gd name="connsiteX18" fmla="*/ 3006 w 9724"/>
                  <a:gd name="connsiteY18" fmla="*/ 7770 h 9952"/>
                  <a:gd name="connsiteX19" fmla="*/ 3069 w 9724"/>
                  <a:gd name="connsiteY19" fmla="*/ 7633 h 9952"/>
                  <a:gd name="connsiteX20" fmla="*/ 3499 w 9724"/>
                  <a:gd name="connsiteY20" fmla="*/ 7753 h 9952"/>
                  <a:gd name="connsiteX21" fmla="*/ 4482 w 9724"/>
                  <a:gd name="connsiteY21" fmla="*/ 7727 h 9952"/>
                  <a:gd name="connsiteX22" fmla="*/ 6896 w 9724"/>
                  <a:gd name="connsiteY22" fmla="*/ 9952 h 9952"/>
                  <a:gd name="connsiteX0-1" fmla="*/ 7092 w 10000"/>
                  <a:gd name="connsiteY0-2" fmla="*/ 10000 h 10000"/>
                  <a:gd name="connsiteX1-3" fmla="*/ 9565 w 10000"/>
                  <a:gd name="connsiteY1-4" fmla="*/ 9920 h 10000"/>
                  <a:gd name="connsiteX2-5" fmla="*/ 9849 w 10000"/>
                  <a:gd name="connsiteY2-6" fmla="*/ 7459 h 10000"/>
                  <a:gd name="connsiteX3-7" fmla="*/ 9812 w 10000"/>
                  <a:gd name="connsiteY3-8" fmla="*/ 4977 h 10000"/>
                  <a:gd name="connsiteX4-9" fmla="*/ 8899 w 10000"/>
                  <a:gd name="connsiteY4-10" fmla="*/ 2896 h 10000"/>
                  <a:gd name="connsiteX5-11" fmla="*/ 9500 w 10000"/>
                  <a:gd name="connsiteY5-12" fmla="*/ 2344 h 10000"/>
                  <a:gd name="connsiteX6-13" fmla="*/ 7744 w 10000"/>
                  <a:gd name="connsiteY6-14" fmla="*/ 1453 h 10000"/>
                  <a:gd name="connsiteX7-15" fmla="*/ 7119 w 10000"/>
                  <a:gd name="connsiteY7-16" fmla="*/ 2299 h 10000"/>
                  <a:gd name="connsiteX8-17" fmla="*/ 6850 w 10000"/>
                  <a:gd name="connsiteY8-18" fmla="*/ 4554 h 10000"/>
                  <a:gd name="connsiteX9-19" fmla="*/ 4917 w 10000"/>
                  <a:gd name="connsiteY9-20" fmla="*/ 2742 h 10000"/>
                  <a:gd name="connsiteX10-21" fmla="*/ 5587 w 10000"/>
                  <a:gd name="connsiteY10-22" fmla="*/ 161 h 10000"/>
                  <a:gd name="connsiteX11-23" fmla="*/ 3598 w 10000"/>
                  <a:gd name="connsiteY11-24" fmla="*/ 91 h 10000"/>
                  <a:gd name="connsiteX12-25" fmla="*/ 2793 w 10000"/>
                  <a:gd name="connsiteY12-26" fmla="*/ 2845 h 10000"/>
                  <a:gd name="connsiteX13-27" fmla="*/ 5289 w 10000"/>
                  <a:gd name="connsiteY13-28" fmla="*/ 5457 h 10000"/>
                  <a:gd name="connsiteX14-29" fmla="*/ 5565 w 10000"/>
                  <a:gd name="connsiteY14-30" fmla="*/ 6850 h 10000"/>
                  <a:gd name="connsiteX15-31" fmla="*/ 3845 w 10000"/>
                  <a:gd name="connsiteY15-32" fmla="*/ 6535 h 10000"/>
                  <a:gd name="connsiteX16-33" fmla="*/ 185 w 10000"/>
                  <a:gd name="connsiteY16-34" fmla="*/ 6635 h 10000"/>
                  <a:gd name="connsiteX17-35" fmla="*/ 217 w 10000"/>
                  <a:gd name="connsiteY17-36" fmla="*/ 7831 h 10000"/>
                  <a:gd name="connsiteX18-37" fmla="*/ 3091 w 10000"/>
                  <a:gd name="connsiteY18-38" fmla="*/ 7807 h 10000"/>
                  <a:gd name="connsiteX19-39" fmla="*/ 3598 w 10000"/>
                  <a:gd name="connsiteY19-40" fmla="*/ 7790 h 10000"/>
                  <a:gd name="connsiteX20-41" fmla="*/ 4609 w 10000"/>
                  <a:gd name="connsiteY20-42" fmla="*/ 7764 h 10000"/>
                  <a:gd name="connsiteX21-43" fmla="*/ 7092 w 10000"/>
                  <a:gd name="connsiteY21-44" fmla="*/ 10000 h 10000"/>
                  <a:gd name="connsiteX0-45" fmla="*/ 7092 w 10000"/>
                  <a:gd name="connsiteY0-46" fmla="*/ 10000 h 10000"/>
                  <a:gd name="connsiteX1-47" fmla="*/ 9565 w 10000"/>
                  <a:gd name="connsiteY1-48" fmla="*/ 9920 h 10000"/>
                  <a:gd name="connsiteX2-49" fmla="*/ 9849 w 10000"/>
                  <a:gd name="connsiteY2-50" fmla="*/ 7459 h 10000"/>
                  <a:gd name="connsiteX3-51" fmla="*/ 9812 w 10000"/>
                  <a:gd name="connsiteY3-52" fmla="*/ 4977 h 10000"/>
                  <a:gd name="connsiteX4-53" fmla="*/ 8899 w 10000"/>
                  <a:gd name="connsiteY4-54" fmla="*/ 2896 h 10000"/>
                  <a:gd name="connsiteX5-55" fmla="*/ 9500 w 10000"/>
                  <a:gd name="connsiteY5-56" fmla="*/ 2344 h 10000"/>
                  <a:gd name="connsiteX6-57" fmla="*/ 7744 w 10000"/>
                  <a:gd name="connsiteY6-58" fmla="*/ 1453 h 10000"/>
                  <a:gd name="connsiteX7-59" fmla="*/ 7119 w 10000"/>
                  <a:gd name="connsiteY7-60" fmla="*/ 2299 h 10000"/>
                  <a:gd name="connsiteX8-61" fmla="*/ 6850 w 10000"/>
                  <a:gd name="connsiteY8-62" fmla="*/ 4554 h 10000"/>
                  <a:gd name="connsiteX9-63" fmla="*/ 4917 w 10000"/>
                  <a:gd name="connsiteY9-64" fmla="*/ 2742 h 10000"/>
                  <a:gd name="connsiteX10-65" fmla="*/ 5587 w 10000"/>
                  <a:gd name="connsiteY10-66" fmla="*/ 161 h 10000"/>
                  <a:gd name="connsiteX11-67" fmla="*/ 3598 w 10000"/>
                  <a:gd name="connsiteY11-68" fmla="*/ 91 h 10000"/>
                  <a:gd name="connsiteX12-69" fmla="*/ 2793 w 10000"/>
                  <a:gd name="connsiteY12-70" fmla="*/ 2845 h 10000"/>
                  <a:gd name="connsiteX13-71" fmla="*/ 5289 w 10000"/>
                  <a:gd name="connsiteY13-72" fmla="*/ 5457 h 10000"/>
                  <a:gd name="connsiteX14-73" fmla="*/ 5565 w 10000"/>
                  <a:gd name="connsiteY14-74" fmla="*/ 6850 h 10000"/>
                  <a:gd name="connsiteX15-75" fmla="*/ 3845 w 10000"/>
                  <a:gd name="connsiteY15-76" fmla="*/ 6535 h 10000"/>
                  <a:gd name="connsiteX16-77" fmla="*/ 185 w 10000"/>
                  <a:gd name="connsiteY16-78" fmla="*/ 6635 h 10000"/>
                  <a:gd name="connsiteX17-79" fmla="*/ 217 w 10000"/>
                  <a:gd name="connsiteY17-80" fmla="*/ 7831 h 10000"/>
                  <a:gd name="connsiteX18-81" fmla="*/ 3598 w 10000"/>
                  <a:gd name="connsiteY18-82" fmla="*/ 7790 h 10000"/>
                  <a:gd name="connsiteX19-83" fmla="*/ 4609 w 10000"/>
                  <a:gd name="connsiteY19-84" fmla="*/ 7764 h 10000"/>
                  <a:gd name="connsiteX20-85" fmla="*/ 7092 w 10000"/>
                  <a:gd name="connsiteY20-86" fmla="*/ 10000 h 10000"/>
                  <a:gd name="connsiteX0-87" fmla="*/ 6965 w 9873"/>
                  <a:gd name="connsiteY0-88" fmla="*/ 10000 h 10000"/>
                  <a:gd name="connsiteX1-89" fmla="*/ 9438 w 9873"/>
                  <a:gd name="connsiteY1-90" fmla="*/ 9920 h 10000"/>
                  <a:gd name="connsiteX2-91" fmla="*/ 9722 w 9873"/>
                  <a:gd name="connsiteY2-92" fmla="*/ 7459 h 10000"/>
                  <a:gd name="connsiteX3-93" fmla="*/ 9685 w 9873"/>
                  <a:gd name="connsiteY3-94" fmla="*/ 4977 h 10000"/>
                  <a:gd name="connsiteX4-95" fmla="*/ 8772 w 9873"/>
                  <a:gd name="connsiteY4-96" fmla="*/ 2896 h 10000"/>
                  <a:gd name="connsiteX5-97" fmla="*/ 9373 w 9873"/>
                  <a:gd name="connsiteY5-98" fmla="*/ 2344 h 10000"/>
                  <a:gd name="connsiteX6-99" fmla="*/ 7617 w 9873"/>
                  <a:gd name="connsiteY6-100" fmla="*/ 1453 h 10000"/>
                  <a:gd name="connsiteX7-101" fmla="*/ 6992 w 9873"/>
                  <a:gd name="connsiteY7-102" fmla="*/ 2299 h 10000"/>
                  <a:gd name="connsiteX8-103" fmla="*/ 6723 w 9873"/>
                  <a:gd name="connsiteY8-104" fmla="*/ 4554 h 10000"/>
                  <a:gd name="connsiteX9-105" fmla="*/ 4790 w 9873"/>
                  <a:gd name="connsiteY9-106" fmla="*/ 2742 h 10000"/>
                  <a:gd name="connsiteX10-107" fmla="*/ 5460 w 9873"/>
                  <a:gd name="connsiteY10-108" fmla="*/ 161 h 10000"/>
                  <a:gd name="connsiteX11-109" fmla="*/ 3471 w 9873"/>
                  <a:gd name="connsiteY11-110" fmla="*/ 91 h 10000"/>
                  <a:gd name="connsiteX12-111" fmla="*/ 2666 w 9873"/>
                  <a:gd name="connsiteY12-112" fmla="*/ 2845 h 10000"/>
                  <a:gd name="connsiteX13-113" fmla="*/ 5162 w 9873"/>
                  <a:gd name="connsiteY13-114" fmla="*/ 5457 h 10000"/>
                  <a:gd name="connsiteX14-115" fmla="*/ 5438 w 9873"/>
                  <a:gd name="connsiteY14-116" fmla="*/ 6850 h 10000"/>
                  <a:gd name="connsiteX15-117" fmla="*/ 3718 w 9873"/>
                  <a:gd name="connsiteY15-118" fmla="*/ 6535 h 10000"/>
                  <a:gd name="connsiteX16-119" fmla="*/ 58 w 9873"/>
                  <a:gd name="connsiteY16-120" fmla="*/ 6635 h 10000"/>
                  <a:gd name="connsiteX17-121" fmla="*/ 692 w 9873"/>
                  <a:gd name="connsiteY17-122" fmla="*/ 7831 h 10000"/>
                  <a:gd name="connsiteX18-123" fmla="*/ 3471 w 9873"/>
                  <a:gd name="connsiteY18-124" fmla="*/ 7790 h 10000"/>
                  <a:gd name="connsiteX19-125" fmla="*/ 4482 w 9873"/>
                  <a:gd name="connsiteY19-126" fmla="*/ 7764 h 10000"/>
                  <a:gd name="connsiteX20-127" fmla="*/ 6965 w 9873"/>
                  <a:gd name="connsiteY20-128"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873" h="10000">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solidFill>
                <a:srgbClr val="2E4C6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999" dirty="0">
                  <a:cs typeface="+mn-ea"/>
                  <a:sym typeface="+mn-lt"/>
                </a:endParaRPr>
              </a:p>
            </p:txBody>
          </p:sp>
          <p:sp>
            <p:nvSpPr>
              <p:cNvPr id="18" name="Freeform 13">
                <a:extLst>
                  <a:ext uri="{FF2B5EF4-FFF2-40B4-BE49-F238E27FC236}">
                    <a16:creationId xmlns:a16="http://schemas.microsoft.com/office/drawing/2014/main" xmlns="" id="{9F79BBD1-2411-4E73-AAEE-FB1983D2B8CF}"/>
                  </a:ext>
                </a:extLst>
              </p:cNvPr>
              <p:cNvSpPr/>
              <p:nvPr/>
            </p:nvSpPr>
            <p:spPr bwMode="auto">
              <a:xfrm flipV="1">
                <a:off x="6854" y="1507"/>
                <a:ext cx="181" cy="193"/>
              </a:xfrm>
              <a:custGeom>
                <a:avLst/>
                <a:gdLst>
                  <a:gd name="T0" fmla="*/ 0 w 774"/>
                  <a:gd name="T1" fmla="*/ 458 h 861"/>
                  <a:gd name="T2" fmla="*/ 327 w 774"/>
                  <a:gd name="T3" fmla="*/ 861 h 861"/>
                  <a:gd name="T4" fmla="*/ 774 w 774"/>
                  <a:gd name="T5" fmla="*/ 229 h 861"/>
                  <a:gd name="T6" fmla="*/ 362 w 774"/>
                  <a:gd name="T7" fmla="*/ 15 h 861"/>
                  <a:gd name="T8" fmla="*/ 30 w 774"/>
                  <a:gd name="T9" fmla="*/ 475 h 861"/>
                  <a:gd name="T10" fmla="*/ 0 w 774"/>
                  <a:gd name="T11" fmla="*/ 458 h 861"/>
                  <a:gd name="connsiteX0" fmla="*/ 0 w 10000"/>
                  <a:gd name="connsiteY0" fmla="*/ 5167 h 9848"/>
                  <a:gd name="connsiteX1" fmla="*/ 4225 w 10000"/>
                  <a:gd name="connsiteY1" fmla="*/ 9848 h 9848"/>
                  <a:gd name="connsiteX2" fmla="*/ 10000 w 10000"/>
                  <a:gd name="connsiteY2" fmla="*/ 2508 h 9848"/>
                  <a:gd name="connsiteX3" fmla="*/ 4677 w 10000"/>
                  <a:gd name="connsiteY3" fmla="*/ 22 h 9848"/>
                  <a:gd name="connsiteX4" fmla="*/ 388 w 10000"/>
                  <a:gd name="connsiteY4" fmla="*/ 5365 h 9848"/>
                  <a:gd name="connsiteX0-1" fmla="*/ 0 w 10000"/>
                  <a:gd name="connsiteY0-2" fmla="*/ 5247 h 10000"/>
                  <a:gd name="connsiteX1-3" fmla="*/ 4225 w 10000"/>
                  <a:gd name="connsiteY1-4" fmla="*/ 10000 h 10000"/>
                  <a:gd name="connsiteX2-5" fmla="*/ 10000 w 10000"/>
                  <a:gd name="connsiteY2-6" fmla="*/ 2547 h 10000"/>
                  <a:gd name="connsiteX3-7" fmla="*/ 4677 w 10000"/>
                  <a:gd name="connsiteY3-8" fmla="*/ 22 h 10000"/>
                  <a:gd name="connsiteX0-9" fmla="*/ 0 w 10226"/>
                  <a:gd name="connsiteY0-10" fmla="*/ 5972 h 10000"/>
                  <a:gd name="connsiteX1-11" fmla="*/ 4451 w 10226"/>
                  <a:gd name="connsiteY1-12" fmla="*/ 10000 h 10000"/>
                  <a:gd name="connsiteX2-13" fmla="*/ 10226 w 10226"/>
                  <a:gd name="connsiteY2-14" fmla="*/ 2547 h 10000"/>
                  <a:gd name="connsiteX3-15" fmla="*/ 4903 w 10226"/>
                  <a:gd name="connsiteY3-16" fmla="*/ 22 h 10000"/>
                </a:gdLst>
                <a:ahLst/>
                <a:cxnLst>
                  <a:cxn ang="0">
                    <a:pos x="connsiteX0-1" y="connsiteY0-2"/>
                  </a:cxn>
                  <a:cxn ang="0">
                    <a:pos x="connsiteX1-3" y="connsiteY1-4"/>
                  </a:cxn>
                  <a:cxn ang="0">
                    <a:pos x="connsiteX2-5" y="connsiteY2-6"/>
                  </a:cxn>
                  <a:cxn ang="0">
                    <a:pos x="connsiteX3-7" y="connsiteY3-8"/>
                  </a:cxn>
                </a:cxnLst>
                <a:rect l="l" t="t" r="r" b="b"/>
                <a:pathLst>
                  <a:path w="10226" h="10000">
                    <a:moveTo>
                      <a:pt x="0" y="5972"/>
                    </a:moveTo>
                    <a:cubicBezTo>
                      <a:pt x="233" y="8189"/>
                      <a:pt x="2952" y="8514"/>
                      <a:pt x="4451" y="10000"/>
                    </a:cubicBezTo>
                    <a:cubicBezTo>
                      <a:pt x="6234" y="7429"/>
                      <a:pt x="8288" y="5023"/>
                      <a:pt x="10226" y="2547"/>
                    </a:cubicBezTo>
                    <a:cubicBezTo>
                      <a:pt x="9192" y="766"/>
                      <a:pt x="7074" y="-154"/>
                      <a:pt x="4903" y="22"/>
                    </a:cubicBezTo>
                  </a:path>
                </a:pathLst>
              </a:custGeom>
              <a:solidFill>
                <a:srgbClr val="2E4C64"/>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999" dirty="0">
                  <a:cs typeface="+mn-ea"/>
                  <a:sym typeface="+mn-lt"/>
                </a:endParaRPr>
              </a:p>
            </p:txBody>
          </p:sp>
        </p:grpSp>
        <p:sp>
          <p:nvSpPr>
            <p:cNvPr id="10" name="圆角矩形 27">
              <a:extLst>
                <a:ext uri="{FF2B5EF4-FFF2-40B4-BE49-F238E27FC236}">
                  <a16:creationId xmlns:a16="http://schemas.microsoft.com/office/drawing/2014/main" xmlns="" id="{35C1BD9D-5F66-423E-9E50-3C19DF6A2272}"/>
                </a:ext>
              </a:extLst>
            </p:cNvPr>
            <p:cNvSpPr/>
            <p:nvPr/>
          </p:nvSpPr>
          <p:spPr>
            <a:xfrm>
              <a:off x="1690656" y="1579433"/>
              <a:ext cx="1206280" cy="971054"/>
            </a:xfrm>
            <a:prstGeom prst="roundRect">
              <a:avLst>
                <a:gd name="adj" fmla="val 11077"/>
              </a:avLst>
            </a:prstGeom>
            <a:solidFill>
              <a:srgbClr val="B0D85B"/>
            </a:solidFill>
            <a:ln>
              <a:solidFill>
                <a:srgbClr val="B0D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9" dirty="0">
                <a:cs typeface="+mn-ea"/>
                <a:sym typeface="+mn-lt"/>
              </a:endParaRPr>
            </a:p>
          </p:txBody>
        </p:sp>
        <p:sp>
          <p:nvSpPr>
            <p:cNvPr id="11" name="圆角矩形 28">
              <a:extLst>
                <a:ext uri="{FF2B5EF4-FFF2-40B4-BE49-F238E27FC236}">
                  <a16:creationId xmlns:a16="http://schemas.microsoft.com/office/drawing/2014/main" xmlns="" id="{11C472F3-2A76-4885-8A28-4B9365D41213}"/>
                </a:ext>
              </a:extLst>
            </p:cNvPr>
            <p:cNvSpPr/>
            <p:nvPr/>
          </p:nvSpPr>
          <p:spPr>
            <a:xfrm rot="1046250">
              <a:off x="1934125" y="995114"/>
              <a:ext cx="783207" cy="630481"/>
            </a:xfrm>
            <a:prstGeom prst="roundRect">
              <a:avLst>
                <a:gd name="adj" fmla="val 11077"/>
              </a:avLst>
            </a:prstGeom>
            <a:solidFill>
              <a:srgbClr val="EDC67B"/>
            </a:solidFill>
            <a:ln>
              <a:solidFill>
                <a:srgbClr val="EDC6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9" dirty="0">
                <a:cs typeface="+mn-ea"/>
                <a:sym typeface="+mn-lt"/>
              </a:endParaRPr>
            </a:p>
          </p:txBody>
        </p:sp>
        <p:sp>
          <p:nvSpPr>
            <p:cNvPr id="12" name="文本框 24">
              <a:extLst>
                <a:ext uri="{FF2B5EF4-FFF2-40B4-BE49-F238E27FC236}">
                  <a16:creationId xmlns:a16="http://schemas.microsoft.com/office/drawing/2014/main" xmlns="" id="{D7EEE47D-6206-4691-BAB3-1524D7BE6658}"/>
                </a:ext>
              </a:extLst>
            </p:cNvPr>
            <p:cNvSpPr txBox="1"/>
            <p:nvPr/>
          </p:nvSpPr>
          <p:spPr>
            <a:xfrm rot="908242">
              <a:off x="2059063" y="924193"/>
              <a:ext cx="533324" cy="739096"/>
            </a:xfrm>
            <a:prstGeom prst="rect">
              <a:avLst/>
            </a:prstGeom>
            <a:noFill/>
          </p:spPr>
          <p:txBody>
            <a:bodyPr wrap="none" rtlCol="0">
              <a:spAutoFit/>
            </a:bodyPr>
            <a:lstStyle/>
            <a:p>
              <a:r>
                <a:rPr lang="en-US" altLang="zh-CN" sz="3199" dirty="0">
                  <a:solidFill>
                    <a:schemeClr val="bg1"/>
                  </a:solidFill>
                  <a:effectLst>
                    <a:outerShdw blurRad="38100" dist="38100" dir="2700000" algn="tl">
                      <a:srgbClr val="000000">
                        <a:alpha val="43137"/>
                      </a:srgbClr>
                    </a:outerShdw>
                  </a:effectLst>
                  <a:cs typeface="+mn-ea"/>
                  <a:sym typeface="+mn-lt"/>
                </a:rPr>
                <a:t>A</a:t>
              </a:r>
              <a:endParaRPr lang="zh-CN" altLang="en-US" sz="3199" dirty="0">
                <a:solidFill>
                  <a:schemeClr val="bg1"/>
                </a:solidFill>
                <a:effectLst>
                  <a:outerShdw blurRad="38100" dist="38100" dir="2700000" algn="tl">
                    <a:srgbClr val="000000">
                      <a:alpha val="43137"/>
                    </a:srgbClr>
                  </a:outerShdw>
                </a:effectLst>
                <a:cs typeface="+mn-ea"/>
                <a:sym typeface="+mn-lt"/>
              </a:endParaRPr>
            </a:p>
          </p:txBody>
        </p:sp>
        <p:sp>
          <p:nvSpPr>
            <p:cNvPr id="13" name="文本框 25">
              <a:extLst>
                <a:ext uri="{FF2B5EF4-FFF2-40B4-BE49-F238E27FC236}">
                  <a16:creationId xmlns:a16="http://schemas.microsoft.com/office/drawing/2014/main" xmlns="" id="{B2D2885E-2257-430F-8E42-157BBC9F1B35}"/>
                </a:ext>
              </a:extLst>
            </p:cNvPr>
            <p:cNvSpPr txBox="1"/>
            <p:nvPr/>
          </p:nvSpPr>
          <p:spPr>
            <a:xfrm>
              <a:off x="1920333" y="1577690"/>
              <a:ext cx="810792" cy="1167354"/>
            </a:xfrm>
            <a:prstGeom prst="rect">
              <a:avLst/>
            </a:prstGeom>
            <a:noFill/>
          </p:spPr>
          <p:txBody>
            <a:bodyPr wrap="square" rtlCol="0">
              <a:spAutoFit/>
            </a:bodyPr>
            <a:lstStyle/>
            <a:p>
              <a:r>
                <a:rPr lang="en-US" altLang="zh-CN" sz="5398" dirty="0">
                  <a:solidFill>
                    <a:schemeClr val="bg1"/>
                  </a:solidFill>
                  <a:effectLst>
                    <a:outerShdw blurRad="38100" dist="38100" dir="2700000" algn="tl">
                      <a:srgbClr val="000000">
                        <a:alpha val="43137"/>
                      </a:srgbClr>
                    </a:outerShdw>
                  </a:effectLst>
                  <a:cs typeface="+mn-ea"/>
                  <a:sym typeface="+mn-lt"/>
                </a:rPr>
                <a:t>B</a:t>
              </a:r>
              <a:endParaRPr lang="zh-CN" altLang="en-US" sz="5398" dirty="0">
                <a:solidFill>
                  <a:schemeClr val="bg1"/>
                </a:solidFill>
                <a:effectLst>
                  <a:outerShdw blurRad="38100" dist="38100" dir="2700000" algn="tl">
                    <a:srgbClr val="000000">
                      <a:alpha val="43137"/>
                    </a:srgbClr>
                  </a:outerShdw>
                </a:effectLst>
                <a:cs typeface="+mn-ea"/>
                <a:sym typeface="+mn-lt"/>
              </a:endParaRPr>
            </a:p>
          </p:txBody>
        </p:sp>
        <p:sp>
          <p:nvSpPr>
            <p:cNvPr id="14" name="圆角矩形 35">
              <a:extLst>
                <a:ext uri="{FF2B5EF4-FFF2-40B4-BE49-F238E27FC236}">
                  <a16:creationId xmlns:a16="http://schemas.microsoft.com/office/drawing/2014/main" xmlns="" id="{017E1C7F-A6AE-4E44-9C6E-B4841C08FE8E}"/>
                </a:ext>
              </a:extLst>
            </p:cNvPr>
            <p:cNvSpPr/>
            <p:nvPr/>
          </p:nvSpPr>
          <p:spPr>
            <a:xfrm rot="20277632">
              <a:off x="1549766" y="1206058"/>
              <a:ext cx="618564" cy="497944"/>
            </a:xfrm>
            <a:prstGeom prst="roundRect">
              <a:avLst>
                <a:gd name="adj" fmla="val 11077"/>
              </a:avLst>
            </a:prstGeom>
            <a:solidFill>
              <a:srgbClr val="37A9DD"/>
            </a:solidFill>
            <a:ln>
              <a:solidFill>
                <a:srgbClr val="37A9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9" dirty="0">
                <a:cs typeface="+mn-ea"/>
                <a:sym typeface="+mn-lt"/>
              </a:endParaRPr>
            </a:p>
          </p:txBody>
        </p:sp>
        <p:sp>
          <p:nvSpPr>
            <p:cNvPr id="15" name="文本框 24">
              <a:extLst>
                <a:ext uri="{FF2B5EF4-FFF2-40B4-BE49-F238E27FC236}">
                  <a16:creationId xmlns:a16="http://schemas.microsoft.com/office/drawing/2014/main" xmlns="" id="{C9FE7CD9-AC3F-457E-8384-F860A0FCBD70}"/>
                </a:ext>
              </a:extLst>
            </p:cNvPr>
            <p:cNvSpPr txBox="1"/>
            <p:nvPr/>
          </p:nvSpPr>
          <p:spPr>
            <a:xfrm rot="20139624">
              <a:off x="1682233" y="1208313"/>
              <a:ext cx="405668" cy="505699"/>
            </a:xfrm>
            <a:prstGeom prst="rect">
              <a:avLst/>
            </a:prstGeom>
            <a:noFill/>
          </p:spPr>
          <p:txBody>
            <a:bodyPr wrap="none" rtlCol="0">
              <a:spAutoFit/>
            </a:bodyPr>
            <a:lstStyle/>
            <a:p>
              <a:r>
                <a:rPr lang="en-US" altLang="zh-CN" sz="1999" dirty="0">
                  <a:solidFill>
                    <a:schemeClr val="bg1"/>
                  </a:solidFill>
                  <a:effectLst>
                    <a:outerShdw blurRad="38100" dist="38100" dir="2700000" algn="tl">
                      <a:srgbClr val="000000">
                        <a:alpha val="43137"/>
                      </a:srgbClr>
                    </a:outerShdw>
                  </a:effectLst>
                  <a:cs typeface="+mn-ea"/>
                  <a:sym typeface="+mn-lt"/>
                </a:rPr>
                <a:t>C</a:t>
              </a:r>
              <a:endParaRPr lang="zh-CN" altLang="en-US" sz="1999" dirty="0">
                <a:solidFill>
                  <a:schemeClr val="bg1"/>
                </a:solidFill>
                <a:effectLst>
                  <a:outerShdw blurRad="38100" dist="38100" dir="2700000" algn="tl">
                    <a:srgbClr val="000000">
                      <a:alpha val="43137"/>
                    </a:srgbClr>
                  </a:outerShdw>
                </a:effectLst>
                <a:cs typeface="+mn-ea"/>
                <a:sym typeface="+mn-lt"/>
              </a:endParaRPr>
            </a:p>
          </p:txBody>
        </p:sp>
      </p:grpSp>
      <p:grpSp>
        <p:nvGrpSpPr>
          <p:cNvPr id="2" name="群組 1">
            <a:extLst>
              <a:ext uri="{FF2B5EF4-FFF2-40B4-BE49-F238E27FC236}">
                <a16:creationId xmlns:a16="http://schemas.microsoft.com/office/drawing/2014/main" xmlns="" id="{BD123220-0CB9-4D7C-8AFA-76C3BDF861DA}"/>
              </a:ext>
            </a:extLst>
          </p:cNvPr>
          <p:cNvGrpSpPr/>
          <p:nvPr/>
        </p:nvGrpSpPr>
        <p:grpSpPr>
          <a:xfrm>
            <a:off x="7524907" y="3724564"/>
            <a:ext cx="358325" cy="339660"/>
            <a:chOff x="7591324" y="3870188"/>
            <a:chExt cx="264894" cy="265118"/>
          </a:xfrm>
        </p:grpSpPr>
        <p:sp>
          <p:nvSpPr>
            <p:cNvPr id="20" name="Oval 10">
              <a:extLst>
                <a:ext uri="{FF2B5EF4-FFF2-40B4-BE49-F238E27FC236}">
                  <a16:creationId xmlns:a16="http://schemas.microsoft.com/office/drawing/2014/main" xmlns="" id="{D9D51DD3-D21E-4060-B30A-6BF0EC0BF275}"/>
                </a:ext>
              </a:extLst>
            </p:cNvPr>
            <p:cNvSpPr>
              <a:spLocks noChangeArrowheads="1"/>
            </p:cNvSpPr>
            <p:nvPr/>
          </p:nvSpPr>
          <p:spPr bwMode="auto">
            <a:xfrm>
              <a:off x="7591324" y="3870188"/>
              <a:ext cx="264894" cy="265118"/>
            </a:xfrm>
            <a:prstGeom prst="ellipse">
              <a:avLst/>
            </a:prstGeom>
            <a:solidFill>
              <a:srgbClr val="FAA99C"/>
            </a:solidFill>
            <a:ln w="4" cap="flat">
              <a:noFill/>
              <a:prstDash val="solid"/>
              <a:miter lim="800000"/>
              <a:headEnd/>
              <a:tailEnd/>
            </a:ln>
          </p:spPr>
          <p:txBody>
            <a:bodyPr vert="horz" wrap="square" lIns="68573" tIns="34286" rIns="68573" bIns="34286" numCol="1" anchor="t" anchorCtr="0" compatLnSpc="1">
              <a:prstTxWarp prst="textNoShape">
                <a:avLst/>
              </a:prstTxWarp>
            </a:bodyPr>
            <a:lstStyle/>
            <a:p>
              <a:endParaRPr lang="zh-CN" altLang="en-US" sz="1000" dirty="0">
                <a:solidFill>
                  <a:srgbClr val="FAA99C"/>
                </a:solidFill>
              </a:endParaRPr>
            </a:p>
          </p:txBody>
        </p:sp>
        <p:sp>
          <p:nvSpPr>
            <p:cNvPr id="21" name="Freeform 28">
              <a:extLst>
                <a:ext uri="{FF2B5EF4-FFF2-40B4-BE49-F238E27FC236}">
                  <a16:creationId xmlns:a16="http://schemas.microsoft.com/office/drawing/2014/main" xmlns="" id="{117B4850-8FD6-4DA6-A802-DE118F66BEFA}"/>
                </a:ext>
              </a:extLst>
            </p:cNvPr>
            <p:cNvSpPr>
              <a:spLocks noEditPoints="1"/>
            </p:cNvSpPr>
            <p:nvPr/>
          </p:nvSpPr>
          <p:spPr bwMode="auto">
            <a:xfrm>
              <a:off x="7663332" y="3925289"/>
              <a:ext cx="98935" cy="158477"/>
            </a:xfrm>
            <a:custGeom>
              <a:avLst/>
              <a:gdLst>
                <a:gd name="T0" fmla="*/ 804 w 1148"/>
                <a:gd name="T1" fmla="*/ 1493 h 1838"/>
                <a:gd name="T2" fmla="*/ 746 w 1148"/>
                <a:gd name="T3" fmla="*/ 1551 h 1838"/>
                <a:gd name="T4" fmla="*/ 402 w 1148"/>
                <a:gd name="T5" fmla="*/ 1551 h 1838"/>
                <a:gd name="T6" fmla="*/ 344 w 1148"/>
                <a:gd name="T7" fmla="*/ 1493 h 1838"/>
                <a:gd name="T8" fmla="*/ 402 w 1148"/>
                <a:gd name="T9" fmla="*/ 1436 h 1838"/>
                <a:gd name="T10" fmla="*/ 746 w 1148"/>
                <a:gd name="T11" fmla="*/ 1436 h 1838"/>
                <a:gd name="T12" fmla="*/ 804 w 1148"/>
                <a:gd name="T13" fmla="*/ 1493 h 1838"/>
                <a:gd name="T14" fmla="*/ 746 w 1148"/>
                <a:gd name="T15" fmla="*/ 1608 h 1838"/>
                <a:gd name="T16" fmla="*/ 746 w 1148"/>
                <a:gd name="T17" fmla="*/ 1608 h 1838"/>
                <a:gd name="T18" fmla="*/ 402 w 1148"/>
                <a:gd name="T19" fmla="*/ 1608 h 1838"/>
                <a:gd name="T20" fmla="*/ 344 w 1148"/>
                <a:gd name="T21" fmla="*/ 1666 h 1838"/>
                <a:gd name="T22" fmla="*/ 402 w 1148"/>
                <a:gd name="T23" fmla="*/ 1723 h 1838"/>
                <a:gd name="T24" fmla="*/ 516 w 1148"/>
                <a:gd name="T25" fmla="*/ 1838 h 1838"/>
                <a:gd name="T26" fmla="*/ 631 w 1148"/>
                <a:gd name="T27" fmla="*/ 1838 h 1838"/>
                <a:gd name="T28" fmla="*/ 746 w 1148"/>
                <a:gd name="T29" fmla="*/ 1723 h 1838"/>
                <a:gd name="T30" fmla="*/ 804 w 1148"/>
                <a:gd name="T31" fmla="*/ 1666 h 1838"/>
                <a:gd name="T32" fmla="*/ 746 w 1148"/>
                <a:gd name="T33" fmla="*/ 1608 h 1838"/>
                <a:gd name="T34" fmla="*/ 574 w 1148"/>
                <a:gd name="T35" fmla="*/ 115 h 1838"/>
                <a:gd name="T36" fmla="*/ 574 w 1148"/>
                <a:gd name="T37" fmla="*/ 115 h 1838"/>
                <a:gd name="T38" fmla="*/ 1033 w 1148"/>
                <a:gd name="T39" fmla="*/ 575 h 1838"/>
                <a:gd name="T40" fmla="*/ 803 w 1148"/>
                <a:gd name="T41" fmla="*/ 970 h 1838"/>
                <a:gd name="T42" fmla="*/ 746 w 1148"/>
                <a:gd name="T43" fmla="*/ 1003 h 1838"/>
                <a:gd name="T44" fmla="*/ 746 w 1148"/>
                <a:gd name="T45" fmla="*/ 1264 h 1838"/>
                <a:gd name="T46" fmla="*/ 402 w 1148"/>
                <a:gd name="T47" fmla="*/ 1264 h 1838"/>
                <a:gd name="T48" fmla="*/ 402 w 1148"/>
                <a:gd name="T49" fmla="*/ 1003 h 1838"/>
                <a:gd name="T50" fmla="*/ 345 w 1148"/>
                <a:gd name="T51" fmla="*/ 970 h 1838"/>
                <a:gd name="T52" fmla="*/ 115 w 1148"/>
                <a:gd name="T53" fmla="*/ 575 h 1838"/>
                <a:gd name="T54" fmla="*/ 574 w 1148"/>
                <a:gd name="T55" fmla="*/ 115 h 1838"/>
                <a:gd name="T56" fmla="*/ 574 w 1148"/>
                <a:gd name="T57" fmla="*/ 0 h 1838"/>
                <a:gd name="T58" fmla="*/ 574 w 1148"/>
                <a:gd name="T59" fmla="*/ 0 h 1838"/>
                <a:gd name="T60" fmla="*/ 0 w 1148"/>
                <a:gd name="T61" fmla="*/ 575 h 1838"/>
                <a:gd name="T62" fmla="*/ 287 w 1148"/>
                <a:gd name="T63" fmla="*/ 1069 h 1838"/>
                <a:gd name="T64" fmla="*/ 287 w 1148"/>
                <a:gd name="T65" fmla="*/ 1264 h 1838"/>
                <a:gd name="T66" fmla="*/ 402 w 1148"/>
                <a:gd name="T67" fmla="*/ 1379 h 1838"/>
                <a:gd name="T68" fmla="*/ 746 w 1148"/>
                <a:gd name="T69" fmla="*/ 1379 h 1838"/>
                <a:gd name="T70" fmla="*/ 861 w 1148"/>
                <a:gd name="T71" fmla="*/ 1264 h 1838"/>
                <a:gd name="T72" fmla="*/ 861 w 1148"/>
                <a:gd name="T73" fmla="*/ 1069 h 1838"/>
                <a:gd name="T74" fmla="*/ 1148 w 1148"/>
                <a:gd name="T75" fmla="*/ 575 h 1838"/>
                <a:gd name="T76" fmla="*/ 574 w 1148"/>
                <a:gd name="T77"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8" h="183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w="9525">
              <a:noFill/>
              <a:round/>
              <a:headEnd/>
              <a:tailEnd/>
            </a:ln>
          </p:spPr>
          <p:txBody>
            <a:bodyPr vert="horz" wrap="square" lIns="68573" tIns="34286" rIns="68573" bIns="34286" numCol="1" anchor="t" anchorCtr="0" compatLnSpc="1">
              <a:prstTxWarp prst="textNoShape">
                <a:avLst/>
              </a:prstTxWarp>
            </a:bodyPr>
            <a:lstStyle/>
            <a:p>
              <a:endParaRPr lang="zh-CN" altLang="en-US" sz="1000" dirty="0">
                <a:solidFill>
                  <a:srgbClr val="FAA99C"/>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生涯規畫不是「選工作」，而是「經營人生」 - W-Portfolio"/>
          <p:cNvPicPr>
            <a:picLocks noChangeAspect="1" noChangeArrowheads="1"/>
          </p:cNvPicPr>
          <p:nvPr/>
        </p:nvPicPr>
        <p:blipFill rotWithShape="1">
          <a:blip r:embed="rId2">
            <a:extLst>
              <a:ext uri="{28A0092B-C50C-407E-A947-70E740481C1C}">
                <a14:useLocalDpi xmlns:a14="http://schemas.microsoft.com/office/drawing/2010/main" val="0"/>
              </a:ext>
            </a:extLst>
          </a:blip>
          <a:srcRect l="3052" r="3009"/>
          <a:stretch/>
        </p:blipFill>
        <p:spPr bwMode="auto">
          <a:xfrm>
            <a:off x="0" y="0"/>
            <a:ext cx="9144000" cy="6943726"/>
          </a:xfrm>
          <a:prstGeom prst="rect">
            <a:avLst/>
          </a:prstGeom>
          <a:noFill/>
          <a:extLst>
            <a:ext uri="{909E8E84-426E-40DD-AFC4-6F175D3DCCD1}">
              <a14:hiddenFill xmlns:a14="http://schemas.microsoft.com/office/drawing/2010/main">
                <a:solidFill>
                  <a:srgbClr val="FFFFFF"/>
                </a:solidFill>
              </a14:hiddenFill>
            </a:ext>
          </a:extLst>
        </p:spPr>
      </p:pic>
      <p:sp>
        <p:nvSpPr>
          <p:cNvPr id="2" name="圓角矩形 1"/>
          <p:cNvSpPr/>
          <p:nvPr/>
        </p:nvSpPr>
        <p:spPr>
          <a:xfrm>
            <a:off x="127591" y="2360428"/>
            <a:ext cx="2456121" cy="1360967"/>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7274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533064"/>
            <a:ext cx="7910623" cy="646331"/>
          </a:xfrm>
          <a:prstGeom prst="rect">
            <a:avLst/>
          </a:prstGeom>
        </p:spPr>
        <p:txBody>
          <a:bodyPr wrap="square">
            <a:spAutoFit/>
          </a:bodyPr>
          <a:lstStyle/>
          <a:p>
            <a:r>
              <a:rPr lang="zh-TW" altLang="en-US" sz="2800" b="1" dirty="0">
                <a:solidFill>
                  <a:srgbClr val="0000FF"/>
                </a:solidFill>
                <a:latin typeface="微軟正黑體" panose="020B0604030504040204" pitchFamily="34" charset="-120"/>
                <a:ea typeface="微軟正黑體" panose="020B0604030504040204" pitchFamily="34" charset="-120"/>
              </a:rPr>
              <a:t>生涯</a:t>
            </a:r>
            <a:r>
              <a:rPr lang="zh-TW" altLang="en-US" sz="2800" b="1" dirty="0" smtClean="0">
                <a:solidFill>
                  <a:srgbClr val="0000FF"/>
                </a:solidFill>
                <a:latin typeface="微軟正黑體" panose="020B0604030504040204" pitchFamily="34" charset="-120"/>
                <a:ea typeface="微軟正黑體" panose="020B0604030504040204" pitchFamily="34" charset="-120"/>
              </a:rPr>
              <a:t>規劃</a:t>
            </a:r>
            <a:r>
              <a:rPr lang="zh-TW" altLang="en-US" sz="2800" b="1" dirty="0" smtClean="0">
                <a:latin typeface="微軟正黑體" panose="020B0604030504040204" pitchFamily="34" charset="-120"/>
                <a:ea typeface="微軟正黑體" panose="020B0604030504040204" pitchFamily="34" charset="-120"/>
              </a:rPr>
              <a:t>不是</a:t>
            </a:r>
            <a:r>
              <a:rPr lang="zh-TW" altLang="en-US" sz="2800" b="1" dirty="0">
                <a:latin typeface="微軟正黑體" panose="020B0604030504040204" pitchFamily="34" charset="-120"/>
                <a:ea typeface="微軟正黑體" panose="020B0604030504040204" pitchFamily="34" charset="-120"/>
              </a:rPr>
              <a:t>「選工作」，而是「</a:t>
            </a:r>
            <a:r>
              <a:rPr lang="zh-TW" altLang="en-US" sz="3600" b="1" dirty="0">
                <a:solidFill>
                  <a:srgbClr val="FF0000"/>
                </a:solidFill>
                <a:latin typeface="微軟正黑體" panose="020B0604030504040204" pitchFamily="34" charset="-120"/>
                <a:ea typeface="微軟正黑體" panose="020B0604030504040204" pitchFamily="34" charset="-120"/>
              </a:rPr>
              <a:t>經營人生</a:t>
            </a:r>
            <a:r>
              <a:rPr lang="zh-TW" altLang="en-US" sz="2800" b="1" dirty="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pic>
        <p:nvPicPr>
          <p:cNvPr id="2050" name="Picture 2" descr="https://3.bp.blogspot.com/-W2dAqvjBK0c/VIk4uB2lluI/AAAAAAAAgfY/bTcibBviuwk/s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50" y="1399916"/>
            <a:ext cx="6872547" cy="4805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647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生涯發展教育內涵與推動</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-1</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0" name="文字方塊 9">
            <a:extLst>
              <a:ext uri="{FF2B5EF4-FFF2-40B4-BE49-F238E27FC236}">
                <a16:creationId xmlns:a16="http://schemas.microsoft.com/office/drawing/2014/main" xmlns="" id="{F9861B9A-DDA3-4E30-92ED-A121F44CD965}"/>
              </a:ext>
            </a:extLst>
          </p:cNvPr>
          <p:cNvSpPr txBox="1"/>
          <p:nvPr/>
        </p:nvSpPr>
        <p:spPr>
          <a:xfrm>
            <a:off x="181640" y="2110116"/>
            <a:ext cx="6887441" cy="2862322"/>
          </a:xfrm>
          <a:prstGeom prst="rect">
            <a:avLst/>
          </a:prstGeom>
          <a:solidFill>
            <a:schemeClr val="bg1">
              <a:alpha val="95000"/>
            </a:schemeClr>
          </a:solidFill>
          <a:ln w="25400">
            <a:solidFill>
              <a:schemeClr val="accent5">
                <a:lumMod val="75000"/>
              </a:schemeClr>
            </a:solidFill>
            <a:prstDash val="dash"/>
          </a:ln>
        </p:spPr>
        <p:txBody>
          <a:bodyPr wrap="square" rtlCol="0">
            <a:spAutoFit/>
          </a:bodyPr>
          <a:lstStyle/>
          <a:p>
            <a:pPr marL="285750" indent="-285750" eaLnBrk="1" hangingPunct="1">
              <a:lnSpc>
                <a:spcPct val="150000"/>
              </a:lnSpc>
              <a:buClr>
                <a:schemeClr val="accent2">
                  <a:lumMod val="75000"/>
                </a:schemeClr>
              </a:buClr>
              <a:buFont typeface="Wingdings" pitchFamily="2" charset="2"/>
              <a:buChar char="l"/>
            </a:pPr>
            <a:r>
              <a:rPr lang="zh-TW" altLang="en-US" sz="2400" dirty="0" smtClean="0">
                <a:latin typeface="Microsoft YaHei" panose="020B0503020204020204" pitchFamily="34" charset="-122"/>
                <a:ea typeface="Microsoft YaHei" panose="020B0503020204020204" pitchFamily="34" charset="-122"/>
              </a:rPr>
              <a:t>國民</a:t>
            </a:r>
            <a:r>
              <a:rPr lang="zh-TW" altLang="en-US" sz="2400" dirty="0">
                <a:latin typeface="Microsoft YaHei" panose="020B0503020204020204" pitchFamily="34" charset="-122"/>
                <a:ea typeface="Microsoft YaHei" panose="020B0503020204020204" pitchFamily="34" charset="-122"/>
              </a:rPr>
              <a:t>義務教育階段之生涯發展教育重點任務在協助學生做好</a:t>
            </a:r>
            <a:r>
              <a:rPr lang="zh-TW" altLang="en-US" sz="2400" b="1" u="sng" dirty="0">
                <a:solidFill>
                  <a:srgbClr val="FF0000"/>
                </a:solidFill>
                <a:latin typeface="Microsoft YaHei" panose="020B0503020204020204" pitchFamily="34" charset="-122"/>
                <a:ea typeface="Microsoft YaHei" panose="020B0503020204020204" pitchFamily="34" charset="-122"/>
              </a:rPr>
              <a:t>自我覺察</a:t>
            </a:r>
            <a:r>
              <a:rPr lang="zh-TW" altLang="en-US" sz="2400" b="1" u="sng" dirty="0">
                <a:latin typeface="Microsoft YaHei" panose="020B0503020204020204" pitchFamily="34" charset="-122"/>
                <a:ea typeface="Microsoft YaHei" panose="020B0503020204020204" pitchFamily="34" charset="-122"/>
              </a:rPr>
              <a:t>、</a:t>
            </a:r>
            <a:r>
              <a:rPr lang="zh-TW" altLang="en-US" sz="2400" b="1" u="sng" dirty="0">
                <a:solidFill>
                  <a:srgbClr val="FF0000"/>
                </a:solidFill>
                <a:latin typeface="Microsoft YaHei" panose="020B0503020204020204" pitchFamily="34" charset="-122"/>
                <a:ea typeface="Microsoft YaHei" panose="020B0503020204020204" pitchFamily="34" charset="-122"/>
              </a:rPr>
              <a:t>生涯</a:t>
            </a:r>
            <a:r>
              <a:rPr lang="zh-TW" altLang="en-US" sz="2400" b="1" u="sng" dirty="0" smtClean="0">
                <a:solidFill>
                  <a:srgbClr val="FF0000"/>
                </a:solidFill>
                <a:latin typeface="Microsoft YaHei" panose="020B0503020204020204" pitchFamily="34" charset="-122"/>
                <a:ea typeface="Microsoft YaHei" panose="020B0503020204020204" pitchFamily="34" charset="-122"/>
              </a:rPr>
              <a:t>覺察</a:t>
            </a:r>
            <a:r>
              <a:rPr lang="zh-TW" altLang="en-US" sz="2400" b="1" u="sng" dirty="0">
                <a:latin typeface="Microsoft YaHei" panose="020B0503020204020204" pitchFamily="34" charset="-122"/>
                <a:ea typeface="Microsoft YaHei" panose="020B0503020204020204" pitchFamily="34" charset="-122"/>
              </a:rPr>
              <a:t>、以及</a:t>
            </a:r>
            <a:r>
              <a:rPr lang="zh-TW" altLang="en-US" sz="2400" b="1" u="sng" dirty="0">
                <a:solidFill>
                  <a:srgbClr val="FF0000"/>
                </a:solidFill>
                <a:latin typeface="Microsoft YaHei" panose="020B0503020204020204" pitchFamily="34" charset="-122"/>
                <a:ea typeface="Microsoft YaHei" panose="020B0503020204020204" pitchFamily="34" charset="-122"/>
              </a:rPr>
              <a:t>生涯探索與進路選擇</a:t>
            </a:r>
            <a:r>
              <a:rPr lang="zh-TW" altLang="en-US" sz="2400" dirty="0">
                <a:latin typeface="Microsoft YaHei" panose="020B0503020204020204" pitchFamily="34" charset="-122"/>
                <a:ea typeface="Microsoft YaHei" panose="020B0503020204020204" pitchFamily="34" charset="-122"/>
              </a:rPr>
              <a:t>之工作，並達成適性選擇、適性準備與適性發展之生涯目標，以充分發揮個人潛能，進而適應社會變遷 。</a:t>
            </a:r>
            <a:endParaRPr lang="en-US" altLang="zh-TW" sz="2400" dirty="0">
              <a:latin typeface="Microsoft YaHei" panose="020B0503020204020204" pitchFamily="34" charset="-122"/>
              <a:ea typeface="Microsoft YaHei" panose="020B0503020204020204" pitchFamily="34" charset="-122"/>
            </a:endParaRPr>
          </a:p>
        </p:txBody>
      </p:sp>
      <p:sp>
        <p:nvSpPr>
          <p:cNvPr id="7" name="矩形 6">
            <a:extLst>
              <a:ext uri="{FF2B5EF4-FFF2-40B4-BE49-F238E27FC236}">
                <a16:creationId xmlns:a16="http://schemas.microsoft.com/office/drawing/2014/main" xmlns="" id="{628B4F4F-32F5-4E1B-BD92-49DB1F1FB58A}"/>
              </a:ext>
            </a:extLst>
          </p:cNvPr>
          <p:cNvSpPr/>
          <p:nvPr/>
        </p:nvSpPr>
        <p:spPr>
          <a:xfrm>
            <a:off x="273829" y="1129566"/>
            <a:ext cx="4528804" cy="646331"/>
          </a:xfrm>
          <a:prstGeom prst="rect">
            <a:avLst/>
          </a:prstGeom>
          <a:noFill/>
        </p:spPr>
        <p:txBody>
          <a:bodyPr wrap="none">
            <a:spAutoFit/>
          </a:bodyPr>
          <a:lstStyle/>
          <a:p>
            <a:pPr eaLnBrk="1" hangingPunct="1">
              <a:buClr>
                <a:srgbClr val="0000FF"/>
              </a:buClr>
            </a:pPr>
            <a:r>
              <a:rPr lang="zh-TW" altLang="en-US" sz="3600" b="1" dirty="0">
                <a:solidFill>
                  <a:srgbClr val="0000FF"/>
                </a:solidFill>
                <a:latin typeface="Microsoft YaHei" panose="020B0503020204020204" pitchFamily="34" charset="-122"/>
                <a:ea typeface="Microsoft YaHei" panose="020B0503020204020204" pitchFamily="34" charset="-122"/>
              </a:rPr>
              <a:t>生涯規劃</a:t>
            </a:r>
            <a:r>
              <a:rPr lang="zh-TW" altLang="en-US" sz="3600" b="1" dirty="0" smtClean="0">
                <a:solidFill>
                  <a:srgbClr val="0000FF"/>
                </a:solidFill>
                <a:latin typeface="Microsoft YaHei" panose="020B0503020204020204" pitchFamily="34" charset="-122"/>
                <a:ea typeface="Microsoft YaHei" panose="020B0503020204020204" pitchFamily="34" charset="-122"/>
              </a:rPr>
              <a:t>教育 </a:t>
            </a:r>
            <a:r>
              <a:rPr lang="zh-TW" altLang="en-US" sz="2800" b="1" dirty="0" smtClean="0">
                <a:latin typeface="Microsoft YaHei" panose="020B0503020204020204" pitchFamily="34" charset="-122"/>
                <a:ea typeface="Microsoft YaHei" panose="020B0503020204020204" pitchFamily="34" charset="-122"/>
              </a:rPr>
              <a:t>基本理念</a:t>
            </a:r>
            <a:endParaRPr lang="zh-TW" altLang="en-US" sz="28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43751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生涯發展教育內涵與推動</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-2</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0" name="文字方塊 9">
            <a:extLst>
              <a:ext uri="{FF2B5EF4-FFF2-40B4-BE49-F238E27FC236}">
                <a16:creationId xmlns:a16="http://schemas.microsoft.com/office/drawing/2014/main" xmlns="" id="{F9861B9A-DDA3-4E30-92ED-A121F44CD965}"/>
              </a:ext>
            </a:extLst>
          </p:cNvPr>
          <p:cNvSpPr txBox="1"/>
          <p:nvPr/>
        </p:nvSpPr>
        <p:spPr>
          <a:xfrm>
            <a:off x="363282" y="1893704"/>
            <a:ext cx="8417436" cy="4459041"/>
          </a:xfrm>
          <a:prstGeom prst="rect">
            <a:avLst/>
          </a:prstGeom>
          <a:solidFill>
            <a:schemeClr val="bg1">
              <a:alpha val="95000"/>
            </a:schemeClr>
          </a:solidFill>
          <a:ln w="25400">
            <a:solidFill>
              <a:schemeClr val="accent5">
                <a:lumMod val="75000"/>
              </a:schemeClr>
            </a:solidFill>
            <a:prstDash val="dash"/>
          </a:ln>
        </p:spPr>
        <p:txBody>
          <a:bodyPr wrap="square" rtlCol="0">
            <a:spAutoFit/>
          </a:bodyPr>
          <a:lstStyle/>
          <a:p>
            <a:pPr marL="285750" indent="-285750" eaLnBrk="1" hangingPunct="1">
              <a:lnSpc>
                <a:spcPct val="150000"/>
              </a:lnSpc>
              <a:buClr>
                <a:schemeClr val="accent2">
                  <a:lumMod val="75000"/>
                </a:schemeClr>
              </a:buClr>
              <a:buFont typeface="Wingdings" pitchFamily="2" charset="2"/>
              <a:buChar char="l"/>
            </a:pPr>
            <a:r>
              <a:rPr lang="zh-TW" altLang="en-US" sz="2400" dirty="0">
                <a:latin typeface="Microsoft YaHei" panose="020B0503020204020204" pitchFamily="34" charset="-122"/>
                <a:ea typeface="Microsoft YaHei" panose="020B0503020204020204" pitchFamily="34" charset="-122"/>
              </a:rPr>
              <a:t>瞭解自己，培養積極、樂觀的態度及良好的品德、價值觀。</a:t>
            </a:r>
          </a:p>
          <a:p>
            <a:pPr marL="285750" indent="-285750" eaLnBrk="1" hangingPunct="1">
              <a:lnSpc>
                <a:spcPct val="150000"/>
              </a:lnSpc>
              <a:buClr>
                <a:schemeClr val="accent2">
                  <a:lumMod val="75000"/>
                </a:schemeClr>
              </a:buClr>
              <a:buFont typeface="Wingdings" pitchFamily="2" charset="2"/>
              <a:buChar char="l"/>
            </a:pPr>
            <a:r>
              <a:rPr lang="zh-TW" altLang="en-US" sz="2400" dirty="0">
                <a:latin typeface="Microsoft YaHei" panose="020B0503020204020204" pitchFamily="34" charset="-122"/>
                <a:ea typeface="Microsoft YaHei" panose="020B0503020204020204" pitchFamily="34" charset="-122"/>
              </a:rPr>
              <a:t>認識工作世界，並學習如何增進生涯發展基本能力。</a:t>
            </a:r>
          </a:p>
          <a:p>
            <a:pPr marL="285750" indent="-285750" eaLnBrk="1" hangingPunct="1">
              <a:lnSpc>
                <a:spcPct val="150000"/>
              </a:lnSpc>
              <a:buClr>
                <a:schemeClr val="accent2">
                  <a:lumMod val="75000"/>
                </a:schemeClr>
              </a:buClr>
              <a:buFont typeface="Wingdings" pitchFamily="2" charset="2"/>
              <a:buChar char="l"/>
            </a:pPr>
            <a:r>
              <a:rPr lang="zh-TW" altLang="en-US" sz="2400" dirty="0">
                <a:latin typeface="Microsoft YaHei" panose="020B0503020204020204" pitchFamily="34" charset="-122"/>
                <a:ea typeface="Microsoft YaHei" panose="020B0503020204020204" pitchFamily="34" charset="-122"/>
              </a:rPr>
              <a:t>認識工作世界所需一般知能，培養獨立思考及自我反省，以擴展生涯發展信心。</a:t>
            </a:r>
          </a:p>
          <a:p>
            <a:pPr marL="285750" indent="-285750" eaLnBrk="1" hangingPunct="1">
              <a:lnSpc>
                <a:spcPct val="150000"/>
              </a:lnSpc>
              <a:buClr>
                <a:schemeClr val="accent2">
                  <a:lumMod val="75000"/>
                </a:schemeClr>
              </a:buClr>
              <a:buFont typeface="Wingdings" pitchFamily="2" charset="2"/>
              <a:buChar char="l"/>
            </a:pPr>
            <a:r>
              <a:rPr lang="zh-TW" altLang="en-US" sz="2400" dirty="0">
                <a:latin typeface="Microsoft YaHei" panose="020B0503020204020204" pitchFamily="34" charset="-122"/>
                <a:ea typeface="Microsoft YaHei" panose="020B0503020204020204" pitchFamily="34" charset="-122"/>
              </a:rPr>
              <a:t>瞭解教育、社會及工作間的關係，學習各種開展生涯的方法與途徑。</a:t>
            </a:r>
          </a:p>
          <a:p>
            <a:pPr marL="285750" indent="-285750" eaLnBrk="1" hangingPunct="1">
              <a:lnSpc>
                <a:spcPct val="150000"/>
              </a:lnSpc>
              <a:buClr>
                <a:schemeClr val="accent2">
                  <a:lumMod val="75000"/>
                </a:schemeClr>
              </a:buClr>
              <a:buFont typeface="Wingdings" pitchFamily="2" charset="2"/>
              <a:buChar char="l"/>
            </a:pPr>
            <a:r>
              <a:rPr lang="zh-TW" altLang="en-US" sz="2400" dirty="0">
                <a:latin typeface="Microsoft YaHei" panose="020B0503020204020204" pitchFamily="34" charset="-122"/>
                <a:ea typeface="Microsoft YaHei" panose="020B0503020204020204" pitchFamily="34" charset="-122"/>
              </a:rPr>
              <a:t>運用社會資源與個人潛能，培養組織、規劃生涯發展的能力，以適應社會環境的變遷。</a:t>
            </a:r>
          </a:p>
        </p:txBody>
      </p:sp>
      <p:sp>
        <p:nvSpPr>
          <p:cNvPr id="13" name="矩形 12">
            <a:extLst>
              <a:ext uri="{FF2B5EF4-FFF2-40B4-BE49-F238E27FC236}">
                <a16:creationId xmlns:a16="http://schemas.microsoft.com/office/drawing/2014/main" xmlns="" id="{628B4F4F-32F5-4E1B-BD92-49DB1F1FB58A}"/>
              </a:ext>
            </a:extLst>
          </p:cNvPr>
          <p:cNvSpPr/>
          <p:nvPr/>
        </p:nvSpPr>
        <p:spPr>
          <a:xfrm>
            <a:off x="273829" y="1129566"/>
            <a:ext cx="6904454" cy="646331"/>
          </a:xfrm>
          <a:prstGeom prst="rect">
            <a:avLst/>
          </a:prstGeom>
          <a:noFill/>
        </p:spPr>
        <p:txBody>
          <a:bodyPr wrap="none">
            <a:spAutoFit/>
          </a:bodyPr>
          <a:lstStyle/>
          <a:p>
            <a:pPr eaLnBrk="1" hangingPunct="1">
              <a:buClr>
                <a:srgbClr val="0000FF"/>
              </a:buClr>
            </a:pPr>
            <a:r>
              <a:rPr lang="zh-TW" altLang="en-US" sz="3600" b="1" dirty="0">
                <a:solidFill>
                  <a:srgbClr val="0000FF"/>
                </a:solidFill>
                <a:latin typeface="Microsoft YaHei" panose="020B0503020204020204" pitchFamily="34" charset="-122"/>
                <a:ea typeface="Microsoft YaHei" panose="020B0503020204020204" pitchFamily="34" charset="-122"/>
              </a:rPr>
              <a:t>九年一貫課程</a:t>
            </a:r>
            <a:r>
              <a:rPr lang="zh-TW" altLang="en-US" sz="2800" b="1" dirty="0">
                <a:latin typeface="Microsoft YaHei" panose="020B0503020204020204" pitchFamily="34" charset="-122"/>
                <a:ea typeface="Microsoft YaHei" panose="020B0503020204020204" pitchFamily="34" charset="-122"/>
              </a:rPr>
              <a:t>生涯發展教育</a:t>
            </a:r>
            <a:r>
              <a:rPr kumimoji="1" lang="zh-TW" altLang="en-US" sz="2800" b="1" dirty="0">
                <a:latin typeface="Microsoft YaHei" panose="020B0503020204020204" pitchFamily="34" charset="-122"/>
                <a:ea typeface="Microsoft YaHei" panose="020B0503020204020204" pitchFamily="34" charset="-122"/>
              </a:rPr>
              <a:t>課程目標</a:t>
            </a:r>
            <a:r>
              <a:rPr kumimoji="1" lang="zh-TW" altLang="en-US" sz="2800" dirty="0">
                <a:latin typeface="Microsoft YaHei" panose="020B0503020204020204" pitchFamily="34" charset="-122"/>
                <a:ea typeface="Microsoft YaHei" panose="020B0503020204020204" pitchFamily="34" charset="-122"/>
              </a:rPr>
              <a:t>：</a:t>
            </a:r>
          </a:p>
        </p:txBody>
      </p:sp>
      <p:sp>
        <p:nvSpPr>
          <p:cNvPr id="2" name="AutoShape 2" descr="X图库矢量图片、免版税X插图|Depositphoto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326" y="867956"/>
            <a:ext cx="6139674" cy="59900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12" name="Shape 352">
            <a:extLst>
              <a:ext uri="{FF2B5EF4-FFF2-40B4-BE49-F238E27FC236}">
                <a16:creationId xmlns:a16="http://schemas.microsoft.com/office/drawing/2014/main" xmlns="" id="{B5DEDCC9-E128-4C00-B7D0-3A9ACC07E6C4}"/>
              </a:ext>
            </a:extLst>
          </p:cNvPr>
          <p:cNvSpPr/>
          <p:nvPr/>
        </p:nvSpPr>
        <p:spPr>
          <a:xfrm>
            <a:off x="0" y="250977"/>
            <a:ext cx="7250723" cy="712061"/>
          </a:xfrm>
          <a:prstGeom prst="rect">
            <a:avLst/>
          </a:prstGeom>
          <a:solidFill>
            <a:srgbClr val="EDC67B"/>
          </a:solidFill>
          <a:ln>
            <a:solidFill>
              <a:srgbClr val="EDC67B"/>
            </a:solidFill>
          </a:ln>
        </p:spPr>
        <p:txBody>
          <a:bodyPr lIns="91425" tIns="91425" rIns="91425" bIns="91425" anchor="ctr" anchorCtr="0">
            <a:noAutofit/>
          </a:bodyPr>
          <a:lstStyle/>
          <a:p>
            <a:pPr algn="ctr"/>
            <a:endParaRPr lang="en" sz="1200" dirty="0">
              <a:solidFill>
                <a:srgbClr val="FFFFFF"/>
              </a:solidFill>
              <a:latin typeface="Muli"/>
              <a:ea typeface="Muli"/>
              <a:cs typeface="Muli"/>
              <a:sym typeface="Muli"/>
            </a:endParaRPr>
          </a:p>
        </p:txBody>
      </p:sp>
      <p:sp>
        <p:nvSpPr>
          <p:cNvPr id="8" name="文本框 8">
            <a:extLst>
              <a:ext uri="{FF2B5EF4-FFF2-40B4-BE49-F238E27FC236}">
                <a16:creationId xmlns:a16="http://schemas.microsoft.com/office/drawing/2014/main" xmlns="" id="{88E1921B-021D-4675-8F2A-FDA4BB3F2AD9}"/>
              </a:ext>
            </a:extLst>
          </p:cNvPr>
          <p:cNvSpPr txBox="1"/>
          <p:nvPr/>
        </p:nvSpPr>
        <p:spPr>
          <a:xfrm>
            <a:off x="196908" y="83126"/>
            <a:ext cx="1024700" cy="1569660"/>
          </a:xfrm>
          <a:prstGeom prst="rect">
            <a:avLst/>
          </a:prstGeom>
          <a:noFill/>
        </p:spPr>
        <p:txBody>
          <a:bodyPr wrap="square" rtlCol="0">
            <a:spAutoFit/>
          </a:bodyPr>
          <a:lstStyle/>
          <a:p>
            <a:r>
              <a:rPr lang="zh-CN" altLang="en-US" sz="9600" b="1"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9600" b="1" spc="-300" dirty="0">
              <a:solidFill>
                <a:srgbClr val="CC66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Shape 203">
            <a:extLst>
              <a:ext uri="{FF2B5EF4-FFF2-40B4-BE49-F238E27FC236}">
                <a16:creationId xmlns:a16="http://schemas.microsoft.com/office/drawing/2014/main" xmlns="" id="{8A13DD77-59DE-4033-B2F1-96008847AA34}"/>
              </a:ext>
            </a:extLst>
          </p:cNvPr>
          <p:cNvSpPr txBox="1">
            <a:spLocks/>
          </p:cNvSpPr>
          <p:nvPr/>
        </p:nvSpPr>
        <p:spPr>
          <a:xfrm>
            <a:off x="936996" y="250976"/>
            <a:ext cx="6313727" cy="712061"/>
          </a:xfrm>
          <a:prstGeom prst="rect">
            <a:avLst/>
          </a:prstGeom>
          <a:noFill/>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zh-TW" altLang="en-US" sz="30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生涯發展教育內涵與推動</a:t>
            </a:r>
            <a:r>
              <a:rPr lang="en-US" altLang="zh-TW"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-3</a:t>
            </a:r>
            <a:endParaRPr lang="en" sz="2200" b="1" dirty="0">
              <a:solidFill>
                <a:srgbClr val="CC66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sp>
        <p:nvSpPr>
          <p:cNvPr id="14" name="矩形 13">
            <a:extLst>
              <a:ext uri="{FF2B5EF4-FFF2-40B4-BE49-F238E27FC236}">
                <a16:creationId xmlns:a16="http://schemas.microsoft.com/office/drawing/2014/main" xmlns="" id="{D16450A6-356C-4000-B39F-1BE630332884}"/>
              </a:ext>
            </a:extLst>
          </p:cNvPr>
          <p:cNvSpPr/>
          <p:nvPr/>
        </p:nvSpPr>
        <p:spPr>
          <a:xfrm>
            <a:off x="236649" y="1204809"/>
            <a:ext cx="7014074" cy="677108"/>
          </a:xfrm>
          <a:prstGeom prst="rect">
            <a:avLst/>
          </a:prstGeom>
          <a:noFill/>
        </p:spPr>
        <p:txBody>
          <a:bodyPr wrap="square">
            <a:spAutoFit/>
          </a:bodyPr>
          <a:lstStyle/>
          <a:p>
            <a:pPr eaLnBrk="1" hangingPunct="1">
              <a:buClr>
                <a:srgbClr val="0000FF"/>
              </a:buClr>
            </a:pPr>
            <a:r>
              <a:rPr lang="zh-TW" altLang="en-US" sz="2400" b="1" dirty="0">
                <a:solidFill>
                  <a:srgbClr val="0000FF"/>
                </a:solidFill>
                <a:latin typeface="Microsoft YaHei" panose="020B0503020204020204" pitchFamily="34" charset="-122"/>
                <a:ea typeface="Microsoft YaHei" panose="020B0503020204020204" pitchFamily="34" charset="-122"/>
              </a:rPr>
              <a:t>分段能力指標</a:t>
            </a:r>
            <a:r>
              <a:rPr lang="zh-TW" altLang="en-US" sz="2400" b="1" dirty="0" smtClean="0">
                <a:solidFill>
                  <a:srgbClr val="0000FF"/>
                </a:solidFill>
                <a:latin typeface="Microsoft YaHei" panose="020B0503020204020204" pitchFamily="34" charset="-122"/>
                <a:ea typeface="Microsoft YaHei" panose="020B0503020204020204" pitchFamily="34" charset="-122"/>
              </a:rPr>
              <a:t>對照表</a:t>
            </a:r>
            <a:r>
              <a:rPr lang="en-US" altLang="zh-TW" sz="2400" b="1" dirty="0" smtClean="0">
                <a:latin typeface="Microsoft YaHei" panose="020B0503020204020204" pitchFamily="34" charset="-122"/>
                <a:ea typeface="Microsoft YaHei" panose="020B0503020204020204" pitchFamily="34" charset="-122"/>
              </a:rPr>
              <a:t>(100</a:t>
            </a:r>
            <a:r>
              <a:rPr lang="zh-TW" altLang="en-US" sz="2400" b="1" dirty="0" smtClean="0">
                <a:latin typeface="Microsoft YaHei" panose="020B0503020204020204" pitchFamily="34" charset="-122"/>
                <a:ea typeface="Microsoft YaHei" panose="020B0503020204020204" pitchFamily="34" charset="-122"/>
              </a:rPr>
              <a:t>學年度</a:t>
            </a:r>
            <a:r>
              <a:rPr lang="en-US" altLang="zh-TW" sz="2400" b="1" dirty="0" smtClean="0">
                <a:latin typeface="Microsoft YaHei" panose="020B0503020204020204" pitchFamily="34" charset="-122"/>
                <a:ea typeface="Microsoft YaHei" panose="020B0503020204020204" pitchFamily="34" charset="-122"/>
              </a:rPr>
              <a:t>)</a:t>
            </a:r>
            <a:r>
              <a:rPr lang="en-US" altLang="zh-TW" b="1" dirty="0" smtClean="0">
                <a:latin typeface="微軟正黑體" pitchFamily="34" charset="-120"/>
                <a:ea typeface="微軟正黑體" pitchFamily="34" charset="-120"/>
              </a:rPr>
              <a:t/>
            </a:r>
            <a:br>
              <a:rPr lang="en-US" altLang="zh-TW" b="1" dirty="0" smtClean="0">
                <a:latin typeface="微軟正黑體" pitchFamily="34" charset="-120"/>
                <a:ea typeface="微軟正黑體" pitchFamily="34" charset="-120"/>
              </a:rPr>
            </a:br>
            <a:r>
              <a:rPr lang="en-US" altLang="zh-TW" sz="1400" b="1" dirty="0" smtClean="0">
                <a:latin typeface="Microsoft YaHei" panose="020B0503020204020204" pitchFamily="34" charset="-122"/>
                <a:ea typeface="Microsoft YaHei" panose="020B0503020204020204" pitchFamily="34" charset="-122"/>
              </a:rPr>
              <a:t>a </a:t>
            </a:r>
            <a:r>
              <a:rPr lang="en-US" altLang="zh-TW" sz="1400" b="1" dirty="0">
                <a:latin typeface="Microsoft YaHei" panose="020B0503020204020204" pitchFamily="34" charset="-122"/>
                <a:ea typeface="Microsoft YaHei" panose="020B0503020204020204" pitchFamily="34" charset="-122"/>
              </a:rPr>
              <a:t>- b – c  </a:t>
            </a:r>
            <a:r>
              <a:rPr lang="zh-TW" altLang="en-US" sz="1400" b="1" dirty="0">
                <a:latin typeface="Microsoft YaHei" panose="020B0503020204020204" pitchFamily="34" charset="-122"/>
                <a:ea typeface="Microsoft YaHei" panose="020B0503020204020204" pitchFamily="34" charset="-122"/>
              </a:rPr>
              <a:t>「</a:t>
            </a:r>
            <a:r>
              <a:rPr lang="en-US" altLang="zh-TW" sz="1400" b="1" dirty="0">
                <a:latin typeface="Microsoft YaHei" panose="020B0503020204020204" pitchFamily="34" charset="-122"/>
                <a:ea typeface="Microsoft YaHei" panose="020B0503020204020204" pitchFamily="34" charset="-122"/>
              </a:rPr>
              <a:t>a</a:t>
            </a:r>
            <a:r>
              <a:rPr lang="zh-TW" altLang="en-US" sz="1400" b="1" dirty="0">
                <a:latin typeface="Microsoft YaHei" panose="020B0503020204020204" pitchFamily="34" charset="-122"/>
                <a:ea typeface="Microsoft YaHei" panose="020B0503020204020204" pitchFamily="34" charset="-122"/>
              </a:rPr>
              <a:t>」代表核心能力序號；「</a:t>
            </a:r>
            <a:r>
              <a:rPr lang="en-US" altLang="zh-TW" sz="1400" b="1" dirty="0">
                <a:latin typeface="Microsoft YaHei" panose="020B0503020204020204" pitchFamily="34" charset="-122"/>
                <a:ea typeface="Microsoft YaHei" panose="020B0503020204020204" pitchFamily="34" charset="-122"/>
              </a:rPr>
              <a:t>b</a:t>
            </a:r>
            <a:r>
              <a:rPr lang="zh-TW" altLang="en-US" sz="1400" b="1" dirty="0">
                <a:latin typeface="Microsoft YaHei" panose="020B0503020204020204" pitchFamily="34" charset="-122"/>
                <a:ea typeface="Microsoft YaHei" panose="020B0503020204020204" pitchFamily="34" charset="-122"/>
              </a:rPr>
              <a:t>」代表學習階段序號；「</a:t>
            </a:r>
            <a:r>
              <a:rPr lang="en-US" altLang="zh-TW" sz="1400" b="1" dirty="0">
                <a:latin typeface="Microsoft YaHei" panose="020B0503020204020204" pitchFamily="34" charset="-122"/>
                <a:ea typeface="Microsoft YaHei" panose="020B0503020204020204" pitchFamily="34" charset="-122"/>
              </a:rPr>
              <a:t>c</a:t>
            </a:r>
            <a:r>
              <a:rPr lang="zh-TW" altLang="en-US" sz="1400" b="1" dirty="0">
                <a:latin typeface="Microsoft YaHei" panose="020B0503020204020204" pitchFamily="34" charset="-122"/>
                <a:ea typeface="Microsoft YaHei" panose="020B0503020204020204" pitchFamily="34" charset="-122"/>
              </a:rPr>
              <a:t>」代表流水號</a:t>
            </a:r>
            <a:endParaRPr kumimoji="1" lang="zh-TW" altLang="en-US" sz="1400" b="1" dirty="0">
              <a:latin typeface="Microsoft YaHei" panose="020B0503020204020204" pitchFamily="34" charset="-122"/>
              <a:ea typeface="Microsoft YaHei" panose="020B0503020204020204" pitchFamily="34" charset="-122"/>
            </a:endParaRPr>
          </a:p>
        </p:txBody>
      </p:sp>
      <p:graphicFrame>
        <p:nvGraphicFramePr>
          <p:cNvPr id="15" name="Group 33">
            <a:extLst>
              <a:ext uri="{FF2B5EF4-FFF2-40B4-BE49-F238E27FC236}">
                <a16:creationId xmlns:a16="http://schemas.microsoft.com/office/drawing/2014/main" xmlns="" id="{DB1D95B2-3138-4F63-AB52-22330EA3B929}"/>
              </a:ext>
            </a:extLst>
          </p:cNvPr>
          <p:cNvGraphicFramePr>
            <a:graphicFrameLocks noGrp="1"/>
          </p:cNvGraphicFramePr>
          <p:nvPr>
            <p:extLst>
              <p:ext uri="{D42A27DB-BD31-4B8C-83A1-F6EECF244321}">
                <p14:modId xmlns:p14="http://schemas.microsoft.com/office/powerpoint/2010/main" val="682267511"/>
              </p:ext>
            </p:extLst>
          </p:nvPr>
        </p:nvGraphicFramePr>
        <p:xfrm>
          <a:off x="346109" y="2019800"/>
          <a:ext cx="8477380" cy="4581456"/>
        </p:xfrm>
        <a:graphic>
          <a:graphicData uri="http://schemas.openxmlformats.org/drawingml/2006/table">
            <a:tbl>
              <a:tblPr/>
              <a:tblGrid>
                <a:gridCol w="852376">
                  <a:extLst>
                    <a:ext uri="{9D8B030D-6E8A-4147-A177-3AD203B41FA5}">
                      <a16:colId xmlns:a16="http://schemas.microsoft.com/office/drawing/2014/main" xmlns="" val="20000"/>
                    </a:ext>
                  </a:extLst>
                </a:gridCol>
                <a:gridCol w="1447589">
                  <a:extLst>
                    <a:ext uri="{9D8B030D-6E8A-4147-A177-3AD203B41FA5}">
                      <a16:colId xmlns:a16="http://schemas.microsoft.com/office/drawing/2014/main" xmlns="" val="20001"/>
                    </a:ext>
                  </a:extLst>
                </a:gridCol>
                <a:gridCol w="2504085">
                  <a:extLst>
                    <a:ext uri="{9D8B030D-6E8A-4147-A177-3AD203B41FA5}">
                      <a16:colId xmlns:a16="http://schemas.microsoft.com/office/drawing/2014/main" xmlns="" val="20002"/>
                    </a:ext>
                  </a:extLst>
                </a:gridCol>
                <a:gridCol w="3673330">
                  <a:extLst>
                    <a:ext uri="{9D8B030D-6E8A-4147-A177-3AD203B41FA5}">
                      <a16:colId xmlns:a16="http://schemas.microsoft.com/office/drawing/2014/main" xmlns="" val="20003"/>
                    </a:ext>
                  </a:extLst>
                </a:gridCol>
              </a:tblGrid>
              <a:tr h="553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           </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階段</a:t>
                      </a:r>
                      <a:endParaRPr kumimoji="0" lang="zh-TW" altLang="en-US" sz="12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指標</a:t>
                      </a:r>
                      <a:endParaRPr kumimoji="0" lang="zh-TW" altLang="en-US" sz="12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w="6350" cap="flat" cmpd="sng" algn="ctr">
                      <a:solidFill>
                        <a:srgbClr val="000000"/>
                      </a:solidFill>
                      <a:prstDash val="solid"/>
                      <a:round/>
                      <a:headEnd type="none" w="med" len="med"/>
                      <a:tailEnd type="none" w="med" len="med"/>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0"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第一階段</a:t>
                      </a:r>
                      <a:endParaRPr kumimoji="0" lang="zh-TW" altLang="en-US" sz="1200" b="1"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(1-2</a:t>
                      </a:r>
                      <a:r>
                        <a:rPr kumimoji="0" lang="zh-TW" altLang="en-US" sz="1200" b="0"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年級</a:t>
                      </a:r>
                      <a:r>
                        <a:rPr kumimoji="0" lang="en-US" altLang="zh-TW" sz="1200" b="0"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a:t>
                      </a:r>
                      <a:endParaRPr kumimoji="0" lang="zh-TW" altLang="zh-TW" sz="1200" b="1"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第二階段</a:t>
                      </a:r>
                      <a:endParaRPr kumimoji="0" lang="zh-TW" altLang="en-US" sz="12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(3-6</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年級</a:t>
                      </a: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a:t>
                      </a:r>
                      <a:endParaRPr kumimoji="0" lang="zh-TW" altLang="zh-TW" sz="12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第三階段</a:t>
                      </a:r>
                      <a:endParaRPr kumimoji="0" lang="zh-TW" altLang="en-US" sz="12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(7-9</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年級</a:t>
                      </a: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a:t>
                      </a:r>
                      <a:endParaRPr kumimoji="0" lang="zh-TW" altLang="zh-TW" sz="1200" b="1"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0"/>
                  </a:ext>
                </a:extLst>
              </a:tr>
              <a:tr h="1080792">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自我覺察</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chemeClr val="bg1"/>
                    </a:solidFill>
                  </a:tcPr>
                </a:tc>
                <a:tc>
                  <a:txBody>
                    <a:bodyPr/>
                    <a:lstStyle/>
                    <a:p>
                      <a:pPr marL="381000" marR="0" lvl="0" indent="-381000" algn="l" defTabSz="914400" rtl="0" eaLnBrk="1" fontAlgn="base" latinLnBrk="0" hangingPunct="1">
                        <a:lnSpc>
                          <a:spcPct val="100000"/>
                        </a:lnSpc>
                        <a:spcBef>
                          <a:spcPct val="20000"/>
                        </a:spcBef>
                        <a:spcAft>
                          <a:spcPct val="2000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1-1-1</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養成良好的個人習慣與態度。</a:t>
                      </a:r>
                    </a:p>
                    <a:p>
                      <a:pPr marL="381000" marR="0" lvl="0" indent="-381000" algn="l" defTabSz="914400" rtl="0" eaLnBrk="1" fontAlgn="base" latinLnBrk="0" hangingPunct="1">
                        <a:lnSpc>
                          <a:spcPct val="100000"/>
                        </a:lnSpc>
                        <a:spcBef>
                          <a:spcPct val="20000"/>
                        </a:spcBef>
                        <a:spcAft>
                          <a:spcPct val="2000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1-1-2</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認識自己的長處及優點。</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chemeClr val="bg1"/>
                    </a:solidFill>
                  </a:tcPr>
                </a:tc>
                <a:tc>
                  <a:txBody>
                    <a:bodyPr/>
                    <a:lstStyle/>
                    <a:p>
                      <a:pPr marL="381000" marR="0" lvl="0" indent="-381000" algn="l" defTabSz="914400" rtl="0" eaLnBrk="1" fontAlgn="base" latinLnBrk="0" hangingPunct="1">
                        <a:lnSpc>
                          <a:spcPct val="100000"/>
                        </a:lnSpc>
                        <a:spcBef>
                          <a:spcPct val="20000"/>
                        </a:spcBef>
                        <a:spcAft>
                          <a:spcPct val="2000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1-2-1</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培養自己的興趣、能力。</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chemeClr val="bg1"/>
                    </a:solidFill>
                  </a:tcPr>
                </a:tc>
                <a:tc>
                  <a:txBody>
                    <a:bodyPr/>
                    <a:lstStyle/>
                    <a:p>
                      <a:pPr marL="419100" marR="0" lvl="0" indent="-419100" algn="l" defTabSz="914400" rtl="0" eaLnBrk="1" fontAlgn="base" latinLnBrk="0" hangingPunct="1">
                        <a:lnSpc>
                          <a:spcPct val="100000"/>
                        </a:lnSpc>
                        <a:spcBef>
                          <a:spcPct val="20000"/>
                        </a:spcBef>
                        <a:spcAft>
                          <a:spcPct val="2000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1-3-1</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探索自己的興趣、性向、價值觀及人格特質。</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1"/>
                  </a:ext>
                </a:extLst>
              </a:tr>
              <a:tr h="1540034">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生涯覺察</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chemeClr val="bg1"/>
                    </a:solidFill>
                  </a:tcPr>
                </a:tc>
                <a:tc>
                  <a:txBody>
                    <a:bodyPr/>
                    <a:lstStyle/>
                    <a:p>
                      <a:pPr marL="381000" marR="0" lvl="0" indent="-381000" algn="l" defTabSz="914400" rtl="0" eaLnBrk="1" fontAlgn="base" latinLnBrk="0" hangingPunct="1">
                        <a:lnSpc>
                          <a:spcPct val="100000"/>
                        </a:lnSpc>
                        <a:spcBef>
                          <a:spcPct val="20000"/>
                        </a:spcBef>
                        <a:spcAft>
                          <a:spcPct val="2000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2-1-1</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培養互助合作  的生活態度。</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chemeClr val="bg1"/>
                    </a:solidFill>
                  </a:tcPr>
                </a:tc>
                <a:tc>
                  <a:txBody>
                    <a:bodyPr/>
                    <a:lstStyle/>
                    <a:p>
                      <a:pPr marL="381000" marR="0" lvl="0" indent="-3810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2-2-1</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培養良好的人際互動能力。</a:t>
                      </a:r>
                    </a:p>
                    <a:p>
                      <a:pPr marL="381000" marR="0" lvl="0" indent="-3810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2-2-2</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激發對工作世界的好奇心。</a:t>
                      </a:r>
                    </a:p>
                    <a:p>
                      <a:pPr marL="381000" marR="0" lvl="0" indent="-3810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2-2-3</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認識不同類型工作內容。</a:t>
                      </a:r>
                    </a:p>
                    <a:p>
                      <a:pPr marL="381000" marR="0" lvl="0" indent="-3810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2-2-4</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瞭解工作對個人的意義及社會的重要性。</a:t>
                      </a:r>
                    </a:p>
                    <a:p>
                      <a:pPr marL="381000" marR="0" lvl="0" indent="-3810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2-2-5</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培養對不同類型工作的態度。 </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chemeClr val="bg1"/>
                    </a:solidFill>
                  </a:tcPr>
                </a:tc>
                <a:tc>
                  <a:txBody>
                    <a:bodyPr/>
                    <a:lstStyle/>
                    <a:p>
                      <a:pPr marL="419100" marR="0" lvl="0" indent="-419100" algn="l" defTabSz="914400" rtl="0" eaLnBrk="1" fontAlgn="base" latinLnBrk="0" hangingPunct="1">
                        <a:lnSpc>
                          <a:spcPct val="100000"/>
                        </a:lnSpc>
                        <a:spcBef>
                          <a:spcPct val="20000"/>
                        </a:spcBef>
                        <a:spcAft>
                          <a:spcPct val="2000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2-3-1</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認識工作世界的類型及其內涵。         </a:t>
                      </a:r>
                    </a:p>
                    <a:p>
                      <a:pPr marL="355600" marR="0" lvl="0" indent="-355600" algn="l" defTabSz="914400" rtl="0" eaLnBrk="1" fontAlgn="base" latinLnBrk="0" hangingPunct="1">
                        <a:lnSpc>
                          <a:spcPct val="100000"/>
                        </a:lnSpc>
                        <a:spcBef>
                          <a:spcPct val="20000"/>
                        </a:spcBef>
                        <a:spcAft>
                          <a:spcPct val="2000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2-3-2</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瞭解自己的興趣、性向、價值觀及人格特質所適合發展的方向。</a:t>
                      </a:r>
                    </a:p>
                    <a:p>
                      <a:pPr marL="419100" marR="0" lvl="0" indent="-419100" algn="l" defTabSz="914400" rtl="0" eaLnBrk="1" fontAlgn="base" latinLnBrk="0" hangingPunct="1">
                        <a:lnSpc>
                          <a:spcPct val="100000"/>
                        </a:lnSpc>
                        <a:spcBef>
                          <a:spcPct val="20000"/>
                        </a:spcBef>
                        <a:spcAft>
                          <a:spcPct val="2000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2-3-3</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瞭解社會發展階段與工作間的關係。        </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r h="1406912">
                <a:tc>
                  <a:txBody>
                    <a:bodyPr/>
                    <a:lstStyle/>
                    <a:p>
                      <a:pPr marL="152400" marR="0" lvl="0" indent="-152400" algn="ctr" defTabSz="914400" rtl="0" eaLnBrk="1" fontAlgn="base" latinLnBrk="0" hangingPunct="1">
                        <a:lnSpc>
                          <a:spcPct val="100000"/>
                        </a:lnSpc>
                        <a:spcBef>
                          <a:spcPct val="20000"/>
                        </a:spcBef>
                        <a:spcAft>
                          <a:spcPct val="20000"/>
                        </a:spcAft>
                        <a:buClrTx/>
                        <a:buSzTx/>
                        <a:buFontTx/>
                        <a:buNone/>
                        <a:tabLst/>
                      </a:pP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生涯探索</a:t>
                      </a:r>
                      <a:endPar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p>
                      <a:pPr marL="152400" marR="0" lvl="0" indent="-152400" algn="ctr" defTabSz="914400" rtl="0" eaLnBrk="1" fontAlgn="base" latinLnBrk="0" hangingPunct="1">
                        <a:lnSpc>
                          <a:spcPct val="100000"/>
                        </a:lnSpc>
                        <a:spcBef>
                          <a:spcPct val="20000"/>
                        </a:spcBef>
                        <a:spcAft>
                          <a:spcPct val="20000"/>
                        </a:spcAft>
                        <a:buClrTx/>
                        <a:buSzTx/>
                        <a:buFontTx/>
                        <a:buNone/>
                        <a:tabLst/>
                      </a:pP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與進路選擇</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20000"/>
                        </a:spcAft>
                        <a:buClrTx/>
                        <a:buSzTx/>
                        <a:buFontTx/>
                        <a:buNone/>
                        <a:tabLst/>
                      </a:pPr>
                      <a:endPar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endParaRP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81000" marR="0" lvl="0" indent="-381000" algn="l" defTabSz="914400" rtl="0" eaLnBrk="1" fontAlgn="base" latinLnBrk="0" hangingPunct="1">
                        <a:lnSpc>
                          <a:spcPct val="100000"/>
                        </a:lnSpc>
                        <a:spcBef>
                          <a:spcPct val="20000"/>
                        </a:spcBef>
                        <a:spcAft>
                          <a:spcPct val="2000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3-2-1</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培養規劃及運用時間的能力。</a:t>
                      </a:r>
                    </a:p>
                    <a:p>
                      <a:pPr marL="381000" marR="0" lvl="0" indent="-381000" algn="l" defTabSz="914400" rtl="0" eaLnBrk="1" fontAlgn="base" latinLnBrk="0" hangingPunct="1">
                        <a:lnSpc>
                          <a:spcPct val="100000"/>
                        </a:lnSpc>
                        <a:spcBef>
                          <a:spcPct val="20000"/>
                        </a:spcBef>
                        <a:spcAft>
                          <a:spcPct val="20000"/>
                        </a:spcAft>
                        <a:buClrTx/>
                        <a:buSzTx/>
                        <a:buFontTx/>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3-2-2</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學習如何解決問題及做決定。</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19100" marR="0" lvl="0" indent="-4191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3-3-1</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培養正確工作態度及價值觀。</a:t>
                      </a:r>
                    </a:p>
                    <a:p>
                      <a:pPr marL="419100" marR="0" lvl="0" indent="-4191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3-3-2</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學習如何尋找並運用工作世界的資料。</a:t>
                      </a:r>
                    </a:p>
                    <a:p>
                      <a:pPr marL="419100" marR="0" lvl="0" indent="-4191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3-3-3</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培養解決生涯問題及做決定的能力。</a:t>
                      </a:r>
                    </a:p>
                    <a:p>
                      <a:pPr marL="419100" marR="0" lvl="0" indent="-4191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3-3-4</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瞭解教育及進路選擇與工作間的關係。</a:t>
                      </a:r>
                    </a:p>
                    <a:p>
                      <a:pPr marL="419100" marR="0" lvl="0" indent="-41910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altLang="zh-TW"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3-3-5</a:t>
                      </a:r>
                      <a:r>
                        <a:rPr kumimoji="0" lang="zh-TW"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cs typeface="Times New Roman" pitchFamily="18" charset="0"/>
                        </a:rPr>
                        <a:t>發展規劃生涯的能力。 </a:t>
                      </a:r>
                    </a:p>
                  </a:txBody>
                  <a:tcPr marL="15804" marR="158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3"/>
                  </a:ext>
                </a:extLst>
              </a:tr>
            </a:tbl>
          </a:graphicData>
        </a:graphic>
      </p:graphicFrame>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326" y="867956"/>
            <a:ext cx="6139674" cy="59900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52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Titan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5067</Words>
  <Application>Microsoft Office PowerPoint</Application>
  <PresentationFormat>如螢幕大小 (4:3)</PresentationFormat>
  <Paragraphs>539</Paragraphs>
  <Slides>42</Slides>
  <Notes>40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42</vt:i4>
      </vt:variant>
    </vt:vector>
  </HeadingPairs>
  <TitlesOfParts>
    <vt:vector size="56" baseType="lpstr">
      <vt:lpstr>Arial</vt:lpstr>
      <vt:lpstr>新細明體</vt:lpstr>
      <vt:lpstr>Arvo</vt:lpstr>
      <vt:lpstr>微軟正黑體</vt:lpstr>
      <vt:lpstr>宋体</vt:lpstr>
      <vt:lpstr>微软雅黑</vt:lpstr>
      <vt:lpstr>Arial Unicode MS</vt:lpstr>
      <vt:lpstr>細明體</vt:lpstr>
      <vt:lpstr>Impact</vt:lpstr>
      <vt:lpstr>Times New Roman</vt:lpstr>
      <vt:lpstr>Wingdings</vt:lpstr>
      <vt:lpstr>Muli</vt:lpstr>
      <vt:lpstr>標楷體</vt:lpstr>
      <vt:lpstr>Titania template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王錦慧</cp:lastModifiedBy>
  <cp:revision>257</cp:revision>
  <dcterms:modified xsi:type="dcterms:W3CDTF">2021-04-13T16:21:40Z</dcterms:modified>
</cp:coreProperties>
</file>