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76" r:id="rId6"/>
    <p:sldId id="264" r:id="rId7"/>
    <p:sldId id="259" r:id="rId8"/>
    <p:sldId id="279" r:id="rId9"/>
    <p:sldId id="289" r:id="rId10"/>
    <p:sldId id="290" r:id="rId11"/>
    <p:sldId id="288" r:id="rId12"/>
    <p:sldId id="262" r:id="rId13"/>
    <p:sldId id="286" r:id="rId14"/>
    <p:sldId id="287" r:id="rId15"/>
    <p:sldId id="265" r:id="rId16"/>
    <p:sldId id="268" r:id="rId17"/>
    <p:sldId id="273" r:id="rId18"/>
    <p:sldId id="274" r:id="rId19"/>
    <p:sldId id="260" r:id="rId20"/>
    <p:sldId id="272" r:id="rId21"/>
  </p:sldIdLst>
  <p:sldSz cx="18288000" cy="10287000"/>
  <p:notesSz cx="6858000" cy="9144000"/>
  <p:embeddedFontLst>
    <p:embeddedFont>
      <p:font typeface="Microsoft JhengHei Light" panose="020B0304030504040204" pitchFamily="34" charset="-120"/>
      <p:regular r:id="rId22"/>
    </p:embeddedFont>
    <p:embeddedFont>
      <p:font typeface="Noto Sans T Chinese" panose="02020500000000000000" charset="-120"/>
      <p:regular r:id="rId23"/>
    </p:embeddedFont>
    <p:embeddedFont>
      <p:font typeface="Noto Sans T Chinese Bold" panose="02020500000000000000" charset="-120"/>
      <p:regular r:id="rId24"/>
    </p:embeddedFont>
    <p:embeddedFont>
      <p:font typeface="王漢宗特黑體" panose="02020500000000000000" charset="-120"/>
      <p:regular r:id="rId25"/>
    </p:embeddedFont>
    <p:embeddedFont>
      <p:font typeface="微軟正黑體 Light" panose="020B0304030504040204" pitchFamily="34" charset="-12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FE0"/>
    <a:srgbClr val="FFFFFF"/>
    <a:srgbClr val="4F81BD"/>
    <a:srgbClr val="D04C00"/>
    <a:srgbClr val="B396BC"/>
    <a:srgbClr val="96922B"/>
    <a:srgbClr val="E0B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8" y="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46671"/>
            <a:ext cx="18288000" cy="1540329"/>
            <a:chOff x="0" y="0"/>
            <a:chExt cx="4816593" cy="405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5683"/>
            </a:xfrm>
            <a:custGeom>
              <a:avLst/>
              <a:gdLst/>
              <a:ahLst/>
              <a:cxnLst/>
              <a:rect l="l" t="t" r="r" b="b"/>
              <a:pathLst>
                <a:path w="4816592" h="405683">
                  <a:moveTo>
                    <a:pt x="0" y="0"/>
                  </a:moveTo>
                  <a:lnTo>
                    <a:pt x="4816592" y="0"/>
                  </a:lnTo>
                  <a:lnTo>
                    <a:pt x="4816592" y="405683"/>
                  </a:lnTo>
                  <a:lnTo>
                    <a:pt x="0" y="40568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4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0" y="8737146"/>
            <a:ext cx="18288000" cy="952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470190" y="9247605"/>
            <a:ext cx="7378409" cy="538460"/>
            <a:chOff x="0" y="0"/>
            <a:chExt cx="6090259" cy="7179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7946" cy="717946"/>
            </a:xfrm>
            <a:custGeom>
              <a:avLst/>
              <a:gdLst/>
              <a:ahLst/>
              <a:cxnLst/>
              <a:rect l="l" t="t" r="r" b="b"/>
              <a:pathLst>
                <a:path w="717946" h="717946">
                  <a:moveTo>
                    <a:pt x="0" y="0"/>
                  </a:moveTo>
                  <a:lnTo>
                    <a:pt x="717946" y="0"/>
                  </a:lnTo>
                  <a:lnTo>
                    <a:pt x="717946" y="717946"/>
                  </a:lnTo>
                  <a:lnTo>
                    <a:pt x="0" y="717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109620" y="141168"/>
              <a:ext cx="4980639" cy="502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3200" b="1" spc="-240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花蓮縣消防局</a:t>
              </a:r>
              <a:r>
                <a:rPr lang="en-US" sz="3200" b="1" spc="-24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  </a:t>
              </a:r>
              <a:r>
                <a:rPr lang="zh-TW" altLang="en-US" sz="3200" b="1" spc="-24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災害管理科 呂子暄</a:t>
              </a:r>
              <a:endParaRPr lang="en-US" sz="3200" b="1" spc="-24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3195" y="2434381"/>
            <a:ext cx="8409821" cy="2950932"/>
            <a:chOff x="-807340" y="-1646763"/>
            <a:chExt cx="11213094" cy="3934574"/>
          </a:xfrm>
        </p:grpSpPr>
        <p:sp>
          <p:nvSpPr>
            <p:cNvPr id="12" name="TextBox 12"/>
            <p:cNvSpPr txBox="1"/>
            <p:nvPr/>
          </p:nvSpPr>
          <p:spPr>
            <a:xfrm>
              <a:off x="-696260" y="268540"/>
              <a:ext cx="11102014" cy="2019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225"/>
                </a:lnSpc>
              </a:pPr>
              <a:r>
                <a:rPr lang="en-US" sz="8000" b="1" spc="-862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sym typeface="Noto Sans T Chinese Bold"/>
                </a:rPr>
                <a:t>基本介紹</a:t>
              </a:r>
              <a:endParaRPr lang="en-US" sz="8000" b="1" spc="-862" dirty="0">
                <a:solidFill>
                  <a:srgbClr val="282A29"/>
                </a:solidFill>
                <a:latin typeface="Noto Sans T Chinese Bold"/>
                <a:ea typeface="Noto Sans T Chinese Bold"/>
                <a:sym typeface="Noto Sans T Chinese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807340" y="-1646763"/>
              <a:ext cx="11102014" cy="2257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3225"/>
                </a:lnSpc>
              </a:pPr>
              <a:r>
                <a:rPr lang="en-US" sz="11500" b="1" spc="-862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緊急</a:t>
              </a:r>
              <a:r>
                <a:rPr lang="en-US" sz="11500" b="1" spc="-862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sym typeface="Noto Sans T Chinese Bold"/>
                </a:rPr>
                <a:t>避難包</a:t>
              </a:r>
              <a:endParaRPr lang="en-US" sz="11500" b="1" spc="-862" dirty="0">
                <a:solidFill>
                  <a:srgbClr val="282A29"/>
                </a:solidFill>
                <a:latin typeface="Noto Sans T Chinese Bold"/>
                <a:ea typeface="Noto Sans T Chinese Bold"/>
                <a:sym typeface="Noto Sans T Chinese Bold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6048A8D0-E86F-8711-A263-88B5F02BA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27" b="91309" l="4688" r="97266">
                        <a14:foregroundMark x1="52832" y1="12012" x2="46973" y2="13965"/>
                        <a14:foregroundMark x1="46973" y1="13965" x2="53613" y2="14551"/>
                        <a14:foregroundMark x1="53613" y1="14551" x2="54492" y2="13770"/>
                        <a14:foregroundMark x1="77637" y1="15137" x2="71484" y2="13770"/>
                        <a14:foregroundMark x1="71484" y1="13770" x2="65039" y2="18848"/>
                        <a14:foregroundMark x1="65039" y1="18848" x2="87793" y2="30664"/>
                        <a14:foregroundMark x1="87793" y1="30664" x2="77637" y2="36621"/>
                        <a14:foregroundMark x1="77637" y1="36621" x2="65723" y2="50293"/>
                        <a14:foregroundMark x1="65723" y1="50293" x2="70117" y2="59277"/>
                        <a14:foregroundMark x1="70117" y1="59277" x2="85156" y2="60645"/>
                        <a14:foregroundMark x1="85156" y1="60645" x2="91797" y2="60059"/>
                        <a14:foregroundMark x1="91797" y1="60059" x2="94531" y2="62988"/>
                        <a14:foregroundMark x1="88184" y1="64648" x2="58691" y2="62305"/>
                        <a14:foregroundMark x1="58691" y1="62305" x2="59863" y2="55371"/>
                        <a14:foregroundMark x1="59863" y1="55371" x2="57227" y2="48340"/>
                        <a14:foregroundMark x1="57227" y1="48340" x2="67773" y2="29590"/>
                        <a14:foregroundMark x1="67773" y1="29590" x2="61133" y2="27246"/>
                        <a14:foregroundMark x1="61133" y1="27246" x2="60840" y2="18555"/>
                        <a14:foregroundMark x1="60840" y1="18555" x2="66895" y2="8691"/>
                        <a14:foregroundMark x1="66895" y1="8691" x2="70020" y2="7324"/>
                        <a14:foregroundMark x1="45313" y1="28711" x2="51172" y2="32910"/>
                        <a14:foregroundMark x1="51172" y1="32910" x2="56131" y2="45152"/>
                        <a14:foregroundMark x1="47168" y1="47363" x2="47168" y2="49512"/>
                        <a14:foregroundMark x1="48438" y1="58691" x2="43164" y2="58301"/>
                        <a14:foregroundMark x1="43164" y1="58301" x2="45508" y2="60742"/>
                        <a14:foregroundMark x1="49805" y1="70313" x2="53418" y2="69043"/>
                        <a14:foregroundMark x1="45801" y1="81250" x2="39063" y2="81055"/>
                        <a14:foregroundMark x1="44238" y1="86719" x2="45117" y2="90332"/>
                        <a14:foregroundMark x1="62012" y1="73926" x2="56445" y2="77441"/>
                        <a14:foregroundMark x1="56445" y1="77441" x2="63281" y2="72363"/>
                        <a14:foregroundMark x1="61426" y1="88770" x2="56055" y2="89063"/>
                        <a14:foregroundMark x1="56055" y1="89063" x2="62207" y2="88867"/>
                        <a14:foregroundMark x1="62207" y1="88867" x2="64355" y2="82520"/>
                        <a14:foregroundMark x1="75195" y1="76563" x2="75293" y2="76270"/>
                        <a14:foregroundMark x1="75488" y1="83594" x2="72852" y2="89160"/>
                        <a14:foregroundMark x1="72852" y1="89160" x2="75195" y2="85254"/>
                        <a14:foregroundMark x1="91406" y1="76855" x2="88379" y2="84668"/>
                        <a14:foregroundMark x1="88379" y1="84668" x2="93652" y2="86816"/>
                        <a14:foregroundMark x1="93652" y1="86816" x2="94238" y2="88086"/>
                        <a14:foregroundMark x1="17676" y1="35742" x2="17480" y2="28613"/>
                        <a14:foregroundMark x1="17480" y1="28613" x2="11816" y2="22461"/>
                        <a14:foregroundMark x1="11816" y1="22461" x2="6836" y2="27441"/>
                        <a14:foregroundMark x1="6836" y1="27441" x2="6250" y2="33594"/>
                        <a14:foregroundMark x1="6250" y1="33594" x2="8984" y2="39551"/>
                        <a14:foregroundMark x1="8984" y1="39551" x2="22461" y2="41211"/>
                        <a14:foregroundMark x1="11914" y1="19238" x2="5371" y2="28027"/>
                        <a14:foregroundMark x1="5371" y1="28027" x2="4688" y2="40625"/>
                        <a14:foregroundMark x1="27930" y1="87207" x2="5664" y2="86035"/>
                        <a14:foregroundMark x1="5664" y1="86035" x2="22852" y2="91406"/>
                        <a14:foregroundMark x1="22852" y1="91406" x2="25781" y2="89648"/>
                        <a14:foregroundMark x1="68945" y1="13281" x2="73242" y2="10059"/>
                        <a14:foregroundMark x1="73242" y1="10059" x2="81836" y2="12598"/>
                        <a14:foregroundMark x1="81836" y1="12598" x2="92285" y2="24609"/>
                        <a14:foregroundMark x1="92285" y1="24609" x2="89453" y2="28711"/>
                        <a14:foregroundMark x1="89453" y1="28711" x2="85449" y2="28906"/>
                        <a14:foregroundMark x1="92480" y1="43262" x2="95996" y2="47559"/>
                        <a14:foregroundMark x1="95996" y1="47559" x2="97266" y2="52637"/>
                        <a14:foregroundMark x1="97266" y1="52637" x2="92090" y2="52832"/>
                        <a14:foregroundMark x1="92090" y1="52832" x2="84766" y2="50781"/>
                        <a14:foregroundMark x1="84766" y1="50781" x2="83496" y2="55859"/>
                        <a14:foregroundMark x1="83496" y1="55859" x2="88184" y2="56348"/>
                        <a14:foregroundMark x1="87695" y1="55273" x2="83105" y2="42090"/>
                        <a14:foregroundMark x1="83105" y1="42090" x2="91504" y2="43848"/>
                        <a14:foregroundMark x1="91504" y1="43848" x2="86816" y2="52930"/>
                        <a14:foregroundMark x1="86816" y1="52930" x2="82031" y2="52051"/>
                        <a14:foregroundMark x1="82031" y1="44336" x2="85352" y2="40625"/>
                        <a14:foregroundMark x1="85352" y1="40625" x2="94141" y2="47266"/>
                        <a14:foregroundMark x1="94141" y1="47266" x2="90723" y2="52832"/>
                        <a14:foregroundMark x1="90723" y1="52832" x2="89355" y2="52930"/>
                        <a14:foregroundMark x1="84863" y1="45605" x2="86621" y2="40723"/>
                        <a14:foregroundMark x1="86621" y1="40723" x2="79199" y2="30859"/>
                        <a14:foregroundMark x1="79199" y1="30859" x2="66797" y2="23535"/>
                        <a14:foregroundMark x1="66797" y1="23535" x2="73145" y2="31934"/>
                        <a14:foregroundMark x1="73145" y1="31934" x2="79199" y2="35645"/>
                        <a14:foregroundMark x1="88477" y1="83398" x2="86133" y2="88086"/>
                        <a14:foregroundMark x1="86133" y1="88086" x2="87793" y2="87207"/>
                        <a14:foregroundMark x1="48242" y1="48145" x2="50000" y2="46094"/>
                        <a14:foregroundMark x1="57227" y1="76660" x2="54102" y2="79395"/>
                        <a14:backgroundMark x1="52637" y1="41211" x2="54199" y2="39063"/>
                        <a14:backgroundMark x1="53906" y1="41504" x2="54883" y2="39941"/>
                        <a14:backgroundMark x1="54102" y1="41113" x2="53125" y2="39160"/>
                        <a14:backgroundMark x1="54492" y1="40625" x2="54102" y2="39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200" y="132851"/>
            <a:ext cx="10152089" cy="98292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47C6A-5A9E-F627-59EE-4BF9D0DDC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E2F47523-B377-CCE5-1250-522DDC053DDA}"/>
              </a:ext>
            </a:extLst>
          </p:cNvPr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4C0ECB5-268B-2F73-2798-795AC5245513}"/>
                </a:ext>
              </a:extLst>
            </p:cNvPr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2BD9BA6-B71D-032D-C7DF-E716748FF70D}"/>
                </a:ext>
              </a:extLst>
            </p:cNvPr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891CC08E-3EA2-FA4C-4B91-E8C7AEA0D707}"/>
              </a:ext>
            </a:extLst>
          </p:cNvPr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C349A2A2-457A-D8C2-5DA2-866FB2948A51}"/>
              </a:ext>
            </a:extLst>
          </p:cNvPr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B83D8928-FC9A-A319-6226-6E77F4E54F3A}"/>
              </a:ext>
            </a:extLst>
          </p:cNvPr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88FF76E-6D47-6E1C-F022-EBAAB457A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22" y="-110751"/>
            <a:ext cx="14834278" cy="104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16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F2E09-A75C-5E89-B1CC-994EA583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020859C6-79BB-BE1D-5AE2-7A81D9E24A74}"/>
              </a:ext>
            </a:extLst>
          </p:cNvPr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089CAF5-C496-5C0B-0AC4-5C246E6A917F}"/>
                </a:ext>
              </a:extLst>
            </p:cNvPr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B86AACD-B5C6-1165-C1B4-F90B6B16DC7C}"/>
                </a:ext>
              </a:extLst>
            </p:cNvPr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12311034-88EC-92F3-E7E8-56E9DF124BB8}"/>
              </a:ext>
            </a:extLst>
          </p:cNvPr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861DAC62-681C-0E3B-03BB-B85C2F3FF2A1}"/>
              </a:ext>
            </a:extLst>
          </p:cNvPr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8240C85E-698C-6B51-9E9F-CA1F1A2771D0}"/>
              </a:ext>
            </a:extLst>
          </p:cNvPr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A758B702-94E3-0796-4BA0-B007600D72E5}"/>
              </a:ext>
            </a:extLst>
          </p:cNvPr>
          <p:cNvGrpSpPr/>
          <p:nvPr/>
        </p:nvGrpSpPr>
        <p:grpSpPr>
          <a:xfrm>
            <a:off x="1028700" y="1028700"/>
            <a:ext cx="5470535" cy="3135322"/>
            <a:chOff x="0" y="0"/>
            <a:chExt cx="7294047" cy="4180429"/>
          </a:xfrm>
        </p:grpSpPr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A0340D06-034E-DC56-4B53-3A5F523C8E9D}"/>
                </a:ext>
              </a:extLst>
            </p:cNvPr>
            <p:cNvSpPr txBox="1"/>
            <p:nvPr/>
          </p:nvSpPr>
          <p:spPr>
            <a:xfrm>
              <a:off x="1731089" y="3784256"/>
              <a:ext cx="3702910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spc="-89">
                  <a:solidFill>
                    <a:srgbClr val="FAEFE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  <a:hlinkClick r:id="rId2" action="ppaction://hlinksldjump"/>
                </a:rPr>
                <a:t>返回「議程」頁面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6BB7C001-3FEC-0CDD-DD9D-F79EDBBA8860}"/>
                </a:ext>
              </a:extLst>
            </p:cNvPr>
            <p:cNvSpPr txBox="1"/>
            <p:nvPr/>
          </p:nvSpPr>
          <p:spPr>
            <a:xfrm>
              <a:off x="0" y="9525"/>
              <a:ext cx="7294047" cy="354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我們的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團隊成員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94129770-08DB-3CEB-8F7A-34DA4409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61" y="-242775"/>
            <a:ext cx="15436477" cy="218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2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6" name="Group 36"/>
          <p:cNvGrpSpPr/>
          <p:nvPr/>
        </p:nvGrpSpPr>
        <p:grpSpPr>
          <a:xfrm>
            <a:off x="1028700" y="1028700"/>
            <a:ext cx="5470535" cy="3135322"/>
            <a:chOff x="0" y="0"/>
            <a:chExt cx="7294047" cy="4180429"/>
          </a:xfrm>
        </p:grpSpPr>
        <p:sp>
          <p:nvSpPr>
            <p:cNvPr id="37" name="TextBox 37"/>
            <p:cNvSpPr txBox="1"/>
            <p:nvPr/>
          </p:nvSpPr>
          <p:spPr>
            <a:xfrm>
              <a:off x="1731089" y="3784256"/>
              <a:ext cx="3702910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spc="-89">
                  <a:solidFill>
                    <a:srgbClr val="FAEFE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  <a:hlinkClick r:id="rId2" action="ppaction://hlinksldjump"/>
                </a:rPr>
                <a:t>返回「議程」頁面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9525"/>
              <a:ext cx="7294047" cy="354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我們的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團隊成員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FF5E3CAC-EE8B-8A70-F2F6-049CE61D1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61" y="-242775"/>
            <a:ext cx="15436477" cy="218411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D5644F-3E2E-F88D-C87D-2E79A2435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67A53D-5ACD-3DC3-5713-609B9E3DFDDC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6B176A-952D-6B91-F080-6E9CB643106C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170143-7184-30EF-1EDA-9933CD8B67BF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4544743-B17B-B736-80AF-FC81A4552A0E}"/>
              </a:ext>
            </a:extLst>
          </p:cNvPr>
          <p:cNvGrpSpPr/>
          <p:nvPr/>
        </p:nvGrpSpPr>
        <p:grpSpPr>
          <a:xfrm>
            <a:off x="662575" y="952500"/>
            <a:ext cx="10706099" cy="7708534"/>
            <a:chOff x="-355588" y="190531"/>
            <a:chExt cx="10397987" cy="7430864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C1CC28A-4F86-825B-17FA-888329E4DC16}"/>
                </a:ext>
              </a:extLst>
            </p:cNvPr>
            <p:cNvSpPr txBox="1"/>
            <p:nvPr/>
          </p:nvSpPr>
          <p:spPr>
            <a:xfrm>
              <a:off x="0" y="2960888"/>
              <a:ext cx="8463933" cy="4660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sz="3000" dirty="0"/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入口處：大門口或玄關。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lvl="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逃生路線上：確保避難包在家人平時活動的路線上，方便取用。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lvl="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睡房</a:t>
              </a: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: 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如果家中有嬰幼兒，可以考慮在睡房附近放置一個，方便快速應對。 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將避難包放在容易被記住的地方，例如客廳明顯處。</a:t>
              </a: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 </a:t>
              </a: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45E3729-0F40-57BC-1DAB-85890E172701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1395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放在哪裡最合適</a:t>
              </a:r>
              <a:endParaRPr lang="en-US" altLang="zh-TW" sz="8000" b="1" spc="-719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BAB7CC6B-7B83-CAD8-13CD-0F37D20C0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675" y="1667830"/>
            <a:ext cx="6919323" cy="69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38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AD8529-0E00-9C87-48E3-64C06AD47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975D9D-758B-9E88-C97C-12EF09427ABF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218461-54A9-427F-132B-AA667A99D59A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50C06AE-3C47-632C-CB8E-2F64E5813A2F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6A65DEE-457A-7A95-247C-21697C99FEEF}"/>
              </a:ext>
            </a:extLst>
          </p:cNvPr>
          <p:cNvGrpSpPr/>
          <p:nvPr/>
        </p:nvGrpSpPr>
        <p:grpSpPr>
          <a:xfrm>
            <a:off x="662577" y="495300"/>
            <a:ext cx="13282023" cy="6964740"/>
            <a:chOff x="-355588" y="190531"/>
            <a:chExt cx="13395084" cy="6713862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5BBFBCE-A811-BD07-C79B-98A5E037BA6F}"/>
                </a:ext>
              </a:extLst>
            </p:cNvPr>
            <p:cNvSpPr txBox="1"/>
            <p:nvPr/>
          </p:nvSpPr>
          <p:spPr>
            <a:xfrm>
              <a:off x="0" y="2960888"/>
              <a:ext cx="8463933" cy="3943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sz="3000" dirty="0"/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緊急狀況發生時，不需驚慌，但要立刻評估安全後快速帶上避難包。</a:t>
              </a:r>
            </a:p>
            <a:p>
              <a:pPr marL="457200" lvl="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將避難包與其他常用物品，例如安全帽，放置在一起，方便一起攜帶。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可以在避難包中放置一些可以撫慰心靈的小物品，例如日記本、宗教物品等，幫助在災難發生時穩定情緒。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7C38221-5344-6D40-7FDF-6644FF18B67B}"/>
                </a:ext>
              </a:extLst>
            </p:cNvPr>
            <p:cNvSpPr txBox="1"/>
            <p:nvPr/>
          </p:nvSpPr>
          <p:spPr>
            <a:xfrm>
              <a:off x="-355588" y="190531"/>
              <a:ext cx="13395084" cy="13488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避難時的配合建議及其他建議</a:t>
              </a: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C0ADED5E-94EC-F032-B514-0A9F569A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01" b="91602" l="6901" r="93034">
                        <a14:foregroundMark x1="21029" y1="14453" x2="25651" y2="8301"/>
                        <a14:foregroundMark x1="25651" y1="8301" x2="35221" y2="24121"/>
                        <a14:foregroundMark x1="35221" y1="24121" x2="36458" y2="32129"/>
                        <a14:foregroundMark x1="36458" y1="32129" x2="31510" y2="78711"/>
                        <a14:foregroundMark x1="31510" y1="78711" x2="37891" y2="85352"/>
                        <a14:foregroundMark x1="37891" y1="85352" x2="37891" y2="85547"/>
                        <a14:foregroundMark x1="25326" y1="68945" x2="15885" y2="88965"/>
                        <a14:foregroundMark x1="15885" y1="88965" x2="19727" y2="91602"/>
                        <a14:foregroundMark x1="19727" y1="91602" x2="19922" y2="87402"/>
                        <a14:foregroundMark x1="16862" y1="56348" x2="7747" y2="52637"/>
                        <a14:foregroundMark x1="7747" y1="52637" x2="9701" y2="46875"/>
                        <a14:foregroundMark x1="9701" y1="46875" x2="11914" y2="53125"/>
                        <a14:foregroundMark x1="11914" y1="53125" x2="11979" y2="55566"/>
                        <a14:foregroundMark x1="7096" y1="49316" x2="6966" y2="51758"/>
                        <a14:foregroundMark x1="59766" y1="26660" x2="52018" y2="36133"/>
                        <a14:foregroundMark x1="52018" y1="36133" x2="53320" y2="61035"/>
                        <a14:foregroundMark x1="53320" y1="61035" x2="54818" y2="68945"/>
                        <a14:foregroundMark x1="54818" y1="68945" x2="54557" y2="75391"/>
                        <a14:foregroundMark x1="54557" y1="75391" x2="51042" y2="77734"/>
                        <a14:foregroundMark x1="51042" y1="77734" x2="60286" y2="70801"/>
                        <a14:foregroundMark x1="60286" y1="70801" x2="62370" y2="76660"/>
                        <a14:foregroundMark x1="62370" y1="76660" x2="60612" y2="84180"/>
                        <a14:foregroundMark x1="60612" y1="84180" x2="68229" y2="72070"/>
                        <a14:foregroundMark x1="68229" y1="72070" x2="68685" y2="51270"/>
                        <a14:foregroundMark x1="68685" y1="51270" x2="73763" y2="52246"/>
                        <a14:foregroundMark x1="73763" y1="52246" x2="72461" y2="83887"/>
                        <a14:foregroundMark x1="72461" y1="83887" x2="79557" y2="74316"/>
                        <a14:foregroundMark x1="79557" y1="74316" x2="84961" y2="80176"/>
                        <a14:foregroundMark x1="84961" y1="80176" x2="83529" y2="68652"/>
                        <a14:foregroundMark x1="83529" y1="68652" x2="85156" y2="61230"/>
                        <a14:foregroundMark x1="85156" y1="61230" x2="88867" y2="57617"/>
                        <a14:foregroundMark x1="88867" y1="57617" x2="89909" y2="49609"/>
                        <a14:foregroundMark x1="89909" y1="49609" x2="89714" y2="47266"/>
                        <a14:foregroundMark x1="90820" y1="48242" x2="92643" y2="52930"/>
                        <a14:foregroundMark x1="92643" y1="52930" x2="93034" y2="56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3826377"/>
            <a:ext cx="9853679" cy="65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939" y="4114431"/>
            <a:ext cx="4878454" cy="1680228"/>
            <a:chOff x="0" y="0"/>
            <a:chExt cx="938561" cy="323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pPr algn="ctr"/>
              <a:endParaRPr lang="en-US" altLang="zh-TW" sz="30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全字庫正楷體" panose="03000500000000000000" pitchFamily="66" charset="-120"/>
              </a:endParaRPr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簡易拖鞋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47568" y="4114431"/>
            <a:ext cx="5192864" cy="1680228"/>
            <a:chOff x="0" y="0"/>
            <a:chExt cx="999051" cy="3232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9051" cy="323258"/>
            </a:xfrm>
            <a:custGeom>
              <a:avLst/>
              <a:gdLst/>
              <a:ahLst/>
              <a:cxnLst/>
              <a:rect l="l" t="t" r="r" b="b"/>
              <a:pathLst>
                <a:path w="999051" h="323258">
                  <a:moveTo>
                    <a:pt x="0" y="0"/>
                  </a:moveTo>
                  <a:lnTo>
                    <a:pt x="999051" y="0"/>
                  </a:lnTo>
                  <a:lnTo>
                    <a:pt x="999051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99905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80846" y="4114431"/>
            <a:ext cx="4878454" cy="1680228"/>
            <a:chOff x="0" y="0"/>
            <a:chExt cx="938561" cy="3232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pPr algn="ctr"/>
              <a:endParaRPr lang="en-US" altLang="zh-TW" sz="30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全字庫正楷體" panose="03000500000000000000" pitchFamily="66" charset="-120"/>
              </a:endParaRPr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行動電源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0939" y="6251537"/>
            <a:ext cx="4878454" cy="1680228"/>
            <a:chOff x="0" y="0"/>
            <a:chExt cx="938561" cy="3232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endParaRPr lang="en-US" altLang="zh-TW" dirty="0"/>
            </a:p>
            <a:p>
              <a:endParaRPr lang="en-US" altLang="zh-TW" dirty="0"/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現金、零錢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380846" y="6251537"/>
            <a:ext cx="4878454" cy="1680228"/>
            <a:chOff x="0" y="0"/>
            <a:chExt cx="938561" cy="3232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endParaRPr lang="en-US" altLang="zh-TW" sz="30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全字庫正楷體" panose="03000500000000000000" pitchFamily="66" charset="-120"/>
              </a:endParaRPr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證件影本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1201093"/>
            <a:ext cx="16230600" cy="1715999"/>
            <a:chOff x="0" y="171451"/>
            <a:chExt cx="21640800" cy="2287998"/>
          </a:xfrm>
        </p:grpSpPr>
        <p:sp>
          <p:nvSpPr>
            <p:cNvPr id="19" name="TextBox 19"/>
            <p:cNvSpPr txBox="1"/>
            <p:nvPr/>
          </p:nvSpPr>
          <p:spPr>
            <a:xfrm>
              <a:off x="2645" y="171451"/>
              <a:ext cx="21638155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zh-TW" altLang="en-US" sz="8800" b="1" spc="-66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分享你的避難包裝了什麼</a:t>
              </a:r>
              <a:endParaRPr lang="en-US" sz="8800" b="1" spc="-66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964149"/>
              <a:ext cx="21640800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99"/>
                </a:lnSpc>
              </a:pPr>
              <a:r>
                <a:rPr lang="zh-TW" altLang="en-US" sz="2499" u="none" spc="-124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並解釋準備這件物品的理由</a:t>
              </a:r>
              <a:r>
                <a:rPr lang="en-US" sz="2499" u="none" spc="-124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。</a:t>
              </a:r>
            </a:p>
          </p:txBody>
        </p:sp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01DABD52-7C43-8D3C-0C0A-49DD54561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974" l="9961" r="91016">
                        <a14:foregroundMark x1="82227" y1="56966" x2="91016" y2="62305"/>
                        <a14:foregroundMark x1="91016" y1="62305" x2="90625" y2="64323"/>
                        <a14:backgroundMark x1="32422" y1="26042" x2="33105" y2="25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9978" y="4114431"/>
            <a:ext cx="5192864" cy="71315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90500"/>
            <a:ext cx="17259300" cy="9286429"/>
            <a:chOff x="0" y="0"/>
            <a:chExt cx="4545659" cy="24458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AEF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45659" cy="249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2703192"/>
            <a:ext cx="16116300" cy="6555108"/>
          </a:xfrm>
          <a:custGeom>
            <a:avLst/>
            <a:gdLst/>
            <a:ahLst/>
            <a:cxnLst/>
            <a:rect l="l" t="t" r="r" b="b"/>
            <a:pathLst>
              <a:path w="5048098" h="1140417">
                <a:moveTo>
                  <a:pt x="34710" y="0"/>
                </a:moveTo>
                <a:lnTo>
                  <a:pt x="5013388" y="0"/>
                </a:lnTo>
                <a:cubicBezTo>
                  <a:pt x="5032558" y="0"/>
                  <a:pt x="5048098" y="15540"/>
                  <a:pt x="5048098" y="34710"/>
                </a:cubicBezTo>
                <a:lnTo>
                  <a:pt x="5048098" y="1105707"/>
                </a:lnTo>
                <a:cubicBezTo>
                  <a:pt x="5048098" y="1124877"/>
                  <a:pt x="5032558" y="1140417"/>
                  <a:pt x="5013388" y="1140417"/>
                </a:cubicBezTo>
                <a:lnTo>
                  <a:pt x="34710" y="1140417"/>
                </a:lnTo>
                <a:cubicBezTo>
                  <a:pt x="25504" y="1140417"/>
                  <a:pt x="16676" y="1136760"/>
                  <a:pt x="10166" y="1130250"/>
                </a:cubicBezTo>
                <a:cubicBezTo>
                  <a:pt x="3657" y="1123741"/>
                  <a:pt x="0" y="1114913"/>
                  <a:pt x="0" y="1105707"/>
                </a:cubicBezTo>
                <a:lnTo>
                  <a:pt x="0" y="34710"/>
                </a:lnTo>
                <a:cubicBezTo>
                  <a:pt x="0" y="15540"/>
                  <a:pt x="15540" y="0"/>
                  <a:pt x="34710" y="0"/>
                </a:cubicBezTo>
                <a:close/>
              </a:path>
            </a:pathLst>
          </a:custGeom>
          <a:solidFill>
            <a:schemeClr val="bg1"/>
          </a:solidFill>
          <a:ln w="19050" cap="rnd">
            <a:solidFill>
              <a:srgbClr val="282A29"/>
            </a:solidFill>
            <a:prstDash val="solid"/>
            <a:round/>
          </a:ln>
        </p:spPr>
        <p:txBody>
          <a:bodyPr/>
          <a:lstStyle/>
          <a:p>
            <a:r>
              <a:rPr lang="zh-TW" altLang="en-US" sz="30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一、</a:t>
            </a:r>
            <a:r>
              <a:rPr lang="zh-TW" altLang="zh-TW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我的避難包實拍照片</a:t>
            </a:r>
            <a:r>
              <a:rPr lang="en-US" altLang="zh-TW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(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請貼上</a:t>
            </a:r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3~4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張你和避難包的照片</a:t>
            </a:r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)</a:t>
            </a:r>
          </a:p>
          <a:p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1.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我和避難包合照 </a:t>
            </a:r>
            <a:endParaRPr lang="en-US" altLang="zh-TW" sz="2400" b="1" dirty="0">
              <a:latin typeface="Microsoft JhengHei Light" panose="020B0304030504040204" pitchFamily="34" charset="-120"/>
              <a:ea typeface="Microsoft JhengHei Light" panose="020B0304030504040204" pitchFamily="34" charset="-120"/>
              <a:cs typeface="全字庫正楷體" panose="03000500000000000000" pitchFamily="66" charset="-120"/>
            </a:endParaRPr>
          </a:p>
          <a:p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2.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避難包打開展示內容物 </a:t>
            </a:r>
            <a:endParaRPr lang="en-US" altLang="zh-TW" sz="2400" b="1" dirty="0">
              <a:latin typeface="Microsoft JhengHei Light" panose="020B0304030504040204" pitchFamily="34" charset="-120"/>
              <a:ea typeface="Microsoft JhengHei Light" panose="020B0304030504040204" pitchFamily="34" charset="-120"/>
              <a:cs typeface="全字庫正楷體" panose="03000500000000000000" pitchFamily="66" charset="-120"/>
            </a:endParaRPr>
          </a:p>
          <a:p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3.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正在整理或準備的過程照片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446164"/>
            <a:ext cx="13677900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zh-TW" altLang="en-US" sz="7000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暑假防災教育學習單</a:t>
            </a:r>
            <a:endParaRPr lang="en-US" altLang="zh-TW" sz="7000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8799"/>
              </a:lnSpc>
            </a:pPr>
            <a:r>
              <a:rPr lang="zh-TW" altLang="en-US" sz="7000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主題：我的避難包準備計畫</a:t>
            </a:r>
            <a:endParaRPr lang="en-US" sz="7000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91DAA5A0-47DA-6D79-59D8-A9591DC7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626" y="4311791"/>
            <a:ext cx="3128244" cy="46923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3B2CC84-899B-3A36-4306-D14C8738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619" y="4384958"/>
            <a:ext cx="4546032" cy="4546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CF280E3-3C43-850E-2195-BC9E455FF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2676" l="9375" r="89974">
                        <a14:foregroundMark x1="38867" y1="8984" x2="31445" y2="15430"/>
                        <a14:foregroundMark x1="31445" y1="15430" x2="29753" y2="24512"/>
                        <a14:foregroundMark x1="29753" y1="24512" x2="23568" y2="29004"/>
                        <a14:foregroundMark x1="23568" y1="29004" x2="13737" y2="46777"/>
                        <a14:foregroundMark x1="13737" y1="46777" x2="9375" y2="68652"/>
                        <a14:foregroundMark x1="9375" y1="68652" x2="13411" y2="84863"/>
                        <a14:foregroundMark x1="13411" y1="84863" x2="34961" y2="87891"/>
                        <a14:foregroundMark x1="34961" y1="87891" x2="48242" y2="83105"/>
                        <a14:foregroundMark x1="48242" y1="83105" x2="41406" y2="13574"/>
                        <a14:foregroundMark x1="41406" y1="13574" x2="41862" y2="12109"/>
                        <a14:foregroundMark x1="18164" y1="86621" x2="22201" y2="80859"/>
                        <a14:foregroundMark x1="22201" y1="80859" x2="23828" y2="82422"/>
                        <a14:foregroundMark x1="28711" y1="81055" x2="33464" y2="80566"/>
                        <a14:foregroundMark x1="46289" y1="89258" x2="49935" y2="92676"/>
                        <a14:foregroundMark x1="53646" y1="76367" x2="52083" y2="75000"/>
                        <a14:foregroundMark x1="55729" y1="65820" x2="55729" y2="65820"/>
                        <a14:foregroundMark x1="18880" y1="91895" x2="13607" y2="91113"/>
                      </a14:backgroundRemoval>
                    </a14:imgEffect>
                  </a14:imgLayer>
                </a14:imgProps>
              </a:ext>
            </a:extLst>
          </a:blip>
          <a:srcRect l="6359" t="6741" r="41619"/>
          <a:stretch>
            <a:fillRect/>
          </a:stretch>
        </p:blipFill>
        <p:spPr>
          <a:xfrm>
            <a:off x="13106400" y="4466127"/>
            <a:ext cx="3711371" cy="43836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4E522-FA5D-5DD5-06F6-E407DF22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5BD268C-783F-430C-C204-364146F5A8ED}"/>
              </a:ext>
            </a:extLst>
          </p:cNvPr>
          <p:cNvGrpSpPr/>
          <p:nvPr/>
        </p:nvGrpSpPr>
        <p:grpSpPr>
          <a:xfrm>
            <a:off x="514350" y="190500"/>
            <a:ext cx="17259300" cy="9286429"/>
            <a:chOff x="0" y="0"/>
            <a:chExt cx="4545659" cy="24458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D68992F-DFD0-6C57-B081-DAE12DC45B9F}"/>
                </a:ext>
              </a:extLst>
            </p:cNvPr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AEFE0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E75157B-FFDA-9E14-BEC0-245DAFC3D3B4}"/>
                </a:ext>
              </a:extLst>
            </p:cNvPr>
            <p:cNvSpPr txBox="1"/>
            <p:nvPr/>
          </p:nvSpPr>
          <p:spPr>
            <a:xfrm>
              <a:off x="0" y="-47625"/>
              <a:ext cx="4545659" cy="249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E5EEAC72-ABE6-54DF-BB41-18C7D2DADE85}"/>
              </a:ext>
            </a:extLst>
          </p:cNvPr>
          <p:cNvSpPr/>
          <p:nvPr/>
        </p:nvSpPr>
        <p:spPr>
          <a:xfrm>
            <a:off x="-990600" y="8210104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3048000" h="3048000">
                <a:moveTo>
                  <a:pt x="0" y="2946400"/>
                </a:moveTo>
                <a:lnTo>
                  <a:pt x="3048000" y="2946400"/>
                </a:lnTo>
                <a:lnTo>
                  <a:pt x="2921000" y="3048000"/>
                </a:lnTo>
                <a:cubicBezTo>
                  <a:pt x="2921000" y="3048000"/>
                  <a:pt x="1930400" y="2971800"/>
                  <a:pt x="1828800" y="2971800"/>
                </a:cubicBezTo>
                <a:lnTo>
                  <a:pt x="1219200" y="2971800"/>
                </a:lnTo>
                <a:cubicBezTo>
                  <a:pt x="1117600" y="2971800"/>
                  <a:pt x="127000" y="3048000"/>
                  <a:pt x="127000" y="3048000"/>
                </a:cubicBezTo>
                <a:lnTo>
                  <a:pt x="0" y="2946400"/>
                </a:lnTo>
                <a:lnTo>
                  <a:pt x="0" y="0"/>
                </a:lnTo>
                <a:lnTo>
                  <a:pt x="3048000" y="0"/>
                </a:lnTo>
                <a:lnTo>
                  <a:pt x="3048000" y="2946400"/>
                </a:lnTo>
                <a:lnTo>
                  <a:pt x="12700" y="2946400"/>
                </a:lnTo>
                <a:lnTo>
                  <a:pt x="12700" y="2933700"/>
                </a:lnTo>
                <a:lnTo>
                  <a:pt x="3035300" y="2933700"/>
                </a:lnTo>
                <a:lnTo>
                  <a:pt x="3035300" y="12700"/>
                </a:lnTo>
                <a:lnTo>
                  <a:pt x="12700" y="12700"/>
                </a:lnTo>
                <a:lnTo>
                  <a:pt x="12700" y="2946400"/>
                </a:lnTo>
              </a:path>
            </a:pathLst>
          </a:custGeom>
          <a:solidFill>
            <a:srgbClr val="394C60">
              <a:alpha val="784"/>
            </a:srgbClr>
          </a:solidFill>
        </p:spPr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C22D9C34-8AE0-5786-7FE4-D4D331CEC10A}"/>
              </a:ext>
            </a:extLst>
          </p:cNvPr>
          <p:cNvSpPr txBox="1"/>
          <p:nvPr/>
        </p:nvSpPr>
        <p:spPr>
          <a:xfrm>
            <a:off x="1028700" y="1209675"/>
            <a:ext cx="13677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zh-TW" altLang="en-US" sz="8799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主題：我的避難包準備計畫</a:t>
            </a:r>
            <a:endParaRPr lang="en-US" sz="8799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A6C9B43-CFC5-CFF1-E171-DF02B5298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96134"/>
            <a:ext cx="9601200" cy="79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43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82E94-CF4E-521C-48F8-39E6CCA6F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A96392-F149-7E2A-8090-DEB79F7565CB}"/>
              </a:ext>
            </a:extLst>
          </p:cNvPr>
          <p:cNvGrpSpPr/>
          <p:nvPr/>
        </p:nvGrpSpPr>
        <p:grpSpPr>
          <a:xfrm>
            <a:off x="514350" y="190500"/>
            <a:ext cx="17259300" cy="9286429"/>
            <a:chOff x="0" y="0"/>
            <a:chExt cx="4545659" cy="24458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2509076-BC22-6B9D-7F61-4CD7D7D7E5C5}"/>
                </a:ext>
              </a:extLst>
            </p:cNvPr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AEFE0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8047C2B-C8FD-20BB-DBC9-0F9D0732B6A1}"/>
                </a:ext>
              </a:extLst>
            </p:cNvPr>
            <p:cNvSpPr txBox="1"/>
            <p:nvPr/>
          </p:nvSpPr>
          <p:spPr>
            <a:xfrm>
              <a:off x="0" y="-47625"/>
              <a:ext cx="4545659" cy="249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54D6AAB7-0F25-FCF8-EDCD-0367AE373852}"/>
              </a:ext>
            </a:extLst>
          </p:cNvPr>
          <p:cNvSpPr txBox="1"/>
          <p:nvPr/>
        </p:nvSpPr>
        <p:spPr>
          <a:xfrm>
            <a:off x="1028700" y="1209675"/>
            <a:ext cx="13677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zh-TW" altLang="en-US" sz="8799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主題：我的避難包準備計畫</a:t>
            </a:r>
            <a:endParaRPr lang="en-US" sz="8799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A34A674-FD8D-C45E-022C-C46C48A3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273887"/>
            <a:ext cx="11873399" cy="53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7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9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" y="8629601"/>
            <a:ext cx="18288000" cy="9525"/>
          </a:xfrm>
          <a:prstGeom prst="line">
            <a:avLst/>
          </a:prstGeom>
          <a:ln w="9525" cap="flat">
            <a:solidFill>
              <a:srgbClr val="282A29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99714" y="1002440"/>
            <a:ext cx="16230600" cy="392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zh-TW" altLang="en-US" sz="6000" b="1" spc="-660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災害我們無法控制，但「準備」是我們唯一能做的事。希望每一位教職員都能了解避難包的重要性，</a:t>
            </a:r>
            <a:endParaRPr lang="en-US" altLang="zh-TW" sz="6000" b="1" spc="-660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10560"/>
              </a:lnSpc>
            </a:pPr>
            <a:r>
              <a:rPr lang="zh-TW" altLang="en-US" sz="6000" b="1" spc="-660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並將基本的防災準備知識傳達下去。</a:t>
            </a:r>
            <a:endParaRPr lang="en-US" sz="6000" b="1" spc="-660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D04DFF7-1CA6-BB05-3A4C-FE8BBBD8B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05"/>
          <a:stretch>
            <a:fillRect/>
          </a:stretch>
        </p:blipFill>
        <p:spPr>
          <a:xfrm>
            <a:off x="9342119" y="6921655"/>
            <a:ext cx="8744235" cy="170985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21C894E-CCD7-02A2-2A1F-3798F2477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676" l="5469" r="89974">
                        <a14:foregroundMark x1="9245" y1="66699" x2="10417" y2="78906"/>
                        <a14:foregroundMark x1="14909" y1="90137" x2="20182" y2="89355"/>
                        <a14:foregroundMark x1="20182" y1="89355" x2="20182" y2="89355"/>
                        <a14:foregroundMark x1="30404" y1="87793" x2="32813" y2="92676"/>
                        <a14:foregroundMark x1="32813" y1="92676" x2="34570" y2="89258"/>
                        <a14:foregroundMark x1="19141" y1="77637" x2="25195" y2="83789"/>
                        <a14:foregroundMark x1="29492" y1="81250" x2="35482" y2="81738"/>
                        <a14:foregroundMark x1="38411" y1="85449" x2="43424" y2="81738"/>
                        <a14:foregroundMark x1="45703" y1="90332" x2="51042" y2="91992"/>
                        <a14:foregroundMark x1="59245" y1="90430" x2="62891" y2="89648"/>
                        <a14:foregroundMark x1="62891" y1="89648" x2="64779" y2="84277"/>
                        <a14:foregroundMark x1="64779" y1="84277" x2="63411" y2="83594"/>
                        <a14:foregroundMark x1="75065" y1="85742" x2="73112" y2="86914"/>
                        <a14:foregroundMark x1="48112" y1="83594" x2="52148" y2="84180"/>
                        <a14:foregroundMark x1="52148" y1="84180" x2="53516" y2="82031"/>
                        <a14:foregroundMark x1="51953" y1="75781" x2="54557" y2="75781"/>
                        <a14:foregroundMark x1="7161" y1="65039" x2="5469" y2="79297"/>
                        <a14:foregroundMark x1="5469" y1="79297" x2="6445" y2="82520"/>
                        <a14:foregroundMark x1="7682" y1="62500" x2="9961" y2="57324"/>
                        <a14:foregroundMark x1="9961" y1="57324" x2="10742" y2="61230"/>
                        <a14:backgroundMark x1="29036" y1="47168" x2="28776" y2="55176"/>
                        <a14:backgroundMark x1="28776" y1="55176" x2="39583" y2="63281"/>
                        <a14:backgroundMark x1="39583" y1="63281" x2="43945" y2="61523"/>
                        <a14:backgroundMark x1="43945" y1="61523" x2="43945" y2="61523"/>
                        <a14:backgroundMark x1="42578" y1="59375" x2="41992" y2="51270"/>
                        <a14:backgroundMark x1="41992" y1="51270" x2="37695" y2="39355"/>
                        <a14:backgroundMark x1="37695" y1="39355" x2="37695" y2="39258"/>
                        <a14:backgroundMark x1="33203" y1="33008" x2="28971" y2="25098"/>
                        <a14:backgroundMark x1="28971" y1="25098" x2="33464" y2="19824"/>
                        <a14:backgroundMark x1="33464" y1="19824" x2="42839" y2="29199"/>
                        <a14:backgroundMark x1="42839" y1="29199" x2="40299" y2="33691"/>
                        <a14:backgroundMark x1="40299" y1="33691" x2="21680" y2="31738"/>
                        <a14:backgroundMark x1="25065" y1="18457" x2="36263" y2="14648"/>
                        <a14:backgroundMark x1="36263" y1="14648" x2="43750" y2="30176"/>
                        <a14:backgroundMark x1="43750" y1="30176" x2="47005" y2="66602"/>
                        <a14:backgroundMark x1="47005" y1="66602" x2="43945" y2="72461"/>
                        <a14:backgroundMark x1="43945" y1="72461" x2="24935" y2="71680"/>
                        <a14:backgroundMark x1="24935" y1="71680" x2="20247" y2="69336"/>
                        <a14:backgroundMark x1="20247" y1="69336" x2="24609" y2="62305"/>
                        <a14:backgroundMark x1="24609" y1="62305" x2="26497" y2="15918"/>
                        <a14:backgroundMark x1="26497" y1="15918" x2="36393" y2="13086"/>
                        <a14:backgroundMark x1="36393" y1="13086" x2="39128" y2="14355"/>
                        <a14:backgroundMark x1="43815" y1="18457" x2="47266" y2="31641"/>
                        <a14:backgroundMark x1="47266" y1="31641" x2="46810" y2="38086"/>
                        <a14:backgroundMark x1="46810" y1="38086" x2="46354" y2="39648"/>
                      </a14:backgroundRemoval>
                    </a14:imgEffect>
                  </a14:imgLayer>
                </a14:imgProps>
              </a:ext>
            </a:extLst>
          </a:blip>
          <a:srcRect t="53132" r="31762"/>
          <a:stretch>
            <a:fillRect/>
          </a:stretch>
        </p:blipFill>
        <p:spPr>
          <a:xfrm>
            <a:off x="-468920" y="4491552"/>
            <a:ext cx="9811039" cy="45707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87544"/>
              </p:ext>
            </p:extLst>
          </p:nvPr>
        </p:nvGraphicFramePr>
        <p:xfrm>
          <a:off x="11120059" y="1409700"/>
          <a:ext cx="5170268" cy="4972050"/>
        </p:xfrm>
        <a:graphic>
          <a:graphicData uri="http://schemas.openxmlformats.org/drawingml/2006/table">
            <a:tbl>
              <a:tblPr/>
              <a:tblGrid>
                <a:gridCol w="5170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為什麼需要準備避難包？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避難包的基本原則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避難包裡要放什麼？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放在哪裡最合適？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避難時的配合建議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暑假防災教育學習單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0497337" y="0"/>
            <a:ext cx="0" cy="10287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1019175"/>
            <a:ext cx="18267368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995104" y="2265301"/>
            <a:ext cx="850712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zh-TW" altLang="en-US" sz="9600" b="1" u="none" spc="-72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目錄</a:t>
            </a:r>
            <a:endParaRPr lang="en-US" sz="9600" b="1" u="none" spc="-720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9A09F8F-6D37-4D51-8D11-5BA1A0427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4" b="89941" l="9961" r="89941">
                        <a14:foregroundMark x1="45801" y1="9473" x2="51172" y2="6934"/>
                        <a14:foregroundMark x1="51172" y1="6934" x2="54102" y2="9473"/>
                        <a14:foregroundMark x1="24707" y1="13477" x2="27832" y2="13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765" y="4076700"/>
            <a:ext cx="5424905" cy="58188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13DFF72-EBCF-66C7-FB46-EF9102552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74" l="8105" r="94629">
                        <a14:foregroundMark x1="15137" y1="43685" x2="8105" y2="45508"/>
                        <a14:foregroundMark x1="8105" y1="45508" x2="13184" y2="53971"/>
                        <a14:foregroundMark x1="13184" y1="53971" x2="8887" y2="58464"/>
                        <a14:foregroundMark x1="8887" y1="58464" x2="8203" y2="72656"/>
                        <a14:foregroundMark x1="8203" y1="72656" x2="19531" y2="77344"/>
                        <a14:foregroundMark x1="54688" y1="25195" x2="61133" y2="23438"/>
                        <a14:foregroundMark x1="61133" y1="23438" x2="65137" y2="18164"/>
                        <a14:foregroundMark x1="65137" y1="18164" x2="59375" y2="14648"/>
                        <a14:foregroundMark x1="59375" y1="14648" x2="51172" y2="13542"/>
                        <a14:foregroundMark x1="51172" y1="13542" x2="43750" y2="20768"/>
                        <a14:foregroundMark x1="43750" y1="20768" x2="43555" y2="22201"/>
                        <a14:foregroundMark x1="94629" y1="58984" x2="93359" y2="67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1245" y="5085162"/>
            <a:ext cx="3368690" cy="497205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E6BA090-A4A9-0B9E-C775-4B8D48E6F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74" l="9375" r="90918">
                        <a14:foregroundMark x1="10449" y1="59831" x2="9375" y2="62695"/>
                        <a14:foregroundMark x1="61914" y1="65690" x2="82617" y2="65625"/>
                        <a14:foregroundMark x1="82617" y1="65625" x2="90918" y2="61914"/>
                        <a14:backgroundMark x1="33105" y1="25781" x2="33105" y2="26693"/>
                      </a14:backgroundRemoval>
                    </a14:imgEffect>
                  </a14:imgLayer>
                </a14:imgProps>
              </a:ext>
            </a:extLst>
          </a:blip>
          <a:srcRect t="10692" b="15094"/>
          <a:stretch>
            <a:fillRect/>
          </a:stretch>
        </p:blipFill>
        <p:spPr>
          <a:xfrm>
            <a:off x="5924461" y="4742533"/>
            <a:ext cx="4473295" cy="49797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59634" y="0"/>
            <a:ext cx="8728366" cy="10287000"/>
            <a:chOff x="0" y="0"/>
            <a:chExt cx="229882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9550109" y="-4"/>
            <a:ext cx="0" cy="10287004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2265502" y="4688624"/>
            <a:ext cx="8276189" cy="1231106"/>
            <a:chOff x="0" y="2414052"/>
            <a:chExt cx="11034918" cy="164147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414052"/>
              <a:ext cx="8463933" cy="469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endParaRPr lang="en-US" sz="2400" u="none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36931" y="2414052"/>
              <a:ext cx="10397987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zh-TW" altLang="en-US" sz="9600" b="1" spc="-72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感謝聆聽</a:t>
              </a:r>
              <a:endParaRPr lang="en-US" sz="9600" b="1" spc="-72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AB3DC57E-C90B-8CA6-99B1-F2C95F54B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3" b="92188" l="4167" r="93099">
                        <a14:foregroundMark x1="30208" y1="38379" x2="34570" y2="44336"/>
                        <a14:foregroundMark x1="34570" y1="44336" x2="32357" y2="60645"/>
                        <a14:foregroundMark x1="32357" y1="60645" x2="32943" y2="72266"/>
                        <a14:foregroundMark x1="24479" y1="65039" x2="16992" y2="65039"/>
                        <a14:foregroundMark x1="16992" y1="65039" x2="10612" y2="61230"/>
                        <a14:foregroundMark x1="10612" y1="61230" x2="6510" y2="60742"/>
                        <a14:foregroundMark x1="6510" y1="60742" x2="4167" y2="72656"/>
                        <a14:foregroundMark x1="4167" y1="72656" x2="10677" y2="77441"/>
                        <a14:foregroundMark x1="10677" y1="77441" x2="13672" y2="77539"/>
                        <a14:foregroundMark x1="21745" y1="74902" x2="21745" y2="74902"/>
                        <a14:foregroundMark x1="74479" y1="53223" x2="78841" y2="59668"/>
                        <a14:foregroundMark x1="78841" y1="59668" x2="87826" y2="63672"/>
                        <a14:foregroundMark x1="87826" y1="63672" x2="92057" y2="62305"/>
                        <a14:foregroundMark x1="92057" y1="62305" x2="94857" y2="77637"/>
                        <a14:foregroundMark x1="94857" y1="77637" x2="93099" y2="83203"/>
                        <a14:foregroundMark x1="93099" y1="83203" x2="89779" y2="85547"/>
                        <a14:foregroundMark x1="67057" y1="91309" x2="64193" y2="89160"/>
                        <a14:foregroundMark x1="58659" y1="90234" x2="54948" y2="92773"/>
                        <a14:foregroundMark x1="54948" y1="92773" x2="37695" y2="92285"/>
                        <a14:foregroundMark x1="37695" y1="92285" x2="36328" y2="90430"/>
                        <a14:foregroundMark x1="71159" y1="90039" x2="74805" y2="91016"/>
                        <a14:foregroundMark x1="24674" y1="10059" x2="29818" y2="94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9906" y="2133903"/>
            <a:ext cx="9076693" cy="63623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3A35C-BF36-FDE7-507E-26BAC7F8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75EB48E-E0E6-6D40-42A0-4E734637EAE4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324724-AE79-A038-FD13-DD75B1051B93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07E7F35-DAAF-EE2C-9007-D31A9BDD96D2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AD15020-81D5-1EDC-E907-579D831C261F}"/>
              </a:ext>
            </a:extLst>
          </p:cNvPr>
          <p:cNvGrpSpPr/>
          <p:nvPr/>
        </p:nvGrpSpPr>
        <p:grpSpPr>
          <a:xfrm>
            <a:off x="662575" y="952500"/>
            <a:ext cx="10706099" cy="5477155"/>
            <a:chOff x="-355588" y="190531"/>
            <a:chExt cx="10397987" cy="5279860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294F2C5-D638-AC5B-06AB-68204895A887}"/>
                </a:ext>
              </a:extLst>
            </p:cNvPr>
            <p:cNvSpPr txBox="1"/>
            <p:nvPr/>
          </p:nvSpPr>
          <p:spPr>
            <a:xfrm>
              <a:off x="0" y="2960888"/>
              <a:ext cx="8463933" cy="2509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endParaRPr sz="3000" dirty="0"/>
            </a:p>
            <a:p>
              <a:pPr lvl="0">
                <a:lnSpc>
                  <a:spcPts val="2879"/>
                </a:lnSpc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在災害來臨的第一時間，例如地震、火災、停電、或突發事故時，我們常常沒有時間思考，也來不及準備。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這時候，如果能立刻提起一個已備好的避難包，就能爭取黃金時間，迅速離開危險現場，也更有能力照顧他人。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5A985EB-647D-12F0-19A7-7E53C5EE244E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328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zh-TW" altLang="en-US" sz="8000" b="1" spc="-72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為什麼需要準備避難包？</a:t>
              </a: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90DDEC7C-EE78-949E-DDCE-64C5CB12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675" y="1667830"/>
            <a:ext cx="6919323" cy="69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4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A91A7-92D3-A192-85F9-A08CC126D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5470F4-F9FF-052D-5658-3255566F1314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12B03AD-831A-6897-D100-434CFE93341A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0E7B5B4-BA96-1219-DB93-919913B5DCA3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178CED2-1A88-1663-B098-6955B0044196}"/>
              </a:ext>
            </a:extLst>
          </p:cNvPr>
          <p:cNvGrpSpPr/>
          <p:nvPr/>
        </p:nvGrpSpPr>
        <p:grpSpPr>
          <a:xfrm>
            <a:off x="662575" y="952500"/>
            <a:ext cx="10706099" cy="5477155"/>
            <a:chOff x="-355588" y="190531"/>
            <a:chExt cx="10397987" cy="5279861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0B1D23E-CAFE-54D2-5386-AE664B76ABA5}"/>
                </a:ext>
              </a:extLst>
            </p:cNvPr>
            <p:cNvSpPr txBox="1"/>
            <p:nvPr/>
          </p:nvSpPr>
          <p:spPr>
            <a:xfrm>
              <a:off x="0" y="2960888"/>
              <a:ext cx="9065861" cy="25095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endParaRPr sz="3000" dirty="0"/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輕便可攜：能背得動、放得下、提得起。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72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小時原則：以支撐</a:t>
              </a:r>
              <a:r>
                <a:rPr lang="en-US" altLang="zh-TW" sz="3000" b="1" spc="-1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3</a:t>
              </a:r>
              <a:r>
                <a:rPr lang="zh-TW" altLang="en-US" sz="3000" b="1" spc="-1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天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生活所需為基準。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定期檢查：建議</a:t>
              </a:r>
              <a:r>
                <a:rPr lang="zh-TW" altLang="en-US" sz="3000" b="1" spc="-1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每半年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檢查一次內容物（如食物保存期限、電池狀況等）。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1522F20-1B78-4190-D4C5-D081A21A09D1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1395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避難包的基本原則</a:t>
              </a: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F115E0E-8157-A3E4-B4B4-36EE8423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675" y="1667830"/>
            <a:ext cx="6919323" cy="69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0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3E3FF-6E87-8CDD-F6ED-1B7B5CD6A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2807B07A-A3E3-71B6-4B7D-10B49820B1AB}"/>
              </a:ext>
            </a:extLst>
          </p:cNvPr>
          <p:cNvGrpSpPr/>
          <p:nvPr/>
        </p:nvGrpSpPr>
        <p:grpSpPr>
          <a:xfrm>
            <a:off x="914400" y="1181100"/>
            <a:ext cx="10752837" cy="5061910"/>
            <a:chOff x="-152400" y="-1456386"/>
            <a:chExt cx="14337116" cy="674921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A6BA3CC-0EA6-8C24-3EB8-8D7EBC563184}"/>
                </a:ext>
              </a:extLst>
            </p:cNvPr>
            <p:cNvSpPr txBox="1"/>
            <p:nvPr/>
          </p:nvSpPr>
          <p:spPr>
            <a:xfrm>
              <a:off x="-152400" y="-1456386"/>
              <a:ext cx="8991600" cy="39827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96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避難包裡要放什麼？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D154F79-4B0D-3E07-8FB5-9CA9447876AD}"/>
                </a:ext>
              </a:extLst>
            </p:cNvPr>
            <p:cNvSpPr txBox="1"/>
            <p:nvPr/>
          </p:nvSpPr>
          <p:spPr>
            <a:xfrm>
              <a:off x="0" y="4823038"/>
              <a:ext cx="14184716" cy="469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</a:pPr>
              <a:endParaRPr lang="en-US" sz="2400" u="none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EEA1F3C2-33E1-4218-77C5-7F4217D2B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9" b="91797" l="8724" r="95768">
                        <a14:foregroundMark x1="25846" y1="10547" x2="32943" y2="5566"/>
                        <a14:foregroundMark x1="32943" y1="5566" x2="40755" y2="8984"/>
                        <a14:foregroundMark x1="46549" y1="64453" x2="44661" y2="69629"/>
                        <a14:foregroundMark x1="44661" y1="69629" x2="43880" y2="68555"/>
                        <a14:foregroundMark x1="68880" y1="21191" x2="62826" y2="17578"/>
                        <a14:foregroundMark x1="62826" y1="17578" x2="60742" y2="30664"/>
                        <a14:foregroundMark x1="60742" y1="30664" x2="74414" y2="53906"/>
                        <a14:foregroundMark x1="74414" y1="53906" x2="71615" y2="62012"/>
                        <a14:foregroundMark x1="71615" y1="62012" x2="68815" y2="55859"/>
                        <a14:foregroundMark x1="68815" y1="55859" x2="64844" y2="59668"/>
                        <a14:foregroundMark x1="64844" y1="59668" x2="78711" y2="59082"/>
                        <a14:foregroundMark x1="78711" y1="59082" x2="89323" y2="61816"/>
                        <a14:foregroundMark x1="89323" y1="61816" x2="87826" y2="45508"/>
                        <a14:foregroundMark x1="87826" y1="45508" x2="86979" y2="43359"/>
                        <a14:foregroundMark x1="72721" y1="52930" x2="67057" y2="50293"/>
                        <a14:foregroundMark x1="67057" y1="50293" x2="59115" y2="52930"/>
                        <a14:foregroundMark x1="59115" y1="52930" x2="61784" y2="58789"/>
                        <a14:foregroundMark x1="61784" y1="58789" x2="62500" y2="67578"/>
                        <a14:foregroundMark x1="62500" y1="67578" x2="73438" y2="73633"/>
                        <a14:foregroundMark x1="73438" y1="73633" x2="79492" y2="70898"/>
                        <a14:foregroundMark x1="79492" y1="70898" x2="87500" y2="72461"/>
                        <a14:foregroundMark x1="87500" y1="72461" x2="93294" y2="69336"/>
                        <a14:foregroundMark x1="93294" y1="69336" x2="83724" y2="63281"/>
                        <a14:foregroundMark x1="83724" y1="63281" x2="87174" y2="59570"/>
                        <a14:foregroundMark x1="87174" y1="59570" x2="91146" y2="61328"/>
                        <a14:foregroundMark x1="91146" y1="61328" x2="93294" y2="55273"/>
                        <a14:foregroundMark x1="93294" y1="55273" x2="92513" y2="50391"/>
                        <a14:foregroundMark x1="92513" y1="50391" x2="81836" y2="44043"/>
                        <a14:foregroundMark x1="81836" y1="44043" x2="77865" y2="54590"/>
                        <a14:foregroundMark x1="77865" y1="54590" x2="83203" y2="58887"/>
                        <a14:foregroundMark x1="83203" y1="58887" x2="66341" y2="27637"/>
                        <a14:foregroundMark x1="66341" y1="27637" x2="65039" y2="20215"/>
                        <a14:foregroundMark x1="65039" y1="20215" x2="61003" y2="20410"/>
                        <a14:foregroundMark x1="61003" y1="20410" x2="57617" y2="23242"/>
                        <a14:foregroundMark x1="57617" y1="23242" x2="58203" y2="32715"/>
                        <a14:foregroundMark x1="58203" y1="32715" x2="60612" y2="38281"/>
                        <a14:foregroundMark x1="60612" y1="38281" x2="73568" y2="40625"/>
                        <a14:foregroundMark x1="73568" y1="40625" x2="78841" y2="29297"/>
                        <a14:foregroundMark x1="78841" y1="29297" x2="78776" y2="24316"/>
                        <a14:foregroundMark x1="78776" y1="24316" x2="76888" y2="18945"/>
                        <a14:foregroundMark x1="76888" y1="18945" x2="72852" y2="14063"/>
                        <a14:foregroundMark x1="72852" y1="14063" x2="67383" y2="13477"/>
                        <a14:foregroundMark x1="67383" y1="13477" x2="61328" y2="18457"/>
                        <a14:foregroundMark x1="61328" y1="18457" x2="64909" y2="13965"/>
                        <a14:foregroundMark x1="64909" y1="13965" x2="71224" y2="18555"/>
                        <a14:foregroundMark x1="71224" y1="18555" x2="73307" y2="36133"/>
                        <a14:foregroundMark x1="73307" y1="36133" x2="72526" y2="38867"/>
                        <a14:foregroundMark x1="77474" y1="55664" x2="76888" y2="62012"/>
                        <a14:foregroundMark x1="76888" y1="62012" x2="74349" y2="67383"/>
                        <a14:foregroundMark x1="74349" y1="67383" x2="67839" y2="61035"/>
                        <a14:foregroundMark x1="67839" y1="61035" x2="62240" y2="68457"/>
                        <a14:foregroundMark x1="62240" y1="68457" x2="75195" y2="66309"/>
                        <a14:foregroundMark x1="75195" y1="66309" x2="83854" y2="69727"/>
                        <a14:foregroundMark x1="83854" y1="69727" x2="92643" y2="67676"/>
                        <a14:foregroundMark x1="92643" y1="67676" x2="87695" y2="68164"/>
                        <a14:foregroundMark x1="87695" y1="68164" x2="73633" y2="56738"/>
                        <a14:foregroundMark x1="73633" y1="56738" x2="60547" y2="22656"/>
                        <a14:foregroundMark x1="60547" y1="22656" x2="56641" y2="25977"/>
                        <a14:foregroundMark x1="56641" y1="25977" x2="58008" y2="29785"/>
                        <a14:foregroundMark x1="12370" y1="45703" x2="12826" y2="51367"/>
                        <a14:foregroundMark x1="8854" y1="68945" x2="9701" y2="78320"/>
                        <a14:foregroundMark x1="18620" y1="79004" x2="22201" y2="80371"/>
                        <a14:foregroundMark x1="22201" y1="80371" x2="23047" y2="82910"/>
                        <a14:foregroundMark x1="20508" y1="89258" x2="17253" y2="88379"/>
                        <a14:foregroundMark x1="17253" y1="88379" x2="18229" y2="91211"/>
                        <a14:foregroundMark x1="28255" y1="89160" x2="33203" y2="89648"/>
                        <a14:foregroundMark x1="33203" y1="89648" x2="29362" y2="89258"/>
                        <a14:foregroundMark x1="29362" y1="89258" x2="31901" y2="89746"/>
                        <a14:foregroundMark x1="28125" y1="81348" x2="33984" y2="79688"/>
                        <a14:foregroundMark x1="33984" y1="79688" x2="35091" y2="80078"/>
                        <a14:foregroundMark x1="42318" y1="81641" x2="39388" y2="84375"/>
                        <a14:foregroundMark x1="39388" y1="84375" x2="42188" y2="82422"/>
                        <a14:foregroundMark x1="47396" y1="91016" x2="44206" y2="89063"/>
                        <a14:foregroundMark x1="44206" y1="89063" x2="47786" y2="90527"/>
                        <a14:foregroundMark x1="51953" y1="82227" x2="52930" y2="82617"/>
                        <a14:foregroundMark x1="54688" y1="75195" x2="52799" y2="76172"/>
                        <a14:foregroundMark x1="53841" y1="66016" x2="55534" y2="66309"/>
                        <a14:foregroundMark x1="63021" y1="87598" x2="63021" y2="88965"/>
                        <a14:foregroundMark x1="74674" y1="88184" x2="78451" y2="89746"/>
                        <a14:foregroundMark x1="78451" y1="89746" x2="78776" y2="89648"/>
                        <a14:foregroundMark x1="91276" y1="90430" x2="88477" y2="85547"/>
                        <a14:foregroundMark x1="88477" y1="85547" x2="88411" y2="91113"/>
                        <a14:foregroundMark x1="88411" y1="91113" x2="90039" y2="91797"/>
                        <a14:foregroundMark x1="81250" y1="71094" x2="82617" y2="78027"/>
                        <a14:foregroundMark x1="82617" y1="78027" x2="87305" y2="75098"/>
                        <a14:foregroundMark x1="87305" y1="75098" x2="88021" y2="74219"/>
                        <a14:foregroundMark x1="93555" y1="71289" x2="95768" y2="64844"/>
                        <a14:foregroundMark x1="95768" y1="64844" x2="95052" y2="64746"/>
                        <a14:foregroundMark x1="64063" y1="18652" x2="64258" y2="11328"/>
                        <a14:foregroundMark x1="64258" y1="11328" x2="59896" y2="13672"/>
                        <a14:foregroundMark x1="59896" y1="13672" x2="59896" y2="13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457" y="2476500"/>
            <a:ext cx="12114885" cy="80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4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9310"/>
            <a:ext cx="16230600" cy="1707461"/>
            <a:chOff x="0" y="180975"/>
            <a:chExt cx="21640800" cy="2276614"/>
          </a:xfrm>
        </p:grpSpPr>
        <p:sp>
          <p:nvSpPr>
            <p:cNvPr id="3" name="TextBox 3"/>
            <p:cNvSpPr txBox="1"/>
            <p:nvPr/>
          </p:nvSpPr>
          <p:spPr>
            <a:xfrm>
              <a:off x="2645" y="180975"/>
              <a:ext cx="21638155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99"/>
                </a:lnSpc>
              </a:pPr>
              <a:r>
                <a:rPr lang="zh-TW" altLang="en-US" sz="8799" b="1" spc="-659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避難包裡要放什麼？</a:t>
              </a:r>
              <a:endParaRPr lang="en-US" sz="8799" b="1" spc="-659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62289"/>
              <a:ext cx="21640800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999"/>
                </a:lnSpc>
              </a:pPr>
              <a:r>
                <a:rPr lang="zh-TW" altLang="en-US" sz="2499" spc="-124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簡單區分五大類：</a:t>
              </a:r>
              <a:endParaRPr lang="en-US" sz="2499" u="none" spc="-12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906470"/>
              </p:ext>
            </p:extLst>
          </p:nvPr>
        </p:nvGraphicFramePr>
        <p:xfrm>
          <a:off x="0" y="6445758"/>
          <a:ext cx="16240125" cy="1085623"/>
        </p:xfrm>
        <a:graphic>
          <a:graphicData uri="http://schemas.openxmlformats.org/drawingml/2006/table">
            <a:tbl>
              <a:tblPr/>
              <a:tblGrid>
                <a:gridCol w="406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2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0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56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基本生存用品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22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衛生與健康用品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E1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照明與通訊設備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96B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身份與備援資訊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4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AutoShape 7"/>
          <p:cNvSpPr/>
          <p:nvPr/>
        </p:nvSpPr>
        <p:spPr>
          <a:xfrm>
            <a:off x="1600200" y="5230319"/>
            <a:ext cx="2" cy="121543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310622" y="4313949"/>
            <a:ext cx="5145298" cy="923330"/>
          </a:xfrm>
          <a:prstGeom prst="rect">
            <a:avLst/>
          </a:prstGeom>
          <a:solidFill>
            <a:srgbClr val="96922B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飲用水（至少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500ml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～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1L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）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常溫保存食品（例如能量棒、罐頭、餅乾）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保暖用具（如毛毯、圍巾、輕便雨衣）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5486400" y="7531381"/>
            <a:ext cx="0" cy="90830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3407039" y="8563570"/>
            <a:ext cx="5262681" cy="923330"/>
          </a:xfrm>
          <a:prstGeom prst="rect">
            <a:avLst/>
          </a:prstGeom>
          <a:solidFill>
            <a:srgbClr val="E0BE1A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醫藥包（個人藥品、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OK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繃、簡易止血用品）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口罩、濕紙巾、衛生紙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女性用品（視個人需求）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9296400" y="5730513"/>
            <a:ext cx="2" cy="71524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7924800" y="4775614"/>
            <a:ext cx="4022682" cy="923330"/>
          </a:xfrm>
          <a:prstGeom prst="rect">
            <a:avLst/>
          </a:prstGeom>
          <a:solidFill>
            <a:srgbClr val="B396BC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手電筒（最好是手搖或備用電池）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哨子（用來引起注意）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行動電源＋充電線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3" name="AutoShape 13"/>
          <p:cNvSpPr/>
          <p:nvPr/>
        </p:nvSpPr>
        <p:spPr>
          <a:xfrm flipV="1">
            <a:off x="15201848" y="7509796"/>
            <a:ext cx="2" cy="609601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1125198" y="8140336"/>
            <a:ext cx="5943598" cy="615553"/>
          </a:xfrm>
          <a:prstGeom prst="rect">
            <a:avLst/>
          </a:prstGeom>
          <a:solidFill>
            <a:srgbClr val="D04C00"/>
          </a:solidFill>
        </p:spPr>
        <p:txBody>
          <a:bodyPr wrap="square" lIns="0" tIns="0" rIns="0" bIns="0" rtlCol="0" anchor="t">
            <a:spAutoFit/>
          </a:bodyPr>
          <a:lstStyle/>
          <a:p>
            <a:pPr marL="800100" lvl="1" indent="-342900" algn="ctr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緊急聯絡卡（寫上家人、緊急聯絡人、醫療資訊）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00100" lvl="1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身分證或影本、學生名冊（教師用）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B9AD5EE-3CCD-0B6E-11BB-15D9B05CE8A9}"/>
              </a:ext>
            </a:extLst>
          </p:cNvPr>
          <p:cNvSpPr/>
          <p:nvPr/>
        </p:nvSpPr>
        <p:spPr>
          <a:xfrm>
            <a:off x="16222033" y="6465422"/>
            <a:ext cx="2047865" cy="1064038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999" spc="-149" dirty="0">
                <a:solidFill>
                  <a:srgbClr val="FAEFE0"/>
                </a:solidFill>
                <a:latin typeface="王漢宗特黑體"/>
                <a:ea typeface="王漢宗特黑體"/>
              </a:rPr>
              <a:t>特殊用品</a:t>
            </a:r>
          </a:p>
        </p:txBody>
      </p:sp>
      <p:sp>
        <p:nvSpPr>
          <p:cNvPr id="16" name="AutoShape 11">
            <a:extLst>
              <a:ext uri="{FF2B5EF4-FFF2-40B4-BE49-F238E27FC236}">
                <a16:creationId xmlns:a16="http://schemas.microsoft.com/office/drawing/2014/main" id="{E4F52031-3885-2169-5229-41C9604CBB8B}"/>
              </a:ext>
            </a:extLst>
          </p:cNvPr>
          <p:cNvSpPr/>
          <p:nvPr/>
        </p:nvSpPr>
        <p:spPr>
          <a:xfrm>
            <a:off x="16918193" y="5734615"/>
            <a:ext cx="2" cy="71524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067A260-0BA1-7F40-A16C-0845AE0BC9E3}"/>
              </a:ext>
            </a:extLst>
          </p:cNvPr>
          <p:cNvSpPr txBox="1"/>
          <p:nvPr/>
        </p:nvSpPr>
        <p:spPr>
          <a:xfrm>
            <a:off x="14630400" y="4817611"/>
            <a:ext cx="3609022" cy="923330"/>
          </a:xfrm>
          <a:prstGeom prst="rect">
            <a:avLst/>
          </a:prstGeom>
          <a:solidFill>
            <a:srgbClr val="4F81BD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因人而異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algn="ctr">
              <a:lnSpc>
                <a:spcPts val="2400"/>
              </a:lnSpc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如老人的每日用藥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高血壓藥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)</a:t>
            </a:r>
          </a:p>
          <a:p>
            <a:pPr algn="ctr">
              <a:lnSpc>
                <a:spcPts val="2400"/>
              </a:lnSpc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幼兒用品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奶瓶、奶粉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)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/>
          <p:cNvGrpSpPr/>
          <p:nvPr/>
        </p:nvGrpSpPr>
        <p:grpSpPr>
          <a:xfrm>
            <a:off x="0" y="0"/>
            <a:ext cx="18288000" cy="2868678"/>
            <a:chOff x="0" y="0"/>
            <a:chExt cx="4816593" cy="75553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4816592" cy="755537"/>
            </a:xfrm>
            <a:custGeom>
              <a:avLst/>
              <a:gdLst/>
              <a:ahLst/>
              <a:cxnLst/>
              <a:rect l="l" t="t" r="r" b="b"/>
              <a:pathLst>
                <a:path w="4816592" h="755537">
                  <a:moveTo>
                    <a:pt x="0" y="0"/>
                  </a:moveTo>
                  <a:lnTo>
                    <a:pt x="4816592" y="0"/>
                  </a:lnTo>
                  <a:lnTo>
                    <a:pt x="4816592" y="755537"/>
                  </a:lnTo>
                  <a:lnTo>
                    <a:pt x="0" y="755537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4816593" cy="793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7" name="AutoShape 57"/>
          <p:cNvSpPr/>
          <p:nvPr/>
        </p:nvSpPr>
        <p:spPr>
          <a:xfrm>
            <a:off x="0" y="2858534"/>
            <a:ext cx="18267368" cy="61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Freeform 58"/>
          <p:cNvSpPr/>
          <p:nvPr/>
        </p:nvSpPr>
        <p:spPr>
          <a:xfrm>
            <a:off x="11151799" y="259654"/>
            <a:ext cx="6376305" cy="2589355"/>
          </a:xfrm>
          <a:custGeom>
            <a:avLst/>
            <a:gdLst/>
            <a:ahLst/>
            <a:cxnLst/>
            <a:rect l="l" t="t" r="r" b="b"/>
            <a:pathLst>
              <a:path w="6376305" h="2589355">
                <a:moveTo>
                  <a:pt x="0" y="0"/>
                </a:moveTo>
                <a:lnTo>
                  <a:pt x="6376305" y="0"/>
                </a:lnTo>
                <a:lnTo>
                  <a:pt x="6376305" y="2589355"/>
                </a:lnTo>
                <a:lnTo>
                  <a:pt x="0" y="2589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56026"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1037004" y="1232934"/>
            <a:ext cx="94846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50"/>
              </a:lnSpc>
            </a:pPr>
            <a:r>
              <a:rPr lang="en-US" sz="6500" b="1" spc="-487" dirty="0" err="1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部門圖表</a:t>
            </a:r>
            <a:endParaRPr lang="en-US" sz="6500" b="1" spc="-487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F1D61123-D72C-F0FA-6BA7-959E0B864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327687" cy="103352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2D18F-081E-4D4B-0E29-5783448E8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>
            <a:extLst>
              <a:ext uri="{FF2B5EF4-FFF2-40B4-BE49-F238E27FC236}">
                <a16:creationId xmlns:a16="http://schemas.microsoft.com/office/drawing/2014/main" id="{74CE054B-0740-6614-D2C0-03321808AE1F}"/>
              </a:ext>
            </a:extLst>
          </p:cNvPr>
          <p:cNvGrpSpPr/>
          <p:nvPr/>
        </p:nvGrpSpPr>
        <p:grpSpPr>
          <a:xfrm>
            <a:off x="0" y="0"/>
            <a:ext cx="18288000" cy="2868678"/>
            <a:chOff x="0" y="0"/>
            <a:chExt cx="4816593" cy="755537"/>
          </a:xfrm>
        </p:grpSpPr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13981364-0972-0E53-EFC6-C3832FE65686}"/>
                </a:ext>
              </a:extLst>
            </p:cNvPr>
            <p:cNvSpPr/>
            <p:nvPr/>
          </p:nvSpPr>
          <p:spPr>
            <a:xfrm>
              <a:off x="0" y="0"/>
              <a:ext cx="4816592" cy="755537"/>
            </a:xfrm>
            <a:custGeom>
              <a:avLst/>
              <a:gdLst/>
              <a:ahLst/>
              <a:cxnLst/>
              <a:rect l="l" t="t" r="r" b="b"/>
              <a:pathLst>
                <a:path w="4816592" h="755537">
                  <a:moveTo>
                    <a:pt x="0" y="0"/>
                  </a:moveTo>
                  <a:lnTo>
                    <a:pt x="4816592" y="0"/>
                  </a:lnTo>
                  <a:lnTo>
                    <a:pt x="4816592" y="755537"/>
                  </a:lnTo>
                  <a:lnTo>
                    <a:pt x="0" y="755537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56" name="TextBox 56">
              <a:extLst>
                <a:ext uri="{FF2B5EF4-FFF2-40B4-BE49-F238E27FC236}">
                  <a16:creationId xmlns:a16="http://schemas.microsoft.com/office/drawing/2014/main" id="{00392269-AB83-0DC0-EA4F-21133E517FEB}"/>
                </a:ext>
              </a:extLst>
            </p:cNvPr>
            <p:cNvSpPr txBox="1"/>
            <p:nvPr/>
          </p:nvSpPr>
          <p:spPr>
            <a:xfrm>
              <a:off x="0" y="-38100"/>
              <a:ext cx="4816593" cy="793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7" name="AutoShape 57">
            <a:extLst>
              <a:ext uri="{FF2B5EF4-FFF2-40B4-BE49-F238E27FC236}">
                <a16:creationId xmlns:a16="http://schemas.microsoft.com/office/drawing/2014/main" id="{F6F523C9-0FB3-52B9-FA70-BE4676B19C0E}"/>
              </a:ext>
            </a:extLst>
          </p:cNvPr>
          <p:cNvSpPr/>
          <p:nvPr/>
        </p:nvSpPr>
        <p:spPr>
          <a:xfrm>
            <a:off x="0" y="2858534"/>
            <a:ext cx="18267368" cy="61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073C1FA9-DB4A-696F-F323-B39D68DC7F55}"/>
              </a:ext>
            </a:extLst>
          </p:cNvPr>
          <p:cNvSpPr/>
          <p:nvPr/>
        </p:nvSpPr>
        <p:spPr>
          <a:xfrm>
            <a:off x="11151799" y="259654"/>
            <a:ext cx="6376305" cy="2589355"/>
          </a:xfrm>
          <a:custGeom>
            <a:avLst/>
            <a:gdLst/>
            <a:ahLst/>
            <a:cxnLst/>
            <a:rect l="l" t="t" r="r" b="b"/>
            <a:pathLst>
              <a:path w="6376305" h="2589355">
                <a:moveTo>
                  <a:pt x="0" y="0"/>
                </a:moveTo>
                <a:lnTo>
                  <a:pt x="6376305" y="0"/>
                </a:lnTo>
                <a:lnTo>
                  <a:pt x="6376305" y="2589355"/>
                </a:lnTo>
                <a:lnTo>
                  <a:pt x="0" y="2589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56026"/>
            </a:stretch>
          </a:blipFill>
        </p:spPr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03ABE587-AE0F-9858-3C59-9F09F20B43AE}"/>
              </a:ext>
            </a:extLst>
          </p:cNvPr>
          <p:cNvSpPr txBox="1"/>
          <p:nvPr/>
        </p:nvSpPr>
        <p:spPr>
          <a:xfrm>
            <a:off x="1037004" y="1232934"/>
            <a:ext cx="94846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50"/>
              </a:lnSpc>
            </a:pPr>
            <a:r>
              <a:rPr lang="en-US" sz="6500" b="1" spc="-487" dirty="0" err="1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部門圖表</a:t>
            </a:r>
            <a:endParaRPr lang="en-US" sz="6500" b="1" spc="-487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64FA96A-CF39-AD4C-3430-98A71DCBF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3" y="-20089"/>
            <a:ext cx="18246736" cy="103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1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104A5-55DD-5D08-B287-CA0EE22F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9FAC5B44-B7FA-1E62-DDC2-46077EAF0FF9}"/>
              </a:ext>
            </a:extLst>
          </p:cNvPr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097A7B-24DC-517A-EC3A-3905F9A00F9A}"/>
                </a:ext>
              </a:extLst>
            </p:cNvPr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535E388-2E8F-81D9-AD86-9ECB6FE2F6D8}"/>
                </a:ext>
              </a:extLst>
            </p:cNvPr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EBDF403C-6DE1-50EE-6D63-A41B3E2B6700}"/>
              </a:ext>
            </a:extLst>
          </p:cNvPr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C000C8CD-AC74-724D-BD12-3E34B218D276}"/>
              </a:ext>
            </a:extLst>
          </p:cNvPr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AF500AD6-D8E8-C412-97D8-FFBFD81E0E57}"/>
              </a:ext>
            </a:extLst>
          </p:cNvPr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1647D6-2402-97BB-AB68-02169499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59100"/>
            <a:ext cx="15493109" cy="103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80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631</Words>
  <Application>Microsoft Office PowerPoint</Application>
  <PresentationFormat>自訂</PresentationFormat>
  <Paragraphs>91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8" baseType="lpstr">
      <vt:lpstr>Noto Sans T Chinese</vt:lpstr>
      <vt:lpstr>Microsoft JhengHei Light</vt:lpstr>
      <vt:lpstr>Noto Sans T Chinese Bold</vt:lpstr>
      <vt:lpstr>王漢宗特黑體</vt:lpstr>
      <vt:lpstr>Arial</vt:lpstr>
      <vt:lpstr>微軟正黑體 Light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緊急避難包</dc:title>
  <cp:lastModifiedBy>子暄 呂</cp:lastModifiedBy>
  <cp:revision>16</cp:revision>
  <dcterms:created xsi:type="dcterms:W3CDTF">2006-08-16T00:00:00Z</dcterms:created>
  <dcterms:modified xsi:type="dcterms:W3CDTF">2025-06-24T09:22:30Z</dcterms:modified>
  <dc:identifier>DAGrOVW3vQE</dc:identifier>
</cp:coreProperties>
</file>