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37" r:id="rId2"/>
  </p:sldMasterIdLst>
  <p:notesMasterIdLst>
    <p:notesMasterId r:id="rId30"/>
  </p:notesMasterIdLst>
  <p:handoutMasterIdLst>
    <p:handoutMasterId r:id="rId31"/>
  </p:handoutMasterIdLst>
  <p:sldIdLst>
    <p:sldId id="256" r:id="rId3"/>
    <p:sldId id="326" r:id="rId4"/>
    <p:sldId id="325" r:id="rId5"/>
    <p:sldId id="345" r:id="rId6"/>
    <p:sldId id="346" r:id="rId7"/>
    <p:sldId id="336" r:id="rId8"/>
    <p:sldId id="347" r:id="rId9"/>
    <p:sldId id="287" r:id="rId10"/>
    <p:sldId id="334" r:id="rId11"/>
    <p:sldId id="306" r:id="rId12"/>
    <p:sldId id="328" r:id="rId13"/>
    <p:sldId id="332" r:id="rId14"/>
    <p:sldId id="331" r:id="rId15"/>
    <p:sldId id="308" r:id="rId16"/>
    <p:sldId id="321" r:id="rId17"/>
    <p:sldId id="339" r:id="rId18"/>
    <p:sldId id="341" r:id="rId19"/>
    <p:sldId id="342" r:id="rId20"/>
    <p:sldId id="343" r:id="rId21"/>
    <p:sldId id="344" r:id="rId22"/>
    <p:sldId id="340" r:id="rId23"/>
    <p:sldId id="289" r:id="rId24"/>
    <p:sldId id="290" r:id="rId25"/>
    <p:sldId id="338" r:id="rId26"/>
    <p:sldId id="335" r:id="rId27"/>
    <p:sldId id="348" r:id="rId28"/>
    <p:sldId id="309" r:id="rId29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5A56"/>
    <a:srgbClr val="6600FF"/>
    <a:srgbClr val="FF3300"/>
    <a:srgbClr val="009900"/>
    <a:srgbClr val="008000"/>
    <a:srgbClr val="0F0A78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17" autoAdjust="0"/>
    <p:restoredTop sz="86156" autoAdjust="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A13AD-01B6-49E7-85D6-543E7FB217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6C11C7C-0BC0-4BEF-B64C-7AA3E90493F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—4/13</a:t>
          </a: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</a:p>
      </dgm:t>
    </dgm:pt>
    <dgm:pt modelId="{3E60C8CF-11A4-49BE-97CD-929FB3F2698E}" type="par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A5C8559-F854-4634-8D59-A44C46F126C4}" type="sib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27AAF8E-548F-4D8C-A766-FED9955D0A27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gm:t>
    </dgm:pt>
    <dgm:pt modelId="{0F77CD86-EC50-43E9-A761-BE6D8D06CB50}" type="par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FDC4EA10-AE73-43E5-B0D9-2D06071F51B5}" type="sib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764AF2F7-6AF6-4C84-AF04-BDCE8863709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精進教學網站</a:t>
          </a:r>
        </a:p>
      </dgm:t>
    </dgm:pt>
    <dgm:pt modelId="{409D3C83-AEE8-49FC-B330-9628F734B072}" type="par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1B38068A-BAB3-4A44-A0E0-464AA0E25F04}" type="sib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89C4B365-3C5E-403A-B85D-95C41457AE05}" type="pres">
      <dgm:prSet presAssocID="{F98A13AD-01B6-49E7-85D6-543E7FB21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B56A6-4D9D-40A6-8BFD-8D1F04BA6F99}" type="pres">
      <dgm:prSet presAssocID="{66C11C7C-0BC0-4BEF-B64C-7AA3E90493FA}" presName="hierRoot1" presStyleCnt="0">
        <dgm:presLayoutVars>
          <dgm:hierBranch/>
        </dgm:presLayoutVars>
      </dgm:prSet>
      <dgm:spPr/>
    </dgm:pt>
    <dgm:pt modelId="{871FF4AB-C922-454D-8233-82C37ADF62D8}" type="pres">
      <dgm:prSet presAssocID="{66C11C7C-0BC0-4BEF-B64C-7AA3E90493FA}" presName="rootComposite1" presStyleCnt="0"/>
      <dgm:spPr/>
    </dgm:pt>
    <dgm:pt modelId="{4CFB7AF3-7C63-4E25-BA72-8907E7AA2596}" type="pres">
      <dgm:prSet presAssocID="{66C11C7C-0BC0-4BEF-B64C-7AA3E90493FA}" presName="rootText1" presStyleLbl="node0" presStyleIdx="0" presStyleCnt="1" custScaleX="1180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201B26-EFDA-4194-AE23-85690188462C}" type="pres">
      <dgm:prSet presAssocID="{66C11C7C-0BC0-4BEF-B64C-7AA3E90493F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A10C038-A379-49A3-9BCF-355BF5B903CE}" type="pres">
      <dgm:prSet presAssocID="{66C11C7C-0BC0-4BEF-B64C-7AA3E90493FA}" presName="hierChild2" presStyleCnt="0"/>
      <dgm:spPr/>
    </dgm:pt>
    <dgm:pt modelId="{16E9C80D-45C2-4384-A234-B313515FAFBE}" type="pres">
      <dgm:prSet presAssocID="{0F77CD86-EC50-43E9-A761-BE6D8D06CB50}" presName="Name35" presStyleLbl="parChTrans1D2" presStyleIdx="0" presStyleCnt="2"/>
      <dgm:spPr/>
      <dgm:t>
        <a:bodyPr/>
        <a:lstStyle/>
        <a:p>
          <a:endParaRPr lang="zh-TW" altLang="en-US"/>
        </a:p>
      </dgm:t>
    </dgm:pt>
    <dgm:pt modelId="{91EA9144-9F7F-4500-8062-34B6A3D3C352}" type="pres">
      <dgm:prSet presAssocID="{F27AAF8E-548F-4D8C-A766-FED9955D0A27}" presName="hierRoot2" presStyleCnt="0">
        <dgm:presLayoutVars>
          <dgm:hierBranch/>
        </dgm:presLayoutVars>
      </dgm:prSet>
      <dgm:spPr/>
    </dgm:pt>
    <dgm:pt modelId="{EFE93C43-FF29-40C7-B973-7C0D374CEB32}" type="pres">
      <dgm:prSet presAssocID="{F27AAF8E-548F-4D8C-A766-FED9955D0A27}" presName="rootComposite" presStyleCnt="0"/>
      <dgm:spPr/>
    </dgm:pt>
    <dgm:pt modelId="{E9B5A842-67F0-4276-9311-AC3A9E33D658}" type="pres">
      <dgm:prSet presAssocID="{F27AAF8E-548F-4D8C-A766-FED9955D0A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7D80B3-CE28-4350-87AB-C354C9E76CC1}" type="pres">
      <dgm:prSet presAssocID="{F27AAF8E-548F-4D8C-A766-FED9955D0A2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9D06F1F-0E6F-4FA0-8532-361B1F408929}" type="pres">
      <dgm:prSet presAssocID="{F27AAF8E-548F-4D8C-A766-FED9955D0A27}" presName="hierChild4" presStyleCnt="0"/>
      <dgm:spPr/>
    </dgm:pt>
    <dgm:pt modelId="{F75D8280-7A70-4FC8-9A6F-6FD7EDE798D3}" type="pres">
      <dgm:prSet presAssocID="{F27AAF8E-548F-4D8C-A766-FED9955D0A27}" presName="hierChild5" presStyleCnt="0"/>
      <dgm:spPr/>
    </dgm:pt>
    <dgm:pt modelId="{167D913D-75C5-4C75-9661-0759ECF31C7A}" type="pres">
      <dgm:prSet presAssocID="{409D3C83-AEE8-49FC-B330-9628F734B072}" presName="Name35" presStyleLbl="parChTrans1D2" presStyleIdx="1" presStyleCnt="2"/>
      <dgm:spPr/>
      <dgm:t>
        <a:bodyPr/>
        <a:lstStyle/>
        <a:p>
          <a:endParaRPr lang="zh-TW" altLang="en-US"/>
        </a:p>
      </dgm:t>
    </dgm:pt>
    <dgm:pt modelId="{51077495-378B-4C9A-8076-4F347B46A99D}" type="pres">
      <dgm:prSet presAssocID="{764AF2F7-6AF6-4C84-AF04-BDCE8863709A}" presName="hierRoot2" presStyleCnt="0">
        <dgm:presLayoutVars>
          <dgm:hierBranch/>
        </dgm:presLayoutVars>
      </dgm:prSet>
      <dgm:spPr/>
    </dgm:pt>
    <dgm:pt modelId="{098FB801-4513-48AC-AF6E-C553B01BEEF5}" type="pres">
      <dgm:prSet presAssocID="{764AF2F7-6AF6-4C84-AF04-BDCE8863709A}" presName="rootComposite" presStyleCnt="0"/>
      <dgm:spPr/>
    </dgm:pt>
    <dgm:pt modelId="{9C98762F-4ECA-4311-84E7-3619CB74C205}" type="pres">
      <dgm:prSet presAssocID="{764AF2F7-6AF6-4C84-AF04-BDCE8863709A}" presName="rootText" presStyleLbl="node2" presStyleIdx="1" presStyleCnt="2" custLinFactNeighborX="-8767" custLinFactNeighborY="-19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2341E3-6BB5-4F1A-94D3-F6032A497791}" type="pres">
      <dgm:prSet presAssocID="{764AF2F7-6AF6-4C84-AF04-BDCE8863709A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2633F284-0B6D-434E-8758-2738B974EF2A}" type="pres">
      <dgm:prSet presAssocID="{764AF2F7-6AF6-4C84-AF04-BDCE8863709A}" presName="hierChild4" presStyleCnt="0"/>
      <dgm:spPr/>
    </dgm:pt>
    <dgm:pt modelId="{AF66EBB6-9074-4E9D-A2F2-9949A09FFAC9}" type="pres">
      <dgm:prSet presAssocID="{764AF2F7-6AF6-4C84-AF04-BDCE8863709A}" presName="hierChild5" presStyleCnt="0"/>
      <dgm:spPr/>
    </dgm:pt>
    <dgm:pt modelId="{4E15B9AA-498F-4968-8575-B6F17A1AE2AF}" type="pres">
      <dgm:prSet presAssocID="{66C11C7C-0BC0-4BEF-B64C-7AA3E90493FA}" presName="hierChild3" presStyleCnt="0"/>
      <dgm:spPr/>
    </dgm:pt>
  </dgm:ptLst>
  <dgm:cxnLst>
    <dgm:cxn modelId="{20997B11-7C43-4DC2-AAE4-7AC1B9D3DF20}" type="presOf" srcId="{0F77CD86-EC50-43E9-A761-BE6D8D06CB50}" destId="{16E9C80D-45C2-4384-A234-B313515FAFBE}" srcOrd="0" destOrd="0" presId="urn:microsoft.com/office/officeart/2005/8/layout/orgChart1"/>
    <dgm:cxn modelId="{5F7A9E2A-1E7E-47F5-9422-F6B395188AA4}" srcId="{66C11C7C-0BC0-4BEF-B64C-7AA3E90493FA}" destId="{F27AAF8E-548F-4D8C-A766-FED9955D0A27}" srcOrd="0" destOrd="0" parTransId="{0F77CD86-EC50-43E9-A761-BE6D8D06CB50}" sibTransId="{FDC4EA10-AE73-43E5-B0D9-2D06071F51B5}"/>
    <dgm:cxn modelId="{DCDA848D-9823-47AE-8C3E-F6DFFFF5EF0F}" type="presOf" srcId="{764AF2F7-6AF6-4C84-AF04-BDCE8863709A}" destId="{9C98762F-4ECA-4311-84E7-3619CB74C205}" srcOrd="0" destOrd="0" presId="urn:microsoft.com/office/officeart/2005/8/layout/orgChart1"/>
    <dgm:cxn modelId="{8D378944-000E-4A5E-B8A9-EA323E33612F}" type="presOf" srcId="{764AF2F7-6AF6-4C84-AF04-BDCE8863709A}" destId="{1A2341E3-6BB5-4F1A-94D3-F6032A497791}" srcOrd="1" destOrd="0" presId="urn:microsoft.com/office/officeart/2005/8/layout/orgChart1"/>
    <dgm:cxn modelId="{FBF1137B-CF7B-44C7-89D7-ECCF400C649F}" srcId="{66C11C7C-0BC0-4BEF-B64C-7AA3E90493FA}" destId="{764AF2F7-6AF6-4C84-AF04-BDCE8863709A}" srcOrd="1" destOrd="0" parTransId="{409D3C83-AEE8-49FC-B330-9628F734B072}" sibTransId="{1B38068A-BAB3-4A44-A0E0-464AA0E25F04}"/>
    <dgm:cxn modelId="{680FEC1C-0D29-4DEC-A84E-10D8A9314C69}" type="presOf" srcId="{66C11C7C-0BC0-4BEF-B64C-7AA3E90493FA}" destId="{4CFB7AF3-7C63-4E25-BA72-8907E7AA2596}" srcOrd="0" destOrd="0" presId="urn:microsoft.com/office/officeart/2005/8/layout/orgChart1"/>
    <dgm:cxn modelId="{B86EBE53-80D4-4E8E-B92C-8650D58BEFC2}" type="presOf" srcId="{F98A13AD-01B6-49E7-85D6-543E7FB2172A}" destId="{89C4B365-3C5E-403A-B85D-95C41457AE05}" srcOrd="0" destOrd="0" presId="urn:microsoft.com/office/officeart/2005/8/layout/orgChart1"/>
    <dgm:cxn modelId="{1E8C2A82-E20F-469A-B9C0-7C0028643DDF}" type="presOf" srcId="{F27AAF8E-548F-4D8C-A766-FED9955D0A27}" destId="{E9B5A842-67F0-4276-9311-AC3A9E33D658}" srcOrd="0" destOrd="0" presId="urn:microsoft.com/office/officeart/2005/8/layout/orgChart1"/>
    <dgm:cxn modelId="{5E7B9599-62B6-4299-8819-21B70B98A69F}" srcId="{F98A13AD-01B6-49E7-85D6-543E7FB2172A}" destId="{66C11C7C-0BC0-4BEF-B64C-7AA3E90493FA}" srcOrd="0" destOrd="0" parTransId="{3E60C8CF-11A4-49BE-97CD-929FB3F2698E}" sibTransId="{FA5C8559-F854-4634-8D59-A44C46F126C4}"/>
    <dgm:cxn modelId="{5209CE6C-169A-493B-9BBE-4FD2465CB4EF}" type="presOf" srcId="{F27AAF8E-548F-4D8C-A766-FED9955D0A27}" destId="{807D80B3-CE28-4350-87AB-C354C9E76CC1}" srcOrd="1" destOrd="0" presId="urn:microsoft.com/office/officeart/2005/8/layout/orgChart1"/>
    <dgm:cxn modelId="{0A3469B8-C6CC-44B7-ADF2-B1ADB3B33256}" type="presOf" srcId="{409D3C83-AEE8-49FC-B330-9628F734B072}" destId="{167D913D-75C5-4C75-9661-0759ECF31C7A}" srcOrd="0" destOrd="0" presId="urn:microsoft.com/office/officeart/2005/8/layout/orgChart1"/>
    <dgm:cxn modelId="{C1A4C566-07EC-4C76-A994-7C548835D03B}" type="presOf" srcId="{66C11C7C-0BC0-4BEF-B64C-7AA3E90493FA}" destId="{46201B26-EFDA-4194-AE23-85690188462C}" srcOrd="1" destOrd="0" presId="urn:microsoft.com/office/officeart/2005/8/layout/orgChart1"/>
    <dgm:cxn modelId="{95B53972-EF67-41E8-969E-BE1E49BC076C}" type="presParOf" srcId="{89C4B365-3C5E-403A-B85D-95C41457AE05}" destId="{11BB56A6-4D9D-40A6-8BFD-8D1F04BA6F99}" srcOrd="0" destOrd="0" presId="urn:microsoft.com/office/officeart/2005/8/layout/orgChart1"/>
    <dgm:cxn modelId="{5DAFC91A-B6C5-4CF4-8E80-82E4E16A1C40}" type="presParOf" srcId="{11BB56A6-4D9D-40A6-8BFD-8D1F04BA6F99}" destId="{871FF4AB-C922-454D-8233-82C37ADF62D8}" srcOrd="0" destOrd="0" presId="urn:microsoft.com/office/officeart/2005/8/layout/orgChart1"/>
    <dgm:cxn modelId="{9FAFFAFE-ADCF-4733-A644-1E223CC50415}" type="presParOf" srcId="{871FF4AB-C922-454D-8233-82C37ADF62D8}" destId="{4CFB7AF3-7C63-4E25-BA72-8907E7AA2596}" srcOrd="0" destOrd="0" presId="urn:microsoft.com/office/officeart/2005/8/layout/orgChart1"/>
    <dgm:cxn modelId="{3B2EC0E0-EA09-498F-8F72-CAF3AB745E5F}" type="presParOf" srcId="{871FF4AB-C922-454D-8233-82C37ADF62D8}" destId="{46201B26-EFDA-4194-AE23-85690188462C}" srcOrd="1" destOrd="0" presId="urn:microsoft.com/office/officeart/2005/8/layout/orgChart1"/>
    <dgm:cxn modelId="{51C53C6F-9407-4743-AED3-5E2EB1040BB1}" type="presParOf" srcId="{11BB56A6-4D9D-40A6-8BFD-8D1F04BA6F99}" destId="{DA10C038-A379-49A3-9BCF-355BF5B903CE}" srcOrd="1" destOrd="0" presId="urn:microsoft.com/office/officeart/2005/8/layout/orgChart1"/>
    <dgm:cxn modelId="{CB2702BE-6580-46D9-8DDF-834DCF63185C}" type="presParOf" srcId="{DA10C038-A379-49A3-9BCF-355BF5B903CE}" destId="{16E9C80D-45C2-4384-A234-B313515FAFBE}" srcOrd="0" destOrd="0" presId="urn:microsoft.com/office/officeart/2005/8/layout/orgChart1"/>
    <dgm:cxn modelId="{65ACD5BB-F734-4259-B01F-DA4C9D046D71}" type="presParOf" srcId="{DA10C038-A379-49A3-9BCF-355BF5B903CE}" destId="{91EA9144-9F7F-4500-8062-34B6A3D3C352}" srcOrd="1" destOrd="0" presId="urn:microsoft.com/office/officeart/2005/8/layout/orgChart1"/>
    <dgm:cxn modelId="{DB5A5384-68E5-425E-9B10-093D7FCCEE64}" type="presParOf" srcId="{91EA9144-9F7F-4500-8062-34B6A3D3C352}" destId="{EFE93C43-FF29-40C7-B973-7C0D374CEB32}" srcOrd="0" destOrd="0" presId="urn:microsoft.com/office/officeart/2005/8/layout/orgChart1"/>
    <dgm:cxn modelId="{07442D4C-EBE1-4DD4-97C8-E84D5B82B619}" type="presParOf" srcId="{EFE93C43-FF29-40C7-B973-7C0D374CEB32}" destId="{E9B5A842-67F0-4276-9311-AC3A9E33D658}" srcOrd="0" destOrd="0" presId="urn:microsoft.com/office/officeart/2005/8/layout/orgChart1"/>
    <dgm:cxn modelId="{EDBFE215-3AC7-41BC-A71B-B7853E882A42}" type="presParOf" srcId="{EFE93C43-FF29-40C7-B973-7C0D374CEB32}" destId="{807D80B3-CE28-4350-87AB-C354C9E76CC1}" srcOrd="1" destOrd="0" presId="urn:microsoft.com/office/officeart/2005/8/layout/orgChart1"/>
    <dgm:cxn modelId="{4AA97635-3B4B-472B-8FDD-F80338BD08C7}" type="presParOf" srcId="{91EA9144-9F7F-4500-8062-34B6A3D3C352}" destId="{09D06F1F-0E6F-4FA0-8532-361B1F408929}" srcOrd="1" destOrd="0" presId="urn:microsoft.com/office/officeart/2005/8/layout/orgChart1"/>
    <dgm:cxn modelId="{E51A96DD-13C1-4439-BD33-B94BDCBE3BC0}" type="presParOf" srcId="{91EA9144-9F7F-4500-8062-34B6A3D3C352}" destId="{F75D8280-7A70-4FC8-9A6F-6FD7EDE798D3}" srcOrd="2" destOrd="0" presId="urn:microsoft.com/office/officeart/2005/8/layout/orgChart1"/>
    <dgm:cxn modelId="{1442030F-04FD-4989-AE4D-3854645090E4}" type="presParOf" srcId="{DA10C038-A379-49A3-9BCF-355BF5B903CE}" destId="{167D913D-75C5-4C75-9661-0759ECF31C7A}" srcOrd="2" destOrd="0" presId="urn:microsoft.com/office/officeart/2005/8/layout/orgChart1"/>
    <dgm:cxn modelId="{19B3C0D7-C138-495F-ABD3-85646AF0844C}" type="presParOf" srcId="{DA10C038-A379-49A3-9BCF-355BF5B903CE}" destId="{51077495-378B-4C9A-8076-4F347B46A99D}" srcOrd="3" destOrd="0" presId="urn:microsoft.com/office/officeart/2005/8/layout/orgChart1"/>
    <dgm:cxn modelId="{A9614971-488D-4252-AE8A-11CD5214BDF4}" type="presParOf" srcId="{51077495-378B-4C9A-8076-4F347B46A99D}" destId="{098FB801-4513-48AC-AF6E-C553B01BEEF5}" srcOrd="0" destOrd="0" presId="urn:microsoft.com/office/officeart/2005/8/layout/orgChart1"/>
    <dgm:cxn modelId="{8ECB0601-A6D8-47B0-A840-DCBA6CF4F4DE}" type="presParOf" srcId="{098FB801-4513-48AC-AF6E-C553B01BEEF5}" destId="{9C98762F-4ECA-4311-84E7-3619CB74C205}" srcOrd="0" destOrd="0" presId="urn:microsoft.com/office/officeart/2005/8/layout/orgChart1"/>
    <dgm:cxn modelId="{82055512-FCA6-44E2-A3FE-660B014C425B}" type="presParOf" srcId="{098FB801-4513-48AC-AF6E-C553B01BEEF5}" destId="{1A2341E3-6BB5-4F1A-94D3-F6032A497791}" srcOrd="1" destOrd="0" presId="urn:microsoft.com/office/officeart/2005/8/layout/orgChart1"/>
    <dgm:cxn modelId="{FFCB5063-37C1-429D-AC72-A302AEB06740}" type="presParOf" srcId="{51077495-378B-4C9A-8076-4F347B46A99D}" destId="{2633F284-0B6D-434E-8758-2738B974EF2A}" srcOrd="1" destOrd="0" presId="urn:microsoft.com/office/officeart/2005/8/layout/orgChart1"/>
    <dgm:cxn modelId="{FE53EEE9-2CC0-4500-B6FA-4D91EB943F0A}" type="presParOf" srcId="{51077495-378B-4C9A-8076-4F347B46A99D}" destId="{AF66EBB6-9074-4E9D-A2F2-9949A09FFAC9}" srcOrd="2" destOrd="0" presId="urn:microsoft.com/office/officeart/2005/8/layout/orgChart1"/>
    <dgm:cxn modelId="{F3A716F2-723B-46D1-825D-71AF0C36B3E1}" type="presParOf" srcId="{11BB56A6-4D9D-40A6-8BFD-8D1F04BA6F99}" destId="{4E15B9AA-498F-4968-8575-B6F17A1AE2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A82964-A4D9-4985-8E67-97B98A50F571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842D23-4B6D-46A3-89CF-940756E1D2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AD6BA5-28DE-4EFB-A33D-DAA15C44073B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869120-A0E6-4117-8152-ABA11D3166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9120-A0E6-4117-8152-ABA11D31662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640796-2ADE-43E4-AB7C-A43385764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5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21E99B44-2B60-4A94-A6C2-22C4031CE5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72E2D797-9DED-4E79-BDB3-50D32B641379}" type="datetimeFigureOut">
              <a:rPr lang="zh-TW" altLang="en-US"/>
              <a:pPr>
                <a:defRPr/>
              </a:pPr>
              <a:t>2018/3/7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46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hlc.edu.tw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munity.hlc.edu.tw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01&#31934;&#36914;&#30003;&#35531;chen/&#25945;&#32946;&#37096;&#35036;&#21161;&#21450;&#22996;&#36774;&#32147;&#36027;&#26680;&#25765;&#32080;&#22577;&#20316;&#26989;&#35201;&#40670;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DV0MKQRic" TargetMode="External"/><Relationship Id="rId7" Type="http://schemas.openxmlformats.org/officeDocument/2006/relationships/hyperlink" Target="http://eradio.ner.gov.tw/news/?recordId=26579&amp;_sp=deta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01&#31934;&#36914;&#30003;&#35531;chen/&#21443;&#33287;&#32773;&#23416;&#32722;&#30340;&#24515;&#24471;.docx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4724400"/>
            <a:ext cx="6481762" cy="1008063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報 告 人：課程督學  鄭嘉毅</a:t>
            </a:r>
            <a:endParaRPr lang="en-US" altLang="zh-TW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4675" y="1916113"/>
            <a:ext cx="8569325" cy="14700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學年度精進國民中小學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教師教學專業與課程品質</a:t>
            </a: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</a:br>
            <a: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100" dirty="0" smtClean="0">
                <a:solidFill>
                  <a:srgbClr val="7030A0"/>
                </a:solidFill>
                <a:latin typeface="文鼎粗魏碑" pitchFamily="49" charset="-120"/>
                <a:ea typeface="文鼎粗魏碑" pitchFamily="49" charset="-120"/>
              </a:rPr>
              <a:t>學校申請計畫案說明</a:t>
            </a:r>
            <a:endParaRPr lang="zh-TW" altLang="en-US" sz="4800" dirty="0" smtClean="0">
              <a:solidFill>
                <a:srgbClr val="7030A0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pic>
        <p:nvPicPr>
          <p:cNvPr id="24579" name="Picture 5" descr="L:\教育處業務\精進教學\103\103北區說明\log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500438"/>
            <a:ext cx="1690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635375" y="2276475"/>
            <a:ext cx="4537075" cy="3384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69325" cy="720725"/>
          </a:xfrm>
        </p:spPr>
        <p:txBody>
          <a:bodyPr/>
          <a:lstStyle/>
          <a:p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社群申請類型補充說明</a:t>
            </a:r>
          </a:p>
        </p:txBody>
      </p:sp>
      <p:grpSp>
        <p:nvGrpSpPr>
          <p:cNvPr id="34819" name="群組 1"/>
          <p:cNvGrpSpPr>
            <a:grpSpLocks/>
          </p:cNvGrpSpPr>
          <p:nvPr/>
        </p:nvGrpSpPr>
        <p:grpSpPr bwMode="auto">
          <a:xfrm>
            <a:off x="500034" y="1500174"/>
            <a:ext cx="7920037" cy="4392612"/>
            <a:chOff x="712789" y="1563985"/>
            <a:chExt cx="7918697" cy="4392486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1360379" y="5956471"/>
              <a:ext cx="6693354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1403234" y="2195792"/>
              <a:ext cx="28570" cy="376067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120442" y="5307203"/>
              <a:ext cx="1511044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任務性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12789" y="1563985"/>
              <a:ext cx="1420572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專業度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63536" y="3862619"/>
              <a:ext cx="1703099" cy="199701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社群運作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推廣型</a:t>
              </a:r>
            </a:p>
            <a:p>
              <a:pPr algn="ctr">
                <a:defRPr/>
              </a:pPr>
              <a:r>
                <a:rPr kumimoji="0"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10,000</a:t>
              </a:r>
              <a:r>
                <a:rPr kumimoji="0" lang="zh-TW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80903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專業精進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504817" y="2498995"/>
              <a:ext cx="2303073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A.</a:t>
              </a:r>
              <a:r>
                <a:rPr kumimoji="0" lang="zh-TW" alt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基礎學習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6112550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卓越分享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880903" y="3291135"/>
              <a:ext cx="1693575" cy="210496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議題發展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進階型</a:t>
              </a:r>
              <a:endPara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kumimoji="0"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12,000-20000</a:t>
              </a:r>
              <a:r>
                <a:rPr kumimoji="0" lang="zh-TW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  <a:p>
              <a:pPr algn="ctr">
                <a:defRPr/>
              </a:pPr>
              <a:endPara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6112550" y="3003806"/>
              <a:ext cx="1871345" cy="2039879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知識分享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高階性</a:t>
              </a:r>
            </a:p>
            <a:p>
              <a:pPr algn="ctr">
                <a:defRPr/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endParaRPr kumimoji="0"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獨特性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20000-30000</a:t>
              </a:r>
              <a:r>
                <a:rPr kumimoji="0" lang="zh-TW" alt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</p:grpSp>
      <p:sp>
        <p:nvSpPr>
          <p:cNvPr id="34820" name="文字方塊 23"/>
          <p:cNvSpPr txBox="1">
            <a:spLocks noChangeArrowheads="1"/>
          </p:cNvSpPr>
          <p:nvPr/>
        </p:nvSpPr>
        <p:spPr bwMode="auto">
          <a:xfrm>
            <a:off x="2411413" y="16287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強化社群發展 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量的推廣與質的提升</a:t>
            </a:r>
            <a:endParaRPr lang="zh-TW" altLang="en-US" sz="2800"/>
          </a:p>
        </p:txBody>
      </p:sp>
      <p:sp>
        <p:nvSpPr>
          <p:cNvPr id="26" name="向右箭號 25"/>
          <p:cNvSpPr/>
          <p:nvPr/>
        </p:nvSpPr>
        <p:spPr>
          <a:xfrm>
            <a:off x="5508104" y="3789040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3347864" y="4293096"/>
            <a:ext cx="358775" cy="2889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508104" y="2564904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3059832" y="2564904"/>
            <a:ext cx="358775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4282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班學校至多四個，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班以上學校至多六個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14678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班以上學校至多三個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flipH="1">
            <a:off x="6286512" y="5842337"/>
            <a:ext cx="2857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班以上學校至多二個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571612"/>
            <a:ext cx="8893175" cy="4737113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一、社群申請與審查重點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sz="2800" dirty="0" smtClean="0"/>
              <a:t>)</a:t>
            </a:r>
            <a:r>
              <a:rPr lang="zh-TW" altLang="en-US" sz="2800" dirty="0" smtClean="0"/>
              <a:t>結合</a:t>
            </a:r>
            <a:r>
              <a:rPr lang="zh-TW" altLang="en-US" sz="2800" dirty="0" smtClean="0">
                <a:solidFill>
                  <a:srgbClr val="FF0000"/>
                </a:solidFill>
              </a:rPr>
              <a:t>課發會、學校本位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領域教學研究會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學年會議</a:t>
            </a:r>
            <a:r>
              <a:rPr lang="zh-TW" altLang="en-US" sz="2800" dirty="0" smtClean="0"/>
              <a:t>或</a:t>
            </a:r>
            <a:r>
              <a:rPr lang="zh-TW" altLang="en-US" sz="2800" dirty="0" smtClean="0">
                <a:solidFill>
                  <a:srgbClr val="FF0000"/>
                </a:solidFill>
              </a:rPr>
              <a:t>發展專業主題</a:t>
            </a:r>
            <a:r>
              <a:rPr lang="zh-TW" altLang="en-US" sz="2800" dirty="0" smtClean="0"/>
              <a:t>等方式提出申請辦理，亦可</a:t>
            </a:r>
            <a:r>
              <a:rPr lang="zh-TW" altLang="en-US" sz="2800" dirty="0" smtClean="0">
                <a:solidFill>
                  <a:srgbClr val="FF0000"/>
                </a:solidFill>
              </a:rPr>
              <a:t>聯合鄰近學校教師共同組成</a:t>
            </a:r>
            <a:r>
              <a:rPr lang="zh-TW" altLang="en-US" sz="2800" dirty="0" smtClean="0"/>
              <a:t>，由單一學校負責提出。</a:t>
            </a: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sz="2800" dirty="0" smtClean="0"/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每一社群以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zh-TW" altLang="en-US" sz="2800" dirty="0" smtClean="0">
                <a:solidFill>
                  <a:srgbClr val="FF0000"/>
                </a:solidFill>
              </a:rPr>
              <a:t>人以上為原則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至少運作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</a:rPr>
              <a:t>次為原則</a:t>
            </a:r>
            <a:r>
              <a:rPr lang="zh-TW" altLang="en-US" sz="2800" dirty="0" smtClean="0"/>
              <a:t>並推舉一位教師擔任召集人，向學校提出「教師學習社群申請書」。</a:t>
            </a: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sz="2800" dirty="0" smtClean="0"/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學校至少要成立一個社群</a:t>
            </a:r>
            <a:r>
              <a:rPr lang="zh-TW" altLang="en-US" sz="2800" dirty="0" smtClean="0"/>
              <a:t>。</a:t>
            </a:r>
          </a:p>
          <a:p>
            <a:pPr eaLnBrk="1" hangingPunct="1"/>
            <a:endParaRPr lang="en-US" altLang="zh-TW" sz="28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000" b="1" u="sng" dirty="0" smtClean="0">
              <a:solidFill>
                <a:srgbClr val="008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894263" y="188641"/>
            <a:ext cx="4249737" cy="1152128"/>
          </a:xfrm>
          <a:prstGeom prst="wedgeRoundRectCallout">
            <a:avLst>
              <a:gd name="adj1" fmla="val -39912"/>
              <a:gd name="adj2" fmla="val 84241"/>
              <a:gd name="adj3" fmla="val 16667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lang="zh-TW" altLang="en-US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核章送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教育處課程科</a:t>
            </a:r>
            <a:r>
              <a:rPr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檔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網站上傳</a:t>
            </a:r>
          </a:p>
          <a:p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4400" dirty="0" smtClean="0"/>
              <a:t>。</a:t>
            </a:r>
            <a:br>
              <a:rPr lang="zh-TW" altLang="zh-TW" sz="4400" dirty="0" smtClean="0"/>
            </a:br>
            <a:endParaRPr kumimoji="1" lang="zh-TW" altLang="en-US" sz="4400" dirty="0" smtClean="0">
              <a:solidFill>
                <a:schemeClr val="tx1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84784"/>
            <a:ext cx="8534400" cy="4824536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校本及策略聯盟申請與審查重點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教學策略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有效教學、多元評量、補救教學、差異化教學、閱讀教學、班級經營等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品德教育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生命教育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媒體素養教育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         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sz="28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學年度推動教育政策主軸</a:t>
            </a:r>
            <a:r>
              <a:rPr lang="en-US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「校訂課程」</a:t>
            </a:r>
            <a:endParaRPr lang="zh-TW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彈性學習課程架構   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統整性探究課程 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社團活動技藝課程   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其他類課程 </a:t>
            </a:r>
            <a:endParaRPr lang="zh-TW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 (5)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協同教學           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合作學習</a:t>
            </a:r>
            <a:endParaRPr lang="zh-TW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 (7)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十二年國教課綱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(8)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個人化學習課程</a:t>
            </a:r>
            <a:endParaRPr lang="zh-TW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       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二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  申請表件說明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三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)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注意事項</a:t>
            </a:r>
            <a:endParaRPr lang="zh-TW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32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電子檔</a:t>
            </a:r>
            <a:r>
              <a:rPr lang="zh-TW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請同時上傳至本縣「精進教學計畫網站」，以利資料彙整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※檔名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○○國中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例如：花蓮縣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如審核後需修正上傳，則附加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endParaRPr lang="zh-TW" altLang="zh-TW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20750"/>
          </a:xfrm>
        </p:spPr>
        <p:txBody>
          <a:bodyPr anchor="b"/>
          <a:lstStyle/>
          <a:p>
            <a:pPr eaLnBrk="1" hangingPunct="1">
              <a:defRPr/>
            </a:pPr>
            <a:r>
              <a:rPr lang="zh-TW" altLang="en-US" kern="1200" dirty="0" smtClean="0">
                <a:latin typeface="文鼎粗魏碑" pitchFamily="49" charset="-120"/>
                <a:ea typeface="文鼎粗魏碑" pitchFamily="49" charset="-120"/>
              </a:rPr>
              <a:t>作業流程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1258888" y="1196975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37000"/>
                </a:srgbClr>
              </a:gs>
              <a:gs pos="50000">
                <a:schemeClr val="bg1"/>
              </a:gs>
              <a:gs pos="100000">
                <a:srgbClr val="FF99CC">
                  <a:alpha val="37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3/06   3/13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說明會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116013" y="2780928"/>
            <a:ext cx="4176067" cy="5766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50999"/>
                </a:srgbClr>
              </a:gs>
              <a:gs pos="50000">
                <a:srgbClr val="FFFFFF"/>
              </a:gs>
              <a:gs pos="100000">
                <a:srgbClr val="FF99CC">
                  <a:alpha val="50999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3/30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份送達教育處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1619250" y="4292600"/>
            <a:ext cx="2735263" cy="863600"/>
          </a:xfrm>
          <a:prstGeom prst="flowChartDecision">
            <a:avLst/>
          </a:prstGeom>
          <a:gradFill rotWithShape="1">
            <a:gsLst>
              <a:gs pos="0">
                <a:srgbClr val="FF99CC">
                  <a:alpha val="53999"/>
                </a:srgbClr>
              </a:gs>
              <a:gs pos="50000">
                <a:srgbClr val="FFFFFF"/>
              </a:gs>
              <a:gs pos="100000">
                <a:srgbClr val="FF99CC">
                  <a:alpha val="53999"/>
                </a:srgbClr>
              </a:gs>
            </a:gsLst>
            <a:lin ang="5400000" scaled="1"/>
          </a:gra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4/10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331913" y="5949950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81000"/>
                </a:srgbClr>
              </a:gs>
              <a:gs pos="50000">
                <a:srgbClr val="FFFFFF"/>
              </a:gs>
              <a:gs pos="100000">
                <a:srgbClr val="FFFF00">
                  <a:alpha val="81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靜待教育部審核</a:t>
            </a:r>
            <a:endParaRPr lang="en-US" altLang="zh-TW" sz="2400" b="1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4975225" y="4005263"/>
          <a:ext cx="4168775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6" name="Line 33"/>
          <p:cNvSpPr>
            <a:spLocks noChangeShapeType="1"/>
          </p:cNvSpPr>
          <p:nvPr/>
        </p:nvSpPr>
        <p:spPr bwMode="auto">
          <a:xfrm>
            <a:off x="4427538" y="472440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7" name="Line 34"/>
          <p:cNvSpPr>
            <a:spLocks noChangeShapeType="1"/>
          </p:cNvSpPr>
          <p:nvPr/>
        </p:nvSpPr>
        <p:spPr bwMode="auto">
          <a:xfrm>
            <a:off x="3059113" y="522922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8" name="Line 35"/>
          <p:cNvSpPr>
            <a:spLocks noChangeShapeType="1"/>
          </p:cNvSpPr>
          <p:nvPr/>
        </p:nvSpPr>
        <p:spPr bwMode="auto">
          <a:xfrm>
            <a:off x="3059113" y="19161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9" name="Text Box 18"/>
          <p:cNvSpPr txBox="1">
            <a:spLocks noChangeArrowheads="1"/>
          </p:cNvSpPr>
          <p:nvPr/>
        </p:nvSpPr>
        <p:spPr bwMode="auto">
          <a:xfrm>
            <a:off x="971600" y="2060848"/>
            <a:ext cx="54726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3/07~3/30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進教學網站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endParaRPr lang="zh-TW" altLang="en-US" sz="24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0" name="Line 37"/>
          <p:cNvSpPr>
            <a:spLocks noChangeShapeType="1"/>
          </p:cNvSpPr>
          <p:nvPr/>
        </p:nvSpPr>
        <p:spPr bwMode="auto">
          <a:xfrm>
            <a:off x="3059113" y="33575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1" name="Text Box 36"/>
          <p:cNvSpPr txBox="1">
            <a:spLocks noChangeArrowheads="1"/>
          </p:cNvSpPr>
          <p:nvPr/>
        </p:nvSpPr>
        <p:spPr bwMode="auto">
          <a:xfrm>
            <a:off x="2627313" y="3500438"/>
            <a:ext cx="935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審查</a:t>
            </a:r>
          </a:p>
        </p:txBody>
      </p:sp>
      <p:sp>
        <p:nvSpPr>
          <p:cNvPr id="1052" name="Text Box 38"/>
          <p:cNvSpPr txBox="1">
            <a:spLocks noChangeArrowheads="1"/>
          </p:cNvSpPr>
          <p:nvPr/>
        </p:nvSpPr>
        <p:spPr bwMode="auto">
          <a:xfrm>
            <a:off x="2843213" y="5373688"/>
            <a:ext cx="43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是</a:t>
            </a:r>
          </a:p>
        </p:txBody>
      </p:sp>
      <p:sp>
        <p:nvSpPr>
          <p:cNvPr id="1053" name="Text Box 39"/>
          <p:cNvSpPr txBox="1">
            <a:spLocks noChangeArrowheads="1"/>
          </p:cNvSpPr>
          <p:nvPr/>
        </p:nvSpPr>
        <p:spPr bwMode="auto">
          <a:xfrm>
            <a:off x="4859338" y="4508500"/>
            <a:ext cx="504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 l="13281" t="8766" r="14844" b="6425"/>
          <a:stretch>
            <a:fillRect/>
          </a:stretch>
        </p:blipFill>
        <p:spPr>
          <a:xfrm>
            <a:off x="827088" y="1346200"/>
            <a:ext cx="7683500" cy="5179144"/>
          </a:xfrm>
        </p:spPr>
      </p:pic>
      <p:sp>
        <p:nvSpPr>
          <p:cNvPr id="49154" name="Rectangle 7"/>
          <p:cNvSpPr>
            <a:spLocks noGrp="1"/>
          </p:cNvSpPr>
          <p:nvPr>
            <p:ph type="title" idx="4294967295"/>
          </p:nvPr>
        </p:nvSpPr>
        <p:spPr>
          <a:xfrm>
            <a:off x="322263" y="142875"/>
            <a:ext cx="8534400" cy="75882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endParaRPr lang="en-US" altLang="zh-TW" sz="4800" dirty="0" smtClean="0">
              <a:solidFill>
                <a:srgbClr val="0000FF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6443663" y="3716338"/>
            <a:ext cx="1366837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7088" y="1268413"/>
            <a:ext cx="2071687" cy="642937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68538" y="765175"/>
            <a:ext cx="4319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hlinkClick r:id="rId3"/>
              </a:rPr>
              <a:t>花蓮縣精進教學計畫網站</a:t>
            </a:r>
            <a:endParaRPr lang="zh-TW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764704"/>
            <a:ext cx="4248472" cy="1152128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OPENID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登入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900" dirty="0" smtClean="0">
                <a:solidFill>
                  <a:srgbClr val="0000FF"/>
                </a:solidFill>
                <a:hlinkClick r:id="rId2"/>
              </a:rPr>
              <a:t>http://community.hlc.edu.tw/</a:t>
            </a:r>
            <a:endParaRPr lang="en-US" altLang="zh-TW" sz="51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無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OPENID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帳號者，請自行註冊。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如未註冊，仍可上傳計畫及成果。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1080120" cy="4766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36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登入</a:t>
            </a:r>
            <a:endParaRPr lang="zh-TW" altLang="en-US" sz="3600" b="1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988840"/>
            <a:ext cx="7051030" cy="46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156176" y="4653136"/>
            <a:ext cx="158417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0"/>
            <a:ext cx="9144000" cy="593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申請計畫</a:t>
            </a: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&amp;</a:t>
            </a: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計畫成果檔案上傳</a:t>
            </a:r>
            <a:r>
              <a:rPr kumimoji="1" lang="en-US" altLang="zh-TW" sz="3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6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一</a:t>
            </a:r>
            <a:r>
              <a:rPr kumimoji="1" lang="en-US" altLang="zh-TW" sz="3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1" lang="zh-TW" altLang="en-US" sz="36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480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選擇上傳項目及學年度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申請計畫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計畫成果檔案上傳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68141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19672" y="1268760"/>
            <a:ext cx="151216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996952"/>
            <a:ext cx="613988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572000" y="544522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132856"/>
            <a:ext cx="6552728" cy="45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1296144"/>
          </a:xfrm>
        </p:spPr>
        <p:txBody>
          <a:bodyPr>
            <a:no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選擇欲上傳的檔案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填寫相關說明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上傳者姓名：請輸入學校名稱或輔導團領域名稱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輸入上傳密碼：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不需輸入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儲存上傳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申請計畫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計畫成果檔案上傳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4437112"/>
            <a:ext cx="648072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432048"/>
          </a:xfrm>
        </p:spPr>
        <p:txBody>
          <a:bodyPr>
            <a:no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點選成果相簿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成果相簿上傳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49376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051720" y="98072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916832"/>
            <a:ext cx="6955470" cy="47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zh-TW" altLang="en-US" sz="4700" dirty="0" smtClean="0">
                <a:latin typeface="文鼎粗魏碑" pitchFamily="49" charset="-120"/>
                <a:ea typeface="文鼎粗魏碑" pitchFamily="49" charset="-120"/>
              </a:rPr>
              <a:t>精進計畫與學校的關係</a:t>
            </a:r>
          </a:p>
        </p:txBody>
      </p:sp>
      <p:cxnSp>
        <p:nvCxnSpPr>
          <p:cNvPr id="31" name="直線接點 30"/>
          <p:cNvCxnSpPr>
            <a:endCxn id="12" idx="0"/>
          </p:cNvCxnSpPr>
          <p:nvPr/>
        </p:nvCxnSpPr>
        <p:spPr>
          <a:xfrm>
            <a:off x="611188" y="5300663"/>
            <a:ext cx="0" cy="288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群組 46"/>
          <p:cNvGrpSpPr>
            <a:grpSpLocks/>
          </p:cNvGrpSpPr>
          <p:nvPr/>
        </p:nvGrpSpPr>
        <p:grpSpPr bwMode="auto">
          <a:xfrm>
            <a:off x="179388" y="1196975"/>
            <a:ext cx="8856662" cy="5184775"/>
            <a:chOff x="107504" y="1268760"/>
            <a:chExt cx="8856984" cy="5184576"/>
          </a:xfrm>
        </p:grpSpPr>
        <p:sp>
          <p:nvSpPr>
            <p:cNvPr id="6" name="圓角矩形 5"/>
            <p:cNvSpPr/>
            <p:nvPr/>
          </p:nvSpPr>
          <p:spPr>
            <a:xfrm>
              <a:off x="2555518" y="2421241"/>
              <a:ext cx="4105424" cy="7191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教育部精進教學品質計畫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95142" y="1268760"/>
              <a:ext cx="4897616" cy="6476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精進教師專業成長  提升學生學習成效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555518" y="3356243"/>
              <a:ext cx="4105424" cy="6492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花蓮縣精進教學品質計畫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372007" y="4437288"/>
              <a:ext cx="2592481" cy="647675"/>
            </a:xfrm>
            <a:prstGeom prst="roundRect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國教輔導團輔導增能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492177" y="4437288"/>
              <a:ext cx="2519454" cy="647675"/>
            </a:xfrm>
            <a:prstGeom prst="roundRect">
              <a:avLst/>
            </a:prstGeom>
            <a:solidFill>
              <a:srgbClr val="0F0A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全</a:t>
              </a:r>
              <a:r>
                <a:rPr lang="zh-TW" altLang="en-US" sz="20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縣</a:t>
              </a:r>
              <a:r>
                <a:rPr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性增能研習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3787" y="4437288"/>
              <a:ext cx="2519455" cy="647675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學校精進作為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07504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教師社</a:t>
              </a: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群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342624" y="5653267"/>
              <a:ext cx="865218" cy="7921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學校本位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99985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策略聯盟</a:t>
              </a: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4139901" y="1989457"/>
              <a:ext cx="936659" cy="43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644744" y="314035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644744" y="4005505"/>
              <a:ext cx="0" cy="4333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691887" y="4221397"/>
              <a:ext cx="626450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930988" y="418806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17288" y="4184886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94868" y="5353241"/>
              <a:ext cx="2636933" cy="206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1761739" y="5084964"/>
              <a:ext cx="1587" cy="573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3131801" y="5334192"/>
              <a:ext cx="4763" cy="3270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1368152"/>
          </a:xfrm>
        </p:spPr>
        <p:txBody>
          <a:bodyPr>
            <a:no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請使用以下功能上傳照片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單張上傳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多張上傳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每次活動成果的上傳，請在分類下在建立分類</a:t>
            </a:r>
            <a:endParaRPr lang="en-US" altLang="zh-TW" sz="1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名稱格式請依規定輸入：日期 輔導團領域名稱或學校名稱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活動名稱 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(EX:107.02.29 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教育處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國教輔導團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9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成果相簿上傳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348880"/>
            <a:ext cx="68054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4163644"/>
            <a:ext cx="669674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87624" y="4163644"/>
            <a:ext cx="1071736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1907704" y="4163644"/>
            <a:ext cx="1994520" cy="338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139952" y="423565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2"/>
                </a:solidFill>
              </a:rPr>
              <a:t>EX:107.02.29 </a:t>
            </a:r>
            <a:r>
              <a:rPr lang="zh-TW" altLang="en-US" sz="1400" dirty="0" smtClean="0">
                <a:solidFill>
                  <a:schemeClr val="tx2"/>
                </a:solidFill>
              </a:rPr>
              <a:t>教育處</a:t>
            </a:r>
            <a:r>
              <a:rPr lang="en-US" altLang="zh-TW" sz="1400" dirty="0" smtClean="0">
                <a:solidFill>
                  <a:schemeClr val="tx2"/>
                </a:solidFill>
              </a:rPr>
              <a:t>-</a:t>
            </a:r>
            <a:r>
              <a:rPr lang="zh-TW" altLang="en-US" sz="1400" dirty="0" smtClean="0">
                <a:solidFill>
                  <a:schemeClr val="tx2"/>
                </a:solidFill>
              </a:rPr>
              <a:t>國教輔導團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6085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文件或照片上傳，單一檔案大小限制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8MB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，多檔案上傳總容量限制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100MB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，若超過則上傳失敗。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計畫上傳者姓名：請輸入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學校名稱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輔導團領域名稱</a:t>
            </a:r>
            <a:endParaRPr lang="en-US" altLang="zh-TW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每次活動成果照片的上傳，請在分類下在建立分類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上傳注意事項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-90488"/>
            <a:ext cx="8893175" cy="1143001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經費支出重點提醒</a:t>
            </a:r>
            <a:r>
              <a:rPr lang="en-US" altLang="zh-TW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lang="en-US" altLang="zh-TW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512" y="1527175"/>
            <a:ext cx="8712967" cy="4572000"/>
          </a:xfrm>
        </p:spPr>
        <p:txBody>
          <a:bodyPr>
            <a:normAutofit fontScale="62500" lnSpcReduction="20000"/>
          </a:bodyPr>
          <a:lstStyle/>
          <a:p>
            <a:pPr marL="982663" indent="-982663" eaLnBrk="1" hangingPunct="1">
              <a:lnSpc>
                <a:spcPct val="220000"/>
              </a:lnSpc>
              <a:buFontTx/>
              <a:buNone/>
              <a:defRPr/>
            </a:pP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一、本計畫申請補助案件皆為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業務費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，下列經費</a:t>
            </a:r>
            <a:r>
              <a:rPr lang="zh-TW" altLang="en-US" sz="4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不予補助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720725" indent="-357188" eaLnBrk="1" hangingPunct="1">
              <a:lnSpc>
                <a:spcPct val="220000"/>
              </a:lnSpc>
              <a:buFontTx/>
              <a:buNone/>
              <a:defRPr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１、人事費。</a:t>
            </a:r>
          </a:p>
          <a:p>
            <a:pPr marL="720725" indent="-357188" eaLnBrk="1" hangingPunct="1">
              <a:lnSpc>
                <a:spcPct val="220000"/>
              </a:lnSpc>
              <a:buFontTx/>
              <a:buNone/>
              <a:defRPr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２、</a:t>
            </a:r>
            <a:r>
              <a:rPr lang="zh-TW" altLang="en-US" sz="3800" u="sng" dirty="0" smtClean="0">
                <a:latin typeface="標楷體" pitchFamily="65" charset="-120"/>
                <a:ea typeface="標楷體" pitchFamily="65" charset="-120"/>
              </a:rPr>
              <a:t>內部場地使用費</a:t>
            </a:r>
            <a:r>
              <a:rPr lang="en-US" altLang="zh-TW" sz="3800" u="sng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可編列場地佈置費</a:t>
            </a:r>
            <a:r>
              <a:rPr lang="en-US" altLang="zh-TW" sz="3800" u="sng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720725" indent="-357188" eaLnBrk="1" hangingPunct="1">
              <a:lnSpc>
                <a:spcPct val="220000"/>
              </a:lnSpc>
              <a:buFontTx/>
              <a:buNone/>
              <a:defRPr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３、行政管理費：包括機關、學校或團體內部之</a:t>
            </a:r>
            <a:r>
              <a:rPr lang="zh-TW" altLang="en-US" sz="3800" u="sng" dirty="0" smtClean="0">
                <a:latin typeface="標楷體" pitchFamily="65" charset="-120"/>
                <a:ea typeface="標楷體" pitchFamily="65" charset="-120"/>
              </a:rPr>
              <a:t>水電費、電話費、燃料費及設備維護等費用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557338"/>
            <a:ext cx="8504238" cy="4572000"/>
          </a:xfrm>
        </p:spPr>
        <p:txBody>
          <a:bodyPr>
            <a:normAutofit/>
          </a:bodyPr>
          <a:lstStyle/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二、膳費：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446088" indent="-446088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內應含三餐及茶點，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不得額外編列茶水飲料等費用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。所有經費表有茶水或誤餐費（含茶水）的，請全部併計為「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膳費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」， 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膳費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」每半日最高為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（其中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為茶水費），全日最高為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（茶水費以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為限） 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811213" indent="-81121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三、雜支：</a:t>
            </a:r>
          </a:p>
          <a:p>
            <a:pPr marL="982663" indent="-98266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文具用品、紙張、電腦耗材墨水匣、郵資、水電 、場地布置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等， 全部都屬於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雜支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請併入計算，不單獨列出「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文具紙張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電腦耗材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」等文字。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982663" indent="-98266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）所有經費併入計算後要注意雜支計算，雜支計算勿超過業務費總額（不包括雜支）的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3175" y="-68263"/>
            <a:ext cx="88201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經費支出重點提醒</a:t>
            </a:r>
            <a:r>
              <a:rPr lang="en-US" altLang="zh-TW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二</a:t>
            </a:r>
            <a:r>
              <a:rPr lang="en-US" altLang="zh-TW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557338"/>
            <a:ext cx="8504238" cy="4572000"/>
          </a:xfrm>
        </p:spPr>
        <p:txBody>
          <a:bodyPr>
            <a:normAutofit/>
          </a:bodyPr>
          <a:lstStyle/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四、講座鐘點費：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3175" y="-68263"/>
            <a:ext cx="88201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經費支出重點提醒</a:t>
            </a:r>
            <a:r>
              <a:rPr lang="en-US" altLang="zh-TW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(</a:t>
            </a:r>
            <a:r>
              <a:rPr lang="zh-TW" altLang="en-US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三</a:t>
            </a:r>
            <a:r>
              <a:rPr lang="en-US" altLang="zh-TW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)</a:t>
            </a:r>
            <a:endParaRPr lang="en-US" altLang="zh-TW" sz="4400" dirty="0">
              <a:solidFill>
                <a:srgbClr val="000000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6" y="2204864"/>
          <a:ext cx="8208912" cy="37084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/>
                <a:gridCol w="3744416"/>
                <a:gridCol w="3024336"/>
              </a:tblGrid>
              <a:tr h="792088">
                <a:tc gridSpan="2"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latin typeface="Calibri"/>
                          <a:ea typeface="標楷體"/>
                          <a:cs typeface="Times New Roman"/>
                        </a:rPr>
                        <a:t>區</a:t>
                      </a:r>
                      <a:r>
                        <a:rPr lang="zh-TW" altLang="en-US" sz="3200" kern="100" dirty="0" smtClean="0">
                          <a:latin typeface="Calibri"/>
                          <a:ea typeface="標楷體"/>
                          <a:cs typeface="Times New Roman"/>
                        </a:rPr>
                        <a:t>                  </a:t>
                      </a:r>
                      <a:r>
                        <a:rPr lang="zh-TW" sz="3200" kern="100" dirty="0" smtClean="0">
                          <a:latin typeface="Calibri"/>
                          <a:ea typeface="標楷體"/>
                          <a:cs typeface="Times New Roman"/>
                        </a:rPr>
                        <a:t>分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00" dirty="0" smtClean="0">
                          <a:latin typeface="Calibri"/>
                          <a:ea typeface="標楷體"/>
                          <a:cs typeface="Times New Roman"/>
                        </a:rPr>
                        <a:t>支給上限</a:t>
                      </a:r>
                      <a:endParaRPr lang="zh-TW" altLang="zh-TW" sz="2400" kern="100" dirty="0" smtClean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2108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外聘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國內專家學者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21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與主辦機關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構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、學校有隸屬關係之機關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構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學校人員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1,500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內聘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主辦機關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構</a:t>
                      </a:r>
                      <a:r>
                        <a:rPr lang="en-US" sz="2200" kern="100" dirty="0"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、學校人員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1,000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04248" y="59492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單位：新臺幣元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節</a:t>
            </a:r>
            <a:endParaRPr lang="zh-TW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557338"/>
            <a:ext cx="8504238" cy="4572000"/>
          </a:xfrm>
        </p:spPr>
        <p:txBody>
          <a:bodyPr>
            <a:normAutofit/>
          </a:bodyPr>
          <a:lstStyle/>
          <a:p>
            <a:pPr marL="1793875" indent="-1793875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補充說明：</a:t>
            </a:r>
          </a:p>
          <a:p>
            <a:pPr marL="1793875" indent="-1528763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編列教材教具費，應於備註註明材料。</a:t>
            </a:r>
          </a:p>
          <a:p>
            <a:pPr marL="1793875" indent="-1528763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印刷費以單價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元為上限。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793875" indent="-1528763" eaLnBrk="1" hangingPunct="1">
              <a:lnSpc>
                <a:spcPct val="150000"/>
              </a:lnSpc>
              <a:buFontTx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1800" b="1" dirty="0" smtClean="0">
                <a:solidFill>
                  <a:srgbClr val="0000FF"/>
                </a:solidFill>
              </a:rPr>
              <a:t>參閱</a:t>
            </a:r>
            <a:r>
              <a:rPr lang="zh-TW" altLang="zh-TW" sz="1800" b="1" dirty="0" smtClean="0">
                <a:solidFill>
                  <a:srgbClr val="0000FF"/>
                </a:solidFill>
                <a:hlinkClick r:id="rId2" action="ppaction://hlinkfile"/>
              </a:rPr>
              <a:t>教育部補助及委辦經費核撥結報作業要點相關條文節錄</a:t>
            </a:r>
            <a:r>
              <a:rPr lang="zh-TW" altLang="en-US" sz="1800" b="1" dirty="0" smtClean="0">
                <a:solidFill>
                  <a:srgbClr val="0000FF"/>
                </a:solidFill>
              </a:rPr>
              <a:t>，如附件。</a:t>
            </a: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3175" y="-68263"/>
            <a:ext cx="88201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經費支出重點提醒</a:t>
            </a:r>
            <a:r>
              <a:rPr lang="en-US" altLang="zh-TW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(</a:t>
            </a:r>
            <a:r>
              <a:rPr lang="zh-TW" altLang="en-US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四</a:t>
            </a:r>
            <a:r>
              <a:rPr lang="en-US" altLang="zh-TW" sz="4400" dirty="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)</a:t>
            </a:r>
            <a:endParaRPr lang="en-US" altLang="zh-TW" sz="4400" dirty="0">
              <a:solidFill>
                <a:srgbClr val="000000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1341438"/>
            <a:ext cx="6516688" cy="1295400"/>
          </a:xfrm>
        </p:spPr>
        <p:txBody>
          <a:bodyPr/>
          <a:lstStyle/>
          <a:p>
            <a:pPr marL="342900" indent="-34290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精采課堂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拍攝影片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zh-TW" altLang="en-US" sz="2300" dirty="0" smtClean="0"/>
          </a:p>
        </p:txBody>
      </p:sp>
      <p:sp>
        <p:nvSpPr>
          <p:cNvPr id="51202" name="Rectangle 3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zh-TW" altLang="en-US" sz="3300">
              <a:solidFill>
                <a:srgbClr val="7B9899"/>
              </a:solidFill>
              <a:latin typeface="Georgia" pitchFamily="18" charset="0"/>
              <a:ea typeface="微軟正黑體" pitchFamily="34" charset="-120"/>
            </a:endParaRPr>
          </a:p>
        </p:txBody>
      </p:sp>
      <p:sp>
        <p:nvSpPr>
          <p:cNvPr id="33796" name="Rectangle 19"/>
          <p:cNvSpPr>
            <a:spLocks/>
          </p:cNvSpPr>
          <p:nvPr/>
        </p:nvSpPr>
        <p:spPr bwMode="auto">
          <a:xfrm>
            <a:off x="655638" y="93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成效評估 課堂實踐</a:t>
            </a:r>
            <a:endParaRPr lang="en-US" altLang="zh-TW" sz="4400" dirty="0">
              <a:solidFill>
                <a:srgbClr val="000000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835696" y="2132856"/>
            <a:ext cx="5329238" cy="5543550"/>
            <a:chOff x="3975" y="1593"/>
            <a:chExt cx="931" cy="1157"/>
          </a:xfrm>
        </p:grpSpPr>
        <p:pic>
          <p:nvPicPr>
            <p:cNvPr id="51212" name="Picture 130" descr="circuler_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3" name="Oval 131"/>
            <p:cNvSpPr>
              <a:spLocks noChangeArrowheads="1"/>
            </p:cNvSpPr>
            <p:nvPr/>
          </p:nvSpPr>
          <p:spPr bwMode="gray">
            <a:xfrm>
              <a:off x="3975" y="1593"/>
              <a:ext cx="931" cy="938"/>
            </a:xfrm>
            <a:prstGeom prst="ellipse">
              <a:avLst/>
            </a:prstGeom>
            <a:solidFill>
              <a:srgbClr val="5CB1FE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51214" name="Picture 132" descr="light_shadow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3"/>
            <p:cNvGrpSpPr>
              <a:grpSpLocks/>
            </p:cNvGrpSpPr>
            <p:nvPr/>
          </p:nvGrpSpPr>
          <p:grpSpPr bwMode="auto">
            <a:xfrm rot="-3733502" flipH="1" flipV="1">
              <a:off x="4250" y="2244"/>
              <a:ext cx="821" cy="191"/>
              <a:chOff x="2528" y="1060"/>
              <a:chExt cx="894" cy="236"/>
            </a:xfrm>
          </p:grpSpPr>
          <p:grpSp>
            <p:nvGrpSpPr>
              <p:cNvPr id="4" name="Group 13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1222" name="AutoShape 1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3" name="AutoShape 136"/>
                <p:cNvSpPr>
                  <a:spLocks noChangeArrowheads="1"/>
                </p:cNvSpPr>
                <p:nvPr/>
              </p:nvSpPr>
              <p:spPr bwMode="white">
                <a:xfrm rot="6078281">
                  <a:off x="1994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4" name="AutoShape 137"/>
                <p:cNvSpPr>
                  <a:spLocks noChangeArrowheads="1"/>
                </p:cNvSpPr>
                <p:nvPr/>
              </p:nvSpPr>
              <p:spPr bwMode="white">
                <a:xfrm rot="6373927">
                  <a:off x="2070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5" name="AutoShape 1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3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  <p:grpSp>
            <p:nvGrpSpPr>
              <p:cNvPr id="5" name="Group 13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218" name="AutoShape 140"/>
                <p:cNvSpPr>
                  <a:spLocks noChangeArrowheads="1"/>
                </p:cNvSpPr>
                <p:nvPr/>
              </p:nvSpPr>
              <p:spPr bwMode="white">
                <a:xfrm rot="5263130">
                  <a:off x="1863" y="2276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19" name="AutoShape 141"/>
                <p:cNvSpPr>
                  <a:spLocks noChangeArrowheads="1"/>
                </p:cNvSpPr>
                <p:nvPr/>
              </p:nvSpPr>
              <p:spPr bwMode="white">
                <a:xfrm rot="6078281">
                  <a:off x="1997" y="2277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0" name="AutoShape 142"/>
                <p:cNvSpPr>
                  <a:spLocks noChangeArrowheads="1"/>
                </p:cNvSpPr>
                <p:nvPr/>
              </p:nvSpPr>
              <p:spPr bwMode="white">
                <a:xfrm rot="6373927">
                  <a:off x="2074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1" name="AutoShape 143"/>
                <p:cNvSpPr>
                  <a:spLocks noChangeArrowheads="1"/>
                </p:cNvSpPr>
                <p:nvPr/>
              </p:nvSpPr>
              <p:spPr bwMode="white">
                <a:xfrm rot="6906312">
                  <a:off x="2164" y="232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</p:grpSp>
      </p:grpSp>
      <p:sp>
        <p:nvSpPr>
          <p:cNvPr id="51205" name="Line 23"/>
          <p:cNvSpPr>
            <a:spLocks noChangeShapeType="1"/>
          </p:cNvSpPr>
          <p:nvPr/>
        </p:nvSpPr>
        <p:spPr bwMode="auto">
          <a:xfrm flipV="1">
            <a:off x="1835150" y="4149725"/>
            <a:ext cx="53276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Rectangle 21"/>
          <p:cNvSpPr>
            <a:spLocks noChangeArrowheads="1"/>
          </p:cNvSpPr>
          <p:nvPr/>
        </p:nvSpPr>
        <p:spPr bwMode="auto">
          <a:xfrm>
            <a:off x="2195736" y="4365104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量</a:t>
            </a:r>
            <a:endParaRPr lang="en-US" altLang="zh-TW" sz="2800" b="1" dirty="0">
              <a:solidFill>
                <a:srgbClr val="038D3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 dirty="0" smtClean="0"/>
              <a:t>研習活動照片</a:t>
            </a:r>
            <a:endParaRPr lang="zh-TW" altLang="zh-TW" sz="2000" dirty="0" smtClean="0"/>
          </a:p>
          <a:p>
            <a:pPr algn="ctr">
              <a:spcBef>
                <a:spcPct val="20000"/>
              </a:spcBef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7" name="Rectangle 22"/>
          <p:cNvSpPr>
            <a:spLocks noChangeArrowheads="1"/>
          </p:cNvSpPr>
          <p:nvPr/>
        </p:nvSpPr>
        <p:spPr bwMode="auto">
          <a:xfrm>
            <a:off x="4644008" y="4365104"/>
            <a:ext cx="23502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質</a:t>
            </a:r>
          </a:p>
          <a:p>
            <a:pPr algn="ctr"/>
            <a:r>
              <a:rPr lang="zh-TW" altLang="zh-TW" sz="2000" b="1" dirty="0" smtClean="0">
                <a:hlinkClick r:id="rId6" action="ppaction://hlinkfile"/>
              </a:rPr>
              <a:t>參與者學習的</a:t>
            </a:r>
            <a:endParaRPr lang="en-US" altLang="zh-TW" sz="2000" b="1" dirty="0" smtClean="0">
              <a:hlinkClick r:id="rId6" action="ppaction://hlinkfile"/>
            </a:endParaRPr>
          </a:p>
          <a:p>
            <a:pPr algn="ctr"/>
            <a:r>
              <a:rPr lang="zh-TW" altLang="zh-TW" sz="2000" b="1" dirty="0" smtClean="0">
                <a:hlinkClick r:id="rId6" action="ppaction://hlinkfile"/>
              </a:rPr>
              <a:t>「心得」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9" name="Rectangle 25"/>
          <p:cNvSpPr>
            <a:spLocks noChangeArrowheads="1"/>
          </p:cNvSpPr>
          <p:nvPr/>
        </p:nvSpPr>
        <p:spPr bwMode="auto">
          <a:xfrm>
            <a:off x="3491880" y="2996952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000" b="1" dirty="0">
                <a:solidFill>
                  <a:srgbClr val="FF0000"/>
                </a:solidFill>
              </a:rPr>
              <a:t>教師專業成長活動</a:t>
            </a:r>
          </a:p>
          <a:p>
            <a:pPr algn="ctr"/>
            <a:r>
              <a:rPr kumimoji="0" lang="zh-TW" altLang="en-US" sz="2000" b="1" dirty="0" smtClean="0">
                <a:solidFill>
                  <a:srgbClr val="FF0000"/>
                </a:solidFill>
              </a:rPr>
              <a:t>成效評估</a:t>
            </a:r>
            <a:endParaRPr kumimoji="0"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211" name="Rectangle 154"/>
          <p:cNvSpPr>
            <a:spLocks noChangeArrowheads="1"/>
          </p:cNvSpPr>
          <p:nvPr/>
        </p:nvSpPr>
        <p:spPr bwMode="auto">
          <a:xfrm>
            <a:off x="4860032" y="134076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精采活動</a:t>
            </a:r>
            <a:r>
              <a:rPr kumimoji="0" lang="en-US" altLang="zh-TW" sz="3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7"/>
              </a:rPr>
              <a:t>開放參與</a:t>
            </a:r>
            <a:endParaRPr kumimoji="0" lang="zh-TW" altLang="en-US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3600" b="1" i="1" smtClean="0">
                <a:solidFill>
                  <a:srgbClr val="F25422"/>
                </a:solidFill>
                <a:latin typeface="微軟正黑體" pitchFamily="34" charset="-120"/>
              </a:rPr>
              <a:t>活力創意  幸福花蓮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528" y="1988840"/>
            <a:ext cx="4191000" cy="392122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教育處課程教學科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8462860  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*學校計畫申請</a:t>
            </a:r>
            <a:r>
              <a:rPr lang="en-US" altLang="zh-TW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楊芳茵</a:t>
            </a:r>
            <a:r>
              <a:rPr lang="en-US" altLang="zh-TW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#570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*經費核撥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核銷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劉怡妏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#569</a:t>
            </a:r>
          </a:p>
        </p:txBody>
      </p:sp>
      <p:pic>
        <p:nvPicPr>
          <p:cNvPr id="52227" name="Picture 5" descr="L:\教育處業務\精進教學\103\103北區說明\logo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11863" y="1989138"/>
            <a:ext cx="1524000" cy="1752600"/>
          </a:xfr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62463" y="4437063"/>
            <a:ext cx="4681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報告完畢</a:t>
            </a:r>
            <a: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!!</a:t>
            </a:r>
            <a:b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感謝您的聆聽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22"/>
          <p:cNvSpPr>
            <a:spLocks noChangeArrowheads="1"/>
          </p:cNvSpPr>
          <p:nvPr/>
        </p:nvSpPr>
        <p:spPr bwMode="auto">
          <a:xfrm>
            <a:off x="0" y="9810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dirty="0">
                <a:solidFill>
                  <a:srgbClr val="0F0A78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本縣推動教育政策精進教學</a:t>
            </a:r>
            <a:r>
              <a:rPr lang="zh-TW" altLang="en-US" sz="4400" dirty="0" smtClean="0">
                <a:solidFill>
                  <a:srgbClr val="0F0A78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計畫架構</a:t>
            </a:r>
            <a:endParaRPr lang="zh-TW" altLang="en-US" sz="4400" dirty="0">
              <a:solidFill>
                <a:srgbClr val="0F0A78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  <p:pic>
        <p:nvPicPr>
          <p:cNvPr id="6" name="圖片 5" descr="計畫架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84976" cy="40324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1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sz="3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學年度計畫，聚焦十二年國教課綱</a:t>
            </a:r>
            <a:endParaRPr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3787" cy="452596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因應十二年國教課綱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學年度起實施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辦理教師相關專業成長策略與方案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如研習、工作坊、到校輔導、示例研發等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應納入十二年國教課綱相關重點，如素養導向的教學與評量設計、共同備課、觀課議課、跨領域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學科協同教學、彈性課程規劃等</a:t>
            </a:r>
            <a:r>
              <a:rPr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5624" cy="720725"/>
          </a:xfrm>
        </p:spPr>
        <p:txBody>
          <a:bodyPr>
            <a:noAutofit/>
          </a:bodyPr>
          <a:lstStyle/>
          <a:p>
            <a:r>
              <a:rPr sz="3200" dirty="0" err="1" smtClean="0">
                <a:solidFill>
                  <a:srgbClr val="C00000"/>
                </a:solidFill>
                <a:latin typeface="標楷體" pitchFamily="65" charset="-120"/>
                <a:sym typeface="Arial" pitchFamily="34" charset="0"/>
              </a:rPr>
              <a:t>推動新課綱教師增能之成長內涵或課程參考版</a:t>
            </a:r>
            <a:endParaRPr sz="3200" dirty="0" smtClean="0">
              <a:sym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052736"/>
          <a:ext cx="9144001" cy="5688632"/>
        </p:xfrm>
        <a:graphic>
          <a:graphicData uri="http://schemas.openxmlformats.org/drawingml/2006/table">
            <a:tbl>
              <a:tblPr/>
              <a:tblGrid>
                <a:gridCol w="714349"/>
                <a:gridCol w="2714645"/>
                <a:gridCol w="2643205"/>
                <a:gridCol w="3071802"/>
              </a:tblGrid>
              <a:tr h="882719"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對象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專業社群對話與討論</a:t>
                      </a:r>
                    </a:p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專題分享（演講）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案例討論與分析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工作坊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9298">
                <a:tc>
                  <a:txBody>
                    <a:bodyPr/>
                    <a:lstStyle/>
                    <a:p>
                      <a:pPr marL="5778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社群領導人及教學研究會召集人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國教課程綱要領綱的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認識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新課程綱要的資源（文件、影片及開放式課程）</a:t>
                      </a: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運用</a:t>
                      </a:r>
                      <a:endParaRPr lang="en-US" altLang="zh-TW" sz="1700" u="none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討論對話的技巧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彈性學習課程的規劃與實務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帶領議課的實踐策略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引領課程、教學、評量方案之規劃與實踐策略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6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十二年國教課程綱要領綱的理解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w"/>
                        <a:tabLst/>
                        <a:defRPr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6985000" cy="711200"/>
          </a:xfrm>
        </p:spPr>
        <p:txBody>
          <a:bodyPr/>
          <a:lstStyle/>
          <a:p>
            <a:pPr eaLnBrk="1" hangingPunct="1"/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學校申請類型及辦理方式</a:t>
            </a:r>
          </a:p>
        </p:txBody>
      </p:sp>
      <p:pic>
        <p:nvPicPr>
          <p:cNvPr id="26626" name="Picture 9" descr="計畫類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060575"/>
            <a:ext cx="87852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申請經費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9512" y="1268762"/>
          <a:ext cx="8856984" cy="55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808312"/>
                <a:gridCol w="2592288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類型名稱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補助金額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備註說明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推廣型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進階型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12000~20000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高階型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20000~30000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跨校學習社群至少三校，經費以不超過</a:t>
                      </a:r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30000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元為原則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學校本位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30000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策略聯盟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50000~200000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lvl="0" eaLnBrk="0" hangingPunct="0"/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zh-TW" altLang="en-US" sz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元整。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校數相同與輔導團結合者優先。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4850</TotalTime>
  <Words>1481</Words>
  <Application>Microsoft Office PowerPoint</Application>
  <PresentationFormat>如螢幕大小 (4:3)</PresentationFormat>
  <Paragraphs>214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市鎮</vt:lpstr>
      <vt:lpstr>Pixel</vt:lpstr>
      <vt:lpstr> 花蓮縣107學年度精進國民中小學 教師教學專業與課程品質  學校申請計畫案說明</vt:lpstr>
      <vt:lpstr>精進計畫與學校的關係</vt:lpstr>
      <vt:lpstr>投影片 3</vt:lpstr>
      <vt:lpstr>107學年度計畫，聚焦十二年國教課綱</vt:lpstr>
      <vt:lpstr>推動新課綱教師增能之成長內涵或課程參考版</vt:lpstr>
      <vt:lpstr>投影片 6</vt:lpstr>
      <vt:lpstr>投影片 7</vt:lpstr>
      <vt:lpstr>學校申請類型及辦理方式</vt:lpstr>
      <vt:lpstr>申請經費</vt:lpstr>
      <vt:lpstr>社群申請類型補充說明</vt:lpstr>
      <vt:lpstr>申請表件說明(一)</vt:lpstr>
      <vt:lpstr> 。 </vt:lpstr>
      <vt:lpstr>  申請表件說明(三)注意事項</vt:lpstr>
      <vt:lpstr>作業流程</vt:lpstr>
      <vt:lpstr>計畫、成果上傳說明</vt:lpstr>
      <vt:lpstr>登入</vt:lpstr>
      <vt:lpstr>申請計畫&amp;計畫成果檔案上傳(二)</vt:lpstr>
      <vt:lpstr>申請計畫&amp;計畫成果檔案上傳(三)</vt:lpstr>
      <vt:lpstr>成果相簿上傳(一)</vt:lpstr>
      <vt:lpstr>成果相簿上傳(二)</vt:lpstr>
      <vt:lpstr>上傳注意事項</vt:lpstr>
      <vt:lpstr>經費支出重點提醒(一)</vt:lpstr>
      <vt:lpstr>投影片 23</vt:lpstr>
      <vt:lpstr>投影片 24</vt:lpstr>
      <vt:lpstr>投影片 25</vt:lpstr>
      <vt:lpstr>投影片 26</vt:lpstr>
      <vt:lpstr>活力創意  幸福花蓮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子計畫一計劃撰寫說明</dc:title>
  <dc:creator>paijh</dc:creator>
  <cp:lastModifiedBy>user</cp:lastModifiedBy>
  <cp:revision>362</cp:revision>
  <dcterms:created xsi:type="dcterms:W3CDTF">2009-10-15T00:23:23Z</dcterms:created>
  <dcterms:modified xsi:type="dcterms:W3CDTF">2018-03-07T01:35:12Z</dcterms:modified>
</cp:coreProperties>
</file>