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293" r:id="rId3"/>
    <p:sldId id="290" r:id="rId4"/>
    <p:sldId id="291" r:id="rId5"/>
    <p:sldId id="294" r:id="rId6"/>
    <p:sldId id="257" r:id="rId7"/>
    <p:sldId id="295" r:id="rId8"/>
    <p:sldId id="297" r:id="rId9"/>
    <p:sldId id="283" r:id="rId10"/>
    <p:sldId id="289" r:id="rId11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400" autoAdjust="0"/>
  </p:normalViewPr>
  <p:slideViewPr>
    <p:cSldViewPr>
      <p:cViewPr>
        <p:scale>
          <a:sx n="120" d="100"/>
          <a:sy n="120" d="100"/>
        </p:scale>
        <p:origin x="-810" y="13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814B-3CB6-49CA-AFD7-C79116126608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99F89-192F-400B-B486-60C4C0E7B1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783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72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803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943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7011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7866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820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863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027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8758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666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0029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D50E-487F-49A5-BA16-F74C7BDEBC00}" type="datetimeFigureOut">
              <a:rPr lang="zh-TW" altLang="en-US" smtClean="0"/>
              <a:pPr/>
              <a:t>2023/7/15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067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6098816"/>
              </p:ext>
            </p:extLst>
          </p:nvPr>
        </p:nvGraphicFramePr>
        <p:xfrm>
          <a:off x="714356" y="642916"/>
          <a:ext cx="5286412" cy="7234562"/>
        </p:xfrm>
        <a:graphic>
          <a:graphicData uri="http://schemas.openxmlformats.org/drawingml/2006/table">
            <a:tbl>
              <a:tblPr/>
              <a:tblGrid>
                <a:gridCol w="964413"/>
                <a:gridCol w="964413"/>
                <a:gridCol w="1678793"/>
                <a:gridCol w="1678793"/>
              </a:tblGrid>
              <a:tr h="5262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112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年太平洋能高棒球節暨全國棒球錦標賽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國小組賽程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總表</a:t>
                      </a:r>
                    </a:p>
                  </a:txBody>
                  <a:tcPr marL="8487" marR="8487" marT="8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1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日期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場地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國福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國福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六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 基隆東光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臺中萬豐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G2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 花蓮中正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桃園龍安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09:30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花蓮光復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臺中忠孝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花蓮太瑞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花蓮新城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臺東大溪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花蓮中原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臺北東園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12:30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花蓮玉里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桃園楊心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臺中上楓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花蓮水源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0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開幕典禮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G11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 臺東大溪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南投新豐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G12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 臺北東園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新北忠義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09:30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桃園楊心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南投千秋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花蓮水源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宜蘭蓬萊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12:30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南投新豐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花蓮新城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新北忠義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花蓮中原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南投千秋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花蓮玉里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宜蘭蓬萊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臺中上楓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15:30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-G15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-G16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G24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-5</a:t>
                      </a: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-9</a:t>
                      </a: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-11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-G21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勝</a:t>
                      </a:r>
                      <a:endParaRPr kumimoji="0" lang="en-US" altLang="zh-TW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6-G22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7-G23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12-G24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25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14:00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54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G1-G22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G23-G30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G31-G34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為轉播場次不限時，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★G27-G34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擲銅板決定攻守。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5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7162" y="17951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高中組競賽時間表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06" name="表格 2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531651"/>
              </p:ext>
            </p:extLst>
          </p:nvPr>
        </p:nvGraphicFramePr>
        <p:xfrm>
          <a:off x="428604" y="857223"/>
          <a:ext cx="6060237" cy="723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45885"/>
                <a:gridCol w="645885"/>
                <a:gridCol w="1889310"/>
                <a:gridCol w="890886"/>
                <a:gridCol w="571504"/>
                <a:gridCol w="845263"/>
              </a:tblGrid>
              <a:tr h="2956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場次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先守  比賽隊伍  先攻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場地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比數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六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花蓮體中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秀峰高中</a:t>
                      </a: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平和國中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G2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四維高中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南港高工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平和國中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屏東高中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中興高中</a:t>
                      </a: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平和國中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G4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稻江商職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玉里高中</a:t>
                      </a: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平和國中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1600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開幕典禮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487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G5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G4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</a:t>
                      </a: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G4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</a:t>
                      </a: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A3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B3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G9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G10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三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1015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◎</a:t>
                      </a:r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季軍戰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標楷體" pitchFamily="65" charset="-120"/>
                          <a:ea typeface="標楷體" pitchFamily="65" charset="-120"/>
                        </a:rPr>
                        <a:t>1445</a:t>
                      </a:r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◎</a:t>
                      </a:r>
                      <a:r>
                        <a:rPr lang="en-US" altLang="zh-TW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G11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G12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縣立棒球場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05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5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冠軍戰</a:t>
                      </a:r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443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備註：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G1-G8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分鐘，鈴響不開新局；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G9-G12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分鐘鈴響不開新局，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G13-G14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轉播場次不限時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G13-G14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擲銅板決定攻守。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局結束或時間到未分出勝負，則採突破僵局制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 fontAlgn="ctr"/>
                      <a:endParaRPr lang="zh-TW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1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7162" y="17951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年太平洋能高棒球節暨全國棒球錦標賽</a:t>
            </a:r>
            <a:endParaRPr lang="en-US" altLang="zh-TW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國小組預賽賽程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246094" y="899592"/>
            <a:ext cx="6072230" cy="390748"/>
          </a:xfrm>
        </p:spPr>
        <p:txBody>
          <a:bodyPr>
            <a:normAutofit/>
          </a:bodyPr>
          <a:lstStyle/>
          <a:p>
            <a:pPr algn="l"/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預賽：共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20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隊，分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6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每組取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兩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名進入決賽</a:t>
            </a:r>
            <a:endParaRPr lang="zh-TW" altLang="zh-TW" sz="1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152" name="等腰三角形 151"/>
          <p:cNvSpPr/>
          <p:nvPr/>
        </p:nvSpPr>
        <p:spPr>
          <a:xfrm>
            <a:off x="1478680" y="4562389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1780057" y="4219170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花蓮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新城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" name="文字方塊 153"/>
          <p:cNvSpPr txBox="1"/>
          <p:nvPr/>
        </p:nvSpPr>
        <p:spPr>
          <a:xfrm>
            <a:off x="1062635" y="5248743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大溪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2507055" y="5244563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標楷體" pitchFamily="65" charset="-120"/>
                <a:ea typeface="標楷體" pitchFamily="65" charset="-120"/>
              </a:rPr>
              <a:t>新豐</a:t>
            </a:r>
          </a:p>
        </p:txBody>
      </p:sp>
      <p:sp>
        <p:nvSpPr>
          <p:cNvPr id="156" name="文字方塊 155"/>
          <p:cNvSpPr txBox="1"/>
          <p:nvPr/>
        </p:nvSpPr>
        <p:spPr>
          <a:xfrm>
            <a:off x="1957187" y="4952688"/>
            <a:ext cx="285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7" name="等腰三角形 156"/>
          <p:cNvSpPr/>
          <p:nvPr/>
        </p:nvSpPr>
        <p:spPr>
          <a:xfrm>
            <a:off x="4539311" y="4531086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4827591" y="418263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花蓮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中原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4077147" y="5243275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臺北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東</a:t>
            </a:r>
            <a:r>
              <a:rPr lang="zh-TW" altLang="en-US" sz="1000" dirty="0">
                <a:latin typeface="標楷體" pitchFamily="65" charset="-120"/>
                <a:ea typeface="標楷體" pitchFamily="65" charset="-120"/>
              </a:rPr>
              <a:t>園</a:t>
            </a:r>
          </a:p>
        </p:txBody>
      </p:sp>
      <p:sp>
        <p:nvSpPr>
          <p:cNvPr id="167" name="文字方塊 166"/>
          <p:cNvSpPr txBox="1"/>
          <p:nvPr/>
        </p:nvSpPr>
        <p:spPr>
          <a:xfrm>
            <a:off x="5557752" y="520673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新北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忠義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8" name="文字方塊 167"/>
          <p:cNvSpPr txBox="1"/>
          <p:nvPr/>
        </p:nvSpPr>
        <p:spPr>
          <a:xfrm>
            <a:off x="5017818" y="4921385"/>
            <a:ext cx="285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1248308" y="4544864"/>
            <a:ext cx="560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G5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</a:p>
        </p:txBody>
      </p:sp>
      <p:sp>
        <p:nvSpPr>
          <p:cNvPr id="242" name="文字方塊 241"/>
          <p:cNvSpPr txBox="1"/>
          <p:nvPr/>
        </p:nvSpPr>
        <p:spPr>
          <a:xfrm>
            <a:off x="4295721" y="4492237"/>
            <a:ext cx="603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G6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D</a:t>
            </a:r>
          </a:p>
        </p:txBody>
      </p:sp>
      <p:sp>
        <p:nvSpPr>
          <p:cNvPr id="243" name="文字方塊 242"/>
          <p:cNvSpPr txBox="1"/>
          <p:nvPr/>
        </p:nvSpPr>
        <p:spPr>
          <a:xfrm>
            <a:off x="1430939" y="5441873"/>
            <a:ext cx="1317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G11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4" name="文字方塊 243"/>
          <p:cNvSpPr txBox="1"/>
          <p:nvPr/>
        </p:nvSpPr>
        <p:spPr>
          <a:xfrm>
            <a:off x="4501963" y="5408798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2261179" y="4544985"/>
            <a:ext cx="58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G17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1230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5335487" y="4516090"/>
            <a:ext cx="539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G18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1230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7" name="等腰三角形 246"/>
          <p:cNvSpPr/>
          <p:nvPr/>
        </p:nvSpPr>
        <p:spPr>
          <a:xfrm>
            <a:off x="1534458" y="6889249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1835714" y="6506033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花蓮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玉里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1102511" y="7591505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桃園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楊心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2594637" y="75793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南投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千秋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2012965" y="7279548"/>
            <a:ext cx="285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E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7" name="文字方塊 256"/>
          <p:cNvSpPr txBox="1"/>
          <p:nvPr/>
        </p:nvSpPr>
        <p:spPr>
          <a:xfrm>
            <a:off x="1288063" y="6911479"/>
            <a:ext cx="60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G7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1230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</a:p>
        </p:txBody>
      </p:sp>
      <p:sp>
        <p:nvSpPr>
          <p:cNvPr id="259" name="文字方塊 258"/>
          <p:cNvSpPr txBox="1"/>
          <p:nvPr/>
        </p:nvSpPr>
        <p:spPr>
          <a:xfrm>
            <a:off x="1531139" y="7768733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0930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1" name="文字方塊 260"/>
          <p:cNvSpPr txBox="1"/>
          <p:nvPr/>
        </p:nvSpPr>
        <p:spPr>
          <a:xfrm>
            <a:off x="2288195" y="6895753"/>
            <a:ext cx="598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G19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1400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8" name="等腰三角形 297"/>
          <p:cNvSpPr/>
          <p:nvPr/>
        </p:nvSpPr>
        <p:spPr>
          <a:xfrm>
            <a:off x="4692669" y="6877621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9" name="文字方塊 298"/>
          <p:cNvSpPr txBox="1"/>
          <p:nvPr/>
        </p:nvSpPr>
        <p:spPr>
          <a:xfrm>
            <a:off x="4988779" y="6505193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臺中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上楓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0" name="文字方塊 299"/>
          <p:cNvSpPr txBox="1"/>
          <p:nvPr/>
        </p:nvSpPr>
        <p:spPr>
          <a:xfrm>
            <a:off x="4242595" y="757192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花蓮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水源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1" name="文字方塊 300"/>
          <p:cNvSpPr txBox="1"/>
          <p:nvPr/>
        </p:nvSpPr>
        <p:spPr>
          <a:xfrm>
            <a:off x="5718819" y="7561103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宜蘭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蓬萊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2" name="文字方塊 301"/>
          <p:cNvSpPr txBox="1"/>
          <p:nvPr/>
        </p:nvSpPr>
        <p:spPr>
          <a:xfrm>
            <a:off x="5171176" y="7267920"/>
            <a:ext cx="285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F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3" name="文字方塊 302"/>
          <p:cNvSpPr txBox="1"/>
          <p:nvPr/>
        </p:nvSpPr>
        <p:spPr>
          <a:xfrm>
            <a:off x="4512445" y="683877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G8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1230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D</a:t>
            </a:r>
          </a:p>
        </p:txBody>
      </p:sp>
      <p:sp>
        <p:nvSpPr>
          <p:cNvPr id="304" name="文字方塊 303"/>
          <p:cNvSpPr txBox="1"/>
          <p:nvPr/>
        </p:nvSpPr>
        <p:spPr>
          <a:xfrm>
            <a:off x="4655321" y="7755333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G14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0930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5" name="文字方塊 304"/>
          <p:cNvSpPr txBox="1"/>
          <p:nvPr/>
        </p:nvSpPr>
        <p:spPr>
          <a:xfrm>
            <a:off x="5441139" y="6838772"/>
            <a:ext cx="555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G20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1400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02" name="直線接點 401"/>
          <p:cNvCxnSpPr/>
          <p:nvPr/>
        </p:nvCxnSpPr>
        <p:spPr>
          <a:xfrm rot="5400000">
            <a:off x="1527534" y="2369173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接點 402"/>
          <p:cNvCxnSpPr/>
          <p:nvPr/>
        </p:nvCxnSpPr>
        <p:spPr>
          <a:xfrm>
            <a:off x="1438552" y="2512049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接點 403"/>
          <p:cNvCxnSpPr/>
          <p:nvPr/>
        </p:nvCxnSpPr>
        <p:spPr>
          <a:xfrm>
            <a:off x="905148" y="2223123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接點 404"/>
          <p:cNvCxnSpPr/>
          <p:nvPr/>
        </p:nvCxnSpPr>
        <p:spPr>
          <a:xfrm rot="5400000">
            <a:off x="1224238" y="272318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接點 405"/>
          <p:cNvCxnSpPr/>
          <p:nvPr/>
        </p:nvCxnSpPr>
        <p:spPr>
          <a:xfrm rot="5400000">
            <a:off x="1671504" y="272318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接點 406"/>
          <p:cNvCxnSpPr/>
          <p:nvPr/>
        </p:nvCxnSpPr>
        <p:spPr>
          <a:xfrm rot="5400000">
            <a:off x="2262470" y="2365999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接點 407"/>
          <p:cNvCxnSpPr/>
          <p:nvPr/>
        </p:nvCxnSpPr>
        <p:spPr>
          <a:xfrm>
            <a:off x="2405346" y="2223123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直線接點 408"/>
          <p:cNvCxnSpPr/>
          <p:nvPr/>
        </p:nvCxnSpPr>
        <p:spPr>
          <a:xfrm>
            <a:off x="2171982" y="2508875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接點 409"/>
          <p:cNvCxnSpPr/>
          <p:nvPr/>
        </p:nvCxnSpPr>
        <p:spPr>
          <a:xfrm rot="5400000">
            <a:off x="1957668" y="2720015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接點 410"/>
          <p:cNvCxnSpPr/>
          <p:nvPr/>
        </p:nvCxnSpPr>
        <p:spPr>
          <a:xfrm rot="5400000">
            <a:off x="2398996" y="2720015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文字方塊 411"/>
          <p:cNvSpPr txBox="1"/>
          <p:nvPr/>
        </p:nvSpPr>
        <p:spPr>
          <a:xfrm>
            <a:off x="978149" y="21755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G9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1400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3" name="文字方塊 412"/>
          <p:cNvSpPr txBox="1"/>
          <p:nvPr/>
        </p:nvSpPr>
        <p:spPr>
          <a:xfrm>
            <a:off x="2549785" y="222312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G21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1530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14" name="直線接點 413"/>
          <p:cNvCxnSpPr/>
          <p:nvPr/>
        </p:nvCxnSpPr>
        <p:spPr>
          <a:xfrm rot="5400000">
            <a:off x="2831813" y="2584603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直線接點 414"/>
          <p:cNvCxnSpPr/>
          <p:nvPr/>
        </p:nvCxnSpPr>
        <p:spPr>
          <a:xfrm rot="5400000">
            <a:off x="774934" y="2373950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直線接點 415"/>
          <p:cNvCxnSpPr/>
          <p:nvPr/>
        </p:nvCxnSpPr>
        <p:spPr>
          <a:xfrm>
            <a:off x="684446" y="2516826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接點 416"/>
          <p:cNvCxnSpPr/>
          <p:nvPr/>
        </p:nvCxnSpPr>
        <p:spPr>
          <a:xfrm rot="5400000">
            <a:off x="470132" y="2727966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接點 417"/>
          <p:cNvCxnSpPr/>
          <p:nvPr/>
        </p:nvCxnSpPr>
        <p:spPr>
          <a:xfrm rot="5400000">
            <a:off x="911460" y="2727966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文字方塊 418"/>
          <p:cNvSpPr txBox="1"/>
          <p:nvPr/>
        </p:nvSpPr>
        <p:spPr>
          <a:xfrm>
            <a:off x="644691" y="2461169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0" name="文字方塊 419"/>
          <p:cNvSpPr txBox="1"/>
          <p:nvPr/>
        </p:nvSpPr>
        <p:spPr>
          <a:xfrm>
            <a:off x="1406777" y="2445388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1" name="文字方塊 420"/>
          <p:cNvSpPr txBox="1"/>
          <p:nvPr/>
        </p:nvSpPr>
        <p:spPr>
          <a:xfrm>
            <a:off x="2137059" y="2461290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22" name="直線接點 421"/>
          <p:cNvCxnSpPr/>
          <p:nvPr/>
        </p:nvCxnSpPr>
        <p:spPr>
          <a:xfrm rot="5400000">
            <a:off x="1160659" y="2080247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接點 422"/>
          <p:cNvCxnSpPr/>
          <p:nvPr/>
        </p:nvCxnSpPr>
        <p:spPr>
          <a:xfrm rot="5400000">
            <a:off x="2637125" y="208819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文字方塊 423"/>
          <p:cNvSpPr txBox="1"/>
          <p:nvPr/>
        </p:nvSpPr>
        <p:spPr>
          <a:xfrm>
            <a:off x="1906843" y="1937371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5" name="文字方塊 424"/>
          <p:cNvSpPr txBox="1"/>
          <p:nvPr/>
        </p:nvSpPr>
        <p:spPr>
          <a:xfrm>
            <a:off x="1128855" y="1730887"/>
            <a:ext cx="3571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A1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6" name="文字方塊 425"/>
          <p:cNvSpPr txBox="1"/>
          <p:nvPr/>
        </p:nvSpPr>
        <p:spPr>
          <a:xfrm>
            <a:off x="2605321" y="1730887"/>
            <a:ext cx="3571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A2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7" name="文字方塊 426"/>
          <p:cNvSpPr txBox="1"/>
          <p:nvPr/>
        </p:nvSpPr>
        <p:spPr>
          <a:xfrm>
            <a:off x="468238" y="2921602"/>
            <a:ext cx="438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基隆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東光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8" name="文字方塊 427"/>
          <p:cNvSpPr txBox="1"/>
          <p:nvPr/>
        </p:nvSpPr>
        <p:spPr>
          <a:xfrm>
            <a:off x="898760" y="2921601"/>
            <a:ext cx="474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臺中萬豐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9" name="文字方塊 428"/>
          <p:cNvSpPr txBox="1"/>
          <p:nvPr/>
        </p:nvSpPr>
        <p:spPr>
          <a:xfrm>
            <a:off x="1190448" y="29295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花蓮中正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0" name="文字方塊 429"/>
          <p:cNvSpPr txBox="1"/>
          <p:nvPr/>
        </p:nvSpPr>
        <p:spPr>
          <a:xfrm>
            <a:off x="1652774" y="2921601"/>
            <a:ext cx="506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桃園龍安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1" name="文字方塊 430"/>
          <p:cNvSpPr txBox="1"/>
          <p:nvPr/>
        </p:nvSpPr>
        <p:spPr>
          <a:xfrm>
            <a:off x="2002134" y="2921602"/>
            <a:ext cx="34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2" name="文字方塊 431"/>
          <p:cNvSpPr txBox="1"/>
          <p:nvPr/>
        </p:nvSpPr>
        <p:spPr>
          <a:xfrm>
            <a:off x="2438592" y="2913650"/>
            <a:ext cx="34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3" name="文字方塊 432"/>
          <p:cNvSpPr txBox="1"/>
          <p:nvPr/>
        </p:nvSpPr>
        <p:spPr>
          <a:xfrm>
            <a:off x="3018168" y="2913650"/>
            <a:ext cx="34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G9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34" name="直線接點 433"/>
          <p:cNvCxnSpPr/>
          <p:nvPr/>
        </p:nvCxnSpPr>
        <p:spPr>
          <a:xfrm rot="5400000">
            <a:off x="4699932" y="2343721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直線接點 434"/>
          <p:cNvCxnSpPr/>
          <p:nvPr/>
        </p:nvCxnSpPr>
        <p:spPr>
          <a:xfrm>
            <a:off x="4610950" y="2486597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接點 435"/>
          <p:cNvCxnSpPr/>
          <p:nvPr/>
        </p:nvCxnSpPr>
        <p:spPr>
          <a:xfrm>
            <a:off x="4077546" y="2197671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直線接點 436"/>
          <p:cNvCxnSpPr/>
          <p:nvPr/>
        </p:nvCxnSpPr>
        <p:spPr>
          <a:xfrm rot="5400000">
            <a:off x="4396636" y="2697737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直線接點 437"/>
          <p:cNvCxnSpPr/>
          <p:nvPr/>
        </p:nvCxnSpPr>
        <p:spPr>
          <a:xfrm rot="5400000">
            <a:off x="4843902" y="2697737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直線接點 438"/>
          <p:cNvCxnSpPr/>
          <p:nvPr/>
        </p:nvCxnSpPr>
        <p:spPr>
          <a:xfrm rot="5400000">
            <a:off x="5434868" y="2340547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接點 439"/>
          <p:cNvCxnSpPr/>
          <p:nvPr/>
        </p:nvCxnSpPr>
        <p:spPr>
          <a:xfrm>
            <a:off x="5577744" y="2197671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直線接點 440"/>
          <p:cNvCxnSpPr/>
          <p:nvPr/>
        </p:nvCxnSpPr>
        <p:spPr>
          <a:xfrm>
            <a:off x="5344380" y="2483423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線接點 441"/>
          <p:cNvCxnSpPr/>
          <p:nvPr/>
        </p:nvCxnSpPr>
        <p:spPr>
          <a:xfrm rot="5400000">
            <a:off x="5130066" y="269456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直線接點 442"/>
          <p:cNvCxnSpPr/>
          <p:nvPr/>
        </p:nvCxnSpPr>
        <p:spPr>
          <a:xfrm rot="5400000">
            <a:off x="5571394" y="269456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文字方塊 443"/>
          <p:cNvSpPr txBox="1"/>
          <p:nvPr/>
        </p:nvSpPr>
        <p:spPr>
          <a:xfrm>
            <a:off x="4150547" y="21500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1400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45" name="文字方塊 444"/>
          <p:cNvSpPr txBox="1"/>
          <p:nvPr/>
        </p:nvSpPr>
        <p:spPr>
          <a:xfrm>
            <a:off x="5722183" y="219767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1530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46" name="直線接點 445"/>
          <p:cNvCxnSpPr/>
          <p:nvPr/>
        </p:nvCxnSpPr>
        <p:spPr>
          <a:xfrm rot="5400000">
            <a:off x="6004211" y="2559151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直線接點 446"/>
          <p:cNvCxnSpPr/>
          <p:nvPr/>
        </p:nvCxnSpPr>
        <p:spPr>
          <a:xfrm rot="5400000">
            <a:off x="3947332" y="234849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直線接點 447"/>
          <p:cNvCxnSpPr/>
          <p:nvPr/>
        </p:nvCxnSpPr>
        <p:spPr>
          <a:xfrm>
            <a:off x="3856844" y="2491374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直線接點 448"/>
          <p:cNvCxnSpPr/>
          <p:nvPr/>
        </p:nvCxnSpPr>
        <p:spPr>
          <a:xfrm rot="5400000">
            <a:off x="3642530" y="270251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直線接點 449"/>
          <p:cNvCxnSpPr/>
          <p:nvPr/>
        </p:nvCxnSpPr>
        <p:spPr>
          <a:xfrm rot="5400000">
            <a:off x="4083858" y="270251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文字方塊 450"/>
          <p:cNvSpPr txBox="1"/>
          <p:nvPr/>
        </p:nvSpPr>
        <p:spPr>
          <a:xfrm>
            <a:off x="3817089" y="2419815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0930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2" name="文字方塊 451"/>
          <p:cNvSpPr txBox="1"/>
          <p:nvPr/>
        </p:nvSpPr>
        <p:spPr>
          <a:xfrm>
            <a:off x="4579175" y="2427887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G4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0930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3" name="文字方塊 452"/>
          <p:cNvSpPr txBox="1"/>
          <p:nvPr/>
        </p:nvSpPr>
        <p:spPr>
          <a:xfrm>
            <a:off x="5309457" y="2435838"/>
            <a:ext cx="53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G16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54" name="直線接點 453"/>
          <p:cNvCxnSpPr/>
          <p:nvPr/>
        </p:nvCxnSpPr>
        <p:spPr>
          <a:xfrm rot="5400000">
            <a:off x="4333057" y="2054795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直線接點 454"/>
          <p:cNvCxnSpPr/>
          <p:nvPr/>
        </p:nvCxnSpPr>
        <p:spPr>
          <a:xfrm rot="5400000">
            <a:off x="5809523" y="206274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文字方塊 455"/>
          <p:cNvSpPr txBox="1"/>
          <p:nvPr/>
        </p:nvSpPr>
        <p:spPr>
          <a:xfrm>
            <a:off x="5079241" y="1911919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7" name="文字方塊 456"/>
          <p:cNvSpPr txBox="1"/>
          <p:nvPr/>
        </p:nvSpPr>
        <p:spPr>
          <a:xfrm>
            <a:off x="4301253" y="1705435"/>
            <a:ext cx="3571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B1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8" name="文字方塊 457"/>
          <p:cNvSpPr txBox="1"/>
          <p:nvPr/>
        </p:nvSpPr>
        <p:spPr>
          <a:xfrm>
            <a:off x="5777719" y="1705435"/>
            <a:ext cx="3571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B2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9" name="文字方塊 458"/>
          <p:cNvSpPr txBox="1"/>
          <p:nvPr/>
        </p:nvSpPr>
        <p:spPr>
          <a:xfrm>
            <a:off x="3571755" y="2896150"/>
            <a:ext cx="46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花蓮光復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0" name="文字方塊 459"/>
          <p:cNvSpPr txBox="1"/>
          <p:nvPr/>
        </p:nvSpPr>
        <p:spPr>
          <a:xfrm>
            <a:off x="4126815" y="2896149"/>
            <a:ext cx="445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宜蘭內城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1" name="文字方塊 460"/>
          <p:cNvSpPr txBox="1"/>
          <p:nvPr/>
        </p:nvSpPr>
        <p:spPr>
          <a:xfrm>
            <a:off x="4372691" y="2904101"/>
            <a:ext cx="49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臺中忠孝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2" name="文字方塊 461"/>
          <p:cNvSpPr txBox="1"/>
          <p:nvPr/>
        </p:nvSpPr>
        <p:spPr>
          <a:xfrm>
            <a:off x="4880829" y="2896149"/>
            <a:ext cx="476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花蓮太瑞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3" name="文字方塊 462"/>
          <p:cNvSpPr txBox="1"/>
          <p:nvPr/>
        </p:nvSpPr>
        <p:spPr>
          <a:xfrm>
            <a:off x="5174532" y="2896150"/>
            <a:ext cx="34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4" name="文字方塊 463"/>
          <p:cNvSpPr txBox="1"/>
          <p:nvPr/>
        </p:nvSpPr>
        <p:spPr>
          <a:xfrm>
            <a:off x="5610990" y="2888198"/>
            <a:ext cx="34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5" name="文字方塊 464"/>
          <p:cNvSpPr txBox="1"/>
          <p:nvPr/>
        </p:nvSpPr>
        <p:spPr>
          <a:xfrm>
            <a:off x="6134909" y="2888198"/>
            <a:ext cx="42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G10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7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8604" y="17951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國小組預賽競賽時間表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06" name="表格 2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531651"/>
              </p:ext>
            </p:extLst>
          </p:nvPr>
        </p:nvGraphicFramePr>
        <p:xfrm>
          <a:off x="428604" y="785786"/>
          <a:ext cx="6084000" cy="711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69"/>
                <a:gridCol w="505453"/>
                <a:gridCol w="577660"/>
                <a:gridCol w="1805189"/>
                <a:gridCol w="907148"/>
                <a:gridCol w="794283"/>
                <a:gridCol w="938698"/>
              </a:tblGrid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場次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先守  比賽隊伍  先攻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比賽場地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比數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308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六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基隆東光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臺中萬豐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花蓮中正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桃園龍安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花蓮光復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花蓮中原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臺北東園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花蓮新城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臺東大溪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臺中忠孝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花蓮太瑞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花蓮玉里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桃園楊心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臺中上楓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花蓮水源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-G4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 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00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開幕典禮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altLang="zh-TW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G11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臺東大溪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南投新豐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臺北東園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新北忠義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桃園楊心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南投千秋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花蓮水源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宜蘭蓬萊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-G4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南投新豐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花蓮新城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新北忠義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花蓮中原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南投千秋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花蓮玉里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宜蘭蓬萊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臺中上楓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G9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-G15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G10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-G16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98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G1-G22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1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8604" y="17951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國小組決賽競賽時間表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06" name="表格 2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531651"/>
              </p:ext>
            </p:extLst>
          </p:nvPr>
        </p:nvGraphicFramePr>
        <p:xfrm>
          <a:off x="357166" y="3786182"/>
          <a:ext cx="6084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69"/>
                <a:gridCol w="505453"/>
                <a:gridCol w="577660"/>
                <a:gridCol w="1805189"/>
                <a:gridCol w="907148"/>
                <a:gridCol w="794283"/>
                <a:gridCol w="938698"/>
              </a:tblGrid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場次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先守  比賽隊伍  先攻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比賽場地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比數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308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2-3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4-5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8-9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10-11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1-G23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6-G24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7-G25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12-G26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G27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-G28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-G30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G31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敗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-G32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敗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季軍戰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G31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冠軍戰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98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G23-G30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G31-G34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為轉播場次不限時，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★G27-G34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擲銅板決定攻守。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1127780" y="2064935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1936090" y="1773677"/>
            <a:ext cx="2971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264889" y="2079710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4624608" y="2079007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2764486" y="1773677"/>
            <a:ext cx="1457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G34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7/25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1400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 rot="5400000">
            <a:off x="4769865" y="1914755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5400000">
            <a:off x="1788208" y="1914755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>
            <a:off x="3335991" y="1629003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1386609" y="2634107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297627" y="2776983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764223" y="2488057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312047" y="2284884"/>
            <a:ext cx="2286016" cy="142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rot="5400000">
            <a:off x="919799" y="228141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>
            <a:off x="2453335" y="227374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rot="5400000">
            <a:off x="1083313" y="298812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rot="5400000">
            <a:off x="1530579" y="298812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rot="5400000">
            <a:off x="2121545" y="2630933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2264421" y="2488057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031057" y="2773809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5400000">
            <a:off x="1816743" y="298494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5400000">
            <a:off x="2258071" y="298494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4135782" y="2064935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4394611" y="2634107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4305629" y="2776983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772225" y="2488057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rot="5400000">
            <a:off x="3927801" y="228141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rot="5400000">
            <a:off x="5461337" y="227374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rot="5400000">
            <a:off x="4091315" y="298812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rot="5400000">
            <a:off x="4532643" y="2988123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rot="5400000">
            <a:off x="5129547" y="2630933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5272423" y="2488057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5039059" y="2773809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 rot="5400000">
            <a:off x="4824745" y="298494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rot="5400000">
            <a:off x="5260135" y="2984949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571480" y="320696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150272" y="320243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578900" y="3202437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1864652" y="320243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2293280" y="3202437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2928934" y="320696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571755" y="320696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150668" y="320243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4579296" y="3202437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4865048" y="320243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293676" y="3202437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889696" y="320696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1293148" y="277380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G23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2007528" y="277380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4293544" y="277380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1000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5007924" y="277380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G26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1000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878168" y="248805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G27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1200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408860" y="248805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G28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1200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3909058" y="248805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G29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14000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409256" y="248805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1400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677634" y="205942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G31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4650734" y="205942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1000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3149476" y="1133084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冠軍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2760635" y="2249512"/>
            <a:ext cx="1457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G33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7/25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1200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3" name="副標題 2"/>
          <p:cNvSpPr txBox="1">
            <a:spLocks/>
          </p:cNvSpPr>
          <p:nvPr/>
        </p:nvSpPr>
        <p:spPr>
          <a:xfrm>
            <a:off x="214290" y="778077"/>
            <a:ext cx="6072230" cy="706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決</a:t>
            </a:r>
            <a:r>
              <a:rPr lang="zh-TW" altLang="zh-TW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賽：共</a:t>
            </a:r>
            <a:r>
              <a:rPr lang="en-US" altLang="zh-TW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12</a:t>
            </a:r>
            <a:r>
              <a:rPr lang="zh-TW" altLang="zh-TW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隊，取</a:t>
            </a:r>
            <a:r>
              <a:rPr lang="zh-TW" altLang="en-US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三</a:t>
            </a:r>
            <a:r>
              <a:rPr lang="zh-TW" altLang="zh-TW" sz="22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</a:t>
            </a:r>
            <a:endParaRPr lang="en-US" altLang="zh-TW" sz="2200" kern="1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l"/>
            <a:r>
              <a:rPr lang="zh-TW" altLang="en-US" sz="16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各組排名確定後，即可到 </a:t>
            </a:r>
            <a:r>
              <a:rPr lang="en-US" altLang="zh-TW" sz="16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C</a:t>
            </a:r>
            <a:r>
              <a:rPr lang="zh-TW" altLang="en-US" sz="16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場地進行抽籤</a:t>
            </a:r>
            <a:endParaRPr lang="en-US" altLang="zh-TW" sz="16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lvl="0" algn="l">
              <a:spcBef>
                <a:spcPts val="0"/>
              </a:spcBef>
            </a:pP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分組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抽 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6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7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10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12</a:t>
            </a:r>
            <a:endParaRPr lang="en-US" altLang="zh-TW" sz="14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lvl="0" algn="l">
              <a:spcBef>
                <a:spcPts val="0"/>
              </a:spcBef>
            </a:pP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分組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抽 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4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5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8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9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11</a:t>
            </a:r>
            <a:endParaRPr lang="en-US" altLang="zh-TW" sz="14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l"/>
            <a:endParaRPr lang="zh-TW" altLang="en-US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64" name="直線接點 63"/>
          <p:cNvCxnSpPr/>
          <p:nvPr/>
        </p:nvCxnSpPr>
        <p:spPr>
          <a:xfrm rot="5400000">
            <a:off x="396800" y="2849537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rot="5400000">
            <a:off x="2690888" y="2849537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5400000">
            <a:off x="3413098" y="2849537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rot="5400000">
            <a:off x="5691163" y="2849658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1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0879298"/>
              </p:ext>
            </p:extLst>
          </p:nvPr>
        </p:nvGraphicFramePr>
        <p:xfrm>
          <a:off x="500041" y="642916"/>
          <a:ext cx="5786479" cy="7562522"/>
        </p:xfrm>
        <a:graphic>
          <a:graphicData uri="http://schemas.openxmlformats.org/drawingml/2006/table">
            <a:tbl>
              <a:tblPr/>
              <a:tblGrid>
                <a:gridCol w="1055642"/>
                <a:gridCol w="899251"/>
                <a:gridCol w="1381456"/>
                <a:gridCol w="1225065"/>
                <a:gridCol w="1225065"/>
              </a:tblGrid>
              <a:tr h="526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112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年花蓮太平洋能高棒球節暨全國棒球錦標賽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國中組賽程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總表</a:t>
                      </a:r>
                    </a:p>
                  </a:txBody>
                  <a:tcPr marL="8487" marR="8487" marT="8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1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日期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場地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29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棒球場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國福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國福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六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臺北長安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花蓮瑞穗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臺北北投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臺南安順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09:50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臺北興福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南投三光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臺北大理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臺東桃源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11:40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臺北重慶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花蓮平和</a:t>
                      </a:r>
                      <a:endParaRPr lang="zh-TW" altLang="en-US" sz="1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花蓮光復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臺南建興</a:t>
                      </a:r>
                      <a:endParaRPr lang="zh-TW" altLang="en-US" sz="1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13:30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花蓮瑞穗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endParaRPr lang="zh-TW" altLang="en-US" sz="1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臺南安順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臺東泰源</a:t>
                      </a:r>
                      <a:endParaRPr lang="zh-TW" altLang="en-US" sz="1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15:20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花蓮化仁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彰化永靖</a:t>
                      </a:r>
                      <a:endParaRPr lang="zh-TW" altLang="en-US" sz="1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花蓮三民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臺東新生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5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開幕典禮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29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花蓮平和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新北福營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臺南建興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新北尖山</a:t>
                      </a:r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09:50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彰化永靖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臺中大雅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臺東新生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新竹成德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11:40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南投三光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宜蘭三星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臺東桃源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苗栗苗栗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13:30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臺北長安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新北尖山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花蓮光復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15:20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宜蘭三星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新北興福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臺東泰源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臺北北投</a:t>
                      </a: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新北福營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臺北重慶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臺中大雅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花蓮化仁</a:t>
                      </a: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苗栗苗栗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100" dirty="0" smtClean="0">
                          <a:latin typeface="標楷體" pitchFamily="65" charset="-120"/>
                          <a:ea typeface="標楷體" pitchFamily="65" charset="-120"/>
                        </a:rPr>
                        <a:t>臺北大理</a:t>
                      </a: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09:50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新竹成德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花蓮三民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A1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-B2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A2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-B1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11:50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C1-D2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C2-D1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13:50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E1-F2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E2-F1</a:t>
                      </a: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15:50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G1-H2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G2-H1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25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-G29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-G31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G28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-G32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12:00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G33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-G34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14:00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G35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-G36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26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08:00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G39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29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12:30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G40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G37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-G38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54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G1-G24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G25-G32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G33-G36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120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G37-G40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不限時，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★G25-G32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擲銅板決定攻守。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kumimoji="0" lang="en-US" altLang="zh-TW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5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7162" y="17951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年太平洋能高棒球節暨全國棒球錦標賽</a:t>
            </a:r>
            <a:endParaRPr lang="en-US" altLang="zh-TW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國中組賽程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246514" y="895104"/>
            <a:ext cx="6072230" cy="548134"/>
          </a:xfrm>
        </p:spPr>
        <p:txBody>
          <a:bodyPr>
            <a:normAutofit/>
          </a:bodyPr>
          <a:lstStyle/>
          <a:p>
            <a:pPr algn="l"/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預賽：共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24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隊，分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8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每組取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兩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名進入決賽</a:t>
            </a:r>
            <a:endParaRPr lang="zh-TW" altLang="en-US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spcAft>
                <a:spcPts val="0"/>
              </a:spcAft>
            </a:pPr>
            <a:endParaRPr lang="zh-TW" altLang="zh-TW" sz="1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61" name="等腰三角形 60"/>
          <p:cNvSpPr/>
          <p:nvPr/>
        </p:nvSpPr>
        <p:spPr>
          <a:xfrm>
            <a:off x="1709372" y="1978002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034481" y="1542972"/>
            <a:ext cx="5715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長安</a:t>
            </a:r>
            <a:endParaRPr lang="en-US" altLang="zh-TW" sz="13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277425" y="2632552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瑞穗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2801355" y="2620421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內城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2187879" y="2368301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7" name="等腰三角形 86"/>
          <p:cNvSpPr/>
          <p:nvPr/>
        </p:nvSpPr>
        <p:spPr>
          <a:xfrm>
            <a:off x="4522621" y="1967643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8" name="文字方塊 87"/>
          <p:cNvSpPr txBox="1"/>
          <p:nvPr/>
        </p:nvSpPr>
        <p:spPr>
          <a:xfrm>
            <a:off x="4837554" y="1535021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北投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4072547" y="2606291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安順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5612379" y="2595468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泰源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5001128" y="2357942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3" name="等腰三角形 92"/>
          <p:cNvSpPr/>
          <p:nvPr/>
        </p:nvSpPr>
        <p:spPr>
          <a:xfrm>
            <a:off x="1429350" y="3737459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1753759" y="3293237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興福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980922" y="4385367"/>
            <a:ext cx="566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三光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2512682" y="4369465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三星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1907857" y="4127758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8" name="等腰三角形 97"/>
          <p:cNvSpPr/>
          <p:nvPr/>
        </p:nvSpPr>
        <p:spPr>
          <a:xfrm>
            <a:off x="4379555" y="3717852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709502" y="3287368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大理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3945694" y="4357565"/>
            <a:ext cx="5532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桃源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5453722" y="4357686"/>
            <a:ext cx="529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苗栗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858062" y="4108151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3" name="等腰三角形 102"/>
          <p:cNvSpPr/>
          <p:nvPr/>
        </p:nvSpPr>
        <p:spPr>
          <a:xfrm>
            <a:off x="1655033" y="5374420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4" name="文字方塊 103"/>
          <p:cNvSpPr txBox="1"/>
          <p:nvPr/>
        </p:nvSpPr>
        <p:spPr>
          <a:xfrm>
            <a:off x="1966853" y="4946344"/>
            <a:ext cx="5339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重慶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5" name="文字方塊 104"/>
          <p:cNvSpPr txBox="1"/>
          <p:nvPr/>
        </p:nvSpPr>
        <p:spPr>
          <a:xfrm>
            <a:off x="1242679" y="6008590"/>
            <a:ext cx="5191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平和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6" name="文字方塊 105"/>
          <p:cNvSpPr txBox="1"/>
          <p:nvPr/>
        </p:nvSpPr>
        <p:spPr>
          <a:xfrm>
            <a:off x="2742877" y="6016839"/>
            <a:ext cx="5634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福營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2133540" y="5764719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E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8" name="等腰三角形 107"/>
          <p:cNvSpPr/>
          <p:nvPr/>
        </p:nvSpPr>
        <p:spPr>
          <a:xfrm>
            <a:off x="4408875" y="5362288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723319" y="4939129"/>
            <a:ext cx="5188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光復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3990095" y="6024492"/>
            <a:ext cx="54456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建興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1" name="文字方塊 110"/>
          <p:cNvSpPr txBox="1"/>
          <p:nvPr/>
        </p:nvSpPr>
        <p:spPr>
          <a:xfrm>
            <a:off x="5498244" y="5996756"/>
            <a:ext cx="5380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尖山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" name="文字方塊 111"/>
          <p:cNvSpPr txBox="1"/>
          <p:nvPr/>
        </p:nvSpPr>
        <p:spPr>
          <a:xfrm>
            <a:off x="4887382" y="5752587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F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3" name="等腰三角形 112"/>
          <p:cNvSpPr/>
          <p:nvPr/>
        </p:nvSpPr>
        <p:spPr>
          <a:xfrm>
            <a:off x="1470122" y="7069561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4" name="文字方塊 113"/>
          <p:cNvSpPr txBox="1"/>
          <p:nvPr/>
        </p:nvSpPr>
        <p:spPr>
          <a:xfrm>
            <a:off x="1790917" y="6637426"/>
            <a:ext cx="5715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化仁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5" name="文字方塊 114"/>
          <p:cNvSpPr txBox="1"/>
          <p:nvPr/>
        </p:nvSpPr>
        <p:spPr>
          <a:xfrm>
            <a:off x="1034936" y="7707146"/>
            <a:ext cx="5142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永靖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6" name="文字方塊 115"/>
          <p:cNvSpPr txBox="1"/>
          <p:nvPr/>
        </p:nvSpPr>
        <p:spPr>
          <a:xfrm>
            <a:off x="2537101" y="7699195"/>
            <a:ext cx="5683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大雅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" name="文字方塊 116"/>
          <p:cNvSpPr txBox="1"/>
          <p:nvPr/>
        </p:nvSpPr>
        <p:spPr>
          <a:xfrm>
            <a:off x="1948629" y="7459860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G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8" name="等腰三角形 117"/>
          <p:cNvSpPr/>
          <p:nvPr/>
        </p:nvSpPr>
        <p:spPr>
          <a:xfrm>
            <a:off x="4394201" y="7019689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9" name="文字方塊 118"/>
          <p:cNvSpPr txBox="1"/>
          <p:nvPr/>
        </p:nvSpPr>
        <p:spPr>
          <a:xfrm>
            <a:off x="4699587" y="6607214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三民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3903221" y="7659682"/>
            <a:ext cx="6429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>
                <a:latin typeface="標楷體" pitchFamily="65" charset="-120"/>
                <a:ea typeface="標楷體" pitchFamily="65" charset="-120"/>
              </a:rPr>
              <a:t>新生</a:t>
            </a:r>
          </a:p>
        </p:txBody>
      </p:sp>
      <p:sp>
        <p:nvSpPr>
          <p:cNvPr id="121" name="文字方塊 120"/>
          <p:cNvSpPr txBox="1"/>
          <p:nvPr/>
        </p:nvSpPr>
        <p:spPr>
          <a:xfrm>
            <a:off x="5466785" y="7654157"/>
            <a:ext cx="5309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成德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4872708" y="7409988"/>
            <a:ext cx="285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H</a:t>
            </a:r>
            <a:endParaRPr lang="zh-TW" altLang="en-US" sz="1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1542366" y="1939917"/>
            <a:ext cx="592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24" name="文字方塊 123"/>
          <p:cNvSpPr txBox="1"/>
          <p:nvPr/>
        </p:nvSpPr>
        <p:spPr>
          <a:xfrm>
            <a:off x="4321586" y="1928794"/>
            <a:ext cx="592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</a:p>
        </p:txBody>
      </p:sp>
      <p:sp>
        <p:nvSpPr>
          <p:cNvPr id="125" name="文字方塊 124"/>
          <p:cNvSpPr txBox="1"/>
          <p:nvPr/>
        </p:nvSpPr>
        <p:spPr>
          <a:xfrm>
            <a:off x="1274504" y="3710742"/>
            <a:ext cx="51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0950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4202584" y="3690891"/>
            <a:ext cx="58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G4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0950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1444033" y="5357818"/>
            <a:ext cx="58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G5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1140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4223253" y="5367757"/>
            <a:ext cx="58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G6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1140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9" name="文字方塊 128"/>
          <p:cNvSpPr txBox="1"/>
          <p:nvPr/>
        </p:nvSpPr>
        <p:spPr>
          <a:xfrm>
            <a:off x="1338557" y="7024570"/>
            <a:ext cx="51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G9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1520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4199521" y="6985057"/>
            <a:ext cx="52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G10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7/22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1520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1" name="文字方塊 130"/>
          <p:cNvSpPr txBox="1"/>
          <p:nvPr/>
        </p:nvSpPr>
        <p:spPr>
          <a:xfrm>
            <a:off x="1613804" y="2857486"/>
            <a:ext cx="137813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G7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1330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4445517" y="2829453"/>
            <a:ext cx="133651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G8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7/22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1330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1348863" y="4572000"/>
            <a:ext cx="135732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G15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1140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4" name="文字方塊 133"/>
          <p:cNvSpPr txBox="1"/>
          <p:nvPr/>
        </p:nvSpPr>
        <p:spPr>
          <a:xfrm>
            <a:off x="2491870" y="1928794"/>
            <a:ext cx="55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G17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1330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5" name="文字方塊 134"/>
          <p:cNvSpPr txBox="1"/>
          <p:nvPr/>
        </p:nvSpPr>
        <p:spPr>
          <a:xfrm>
            <a:off x="5271091" y="1928794"/>
            <a:ext cx="55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 smtClean="0">
                <a:latin typeface="標楷體" pitchFamily="65" charset="-120"/>
                <a:ea typeface="標楷體" pitchFamily="65" charset="-120"/>
              </a:rPr>
              <a:t>G20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1520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2203198" y="3710742"/>
            <a:ext cx="50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 smtClean="0">
                <a:latin typeface="標楷體" pitchFamily="65" charset="-120"/>
                <a:ea typeface="標楷體" pitchFamily="65" charset="-120"/>
              </a:rPr>
              <a:t>G19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1520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7" name="文字方塊 136"/>
          <p:cNvSpPr txBox="1"/>
          <p:nvPr/>
        </p:nvSpPr>
        <p:spPr>
          <a:xfrm>
            <a:off x="1404399" y="7934059"/>
            <a:ext cx="134701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0950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4323777" y="7884187"/>
            <a:ext cx="1392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G14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0950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9" name="文字方塊 138"/>
          <p:cNvSpPr txBox="1"/>
          <p:nvPr/>
        </p:nvSpPr>
        <p:spPr>
          <a:xfrm>
            <a:off x="4304752" y="4551836"/>
            <a:ext cx="1428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G16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1140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1599869" y="6236743"/>
            <a:ext cx="135732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G11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0800</a:t>
            </a:r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1" name="文字方塊 140"/>
          <p:cNvSpPr txBox="1"/>
          <p:nvPr/>
        </p:nvSpPr>
        <p:spPr>
          <a:xfrm>
            <a:off x="4342397" y="6215074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G12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2" name="文字方塊 141"/>
          <p:cNvSpPr txBox="1"/>
          <p:nvPr/>
        </p:nvSpPr>
        <p:spPr>
          <a:xfrm>
            <a:off x="5215676" y="3690891"/>
            <a:ext cx="558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G23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2457125" y="5357818"/>
            <a:ext cx="5585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 smtClean="0">
                <a:latin typeface="標楷體" pitchFamily="65" charset="-120"/>
                <a:ea typeface="標楷體" pitchFamily="65" charset="-120"/>
              </a:rPr>
              <a:t>G21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棒球場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5175800" y="5359685"/>
            <a:ext cx="5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G18</a:t>
            </a:r>
          </a:p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7/23</a:t>
            </a:r>
          </a:p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1330</a:t>
            </a:r>
          </a:p>
          <a:p>
            <a:pPr algn="ctr"/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2267251" y="7024570"/>
            <a:ext cx="5818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G22</a:t>
            </a:r>
          </a:p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5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5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6" name="文字方塊 145"/>
          <p:cNvSpPr txBox="1"/>
          <p:nvPr/>
        </p:nvSpPr>
        <p:spPr>
          <a:xfrm>
            <a:off x="5157301" y="6985057"/>
            <a:ext cx="5424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G24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0950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棒球場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0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8604" y="17951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國中組預賽競賽時間表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06" name="表格 2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531651"/>
              </p:ext>
            </p:extLst>
          </p:nvPr>
        </p:nvGraphicFramePr>
        <p:xfrm>
          <a:off x="428604" y="785786"/>
          <a:ext cx="6084000" cy="763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69"/>
                <a:gridCol w="505453"/>
                <a:gridCol w="577660"/>
                <a:gridCol w="1805189"/>
                <a:gridCol w="907148"/>
                <a:gridCol w="794283"/>
                <a:gridCol w="938698"/>
              </a:tblGrid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場次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先守  比賽隊伍  先攻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比賽場地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比數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308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六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臺北長安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花蓮瑞穗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臺北北投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臺南安順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臺北興福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南投三光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臺北大理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臺東桃源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1140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臺北重慶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花蓮平和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1140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花蓮光復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臺南建興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花蓮瑞穗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臺南安順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臺東泰源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1520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花蓮化仁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彰化永靖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1520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花蓮三民</a:t>
                      </a: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臺東新生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  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00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開幕典禮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altLang="zh-TW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G11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花蓮平和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新北福營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臺南建興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新北尖山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彰化永靖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臺中大雅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臺東新生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-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新竹成德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1140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南投三光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宜蘭三星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1140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臺東桃源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苗栗苗栗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宜蘭內城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臺北長安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新北尖山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花蓮光復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1520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G19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宜蘭三星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新北興福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1520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臺東泰源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臺北北投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新北福營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臺北重慶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棒球場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臺中大雅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花蓮化仁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苗栗苗栗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臺北大理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新竹成德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花蓮三民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棒球場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98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G1-G24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1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8604" y="17951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國中組決賽競賽時間表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06" name="表格 2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531651"/>
              </p:ext>
            </p:extLst>
          </p:nvPr>
        </p:nvGraphicFramePr>
        <p:xfrm>
          <a:off x="357166" y="3322320"/>
          <a:ext cx="60840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69"/>
                <a:gridCol w="505453"/>
                <a:gridCol w="577660"/>
                <a:gridCol w="1805189"/>
                <a:gridCol w="907148"/>
                <a:gridCol w="794283"/>
                <a:gridCol w="938698"/>
              </a:tblGrid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場次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先守  比賽隊伍  先攻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比賽場地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比數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308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0" lang="en-US" altLang="zh-TW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A1-B2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0950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B1-A2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C1-D2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1150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D1-C2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487" marR="8487" marT="848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G29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E1-F2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1350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F1-E2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G1-H2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1550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H1-G2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endParaRPr kumimoji="0" lang="en-US" altLang="zh-TW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G25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-G27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G29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-G31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G26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-G28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G30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-G32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B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G33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-G34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1400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G35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-G36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國福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</a:t>
                      </a: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四強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7/26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三</a:t>
                      </a:r>
                      <a:r>
                        <a:rPr kumimoji="0" lang="en-US" altLang="zh-TW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0800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G39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G38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敗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棒球場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季軍戰</a:t>
                      </a: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轉播</a:t>
                      </a: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1230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G40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V.S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G38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勝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棒球場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en-US" sz="1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冠軍戰</a:t>
                      </a: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轉播</a:t>
                      </a:r>
                      <a:r>
                        <a:rPr lang="en-US" altLang="zh-TW" sz="1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98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備註：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每天除第一場比賽時間外，皆為參考時間，如前一場比賽提前結束，次場比賽皆會往前進行，時間以大會告知為主。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G25-G32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G33-G36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限時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120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分鐘，鈴響不開新局。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G37-G40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不限時，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★G33-G40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擲銅板決定攻守。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每場比賽以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局為限，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局結束或時間到未分出勝負，分組預賽可和局收場，淘汰賽則需採突破僵局制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一、二壘有人無人出局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，棒次則延續上一局結束棒次，以下類推。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8" name="文字方塊 67"/>
          <p:cNvSpPr txBox="1"/>
          <p:nvPr/>
        </p:nvSpPr>
        <p:spPr>
          <a:xfrm>
            <a:off x="387944" y="287668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69" name="直線接點 68"/>
          <p:cNvCxnSpPr/>
          <p:nvPr/>
        </p:nvCxnSpPr>
        <p:spPr>
          <a:xfrm>
            <a:off x="1151270" y="1739186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1959580" y="1447928"/>
            <a:ext cx="2971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2288379" y="1753961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>
            <a:off x="4648098" y="1753258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/>
          <p:cNvSpPr txBox="1"/>
          <p:nvPr/>
        </p:nvSpPr>
        <p:spPr>
          <a:xfrm>
            <a:off x="2787976" y="1447928"/>
            <a:ext cx="1457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G40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7/26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1230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棒球場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74" name="直線接點 73"/>
          <p:cNvCxnSpPr/>
          <p:nvPr/>
        </p:nvCxnSpPr>
        <p:spPr>
          <a:xfrm rot="5400000">
            <a:off x="4793355" y="158900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rot="5400000">
            <a:off x="1811698" y="158900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 rot="5400000">
            <a:off x="3359481" y="130325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 rot="5400000">
            <a:off x="1410099" y="230835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5400000">
            <a:off x="644837" y="23051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>
            <a:off x="1321117" y="2451234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>
            <a:off x="787713" y="2162308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554349" y="2448060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2335537" y="1959135"/>
            <a:ext cx="2286016" cy="142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rot="5400000">
            <a:off x="943289" y="195567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 rot="5400000">
            <a:off x="2476825" y="194799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rot="5400000">
            <a:off x="340035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 rot="5400000">
            <a:off x="781363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 rot="5400000">
            <a:off x="1106803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 rot="5400000">
            <a:off x="1554069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/>
          <p:cNvCxnSpPr/>
          <p:nvPr/>
        </p:nvCxnSpPr>
        <p:spPr>
          <a:xfrm rot="5400000">
            <a:off x="2917121" y="230835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接點 89"/>
          <p:cNvCxnSpPr/>
          <p:nvPr/>
        </p:nvCxnSpPr>
        <p:spPr>
          <a:xfrm rot="5400000">
            <a:off x="2145035" y="23051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/>
          <p:cNvCxnSpPr/>
          <p:nvPr/>
        </p:nvCxnSpPr>
        <p:spPr>
          <a:xfrm>
            <a:off x="2828139" y="2451234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/>
          <p:cNvCxnSpPr/>
          <p:nvPr/>
        </p:nvCxnSpPr>
        <p:spPr>
          <a:xfrm>
            <a:off x="2287911" y="2162308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>
            <a:off x="2054547" y="2448060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 rot="5400000">
            <a:off x="1840233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 rot="5400000">
            <a:off x="2281561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rot="5400000">
            <a:off x="2613825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rot="5400000">
            <a:off x="3055153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4159272" y="1739186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 rot="5400000">
            <a:off x="4418101" y="230835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 rot="5400000">
            <a:off x="3652839" y="23051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>
            <a:off x="4329119" y="2451234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>
            <a:off x="3795715" y="2162308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>
            <a:off x="3562351" y="2448060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/>
          <p:nvPr/>
        </p:nvCxnSpPr>
        <p:spPr>
          <a:xfrm rot="5400000">
            <a:off x="3951291" y="195567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 rot="5400000">
            <a:off x="5484827" y="194799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rot="5400000">
            <a:off x="3348037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 rot="5400000">
            <a:off x="3789365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rot="5400000">
            <a:off x="4114805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 rot="5400000">
            <a:off x="4556133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/>
          <p:cNvCxnSpPr/>
          <p:nvPr/>
        </p:nvCxnSpPr>
        <p:spPr>
          <a:xfrm rot="5400000">
            <a:off x="5930525" y="230835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 rot="5400000">
            <a:off x="5153037" y="23051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接點 111"/>
          <p:cNvCxnSpPr/>
          <p:nvPr/>
        </p:nvCxnSpPr>
        <p:spPr>
          <a:xfrm>
            <a:off x="5841543" y="2451234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接點 112"/>
          <p:cNvCxnSpPr/>
          <p:nvPr/>
        </p:nvCxnSpPr>
        <p:spPr>
          <a:xfrm>
            <a:off x="5295913" y="2162308"/>
            <a:ext cx="773118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接點 113"/>
          <p:cNvCxnSpPr/>
          <p:nvPr/>
        </p:nvCxnSpPr>
        <p:spPr>
          <a:xfrm>
            <a:off x="5062549" y="2448060"/>
            <a:ext cx="444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 rot="5400000">
            <a:off x="4848235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rot="5400000">
            <a:off x="5283625" y="2659200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 rot="5400000">
            <a:off x="5627229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 rot="5400000">
            <a:off x="6068557" y="266237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字方塊 118"/>
          <p:cNvSpPr txBox="1"/>
          <p:nvPr/>
        </p:nvSpPr>
        <p:spPr>
          <a:xfrm>
            <a:off x="816572" y="287668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1173762" y="287668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1602390" y="287668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1888142" y="287668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2316770" y="287668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2680784" y="287668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5" name="文字方塊 124"/>
          <p:cNvSpPr txBox="1"/>
          <p:nvPr/>
        </p:nvSpPr>
        <p:spPr>
          <a:xfrm>
            <a:off x="3102588" y="287668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3388340" y="287668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3816968" y="287668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4174158" y="287668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9" name="文字方塊 128"/>
          <p:cNvSpPr txBox="1"/>
          <p:nvPr/>
        </p:nvSpPr>
        <p:spPr>
          <a:xfrm>
            <a:off x="4602786" y="287668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4888538" y="2876689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1" name="文字方塊 130"/>
          <p:cNvSpPr txBox="1"/>
          <p:nvPr/>
        </p:nvSpPr>
        <p:spPr>
          <a:xfrm>
            <a:off x="5317166" y="287668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5686582" y="2876689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6115210" y="287668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H1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4" name="文字方塊 133"/>
          <p:cNvSpPr txBox="1"/>
          <p:nvPr/>
        </p:nvSpPr>
        <p:spPr>
          <a:xfrm>
            <a:off x="530820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5" name="文字方塊 134"/>
          <p:cNvSpPr txBox="1"/>
          <p:nvPr/>
        </p:nvSpPr>
        <p:spPr>
          <a:xfrm>
            <a:off x="1316638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err="1" smtClean="0">
                <a:latin typeface="標楷體" pitchFamily="65" charset="-120"/>
                <a:ea typeface="標楷體" pitchFamily="65" charset="-120"/>
              </a:rPr>
              <a:t>G27</a:t>
            </a:r>
            <a:endParaRPr lang="en-US" altLang="zh-TW" sz="9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1150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1999214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err="1" smtClean="0">
                <a:latin typeface="標楷體" pitchFamily="65" charset="-120"/>
                <a:ea typeface="標楷體" pitchFamily="65" charset="-120"/>
              </a:rPr>
              <a:t>G29</a:t>
            </a:r>
            <a:endParaRPr lang="en-US" altLang="zh-TW" sz="9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1350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37" name="文字方塊 136"/>
          <p:cNvSpPr txBox="1"/>
          <p:nvPr/>
        </p:nvSpPr>
        <p:spPr>
          <a:xfrm>
            <a:off x="2816836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G31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1550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3531216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G26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0950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9" name="文字方塊 138"/>
          <p:cNvSpPr txBox="1"/>
          <p:nvPr/>
        </p:nvSpPr>
        <p:spPr>
          <a:xfrm>
            <a:off x="4317034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G28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1150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5031414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err="1" smtClean="0">
                <a:latin typeface="標楷體" pitchFamily="65" charset="-120"/>
                <a:ea typeface="標楷體" pitchFamily="65" charset="-120"/>
              </a:rPr>
              <a:t>G30</a:t>
            </a:r>
            <a:endParaRPr lang="en-US" altLang="zh-TW" sz="9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1350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1" name="文字方塊 140"/>
          <p:cNvSpPr txBox="1"/>
          <p:nvPr/>
        </p:nvSpPr>
        <p:spPr>
          <a:xfrm>
            <a:off x="5817232" y="24480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G32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7/24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1550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2" name="文字方塊 141"/>
          <p:cNvSpPr txBox="1"/>
          <p:nvPr/>
        </p:nvSpPr>
        <p:spPr>
          <a:xfrm>
            <a:off x="901658" y="21623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G33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2432350" y="21623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G34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0800</a:t>
            </a:r>
          </a:p>
          <a:p>
            <a:pPr algn="ctr"/>
            <a:r>
              <a:rPr lang="zh-TW" altLang="en-US" sz="900" dirty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3932548" y="21623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G35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1000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5432746" y="21623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G36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1000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6" name="文字方塊 145"/>
          <p:cNvSpPr txBox="1"/>
          <p:nvPr/>
        </p:nvSpPr>
        <p:spPr>
          <a:xfrm>
            <a:off x="1701124" y="173368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G37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1200</a:t>
            </a:r>
          </a:p>
          <a:p>
            <a:pPr algn="ctr"/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7" name="文字方塊 146"/>
          <p:cNvSpPr txBox="1"/>
          <p:nvPr/>
        </p:nvSpPr>
        <p:spPr>
          <a:xfrm>
            <a:off x="4674224" y="173368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G38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7/25</a:t>
            </a:r>
          </a:p>
          <a:p>
            <a:pPr algn="ctr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1400</a:t>
            </a:r>
            <a:r>
              <a:rPr lang="zh-TW" altLang="en-US" sz="900" dirty="0" smtClean="0"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8" name="文字方塊 147"/>
          <p:cNvSpPr txBox="1"/>
          <p:nvPr/>
        </p:nvSpPr>
        <p:spPr>
          <a:xfrm>
            <a:off x="3172966" y="807335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冠軍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9" name="文字方塊 148"/>
          <p:cNvSpPr txBox="1"/>
          <p:nvPr/>
        </p:nvSpPr>
        <p:spPr>
          <a:xfrm>
            <a:off x="2728468" y="1923763"/>
            <a:ext cx="1457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G39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7/26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0800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棒球場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0" name="副標題 2"/>
          <p:cNvSpPr txBox="1">
            <a:spLocks/>
          </p:cNvSpPr>
          <p:nvPr/>
        </p:nvSpPr>
        <p:spPr>
          <a:xfrm>
            <a:off x="166342" y="626766"/>
            <a:ext cx="6072230" cy="357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決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賽：共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16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隊，取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三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</a:t>
            </a:r>
            <a:endParaRPr lang="zh-TW" altLang="en-US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99042" y="10750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年花蓮太平洋能高棒球節暨全國棒球錦標賽</a:t>
            </a:r>
            <a:endParaRPr lang="en-US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高中組賽程圖</a:t>
            </a:r>
            <a:endParaRPr lang="zh-TW" altLang="en-US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932881" y="7831692"/>
            <a:ext cx="355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A1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0" name="AutoShape 13"/>
          <p:cNvSpPr>
            <a:spLocks noChangeShapeType="1"/>
          </p:cNvSpPr>
          <p:nvPr/>
        </p:nvSpPr>
        <p:spPr bwMode="auto">
          <a:xfrm>
            <a:off x="2141947" y="6914843"/>
            <a:ext cx="971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sz="1100">
              <a:solidFill>
                <a:prstClr val="black"/>
              </a:solidFill>
            </a:endParaRPr>
          </a:p>
        </p:txBody>
      </p:sp>
      <p:cxnSp>
        <p:nvCxnSpPr>
          <p:cNvPr id="121" name="直線接點 120"/>
          <p:cNvCxnSpPr/>
          <p:nvPr/>
        </p:nvCxnSpPr>
        <p:spPr>
          <a:xfrm flipH="1" flipV="1">
            <a:off x="2616726" y="6489504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3113497" y="6914843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>
            <a:off x="2159534" y="6914842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utoShape 13"/>
          <p:cNvSpPr>
            <a:spLocks noChangeShapeType="1"/>
          </p:cNvSpPr>
          <p:nvPr/>
        </p:nvSpPr>
        <p:spPr bwMode="auto">
          <a:xfrm>
            <a:off x="3541865" y="6914843"/>
            <a:ext cx="971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sz="1100">
              <a:solidFill>
                <a:prstClr val="black"/>
              </a:solidFill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H="1" flipV="1">
            <a:off x="4016644" y="6489504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/>
          <p:cNvCxnSpPr/>
          <p:nvPr/>
        </p:nvCxnSpPr>
        <p:spPr>
          <a:xfrm>
            <a:off x="4513415" y="6914843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/>
          <p:cNvCxnSpPr/>
          <p:nvPr/>
        </p:nvCxnSpPr>
        <p:spPr>
          <a:xfrm>
            <a:off x="3559452" y="6914842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>
            <a:off x="1087301" y="6489504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接點 133"/>
          <p:cNvCxnSpPr/>
          <p:nvPr/>
        </p:nvCxnSpPr>
        <p:spPr>
          <a:xfrm>
            <a:off x="4007137" y="6472899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文字方塊 134"/>
          <p:cNvSpPr txBox="1"/>
          <p:nvPr/>
        </p:nvSpPr>
        <p:spPr>
          <a:xfrm>
            <a:off x="1986179" y="7816601"/>
            <a:ext cx="371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B2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2933144" y="7816600"/>
            <a:ext cx="3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A3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7" name="文字方塊 136"/>
          <p:cNvSpPr txBox="1"/>
          <p:nvPr/>
        </p:nvSpPr>
        <p:spPr>
          <a:xfrm>
            <a:off x="3395618" y="7814623"/>
            <a:ext cx="393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B3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4368682" y="7814622"/>
            <a:ext cx="345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A2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5370387" y="7831693"/>
            <a:ext cx="362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1" name="直線接點 140"/>
          <p:cNvCxnSpPr/>
          <p:nvPr/>
        </p:nvCxnSpPr>
        <p:spPr>
          <a:xfrm flipH="1" flipV="1">
            <a:off x="1845780" y="6056255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接點 143"/>
          <p:cNvCxnSpPr/>
          <p:nvPr/>
        </p:nvCxnSpPr>
        <p:spPr>
          <a:xfrm>
            <a:off x="1857511" y="6056255"/>
            <a:ext cx="2927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4785168" y="6056255"/>
            <a:ext cx="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>
          <a:xfrm>
            <a:off x="3364988" y="5623006"/>
            <a:ext cx="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文字方塊 147"/>
          <p:cNvSpPr txBox="1"/>
          <p:nvPr/>
        </p:nvSpPr>
        <p:spPr>
          <a:xfrm>
            <a:off x="3147603" y="5346007"/>
            <a:ext cx="553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冠軍</a:t>
            </a:r>
          </a:p>
        </p:txBody>
      </p:sp>
      <p:sp>
        <p:nvSpPr>
          <p:cNvPr id="175" name="文字方塊 174"/>
          <p:cNvSpPr txBox="1"/>
          <p:nvPr/>
        </p:nvSpPr>
        <p:spPr>
          <a:xfrm>
            <a:off x="2357431" y="6912919"/>
            <a:ext cx="614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G9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7/24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3714752" y="6919194"/>
            <a:ext cx="624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G10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7/24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80" name="直線接點 179"/>
          <p:cNvCxnSpPr/>
          <p:nvPr/>
        </p:nvCxnSpPr>
        <p:spPr>
          <a:xfrm>
            <a:off x="2224410" y="6489504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接點 180"/>
          <p:cNvCxnSpPr/>
          <p:nvPr/>
        </p:nvCxnSpPr>
        <p:spPr>
          <a:xfrm>
            <a:off x="4463783" y="6472899"/>
            <a:ext cx="0" cy="21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接點 182"/>
          <p:cNvCxnSpPr/>
          <p:nvPr/>
        </p:nvCxnSpPr>
        <p:spPr>
          <a:xfrm>
            <a:off x="2224410" y="6706128"/>
            <a:ext cx="22747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500174" y="6489504"/>
            <a:ext cx="629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G11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4501324" y="6472899"/>
            <a:ext cx="642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G12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6" name="文字方塊 185"/>
          <p:cNvSpPr txBox="1"/>
          <p:nvPr/>
        </p:nvSpPr>
        <p:spPr>
          <a:xfrm>
            <a:off x="3043098" y="6469738"/>
            <a:ext cx="60021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G13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7/26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1015</a:t>
            </a:r>
          </a:p>
          <a:p>
            <a:pPr algn="ctr"/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2614470" y="6041110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G14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7/26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1445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5547558" y="6472899"/>
            <a:ext cx="0" cy="1326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1087301" y="6489971"/>
            <a:ext cx="0" cy="1326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副標題 2"/>
          <p:cNvSpPr txBox="1">
            <a:spLocks/>
          </p:cNvSpPr>
          <p:nvPr/>
        </p:nvSpPr>
        <p:spPr>
          <a:xfrm>
            <a:off x="142852" y="4929190"/>
            <a:ext cx="6485660" cy="36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決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賽：共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6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，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取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</a:t>
            </a:r>
            <a:endParaRPr lang="zh-TW" altLang="zh-TW" sz="14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105" name="副標題 2"/>
          <p:cNvSpPr txBox="1">
            <a:spLocks/>
          </p:cNvSpPr>
          <p:nvPr/>
        </p:nvSpPr>
        <p:spPr>
          <a:xfrm>
            <a:off x="149485" y="920463"/>
            <a:ext cx="6072230" cy="39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預賽：共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8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ea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分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每組取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三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名進入決賽</a:t>
            </a:r>
          </a:p>
        </p:txBody>
      </p:sp>
      <p:cxnSp>
        <p:nvCxnSpPr>
          <p:cNvPr id="61" name="直線接點 60"/>
          <p:cNvCxnSpPr/>
          <p:nvPr/>
        </p:nvCxnSpPr>
        <p:spPr>
          <a:xfrm>
            <a:off x="1600651" y="2134763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/>
          <p:nvPr/>
        </p:nvSpPr>
        <p:spPr>
          <a:xfrm>
            <a:off x="2315030" y="1991887"/>
            <a:ext cx="828217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秀峰高中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1634981" y="1920449"/>
            <a:ext cx="75148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7/22</a:t>
            </a:r>
          </a:p>
        </p:txBody>
      </p:sp>
      <p:sp>
        <p:nvSpPr>
          <p:cNvPr id="64" name="文字方塊 63"/>
          <p:cNvSpPr txBox="1"/>
          <p:nvPr/>
        </p:nvSpPr>
        <p:spPr>
          <a:xfrm>
            <a:off x="1600652" y="2134763"/>
            <a:ext cx="82985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0800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801454" y="1991887"/>
            <a:ext cx="878441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花蓮體中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66" name="直線接點 65"/>
          <p:cNvCxnSpPr/>
          <p:nvPr/>
        </p:nvCxnSpPr>
        <p:spPr>
          <a:xfrm>
            <a:off x="1600651" y="2634829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字方塊 66"/>
          <p:cNvSpPr txBox="1"/>
          <p:nvPr/>
        </p:nvSpPr>
        <p:spPr>
          <a:xfrm>
            <a:off x="2346834" y="2491953"/>
            <a:ext cx="82821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四維高中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1600651" y="2420515"/>
            <a:ext cx="78581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7/22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1600650" y="2634829"/>
            <a:ext cx="829853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0" name="直線接點 69"/>
          <p:cNvCxnSpPr/>
          <p:nvPr/>
        </p:nvCxnSpPr>
        <p:spPr>
          <a:xfrm>
            <a:off x="4372767" y="2134763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/>
          <p:cNvSpPr txBox="1"/>
          <p:nvPr/>
        </p:nvSpPr>
        <p:spPr>
          <a:xfrm>
            <a:off x="5087147" y="1991887"/>
            <a:ext cx="64294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3872701" y="1991887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5" name="直線接點 74"/>
          <p:cNvCxnSpPr/>
          <p:nvPr/>
        </p:nvCxnSpPr>
        <p:spPr>
          <a:xfrm>
            <a:off x="4372767" y="2634829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/>
          <p:cNvSpPr txBox="1"/>
          <p:nvPr/>
        </p:nvSpPr>
        <p:spPr>
          <a:xfrm>
            <a:off x="5130010" y="2491953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825549" y="2491953"/>
            <a:ext cx="849187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南港高工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" name="文字方塊 80"/>
          <p:cNvSpPr txBox="1"/>
          <p:nvPr/>
        </p:nvSpPr>
        <p:spPr>
          <a:xfrm>
            <a:off x="3872701" y="2491953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3093883" y="1420383"/>
            <a:ext cx="357190" cy="3693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dirty="0" smtClean="0">
                <a:solidFill>
                  <a:prstClr val="black"/>
                </a:solidFill>
              </a:rPr>
              <a:t>A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04" name="文字方塊 103"/>
          <p:cNvSpPr txBox="1"/>
          <p:nvPr/>
        </p:nvSpPr>
        <p:spPr>
          <a:xfrm>
            <a:off x="3071002" y="3029175"/>
            <a:ext cx="357190" cy="3693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dirty="0" smtClean="0">
                <a:solidFill>
                  <a:prstClr val="black"/>
                </a:solidFill>
              </a:rPr>
              <a:t>B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4350373" y="1920448"/>
            <a:ext cx="80821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G7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7/23</a:t>
            </a:r>
          </a:p>
        </p:txBody>
      </p:sp>
      <p:sp>
        <p:nvSpPr>
          <p:cNvPr id="108" name="文字方塊 107"/>
          <p:cNvSpPr txBox="1"/>
          <p:nvPr/>
        </p:nvSpPr>
        <p:spPr>
          <a:xfrm>
            <a:off x="4276395" y="2134762"/>
            <a:ext cx="983872" cy="26160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4395572" y="2427199"/>
            <a:ext cx="75148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G8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7/23</a:t>
            </a:r>
          </a:p>
        </p:txBody>
      </p:sp>
      <p:sp>
        <p:nvSpPr>
          <p:cNvPr id="111" name="文字方塊 110"/>
          <p:cNvSpPr txBox="1"/>
          <p:nvPr/>
        </p:nvSpPr>
        <p:spPr>
          <a:xfrm>
            <a:off x="4306304" y="2641513"/>
            <a:ext cx="953963" cy="26160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2" name="直線接點 111"/>
          <p:cNvCxnSpPr/>
          <p:nvPr/>
        </p:nvCxnSpPr>
        <p:spPr>
          <a:xfrm>
            <a:off x="1605182" y="3747936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/>
          <p:cNvSpPr txBox="1"/>
          <p:nvPr/>
        </p:nvSpPr>
        <p:spPr>
          <a:xfrm>
            <a:off x="2335464" y="3573256"/>
            <a:ext cx="823686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中興高中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4" name="文字方塊 113"/>
          <p:cNvSpPr txBox="1"/>
          <p:nvPr/>
        </p:nvSpPr>
        <p:spPr>
          <a:xfrm>
            <a:off x="1639512" y="3533622"/>
            <a:ext cx="75148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7/22</a:t>
            </a:r>
          </a:p>
        </p:txBody>
      </p:sp>
      <p:sp>
        <p:nvSpPr>
          <p:cNvPr id="115" name="文字方塊 114"/>
          <p:cNvSpPr txBox="1"/>
          <p:nvPr/>
        </p:nvSpPr>
        <p:spPr>
          <a:xfrm>
            <a:off x="1605183" y="3747936"/>
            <a:ext cx="82985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1200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7" name="文字方塊 116"/>
          <p:cNvSpPr txBox="1"/>
          <p:nvPr/>
        </p:nvSpPr>
        <p:spPr>
          <a:xfrm>
            <a:off x="801696" y="3595721"/>
            <a:ext cx="857256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屏東高中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8" name="直線接點 117"/>
          <p:cNvCxnSpPr/>
          <p:nvPr/>
        </p:nvCxnSpPr>
        <p:spPr>
          <a:xfrm>
            <a:off x="1605182" y="4248002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字方塊 118"/>
          <p:cNvSpPr txBox="1"/>
          <p:nvPr/>
        </p:nvSpPr>
        <p:spPr>
          <a:xfrm>
            <a:off x="2351366" y="4073322"/>
            <a:ext cx="823686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里高中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1605182" y="4033688"/>
            <a:ext cx="78581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7/22</a:t>
            </a:r>
          </a:p>
        </p:txBody>
      </p:sp>
      <p:sp>
        <p:nvSpPr>
          <p:cNvPr id="129" name="文字方塊 128"/>
          <p:cNvSpPr txBox="1"/>
          <p:nvPr/>
        </p:nvSpPr>
        <p:spPr>
          <a:xfrm>
            <a:off x="1605181" y="4248002"/>
            <a:ext cx="829853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1400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0" name="直線接點 129"/>
          <p:cNvCxnSpPr/>
          <p:nvPr/>
        </p:nvCxnSpPr>
        <p:spPr>
          <a:xfrm>
            <a:off x="4385249" y="3747936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字方塊 130"/>
          <p:cNvSpPr txBox="1"/>
          <p:nvPr/>
        </p:nvSpPr>
        <p:spPr>
          <a:xfrm>
            <a:off x="5099629" y="3605060"/>
            <a:ext cx="64294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3885183" y="3605060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9" name="直線接點 138"/>
          <p:cNvCxnSpPr/>
          <p:nvPr/>
        </p:nvCxnSpPr>
        <p:spPr>
          <a:xfrm>
            <a:off x="4385249" y="4248002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文字方塊 141"/>
          <p:cNvSpPr txBox="1"/>
          <p:nvPr/>
        </p:nvSpPr>
        <p:spPr>
          <a:xfrm>
            <a:off x="5142492" y="4105126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12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817598" y="4081273"/>
            <a:ext cx="85371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稻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江商職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3885183" y="4105126"/>
            <a:ext cx="571504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4362855" y="3533621"/>
            <a:ext cx="808212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G5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7/23</a:t>
            </a:r>
          </a:p>
        </p:txBody>
      </p:sp>
      <p:sp>
        <p:nvSpPr>
          <p:cNvPr id="153" name="文字方塊 152"/>
          <p:cNvSpPr txBox="1"/>
          <p:nvPr/>
        </p:nvSpPr>
        <p:spPr>
          <a:xfrm>
            <a:off x="4288877" y="3747935"/>
            <a:ext cx="983872" cy="26160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4" name="文字方塊 153"/>
          <p:cNvSpPr txBox="1"/>
          <p:nvPr/>
        </p:nvSpPr>
        <p:spPr>
          <a:xfrm>
            <a:off x="4408054" y="4040372"/>
            <a:ext cx="75148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G6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7/23</a:t>
            </a:r>
          </a:p>
        </p:txBody>
      </p:sp>
      <p:sp>
        <p:nvSpPr>
          <p:cNvPr id="155" name="文字方塊 154"/>
          <p:cNvSpPr txBox="1"/>
          <p:nvPr/>
        </p:nvSpPr>
        <p:spPr>
          <a:xfrm>
            <a:off x="4318786" y="4254686"/>
            <a:ext cx="953963" cy="26160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棒球場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5729</TotalTime>
  <Words>3510</Words>
  <Application>Microsoft Office PowerPoint</Application>
  <PresentationFormat>如螢幕大小 (4:3)</PresentationFormat>
  <Paragraphs>1155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abis</dc:creator>
  <cp:lastModifiedBy>yi-yu Huang</cp:lastModifiedBy>
  <cp:revision>289</cp:revision>
  <cp:lastPrinted>2023-05-24T05:32:11Z</cp:lastPrinted>
  <dcterms:created xsi:type="dcterms:W3CDTF">2020-07-02T02:53:07Z</dcterms:created>
  <dcterms:modified xsi:type="dcterms:W3CDTF">2023-07-15T06:26:07Z</dcterms:modified>
</cp:coreProperties>
</file>