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37" r:id="rId2"/>
  </p:sldMasterIdLst>
  <p:notesMasterIdLst>
    <p:notesMasterId r:id="rId24"/>
  </p:notesMasterIdLst>
  <p:handoutMasterIdLst>
    <p:handoutMasterId r:id="rId25"/>
  </p:handoutMasterIdLst>
  <p:sldIdLst>
    <p:sldId id="256" r:id="rId3"/>
    <p:sldId id="326" r:id="rId4"/>
    <p:sldId id="325" r:id="rId5"/>
    <p:sldId id="287" r:id="rId6"/>
    <p:sldId id="327" r:id="rId7"/>
    <p:sldId id="303" r:id="rId8"/>
    <p:sldId id="306" r:id="rId9"/>
    <p:sldId id="328" r:id="rId10"/>
    <p:sldId id="332" r:id="rId11"/>
    <p:sldId id="331" r:id="rId12"/>
    <p:sldId id="308" r:id="rId13"/>
    <p:sldId id="321" r:id="rId14"/>
    <p:sldId id="323" r:id="rId15"/>
    <p:sldId id="318" r:id="rId16"/>
    <p:sldId id="320" r:id="rId17"/>
    <p:sldId id="316" r:id="rId18"/>
    <p:sldId id="324" r:id="rId19"/>
    <p:sldId id="289" r:id="rId20"/>
    <p:sldId id="290" r:id="rId21"/>
    <p:sldId id="315" r:id="rId22"/>
    <p:sldId id="309" r:id="rId23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3300"/>
    <a:srgbClr val="009900"/>
    <a:srgbClr val="008000"/>
    <a:srgbClr val="0F0A78"/>
    <a:srgbClr val="805A56"/>
    <a:srgbClr val="0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17" autoAdjust="0"/>
    <p:restoredTop sz="86156" autoAdjust="0"/>
  </p:normalViewPr>
  <p:slideViewPr>
    <p:cSldViewPr>
      <p:cViewPr varScale="1">
        <p:scale>
          <a:sx n="77" d="100"/>
          <a:sy n="77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E0521-AB7E-4C14-971B-030245F14A7D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65203E18-2691-4A59-8D21-12DA378F7C3A}">
      <dgm:prSet phldrT="[文字]" custT="1"/>
      <dgm:spPr/>
      <dgm:t>
        <a:bodyPr/>
        <a:lstStyle/>
        <a:p>
          <a:r>
            <a:rPr lang="en-US" altLang="zh-TW" sz="2000" dirty="0" smtClean="0"/>
            <a:t>104</a:t>
          </a:r>
          <a:r>
            <a:rPr lang="zh-TW" altLang="en-US" sz="2000" dirty="0" smtClean="0"/>
            <a:t>年教學創新期</a:t>
          </a:r>
          <a:endParaRPr lang="en-US" altLang="zh-TW" sz="2000" dirty="0" smtClean="0"/>
        </a:p>
        <a:p>
          <a:r>
            <a:rPr lang="zh-TW" altLang="en-US" sz="2800" b="1" dirty="0" smtClean="0"/>
            <a:t>打開教室</a:t>
          </a:r>
          <a:endParaRPr lang="en-US" altLang="zh-TW" sz="2800" b="1" dirty="0" smtClean="0"/>
        </a:p>
        <a:p>
          <a:endParaRPr lang="zh-TW" altLang="en-US" sz="2000" dirty="0"/>
        </a:p>
      </dgm:t>
    </dgm:pt>
    <dgm:pt modelId="{12395627-704A-4D09-BA96-1FD6C97EA50E}" type="parTrans" cxnId="{6B24789F-288F-444E-A84C-13CEAC859928}">
      <dgm:prSet/>
      <dgm:spPr/>
      <dgm:t>
        <a:bodyPr/>
        <a:lstStyle/>
        <a:p>
          <a:endParaRPr lang="zh-TW" altLang="en-US"/>
        </a:p>
      </dgm:t>
    </dgm:pt>
    <dgm:pt modelId="{7EA83F0B-C4B7-4E97-BB75-1BDDB3F9A357}" type="sibTrans" cxnId="{6B24789F-288F-444E-A84C-13CEAC859928}">
      <dgm:prSet/>
      <dgm:spPr/>
      <dgm:t>
        <a:bodyPr/>
        <a:lstStyle/>
        <a:p>
          <a:endParaRPr lang="zh-TW" altLang="en-US"/>
        </a:p>
      </dgm:t>
    </dgm:pt>
    <dgm:pt modelId="{E8A69982-24E5-4E17-AD46-498E319FA07C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105</a:t>
          </a:r>
          <a:r>
            <a:rPr lang="zh-TW" altLang="en-US" sz="20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年專業對話期</a:t>
          </a:r>
          <a:endParaRPr lang="en-US" altLang="zh-TW" sz="2000" dirty="0" smtClean="0">
            <a:solidFill>
              <a:srgbClr val="FF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r>
            <a:rPr lang="zh-TW" altLang="en-US" sz="40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專業對話</a:t>
          </a:r>
          <a:endParaRPr lang="en-US" altLang="zh-TW" sz="4000" b="1" dirty="0" smtClean="0">
            <a:solidFill>
              <a:srgbClr val="FF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D7415DD-2615-4783-9701-17A78AB218A7}" type="parTrans" cxnId="{2C104396-FC26-4844-BF6E-CD5A45FF58C3}">
      <dgm:prSet/>
      <dgm:spPr/>
      <dgm:t>
        <a:bodyPr/>
        <a:lstStyle/>
        <a:p>
          <a:endParaRPr lang="zh-TW" altLang="en-US"/>
        </a:p>
      </dgm:t>
    </dgm:pt>
    <dgm:pt modelId="{DC4D69DE-E7A4-4B5B-84B0-40D81789A9BD}" type="sibTrans" cxnId="{2C104396-FC26-4844-BF6E-CD5A45FF58C3}">
      <dgm:prSet/>
      <dgm:spPr/>
      <dgm:t>
        <a:bodyPr/>
        <a:lstStyle/>
        <a:p>
          <a:endParaRPr lang="zh-TW" altLang="en-US"/>
        </a:p>
      </dgm:t>
    </dgm:pt>
    <dgm:pt modelId="{5C3A5E4C-2EEF-4474-AAD5-13A147D51A53}">
      <dgm:prSet phldrT="[文字]" custT="1"/>
      <dgm:spPr/>
      <dgm:t>
        <a:bodyPr/>
        <a:lstStyle/>
        <a:p>
          <a:r>
            <a:rPr lang="en-US" altLang="zh-TW" sz="2000" dirty="0" smtClean="0"/>
            <a:t>106</a:t>
          </a:r>
          <a:r>
            <a:rPr lang="zh-TW" altLang="en-US" sz="2000" dirty="0" smtClean="0"/>
            <a:t>年成效評估期</a:t>
          </a:r>
          <a:endParaRPr lang="en-US" altLang="zh-TW" sz="2000" dirty="0" smtClean="0"/>
        </a:p>
        <a:p>
          <a:r>
            <a:rPr lang="zh-TW" altLang="en-US" sz="2800" b="1" dirty="0" smtClean="0"/>
            <a:t>深耕社群</a:t>
          </a:r>
          <a:endParaRPr lang="en-US" altLang="zh-TW" sz="2800" b="1" dirty="0" smtClean="0"/>
        </a:p>
        <a:p>
          <a:endParaRPr lang="en-US" altLang="zh-TW" sz="2000" dirty="0" smtClean="0"/>
        </a:p>
        <a:p>
          <a:endParaRPr lang="en-US" altLang="zh-TW" sz="2000" dirty="0" smtClean="0"/>
        </a:p>
        <a:p>
          <a:endParaRPr lang="en-US" altLang="zh-TW" sz="2000" dirty="0" smtClean="0"/>
        </a:p>
        <a:p>
          <a:endParaRPr lang="zh-TW" altLang="en-US" sz="2000" dirty="0"/>
        </a:p>
      </dgm:t>
    </dgm:pt>
    <dgm:pt modelId="{39658FEF-EC44-4CAE-93D6-F4F1D3EDCB7B}" type="parTrans" cxnId="{9D3A6EED-B4F8-4CB3-92C0-FC7939B56A9A}">
      <dgm:prSet/>
      <dgm:spPr/>
      <dgm:t>
        <a:bodyPr/>
        <a:lstStyle/>
        <a:p>
          <a:endParaRPr lang="zh-TW" altLang="en-US"/>
        </a:p>
      </dgm:t>
    </dgm:pt>
    <dgm:pt modelId="{A3F0539A-71CC-47F5-9814-89FCAC965455}" type="sibTrans" cxnId="{9D3A6EED-B4F8-4CB3-92C0-FC7939B56A9A}">
      <dgm:prSet/>
      <dgm:spPr/>
      <dgm:t>
        <a:bodyPr/>
        <a:lstStyle/>
        <a:p>
          <a:endParaRPr lang="zh-TW" altLang="en-US"/>
        </a:p>
      </dgm:t>
    </dgm:pt>
    <dgm:pt modelId="{695DE3A0-6FEC-4DFB-880C-F05C245F87A3}" type="pres">
      <dgm:prSet presAssocID="{7DBE0521-AB7E-4C14-971B-030245F14A7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EBE7E3-FDA4-4A9E-B30D-E48A7DC15F22}" type="pres">
      <dgm:prSet presAssocID="{7DBE0521-AB7E-4C14-971B-030245F14A7D}" presName="arrow" presStyleLbl="bgShp" presStyleIdx="0" presStyleCnt="1"/>
      <dgm:spPr>
        <a:solidFill>
          <a:srgbClr val="92D050"/>
        </a:solidFill>
        <a:ln>
          <a:solidFill>
            <a:schemeClr val="accent1"/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</dgm:pt>
    <dgm:pt modelId="{18AE4D5F-ED7F-4055-BA18-9A2F7CE479DA}" type="pres">
      <dgm:prSet presAssocID="{7DBE0521-AB7E-4C14-971B-030245F14A7D}" presName="arrowDiagram3" presStyleCnt="0"/>
      <dgm:spPr/>
    </dgm:pt>
    <dgm:pt modelId="{C674A116-EF6F-4DBE-91AE-BDA5B249A169}" type="pres">
      <dgm:prSet presAssocID="{65203E18-2691-4A59-8D21-12DA378F7C3A}" presName="bullet3a" presStyleLbl="node1" presStyleIdx="0" presStyleCnt="3" custLinFactX="-100000" custLinFactY="100000" custLinFactNeighborX="-164337" custLinFactNeighborY="133371"/>
      <dgm:spPr/>
    </dgm:pt>
    <dgm:pt modelId="{F2816DB3-3D16-41CA-BDDD-3DB644AF8D4A}" type="pres">
      <dgm:prSet presAssocID="{65203E18-2691-4A59-8D21-12DA378F7C3A}" presName="textBox3a" presStyleLbl="revTx" presStyleIdx="0" presStyleCnt="3" custScaleX="151418" custLinFactNeighborX="5031" custLinFactNeighborY="140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0AF3AA-CFBD-4A26-9CF1-AE806339B3BD}" type="pres">
      <dgm:prSet presAssocID="{E8A69982-24E5-4E17-AD46-498E319FA07C}" presName="bullet3b" presStyleLbl="node1" presStyleIdx="1" presStyleCnt="3" custLinFactNeighborX="31693" custLinFactNeighborY="-32924"/>
      <dgm:spPr/>
    </dgm:pt>
    <dgm:pt modelId="{40AD837C-31BD-44BB-88B4-95FA23089D69}" type="pres">
      <dgm:prSet presAssocID="{E8A69982-24E5-4E17-AD46-498E319FA07C}" presName="textBox3b" presStyleLbl="revTx" presStyleIdx="1" presStyleCnt="3" custScaleX="170199" custLinFactNeighborX="41671" custLinFactNeighborY="20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615F73-E4CC-4184-9EEC-DF8542817B90}" type="pres">
      <dgm:prSet presAssocID="{5C3A5E4C-2EEF-4474-AAD5-13A147D51A53}" presName="bullet3c" presStyleLbl="node1" presStyleIdx="2" presStyleCnt="3" custLinFactX="74655" custLinFactNeighborX="100000" custLinFactNeighborY="-71223"/>
      <dgm:spPr/>
    </dgm:pt>
    <dgm:pt modelId="{A6E3E002-731F-4DCF-A5DE-FC56B66A1160}" type="pres">
      <dgm:prSet presAssocID="{5C3A5E4C-2EEF-4474-AAD5-13A147D51A53}" presName="textBox3c" presStyleLbl="revTx" presStyleIdx="2" presStyleCnt="3" custScaleX="147854" custScaleY="53656" custLinFactNeighborX="62045" custLinFactNeighborY="-258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104396-FC26-4844-BF6E-CD5A45FF58C3}" srcId="{7DBE0521-AB7E-4C14-971B-030245F14A7D}" destId="{E8A69982-24E5-4E17-AD46-498E319FA07C}" srcOrd="1" destOrd="0" parTransId="{DD7415DD-2615-4783-9701-17A78AB218A7}" sibTransId="{DC4D69DE-E7A4-4B5B-84B0-40D81789A9BD}"/>
    <dgm:cxn modelId="{B3882391-BE32-42B5-8BF8-928DCA6B9D9A}" type="presOf" srcId="{5C3A5E4C-2EEF-4474-AAD5-13A147D51A53}" destId="{A6E3E002-731F-4DCF-A5DE-FC56B66A1160}" srcOrd="0" destOrd="0" presId="urn:microsoft.com/office/officeart/2005/8/layout/arrow2"/>
    <dgm:cxn modelId="{6B24789F-288F-444E-A84C-13CEAC859928}" srcId="{7DBE0521-AB7E-4C14-971B-030245F14A7D}" destId="{65203E18-2691-4A59-8D21-12DA378F7C3A}" srcOrd="0" destOrd="0" parTransId="{12395627-704A-4D09-BA96-1FD6C97EA50E}" sibTransId="{7EA83F0B-C4B7-4E97-BB75-1BDDB3F9A357}"/>
    <dgm:cxn modelId="{AB021AD8-F3A5-4462-A864-917E1CA81F53}" type="presOf" srcId="{7DBE0521-AB7E-4C14-971B-030245F14A7D}" destId="{695DE3A0-6FEC-4DFB-880C-F05C245F87A3}" srcOrd="0" destOrd="0" presId="urn:microsoft.com/office/officeart/2005/8/layout/arrow2"/>
    <dgm:cxn modelId="{B9D1E6C3-0AA8-48F4-A4F1-7DD5975C3E10}" type="presOf" srcId="{E8A69982-24E5-4E17-AD46-498E319FA07C}" destId="{40AD837C-31BD-44BB-88B4-95FA23089D69}" srcOrd="0" destOrd="0" presId="urn:microsoft.com/office/officeart/2005/8/layout/arrow2"/>
    <dgm:cxn modelId="{9D3A6EED-B4F8-4CB3-92C0-FC7939B56A9A}" srcId="{7DBE0521-AB7E-4C14-971B-030245F14A7D}" destId="{5C3A5E4C-2EEF-4474-AAD5-13A147D51A53}" srcOrd="2" destOrd="0" parTransId="{39658FEF-EC44-4CAE-93D6-F4F1D3EDCB7B}" sibTransId="{A3F0539A-71CC-47F5-9814-89FCAC965455}"/>
    <dgm:cxn modelId="{0A60858F-29D9-429A-860D-C01EA79A8D08}" type="presOf" srcId="{65203E18-2691-4A59-8D21-12DA378F7C3A}" destId="{F2816DB3-3D16-41CA-BDDD-3DB644AF8D4A}" srcOrd="0" destOrd="0" presId="urn:microsoft.com/office/officeart/2005/8/layout/arrow2"/>
    <dgm:cxn modelId="{6858EA2F-92F5-4DB9-ACEE-0D4BB1D8125F}" type="presParOf" srcId="{695DE3A0-6FEC-4DFB-880C-F05C245F87A3}" destId="{CAEBE7E3-FDA4-4A9E-B30D-E48A7DC15F22}" srcOrd="0" destOrd="0" presId="urn:microsoft.com/office/officeart/2005/8/layout/arrow2"/>
    <dgm:cxn modelId="{637D9AA1-0D34-4DD5-8073-3D7C50DE8669}" type="presParOf" srcId="{695DE3A0-6FEC-4DFB-880C-F05C245F87A3}" destId="{18AE4D5F-ED7F-4055-BA18-9A2F7CE479DA}" srcOrd="1" destOrd="0" presId="urn:microsoft.com/office/officeart/2005/8/layout/arrow2"/>
    <dgm:cxn modelId="{CB545195-EEA2-40F8-968D-B8016D3978B3}" type="presParOf" srcId="{18AE4D5F-ED7F-4055-BA18-9A2F7CE479DA}" destId="{C674A116-EF6F-4DBE-91AE-BDA5B249A169}" srcOrd="0" destOrd="0" presId="urn:microsoft.com/office/officeart/2005/8/layout/arrow2"/>
    <dgm:cxn modelId="{70973CF4-8AD0-4CC3-BE73-9836024F03CD}" type="presParOf" srcId="{18AE4D5F-ED7F-4055-BA18-9A2F7CE479DA}" destId="{F2816DB3-3D16-41CA-BDDD-3DB644AF8D4A}" srcOrd="1" destOrd="0" presId="urn:microsoft.com/office/officeart/2005/8/layout/arrow2"/>
    <dgm:cxn modelId="{F5B5765B-865D-4F67-9EB1-9A96710A7CAF}" type="presParOf" srcId="{18AE4D5F-ED7F-4055-BA18-9A2F7CE479DA}" destId="{2F0AF3AA-CFBD-4A26-9CF1-AE806339B3BD}" srcOrd="2" destOrd="0" presId="urn:microsoft.com/office/officeart/2005/8/layout/arrow2"/>
    <dgm:cxn modelId="{92B1D533-05A8-4DB9-8808-AF980D5A2A7B}" type="presParOf" srcId="{18AE4D5F-ED7F-4055-BA18-9A2F7CE479DA}" destId="{40AD837C-31BD-44BB-88B4-95FA23089D69}" srcOrd="3" destOrd="0" presId="urn:microsoft.com/office/officeart/2005/8/layout/arrow2"/>
    <dgm:cxn modelId="{C9E95D85-27C1-4388-BFBC-39142AC2E5F2}" type="presParOf" srcId="{18AE4D5F-ED7F-4055-BA18-9A2F7CE479DA}" destId="{9F615F73-E4CC-4184-9EEC-DF8542817B90}" srcOrd="4" destOrd="0" presId="urn:microsoft.com/office/officeart/2005/8/layout/arrow2"/>
    <dgm:cxn modelId="{C01711D6-3496-4269-8B15-24D05980C81B}" type="presParOf" srcId="{18AE4D5F-ED7F-4055-BA18-9A2F7CE479DA}" destId="{A6E3E002-731F-4DCF-A5DE-FC56B66A116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B909B-8F01-4F41-A680-E807CDDB5229}" type="doc">
      <dgm:prSet loTypeId="urn:microsoft.com/office/officeart/2005/8/layout/gear1" loCatId="relationship" qsTypeId="urn:microsoft.com/office/officeart/2005/8/quickstyle/simple1#2" qsCatId="simple" csTypeId="urn:microsoft.com/office/officeart/2005/8/colors/accent1_2#2" csCatId="accent1" phldr="1"/>
      <dgm:spPr/>
    </dgm:pt>
    <dgm:pt modelId="{407791D3-6078-4237-8CEC-13E2C396F51D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b="1" dirty="0" smtClean="0"/>
            <a:t>專業對話</a:t>
          </a:r>
          <a:endParaRPr lang="zh-TW" altLang="en-US" b="1" dirty="0"/>
        </a:p>
      </dgm:t>
    </dgm:pt>
    <dgm:pt modelId="{1165F80B-0364-444A-B35F-9B6F374C57B1}" type="parTrans" cxnId="{DC631683-56C5-4BAF-A112-20BAA557B683}">
      <dgm:prSet/>
      <dgm:spPr/>
      <dgm:t>
        <a:bodyPr/>
        <a:lstStyle/>
        <a:p>
          <a:endParaRPr lang="zh-TW" altLang="en-US"/>
        </a:p>
      </dgm:t>
    </dgm:pt>
    <dgm:pt modelId="{9DFF87D0-26CE-4D83-B880-51018D565EBE}" type="sibTrans" cxnId="{DC631683-56C5-4BAF-A112-20BAA557B683}">
      <dgm:prSet/>
      <dgm:spPr/>
      <dgm:t>
        <a:bodyPr/>
        <a:lstStyle/>
        <a:p>
          <a:endParaRPr lang="zh-TW" altLang="en-US"/>
        </a:p>
      </dgm:t>
    </dgm:pt>
    <dgm:pt modelId="{199B19D5-F6E5-4ACF-97B7-2879907ADC84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b="1" dirty="0" smtClean="0"/>
            <a:t>打開教室</a:t>
          </a:r>
          <a:endParaRPr lang="zh-TW" altLang="en-US" b="1" dirty="0"/>
        </a:p>
      </dgm:t>
    </dgm:pt>
    <dgm:pt modelId="{367191F9-18BA-4A45-AC72-BF8336E654C7}" type="parTrans" cxnId="{4A22A71B-FD83-44C3-B24E-87BB3E64FA5F}">
      <dgm:prSet/>
      <dgm:spPr/>
      <dgm:t>
        <a:bodyPr/>
        <a:lstStyle/>
        <a:p>
          <a:endParaRPr lang="zh-TW" altLang="en-US"/>
        </a:p>
      </dgm:t>
    </dgm:pt>
    <dgm:pt modelId="{6E91B88F-5CAE-4B2E-8CC7-6B3027938DD1}" type="sibTrans" cxnId="{4A22A71B-FD83-44C3-B24E-87BB3E64FA5F}">
      <dgm:prSet/>
      <dgm:spPr/>
      <dgm:t>
        <a:bodyPr/>
        <a:lstStyle/>
        <a:p>
          <a:endParaRPr lang="zh-TW" altLang="en-US"/>
        </a:p>
      </dgm:t>
    </dgm:pt>
    <dgm:pt modelId="{B61CFF1E-D8FF-4617-BF06-049D74C98E97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b="1" dirty="0" smtClean="0"/>
            <a:t>深耕社群</a:t>
          </a:r>
          <a:endParaRPr lang="zh-TW" altLang="en-US" b="1" dirty="0"/>
        </a:p>
      </dgm:t>
    </dgm:pt>
    <dgm:pt modelId="{9F5FA64E-CBFC-4E61-8846-7007CCDBF0E1}" type="parTrans" cxnId="{AF88A68A-E852-4613-B39C-BD94EB8800F0}">
      <dgm:prSet/>
      <dgm:spPr/>
      <dgm:t>
        <a:bodyPr/>
        <a:lstStyle/>
        <a:p>
          <a:endParaRPr lang="zh-TW" altLang="en-US"/>
        </a:p>
      </dgm:t>
    </dgm:pt>
    <dgm:pt modelId="{7B7F8EE2-ACEC-46C3-A5EF-FF5F4E1FC3FA}" type="sibTrans" cxnId="{AF88A68A-E852-4613-B39C-BD94EB8800F0}">
      <dgm:prSet/>
      <dgm:spPr/>
      <dgm:t>
        <a:bodyPr/>
        <a:lstStyle/>
        <a:p>
          <a:endParaRPr lang="zh-TW" altLang="en-US"/>
        </a:p>
      </dgm:t>
    </dgm:pt>
    <dgm:pt modelId="{43BFB36C-DA79-450F-B92C-A287A4541DA8}" type="pres">
      <dgm:prSet presAssocID="{AE2B909B-8F01-4F41-A680-E807CDDB522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DFBCF8-12F8-4502-9214-AA1DA0E4B412}" type="pres">
      <dgm:prSet presAssocID="{407791D3-6078-4237-8CEC-13E2C396F51D}" presName="gear1" presStyleLbl="node1" presStyleIdx="0" presStyleCnt="3" custLinFactNeighborX="604" custLinFactNeighborY="63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13CBF3-88E7-4CE3-8EF6-5174C416A439}" type="pres">
      <dgm:prSet presAssocID="{407791D3-6078-4237-8CEC-13E2C396F51D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FF4D586B-C658-4C94-9C2C-24D89A1441B0}" type="pres">
      <dgm:prSet presAssocID="{407791D3-6078-4237-8CEC-13E2C396F51D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93673568-B37F-4129-A2F7-F4511F0803BB}" type="pres">
      <dgm:prSet presAssocID="{199B19D5-F6E5-4ACF-97B7-2879907ADC8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C4C99E-511B-46D0-9C43-AE84E42F988E}" type="pres">
      <dgm:prSet presAssocID="{199B19D5-F6E5-4ACF-97B7-2879907ADC84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2ED657BE-99A7-490A-849B-424A0EEEA2BE}" type="pres">
      <dgm:prSet presAssocID="{199B19D5-F6E5-4ACF-97B7-2879907ADC84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54697279-9874-43E8-91D6-1A88D6409926}" type="pres">
      <dgm:prSet presAssocID="{B61CFF1E-D8FF-4617-BF06-049D74C98E97}" presName="gear3" presStyleLbl="node1" presStyleIdx="2" presStyleCnt="3" custLinFactNeighborX="789" custLinFactNeighborY="-2422"/>
      <dgm:spPr/>
      <dgm:t>
        <a:bodyPr/>
        <a:lstStyle/>
        <a:p>
          <a:endParaRPr lang="zh-TW" altLang="en-US"/>
        </a:p>
      </dgm:t>
    </dgm:pt>
    <dgm:pt modelId="{2704308E-A4C2-45AC-A5E3-7F66971DD9B2}" type="pres">
      <dgm:prSet presAssocID="{B61CFF1E-D8FF-4617-BF06-049D74C98E9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EB3B7F-ECB1-430E-9124-E19EFB73C4EF}" type="pres">
      <dgm:prSet presAssocID="{B61CFF1E-D8FF-4617-BF06-049D74C98E97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A9D4E7BF-547F-4F6B-9733-7DB3D8BD643A}" type="pres">
      <dgm:prSet presAssocID="{B61CFF1E-D8FF-4617-BF06-049D74C98E97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E9F9B016-D0E5-4A85-BC90-15C5FE8D808A}" type="pres">
      <dgm:prSet presAssocID="{9DFF87D0-26CE-4D83-B880-51018D565EBE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47FBB255-3876-4952-8294-6E77E9561E57}" type="pres">
      <dgm:prSet presAssocID="{6E91B88F-5CAE-4B2E-8CC7-6B3027938DD1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A4461829-EADC-4E5C-A3AB-FDB7160C7A5A}" type="pres">
      <dgm:prSet presAssocID="{7B7F8EE2-ACEC-46C3-A5EF-FF5F4E1FC3FA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CA55EA22-3FC0-4C1B-8237-874B5D52E836}" type="presOf" srcId="{AE2B909B-8F01-4F41-A680-E807CDDB5229}" destId="{43BFB36C-DA79-450F-B92C-A287A4541DA8}" srcOrd="0" destOrd="0" presId="urn:microsoft.com/office/officeart/2005/8/layout/gear1"/>
    <dgm:cxn modelId="{5955FCE6-75FA-488F-8E80-CD6BCE3D0980}" type="presOf" srcId="{B61CFF1E-D8FF-4617-BF06-049D74C98E97}" destId="{A2EB3B7F-ECB1-430E-9124-E19EFB73C4EF}" srcOrd="2" destOrd="0" presId="urn:microsoft.com/office/officeart/2005/8/layout/gear1"/>
    <dgm:cxn modelId="{4A22A71B-FD83-44C3-B24E-87BB3E64FA5F}" srcId="{AE2B909B-8F01-4F41-A680-E807CDDB5229}" destId="{199B19D5-F6E5-4ACF-97B7-2879907ADC84}" srcOrd="1" destOrd="0" parTransId="{367191F9-18BA-4A45-AC72-BF8336E654C7}" sibTransId="{6E91B88F-5CAE-4B2E-8CC7-6B3027938DD1}"/>
    <dgm:cxn modelId="{A66804A3-6217-4DC0-AEA9-7EC04554A84F}" type="presOf" srcId="{7B7F8EE2-ACEC-46C3-A5EF-FF5F4E1FC3FA}" destId="{A4461829-EADC-4E5C-A3AB-FDB7160C7A5A}" srcOrd="0" destOrd="0" presId="urn:microsoft.com/office/officeart/2005/8/layout/gear1"/>
    <dgm:cxn modelId="{24794F01-079C-4701-8125-FC56C8636AB8}" type="presOf" srcId="{199B19D5-F6E5-4ACF-97B7-2879907ADC84}" destId="{93673568-B37F-4129-A2F7-F4511F0803BB}" srcOrd="0" destOrd="0" presId="urn:microsoft.com/office/officeart/2005/8/layout/gear1"/>
    <dgm:cxn modelId="{041978EB-717E-457E-82A3-AA115A1EF72D}" type="presOf" srcId="{9DFF87D0-26CE-4D83-B880-51018D565EBE}" destId="{E9F9B016-D0E5-4A85-BC90-15C5FE8D808A}" srcOrd="0" destOrd="0" presId="urn:microsoft.com/office/officeart/2005/8/layout/gear1"/>
    <dgm:cxn modelId="{FC01D788-8380-48CD-8D18-99A084684A6A}" type="presOf" srcId="{B61CFF1E-D8FF-4617-BF06-049D74C98E97}" destId="{2704308E-A4C2-45AC-A5E3-7F66971DD9B2}" srcOrd="1" destOrd="0" presId="urn:microsoft.com/office/officeart/2005/8/layout/gear1"/>
    <dgm:cxn modelId="{E0A37FE6-23DD-444D-9DF8-F5D88B5D6FEC}" type="presOf" srcId="{407791D3-6078-4237-8CEC-13E2C396F51D}" destId="{FF4D586B-C658-4C94-9C2C-24D89A1441B0}" srcOrd="2" destOrd="0" presId="urn:microsoft.com/office/officeart/2005/8/layout/gear1"/>
    <dgm:cxn modelId="{918974E7-CF7A-4CFF-88A9-BE01D35DDC03}" type="presOf" srcId="{B61CFF1E-D8FF-4617-BF06-049D74C98E97}" destId="{54697279-9874-43E8-91D6-1A88D6409926}" srcOrd="0" destOrd="0" presId="urn:microsoft.com/office/officeart/2005/8/layout/gear1"/>
    <dgm:cxn modelId="{2C2E2C94-70AC-4E2D-AD2F-69E482655D39}" type="presOf" srcId="{407791D3-6078-4237-8CEC-13E2C396F51D}" destId="{11DFBCF8-12F8-4502-9214-AA1DA0E4B412}" srcOrd="0" destOrd="0" presId="urn:microsoft.com/office/officeart/2005/8/layout/gear1"/>
    <dgm:cxn modelId="{8A6F1101-6446-4E59-8ACF-FBDB0223249C}" type="presOf" srcId="{B61CFF1E-D8FF-4617-BF06-049D74C98E97}" destId="{A9D4E7BF-547F-4F6B-9733-7DB3D8BD643A}" srcOrd="3" destOrd="0" presId="urn:microsoft.com/office/officeart/2005/8/layout/gear1"/>
    <dgm:cxn modelId="{55132D88-C5F4-415E-BDAE-F54D2F94888F}" type="presOf" srcId="{407791D3-6078-4237-8CEC-13E2C396F51D}" destId="{2713CBF3-88E7-4CE3-8EF6-5174C416A439}" srcOrd="1" destOrd="0" presId="urn:microsoft.com/office/officeart/2005/8/layout/gear1"/>
    <dgm:cxn modelId="{D78EEBB0-040C-4509-8F1D-5B7EC00A8445}" type="presOf" srcId="{199B19D5-F6E5-4ACF-97B7-2879907ADC84}" destId="{E0C4C99E-511B-46D0-9C43-AE84E42F988E}" srcOrd="1" destOrd="0" presId="urn:microsoft.com/office/officeart/2005/8/layout/gear1"/>
    <dgm:cxn modelId="{AF88A68A-E852-4613-B39C-BD94EB8800F0}" srcId="{AE2B909B-8F01-4F41-A680-E807CDDB5229}" destId="{B61CFF1E-D8FF-4617-BF06-049D74C98E97}" srcOrd="2" destOrd="0" parTransId="{9F5FA64E-CBFC-4E61-8846-7007CCDBF0E1}" sibTransId="{7B7F8EE2-ACEC-46C3-A5EF-FF5F4E1FC3FA}"/>
    <dgm:cxn modelId="{DC631683-56C5-4BAF-A112-20BAA557B683}" srcId="{AE2B909B-8F01-4F41-A680-E807CDDB5229}" destId="{407791D3-6078-4237-8CEC-13E2C396F51D}" srcOrd="0" destOrd="0" parTransId="{1165F80B-0364-444A-B35F-9B6F374C57B1}" sibTransId="{9DFF87D0-26CE-4D83-B880-51018D565EBE}"/>
    <dgm:cxn modelId="{FAAE18D2-04D8-44E4-9411-8D5EA42DD3D0}" type="presOf" srcId="{6E91B88F-5CAE-4B2E-8CC7-6B3027938DD1}" destId="{47FBB255-3876-4952-8294-6E77E9561E57}" srcOrd="0" destOrd="0" presId="urn:microsoft.com/office/officeart/2005/8/layout/gear1"/>
    <dgm:cxn modelId="{6E0D5B06-E9F7-4633-BAEE-61AAF2D0318D}" type="presOf" srcId="{199B19D5-F6E5-4ACF-97B7-2879907ADC84}" destId="{2ED657BE-99A7-490A-849B-424A0EEEA2BE}" srcOrd="2" destOrd="0" presId="urn:microsoft.com/office/officeart/2005/8/layout/gear1"/>
    <dgm:cxn modelId="{A1BB9441-5B13-4114-A066-32213D4E71AC}" type="presParOf" srcId="{43BFB36C-DA79-450F-B92C-A287A4541DA8}" destId="{11DFBCF8-12F8-4502-9214-AA1DA0E4B412}" srcOrd="0" destOrd="0" presId="urn:microsoft.com/office/officeart/2005/8/layout/gear1"/>
    <dgm:cxn modelId="{626A3ACE-F937-496E-86D4-0FF5FB8336AA}" type="presParOf" srcId="{43BFB36C-DA79-450F-B92C-A287A4541DA8}" destId="{2713CBF3-88E7-4CE3-8EF6-5174C416A439}" srcOrd="1" destOrd="0" presId="urn:microsoft.com/office/officeart/2005/8/layout/gear1"/>
    <dgm:cxn modelId="{0CC40965-B578-4861-8FDD-521C78A2C4E2}" type="presParOf" srcId="{43BFB36C-DA79-450F-B92C-A287A4541DA8}" destId="{FF4D586B-C658-4C94-9C2C-24D89A1441B0}" srcOrd="2" destOrd="0" presId="urn:microsoft.com/office/officeart/2005/8/layout/gear1"/>
    <dgm:cxn modelId="{0A290FA2-F69F-474E-8BF8-674E41FC2C1B}" type="presParOf" srcId="{43BFB36C-DA79-450F-B92C-A287A4541DA8}" destId="{93673568-B37F-4129-A2F7-F4511F0803BB}" srcOrd="3" destOrd="0" presId="urn:microsoft.com/office/officeart/2005/8/layout/gear1"/>
    <dgm:cxn modelId="{C9CD81E7-02BB-45F3-9023-4584D8076723}" type="presParOf" srcId="{43BFB36C-DA79-450F-B92C-A287A4541DA8}" destId="{E0C4C99E-511B-46D0-9C43-AE84E42F988E}" srcOrd="4" destOrd="0" presId="urn:microsoft.com/office/officeart/2005/8/layout/gear1"/>
    <dgm:cxn modelId="{5B74F4F8-8EBE-484A-889B-46E9BAEB2E81}" type="presParOf" srcId="{43BFB36C-DA79-450F-B92C-A287A4541DA8}" destId="{2ED657BE-99A7-490A-849B-424A0EEEA2BE}" srcOrd="5" destOrd="0" presId="urn:microsoft.com/office/officeart/2005/8/layout/gear1"/>
    <dgm:cxn modelId="{5A12AF82-5896-40C7-8912-69968878447B}" type="presParOf" srcId="{43BFB36C-DA79-450F-B92C-A287A4541DA8}" destId="{54697279-9874-43E8-91D6-1A88D6409926}" srcOrd="6" destOrd="0" presId="urn:microsoft.com/office/officeart/2005/8/layout/gear1"/>
    <dgm:cxn modelId="{EC34497D-2CF9-4517-BDE0-B6F2B05D1551}" type="presParOf" srcId="{43BFB36C-DA79-450F-B92C-A287A4541DA8}" destId="{2704308E-A4C2-45AC-A5E3-7F66971DD9B2}" srcOrd="7" destOrd="0" presId="urn:microsoft.com/office/officeart/2005/8/layout/gear1"/>
    <dgm:cxn modelId="{9D9CAD4B-6B46-4E13-BE79-0BA928B90570}" type="presParOf" srcId="{43BFB36C-DA79-450F-B92C-A287A4541DA8}" destId="{A2EB3B7F-ECB1-430E-9124-E19EFB73C4EF}" srcOrd="8" destOrd="0" presId="urn:microsoft.com/office/officeart/2005/8/layout/gear1"/>
    <dgm:cxn modelId="{8F7085DE-B445-43AD-861C-35620A0C59AD}" type="presParOf" srcId="{43BFB36C-DA79-450F-B92C-A287A4541DA8}" destId="{A9D4E7BF-547F-4F6B-9733-7DB3D8BD643A}" srcOrd="9" destOrd="0" presId="urn:microsoft.com/office/officeart/2005/8/layout/gear1"/>
    <dgm:cxn modelId="{11A42CC1-9117-4DA0-8889-5FF15A672BF5}" type="presParOf" srcId="{43BFB36C-DA79-450F-B92C-A287A4541DA8}" destId="{E9F9B016-D0E5-4A85-BC90-15C5FE8D808A}" srcOrd="10" destOrd="0" presId="urn:microsoft.com/office/officeart/2005/8/layout/gear1"/>
    <dgm:cxn modelId="{675DBC48-8639-4CD1-9337-E38B67CD921F}" type="presParOf" srcId="{43BFB36C-DA79-450F-B92C-A287A4541DA8}" destId="{47FBB255-3876-4952-8294-6E77E9561E57}" srcOrd="11" destOrd="0" presId="urn:microsoft.com/office/officeart/2005/8/layout/gear1"/>
    <dgm:cxn modelId="{44499251-14E5-4670-BA55-B6254A12EC4C}" type="presParOf" srcId="{43BFB36C-DA79-450F-B92C-A287A4541DA8}" destId="{A4461829-EADC-4E5C-A3AB-FDB7160C7A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A13AD-01B6-49E7-85D6-543E7FB217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6C11C7C-0BC0-4BEF-B64C-7AA3E90493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修改</a:t>
          </a:r>
          <a:r>
            <a:rPr kumimoji="1" lang="en-US" altLang="zh-TW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—10/21</a:t>
          </a: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前</a:t>
          </a:r>
          <a:endParaRPr kumimoji="1" lang="zh-TW" altLang="en-US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gm:t>
    </dgm:pt>
    <dgm:pt modelId="{3E60C8CF-11A4-49BE-97CD-929FB3F2698E}" type="parTrans" cxnId="{5E7B9599-62B6-4299-8819-21B70B98A69F}">
      <dgm:prSet/>
      <dgm:spPr/>
      <dgm:t>
        <a:bodyPr/>
        <a:lstStyle/>
        <a:p>
          <a:endParaRPr lang="zh-TW" altLang="en-US"/>
        </a:p>
      </dgm:t>
    </dgm:pt>
    <dgm:pt modelId="{FA5C8559-F854-4634-8D59-A44C46F126C4}" type="sibTrans" cxnId="{5E7B9599-62B6-4299-8819-21B70B98A69F}">
      <dgm:prSet/>
      <dgm:spPr/>
      <dgm:t>
        <a:bodyPr/>
        <a:lstStyle/>
        <a:p>
          <a:endParaRPr lang="zh-TW" altLang="en-US"/>
        </a:p>
      </dgm:t>
    </dgm:pt>
    <dgm:pt modelId="{F27AAF8E-548F-4D8C-A766-FED9955D0A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紙本送達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教育處</a:t>
          </a:r>
        </a:p>
      </dgm:t>
    </dgm:pt>
    <dgm:pt modelId="{0F77CD86-EC50-43E9-A761-BE6D8D06CB50}" type="parTrans" cxnId="{5F7A9E2A-1E7E-47F5-9422-F6B395188AA4}">
      <dgm:prSet/>
      <dgm:spPr/>
      <dgm:t>
        <a:bodyPr/>
        <a:lstStyle/>
        <a:p>
          <a:endParaRPr lang="zh-TW" altLang="en-US"/>
        </a:p>
      </dgm:t>
    </dgm:pt>
    <dgm:pt modelId="{FDC4EA10-AE73-43E5-B0D9-2D06071F51B5}" type="sibTrans" cxnId="{5F7A9E2A-1E7E-47F5-9422-F6B395188AA4}">
      <dgm:prSet/>
      <dgm:spPr/>
      <dgm:t>
        <a:bodyPr/>
        <a:lstStyle/>
        <a:p>
          <a:endParaRPr lang="zh-TW" altLang="en-US"/>
        </a:p>
      </dgm:t>
    </dgm:pt>
    <dgm:pt modelId="{764AF2F7-6AF6-4C84-AF04-BDCE886370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電子檔上傳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精進學網站</a:t>
          </a:r>
        </a:p>
      </dgm:t>
    </dgm:pt>
    <dgm:pt modelId="{409D3C83-AEE8-49FC-B330-9628F734B072}" type="parTrans" cxnId="{FBF1137B-CF7B-44C7-89D7-ECCF400C649F}">
      <dgm:prSet/>
      <dgm:spPr/>
      <dgm:t>
        <a:bodyPr/>
        <a:lstStyle/>
        <a:p>
          <a:endParaRPr lang="zh-TW" altLang="en-US"/>
        </a:p>
      </dgm:t>
    </dgm:pt>
    <dgm:pt modelId="{1B38068A-BAB3-4A44-A0E0-464AA0E25F04}" type="sibTrans" cxnId="{FBF1137B-CF7B-44C7-89D7-ECCF400C649F}">
      <dgm:prSet/>
      <dgm:spPr/>
      <dgm:t>
        <a:bodyPr/>
        <a:lstStyle/>
        <a:p>
          <a:endParaRPr lang="zh-TW" altLang="en-US"/>
        </a:p>
      </dgm:t>
    </dgm:pt>
    <dgm:pt modelId="{89C4B365-3C5E-403A-B85D-95C41457AE05}" type="pres">
      <dgm:prSet presAssocID="{F98A13AD-01B6-49E7-85D6-543E7FB217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BB56A6-4D9D-40A6-8BFD-8D1F04BA6F99}" type="pres">
      <dgm:prSet presAssocID="{66C11C7C-0BC0-4BEF-B64C-7AA3E90493FA}" presName="hierRoot1" presStyleCnt="0">
        <dgm:presLayoutVars>
          <dgm:hierBranch/>
        </dgm:presLayoutVars>
      </dgm:prSet>
      <dgm:spPr/>
    </dgm:pt>
    <dgm:pt modelId="{871FF4AB-C922-454D-8233-82C37ADF62D8}" type="pres">
      <dgm:prSet presAssocID="{66C11C7C-0BC0-4BEF-B64C-7AA3E90493FA}" presName="rootComposite1" presStyleCnt="0"/>
      <dgm:spPr/>
    </dgm:pt>
    <dgm:pt modelId="{4CFB7AF3-7C63-4E25-BA72-8907E7AA2596}" type="pres">
      <dgm:prSet presAssocID="{66C11C7C-0BC0-4BEF-B64C-7AA3E90493F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201B26-EFDA-4194-AE23-85690188462C}" type="pres">
      <dgm:prSet presAssocID="{66C11C7C-0BC0-4BEF-B64C-7AA3E90493FA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A10C038-A379-49A3-9BCF-355BF5B903CE}" type="pres">
      <dgm:prSet presAssocID="{66C11C7C-0BC0-4BEF-B64C-7AA3E90493FA}" presName="hierChild2" presStyleCnt="0"/>
      <dgm:spPr/>
    </dgm:pt>
    <dgm:pt modelId="{16E9C80D-45C2-4384-A234-B313515FAFBE}" type="pres">
      <dgm:prSet presAssocID="{0F77CD86-EC50-43E9-A761-BE6D8D06CB50}" presName="Name35" presStyleLbl="parChTrans1D2" presStyleIdx="0" presStyleCnt="2"/>
      <dgm:spPr/>
      <dgm:t>
        <a:bodyPr/>
        <a:lstStyle/>
        <a:p>
          <a:endParaRPr lang="zh-TW" altLang="en-US"/>
        </a:p>
      </dgm:t>
    </dgm:pt>
    <dgm:pt modelId="{91EA9144-9F7F-4500-8062-34B6A3D3C352}" type="pres">
      <dgm:prSet presAssocID="{F27AAF8E-548F-4D8C-A766-FED9955D0A27}" presName="hierRoot2" presStyleCnt="0">
        <dgm:presLayoutVars>
          <dgm:hierBranch/>
        </dgm:presLayoutVars>
      </dgm:prSet>
      <dgm:spPr/>
    </dgm:pt>
    <dgm:pt modelId="{EFE93C43-FF29-40C7-B973-7C0D374CEB32}" type="pres">
      <dgm:prSet presAssocID="{F27AAF8E-548F-4D8C-A766-FED9955D0A27}" presName="rootComposite" presStyleCnt="0"/>
      <dgm:spPr/>
    </dgm:pt>
    <dgm:pt modelId="{E9B5A842-67F0-4276-9311-AC3A9E33D658}" type="pres">
      <dgm:prSet presAssocID="{F27AAF8E-548F-4D8C-A766-FED9955D0A2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7D80B3-CE28-4350-87AB-C354C9E76CC1}" type="pres">
      <dgm:prSet presAssocID="{F27AAF8E-548F-4D8C-A766-FED9955D0A27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09D06F1F-0E6F-4FA0-8532-361B1F408929}" type="pres">
      <dgm:prSet presAssocID="{F27AAF8E-548F-4D8C-A766-FED9955D0A27}" presName="hierChild4" presStyleCnt="0"/>
      <dgm:spPr/>
    </dgm:pt>
    <dgm:pt modelId="{F75D8280-7A70-4FC8-9A6F-6FD7EDE798D3}" type="pres">
      <dgm:prSet presAssocID="{F27AAF8E-548F-4D8C-A766-FED9955D0A27}" presName="hierChild5" presStyleCnt="0"/>
      <dgm:spPr/>
    </dgm:pt>
    <dgm:pt modelId="{167D913D-75C5-4C75-9661-0759ECF31C7A}" type="pres">
      <dgm:prSet presAssocID="{409D3C83-AEE8-49FC-B330-9628F734B072}" presName="Name35" presStyleLbl="parChTrans1D2" presStyleIdx="1" presStyleCnt="2"/>
      <dgm:spPr/>
      <dgm:t>
        <a:bodyPr/>
        <a:lstStyle/>
        <a:p>
          <a:endParaRPr lang="zh-TW" altLang="en-US"/>
        </a:p>
      </dgm:t>
    </dgm:pt>
    <dgm:pt modelId="{51077495-378B-4C9A-8076-4F347B46A99D}" type="pres">
      <dgm:prSet presAssocID="{764AF2F7-6AF6-4C84-AF04-BDCE8863709A}" presName="hierRoot2" presStyleCnt="0">
        <dgm:presLayoutVars>
          <dgm:hierBranch/>
        </dgm:presLayoutVars>
      </dgm:prSet>
      <dgm:spPr/>
    </dgm:pt>
    <dgm:pt modelId="{098FB801-4513-48AC-AF6E-C553B01BEEF5}" type="pres">
      <dgm:prSet presAssocID="{764AF2F7-6AF6-4C84-AF04-BDCE8863709A}" presName="rootComposite" presStyleCnt="0"/>
      <dgm:spPr/>
    </dgm:pt>
    <dgm:pt modelId="{9C98762F-4ECA-4311-84E7-3619CB74C205}" type="pres">
      <dgm:prSet presAssocID="{764AF2F7-6AF6-4C84-AF04-BDCE8863709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2341E3-6BB5-4F1A-94D3-F6032A497791}" type="pres">
      <dgm:prSet presAssocID="{764AF2F7-6AF6-4C84-AF04-BDCE8863709A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2633F284-0B6D-434E-8758-2738B974EF2A}" type="pres">
      <dgm:prSet presAssocID="{764AF2F7-6AF6-4C84-AF04-BDCE8863709A}" presName="hierChild4" presStyleCnt="0"/>
      <dgm:spPr/>
    </dgm:pt>
    <dgm:pt modelId="{AF66EBB6-9074-4E9D-A2F2-9949A09FFAC9}" type="pres">
      <dgm:prSet presAssocID="{764AF2F7-6AF6-4C84-AF04-BDCE8863709A}" presName="hierChild5" presStyleCnt="0"/>
      <dgm:spPr/>
    </dgm:pt>
    <dgm:pt modelId="{4E15B9AA-498F-4968-8575-B6F17A1AE2AF}" type="pres">
      <dgm:prSet presAssocID="{66C11C7C-0BC0-4BEF-B64C-7AA3E90493FA}" presName="hierChild3" presStyleCnt="0"/>
      <dgm:spPr/>
    </dgm:pt>
  </dgm:ptLst>
  <dgm:cxnLst>
    <dgm:cxn modelId="{20997B11-7C43-4DC2-AAE4-7AC1B9D3DF20}" type="presOf" srcId="{0F77CD86-EC50-43E9-A761-BE6D8D06CB50}" destId="{16E9C80D-45C2-4384-A234-B313515FAFBE}" srcOrd="0" destOrd="0" presId="urn:microsoft.com/office/officeart/2005/8/layout/orgChart1"/>
    <dgm:cxn modelId="{5F7A9E2A-1E7E-47F5-9422-F6B395188AA4}" srcId="{66C11C7C-0BC0-4BEF-B64C-7AA3E90493FA}" destId="{F27AAF8E-548F-4D8C-A766-FED9955D0A27}" srcOrd="0" destOrd="0" parTransId="{0F77CD86-EC50-43E9-A761-BE6D8D06CB50}" sibTransId="{FDC4EA10-AE73-43E5-B0D9-2D06071F51B5}"/>
    <dgm:cxn modelId="{DCDA848D-9823-47AE-8C3E-F6DFFFF5EF0F}" type="presOf" srcId="{764AF2F7-6AF6-4C84-AF04-BDCE8863709A}" destId="{9C98762F-4ECA-4311-84E7-3619CB74C205}" srcOrd="0" destOrd="0" presId="urn:microsoft.com/office/officeart/2005/8/layout/orgChart1"/>
    <dgm:cxn modelId="{8D378944-000E-4A5E-B8A9-EA323E33612F}" type="presOf" srcId="{764AF2F7-6AF6-4C84-AF04-BDCE8863709A}" destId="{1A2341E3-6BB5-4F1A-94D3-F6032A497791}" srcOrd="1" destOrd="0" presId="urn:microsoft.com/office/officeart/2005/8/layout/orgChart1"/>
    <dgm:cxn modelId="{FBF1137B-CF7B-44C7-89D7-ECCF400C649F}" srcId="{66C11C7C-0BC0-4BEF-B64C-7AA3E90493FA}" destId="{764AF2F7-6AF6-4C84-AF04-BDCE8863709A}" srcOrd="1" destOrd="0" parTransId="{409D3C83-AEE8-49FC-B330-9628F734B072}" sibTransId="{1B38068A-BAB3-4A44-A0E0-464AA0E25F04}"/>
    <dgm:cxn modelId="{680FEC1C-0D29-4DEC-A84E-10D8A9314C69}" type="presOf" srcId="{66C11C7C-0BC0-4BEF-B64C-7AA3E90493FA}" destId="{4CFB7AF3-7C63-4E25-BA72-8907E7AA2596}" srcOrd="0" destOrd="0" presId="urn:microsoft.com/office/officeart/2005/8/layout/orgChart1"/>
    <dgm:cxn modelId="{B86EBE53-80D4-4E8E-B92C-8650D58BEFC2}" type="presOf" srcId="{F98A13AD-01B6-49E7-85D6-543E7FB2172A}" destId="{89C4B365-3C5E-403A-B85D-95C41457AE05}" srcOrd="0" destOrd="0" presId="urn:microsoft.com/office/officeart/2005/8/layout/orgChart1"/>
    <dgm:cxn modelId="{1E8C2A82-E20F-469A-B9C0-7C0028643DDF}" type="presOf" srcId="{F27AAF8E-548F-4D8C-A766-FED9955D0A27}" destId="{E9B5A842-67F0-4276-9311-AC3A9E33D658}" srcOrd="0" destOrd="0" presId="urn:microsoft.com/office/officeart/2005/8/layout/orgChart1"/>
    <dgm:cxn modelId="{5E7B9599-62B6-4299-8819-21B70B98A69F}" srcId="{F98A13AD-01B6-49E7-85D6-543E7FB2172A}" destId="{66C11C7C-0BC0-4BEF-B64C-7AA3E90493FA}" srcOrd="0" destOrd="0" parTransId="{3E60C8CF-11A4-49BE-97CD-929FB3F2698E}" sibTransId="{FA5C8559-F854-4634-8D59-A44C46F126C4}"/>
    <dgm:cxn modelId="{5209CE6C-169A-493B-9BBE-4FD2465CB4EF}" type="presOf" srcId="{F27AAF8E-548F-4D8C-A766-FED9955D0A27}" destId="{807D80B3-CE28-4350-87AB-C354C9E76CC1}" srcOrd="1" destOrd="0" presId="urn:microsoft.com/office/officeart/2005/8/layout/orgChart1"/>
    <dgm:cxn modelId="{0A3469B8-C6CC-44B7-ADF2-B1ADB3B33256}" type="presOf" srcId="{409D3C83-AEE8-49FC-B330-9628F734B072}" destId="{167D913D-75C5-4C75-9661-0759ECF31C7A}" srcOrd="0" destOrd="0" presId="urn:microsoft.com/office/officeart/2005/8/layout/orgChart1"/>
    <dgm:cxn modelId="{C1A4C566-07EC-4C76-A994-7C548835D03B}" type="presOf" srcId="{66C11C7C-0BC0-4BEF-B64C-7AA3E90493FA}" destId="{46201B26-EFDA-4194-AE23-85690188462C}" srcOrd="1" destOrd="0" presId="urn:microsoft.com/office/officeart/2005/8/layout/orgChart1"/>
    <dgm:cxn modelId="{95B53972-EF67-41E8-969E-BE1E49BC076C}" type="presParOf" srcId="{89C4B365-3C5E-403A-B85D-95C41457AE05}" destId="{11BB56A6-4D9D-40A6-8BFD-8D1F04BA6F99}" srcOrd="0" destOrd="0" presId="urn:microsoft.com/office/officeart/2005/8/layout/orgChart1"/>
    <dgm:cxn modelId="{5DAFC91A-B6C5-4CF4-8E80-82E4E16A1C40}" type="presParOf" srcId="{11BB56A6-4D9D-40A6-8BFD-8D1F04BA6F99}" destId="{871FF4AB-C922-454D-8233-82C37ADF62D8}" srcOrd="0" destOrd="0" presId="urn:microsoft.com/office/officeart/2005/8/layout/orgChart1"/>
    <dgm:cxn modelId="{9FAFFAFE-ADCF-4733-A644-1E223CC50415}" type="presParOf" srcId="{871FF4AB-C922-454D-8233-82C37ADF62D8}" destId="{4CFB7AF3-7C63-4E25-BA72-8907E7AA2596}" srcOrd="0" destOrd="0" presId="urn:microsoft.com/office/officeart/2005/8/layout/orgChart1"/>
    <dgm:cxn modelId="{3B2EC0E0-EA09-498F-8F72-CAF3AB745E5F}" type="presParOf" srcId="{871FF4AB-C922-454D-8233-82C37ADF62D8}" destId="{46201B26-EFDA-4194-AE23-85690188462C}" srcOrd="1" destOrd="0" presId="urn:microsoft.com/office/officeart/2005/8/layout/orgChart1"/>
    <dgm:cxn modelId="{51C53C6F-9407-4743-AED3-5E2EB1040BB1}" type="presParOf" srcId="{11BB56A6-4D9D-40A6-8BFD-8D1F04BA6F99}" destId="{DA10C038-A379-49A3-9BCF-355BF5B903CE}" srcOrd="1" destOrd="0" presId="urn:microsoft.com/office/officeart/2005/8/layout/orgChart1"/>
    <dgm:cxn modelId="{CB2702BE-6580-46D9-8DDF-834DCF63185C}" type="presParOf" srcId="{DA10C038-A379-49A3-9BCF-355BF5B903CE}" destId="{16E9C80D-45C2-4384-A234-B313515FAFBE}" srcOrd="0" destOrd="0" presId="urn:microsoft.com/office/officeart/2005/8/layout/orgChart1"/>
    <dgm:cxn modelId="{65ACD5BB-F734-4259-B01F-DA4C9D046D71}" type="presParOf" srcId="{DA10C038-A379-49A3-9BCF-355BF5B903CE}" destId="{91EA9144-9F7F-4500-8062-34B6A3D3C352}" srcOrd="1" destOrd="0" presId="urn:microsoft.com/office/officeart/2005/8/layout/orgChart1"/>
    <dgm:cxn modelId="{DB5A5384-68E5-425E-9B10-093D7FCCEE64}" type="presParOf" srcId="{91EA9144-9F7F-4500-8062-34B6A3D3C352}" destId="{EFE93C43-FF29-40C7-B973-7C0D374CEB32}" srcOrd="0" destOrd="0" presId="urn:microsoft.com/office/officeart/2005/8/layout/orgChart1"/>
    <dgm:cxn modelId="{07442D4C-EBE1-4DD4-97C8-E84D5B82B619}" type="presParOf" srcId="{EFE93C43-FF29-40C7-B973-7C0D374CEB32}" destId="{E9B5A842-67F0-4276-9311-AC3A9E33D658}" srcOrd="0" destOrd="0" presId="urn:microsoft.com/office/officeart/2005/8/layout/orgChart1"/>
    <dgm:cxn modelId="{EDBFE215-3AC7-41BC-A71B-B7853E882A42}" type="presParOf" srcId="{EFE93C43-FF29-40C7-B973-7C0D374CEB32}" destId="{807D80B3-CE28-4350-87AB-C354C9E76CC1}" srcOrd="1" destOrd="0" presId="urn:microsoft.com/office/officeart/2005/8/layout/orgChart1"/>
    <dgm:cxn modelId="{4AA97635-3B4B-472B-8FDD-F80338BD08C7}" type="presParOf" srcId="{91EA9144-9F7F-4500-8062-34B6A3D3C352}" destId="{09D06F1F-0E6F-4FA0-8532-361B1F408929}" srcOrd="1" destOrd="0" presId="urn:microsoft.com/office/officeart/2005/8/layout/orgChart1"/>
    <dgm:cxn modelId="{E51A96DD-13C1-4439-BD33-B94BDCBE3BC0}" type="presParOf" srcId="{91EA9144-9F7F-4500-8062-34B6A3D3C352}" destId="{F75D8280-7A70-4FC8-9A6F-6FD7EDE798D3}" srcOrd="2" destOrd="0" presId="urn:microsoft.com/office/officeart/2005/8/layout/orgChart1"/>
    <dgm:cxn modelId="{1442030F-04FD-4989-AE4D-3854645090E4}" type="presParOf" srcId="{DA10C038-A379-49A3-9BCF-355BF5B903CE}" destId="{167D913D-75C5-4C75-9661-0759ECF31C7A}" srcOrd="2" destOrd="0" presId="urn:microsoft.com/office/officeart/2005/8/layout/orgChart1"/>
    <dgm:cxn modelId="{19B3C0D7-C138-495F-ABD3-85646AF0844C}" type="presParOf" srcId="{DA10C038-A379-49A3-9BCF-355BF5B903CE}" destId="{51077495-378B-4C9A-8076-4F347B46A99D}" srcOrd="3" destOrd="0" presId="urn:microsoft.com/office/officeart/2005/8/layout/orgChart1"/>
    <dgm:cxn modelId="{A9614971-488D-4252-AE8A-11CD5214BDF4}" type="presParOf" srcId="{51077495-378B-4C9A-8076-4F347B46A99D}" destId="{098FB801-4513-48AC-AF6E-C553B01BEEF5}" srcOrd="0" destOrd="0" presId="urn:microsoft.com/office/officeart/2005/8/layout/orgChart1"/>
    <dgm:cxn modelId="{8ECB0601-A6D8-47B0-A840-DCBA6CF4F4DE}" type="presParOf" srcId="{098FB801-4513-48AC-AF6E-C553B01BEEF5}" destId="{9C98762F-4ECA-4311-84E7-3619CB74C205}" srcOrd="0" destOrd="0" presId="urn:microsoft.com/office/officeart/2005/8/layout/orgChart1"/>
    <dgm:cxn modelId="{82055512-FCA6-44E2-A3FE-660B014C425B}" type="presParOf" srcId="{098FB801-4513-48AC-AF6E-C553B01BEEF5}" destId="{1A2341E3-6BB5-4F1A-94D3-F6032A497791}" srcOrd="1" destOrd="0" presId="urn:microsoft.com/office/officeart/2005/8/layout/orgChart1"/>
    <dgm:cxn modelId="{FFCB5063-37C1-429D-AC72-A302AEB06740}" type="presParOf" srcId="{51077495-378B-4C9A-8076-4F347B46A99D}" destId="{2633F284-0B6D-434E-8758-2738B974EF2A}" srcOrd="1" destOrd="0" presId="urn:microsoft.com/office/officeart/2005/8/layout/orgChart1"/>
    <dgm:cxn modelId="{FE53EEE9-2CC0-4500-B6FA-4D91EB943F0A}" type="presParOf" srcId="{51077495-378B-4C9A-8076-4F347B46A99D}" destId="{AF66EBB6-9074-4E9D-A2F2-9949A09FFAC9}" srcOrd="2" destOrd="0" presId="urn:microsoft.com/office/officeart/2005/8/layout/orgChart1"/>
    <dgm:cxn modelId="{F3A716F2-723B-46D1-825D-71AF0C36B3E1}" type="presParOf" srcId="{11BB56A6-4D9D-40A6-8BFD-8D1F04BA6F99}" destId="{4E15B9AA-498F-4968-8575-B6F17A1AE2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EBE7E3-FDA4-4A9E-B30D-E48A7DC15F22}">
      <dsp:nvSpPr>
        <dsp:cNvPr id="0" name=""/>
        <dsp:cNvSpPr/>
      </dsp:nvSpPr>
      <dsp:spPr>
        <a:xfrm>
          <a:off x="568113" y="0"/>
          <a:ext cx="6388099" cy="3992562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solidFill>
            <a:schemeClr val="accent1"/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4A116-EF6F-4DBE-91AE-BDA5B249A169}">
      <dsp:nvSpPr>
        <dsp:cNvPr id="0" name=""/>
        <dsp:cNvSpPr/>
      </dsp:nvSpPr>
      <dsp:spPr>
        <a:xfrm>
          <a:off x="940363" y="3143273"/>
          <a:ext cx="166090" cy="166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16DB3-3D16-41CA-BDDD-3DB644AF8D4A}">
      <dsp:nvSpPr>
        <dsp:cNvPr id="0" name=""/>
        <dsp:cNvSpPr/>
      </dsp:nvSpPr>
      <dsp:spPr>
        <a:xfrm>
          <a:off x="1154670" y="2838711"/>
          <a:ext cx="2253746" cy="115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0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104</a:t>
          </a:r>
          <a:r>
            <a:rPr lang="zh-TW" altLang="en-US" sz="2000" kern="1200" dirty="0" smtClean="0"/>
            <a:t>年教學創新期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打開教室</a:t>
          </a:r>
          <a:endParaRPr lang="en-US" altLang="zh-TW" sz="28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1154670" y="2838711"/>
        <a:ext cx="2253746" cy="1153850"/>
      </dsp:txXfrm>
    </dsp:sp>
    <dsp:sp modelId="{2F0AF3AA-CFBD-4A26-9CF1-AE806339B3BD}">
      <dsp:nvSpPr>
        <dsp:cNvPr id="0" name=""/>
        <dsp:cNvSpPr/>
      </dsp:nvSpPr>
      <dsp:spPr>
        <a:xfrm>
          <a:off x="2940626" y="1571636"/>
          <a:ext cx="300240" cy="300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D837C-31BD-44BB-88B4-95FA23089D69}">
      <dsp:nvSpPr>
        <dsp:cNvPr id="0" name=""/>
        <dsp:cNvSpPr/>
      </dsp:nvSpPr>
      <dsp:spPr>
        <a:xfrm>
          <a:off x="3096342" y="1820608"/>
          <a:ext cx="2609395" cy="217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9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105</a:t>
          </a:r>
          <a:r>
            <a:rPr lang="zh-TW" altLang="en-US" sz="2000" kern="12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年專業對話期</a:t>
          </a:r>
          <a:endParaRPr lang="en-US" altLang="zh-TW" sz="2000" kern="1200" dirty="0" smtClean="0">
            <a:solidFill>
              <a:srgbClr val="FF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專業對話</a:t>
          </a:r>
          <a:endParaRPr lang="en-US" altLang="zh-TW" sz="4000" b="1" kern="1200" dirty="0" smtClean="0">
            <a:solidFill>
              <a:srgbClr val="FF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096342" y="1820608"/>
        <a:ext cx="2609395" cy="2171953"/>
      </dsp:txXfrm>
    </dsp:sp>
    <dsp:sp modelId="{9F615F73-E4CC-4184-9EEC-DF8542817B90}">
      <dsp:nvSpPr>
        <dsp:cNvPr id="0" name=""/>
        <dsp:cNvSpPr/>
      </dsp:nvSpPr>
      <dsp:spPr>
        <a:xfrm>
          <a:off x="5333800" y="714381"/>
          <a:ext cx="415226" cy="415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3E002-731F-4DCF-A5DE-FC56B66A1160}">
      <dsp:nvSpPr>
        <dsp:cNvPr id="0" name=""/>
        <dsp:cNvSpPr/>
      </dsp:nvSpPr>
      <dsp:spPr>
        <a:xfrm>
          <a:off x="5257512" y="1144142"/>
          <a:ext cx="2266814" cy="1488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106</a:t>
          </a:r>
          <a:r>
            <a:rPr lang="zh-TW" altLang="en-US" sz="2000" kern="1200" dirty="0" smtClean="0"/>
            <a:t>年成效評估期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深耕社群</a:t>
          </a:r>
          <a:endParaRPr lang="en-US" altLang="zh-TW" sz="28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5257512" y="1144142"/>
        <a:ext cx="2266814" cy="14888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FBCF8-12F8-4502-9214-AA1DA0E4B412}">
      <dsp:nvSpPr>
        <dsp:cNvPr id="0" name=""/>
        <dsp:cNvSpPr/>
      </dsp:nvSpPr>
      <dsp:spPr>
        <a:xfrm>
          <a:off x="1393354" y="2448267"/>
          <a:ext cx="1702989" cy="1702989"/>
        </a:xfrm>
        <a:prstGeom prst="gear9">
          <a:avLst/>
        </a:prstGeom>
        <a:solidFill>
          <a:srgbClr val="FF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專業對話</a:t>
          </a:r>
          <a:endParaRPr lang="zh-TW" altLang="en-US" sz="1800" b="1" kern="1200" dirty="0"/>
        </a:p>
      </dsp:txBody>
      <dsp:txXfrm>
        <a:off x="1393354" y="2448267"/>
        <a:ext cx="1702989" cy="1702989"/>
      </dsp:txXfrm>
    </dsp:sp>
    <dsp:sp modelId="{93673568-B37F-4129-A2F7-F4511F0803BB}">
      <dsp:nvSpPr>
        <dsp:cNvPr id="0" name=""/>
        <dsp:cNvSpPr/>
      </dsp:nvSpPr>
      <dsp:spPr>
        <a:xfrm>
          <a:off x="402524" y="2034946"/>
          <a:ext cx="1238537" cy="1238537"/>
        </a:xfrm>
        <a:prstGeom prst="gear6">
          <a:avLst/>
        </a:prstGeom>
        <a:solidFill>
          <a:srgbClr val="0070C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打開教室</a:t>
          </a:r>
          <a:endParaRPr lang="zh-TW" altLang="en-US" sz="1800" b="1" kern="1200" dirty="0"/>
        </a:p>
      </dsp:txBody>
      <dsp:txXfrm>
        <a:off x="402524" y="2034946"/>
        <a:ext cx="1238537" cy="1238537"/>
      </dsp:txXfrm>
    </dsp:sp>
    <dsp:sp modelId="{54697279-9874-43E8-91D6-1A88D6409926}">
      <dsp:nvSpPr>
        <dsp:cNvPr id="0" name=""/>
        <dsp:cNvSpPr/>
      </dsp:nvSpPr>
      <dsp:spPr>
        <a:xfrm rot="20700000">
          <a:off x="1107958" y="1144484"/>
          <a:ext cx="1213514" cy="1213514"/>
        </a:xfrm>
        <a:prstGeom prst="gear6">
          <a:avLst/>
        </a:prstGeom>
        <a:solidFill>
          <a:srgbClr val="7030A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深耕社群</a:t>
          </a:r>
          <a:endParaRPr lang="zh-TW" altLang="en-US" sz="1800" b="1" kern="1200" dirty="0"/>
        </a:p>
      </dsp:txBody>
      <dsp:txXfrm>
        <a:off x="1374117" y="1410643"/>
        <a:ext cx="681195" cy="681195"/>
      </dsp:txXfrm>
    </dsp:sp>
    <dsp:sp modelId="{E9F9B016-D0E5-4A85-BC90-15C5FE8D808A}">
      <dsp:nvSpPr>
        <dsp:cNvPr id="0" name=""/>
        <dsp:cNvSpPr/>
      </dsp:nvSpPr>
      <dsp:spPr>
        <a:xfrm>
          <a:off x="1250739" y="2187060"/>
          <a:ext cx="2179826" cy="2179826"/>
        </a:xfrm>
        <a:prstGeom prst="circularArrow">
          <a:avLst>
            <a:gd name="adj1" fmla="val 4687"/>
            <a:gd name="adj2" fmla="val 299029"/>
            <a:gd name="adj3" fmla="val 2482661"/>
            <a:gd name="adj4" fmla="val 1593543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BB255-3876-4952-8294-6E77E9561E57}">
      <dsp:nvSpPr>
        <dsp:cNvPr id="0" name=""/>
        <dsp:cNvSpPr/>
      </dsp:nvSpPr>
      <dsp:spPr>
        <a:xfrm>
          <a:off x="183182" y="1765616"/>
          <a:ext cx="1583779" cy="15837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61829-EADC-4E5C-A3AB-FDB7160C7A5A}">
      <dsp:nvSpPr>
        <dsp:cNvPr id="0" name=""/>
        <dsp:cNvSpPr/>
      </dsp:nvSpPr>
      <dsp:spPr>
        <a:xfrm>
          <a:off x="815533" y="919388"/>
          <a:ext cx="1707633" cy="17076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7D913D-75C5-4C75-9661-0759ECF31C7A}">
      <dsp:nvSpPr>
        <dsp:cNvPr id="0" name=""/>
        <dsp:cNvSpPr/>
      </dsp:nvSpPr>
      <dsp:spPr>
        <a:xfrm>
          <a:off x="2084387" y="990275"/>
          <a:ext cx="1140675" cy="395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68"/>
              </a:lnTo>
              <a:lnTo>
                <a:pt x="1140675" y="197968"/>
              </a:lnTo>
              <a:lnTo>
                <a:pt x="1140675" y="395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9C80D-45C2-4384-A234-B313515FAFBE}">
      <dsp:nvSpPr>
        <dsp:cNvPr id="0" name=""/>
        <dsp:cNvSpPr/>
      </dsp:nvSpPr>
      <dsp:spPr>
        <a:xfrm>
          <a:off x="943712" y="990275"/>
          <a:ext cx="1140675" cy="395936"/>
        </a:xfrm>
        <a:custGeom>
          <a:avLst/>
          <a:gdLst/>
          <a:ahLst/>
          <a:cxnLst/>
          <a:rect l="0" t="0" r="0" b="0"/>
          <a:pathLst>
            <a:path>
              <a:moveTo>
                <a:pt x="1140675" y="0"/>
              </a:moveTo>
              <a:lnTo>
                <a:pt x="1140675" y="197968"/>
              </a:lnTo>
              <a:lnTo>
                <a:pt x="0" y="197968"/>
              </a:lnTo>
              <a:lnTo>
                <a:pt x="0" y="395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B7AF3-7C63-4E25-BA72-8907E7AA2596}">
      <dsp:nvSpPr>
        <dsp:cNvPr id="0" name=""/>
        <dsp:cNvSpPr/>
      </dsp:nvSpPr>
      <dsp:spPr>
        <a:xfrm>
          <a:off x="1141680" y="47568"/>
          <a:ext cx="1885413" cy="942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7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修改</a:t>
          </a:r>
          <a:r>
            <a:rPr kumimoji="1" lang="en-US" altLang="zh-TW" sz="2700" b="0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—10/21</a:t>
          </a:r>
          <a:r>
            <a:rPr kumimoji="1" lang="zh-TW" altLang="en-US" sz="2700" b="0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前</a:t>
          </a:r>
          <a:endParaRPr kumimoji="1" lang="zh-TW" altLang="en-US" sz="27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  <a:cs typeface="新細明體" pitchFamily="18" charset="-120"/>
          </a:endParaRPr>
        </a:p>
      </dsp:txBody>
      <dsp:txXfrm>
        <a:off x="1141680" y="47568"/>
        <a:ext cx="1885413" cy="942706"/>
      </dsp:txXfrm>
    </dsp:sp>
    <dsp:sp modelId="{E9B5A842-67F0-4276-9311-AC3A9E33D658}">
      <dsp:nvSpPr>
        <dsp:cNvPr id="0" name=""/>
        <dsp:cNvSpPr/>
      </dsp:nvSpPr>
      <dsp:spPr>
        <a:xfrm>
          <a:off x="1005" y="1386211"/>
          <a:ext cx="1885413" cy="942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7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紙本送達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7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教育處</a:t>
          </a:r>
        </a:p>
      </dsp:txBody>
      <dsp:txXfrm>
        <a:off x="1005" y="1386211"/>
        <a:ext cx="1885413" cy="942706"/>
      </dsp:txXfrm>
    </dsp:sp>
    <dsp:sp modelId="{9C98762F-4ECA-4311-84E7-3619CB74C205}">
      <dsp:nvSpPr>
        <dsp:cNvPr id="0" name=""/>
        <dsp:cNvSpPr/>
      </dsp:nvSpPr>
      <dsp:spPr>
        <a:xfrm>
          <a:off x="2282355" y="1386211"/>
          <a:ext cx="1885413" cy="942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7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電子檔上傳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7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精進學網站</a:t>
          </a:r>
        </a:p>
      </dsp:txBody>
      <dsp:txXfrm>
        <a:off x="2282355" y="1386211"/>
        <a:ext cx="1885413" cy="942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A82964-A4D9-4985-8E67-97B98A50F571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842D23-4B6D-46A3-89CF-940756E1D2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AD6BA5-28DE-4EFB-A33D-DAA15C44073B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B869120-A0E6-4117-8152-ABA11D3166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9120-A0E6-4117-8152-ABA11D316622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DE26-9A7B-4125-9D12-BD91EC0564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CC63-27DC-4644-B9F9-3B19DD390E70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997D-C2A5-495C-9CF0-2D8065731D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7A97-1AA7-42B8-B7BE-75741CCED1B1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2D1C-0DE4-4734-92EB-E64D171245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B8A0-1478-4DF2-8DC3-A0673CC942A2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72FD-A425-4768-931F-C35E1B8A68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5C0-B1CD-4E2B-A346-EDDA4D85ED5C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B875-FA85-4B00-87A0-C22754B0BE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A26E-CB4C-4F06-8560-B900565AB4A5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F81F-0960-4FF0-B07E-AA66D9489D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11EE-1411-456C-8100-971621535A19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72B5-D8A7-418A-9358-3E83125219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F30-6BE0-46B1-B9C0-4D91938CED57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BF8-F046-4853-A3B4-0D029240BF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08E9-2A59-420B-A1A8-946CF0635EB5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32DE-0E29-4C6B-83A6-2655480CEA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6244-5365-45CC-A23E-992822065F7C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8BD-ED38-427F-9482-1B6AFF568C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A1A6-9CE3-4A98-BB7E-01204D3989A2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4D35-85A2-4B44-8ADB-FD29BC3B2306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A97A-C4C9-4CEE-ABBE-58D0B7C13A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00DE-3319-441A-9489-D0941C70DF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3F8F-3CEA-4B95-8183-44456F4B1735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0640796-2ADE-43E4-AB7C-A43385764B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21E99B44-2B60-4A94-A6C2-22C4031CE56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fld id="{72E2D797-9DED-4E79-BDB3-50D32B641379}" type="datetimeFigureOut">
              <a:rPr lang="zh-TW" altLang="en-US"/>
              <a:pPr>
                <a:defRPr/>
              </a:pPr>
              <a:t>2016/9/26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  <p:sldLayoutId id="2147483846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.hlc.edu.tw/imain3.asp?id=111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eacher.hlc.edu.tw/?id=122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eacher.hlc.edu.tw/?id=122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01&#31934;&#36914;&#30003;&#35531;chen/&#25945;&#32946;&#37096;&#35036;&#21161;&#21450;&#22996;&#36774;&#32147;&#36027;&#26680;&#25765;&#32080;&#22577;&#20316;&#26989;&#35201;&#40670;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radio.ner.gov.tw/news/?recordId=26579&amp;_sp=detail" TargetMode="External"/><Relationship Id="rId3" Type="http://schemas.openxmlformats.org/officeDocument/2006/relationships/hyperlink" Target="https://www.youtube.com/watch?v=QvDV0MKQRic" TargetMode="External"/><Relationship Id="rId7" Type="http://schemas.openxmlformats.org/officeDocument/2006/relationships/hyperlink" Target="01&#31934;&#36914;&#30003;&#35531;chen/&#21443;&#33287;&#32773;&#23416;&#32722;&#30340;&#24515;&#24471;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01&#31934;&#36914;&#30003;&#35531;chen/&#21443;&#33287;&#32773;&#26032;&#30693;&#33287;&#25216;&#33021;&#36939;&#29992;&#30340;&#35413;&#20272;.docx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11413" y="4724400"/>
            <a:ext cx="6481762" cy="1008063"/>
          </a:xfrm>
        </p:spPr>
        <p:txBody>
          <a:bodyPr>
            <a:normAutofit fontScale="92500" lnSpcReduction="10000"/>
          </a:bodyPr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3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報 告 人：課程督學  陳    力</a:t>
            </a:r>
            <a:endParaRPr lang="en-US" altLang="zh-TW" sz="3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4675" y="1916113"/>
            <a:ext cx="8569325" cy="14700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TW" sz="5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  <a:t>106</a:t>
            </a:r>
            <a:r>
              <a:rPr lang="zh-TW" altLang="en-US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  <a:t>年度</a:t>
            </a:r>
            <a:r>
              <a:rPr lang="zh-TW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  <a:t>十二年國民基本教育</a:t>
            </a:r>
            <a: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</a:br>
            <a:r>
              <a:rPr lang="zh-TW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  <a:t>精進國中小教學品質計畫</a:t>
            </a:r>
            <a: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</a:br>
            <a:r>
              <a:rPr lang="en-US" altLang="zh-TW" sz="5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100" dirty="0" smtClean="0">
                <a:solidFill>
                  <a:srgbClr val="7030A0"/>
                </a:solidFill>
                <a:latin typeface="文鼎粗魏碑" pitchFamily="49" charset="-120"/>
                <a:ea typeface="文鼎粗魏碑" pitchFamily="49" charset="-120"/>
              </a:rPr>
              <a:t>學校申請計畫案說明</a:t>
            </a:r>
            <a:endParaRPr lang="zh-TW" altLang="en-US" sz="4800" dirty="0" smtClean="0">
              <a:solidFill>
                <a:srgbClr val="7030A0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pic>
        <p:nvPicPr>
          <p:cNvPr id="24579" name="Picture 5" descr="L:\教育處業務\精進教學\103\103北區說明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500438"/>
            <a:ext cx="16906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1600"/>
          </a:xfrm>
        </p:spPr>
        <p:txBody>
          <a:bodyPr/>
          <a:lstStyle/>
          <a:p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  申請表件說明</a:t>
            </a:r>
            <a:r>
              <a:rPr lang="en-US" altLang="zh-TW" dirty="0" smtClean="0"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三</a:t>
            </a:r>
            <a:r>
              <a:rPr lang="en-US" altLang="zh-TW" dirty="0" smtClean="0">
                <a:latin typeface="文鼎粗魏碑" pitchFamily="49" charset="-120"/>
                <a:ea typeface="文鼎粗魏碑" pitchFamily="49" charset="-120"/>
              </a:rPr>
              <a:t>)</a:t>
            </a:r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注意事項</a:t>
            </a:r>
            <a:endParaRPr lang="zh-TW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305635"/>
            <a:ext cx="86044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32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電子檔</a:t>
            </a:r>
            <a:r>
              <a:rPr lang="zh-TW" altLang="zh-TW" sz="32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請同時上傳至本縣「</a:t>
            </a:r>
            <a:r>
              <a:rPr lang="en-US" altLang="zh-TW" sz="32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zh-TW" sz="32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年度精進教學計畫網站」，以利資料彙整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en-US" altLang="zh-TW" sz="32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※檔名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年精進教學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○○國中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  <a:r>
              <a:rPr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例如：花蓮縣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年精進教學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宜昌國小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</a:p>
          <a:p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如審核後需修正上傳，則附加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修正版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年精進教學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宜昌國小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修正版</a:t>
            </a:r>
            <a:endParaRPr lang="zh-TW" altLang="zh-TW" sz="3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4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20750"/>
          </a:xfrm>
        </p:spPr>
        <p:txBody>
          <a:bodyPr anchor="b"/>
          <a:lstStyle/>
          <a:p>
            <a:pPr eaLnBrk="1" hangingPunct="1">
              <a:defRPr/>
            </a:pPr>
            <a:r>
              <a:rPr lang="zh-TW" altLang="en-US" kern="1200" dirty="0" smtClean="0">
                <a:latin typeface="文鼎粗魏碑" pitchFamily="49" charset="-120"/>
                <a:ea typeface="文鼎粗魏碑" pitchFamily="49" charset="-120"/>
              </a:rPr>
              <a:t>作業流程</a:t>
            </a: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1258888" y="1196975"/>
            <a:ext cx="34575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>
                  <a:alpha val="37000"/>
                </a:srgbClr>
              </a:gs>
              <a:gs pos="50000">
                <a:schemeClr val="bg1"/>
              </a:gs>
              <a:gs pos="100000">
                <a:srgbClr val="FF99CC">
                  <a:alpha val="37000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9/13   9/20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說明會</a:t>
            </a: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1116013" y="2781300"/>
            <a:ext cx="4033837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>
                  <a:alpha val="50999"/>
                </a:srgbClr>
              </a:gs>
              <a:gs pos="50000">
                <a:srgbClr val="FFFFFF"/>
              </a:gs>
              <a:gs pos="100000">
                <a:srgbClr val="FF99CC">
                  <a:alpha val="50999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10/4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紙本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式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份送達教育處</a:t>
            </a: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1619250" y="4292600"/>
            <a:ext cx="2735263" cy="863600"/>
          </a:xfrm>
          <a:prstGeom prst="flowChartDecision">
            <a:avLst/>
          </a:prstGeom>
          <a:gradFill rotWithShape="1">
            <a:gsLst>
              <a:gs pos="0">
                <a:srgbClr val="FF99CC">
                  <a:alpha val="53999"/>
                </a:srgbClr>
              </a:gs>
              <a:gs pos="50000">
                <a:srgbClr val="FFFFFF"/>
              </a:gs>
              <a:gs pos="100000">
                <a:srgbClr val="FF99CC">
                  <a:alpha val="53999"/>
                </a:srgbClr>
              </a:gs>
            </a:gsLst>
            <a:lin ang="5400000" scaled="1"/>
          </a:gra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10/13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是否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通過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1331913" y="5949950"/>
            <a:ext cx="34575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81000"/>
                </a:srgbClr>
              </a:gs>
              <a:gs pos="50000">
                <a:srgbClr val="FFFFFF"/>
              </a:gs>
              <a:gs pos="100000">
                <a:srgbClr val="FFFF00">
                  <a:alpha val="81000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靜待教育部審核</a:t>
            </a:r>
            <a:endParaRPr lang="en-US" altLang="zh-TW" sz="2400" b="1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7" name="資料庫圖表 16"/>
          <p:cNvGraphicFramePr/>
          <p:nvPr/>
        </p:nvGraphicFramePr>
        <p:xfrm>
          <a:off x="4975225" y="4005263"/>
          <a:ext cx="4168775" cy="237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6" name="Line 33"/>
          <p:cNvSpPr>
            <a:spLocks noChangeShapeType="1"/>
          </p:cNvSpPr>
          <p:nvPr/>
        </p:nvSpPr>
        <p:spPr bwMode="auto">
          <a:xfrm>
            <a:off x="4427538" y="472440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7" name="Line 34"/>
          <p:cNvSpPr>
            <a:spLocks noChangeShapeType="1"/>
          </p:cNvSpPr>
          <p:nvPr/>
        </p:nvSpPr>
        <p:spPr bwMode="auto">
          <a:xfrm>
            <a:off x="3059113" y="5229225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8" name="Line 35"/>
          <p:cNvSpPr>
            <a:spLocks noChangeShapeType="1"/>
          </p:cNvSpPr>
          <p:nvPr/>
        </p:nvSpPr>
        <p:spPr bwMode="auto">
          <a:xfrm>
            <a:off x="3059113" y="191611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9" name="Text Box 18"/>
          <p:cNvSpPr txBox="1">
            <a:spLocks noChangeArrowheads="1"/>
          </p:cNvSpPr>
          <p:nvPr/>
        </p:nvSpPr>
        <p:spPr bwMode="auto">
          <a:xfrm>
            <a:off x="971600" y="2060848"/>
            <a:ext cx="5111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9/20~10/4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精進教學網站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  <a:endParaRPr lang="zh-TW" altLang="en-US" sz="24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50" name="Line 37"/>
          <p:cNvSpPr>
            <a:spLocks noChangeShapeType="1"/>
          </p:cNvSpPr>
          <p:nvPr/>
        </p:nvSpPr>
        <p:spPr bwMode="auto">
          <a:xfrm>
            <a:off x="3059113" y="33575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1" name="Text Box 36"/>
          <p:cNvSpPr txBox="1">
            <a:spLocks noChangeArrowheads="1"/>
          </p:cNvSpPr>
          <p:nvPr/>
        </p:nvSpPr>
        <p:spPr bwMode="auto">
          <a:xfrm>
            <a:off x="2627313" y="3500438"/>
            <a:ext cx="9350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審查</a:t>
            </a:r>
          </a:p>
        </p:txBody>
      </p:sp>
      <p:sp>
        <p:nvSpPr>
          <p:cNvPr id="1052" name="Text Box 38"/>
          <p:cNvSpPr txBox="1">
            <a:spLocks noChangeArrowheads="1"/>
          </p:cNvSpPr>
          <p:nvPr/>
        </p:nvSpPr>
        <p:spPr bwMode="auto">
          <a:xfrm>
            <a:off x="2843213" y="5373688"/>
            <a:ext cx="43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是</a:t>
            </a:r>
          </a:p>
        </p:txBody>
      </p:sp>
      <p:sp>
        <p:nvSpPr>
          <p:cNvPr id="1053" name="Text Box 39"/>
          <p:cNvSpPr txBox="1">
            <a:spLocks noChangeArrowheads="1"/>
          </p:cNvSpPr>
          <p:nvPr/>
        </p:nvSpPr>
        <p:spPr bwMode="auto">
          <a:xfrm>
            <a:off x="4859338" y="4508500"/>
            <a:ext cx="5048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3281" t="8766" r="14844" b="6425"/>
          <a:stretch>
            <a:fillRect/>
          </a:stretch>
        </p:blipFill>
        <p:spPr>
          <a:xfrm>
            <a:off x="827088" y="1346200"/>
            <a:ext cx="7683500" cy="5511800"/>
          </a:xfrm>
        </p:spPr>
      </p:pic>
      <p:sp>
        <p:nvSpPr>
          <p:cNvPr id="49154" name="Rectangle 7"/>
          <p:cNvSpPr>
            <a:spLocks noGrp="1"/>
          </p:cNvSpPr>
          <p:nvPr>
            <p:ph type="title" idx="4294967295"/>
          </p:nvPr>
        </p:nvSpPr>
        <p:spPr>
          <a:xfrm>
            <a:off x="322263" y="142875"/>
            <a:ext cx="8534400" cy="758825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計畫、成果上傳說明</a:t>
            </a:r>
            <a:r>
              <a:rPr lang="en-US" altLang="zh-TW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一</a:t>
            </a:r>
            <a:r>
              <a:rPr lang="en-US" altLang="zh-TW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sp>
        <p:nvSpPr>
          <p:cNvPr id="49155" name="Oval 9"/>
          <p:cNvSpPr>
            <a:spLocks noChangeArrowheads="1"/>
          </p:cNvSpPr>
          <p:nvPr/>
        </p:nvSpPr>
        <p:spPr bwMode="auto">
          <a:xfrm>
            <a:off x="6443663" y="3716338"/>
            <a:ext cx="1366837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27088" y="1268413"/>
            <a:ext cx="2071687" cy="642937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68538" y="765175"/>
            <a:ext cx="4319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 smtClean="0">
                <a:hlinkClick r:id="rId3"/>
              </a:rPr>
              <a:t>   花蓮縣</a:t>
            </a:r>
            <a:r>
              <a:rPr lang="en-US" altLang="zh-TW" dirty="0" smtClean="0">
                <a:hlinkClick r:id="rId3"/>
              </a:rPr>
              <a:t>105</a:t>
            </a:r>
            <a:r>
              <a:rPr lang="zh-TW" altLang="en-US" dirty="0" smtClean="0">
                <a:hlinkClick r:id="rId3"/>
              </a:rPr>
              <a:t>年度精進教學計畫網站</a:t>
            </a:r>
            <a:endParaRPr lang="zh-TW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/>
          </p:cNvSpPr>
          <p:nvPr>
            <p:ph type="title" idx="4294967295"/>
          </p:nvPr>
        </p:nvSpPr>
        <p:spPr>
          <a:xfrm>
            <a:off x="317500" y="160338"/>
            <a:ext cx="8534400" cy="758825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計畫、成果上傳說明</a:t>
            </a:r>
            <a:r>
              <a:rPr lang="en-US" altLang="zh-TW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二</a:t>
            </a:r>
            <a:r>
              <a:rPr lang="en-US" altLang="zh-TW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  <a:endParaRPr lang="zh-TW" altLang="en-US" sz="4800" dirty="0" smtClean="0">
              <a:solidFill>
                <a:srgbClr val="0000FF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sp>
        <p:nvSpPr>
          <p:cNvPr id="40963" name="Oval 8"/>
          <p:cNvSpPr>
            <a:spLocks noChangeArrowheads="1"/>
          </p:cNvSpPr>
          <p:nvPr/>
        </p:nvSpPr>
        <p:spPr bwMode="auto">
          <a:xfrm>
            <a:off x="6732588" y="3068638"/>
            <a:ext cx="1698625" cy="5730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2195513" y="836613"/>
            <a:ext cx="4176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 smtClean="0">
                <a:hlinkClick r:id="rId2"/>
              </a:rPr>
              <a:t>花蓮縣</a:t>
            </a:r>
            <a:r>
              <a:rPr lang="en-US" altLang="zh-TW" dirty="0" smtClean="0">
                <a:hlinkClick r:id="rId2"/>
              </a:rPr>
              <a:t>106</a:t>
            </a:r>
            <a:r>
              <a:rPr lang="zh-TW" altLang="en-US" dirty="0" smtClean="0">
                <a:hlinkClick r:id="rId2"/>
              </a:rPr>
              <a:t>年度精進教學計畫網站</a:t>
            </a:r>
            <a:endParaRPr lang="zh-TW" altLang="en-US" dirty="0"/>
          </a:p>
        </p:txBody>
      </p:sp>
      <p:sp>
        <p:nvSpPr>
          <p:cNvPr id="7" name="矩形圖說文字 6"/>
          <p:cNvSpPr/>
          <p:nvPr/>
        </p:nvSpPr>
        <p:spPr>
          <a:xfrm>
            <a:off x="6084888" y="3789363"/>
            <a:ext cx="2714625" cy="1000125"/>
          </a:xfrm>
          <a:prstGeom prst="wedgeRectCallout">
            <a:avLst>
              <a:gd name="adj1" fmla="val 21601"/>
              <a:gd name="adj2" fmla="val -62071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請點選「花蓮縣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精進教學計畫網站」</a:t>
            </a:r>
          </a:p>
        </p:txBody>
      </p:sp>
      <p:pic>
        <p:nvPicPr>
          <p:cNvPr id="1026" name="Picture 2" descr="C:\Users\user\Desktop\擷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34" y="1268760"/>
            <a:ext cx="8859454" cy="5184576"/>
          </a:xfrm>
          <a:prstGeom prst="rect">
            <a:avLst/>
          </a:prstGeom>
          <a:noFill/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372200" y="2564904"/>
            <a:ext cx="2152650" cy="649287"/>
          </a:xfrm>
          <a:prstGeom prst="wedgeEllipseCallout">
            <a:avLst>
              <a:gd name="adj1" fmla="val 1389"/>
              <a:gd name="adj2" fmla="val 80662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/>
          </p:cNvSpPr>
          <p:nvPr>
            <p:ph type="title" idx="4294967295"/>
          </p:nvPr>
        </p:nvSpPr>
        <p:spPr>
          <a:xfrm>
            <a:off x="266700" y="122238"/>
            <a:ext cx="8534400" cy="758825"/>
          </a:xfrm>
        </p:spPr>
        <p:txBody>
          <a:bodyPr/>
          <a:lstStyle/>
          <a:p>
            <a:r>
              <a:rPr lang="zh-TW" altLang="en-US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計畫、成果上傳說明</a:t>
            </a:r>
            <a:r>
              <a:rPr lang="en-US" altLang="zh-TW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三</a:t>
            </a:r>
            <a:r>
              <a:rPr lang="en-US" altLang="zh-TW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0156" t="9259" r="11719" b="6390"/>
          <a:stretch>
            <a:fillRect/>
          </a:stretch>
        </p:blipFill>
        <p:spPr>
          <a:xfrm>
            <a:off x="395536" y="1268760"/>
            <a:ext cx="8007350" cy="5284788"/>
          </a:xfrm>
        </p:spPr>
      </p:pic>
      <p:sp>
        <p:nvSpPr>
          <p:cNvPr id="41988" name="AutoShape 8"/>
          <p:cNvSpPr>
            <a:spLocks noChangeArrowheads="1"/>
          </p:cNvSpPr>
          <p:nvPr/>
        </p:nvSpPr>
        <p:spPr bwMode="auto">
          <a:xfrm>
            <a:off x="6858000" y="1071563"/>
            <a:ext cx="2152650" cy="649287"/>
          </a:xfrm>
          <a:prstGeom prst="wedgeEllipseCallout">
            <a:avLst>
              <a:gd name="adj1" fmla="val 1389"/>
              <a:gd name="adj2" fmla="val 80662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登入／註冊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534400" cy="758825"/>
          </a:xfrm>
        </p:spPr>
        <p:txBody>
          <a:bodyPr/>
          <a:lstStyle/>
          <a:p>
            <a:r>
              <a:rPr lang="zh-TW" altLang="en-US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計畫、成果上傳說明</a:t>
            </a:r>
            <a:r>
              <a:rPr lang="en-US" altLang="zh-TW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四</a:t>
            </a:r>
            <a:r>
              <a:rPr lang="en-US" altLang="zh-TW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pic>
        <p:nvPicPr>
          <p:cNvPr id="2051" name="Picture 3" descr="C:\Users\user\Desktop\擷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8952" cy="5077180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15816" y="4005064"/>
            <a:ext cx="3384550" cy="792162"/>
          </a:xfrm>
          <a:prstGeom prst="wedgeEllipseCallout">
            <a:avLst>
              <a:gd name="adj1" fmla="val 51218"/>
              <a:gd name="adj2" fmla="val -12575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800" dirty="0">
                <a:ea typeface="標楷體" pitchFamily="65" charset="-120"/>
              </a:rPr>
              <a:t>新增活動計畫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8402" t="7980" r="19389" b="3835"/>
          <a:stretch>
            <a:fillRect/>
          </a:stretch>
        </p:blipFill>
        <p:spPr>
          <a:xfrm>
            <a:off x="1000125" y="1206500"/>
            <a:ext cx="6357938" cy="5697538"/>
          </a:xfrm>
        </p:spPr>
      </p:pic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330200" y="133350"/>
            <a:ext cx="8534400" cy="758825"/>
          </a:xfrm>
        </p:spPr>
        <p:txBody>
          <a:bodyPr/>
          <a:lstStyle/>
          <a:p>
            <a:r>
              <a:rPr lang="zh-TW" altLang="en-US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計畫、成果上傳說明</a:t>
            </a:r>
            <a:r>
              <a:rPr lang="en-US" altLang="zh-TW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五</a:t>
            </a:r>
            <a:r>
              <a:rPr lang="en-US" altLang="zh-TW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sp>
        <p:nvSpPr>
          <p:cNvPr id="44035" name="AutoShape 6"/>
          <p:cNvSpPr>
            <a:spLocks noChangeArrowheads="1"/>
          </p:cNvSpPr>
          <p:nvPr/>
        </p:nvSpPr>
        <p:spPr bwMode="auto">
          <a:xfrm>
            <a:off x="5214938" y="1500188"/>
            <a:ext cx="2232025" cy="776287"/>
          </a:xfrm>
          <a:prstGeom prst="wedgeEllipseCallout">
            <a:avLst>
              <a:gd name="adj1" fmla="val -104681"/>
              <a:gd name="adj2" fmla="val 105148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400">
                <a:ea typeface="標楷體" pitchFamily="65" charset="-120"/>
              </a:rPr>
              <a:t>*選擇類別</a:t>
            </a:r>
          </a:p>
        </p:txBody>
      </p:sp>
      <p:sp>
        <p:nvSpPr>
          <p:cNvPr id="44036" name="AutoShape 7"/>
          <p:cNvSpPr>
            <a:spLocks noChangeArrowheads="1"/>
          </p:cNvSpPr>
          <p:nvPr/>
        </p:nvSpPr>
        <p:spPr bwMode="auto">
          <a:xfrm>
            <a:off x="4787900" y="5299075"/>
            <a:ext cx="4070350" cy="1558925"/>
          </a:xfrm>
          <a:prstGeom prst="wedgeEllipseCallout">
            <a:avLst>
              <a:gd name="adj1" fmla="val -66926"/>
              <a:gd name="adj2" fmla="val -8197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400">
                <a:ea typeface="標楷體" pitchFamily="65" charset="-120"/>
              </a:rPr>
              <a:t>*上傳單一檔案</a:t>
            </a:r>
            <a:r>
              <a:rPr lang="en-US" altLang="zh-TW" sz="2400">
                <a:ea typeface="標楷體" pitchFamily="65" charset="-120"/>
              </a:rPr>
              <a:t>(</a:t>
            </a:r>
            <a:r>
              <a:rPr lang="zh-TW" altLang="en-US" sz="2400">
                <a:ea typeface="標楷體" pitchFamily="65" charset="-120"/>
              </a:rPr>
              <a:t>不要分好幾個檔案傳</a:t>
            </a:r>
            <a:r>
              <a:rPr lang="en-US" altLang="zh-TW" sz="2400">
                <a:ea typeface="標楷體" pitchFamily="65" charset="-120"/>
              </a:rPr>
              <a:t>)</a:t>
            </a:r>
          </a:p>
          <a:p>
            <a:pPr algn="ctr"/>
            <a:r>
              <a:rPr lang="zh-TW" altLang="en-US" sz="2400">
                <a:ea typeface="標楷體" pitchFamily="65" charset="-120"/>
              </a:rPr>
              <a:t>*注意檔名</a:t>
            </a:r>
          </a:p>
        </p:txBody>
      </p:sp>
      <p:sp>
        <p:nvSpPr>
          <p:cNvPr id="44037" name="AutoShape 8"/>
          <p:cNvSpPr>
            <a:spLocks noChangeArrowheads="1"/>
          </p:cNvSpPr>
          <p:nvPr/>
        </p:nvSpPr>
        <p:spPr bwMode="auto">
          <a:xfrm>
            <a:off x="6084888" y="2708275"/>
            <a:ext cx="3059112" cy="1584325"/>
          </a:xfrm>
          <a:prstGeom prst="wedgeEllipseCallout">
            <a:avLst>
              <a:gd name="adj1" fmla="val -74755"/>
              <a:gd name="adj2" fmla="val 35472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400">
                <a:ea typeface="標楷體" pitchFamily="65" charset="-120"/>
              </a:rPr>
              <a:t>*分享設定</a:t>
            </a:r>
            <a:r>
              <a:rPr lang="en-US" altLang="zh-TW" sz="2400">
                <a:ea typeface="標楷體" pitchFamily="65" charset="-120"/>
              </a:rPr>
              <a:t>-</a:t>
            </a:r>
            <a:r>
              <a:rPr lang="zh-TW" altLang="en-US" sz="2400">
                <a:ea typeface="標楷體" pitchFamily="65" charset="-120"/>
              </a:rPr>
              <a:t>公開分享</a:t>
            </a:r>
          </a:p>
          <a:p>
            <a:pPr algn="ctr"/>
            <a:r>
              <a:rPr lang="zh-TW" altLang="en-US" sz="2400">
                <a:ea typeface="標楷體" pitchFamily="65" charset="-120"/>
              </a:rPr>
              <a:t>*複選資料類別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9"/>
          <p:cNvSpPr>
            <a:spLocks noGrp="1"/>
          </p:cNvSpPr>
          <p:nvPr>
            <p:ph type="title" idx="4294967295"/>
          </p:nvPr>
        </p:nvSpPr>
        <p:spPr>
          <a:xfrm>
            <a:off x="322263" y="160338"/>
            <a:ext cx="8534400" cy="758825"/>
          </a:xfrm>
        </p:spPr>
        <p:txBody>
          <a:bodyPr/>
          <a:lstStyle/>
          <a:p>
            <a:r>
              <a:rPr lang="zh-TW" altLang="en-US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計畫、成果上傳說明</a:t>
            </a:r>
            <a:r>
              <a:rPr lang="en-US" altLang="zh-TW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六</a:t>
            </a:r>
            <a:r>
              <a:rPr lang="en-US" altLang="zh-TW" sz="480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2699792" y="836712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hlinkClick r:id="rId2"/>
              </a:rPr>
              <a:t>花蓮縣</a:t>
            </a:r>
            <a:r>
              <a:rPr lang="en-US" altLang="zh-TW" dirty="0" smtClean="0">
                <a:hlinkClick r:id="rId2"/>
              </a:rPr>
              <a:t>106</a:t>
            </a:r>
            <a:r>
              <a:rPr lang="zh-TW" altLang="en-US" dirty="0" smtClean="0">
                <a:hlinkClick r:id="rId2"/>
              </a:rPr>
              <a:t>年度精進教學計畫網站</a:t>
            </a:r>
            <a:endParaRPr lang="zh-TW" altLang="en-US" dirty="0"/>
          </a:p>
        </p:txBody>
      </p:sp>
      <p:pic>
        <p:nvPicPr>
          <p:cNvPr id="3074" name="Picture 2" descr="C:\Users\user\Desktop\擷取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5"/>
            <a:ext cx="8640960" cy="5085353"/>
          </a:xfrm>
          <a:prstGeom prst="rect">
            <a:avLst/>
          </a:prstGeom>
          <a:noFill/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692275" y="2781300"/>
            <a:ext cx="4608513" cy="14398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-90488"/>
            <a:ext cx="8893175" cy="1143001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</a:rPr>
              <a:t>經費支出重點提醒</a:t>
            </a:r>
            <a:r>
              <a:rPr lang="en-US" altLang="zh-TW" sz="440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sz="440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</a:rPr>
              <a:t>一</a:t>
            </a:r>
            <a:r>
              <a:rPr lang="en-US" altLang="zh-TW" sz="4400" smtClean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982663" indent="-982663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（一）本計畫申請補助案件皆為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業務費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，下列經費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不予補助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720725" indent="-720725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１、人事費。</a:t>
            </a:r>
          </a:p>
          <a:p>
            <a:pPr marL="720725" indent="-720725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２、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內部場地使用費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可編列場地佈置費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720725" indent="-720725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３、行政管理費：包括機關、學校或團體內部之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水電費、電話費、燃料費及設備維護等費用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</a:rPr>
              <a:t>   參閱</a:t>
            </a:r>
            <a:r>
              <a:rPr lang="zh-TW" altLang="zh-TW" b="1" dirty="0" smtClean="0">
                <a:solidFill>
                  <a:srgbClr val="0000FF"/>
                </a:solidFill>
                <a:hlinkClick r:id="rId2" action="ppaction://hlinkfile"/>
              </a:rPr>
              <a:t>教育部補助及委辦經費核撥結報作業要點相關條文節錄</a:t>
            </a:r>
            <a:r>
              <a:rPr lang="zh-TW" altLang="en-US" b="1" dirty="0" smtClean="0">
                <a:solidFill>
                  <a:srgbClr val="0000FF"/>
                </a:solidFill>
              </a:rPr>
              <a:t>，如附件。</a:t>
            </a:r>
            <a:endParaRPr lang="zh-TW" altLang="zh-TW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3850" y="1557338"/>
            <a:ext cx="8504238" cy="4572000"/>
          </a:xfrm>
        </p:spPr>
        <p:txBody>
          <a:bodyPr>
            <a:normAutofit/>
          </a:bodyPr>
          <a:lstStyle/>
          <a:p>
            <a:pPr marL="1793875" indent="-1793875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４、膳費：</a:t>
            </a:r>
            <a:endParaRPr lang="en-US" altLang="zh-TW" sz="2500" b="1" dirty="0" smtClean="0">
              <a:latin typeface="標楷體" pitchFamily="65" charset="-120"/>
              <a:ea typeface="標楷體" pitchFamily="65" charset="-120"/>
            </a:endParaRPr>
          </a:p>
          <a:p>
            <a:pPr marL="446088" indent="-446088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內應含三餐及茶點，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不得額外編列茶水飲料等費用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。所有經費表有茶水或誤餐費或誤餐費（含茶水）的，請全部併計為「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膳費</a:t>
            </a:r>
            <a:r>
              <a:rPr lang="zh-TW" altLang="en-US" sz="2500" smtClean="0">
                <a:latin typeface="標楷體" pitchFamily="65" charset="-120"/>
                <a:ea typeface="標楷體" pitchFamily="65" charset="-120"/>
              </a:rPr>
              <a:t>」， 「</a:t>
            </a:r>
            <a:r>
              <a:rPr lang="zh-TW" altLang="en-US" sz="25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膳費</a:t>
            </a:r>
            <a:r>
              <a:rPr lang="zh-TW" altLang="en-US" sz="2500" smtClean="0">
                <a:latin typeface="標楷體" pitchFamily="65" charset="-120"/>
                <a:ea typeface="標楷體" pitchFamily="65" charset="-120"/>
              </a:rPr>
              <a:t>」每半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日最高為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（其中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為茶水費），全日最高為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（其中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為茶水費） 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811213" indent="-811213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５、雜支：</a:t>
            </a:r>
          </a:p>
          <a:p>
            <a:pPr marL="982663" indent="-982663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文具用品、紙張、電腦耗材墨水匣、郵資、水電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等， 全部都屬於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雜支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請併入計算，不單獨列出「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文具紙張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」或「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電腦耗材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」等文字。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982663" indent="-982663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）所有經費併入計算後要注意雜支計算，雜支計算勿超過業務費總額（不包括雜支）的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6%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3175" y="-68263"/>
            <a:ext cx="88201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zh-TW" altLang="en-US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經費支出重點提醒</a:t>
            </a:r>
            <a:r>
              <a:rPr lang="en-US" altLang="zh-TW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(</a:t>
            </a:r>
            <a:r>
              <a:rPr lang="zh-TW" altLang="en-US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二</a:t>
            </a:r>
            <a:r>
              <a:rPr lang="en-US" altLang="zh-TW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pPr eaLnBrk="1" hangingPunct="1"/>
            <a:r>
              <a:rPr lang="zh-TW" altLang="en-US" sz="4700" smtClean="0">
                <a:latin typeface="文鼎粗魏碑" pitchFamily="49" charset="-120"/>
                <a:ea typeface="文鼎粗魏碑" pitchFamily="49" charset="-120"/>
              </a:rPr>
              <a:t>精進計畫與學校的關係</a:t>
            </a:r>
          </a:p>
        </p:txBody>
      </p:sp>
      <p:cxnSp>
        <p:nvCxnSpPr>
          <p:cNvPr id="31" name="直線接點 30"/>
          <p:cNvCxnSpPr>
            <a:endCxn id="12" idx="0"/>
          </p:cNvCxnSpPr>
          <p:nvPr/>
        </p:nvCxnSpPr>
        <p:spPr>
          <a:xfrm>
            <a:off x="611188" y="5300663"/>
            <a:ext cx="0" cy="2889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群組 46"/>
          <p:cNvGrpSpPr>
            <a:grpSpLocks/>
          </p:cNvGrpSpPr>
          <p:nvPr/>
        </p:nvGrpSpPr>
        <p:grpSpPr bwMode="auto">
          <a:xfrm>
            <a:off x="179388" y="1196975"/>
            <a:ext cx="8856662" cy="5184775"/>
            <a:chOff x="107504" y="1268760"/>
            <a:chExt cx="8856984" cy="5184576"/>
          </a:xfrm>
        </p:grpSpPr>
        <p:sp>
          <p:nvSpPr>
            <p:cNvPr id="6" name="圓角矩形 5"/>
            <p:cNvSpPr/>
            <p:nvPr/>
          </p:nvSpPr>
          <p:spPr>
            <a:xfrm>
              <a:off x="2555518" y="2421241"/>
              <a:ext cx="4105424" cy="7191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>
                  <a:latin typeface="文鼎粗毛楷" pitchFamily="49" charset="-120"/>
                  <a:ea typeface="文鼎粗毛楷" pitchFamily="49" charset="-120"/>
                </a:rPr>
                <a:t>教育部精進教學品質計畫</a:t>
              </a: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195142" y="1268760"/>
              <a:ext cx="4897616" cy="6476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精進教師專業成長  提升學生學習成效</a:t>
              </a: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2555518" y="3356243"/>
              <a:ext cx="4105424" cy="64926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>
                  <a:latin typeface="文鼎粗毛楷" pitchFamily="49" charset="-120"/>
                  <a:ea typeface="文鼎粗毛楷" pitchFamily="49" charset="-120"/>
                </a:rPr>
                <a:t>花蓮縣精進教學品質計畫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6372007" y="4437288"/>
              <a:ext cx="2592481" cy="647675"/>
            </a:xfrm>
            <a:prstGeom prst="roundRect">
              <a:avLst/>
            </a:prstGeom>
            <a:solidFill>
              <a:srgbClr val="0099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國教輔導團輔導增能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492177" y="4437288"/>
              <a:ext cx="2519454" cy="647675"/>
            </a:xfrm>
            <a:prstGeom prst="roundRect">
              <a:avLst/>
            </a:prstGeom>
            <a:solidFill>
              <a:srgbClr val="0F0A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全</a:t>
              </a:r>
              <a:r>
                <a:rPr lang="zh-TW" altLang="en-US" sz="2000" b="1">
                  <a:solidFill>
                    <a:srgbClr val="FFFF66"/>
                  </a:solidFill>
                  <a:latin typeface="標楷體" pitchFamily="65" charset="-120"/>
                  <a:ea typeface="標楷體" pitchFamily="65" charset="-120"/>
                </a:rPr>
                <a:t>縣</a:t>
              </a:r>
              <a:r>
                <a:rPr lang="zh-TW" altLang="en-US" sz="2000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性增能研習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83787" y="4437288"/>
              <a:ext cx="2519455" cy="647675"/>
            </a:xfrm>
            <a:prstGeom prst="roundRect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學校精進作為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107504" y="5661204"/>
              <a:ext cx="863631" cy="792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學習社群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342624" y="5653267"/>
              <a:ext cx="865218" cy="7921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學校本位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2699985" y="5661204"/>
              <a:ext cx="863631" cy="792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策略聯盟</a:t>
              </a:r>
            </a:p>
          </p:txBody>
        </p:sp>
        <p:sp>
          <p:nvSpPr>
            <p:cNvPr id="15" name="向下箭號 14"/>
            <p:cNvSpPr/>
            <p:nvPr/>
          </p:nvSpPr>
          <p:spPr>
            <a:xfrm>
              <a:off x="4139901" y="1989457"/>
              <a:ext cx="936659" cy="43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4644744" y="3140351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644744" y="4005505"/>
              <a:ext cx="0" cy="4333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1691887" y="4221397"/>
              <a:ext cx="626450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7930988" y="4188061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1717288" y="4184886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494868" y="5353241"/>
              <a:ext cx="2636933" cy="2063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1761739" y="5084964"/>
              <a:ext cx="1587" cy="5730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H="1">
              <a:off x="3131801" y="5334192"/>
              <a:ext cx="4763" cy="32701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body" sz="half" idx="4294967295"/>
          </p:nvPr>
        </p:nvSpPr>
        <p:spPr>
          <a:xfrm>
            <a:off x="0" y="1341438"/>
            <a:ext cx="6516688" cy="1295400"/>
          </a:xfrm>
        </p:spPr>
        <p:txBody>
          <a:bodyPr/>
          <a:lstStyle/>
          <a:p>
            <a:pPr marL="342900" indent="-342900"/>
            <a:r>
              <a:rPr lang="zh-TW" altLang="en-US" sz="3600" dirty="0" smtClean="0"/>
              <a:t>精采課堂</a:t>
            </a:r>
            <a:r>
              <a:rPr lang="en-US" altLang="zh-TW" sz="3600" dirty="0" smtClean="0"/>
              <a:t>-</a:t>
            </a:r>
            <a:r>
              <a:rPr lang="zh-TW" altLang="en-US" sz="3600" dirty="0" smtClean="0">
                <a:solidFill>
                  <a:srgbClr val="0000FF"/>
                </a:solidFill>
                <a:hlinkClick r:id="rId3"/>
              </a:rPr>
              <a:t>拍攝影片</a:t>
            </a:r>
            <a:endParaRPr lang="en-US" altLang="zh-TW" sz="3600" dirty="0" smtClean="0"/>
          </a:p>
          <a:p>
            <a:pPr marL="342900" indent="-342900"/>
            <a:endParaRPr lang="zh-TW" altLang="en-US" sz="2300" dirty="0" smtClean="0"/>
          </a:p>
        </p:txBody>
      </p:sp>
      <p:sp>
        <p:nvSpPr>
          <p:cNvPr id="51202" name="Rectangle 3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zh-TW" altLang="en-US" sz="3300">
              <a:solidFill>
                <a:srgbClr val="7B9899"/>
              </a:solidFill>
              <a:latin typeface="Georgia" pitchFamily="18" charset="0"/>
              <a:ea typeface="微軟正黑體" pitchFamily="34" charset="-120"/>
            </a:endParaRPr>
          </a:p>
        </p:txBody>
      </p:sp>
      <p:sp>
        <p:nvSpPr>
          <p:cNvPr id="33796" name="Rectangle 19"/>
          <p:cNvSpPr>
            <a:spLocks/>
          </p:cNvSpPr>
          <p:nvPr/>
        </p:nvSpPr>
        <p:spPr bwMode="auto">
          <a:xfrm>
            <a:off x="655638" y="93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成效評估 課堂實踐</a:t>
            </a:r>
            <a:endParaRPr lang="en-US" altLang="zh-TW" sz="4400" dirty="0">
              <a:solidFill>
                <a:srgbClr val="000000"/>
              </a:solidFill>
              <a:latin typeface="文鼎粗魏碑" pitchFamily="49" charset="-120"/>
              <a:ea typeface="文鼎粗魏碑" pitchFamily="49" charset="-120"/>
              <a:cs typeface="+mj-cs"/>
            </a:endParaRPr>
          </a:p>
        </p:txBody>
      </p:sp>
      <p:grpSp>
        <p:nvGrpSpPr>
          <p:cNvPr id="51204" name="Group 129"/>
          <p:cNvGrpSpPr>
            <a:grpSpLocks/>
          </p:cNvGrpSpPr>
          <p:nvPr/>
        </p:nvGrpSpPr>
        <p:grpSpPr bwMode="auto">
          <a:xfrm>
            <a:off x="1907704" y="2132856"/>
            <a:ext cx="5329238" cy="5543550"/>
            <a:chOff x="3975" y="1593"/>
            <a:chExt cx="931" cy="1157"/>
          </a:xfrm>
        </p:grpSpPr>
        <p:pic>
          <p:nvPicPr>
            <p:cNvPr id="51212" name="Picture 130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3" name="Oval 131"/>
            <p:cNvSpPr>
              <a:spLocks noChangeArrowheads="1"/>
            </p:cNvSpPr>
            <p:nvPr/>
          </p:nvSpPr>
          <p:spPr bwMode="gray">
            <a:xfrm>
              <a:off x="3975" y="1593"/>
              <a:ext cx="931" cy="938"/>
            </a:xfrm>
            <a:prstGeom prst="ellipse">
              <a:avLst/>
            </a:prstGeom>
            <a:solidFill>
              <a:srgbClr val="5CB1FE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pic>
          <p:nvPicPr>
            <p:cNvPr id="51214" name="Picture 132" descr="light_shadow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15" name="Group 133"/>
            <p:cNvGrpSpPr>
              <a:grpSpLocks/>
            </p:cNvGrpSpPr>
            <p:nvPr/>
          </p:nvGrpSpPr>
          <p:grpSpPr bwMode="auto">
            <a:xfrm rot="-3733502" flipH="1" flipV="1">
              <a:off x="4250" y="2244"/>
              <a:ext cx="821" cy="191"/>
              <a:chOff x="2528" y="1060"/>
              <a:chExt cx="894" cy="236"/>
            </a:xfrm>
          </p:grpSpPr>
          <p:grpSp>
            <p:nvGrpSpPr>
              <p:cNvPr id="51216" name="Group 13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51222" name="AutoShape 1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8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3" name="AutoShape 136"/>
                <p:cNvSpPr>
                  <a:spLocks noChangeArrowheads="1"/>
                </p:cNvSpPr>
                <p:nvPr/>
              </p:nvSpPr>
              <p:spPr bwMode="white">
                <a:xfrm rot="6078281">
                  <a:off x="1994" y="2278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4" name="AutoShape 137"/>
                <p:cNvSpPr>
                  <a:spLocks noChangeArrowheads="1"/>
                </p:cNvSpPr>
                <p:nvPr/>
              </p:nvSpPr>
              <p:spPr bwMode="white">
                <a:xfrm rot="6373927">
                  <a:off x="2070" y="229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5" name="AutoShape 1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31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</p:grpSp>
          <p:grpSp>
            <p:nvGrpSpPr>
              <p:cNvPr id="51217" name="Group 13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1218" name="AutoShape 140"/>
                <p:cNvSpPr>
                  <a:spLocks noChangeArrowheads="1"/>
                </p:cNvSpPr>
                <p:nvPr/>
              </p:nvSpPr>
              <p:spPr bwMode="white">
                <a:xfrm rot="5263130">
                  <a:off x="1863" y="2276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19" name="AutoShape 141"/>
                <p:cNvSpPr>
                  <a:spLocks noChangeArrowheads="1"/>
                </p:cNvSpPr>
                <p:nvPr/>
              </p:nvSpPr>
              <p:spPr bwMode="white">
                <a:xfrm rot="6078281">
                  <a:off x="1997" y="2277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0" name="AutoShape 142"/>
                <p:cNvSpPr>
                  <a:spLocks noChangeArrowheads="1"/>
                </p:cNvSpPr>
                <p:nvPr/>
              </p:nvSpPr>
              <p:spPr bwMode="white">
                <a:xfrm rot="6373927">
                  <a:off x="2074" y="229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1" name="AutoShape 143"/>
                <p:cNvSpPr>
                  <a:spLocks noChangeArrowheads="1"/>
                </p:cNvSpPr>
                <p:nvPr/>
              </p:nvSpPr>
              <p:spPr bwMode="white">
                <a:xfrm rot="6906312">
                  <a:off x="2164" y="2328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</p:grpSp>
        </p:grpSp>
      </p:grpSp>
      <p:sp>
        <p:nvSpPr>
          <p:cNvPr id="51205" name="Line 23"/>
          <p:cNvSpPr>
            <a:spLocks noChangeShapeType="1"/>
          </p:cNvSpPr>
          <p:nvPr/>
        </p:nvSpPr>
        <p:spPr bwMode="auto">
          <a:xfrm flipV="1">
            <a:off x="1835150" y="4149725"/>
            <a:ext cx="532765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6" name="Rectangle 21"/>
          <p:cNvSpPr>
            <a:spLocks noChangeArrowheads="1"/>
          </p:cNvSpPr>
          <p:nvPr/>
        </p:nvSpPr>
        <p:spPr bwMode="auto">
          <a:xfrm>
            <a:off x="2195736" y="4365104"/>
            <a:ext cx="223224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38D31"/>
                </a:solidFill>
                <a:latin typeface="標楷體" pitchFamily="65" charset="-120"/>
                <a:ea typeface="標楷體" pitchFamily="65" charset="-120"/>
              </a:rPr>
              <a:t>質</a:t>
            </a:r>
            <a:endParaRPr lang="en-US" altLang="zh-TW" sz="2800" b="1" dirty="0">
              <a:solidFill>
                <a:srgbClr val="038D3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 smtClean="0">
                <a:hlinkClick r:id="rId6" action="ppaction://hlinkfile"/>
              </a:rPr>
              <a:t>參與者運用研習新知紀錄</a:t>
            </a:r>
            <a:endParaRPr lang="zh-TW" altLang="zh-TW" sz="2000" dirty="0" smtClean="0"/>
          </a:p>
          <a:p>
            <a:pPr algn="ctr">
              <a:spcBef>
                <a:spcPct val="20000"/>
              </a:spcBef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參考格式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1207" name="Rectangle 22"/>
          <p:cNvSpPr>
            <a:spLocks noChangeArrowheads="1"/>
          </p:cNvSpPr>
          <p:nvPr/>
        </p:nvSpPr>
        <p:spPr bwMode="auto">
          <a:xfrm>
            <a:off x="4644008" y="4365104"/>
            <a:ext cx="235023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38D31"/>
                </a:solidFill>
                <a:latin typeface="標楷體" pitchFamily="65" charset="-120"/>
                <a:ea typeface="標楷體" pitchFamily="65" charset="-120"/>
              </a:rPr>
              <a:t>質</a:t>
            </a:r>
          </a:p>
          <a:p>
            <a:pPr algn="ctr"/>
            <a:r>
              <a:rPr lang="zh-TW" altLang="zh-TW" sz="2000" b="1" dirty="0" smtClean="0">
                <a:hlinkClick r:id="rId7" action="ppaction://hlinkfile"/>
              </a:rPr>
              <a:t>參與者學習的「心得」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參考格式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1208" name="Rectangle 24"/>
          <p:cNvSpPr>
            <a:spLocks noChangeArrowheads="1"/>
          </p:cNvSpPr>
          <p:nvPr/>
        </p:nvSpPr>
        <p:spPr bwMode="auto">
          <a:xfrm>
            <a:off x="3571868" y="3357562"/>
            <a:ext cx="22365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kumimoji="0" lang="zh-TW" altLang="en-US" sz="2000" b="1" dirty="0">
                <a:solidFill>
                  <a:srgbClr val="FF0000"/>
                </a:solidFill>
              </a:rPr>
              <a:t>教師專業成長活動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kumimoji="0" lang="zh-TW" altLang="en-US" sz="2000" b="1" dirty="0">
                <a:solidFill>
                  <a:srgbClr val="FF0000"/>
                </a:solidFill>
              </a:rPr>
              <a:t>期中檢核</a:t>
            </a:r>
            <a:r>
              <a:rPr kumimoji="0" lang="zh-TW" altLang="en-US" sz="2000" b="1" dirty="0" smtClean="0">
                <a:solidFill>
                  <a:srgbClr val="FF0000"/>
                </a:solidFill>
              </a:rPr>
              <a:t>表</a:t>
            </a:r>
            <a:endParaRPr kumimoji="0"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51209" name="Rectangle 25"/>
          <p:cNvSpPr>
            <a:spLocks noChangeArrowheads="1"/>
          </p:cNvSpPr>
          <p:nvPr/>
        </p:nvSpPr>
        <p:spPr bwMode="auto">
          <a:xfrm>
            <a:off x="3419872" y="2357430"/>
            <a:ext cx="2305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000" b="1" dirty="0">
                <a:solidFill>
                  <a:srgbClr val="FF0000"/>
                </a:solidFill>
              </a:rPr>
              <a:t>教師專業成長活動</a:t>
            </a:r>
          </a:p>
          <a:p>
            <a:pPr algn="ctr"/>
            <a:r>
              <a:rPr kumimoji="0" lang="zh-TW" altLang="en-US" sz="2000" b="1" dirty="0" smtClean="0">
                <a:solidFill>
                  <a:srgbClr val="FF0000"/>
                </a:solidFill>
              </a:rPr>
              <a:t>成效評估</a:t>
            </a:r>
            <a:endParaRPr kumimoji="0"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51211" name="Rectangle 154"/>
          <p:cNvSpPr>
            <a:spLocks noChangeArrowheads="1"/>
          </p:cNvSpPr>
          <p:nvPr/>
        </p:nvSpPr>
        <p:spPr bwMode="auto">
          <a:xfrm>
            <a:off x="4859338" y="1268413"/>
            <a:ext cx="518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zh-TW" altLang="en-US" sz="3600" dirty="0"/>
              <a:t>精采活動</a:t>
            </a:r>
            <a:r>
              <a:rPr kumimoji="0" lang="en-US" altLang="zh-TW" sz="3600" dirty="0"/>
              <a:t>-</a:t>
            </a:r>
            <a:r>
              <a:rPr kumimoji="0" lang="zh-TW" altLang="en-US" sz="3600" dirty="0">
                <a:solidFill>
                  <a:srgbClr val="0000FF"/>
                </a:solidFill>
                <a:hlinkClick r:id="rId8"/>
              </a:rPr>
              <a:t>開放參與</a:t>
            </a:r>
            <a:endParaRPr kumimoji="0" lang="zh-TW" alt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3600" b="1" i="1" smtClean="0">
                <a:solidFill>
                  <a:srgbClr val="F25422"/>
                </a:solidFill>
                <a:latin typeface="微軟正黑體" pitchFamily="34" charset="-120"/>
              </a:rPr>
              <a:t>活力創意  幸福花蓮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教育處課程教學科</a:t>
            </a:r>
            <a:r>
              <a:rPr lang="en-US" altLang="zh-TW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8462860  </a:t>
            </a:r>
            <a:endParaRPr lang="zh-TW" altLang="en-US" sz="32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*全縣研習、輔導團</a:t>
            </a:r>
            <a:r>
              <a:rPr lang="en-US" altLang="zh-TW" sz="3200" dirty="0" smtClean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陳渙鏘課督</a:t>
            </a:r>
            <a:r>
              <a:rPr lang="en-US" altLang="zh-TW" sz="3200" dirty="0" smtClean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#571</a:t>
            </a:r>
          </a:p>
          <a:p>
            <a:pPr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*學校計畫申請</a:t>
            </a:r>
            <a:r>
              <a:rPr lang="en-US" altLang="zh-TW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>
              <a:buFont typeface="Wingdings 2" pitchFamily="18" charset="2"/>
              <a:buNone/>
            </a:pPr>
            <a:r>
              <a:rPr lang="en-US" altLang="zh-TW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陳 力課督</a:t>
            </a:r>
            <a:r>
              <a:rPr lang="en-US" altLang="zh-TW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#572</a:t>
            </a:r>
          </a:p>
          <a:p>
            <a:pPr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*經費核撥</a:t>
            </a:r>
            <a:r>
              <a:rPr lang="en-US" altLang="zh-TW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核銷</a:t>
            </a:r>
            <a:r>
              <a:rPr lang="en-US" altLang="zh-TW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>
              <a:buFont typeface="Wingdings 2" pitchFamily="18" charset="2"/>
              <a:buNone/>
            </a:pPr>
            <a:r>
              <a:rPr lang="en-US" altLang="zh-TW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申維倪老師</a:t>
            </a:r>
            <a:r>
              <a:rPr lang="en-US" altLang="zh-TW" sz="3200" dirty="0" smtClean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#569</a:t>
            </a:r>
          </a:p>
        </p:txBody>
      </p:sp>
      <p:pic>
        <p:nvPicPr>
          <p:cNvPr id="52227" name="Picture 5" descr="L:\教育處業務\精進教學\103\103北區說明\logo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989138"/>
            <a:ext cx="1524000" cy="1752600"/>
          </a:xfr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62463" y="4437063"/>
            <a:ext cx="4681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報告完畢</a:t>
            </a:r>
            <a:r>
              <a:rPr kumimoji="0" lang="en-US" altLang="zh-TW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!!</a:t>
            </a:r>
            <a:br>
              <a:rPr kumimoji="0" lang="en-US" altLang="zh-TW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感謝您的聆聽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22"/>
          <p:cNvSpPr>
            <a:spLocks noChangeArrowheads="1"/>
          </p:cNvSpPr>
          <p:nvPr/>
        </p:nvSpPr>
        <p:spPr bwMode="auto">
          <a:xfrm>
            <a:off x="0" y="9810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576810" y="2436805"/>
          <a:ext cx="7524327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文字方塊 7"/>
          <p:cNvSpPr txBox="1">
            <a:spLocks noChangeArrowheads="1"/>
          </p:cNvSpPr>
          <p:nvPr/>
        </p:nvSpPr>
        <p:spPr bwMode="auto">
          <a:xfrm>
            <a:off x="2000250" y="1357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/>
              <a:t>104</a:t>
            </a:r>
            <a:r>
              <a:rPr lang="zh-TW" altLang="en-US" sz="2800" b="1"/>
              <a:t>年</a:t>
            </a:r>
            <a:r>
              <a:rPr lang="en-US" altLang="zh-TW" sz="2800" b="1"/>
              <a:t>—106</a:t>
            </a:r>
            <a:r>
              <a:rPr lang="zh-TW" altLang="en-US" sz="2800" b="1"/>
              <a:t>年  十二年國教實踐期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6350" y="695871"/>
          <a:ext cx="30963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50825" y="333375"/>
            <a:ext cx="87137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0F0A78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本縣推動教育政策精進教學計畫主軸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6985000" cy="711200"/>
          </a:xfrm>
        </p:spPr>
        <p:txBody>
          <a:bodyPr/>
          <a:lstStyle/>
          <a:p>
            <a:pPr eaLnBrk="1" hangingPunct="1"/>
            <a:r>
              <a:rPr kumimoji="1" lang="zh-TW" altLang="en-US" sz="470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學校申請類型及辦理方式</a:t>
            </a:r>
          </a:p>
        </p:txBody>
      </p:sp>
      <p:pic>
        <p:nvPicPr>
          <p:cNvPr id="26626" name="Picture 9" descr="計畫類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60575"/>
            <a:ext cx="87852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US" sz="47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核心與辦理內容</a:t>
            </a:r>
          </a:p>
        </p:txBody>
      </p:sp>
      <p:pic>
        <p:nvPicPr>
          <p:cNvPr id="24577" name="Picture 1" descr="C:\Users\user\Desktop\精進研習\106精進計畫學校層級撰寫說明簡報檔1050913.20\六大重點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US" sz="470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申請經費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3795" name="Picture 4" descr="經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852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643570" y="4714884"/>
            <a:ext cx="3714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優先：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校上限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萬元整。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優先：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校上限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萬元整。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優先：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校上限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萬元整。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hangingPunct="0"/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優先：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校上限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元整。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5.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校數相同與輔導團結合者優先。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635375" y="2276475"/>
            <a:ext cx="4537075" cy="3384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569325" cy="720725"/>
          </a:xfrm>
        </p:spPr>
        <p:txBody>
          <a:bodyPr/>
          <a:lstStyle/>
          <a:p>
            <a:r>
              <a:rPr kumimoji="1" lang="zh-TW" altLang="en-US" sz="470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社群申請類型補充說明</a:t>
            </a:r>
          </a:p>
        </p:txBody>
      </p:sp>
      <p:grpSp>
        <p:nvGrpSpPr>
          <p:cNvPr id="34819" name="群組 1"/>
          <p:cNvGrpSpPr>
            <a:grpSpLocks/>
          </p:cNvGrpSpPr>
          <p:nvPr/>
        </p:nvGrpSpPr>
        <p:grpSpPr bwMode="auto">
          <a:xfrm>
            <a:off x="500034" y="1500174"/>
            <a:ext cx="7920037" cy="4392612"/>
            <a:chOff x="712789" y="1563985"/>
            <a:chExt cx="7918697" cy="4392486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V="1">
              <a:off x="1360379" y="5956471"/>
              <a:ext cx="6693354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 flipV="1">
              <a:off x="1403234" y="2195792"/>
              <a:ext cx="28570" cy="376067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120442" y="5307203"/>
              <a:ext cx="1511044" cy="584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3200" b="1" kern="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任務性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712789" y="1563985"/>
              <a:ext cx="1420572" cy="584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3200" b="1" kern="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專業度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763536" y="3862619"/>
              <a:ext cx="1703099" cy="1997018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zh-TW" altLang="en-US" sz="32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社群運作</a:t>
              </a:r>
            </a:p>
            <a:p>
              <a:pPr algn="ctr">
                <a:defRPr/>
              </a:pPr>
              <a:r>
                <a:rPr kumimoji="0" lang="zh-TW" altLang="en-US" sz="2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推廣型</a:t>
              </a:r>
            </a:p>
            <a:p>
              <a:pPr algn="ctr">
                <a:defRPr/>
              </a:pPr>
              <a:r>
                <a:rPr kumimoji="0" lang="en-US" altLang="zh-TW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5,000</a:t>
              </a:r>
              <a:r>
                <a:rPr kumimoji="0" lang="zh-TW" alt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880903" y="2498995"/>
              <a:ext cx="1871345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B.</a:t>
              </a:r>
              <a:r>
                <a:rPr kumimoji="0" lang="zh-TW" altLang="en-US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專業精進</a:t>
              </a:r>
              <a:endParaRPr kumimoji="0" lang="en-US" altLang="zh-TW" sz="2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504817" y="2498995"/>
              <a:ext cx="2303073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A.</a:t>
              </a:r>
              <a:r>
                <a:rPr kumimoji="0" lang="zh-TW" altLang="en-US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基礎學習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6112550" y="2498995"/>
              <a:ext cx="1871345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卓越分享</a:t>
              </a:r>
              <a:endParaRPr kumimoji="0" lang="en-US" altLang="zh-TW" sz="2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880903" y="3291135"/>
              <a:ext cx="1693575" cy="210496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議題發展</a:t>
              </a:r>
            </a:p>
            <a:p>
              <a:pPr algn="ctr">
                <a:defRPr/>
              </a:pPr>
              <a:r>
                <a:rPr kumimoji="0"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進階型</a:t>
              </a:r>
              <a:endPara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專業性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.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貢獻性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kumimoji="0"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en-US" altLang="zh-TW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6000-12000</a:t>
              </a:r>
              <a:r>
                <a:rPr kumimoji="0" lang="zh-TW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  <a:p>
              <a:pPr algn="ctr">
                <a:defRPr/>
              </a:pPr>
              <a:endPara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283" name="Rectangle 7"/>
            <p:cNvSpPr>
              <a:spLocks noChangeArrowheads="1"/>
            </p:cNvSpPr>
            <p:nvPr/>
          </p:nvSpPr>
          <p:spPr bwMode="auto">
            <a:xfrm>
              <a:off x="6112550" y="3003806"/>
              <a:ext cx="1871345" cy="2039879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zh-TW" altLang="en-US" sz="32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知識分享</a:t>
              </a:r>
            </a:p>
            <a:p>
              <a:pPr algn="ctr">
                <a:defRPr/>
              </a:pPr>
              <a:r>
                <a:rPr kumimoji="0" lang="zh-TW" altLang="en-US" sz="2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高階性</a:t>
              </a:r>
            </a:p>
            <a:p>
              <a:pPr algn="ctr">
                <a:defRPr/>
              </a:pPr>
              <a:r>
                <a:rPr kumimoji="0" lang="en-US" altLang="zh-TW" sz="16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16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專業性</a:t>
              </a:r>
              <a:r>
                <a:rPr kumimoji="0" lang="en-US" altLang="zh-TW" sz="16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.</a:t>
              </a:r>
              <a:r>
                <a:rPr kumimoji="0" lang="zh-TW" altLang="en-US" sz="16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貢獻性</a:t>
              </a:r>
              <a:endParaRPr kumimoji="0"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zh-TW" altLang="en-US" sz="16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獨特性</a:t>
              </a:r>
              <a:r>
                <a:rPr kumimoji="0" lang="en-US" altLang="zh-TW" sz="16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algn="ctr">
                <a:defRPr/>
              </a:pPr>
              <a:r>
                <a:rPr kumimoji="0" lang="en-US" altLang="zh-TW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15000-25000</a:t>
              </a:r>
              <a:r>
                <a:rPr kumimoji="0" lang="zh-TW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</p:txBody>
        </p:sp>
      </p:grpSp>
      <p:sp>
        <p:nvSpPr>
          <p:cNvPr id="34820" name="文字方塊 23"/>
          <p:cNvSpPr txBox="1">
            <a:spLocks noChangeArrowheads="1"/>
          </p:cNvSpPr>
          <p:nvPr/>
        </p:nvSpPr>
        <p:spPr bwMode="auto">
          <a:xfrm>
            <a:off x="2411413" y="16287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強化社群發展 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量的推廣與質的提升</a:t>
            </a:r>
            <a:endParaRPr lang="zh-TW" altLang="en-US" sz="2800"/>
          </a:p>
        </p:txBody>
      </p:sp>
      <p:sp>
        <p:nvSpPr>
          <p:cNvPr id="26" name="向右箭號 25"/>
          <p:cNvSpPr/>
          <p:nvPr/>
        </p:nvSpPr>
        <p:spPr>
          <a:xfrm>
            <a:off x="5651500" y="3789363"/>
            <a:ext cx="360363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3492500" y="4292600"/>
            <a:ext cx="358775" cy="2889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5651500" y="2636838"/>
            <a:ext cx="360363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3" name="向右箭號 32"/>
          <p:cNvSpPr/>
          <p:nvPr/>
        </p:nvSpPr>
        <p:spPr>
          <a:xfrm>
            <a:off x="3276600" y="2636838"/>
            <a:ext cx="358775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14282" y="5842337"/>
            <a:ext cx="300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班以下至多二個，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25-48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班學校至多四個，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班以上學校至多六個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14678" y="5842337"/>
            <a:ext cx="300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班以下至多一個，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25-48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班學校至多二個，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班以上學校至多三個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flipH="1">
            <a:off x="6286512" y="5842337"/>
            <a:ext cx="2857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班以下至多一個，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班以上學校至多二個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54075"/>
          </a:xfrm>
        </p:spPr>
        <p:txBody>
          <a:bodyPr/>
          <a:lstStyle/>
          <a:p>
            <a:pPr algn="l" eaLnBrk="1" hangingPunct="1"/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申請表件說明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一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571612"/>
            <a:ext cx="8893175" cy="4737113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一、社群申請與審查重點</a:t>
            </a:r>
            <a:endParaRPr lang="en-US" altLang="zh-TW" sz="4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sz="2800" dirty="0" smtClean="0"/>
              <a:t>(</a:t>
            </a:r>
            <a:r>
              <a:rPr lang="zh-TW" altLang="en-US" sz="2800" dirty="0" smtClean="0"/>
              <a:t>一</a:t>
            </a:r>
            <a:r>
              <a:rPr lang="en-US" sz="2800" dirty="0" smtClean="0"/>
              <a:t>)</a:t>
            </a:r>
            <a:r>
              <a:rPr lang="zh-TW" altLang="en-US" sz="2800" dirty="0" smtClean="0"/>
              <a:t>結合</a:t>
            </a:r>
            <a:r>
              <a:rPr lang="zh-TW" altLang="en-US" sz="2800" dirty="0" smtClean="0">
                <a:solidFill>
                  <a:srgbClr val="FF0000"/>
                </a:solidFill>
              </a:rPr>
              <a:t>課發會、學校本位</a:t>
            </a:r>
            <a:r>
              <a:rPr lang="zh-TW" altLang="en-US" sz="2800" dirty="0" smtClean="0"/>
              <a:t>、</a:t>
            </a:r>
            <a:r>
              <a:rPr lang="zh-TW" altLang="en-US" sz="2800" dirty="0" smtClean="0">
                <a:solidFill>
                  <a:srgbClr val="FF0000"/>
                </a:solidFill>
              </a:rPr>
              <a:t>領域教學研究會</a:t>
            </a:r>
            <a:r>
              <a:rPr lang="zh-TW" altLang="en-US" sz="2800" dirty="0" smtClean="0"/>
              <a:t>、</a:t>
            </a:r>
            <a:r>
              <a:rPr lang="zh-TW" altLang="en-US" sz="2800" dirty="0" smtClean="0">
                <a:solidFill>
                  <a:srgbClr val="FF0000"/>
                </a:solidFill>
              </a:rPr>
              <a:t>學年會議</a:t>
            </a:r>
            <a:r>
              <a:rPr lang="zh-TW" altLang="en-US" sz="2800" dirty="0" smtClean="0"/>
              <a:t>或</a:t>
            </a:r>
            <a:r>
              <a:rPr lang="zh-TW" altLang="en-US" sz="2800" dirty="0" smtClean="0">
                <a:solidFill>
                  <a:srgbClr val="FF0000"/>
                </a:solidFill>
              </a:rPr>
              <a:t>發展專業主題</a:t>
            </a:r>
            <a:r>
              <a:rPr lang="zh-TW" altLang="en-US" sz="2800" dirty="0" smtClean="0"/>
              <a:t>等方式提出申請辦理，亦可</a:t>
            </a:r>
            <a:r>
              <a:rPr lang="zh-TW" altLang="en-US" sz="2800" dirty="0" smtClean="0">
                <a:solidFill>
                  <a:srgbClr val="FF0000"/>
                </a:solidFill>
              </a:rPr>
              <a:t>聯合鄰近學校教師共同組成</a:t>
            </a:r>
            <a:r>
              <a:rPr lang="zh-TW" altLang="en-US" sz="2800" dirty="0" smtClean="0"/>
              <a:t>，由單一學校負責提出。</a:t>
            </a:r>
          </a:p>
          <a:p>
            <a:r>
              <a:rPr lang="en-US" sz="2800" dirty="0" smtClean="0"/>
              <a:t>(</a:t>
            </a:r>
            <a:r>
              <a:rPr lang="zh-TW" altLang="en-US" sz="2800" dirty="0" smtClean="0"/>
              <a:t>二</a:t>
            </a:r>
            <a:r>
              <a:rPr lang="en-US" sz="2800" dirty="0" smtClean="0"/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每一社群以</a:t>
            </a:r>
            <a:r>
              <a:rPr lang="en-US" sz="2800" dirty="0" smtClean="0">
                <a:solidFill>
                  <a:srgbClr val="FF0000"/>
                </a:solidFill>
              </a:rPr>
              <a:t>6</a:t>
            </a:r>
            <a:r>
              <a:rPr lang="zh-TW" altLang="en-US" sz="2800" dirty="0" smtClean="0">
                <a:solidFill>
                  <a:srgbClr val="FF0000"/>
                </a:solidFill>
              </a:rPr>
              <a:t>人以上為原則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solidFill>
                  <a:srgbClr val="FF0000"/>
                </a:solidFill>
              </a:rPr>
              <a:t>至少運作</a:t>
            </a:r>
            <a:r>
              <a:rPr lang="en-US" sz="2800" dirty="0" smtClean="0">
                <a:solidFill>
                  <a:srgbClr val="FF0000"/>
                </a:solidFill>
              </a:rPr>
              <a:t>6</a:t>
            </a:r>
            <a:r>
              <a:rPr lang="zh-TW" altLang="en-US" sz="2800" dirty="0" smtClean="0">
                <a:solidFill>
                  <a:srgbClr val="FF0000"/>
                </a:solidFill>
              </a:rPr>
              <a:t>次為原則</a:t>
            </a:r>
            <a:r>
              <a:rPr lang="zh-TW" altLang="en-US" sz="2800" dirty="0" smtClean="0"/>
              <a:t>並推舉一位教師擔任召集人，向學校提出「教師學習社群申請書」。</a:t>
            </a:r>
          </a:p>
          <a:p>
            <a:r>
              <a:rPr lang="en-US" sz="2800" dirty="0" smtClean="0"/>
              <a:t>(</a:t>
            </a:r>
            <a:r>
              <a:rPr lang="zh-TW" altLang="en-US" sz="2800" dirty="0" smtClean="0"/>
              <a:t>三</a:t>
            </a:r>
            <a:r>
              <a:rPr lang="en-US" sz="2800" dirty="0" smtClean="0"/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學校至少要成立一個社群</a:t>
            </a:r>
            <a:r>
              <a:rPr lang="zh-TW" altLang="en-US" sz="2800" dirty="0" smtClean="0"/>
              <a:t>。</a:t>
            </a:r>
          </a:p>
          <a:p>
            <a:pPr eaLnBrk="1" hangingPunct="1"/>
            <a:endParaRPr lang="en-US" altLang="zh-TW" sz="28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000" b="1" u="sng" dirty="0" smtClean="0">
              <a:solidFill>
                <a:srgbClr val="008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4643438" y="333375"/>
            <a:ext cx="4249737" cy="1223963"/>
          </a:xfrm>
          <a:prstGeom prst="wedgeRoundRectCallout">
            <a:avLst>
              <a:gd name="adj1" fmla="val -39912"/>
              <a:gd name="adj2" fmla="val 84241"/>
              <a:gd name="adj3" fmla="val 16667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紙本</a:t>
            </a:r>
            <a:r>
              <a:rPr lang="en-US" altLang="zh-TW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24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式</a:t>
            </a:r>
            <a:r>
              <a:rPr lang="en-US" altLang="zh-TW" sz="24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4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</a:t>
            </a:r>
            <a:r>
              <a:rPr lang="zh-TW" altLang="en-US" sz="24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核章送</a:t>
            </a:r>
            <a:r>
              <a:rPr lang="zh-TW" altLang="en-US" sz="24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教育處課程科 </a:t>
            </a:r>
            <a:r>
              <a:rPr lang="zh-TW" altLang="en-US" sz="28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電子</a:t>
            </a:r>
            <a:r>
              <a:rPr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檔</a:t>
            </a:r>
            <a:r>
              <a:rPr lang="en-US" altLang="zh-TW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網站上傳</a:t>
            </a:r>
          </a:p>
          <a:p>
            <a:endParaRPr lang="zh-TW" altLang="en-US" sz="2800" dirty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34400" cy="758825"/>
          </a:xfrm>
        </p:spPr>
        <p:txBody>
          <a:bodyPr/>
          <a:lstStyle/>
          <a:p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r>
              <a:rPr lang="zh-TW" altLang="zh-TW" sz="4400" dirty="0" smtClean="0"/>
              <a:t>。</a:t>
            </a:r>
            <a:br>
              <a:rPr lang="zh-TW" altLang="zh-TW" sz="4400" dirty="0" smtClean="0"/>
            </a:br>
            <a:endParaRPr kumimoji="1" lang="zh-TW" altLang="en-US" sz="4400" dirty="0" smtClean="0">
              <a:solidFill>
                <a:schemeClr val="tx1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校本及策略聯盟申請與審查重點</a:t>
            </a:r>
            <a:endParaRPr lang="en-US" altLang="zh-TW" sz="4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dirty="0" smtClean="0"/>
              <a:t>(</a:t>
            </a:r>
            <a:r>
              <a:rPr lang="en-US" altLang="zh-TW" dirty="0" smtClean="0"/>
              <a:t>1</a:t>
            </a:r>
            <a:r>
              <a:rPr lang="en-US" dirty="0" smtClean="0"/>
              <a:t>)</a:t>
            </a:r>
            <a:r>
              <a:rPr lang="zh-TW" altLang="en-US" dirty="0" smtClean="0">
                <a:solidFill>
                  <a:srgbClr val="FF3300"/>
                </a:solidFill>
              </a:rPr>
              <a:t>教學策略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有效教學、多元評量、補救教學、差異化教學、</a:t>
            </a:r>
            <a:r>
              <a:rPr lang="en-US" dirty="0" smtClean="0"/>
              <a:t> </a:t>
            </a:r>
            <a:r>
              <a:rPr lang="zh-TW" altLang="en-US" dirty="0" smtClean="0"/>
              <a:t>閱讀教學、英語教學等</a:t>
            </a:r>
            <a:r>
              <a:rPr lang="en-US" altLang="zh-TW" dirty="0" smtClean="0"/>
              <a:t>)</a:t>
            </a:r>
          </a:p>
          <a:p>
            <a:r>
              <a:rPr lang="en-US" dirty="0" smtClean="0"/>
              <a:t>(2)</a:t>
            </a:r>
            <a:r>
              <a:rPr lang="zh-TW" altLang="en-US" dirty="0" smtClean="0">
                <a:solidFill>
                  <a:srgbClr val="FF0000"/>
                </a:solidFill>
              </a:rPr>
              <a:t>品德教育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(3)</a:t>
            </a:r>
            <a:r>
              <a:rPr lang="zh-TW" altLang="en-US" dirty="0" smtClean="0">
                <a:solidFill>
                  <a:srgbClr val="FF0000"/>
                </a:solidFill>
              </a:rPr>
              <a:t>生命教育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(4)</a:t>
            </a:r>
            <a:r>
              <a:rPr lang="zh-TW" altLang="en-US" dirty="0" smtClean="0"/>
              <a:t>媒體素養教育</a:t>
            </a:r>
            <a:r>
              <a:rPr lang="en-US" dirty="0" smtClean="0"/>
              <a:t>           </a:t>
            </a:r>
            <a:endParaRPr lang="zh-TW" altLang="en-US" dirty="0" smtClean="0"/>
          </a:p>
          <a:p>
            <a:r>
              <a:rPr lang="zh-TW" altLang="en-US" dirty="0" smtClean="0"/>
              <a:t>本縣</a:t>
            </a:r>
            <a:r>
              <a:rPr lang="en-US" b="1" dirty="0" smtClean="0"/>
              <a:t>106</a:t>
            </a:r>
            <a:r>
              <a:rPr lang="zh-TW" altLang="en-US" b="1" dirty="0" smtClean="0"/>
              <a:t>年推動教育政策主軸</a:t>
            </a:r>
            <a:r>
              <a:rPr lang="en-US" b="1" dirty="0" smtClean="0"/>
              <a:t>:</a:t>
            </a:r>
            <a:r>
              <a:rPr lang="zh-TW" altLang="en-US" b="1" dirty="0" smtClean="0"/>
              <a:t>「</a:t>
            </a:r>
            <a:r>
              <a:rPr lang="zh-TW" altLang="en-US" b="1" dirty="0" smtClean="0">
                <a:solidFill>
                  <a:srgbClr val="6600FF"/>
                </a:solidFill>
              </a:rPr>
              <a:t>深耕社群</a:t>
            </a:r>
            <a:r>
              <a:rPr lang="zh-TW" altLang="en-US" b="1" dirty="0" smtClean="0"/>
              <a:t>」</a:t>
            </a:r>
            <a:endParaRPr lang="zh-TW" altLang="en-US" dirty="0" smtClean="0"/>
          </a:p>
          <a:p>
            <a:r>
              <a:rPr lang="en-US" b="1" dirty="0" smtClean="0"/>
              <a:t>(1)</a:t>
            </a:r>
            <a:r>
              <a:rPr lang="zh-TW" altLang="en-US" b="1" dirty="0" smtClean="0">
                <a:solidFill>
                  <a:srgbClr val="FF0000"/>
                </a:solidFill>
              </a:rPr>
              <a:t>共同備課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、觀課、議課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/>
              <a:t>(</a:t>
            </a:r>
            <a:r>
              <a:rPr lang="en-US" altLang="zh-TW" b="1" dirty="0" smtClean="0"/>
              <a:t>2</a:t>
            </a:r>
            <a:r>
              <a:rPr lang="en-US" b="1" dirty="0" smtClean="0"/>
              <a:t>)</a:t>
            </a:r>
            <a:r>
              <a:rPr lang="zh-TW" altLang="en-US" b="1" dirty="0" smtClean="0">
                <a:solidFill>
                  <a:srgbClr val="FF0000"/>
                </a:solidFill>
              </a:rPr>
              <a:t>均一、補救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(</a:t>
            </a:r>
            <a:r>
              <a:rPr lang="en-US" altLang="zh-TW" b="1" dirty="0" smtClean="0"/>
              <a:t>3</a:t>
            </a:r>
            <a:r>
              <a:rPr lang="en-US" b="1" dirty="0" smtClean="0"/>
              <a:t>)</a:t>
            </a:r>
            <a:r>
              <a:rPr lang="zh-TW" altLang="en-US" b="1" dirty="0" smtClean="0">
                <a:solidFill>
                  <a:srgbClr val="FF0000"/>
                </a:solidFill>
              </a:rPr>
              <a:t>學習共同體、合作學習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</a:t>
            </a:r>
            <a:r>
              <a:rPr lang="en-US" altLang="zh-TW" b="1" dirty="0" smtClean="0"/>
              <a:t>4</a:t>
            </a:r>
            <a:r>
              <a:rPr lang="en-US" b="1" dirty="0" smtClean="0"/>
              <a:t>)</a:t>
            </a:r>
            <a:r>
              <a:rPr lang="zh-TW" altLang="en-US" b="1" dirty="0" smtClean="0">
                <a:solidFill>
                  <a:srgbClr val="FF0000"/>
                </a:solidFill>
              </a:rPr>
              <a:t>十二年國教課綱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54075"/>
          </a:xfrm>
        </p:spPr>
        <p:txBody>
          <a:bodyPr/>
          <a:lstStyle/>
          <a:p>
            <a:pPr algn="l" eaLnBrk="1" hangingPunct="1"/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       申請表件說明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二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4170</TotalTime>
  <Words>1028</Words>
  <Application>Microsoft Office PowerPoint</Application>
  <PresentationFormat>如螢幕大小 (4:3)</PresentationFormat>
  <Paragraphs>149</Paragraphs>
  <Slides>21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市鎮</vt:lpstr>
      <vt:lpstr>Pixel</vt:lpstr>
      <vt:lpstr> 106年度十二年國民基本教育 精進國中小教學品質計畫  學校申請計畫案說明</vt:lpstr>
      <vt:lpstr>精進計畫與學校的關係</vt:lpstr>
      <vt:lpstr>投影片 3</vt:lpstr>
      <vt:lpstr>學校申請類型及辦理方式</vt:lpstr>
      <vt:lpstr>核心與辦理內容</vt:lpstr>
      <vt:lpstr>申請經費</vt:lpstr>
      <vt:lpstr>社群申請類型補充說明</vt:lpstr>
      <vt:lpstr>申請表件說明(一)</vt:lpstr>
      <vt:lpstr> 。 </vt:lpstr>
      <vt:lpstr>  申請表件說明(三)注意事項</vt:lpstr>
      <vt:lpstr>作業流程</vt:lpstr>
      <vt:lpstr>計畫、成果上傳說明(一)</vt:lpstr>
      <vt:lpstr>計畫、成果上傳說明(二)</vt:lpstr>
      <vt:lpstr>計畫、成果上傳說明(三)</vt:lpstr>
      <vt:lpstr>計畫、成果上傳說明(四)</vt:lpstr>
      <vt:lpstr>計畫、成果上傳說明(五)</vt:lpstr>
      <vt:lpstr>計畫、成果上傳說明(六)</vt:lpstr>
      <vt:lpstr>經費支出重點提醒(一)</vt:lpstr>
      <vt:lpstr>投影片 19</vt:lpstr>
      <vt:lpstr>投影片 20</vt:lpstr>
      <vt:lpstr>活力創意  幸福花蓮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子計畫一計劃撰寫說明</dc:title>
  <dc:creator>paijh</dc:creator>
  <cp:lastModifiedBy>user</cp:lastModifiedBy>
  <cp:revision>292</cp:revision>
  <dcterms:created xsi:type="dcterms:W3CDTF">2009-10-15T00:23:23Z</dcterms:created>
  <dcterms:modified xsi:type="dcterms:W3CDTF">2016-09-26T09:05:52Z</dcterms:modified>
</cp:coreProperties>
</file>