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6"/>
  </p:notesMasterIdLst>
  <p:sldIdLst>
    <p:sldId id="281" r:id="rId2"/>
    <p:sldId id="271" r:id="rId3"/>
    <p:sldId id="275" r:id="rId4"/>
    <p:sldId id="270" r:id="rId5"/>
    <p:sldId id="282" r:id="rId6"/>
    <p:sldId id="267" r:id="rId7"/>
    <p:sldId id="268" r:id="rId8"/>
    <p:sldId id="260" r:id="rId9"/>
    <p:sldId id="257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E560A"/>
    <a:srgbClr val="083006"/>
    <a:srgbClr val="FFD833"/>
    <a:srgbClr val="FFFF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551" autoAdjust="0"/>
    <p:restoredTop sz="94660"/>
  </p:normalViewPr>
  <p:slideViewPr>
    <p:cSldViewPr>
      <p:cViewPr>
        <p:scale>
          <a:sx n="70" d="100"/>
          <a:sy n="70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42AFB-5396-4A7F-81D0-A3BFC1844BB2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898D9-98BF-4AD9-8153-52A2BEDD5D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8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23556" name="投影片編號版面配置區 3"/>
          <p:cNvSpPr txBox="1">
            <a:spLocks noGrp="1"/>
          </p:cNvSpPr>
          <p:nvPr/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D4597E5-5FB9-47AD-8A16-6E78949BE521}" type="slidenum">
              <a:rPr lang="zh-TW" altLang="en-US" sz="1200"/>
              <a:pPr algn="r" eaLnBrk="0" hangingPunct="0"/>
              <a:t>10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86329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25604" name="投影片編號版面配置區 3"/>
          <p:cNvSpPr txBox="1">
            <a:spLocks noGrp="1"/>
          </p:cNvSpPr>
          <p:nvPr/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2A77D31-CC91-49F7-890D-BAE14E1CBDD0}" type="slidenum">
              <a:rPr lang="zh-TW" altLang="en-US" sz="1200"/>
              <a:pPr algn="r" eaLnBrk="0" hangingPunct="0"/>
              <a:t>11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2535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27652" name="投影片編號版面配置區 3"/>
          <p:cNvSpPr txBox="1">
            <a:spLocks noGrp="1"/>
          </p:cNvSpPr>
          <p:nvPr/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FC47746-6FC1-43A2-8D31-54FC50EE8A24}" type="slidenum">
              <a:rPr lang="zh-TW" altLang="en-US" sz="1200"/>
              <a:pPr algn="r" eaLnBrk="0" hangingPunct="0"/>
              <a:t>12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16279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723AA-2671-4A0E-B045-3DEF64B2563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97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30724" name="投影片編號版面配置區 3"/>
          <p:cNvSpPr txBox="1">
            <a:spLocks noGrp="1"/>
          </p:cNvSpPr>
          <p:nvPr/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fld id="{FA491A2D-A4C1-467B-8AA8-D300EF5F64DF}" type="slidenum">
              <a:rPr lang="zh-TW" altLang="en-US" sz="1200"/>
              <a:pPr algn="r"/>
              <a:t>14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34639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00FF-8CF0-48E1-996C-098079FE269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E896-13F1-4DA7-A53C-B2104A7C033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F7FE0-15C3-4937-9ACE-C397AA5BA04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6548-DF3D-49DA-8877-0B01B840B25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F33D-3EF4-469E-A470-F4D966A7082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A5746-6E4C-43DD-8502-BAA9AB345A6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A3493-B0BC-457D-9FC6-F166536E17A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7079-2529-4B63-9FBF-90AE22BACD5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7EDB6-3B2D-4902-9AD0-6B9501084C6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3049D-70E6-4098-8F54-5C3B0906F34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C4889-A343-4C9F-9EA4-0DAE63EE6BB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93551-28F1-43D3-A64A-703AF51500D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7A5746-6E4C-43DD-8502-BAA9AB345A6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8313" y="332656"/>
            <a:ext cx="8280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5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花蓮縣</a:t>
            </a:r>
            <a:r>
              <a:rPr lang="en-US" altLang="zh-TW" sz="5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zh-TW" sz="5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年度漢字有溫度語文知識擂台賽</a:t>
            </a:r>
            <a:endParaRPr lang="zh-TW" altLang="en-US" sz="54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29354" y="2708920"/>
            <a:ext cx="73260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指導單位：花蓮縣政府</a:t>
            </a:r>
          </a:p>
          <a:p>
            <a:pPr lvl="0"/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主辦單位：花蓮縣政府教育處</a:t>
            </a:r>
          </a:p>
          <a:p>
            <a:pPr lvl="0"/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承辦單位：花蓮縣明義國民小學</a:t>
            </a:r>
          </a:p>
          <a:p>
            <a:pPr lvl="0"/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協辦單位：花蓮縣北昌國民小學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zh-TW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花蓮縣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東里國民小學</a:t>
            </a:r>
          </a:p>
          <a:p>
            <a:r>
              <a:rPr lang="zh-TW" altLang="en-US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zh-TW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花蓮縣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讀經學會</a:t>
            </a:r>
          </a:p>
        </p:txBody>
      </p:sp>
      <p:pic>
        <p:nvPicPr>
          <p:cNvPr id="5" name="Picture 16" descr="logo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7169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229600" cy="1143000"/>
          </a:xfrm>
        </p:spPr>
        <p:txBody>
          <a:bodyPr>
            <a:normAutofit/>
          </a:bodyPr>
          <a:lstStyle/>
          <a:p>
            <a:r>
              <a:rPr kumimoji="1" lang="zh-TW" altLang="en-US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第一階段</a:t>
            </a:r>
            <a:r>
              <a:rPr kumimoji="1" lang="zh-TW" altLang="en-US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答</a:t>
            </a:r>
            <a:r>
              <a:rPr kumimoji="1" lang="zh-TW" altLang="en-US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題注意事項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890714"/>
            <a:ext cx="8229600" cy="318098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1.</a:t>
            </a:r>
            <a:r>
              <a:rPr lang="zh-TW" altLang="en-US" sz="28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筆試題目類型以選擇題方式進行</a:t>
            </a:r>
            <a:r>
              <a:rPr lang="zh-TW" altLang="en-US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，總計</a:t>
            </a:r>
            <a:r>
              <a:rPr lang="en-US" altLang="zh-TW" sz="28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5</a:t>
            </a:r>
            <a:r>
              <a:rPr lang="en-US" altLang="zh-TW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</a:t>
            </a:r>
            <a:r>
              <a:rPr lang="zh-TW" altLang="en-US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題。</a:t>
            </a:r>
            <a:endParaRPr lang="en-US" altLang="zh-TW" sz="28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2.</a:t>
            </a:r>
            <a:r>
              <a:rPr lang="zh-TW" altLang="en-US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參賽者必須在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3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秒</a:t>
            </a:r>
            <a:r>
              <a:rPr lang="zh-TW" altLang="en-US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內完成單一題目作答，約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25</a:t>
            </a:r>
            <a:r>
              <a:rPr lang="zh-TW" altLang="en-US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分鐘</a:t>
            </a:r>
            <a:r>
              <a:rPr lang="zh-TW" altLang="en-US" sz="28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內</a:t>
            </a:r>
            <a:r>
              <a:rPr lang="zh-TW" altLang="en-US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完成</a:t>
            </a:r>
            <a:r>
              <a:rPr lang="en-US" altLang="zh-TW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50</a:t>
            </a:r>
            <a:r>
              <a:rPr lang="zh-TW" altLang="en-US" sz="28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題試卷作答。 </a:t>
            </a:r>
            <a:endParaRPr lang="en-US" altLang="zh-TW" sz="28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28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3</a:t>
            </a:r>
            <a:r>
              <a:rPr lang="en-US" altLang="zh-TW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.</a:t>
            </a:r>
            <a:r>
              <a:rPr lang="zh-TW" altLang="en-US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每題有四選項（分成</a:t>
            </a:r>
            <a:r>
              <a:rPr lang="en-US" altLang="zh-TW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ABCD</a:t>
            </a:r>
            <a:r>
              <a:rPr lang="zh-TW" altLang="en-US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四選項），為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單選題</a:t>
            </a:r>
            <a:r>
              <a:rPr lang="zh-TW" altLang="en-US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28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4</a:t>
            </a:r>
            <a:r>
              <a:rPr lang="en-US" altLang="zh-TW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.</a:t>
            </a:r>
            <a:r>
              <a:rPr lang="zh-TW" altLang="en-US" sz="28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答</a:t>
            </a:r>
            <a:r>
              <a:rPr lang="zh-TW" altLang="en-US" sz="28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題時請保持安靜，請勿東張西望。</a:t>
            </a:r>
            <a:endParaRPr lang="en-US" altLang="zh-TW" sz="28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zh-TW" altLang="en-US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4" name="Picture 16" descr="logo-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7169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7"/>
          <a:stretch>
            <a:fillRect/>
          </a:stretch>
        </p:blipFill>
        <p:spPr>
          <a:xfrm>
            <a:off x="345154" y="1124744"/>
            <a:ext cx="8619334" cy="5411883"/>
          </a:xfrm>
          <a:prstGeom prst="rect">
            <a:avLst/>
          </a:prstGeom>
        </p:spPr>
      </p:pic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4139952" y="1152917"/>
            <a:ext cx="2735262" cy="763915"/>
          </a:xfrm>
          <a:prstGeom prst="wedgeRoundRectCallout">
            <a:avLst>
              <a:gd name="adj1" fmla="val -101813"/>
              <a:gd name="adj2" fmla="val 265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990000"/>
                </a:solidFill>
              </a:rPr>
              <a:t>出現</a:t>
            </a:r>
            <a:r>
              <a:rPr lang="en-US" altLang="zh-TW" dirty="0">
                <a:solidFill>
                  <a:srgbClr val="990000"/>
                </a:solidFill>
              </a:rPr>
              <a:t>3</a:t>
            </a:r>
            <a:r>
              <a:rPr lang="en-US" altLang="zh-TW" dirty="0" smtClean="0">
                <a:solidFill>
                  <a:srgbClr val="990000"/>
                </a:solidFill>
              </a:rPr>
              <a:t>0</a:t>
            </a:r>
            <a:r>
              <a:rPr lang="zh-TW" altLang="en-US" dirty="0" smtClean="0">
                <a:solidFill>
                  <a:srgbClr val="990000"/>
                </a:solidFill>
              </a:rPr>
              <a:t>秒</a:t>
            </a:r>
            <a:r>
              <a:rPr lang="zh-TW" altLang="en-US" dirty="0">
                <a:solidFill>
                  <a:srgbClr val="990000"/>
                </a:solidFill>
              </a:rPr>
              <a:t>倒數！</a:t>
            </a:r>
            <a:r>
              <a:rPr lang="zh-TW" altLang="en-US" dirty="0" smtClean="0">
                <a:solidFill>
                  <a:srgbClr val="990000"/>
                </a:solidFill>
              </a:rPr>
              <a:t>！</a:t>
            </a:r>
            <a:r>
              <a:rPr lang="en-US" altLang="zh-TW" dirty="0" smtClean="0">
                <a:solidFill>
                  <a:srgbClr val="990000"/>
                </a:solidFill>
              </a:rPr>
              <a:t>3</a:t>
            </a:r>
            <a:r>
              <a:rPr lang="zh-TW" altLang="en-US" dirty="0" smtClean="0">
                <a:solidFill>
                  <a:srgbClr val="990000"/>
                </a:solidFill>
              </a:rPr>
              <a:t>秒</a:t>
            </a:r>
            <a:r>
              <a:rPr lang="zh-TW" altLang="en-US" dirty="0">
                <a:solidFill>
                  <a:srgbClr val="990000"/>
                </a:solidFill>
              </a:rPr>
              <a:t>倒數了！</a:t>
            </a:r>
            <a:r>
              <a:rPr lang="zh-TW" altLang="en-US" dirty="0" smtClean="0">
                <a:solidFill>
                  <a:srgbClr val="990000"/>
                </a:solidFill>
              </a:rPr>
              <a:t>儘速畫卡</a:t>
            </a:r>
            <a:r>
              <a:rPr lang="zh-TW" altLang="en-US" dirty="0">
                <a:solidFill>
                  <a:srgbClr val="990000"/>
                </a:solidFill>
              </a:rPr>
              <a:t>吧！！</a:t>
            </a:r>
          </a:p>
          <a:p>
            <a:pPr algn="ctr"/>
            <a:endParaRPr lang="zh-TW" altLang="en-US" dirty="0">
              <a:solidFill>
                <a:srgbClr val="990000"/>
              </a:solidFill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3347864" y="260648"/>
            <a:ext cx="1944216" cy="763915"/>
          </a:xfrm>
          <a:prstGeom prst="wedgeRoundRectCallout">
            <a:avLst>
              <a:gd name="adj1" fmla="val -168648"/>
              <a:gd name="adj2" fmla="val 129148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</a:rPr>
              <a:t>題號！！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</a:rPr>
              <a:t>畫卡要確認！</a:t>
            </a:r>
            <a:r>
              <a:rPr lang="zh-TW" altLang="en-US" sz="2000" dirty="0">
                <a:solidFill>
                  <a:schemeClr val="bg1"/>
                </a:solidFill>
              </a:rPr>
              <a:t>！</a:t>
            </a:r>
          </a:p>
          <a:p>
            <a:pPr algn="ctr"/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0866456">
            <a:off x="425118" y="416376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kern="10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新細明體"/>
                <a:ea typeface="新細明體"/>
              </a:rPr>
              <a:t>範例</a:t>
            </a:r>
            <a:endParaRPr lang="zh-TW" altLang="en-US" sz="5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7667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zh-TW" altLang="en-US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畫卡注意事項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988840"/>
            <a:ext cx="7380312" cy="354488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TW" sz="32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1.</a:t>
            </a:r>
            <a:r>
              <a:rPr lang="zh-TW" altLang="en-US" sz="32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請使用</a:t>
            </a:r>
            <a:r>
              <a:rPr lang="en-US" altLang="zh-TW" sz="32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2B</a:t>
            </a:r>
            <a:r>
              <a:rPr lang="zh-TW" altLang="en-US" sz="32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鉛筆作答。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32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2.</a:t>
            </a:r>
            <a:r>
              <a:rPr lang="zh-TW" altLang="en-US" sz="32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畫線要粗黑、清晰，不可出格，擦拭要清潔，若畫線過輕或污損不清，不為機器所接受，考生自行負責。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32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3.</a:t>
            </a:r>
            <a:r>
              <a:rPr lang="zh-TW" altLang="en-US" sz="32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答案卡若要修改答案，請用橡皮擦，切勿使用立可白或其他修正液。 </a:t>
            </a:r>
          </a:p>
        </p:txBody>
      </p:sp>
      <p:pic>
        <p:nvPicPr>
          <p:cNvPr id="4" name="Picture 16" descr="logo-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7169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1" y="307169"/>
            <a:ext cx="5796297" cy="12840923"/>
          </a:xfrm>
          <a:prstGeom prst="rect">
            <a:avLst/>
          </a:prstGeom>
        </p:spPr>
      </p:pic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0" y="1196975"/>
            <a:ext cx="1476375" cy="863600"/>
          </a:xfrm>
          <a:prstGeom prst="wedgeRoundRectCallout">
            <a:avLst>
              <a:gd name="adj1" fmla="val 40442"/>
              <a:gd name="adj2" fmla="val -966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/>
              <a:t>寫上自己的編號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1151732" y="307170"/>
            <a:ext cx="1223962" cy="5048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000" dirty="0" smtClean="0"/>
              <a:t>1123</a:t>
            </a:r>
            <a:endParaRPr lang="zh-TW" altLang="en-US" sz="2000" dirty="0"/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2469298" y="1989138"/>
            <a:ext cx="217487" cy="2159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2482851" y="2276475"/>
            <a:ext cx="217487" cy="2159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2809876" y="2492375"/>
            <a:ext cx="217488" cy="2159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3202781" y="2744787"/>
            <a:ext cx="217488" cy="2159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1763713" y="4539302"/>
            <a:ext cx="217488" cy="2159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5508103" y="847797"/>
            <a:ext cx="1224137" cy="57626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3960965" y="861444"/>
            <a:ext cx="1258788" cy="5762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2154427" y="1763381"/>
            <a:ext cx="1439862" cy="18002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auto">
          <a:xfrm>
            <a:off x="7451725" y="1268413"/>
            <a:ext cx="1476375" cy="720725"/>
          </a:xfrm>
          <a:prstGeom prst="wedgeRoundRectCallout">
            <a:avLst>
              <a:gd name="adj1" fmla="val -78919"/>
              <a:gd name="adj2" fmla="val -48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/>
              <a:t>寫上自己的姓名</a:t>
            </a:r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auto">
          <a:xfrm>
            <a:off x="7308850" y="2492375"/>
            <a:ext cx="1476375" cy="720725"/>
          </a:xfrm>
          <a:prstGeom prst="wedgeRoundRectCallout">
            <a:avLst>
              <a:gd name="adj1" fmla="val -203432"/>
              <a:gd name="adj2" fmla="val -2050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/>
              <a:t>寫上自己的學校名稱</a:t>
            </a:r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>
            <a:off x="5148263" y="3213100"/>
            <a:ext cx="1476375" cy="720725"/>
          </a:xfrm>
          <a:prstGeom prst="wedgeRoundRectCallout">
            <a:avLst>
              <a:gd name="adj1" fmla="val -154097"/>
              <a:gd name="adj2" fmla="val -942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/>
              <a:t>畫上自己的編號</a:t>
            </a:r>
          </a:p>
        </p:txBody>
      </p:sp>
      <p:sp>
        <p:nvSpPr>
          <p:cNvPr id="72720" name="AutoShape 16"/>
          <p:cNvSpPr>
            <a:spLocks noChangeArrowheads="1"/>
          </p:cNvSpPr>
          <p:nvPr/>
        </p:nvSpPr>
        <p:spPr bwMode="auto">
          <a:xfrm>
            <a:off x="0" y="4724400"/>
            <a:ext cx="1476375" cy="720725"/>
          </a:xfrm>
          <a:prstGeom prst="wedgeRoundRectCallout">
            <a:avLst>
              <a:gd name="adj1" fmla="val 67039"/>
              <a:gd name="adj2" fmla="val -476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/>
              <a:t>以</a:t>
            </a:r>
            <a:r>
              <a:rPr lang="en-US" altLang="zh-TW" dirty="0"/>
              <a:t>2B</a:t>
            </a:r>
            <a:r>
              <a:rPr lang="zh-TW" altLang="en-US"/>
              <a:t>畫出正確的劃記</a:t>
            </a:r>
          </a:p>
        </p:txBody>
      </p:sp>
    </p:spTree>
  </p:cSld>
  <p:clrMapOvr>
    <a:masterClrMapping/>
  </p:clrMapOvr>
  <p:transition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27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08" grpId="0" animBg="1"/>
      <p:bldP spid="72709" grpId="0" animBg="1"/>
      <p:bldP spid="72710" grpId="0" animBg="1"/>
      <p:bldP spid="72711" grpId="0" animBg="1"/>
      <p:bldP spid="72712" grpId="0" animBg="1"/>
      <p:bldP spid="72713" grpId="0" animBg="1"/>
      <p:bldP spid="72714" grpId="0" animBg="1"/>
      <p:bldP spid="72715" grpId="0" animBg="1"/>
      <p:bldP spid="72716" grpId="0" animBg="1"/>
      <p:bldP spid="72717" grpId="0" animBg="1"/>
      <p:bldP spid="72718" grpId="0" animBg="1"/>
      <p:bldP spid="72719" grpId="0" animBg="1"/>
      <p:bldP spid="727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2492896"/>
            <a:ext cx="7272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72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預祝答題</a:t>
            </a:r>
            <a:r>
              <a:rPr lang="zh-TW" altLang="en-US" sz="72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順利</a:t>
            </a:r>
            <a:endParaRPr lang="zh-TW" altLang="en-US" sz="7200" b="1" cap="none" spc="0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97600" y="3945830"/>
            <a:ext cx="74382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8000" b="1" kern="10" cap="none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準備開始</a:t>
            </a:r>
            <a:r>
              <a:rPr lang="en-US" altLang="zh-TW" sz="8000" b="1" kern="10" cap="none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—GO!!</a:t>
            </a:r>
            <a:endParaRPr lang="zh-TW" altLang="en-US" sz="8000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6" descr="logo-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7169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205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27676" y="240224"/>
            <a:ext cx="5724644" cy="1964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ctr" hangingPunct="0">
              <a:lnSpc>
                <a:spcPts val="7300"/>
              </a:lnSpc>
            </a:pPr>
            <a:r>
              <a:rPr lang="en-US" altLang="zh-TW" sz="5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5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年漢字有溫度</a:t>
            </a:r>
            <a:endParaRPr lang="en-US" altLang="zh-TW" sz="54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fontAlgn="ctr" hangingPunct="0">
              <a:lnSpc>
                <a:spcPts val="7300"/>
              </a:lnSpc>
            </a:pPr>
            <a:r>
              <a:rPr lang="zh-TW" altLang="en-US" sz="5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語文知識擂台賽</a:t>
            </a:r>
            <a:endParaRPr lang="zh-TW" altLang="en-US" sz="5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16" descr="logo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7169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645782" y="3074950"/>
            <a:ext cx="38884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開幕式</a:t>
            </a:r>
            <a:endParaRPr lang="zh-TW" alt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64224" y="188640"/>
            <a:ext cx="5575564" cy="1964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ctr" hangingPunct="0">
              <a:lnSpc>
                <a:spcPts val="7300"/>
              </a:lnSpc>
            </a:pPr>
            <a:r>
              <a:rPr lang="en-US" altLang="zh-TW" sz="5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5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年漢字</a:t>
            </a:r>
            <a:r>
              <a:rPr lang="zh-TW" altLang="en-US" sz="5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有溫度</a:t>
            </a:r>
            <a:endParaRPr lang="en-US" altLang="zh-TW" sz="5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fontAlgn="ctr" hangingPunct="0">
              <a:lnSpc>
                <a:spcPts val="7300"/>
              </a:lnSpc>
            </a:pPr>
            <a:r>
              <a:rPr lang="zh-TW" altLang="en-US" sz="5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語文知識擂台賽</a:t>
            </a:r>
          </a:p>
        </p:txBody>
      </p:sp>
      <p:pic>
        <p:nvPicPr>
          <p:cNvPr id="11" name="Picture 16" descr="logo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7169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827584" y="3371508"/>
            <a:ext cx="7848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長官來賓致詞</a:t>
            </a:r>
            <a:endParaRPr lang="zh-TW" alt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2552705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/>
            <a:r>
              <a:rPr lang="en-US" altLang="zh-TW" sz="28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1.</a:t>
            </a:r>
            <a:r>
              <a:rPr lang="zh-TW" altLang="en-US" sz="28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為</a:t>
            </a:r>
            <a:r>
              <a:rPr lang="zh-TW" altLang="en-US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響應節能減碳，請參加活動人員自備環保杯。</a:t>
            </a:r>
            <a:endParaRPr lang="en-US" altLang="zh-TW" sz="2800" dirty="0">
              <a:solidFill>
                <a:schemeClr val="tx2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720000" indent="-432000">
              <a:buFont typeface="+mj-lt"/>
              <a:buAutoNum type="arabicParenR"/>
            </a:pPr>
            <a:endParaRPr lang="en-US" altLang="zh-TW" sz="2800" dirty="0">
              <a:solidFill>
                <a:schemeClr val="tx2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288000"/>
            <a:r>
              <a:rPr lang="en-US" altLang="zh-TW" sz="28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2.</a:t>
            </a:r>
            <a:r>
              <a:rPr lang="zh-TW" altLang="en-US" sz="28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凡</a:t>
            </a:r>
            <a:r>
              <a:rPr lang="zh-TW" altLang="en-US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參賽者即視同承認本活動辦法各項規定，若有未盡事宜，主辦單位保有最終解釋權與增修權，並保留變更競賽活動辦法及獎金、獎品內容之權利。</a:t>
            </a:r>
          </a:p>
        </p:txBody>
      </p:sp>
      <p:pic>
        <p:nvPicPr>
          <p:cNvPr id="5" name="Picture 16" descr="logo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7169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69848" y="71737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共同注意事項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278092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3.</a:t>
            </a:r>
            <a:r>
              <a:rPr lang="zh-TW" altLang="en-US" sz="28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競賽</a:t>
            </a:r>
            <a:r>
              <a:rPr lang="zh-TW" altLang="en-US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題目命題範圍：</a:t>
            </a:r>
            <a:r>
              <a:rPr lang="zh-TW" altLang="zh-TW" sz="28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所有</a:t>
            </a:r>
            <a:r>
              <a:rPr lang="zh-TW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題目字音以教育部</a:t>
            </a:r>
            <a:r>
              <a:rPr lang="en-US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88</a:t>
            </a:r>
            <a:r>
              <a:rPr lang="zh-TW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年</a:t>
            </a:r>
            <a:r>
              <a:rPr lang="en-US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3</a:t>
            </a:r>
            <a:r>
              <a:rPr lang="zh-TW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月</a:t>
            </a:r>
            <a:r>
              <a:rPr lang="en-US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31</a:t>
            </a:r>
            <a:r>
              <a:rPr lang="zh-TW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日台</a:t>
            </a:r>
            <a:r>
              <a:rPr lang="en-US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88</a:t>
            </a:r>
            <a:r>
              <a:rPr lang="zh-TW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語字第</a:t>
            </a:r>
            <a:r>
              <a:rPr lang="en-US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88034600</a:t>
            </a:r>
            <a:r>
              <a:rPr lang="zh-TW" altLang="zh-TW" sz="28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號函公布之「國語一字多音審訂表」為準，字形以教育部所公布「常用標準國字字體」之字形為準，並結合本府編印之《花蓮縣推動讀經教育讀本》作為出題重點。 </a:t>
            </a:r>
          </a:p>
        </p:txBody>
      </p:sp>
      <p:pic>
        <p:nvPicPr>
          <p:cNvPr id="6" name="Picture 16" descr="logo-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576024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69848" y="71737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共同注意事項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029048"/>
            <a:ext cx="8784976" cy="49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0" marR="0" lvl="0" indent="-360000" algn="l" defTabSz="914400" rtl="0" eaLnBrk="0" fontAlgn="ctr" latinLnBrk="0" hangingPunct="0">
              <a:lnSpc>
                <a:spcPts val="2400"/>
              </a:lnSpc>
              <a:spcBef>
                <a:spcPts val="900"/>
              </a:spcBef>
              <a:spcAft>
                <a:spcPts val="900"/>
              </a:spcAft>
              <a:buClrTx/>
              <a:buSzTx/>
              <a:tabLst/>
            </a:pP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第一階段 </a:t>
            </a:r>
            <a:endParaRPr kumimoji="1" lang="zh-TW" altLang="en-US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360000" marR="0" lvl="0" indent="-360000" algn="l" defTabSz="914400" rtl="0" eaLnBrk="0" fontAlgn="ctr" latin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國中、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組併同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梯次進行答題，成績分組計算</a:t>
            </a:r>
            <a:r>
              <a:rPr kumimoji="1" lang="zh-TW" alt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pPr marL="360000" marR="0" lvl="0" indent="-360000" algn="l" defTabSz="914400" rtl="0" eaLnBrk="0" fontAlgn="ctr" latinLnBrk="0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第一階段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以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筆試方式，筆試題目類型以選擇題</a:t>
            </a:r>
            <a:r>
              <a:rPr lang="en-US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4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選</a:t>
            </a:r>
            <a:r>
              <a:rPr lang="en-US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方式進行，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共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50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題；競賽題目採現場投影方式呈現，每</a:t>
            </a:r>
            <a:r>
              <a:rPr lang="en-US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題為一幕。參賽者必須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在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秒內完成作答，時間到則布幕切換至下一題畫面。</a:t>
            </a:r>
          </a:p>
          <a:p>
            <a:pPr marL="360000" lvl="0" indent="-360000" eaLnBrk="0" fontAlgn="ctr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答案卡須用黑色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2B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鉛筆劃記，修正時須用橡皮擦將原劃記擦拭乾淨，不得使用修正液（帶），如有劃記不明顯或污損等情事，導致電腦無法辨認者，其責任由參賽者自負，不得提出異議。</a:t>
            </a:r>
          </a:p>
          <a:p>
            <a:pPr marL="360000" indent="-360000" eaLnBrk="0" fontAlgn="ctr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第一階段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計分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方式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為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答對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題得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分，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各隊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位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選手成績總和，滿分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分。</a:t>
            </a:r>
          </a:p>
          <a:p>
            <a:pPr marL="360000" marR="0" lvl="0" indent="-360000" algn="l" defTabSz="914400" rtl="0" eaLnBrk="0" fontAlgn="ctr" latinLnBrk="0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本次參賽隊伍均進入第二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階段。</a:t>
            </a:r>
            <a:endParaRPr lang="zh-TW" altLang="en-US" sz="2400" dirty="0">
              <a:solidFill>
                <a:schemeClr val="tx2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33265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競賽流程、規則補充說明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16" descr="logo-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33256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503886"/>
            <a:ext cx="8208912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ctr" hangingPunct="0"/>
            <a:r>
              <a:rPr lang="zh-TW" altLang="zh-TW" sz="3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第二階段</a:t>
            </a:r>
            <a:endParaRPr lang="en-US" altLang="zh-TW" sz="3200" b="1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fontAlgn="ctr" hangingPunct="0"/>
            <a:endParaRPr lang="zh-TW" altLang="zh-TW" sz="1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60000" lvl="0" indent="-360000" eaLnBrk="0" fontAlgn="ctr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國中、國小組併同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梯次進行答題，成績分組計算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pPr marL="360000" indent="-360000" eaLnBrk="0" fontAlgn="ctr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第二階段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每隊</a:t>
            </a:r>
            <a:r>
              <a:rPr lang="en-US" altLang="zh-TW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組</a:t>
            </a:r>
            <a:r>
              <a:rPr lang="zh-TW" altLang="zh-TW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「</a:t>
            </a:r>
            <a:r>
              <a:rPr lang="zh-TW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無線遙控作答器</a:t>
            </a:r>
            <a:r>
              <a:rPr lang="zh-TW" altLang="zh-TW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」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進行作答，題目類型為選擇題</a:t>
            </a:r>
            <a:r>
              <a:rPr lang="en-US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4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選</a:t>
            </a:r>
            <a:r>
              <a:rPr lang="en-US" altLang="zh-TW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，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共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150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</a:t>
            </a:r>
            <a:r>
              <a:rPr lang="zh-TW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。題目採現場投影方式呈現，每</a:t>
            </a:r>
            <a:r>
              <a:rPr lang="en-US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lang="zh-TW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題為一幕，每題答題時間</a:t>
            </a:r>
            <a:r>
              <a:rPr lang="zh-TW" altLang="zh-TW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為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</a:t>
            </a:r>
            <a:r>
              <a:rPr lang="zh-TW" altLang="zh-TW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秒</a:t>
            </a:r>
            <a:r>
              <a:rPr lang="zh-TW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，時間到則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布幕</a:t>
            </a:r>
            <a:r>
              <a:rPr lang="zh-TW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切換至下一題畫面。</a:t>
            </a:r>
            <a:endParaRPr lang="en-US" altLang="zh-TW" sz="2400" dirty="0">
              <a:solidFill>
                <a:schemeClr val="tx2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360000" indent="-360000" eaLnBrk="0" fontAlgn="ctr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答題結束後，現場以投影方式，公布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成績分數</a:t>
            </a:r>
            <a:r>
              <a:rPr lang="zh-TW" altLang="zh-TW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。若試題有疑義時，應立即舉手提出，並當場解釋，離開競賽會場後將不再受理。</a:t>
            </a:r>
            <a:endParaRPr lang="en-US" altLang="zh-TW" sz="2400" dirty="0">
              <a:solidFill>
                <a:schemeClr val="tx2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360000" lvl="0" indent="-360000" eaLnBrk="0" fontAlgn="ctr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第二階段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計分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方式為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各隊答對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題得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/>
                <a:ea typeface="標楷體"/>
                <a:cs typeface="Times New Roman" pitchFamily="18" charset="0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滿分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60000" lvl="0" indent="-360000" eaLnBrk="0" fontAlgn="ctr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總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成績計算方式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為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第一階段團體成績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第二階段團體成績之總和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國中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組、國</a:t>
            </a:r>
            <a:r>
              <a:rPr lang="zh-TW" altLang="en-US" sz="2400" dirty="0" smtClean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小組各取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前六名，若前六名有同分時，以</a:t>
            </a:r>
            <a:r>
              <a:rPr lang="zh-TW" altLang="en-US" sz="2400" b="1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第二階段</a:t>
            </a:r>
            <a:r>
              <a:rPr lang="zh-TW" altLang="en-US" sz="2400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成績高分者排序。</a:t>
            </a:r>
          </a:p>
        </p:txBody>
      </p:sp>
      <p:pic>
        <p:nvPicPr>
          <p:cNvPr id="3" name="Picture 16" descr="logo-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4627"/>
              </p:ext>
            </p:extLst>
          </p:nvPr>
        </p:nvGraphicFramePr>
        <p:xfrm>
          <a:off x="573206" y="928048"/>
          <a:ext cx="7915701" cy="5363570"/>
        </p:xfrm>
        <a:graphic>
          <a:graphicData uri="http://schemas.openxmlformats.org/drawingml/2006/table">
            <a:tbl>
              <a:tblPr/>
              <a:tblGrid>
                <a:gridCol w="7915701"/>
              </a:tblGrid>
              <a:tr h="53635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rgbClr val="002060"/>
                      </a:solidFill>
                      <a:prstDash val="solid"/>
                    </a:lnL>
                    <a:lnR w="12700" cmpd="sng">
                      <a:solidFill>
                        <a:srgbClr val="002060"/>
                      </a:solidFill>
                      <a:prstDash val="solid"/>
                    </a:lnR>
                    <a:lnT w="12700" cmpd="sng">
                      <a:solidFill>
                        <a:srgbClr val="002060"/>
                      </a:solidFill>
                      <a:prstDash val="solid"/>
                    </a:lnT>
                    <a:lnB w="12700" cmpd="sng">
                      <a:solidFill>
                        <a:srgbClr val="00206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47864" y="282715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32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活動流程</a:t>
            </a:r>
            <a:endParaRPr lang="en-US" altLang="zh-TW" sz="32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9928" name="Group 71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95119081"/>
              </p:ext>
            </p:extLst>
          </p:nvPr>
        </p:nvGraphicFramePr>
        <p:xfrm>
          <a:off x="611560" y="908720"/>
          <a:ext cx="7849120" cy="5401384"/>
        </p:xfrm>
        <a:graphic>
          <a:graphicData uri="http://schemas.openxmlformats.org/drawingml/2006/table">
            <a:tbl>
              <a:tblPr/>
              <a:tblGrid>
                <a:gridCol w="1649412"/>
                <a:gridCol w="3895452"/>
                <a:gridCol w="2304256"/>
              </a:tblGrid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活動時間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活動內容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3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08:30~08:50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報到；報到完學生請即入場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發答案卡、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2B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鉛筆及橡皮擦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734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09:00~09:10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開幕式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長官來賓致詞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大合照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環境介紹、流程說明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09:10~09:20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國中、國小組第一階段規則說明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師長離開考場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9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09:20~09:45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第一階段競賽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09:45~10:10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第一階段閱卷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以下程序會因實際情形，彈性調整時間。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10:10~10:20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公布第一階段競賽成績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第二階段準備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01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10:20~10:40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選手就位，第二階段規則說明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師長離開考場，選手未到場視同自動棄權</a:t>
                      </a: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10:40~11:30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第二階段競賽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11:30~11:45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公布第二階段競賽成績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11:45~12:30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統計總成績、頒獎、合照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2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12:30~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活動結束，快樂赴歸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099" name="Picture 20" descr="座位表_頁面_1"/>
          <p:cNvPicPr>
            <a:picLocks noChangeAspect="1" noChangeArrowheads="1"/>
          </p:cNvPicPr>
          <p:nvPr/>
        </p:nvPicPr>
        <p:blipFill>
          <a:blip r:embed="rId2" cstate="print"/>
          <a:srcRect t="11579"/>
          <a:stretch>
            <a:fillRect/>
          </a:stretch>
        </p:blipFill>
        <p:spPr bwMode="auto">
          <a:xfrm>
            <a:off x="1763688" y="0"/>
            <a:ext cx="5544146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2030</TotalTime>
  <Words>891</Words>
  <Application>Microsoft Office PowerPoint</Application>
  <PresentationFormat>如螢幕大小 (4:3)</PresentationFormat>
  <Paragraphs>92</Paragraphs>
  <Slides>14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波形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第一階段答題注意事項</vt:lpstr>
      <vt:lpstr>PowerPoint 簡報</vt:lpstr>
      <vt:lpstr>畫卡注意事項 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命題光碟</dc:creator>
  <cp:lastModifiedBy>USER</cp:lastModifiedBy>
  <cp:revision>124</cp:revision>
  <cp:lastPrinted>2019-12-09T05:40:15Z</cp:lastPrinted>
  <dcterms:created xsi:type="dcterms:W3CDTF">2014-10-07T09:13:22Z</dcterms:created>
  <dcterms:modified xsi:type="dcterms:W3CDTF">2019-12-09T05:51:19Z</dcterms:modified>
</cp:coreProperties>
</file>