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97" r:id="rId3"/>
    <p:sldId id="298" r:id="rId4"/>
    <p:sldId id="299" r:id="rId5"/>
    <p:sldId id="304" r:id="rId6"/>
    <p:sldId id="300" r:id="rId7"/>
    <p:sldId id="301" r:id="rId8"/>
    <p:sldId id="265" r:id="rId9"/>
    <p:sldId id="278" r:id="rId10"/>
    <p:sldId id="285" r:id="rId11"/>
    <p:sldId id="294" r:id="rId12"/>
    <p:sldId id="286" r:id="rId13"/>
    <p:sldId id="280" r:id="rId14"/>
    <p:sldId id="281" r:id="rId15"/>
    <p:sldId id="283" r:id="rId16"/>
    <p:sldId id="288" r:id="rId17"/>
    <p:sldId id="302" r:id="rId18"/>
    <p:sldId id="303" r:id="rId19"/>
    <p:sldId id="290" r:id="rId20"/>
    <p:sldId id="291" r:id="rId21"/>
    <p:sldId id="293" r:id="rId22"/>
    <p:sldId id="295" r:id="rId23"/>
    <p:sldId id="257" r:id="rId24"/>
    <p:sldId id="276" r:id="rId2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99CC"/>
    <a:srgbClr val="F8F9CD"/>
  </p:clrMru>
</p:presentationPr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佈景主題樣式 2 - 輔色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佈景主題樣式 2 - 輔色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16" autoAdjust="0"/>
    <p:restoredTop sz="86473" autoAdjust="0"/>
  </p:normalViewPr>
  <p:slideViewPr>
    <p:cSldViewPr>
      <p:cViewPr varScale="1">
        <p:scale>
          <a:sx n="66" d="100"/>
          <a:sy n="66" d="100"/>
        </p:scale>
        <p:origin x="-10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086600" cy="14700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2946400"/>
            <a:ext cx="4432300" cy="1752600"/>
          </a:xfrm>
        </p:spPr>
        <p:txBody>
          <a:bodyPr anchor="ctr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521824"/>
            <a:ext cx="2133600" cy="259976"/>
          </a:xfrm>
        </p:spPr>
        <p:txBody>
          <a:bodyPr/>
          <a:lstStyle>
            <a:lvl1pPr algn="r">
              <a:defRPr/>
            </a:lvl1pPr>
          </a:lstStyle>
          <a:p>
            <a:fld id="{19089DF9-C173-4B5A-A81C-18F88BC5A18E}" type="datetimeFigureOut">
              <a:rPr lang="zh-TW" altLang="en-US" smtClean="0"/>
              <a:pPr/>
              <a:t>2009/11/12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1824"/>
            <a:ext cx="2895600" cy="259976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93224"/>
            <a:ext cx="609600" cy="259976"/>
          </a:xfrm>
        </p:spPr>
        <p:txBody>
          <a:bodyPr/>
          <a:lstStyle>
            <a:lvl1pPr algn="ctr">
              <a:defRPr/>
            </a:lvl1pPr>
          </a:lstStyle>
          <a:p>
            <a:fld id="{C7C2EE36-F951-46A3-8948-F0A6E54308D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685798" y="0"/>
            <a:ext cx="8001004" cy="7950200"/>
            <a:chOff x="685798" y="0"/>
            <a:chExt cx="8001004" cy="7950200"/>
          </a:xfrm>
        </p:grpSpPr>
        <p:sp>
          <p:nvSpPr>
            <p:cNvPr id="8" name="Pie 7"/>
            <p:cNvSpPr/>
            <p:nvPr/>
          </p:nvSpPr>
          <p:spPr>
            <a:xfrm flipH="1" flipV="1">
              <a:off x="1257300" y="5778500"/>
              <a:ext cx="2171700" cy="2171700"/>
            </a:xfrm>
            <a:prstGeom prst="pie">
              <a:avLst>
                <a:gd name="adj1" fmla="val 0"/>
                <a:gd name="adj2" fmla="val 10800000"/>
              </a:avLst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9" name="Group 52"/>
            <p:cNvGrpSpPr/>
            <p:nvPr/>
          </p:nvGrpSpPr>
          <p:grpSpPr>
            <a:xfrm>
              <a:off x="685798" y="0"/>
              <a:ext cx="8001004" cy="6855714"/>
              <a:chOff x="685798" y="0"/>
              <a:chExt cx="8001004" cy="6855714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685798" y="5880101"/>
                <a:ext cx="1143001" cy="9756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590800" y="5181600"/>
                <a:ext cx="914400" cy="914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838200" y="57912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362200" y="59436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676400" y="56261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981200" y="5334000"/>
                <a:ext cx="355600" cy="3556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943100" y="55626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362200" y="50292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009900" y="4419600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971800" y="46482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314700" y="4724400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619500" y="50292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384300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505200" y="52578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295400" y="56642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447800" y="5511800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600200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352800" y="5943600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 flipV="1">
                <a:off x="5486400" y="0"/>
                <a:ext cx="1143001" cy="9756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9" name="Oval 28"/>
              <p:cNvSpPr/>
              <p:nvPr/>
            </p:nvSpPr>
            <p:spPr>
              <a:xfrm flipV="1">
                <a:off x="7391402" y="759714"/>
                <a:ext cx="914400" cy="9144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0" name="Oval 29"/>
              <p:cNvSpPr/>
              <p:nvPr/>
            </p:nvSpPr>
            <p:spPr>
              <a:xfrm flipV="1">
                <a:off x="5638802" y="607314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 flipV="1">
                <a:off x="7162802" y="150114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 flipV="1">
                <a:off x="6477002" y="772414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 flipV="1">
                <a:off x="6781802" y="1166114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4" name="Oval 33"/>
              <p:cNvSpPr/>
              <p:nvPr/>
            </p:nvSpPr>
            <p:spPr>
              <a:xfrm flipV="1">
                <a:off x="6743702" y="861314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5" name="Oval 34"/>
              <p:cNvSpPr/>
              <p:nvPr/>
            </p:nvSpPr>
            <p:spPr>
              <a:xfrm flipV="1">
                <a:off x="7162802" y="1064514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 flipV="1">
                <a:off x="7810502" y="2080514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7" name="Oval 36"/>
              <p:cNvSpPr/>
              <p:nvPr/>
            </p:nvSpPr>
            <p:spPr>
              <a:xfrm flipV="1">
                <a:off x="7772402" y="1775714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8" name="Oval 37"/>
              <p:cNvSpPr/>
              <p:nvPr/>
            </p:nvSpPr>
            <p:spPr>
              <a:xfrm flipV="1">
                <a:off x="8115302" y="1928114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 flipV="1">
                <a:off x="8420102" y="1623314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0" name="Oval 39"/>
              <p:cNvSpPr/>
              <p:nvPr/>
            </p:nvSpPr>
            <p:spPr>
              <a:xfrm flipV="1">
                <a:off x="6184902" y="1242314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1" name="Oval 40"/>
              <p:cNvSpPr/>
              <p:nvPr/>
            </p:nvSpPr>
            <p:spPr>
              <a:xfrm flipV="1">
                <a:off x="8305802" y="1394714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2" name="Oval 41"/>
              <p:cNvSpPr/>
              <p:nvPr/>
            </p:nvSpPr>
            <p:spPr>
              <a:xfrm flipV="1">
                <a:off x="6096002" y="1064514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 flipV="1">
                <a:off x="6248402" y="1216914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 flipV="1">
                <a:off x="6400802" y="1242314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5" name="Oval 44"/>
              <p:cNvSpPr/>
              <p:nvPr/>
            </p:nvSpPr>
            <p:spPr>
              <a:xfrm flipV="1">
                <a:off x="8153402" y="378714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46" name="Oval 45"/>
          <p:cNvSpPr/>
          <p:nvPr/>
        </p:nvSpPr>
        <p:spPr>
          <a:xfrm>
            <a:off x="8636000" y="658905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8788400" y="6589059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8940800" y="658905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89DF9-C173-4B5A-A81C-18F88BC5A18E}" type="datetimeFigureOut">
              <a:rPr lang="zh-TW" altLang="en-US" smtClean="0"/>
              <a:pPr/>
              <a:t>2009/11/12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EE36-F951-46A3-8948-F0A6E54308D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3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4" name="Picture Placeholder 2"/>
          <p:cNvSpPr>
            <a:spLocks noGrp="1"/>
          </p:cNvSpPr>
          <p:nvPr>
            <p:ph type="pic" idx="1"/>
          </p:nvPr>
        </p:nvSpPr>
        <p:spPr>
          <a:xfrm>
            <a:off x="5638800" y="838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25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89DF9-C173-4B5A-A81C-18F88BC5A18E}" type="datetimeFigureOut">
              <a:rPr lang="zh-TW" altLang="en-US" smtClean="0"/>
              <a:pPr/>
              <a:t>2009/11/12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EE36-F951-46A3-8948-F0A6E54308D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3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2" name="Picture Placeholder 2"/>
          <p:cNvSpPr>
            <a:spLocks noGrp="1"/>
          </p:cNvSpPr>
          <p:nvPr>
            <p:ph type="pic" idx="1"/>
          </p:nvPr>
        </p:nvSpPr>
        <p:spPr>
          <a:xfrm>
            <a:off x="5715000" y="76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23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24" name="Picture Placeholder 2"/>
          <p:cNvSpPr>
            <a:spLocks noGrp="1"/>
          </p:cNvSpPr>
          <p:nvPr>
            <p:ph type="pic" idx="14"/>
          </p:nvPr>
        </p:nvSpPr>
        <p:spPr>
          <a:xfrm>
            <a:off x="2667000" y="3810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89DF9-C173-4B5A-A81C-18F88BC5A18E}" type="datetimeFigureOut">
              <a:rPr lang="zh-TW" altLang="en-US" smtClean="0"/>
              <a:pPr/>
              <a:t>2009/11/12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EE36-F951-46A3-8948-F0A6E54308D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89DF9-C173-4B5A-A81C-18F88BC5A18E}" type="datetimeFigureOut">
              <a:rPr lang="zh-TW" altLang="en-US" smtClean="0"/>
              <a:pPr/>
              <a:t>2009/11/12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EE36-F951-46A3-8948-F0A6E54308D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89DF9-C173-4B5A-A81C-18F88BC5A18E}" type="datetimeFigureOut">
              <a:rPr lang="zh-TW" altLang="en-US" smtClean="0"/>
              <a:pPr/>
              <a:t>2009/11/12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EE36-F951-46A3-8948-F0A6E54308D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89DF9-C173-4B5A-A81C-18F88BC5A18E}" type="datetimeFigureOut">
              <a:rPr lang="zh-TW" altLang="en-US" smtClean="0"/>
              <a:pPr/>
              <a:t>2009/11/12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EE36-F951-46A3-8948-F0A6E54308D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4592782" y="2133600"/>
            <a:ext cx="3865418" cy="4172197"/>
            <a:chOff x="0" y="0"/>
            <a:chExt cx="1600200" cy="17272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3" name="Group 32"/>
          <p:cNvGrpSpPr/>
          <p:nvPr/>
        </p:nvGrpSpPr>
        <p:grpSpPr>
          <a:xfrm>
            <a:off x="609600" y="990600"/>
            <a:ext cx="1179761" cy="1356814"/>
            <a:chOff x="266700" y="914400"/>
            <a:chExt cx="1179761" cy="1356814"/>
          </a:xfrm>
        </p:grpSpPr>
        <p:sp>
          <p:nvSpPr>
            <p:cNvPr id="23" name="Oval 22"/>
            <p:cNvSpPr/>
            <p:nvPr/>
          </p:nvSpPr>
          <p:spPr>
            <a:xfrm>
              <a:off x="555812" y="1380565"/>
              <a:ext cx="890649" cy="8906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 flipV="1">
              <a:off x="304800" y="121920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7" name="Oval 26"/>
            <p:cNvSpPr/>
            <p:nvPr/>
          </p:nvSpPr>
          <p:spPr>
            <a:xfrm flipV="1">
              <a:off x="266700" y="914400"/>
              <a:ext cx="431800" cy="4318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8" name="Oval 27"/>
            <p:cNvSpPr/>
            <p:nvPr/>
          </p:nvSpPr>
          <p:spPr>
            <a:xfrm flipV="1">
              <a:off x="609600" y="1066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4400" y="2590800"/>
            <a:ext cx="1905000" cy="19050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43000"/>
            <a:ext cx="7086600" cy="1472184"/>
          </a:xfrm>
        </p:spPr>
        <p:txBody>
          <a:bodyPr anchor="ctr" anchorCtr="0">
            <a:normAutofit/>
          </a:bodyPr>
          <a:lstStyle>
            <a:lvl1pPr algn="l">
              <a:defRPr sz="36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953" y="17526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indent="-22860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3622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indent="-228600" algn="l" defTabSz="914400" rtl="0" eaLnBrk="1" latinLnBrk="0" hangingPunct="1">
              <a:buFont typeface="Wingdings" pitchFamily="2" charset="2"/>
              <a:buChar char="l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89DF9-C173-4B5A-A81C-18F88BC5A18E}" type="datetimeFigureOut">
              <a:rPr lang="zh-TW" altLang="en-US" smtClean="0"/>
              <a:pPr/>
              <a:t>2009/11/12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EE36-F951-46A3-8948-F0A6E54308D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6200000">
            <a:off x="-870003" y="3147219"/>
            <a:ext cx="3429000" cy="639762"/>
          </a:xfrm>
          <a:prstGeom prst="rect">
            <a:avLst/>
          </a:prstGeom>
          <a:noFill/>
        </p:spPr>
        <p:txBody>
          <a:bodyPr anchor="ctr" anchorCtr="0"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1755648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16200000">
            <a:off x="3259278" y="3756819"/>
            <a:ext cx="3429000" cy="639762"/>
          </a:xfrm>
          <a:prstGeom prst="rect">
            <a:avLst/>
          </a:prstGeom>
          <a:noFill/>
        </p:spPr>
        <p:txBody>
          <a:bodyPr anchor="ctr" anchorCtr="0"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2359152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89DF9-C173-4B5A-A81C-18F88BC5A18E}" type="datetimeFigureOut">
              <a:rPr lang="zh-TW" altLang="en-US" smtClean="0"/>
              <a:pPr/>
              <a:t>2009/11/12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EE36-F951-46A3-8948-F0A6E54308D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89DF9-C173-4B5A-A81C-18F88BC5A18E}" type="datetimeFigureOut">
              <a:rPr lang="zh-TW" altLang="en-US" smtClean="0"/>
              <a:pPr/>
              <a:t>2009/11/12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EE36-F951-46A3-8948-F0A6E54308D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89DF9-C173-4B5A-A81C-18F88BC5A18E}" type="datetimeFigureOut">
              <a:rPr lang="zh-TW" altLang="en-US" smtClean="0"/>
              <a:pPr/>
              <a:t>2009/11/12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EE36-F951-46A3-8948-F0A6E54308D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048"/>
            <a:ext cx="2130552" cy="3044952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89DF9-C173-4B5A-A81C-18F88BC5A18E}" type="datetimeFigureOut">
              <a:rPr lang="zh-TW" altLang="en-US" smtClean="0"/>
              <a:pPr/>
              <a:t>2009/11/12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EE36-F951-46A3-8948-F0A6E54308D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8" name="Group 22"/>
          <p:cNvGrpSpPr/>
          <p:nvPr/>
        </p:nvGrpSpPr>
        <p:grpSpPr>
          <a:xfrm>
            <a:off x="4695702" y="2133600"/>
            <a:ext cx="4448298" cy="4018808"/>
            <a:chOff x="4695702" y="2133600"/>
            <a:chExt cx="4448298" cy="4018808"/>
          </a:xfrm>
        </p:grpSpPr>
        <p:sp>
          <p:nvSpPr>
            <p:cNvPr id="10" name="Oval 9"/>
            <p:cNvSpPr/>
            <p:nvPr/>
          </p:nvSpPr>
          <p:spPr>
            <a:xfrm>
              <a:off x="4695702" y="5048003"/>
              <a:ext cx="1104405" cy="110440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7065818" y="4572000"/>
              <a:ext cx="858982" cy="85898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39938" y="4894613"/>
              <a:ext cx="1043049" cy="10430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693725" y="3048000"/>
              <a:ext cx="1840675" cy="184067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7916883" y="2133600"/>
              <a:ext cx="858982" cy="85898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7824849" y="2685803"/>
              <a:ext cx="1043049" cy="10430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8653153" y="2869870"/>
              <a:ext cx="490847" cy="490847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552210" y="5120244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6781800" y="5562600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6705600" y="5181600"/>
              <a:ext cx="306779" cy="30677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7073735" y="5120244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927847"/>
            <a:ext cx="4114800" cy="4114800"/>
          </a:xfr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9144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17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645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8902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/>
          </a:p>
        </p:txBody>
      </p:sp>
      <p:sp>
        <p:nvSpPr>
          <p:cNvPr id="25" name="Oval 24"/>
          <p:cNvSpPr/>
          <p:nvPr/>
        </p:nvSpPr>
        <p:spPr>
          <a:xfrm>
            <a:off x="3886200" y="5638800"/>
            <a:ext cx="304800" cy="304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4645152"/>
            <a:ext cx="2514600" cy="1600200"/>
          </a:xfrm>
          <a:solidFill>
            <a:schemeClr val="tx2">
              <a:alpha val="20000"/>
            </a:schemeClr>
          </a:solidFill>
          <a:ln>
            <a:noFill/>
          </a:ln>
        </p:spPr>
        <p:txBody>
          <a:bodyPr vert="horz" lIns="0" tIns="45720" rIns="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1800"/>
              </a:spcBef>
              <a:buFont typeface="Wingdings" pitchFamily="2" charset="2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26" name="Oval 25"/>
          <p:cNvSpPr/>
          <p:nvPr/>
        </p:nvSpPr>
        <p:spPr>
          <a:xfrm>
            <a:off x="3319153" y="5147953"/>
            <a:ext cx="186047" cy="186047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225024" y="5103129"/>
            <a:ext cx="186047" cy="186047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89DF9-C173-4B5A-A81C-18F88BC5A18E}" type="datetimeFigureOut">
              <a:rPr lang="zh-TW" altLang="en-US" smtClean="0"/>
              <a:pPr/>
              <a:t>2009/11/12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EE36-F951-46A3-8948-F0A6E54308D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2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685800"/>
            <a:ext cx="4572000" cy="45720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901952"/>
            <a:ext cx="6629400" cy="4224528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21824"/>
            <a:ext cx="2133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89DF9-C173-4B5A-A81C-18F88BC5A18E}" type="datetimeFigureOut">
              <a:rPr lang="zh-TW" altLang="en-US" smtClean="0"/>
              <a:pPr/>
              <a:t>2009/11/12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1824"/>
            <a:ext cx="2895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21824"/>
            <a:ext cx="2133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2EE36-F951-46A3-8948-F0A6E54308D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59" name="Oval 58"/>
          <p:cNvSpPr/>
          <p:nvPr/>
        </p:nvSpPr>
        <p:spPr>
          <a:xfrm>
            <a:off x="685800" y="152400"/>
            <a:ext cx="914400" cy="9144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381000" y="1206500"/>
            <a:ext cx="457200" cy="457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3" name="Oval 62"/>
          <p:cNvSpPr/>
          <p:nvPr/>
        </p:nvSpPr>
        <p:spPr>
          <a:xfrm>
            <a:off x="685800" y="914400"/>
            <a:ext cx="355600" cy="3556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647700" y="11430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457200" y="0"/>
            <a:ext cx="762000" cy="762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6" name="Oval 65"/>
          <p:cNvSpPr/>
          <p:nvPr/>
        </p:nvSpPr>
        <p:spPr>
          <a:xfrm>
            <a:off x="1714500" y="0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7" name="Oval 66"/>
          <p:cNvSpPr/>
          <p:nvPr/>
        </p:nvSpPr>
        <p:spPr>
          <a:xfrm>
            <a:off x="1676400" y="2286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2019300" y="304800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1028700" y="15240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0" name="Oval 69"/>
          <p:cNvSpPr/>
          <p:nvPr/>
        </p:nvSpPr>
        <p:spPr>
          <a:xfrm>
            <a:off x="889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1" name="Oval 70"/>
          <p:cNvSpPr/>
          <p:nvPr/>
        </p:nvSpPr>
        <p:spPr>
          <a:xfrm>
            <a:off x="914400" y="17526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2" name="Oval 71"/>
          <p:cNvSpPr/>
          <p:nvPr/>
        </p:nvSpPr>
        <p:spPr>
          <a:xfrm>
            <a:off x="0" y="12446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3" name="Oval 72"/>
          <p:cNvSpPr/>
          <p:nvPr/>
        </p:nvSpPr>
        <p:spPr>
          <a:xfrm>
            <a:off x="152400" y="1092200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3048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7" name="Oval 76"/>
          <p:cNvSpPr/>
          <p:nvPr/>
        </p:nvSpPr>
        <p:spPr>
          <a:xfrm rot="6197586" flipV="1">
            <a:off x="7932464" y="5568366"/>
            <a:ext cx="914400" cy="9144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0" name="Oval 79"/>
          <p:cNvSpPr/>
          <p:nvPr/>
        </p:nvSpPr>
        <p:spPr>
          <a:xfrm rot="6197586" flipV="1">
            <a:off x="8633992" y="4734233"/>
            <a:ext cx="457200" cy="457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1" name="Oval 80"/>
          <p:cNvSpPr/>
          <p:nvPr/>
        </p:nvSpPr>
        <p:spPr>
          <a:xfrm rot="6197586" flipV="1">
            <a:off x="8292676" y="4953384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2" name="Oval 81"/>
          <p:cNvSpPr/>
          <p:nvPr/>
        </p:nvSpPr>
        <p:spPr>
          <a:xfrm rot="6197586" flipV="1">
            <a:off x="8514131" y="4976607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3" name="Oval 82"/>
          <p:cNvSpPr/>
          <p:nvPr/>
        </p:nvSpPr>
        <p:spPr>
          <a:xfrm rot="6197586" flipV="1">
            <a:off x="7856272" y="5295370"/>
            <a:ext cx="762000" cy="762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4" name="Oval 83"/>
          <p:cNvSpPr/>
          <p:nvPr/>
        </p:nvSpPr>
        <p:spPr>
          <a:xfrm rot="6197586" flipV="1">
            <a:off x="199818" y="5914818"/>
            <a:ext cx="216774" cy="216774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5" name="Oval 84"/>
          <p:cNvSpPr/>
          <p:nvPr/>
        </p:nvSpPr>
        <p:spPr>
          <a:xfrm rot="6197586" flipV="1">
            <a:off x="7387699" y="5767494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6" name="Oval 85"/>
          <p:cNvSpPr/>
          <p:nvPr/>
        </p:nvSpPr>
        <p:spPr>
          <a:xfrm rot="6197586" flipV="1">
            <a:off x="7412357" y="6095509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7" name="Oval 86"/>
          <p:cNvSpPr/>
          <p:nvPr/>
        </p:nvSpPr>
        <p:spPr>
          <a:xfrm rot="6197586" flipV="1">
            <a:off x="7638907" y="6462226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8" name="Oval 87"/>
          <p:cNvSpPr/>
          <p:nvPr/>
        </p:nvSpPr>
        <p:spPr>
          <a:xfrm rot="6197586" flipV="1">
            <a:off x="8607584" y="43843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9" name="Oval 88"/>
          <p:cNvSpPr/>
          <p:nvPr/>
        </p:nvSpPr>
        <p:spPr>
          <a:xfrm rot="6197586" flipV="1">
            <a:off x="7887663" y="6403551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0" name="Oval 89"/>
          <p:cNvSpPr/>
          <p:nvPr/>
        </p:nvSpPr>
        <p:spPr>
          <a:xfrm rot="6197586" flipV="1">
            <a:off x="8801061" y="4338664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1" name="Oval 90"/>
          <p:cNvSpPr/>
          <p:nvPr/>
        </p:nvSpPr>
        <p:spPr>
          <a:xfrm rot="6197586" flipV="1">
            <a:off x="8617702" y="445193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2" name="Oval 91"/>
          <p:cNvSpPr/>
          <p:nvPr/>
        </p:nvSpPr>
        <p:spPr>
          <a:xfrm rot="6197586" flipV="1">
            <a:off x="8557941" y="4594415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5" name="Oval 94"/>
          <p:cNvSpPr/>
          <p:nvPr/>
        </p:nvSpPr>
        <p:spPr>
          <a:xfrm rot="6197586" flipV="1">
            <a:off x="243115" y="6241508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6" name="Oval 95"/>
          <p:cNvSpPr/>
          <p:nvPr/>
        </p:nvSpPr>
        <p:spPr>
          <a:xfrm rot="6197586" flipV="1">
            <a:off x="436592" y="6195872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7" name="Oval 96"/>
          <p:cNvSpPr/>
          <p:nvPr/>
        </p:nvSpPr>
        <p:spPr>
          <a:xfrm rot="6197586" flipV="1">
            <a:off x="253233" y="6309147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8" name="Oval 97"/>
          <p:cNvSpPr/>
          <p:nvPr/>
        </p:nvSpPr>
        <p:spPr>
          <a:xfrm rot="6197586" flipV="1">
            <a:off x="193472" y="6451623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200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Font typeface="Wingdings" pitchFamily="2" charset="2"/>
        <a:buChar char="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14350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06450" indent="-228600" algn="l" defTabSz="914400" rtl="0" eaLnBrk="1" latinLnBrk="0" hangingPunct="1">
        <a:spcBef>
          <a:spcPts val="1000"/>
        </a:spcBef>
        <a:buFont typeface="Wingdings" pitchFamily="2" charset="2"/>
        <a:buChar char="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089025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ts val="1000"/>
        </a:spcBef>
        <a:buFont typeface="Wingdings" pitchFamily="2" charset="2"/>
        <a:buChar char="l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11" Type="http://schemas.openxmlformats.org/officeDocument/2006/relationships/image" Target="../media/image59.jpeg"/><Relationship Id="rId5" Type="http://schemas.openxmlformats.org/officeDocument/2006/relationships/image" Target="../media/image53.jpeg"/><Relationship Id="rId10" Type="http://schemas.openxmlformats.org/officeDocument/2006/relationships/image" Target="../media/image58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1643042" y="5929330"/>
            <a:ext cx="5032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臺南縣新化鎮那拔國小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1357290" y="785794"/>
            <a:ext cx="7286676" cy="1143000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議題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D </a:t>
            </a:r>
            <a:br>
              <a:rPr lang="en-US" altLang="zh-TW" b="1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其他有助於防災教育推動之宣導</a:t>
            </a:r>
            <a:endParaRPr lang="zh-TW" altLang="en-US" dirty="0"/>
          </a:p>
        </p:txBody>
      </p:sp>
      <p:pic>
        <p:nvPicPr>
          <p:cNvPr id="11" name="內容版面配置區 10" descr="地震宣導合成照片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642910" y="3143248"/>
            <a:ext cx="3619525" cy="2714644"/>
          </a:xfrm>
        </p:spPr>
      </p:pic>
      <p:pic>
        <p:nvPicPr>
          <p:cNvPr id="12" name="內容版面配置區 11" descr="IMG_6297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572000" y="3071810"/>
            <a:ext cx="3700490" cy="27753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285984" y="285728"/>
            <a:ext cx="6143668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 四 於教育處網路公告開放各校申請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14422"/>
            <a:ext cx="7746845" cy="41386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8528" y="3714753"/>
            <a:ext cx="6586875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285984" y="285728"/>
            <a:ext cx="4214842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 五 宣導教材製作及編修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480358"/>
            <a:ext cx="3700461" cy="4591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428736"/>
            <a:ext cx="3660780" cy="46624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文字方塊 4"/>
          <p:cNvSpPr txBox="1"/>
          <p:nvPr/>
        </p:nvSpPr>
        <p:spPr>
          <a:xfrm>
            <a:off x="2071670" y="928670"/>
            <a:ext cx="5109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聘請具災害專長之審查委員協助審查</a:t>
            </a:r>
            <a:endParaRPr lang="zh-TW" altLang="en-US" sz="24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285984" y="285728"/>
            <a:ext cx="6500858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 六 排定宣導學校 ＆ 調整日程及講師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414446">
            <a:off x="1051888" y="-206491"/>
            <a:ext cx="3239935" cy="648348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14810" y="212006"/>
            <a:ext cx="4143404" cy="614817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2428860" y="357166"/>
            <a:ext cx="5072098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 七  開始宣導工作  </a:t>
            </a:r>
            <a:r>
              <a:rPr lang="en-US" altLang="zh-TW" sz="2800" dirty="0" smtClean="0"/>
              <a:t>PART 1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3" name="內容版面配置區 12" descr="IMG_3953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3857620" y="2714620"/>
            <a:ext cx="4714908" cy="3536181"/>
          </a:xfrm>
        </p:spPr>
      </p:pic>
      <p:pic>
        <p:nvPicPr>
          <p:cNvPr id="17" name="內容版面配置區 16" descr="IMG_7340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285720" y="1214422"/>
            <a:ext cx="5715040" cy="4286280"/>
          </a:xfrm>
        </p:spPr>
      </p:pic>
      <p:sp>
        <p:nvSpPr>
          <p:cNvPr id="5" name="文字方塊 4"/>
          <p:cNvSpPr txBox="1"/>
          <p:nvPr/>
        </p:nvSpPr>
        <p:spPr>
          <a:xfrm>
            <a:off x="2143108" y="564357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國中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357686" y="614364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國小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429124" y="3143248"/>
            <a:ext cx="4498975" cy="654050"/>
          </a:xfrm>
        </p:spPr>
        <p:txBody>
          <a:bodyPr>
            <a:noAutofit/>
          </a:bodyPr>
          <a:lstStyle/>
          <a:p>
            <a:pPr algn="ctr" eaLnBrk="1" hangingPunct="1"/>
            <a:r>
              <a:rPr lang="zh-TW" altLang="en-US" sz="28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教師專注聆聽地震防災教育</a:t>
            </a:r>
          </a:p>
        </p:txBody>
      </p:sp>
      <p:pic>
        <p:nvPicPr>
          <p:cNvPr id="8" name="內容版面配置區 7" descr="DSC_7236.JPG"/>
          <p:cNvPicPr>
            <a:picLocks noGrp="1" noChangeAspect="1"/>
          </p:cNvPicPr>
          <p:nvPr>
            <p:ph sz="quarter" idx="4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643438" y="3834627"/>
            <a:ext cx="4000528" cy="26783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內容版面配置區 10" descr="DSC01693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785786" y="857232"/>
            <a:ext cx="3714776" cy="2786082"/>
          </a:xfrm>
        </p:spPr>
      </p:pic>
      <p:pic>
        <p:nvPicPr>
          <p:cNvPr id="9" name="內容版面配置區 12" descr="CIMG1341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250008" y="3571876"/>
            <a:ext cx="3718185" cy="27860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內容版面配置區 27" descr="IMG_7321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4143372" y="285728"/>
            <a:ext cx="3786214" cy="2837057"/>
          </a:xfrm>
          <a:prstGeom prst="ellipse">
            <a:avLst/>
          </a:prstGeom>
          <a:solidFill>
            <a:schemeClr val="tx2">
              <a:alpha val="20000"/>
            </a:schemeClr>
          </a:solidFill>
          <a:ln w="44450" cap="flat" cmpd="sng" algn="ctr">
            <a:noFill/>
            <a:prstDash val="solid"/>
          </a:ln>
          <a:effectLst/>
        </p:spPr>
      </p:pic>
      <p:sp>
        <p:nvSpPr>
          <p:cNvPr id="15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1928794" y="214290"/>
            <a:ext cx="2428892" cy="654050"/>
          </a:xfrm>
        </p:spPr>
        <p:txBody>
          <a:bodyPr>
            <a:noAutofit/>
          </a:bodyPr>
          <a:lstStyle/>
          <a:p>
            <a:pPr algn="ctr" eaLnBrk="1" hangingPunct="1"/>
            <a:r>
              <a:rPr lang="zh-TW" altLang="en-US" sz="28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宣導教師群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 descr="\\ibm2\ibm-2008照片上傳\971114防震宣導_仁德國小\IMG_4977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00364" y="2143116"/>
            <a:ext cx="3714776" cy="2857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內容版面配置區 15" descr="IMG_4988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459416" y="928670"/>
            <a:ext cx="3494034" cy="2619839"/>
          </a:xfrm>
        </p:spPr>
      </p:pic>
      <p:pic>
        <p:nvPicPr>
          <p:cNvPr id="8" name="內容版面配置區 17" descr="CIMG1312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42910" y="1357299"/>
            <a:ext cx="3071834" cy="230327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文字版面配置區 8"/>
          <p:cNvSpPr>
            <a:spLocks noGrp="1"/>
          </p:cNvSpPr>
          <p:nvPr>
            <p:ph type="body" sz="half" idx="3"/>
          </p:nvPr>
        </p:nvSpPr>
        <p:spPr>
          <a:xfrm>
            <a:off x="2714612" y="285728"/>
            <a:ext cx="3284561" cy="6540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zh-TW" altLang="en-US" sz="28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師生地震教育宣導</a:t>
            </a:r>
          </a:p>
        </p:txBody>
      </p:sp>
      <p:pic>
        <p:nvPicPr>
          <p:cNvPr id="11" name="Picture 2" descr="D:\kang_data\災害防救\97資料夾\防震宣導\層林IMG_391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14348" y="4000504"/>
            <a:ext cx="3286148" cy="24646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圖片 12" descr="\\ibm2\ibm-2008照片上傳\971225防震宣導_光榮國小\IMG_639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4143380"/>
            <a:ext cx="3357586" cy="2357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文字方塊 9"/>
          <p:cNvSpPr txBox="1"/>
          <p:nvPr/>
        </p:nvSpPr>
        <p:spPr>
          <a:xfrm>
            <a:off x="4000496" y="150017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有獎徵答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000496" y="214311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實際模擬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714744" y="1000108"/>
            <a:ext cx="90281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施測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 descr="IMG_724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14348" y="3929066"/>
            <a:ext cx="3905245" cy="29289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文字方塊 6"/>
          <p:cNvSpPr txBox="1"/>
          <p:nvPr/>
        </p:nvSpPr>
        <p:spPr>
          <a:xfrm>
            <a:off x="2357422" y="428604"/>
            <a:ext cx="5786478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 八  成立小小宣講團 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&amp; 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解說培訓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1285860"/>
            <a:ext cx="6729418" cy="25717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428736"/>
            <a:ext cx="3333779" cy="50639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\\ibm2\2009照片上傳區\980403防震宣導_南興國小\IMG_864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43372" y="0"/>
            <a:ext cx="2928958" cy="2411183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2530" name="Picture 2" descr="\\ibm2\2009照片上傳區\980304防震宣導小小服務團練習解說\IMG_724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9" y="571480"/>
            <a:ext cx="2286016" cy="1714647"/>
          </a:xfrm>
          <a:prstGeom prst="rect">
            <a:avLst/>
          </a:prstGeom>
          <a:noFill/>
        </p:spPr>
      </p:pic>
      <p:pic>
        <p:nvPicPr>
          <p:cNvPr id="22531" name="Picture 3" descr="\\ibm2\2009照片上傳區\980304防震宣導小小服務團練習解說\IMG_724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643174" y="571480"/>
            <a:ext cx="2238382" cy="1678919"/>
          </a:xfrm>
          <a:prstGeom prst="rect">
            <a:avLst/>
          </a:prstGeom>
          <a:noFill/>
        </p:spPr>
      </p:pic>
      <p:pic>
        <p:nvPicPr>
          <p:cNvPr id="22533" name="Picture 5" descr="\\ibm2\2009照片上傳區\980403防震宣導_南興國小\IMG_864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357950" y="357166"/>
            <a:ext cx="2571565" cy="1928826"/>
          </a:xfrm>
          <a:prstGeom prst="rect">
            <a:avLst/>
          </a:prstGeom>
          <a:noFill/>
        </p:spPr>
      </p:pic>
      <p:sp>
        <p:nvSpPr>
          <p:cNvPr id="7" name="文字方塊 6"/>
          <p:cNvSpPr txBox="1"/>
          <p:nvPr/>
        </p:nvSpPr>
        <p:spPr>
          <a:xfrm>
            <a:off x="6500826" y="2357430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初試啼聲請多多指教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8434" name="Picture 2" descr="\\ibm2\2009照片上傳區\980403防震宣導_南興國小\IMG_865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357950" y="2857496"/>
            <a:ext cx="2510197" cy="1882795"/>
          </a:xfrm>
          <a:prstGeom prst="rect">
            <a:avLst/>
          </a:prstGeom>
          <a:noFill/>
        </p:spPr>
      </p:pic>
      <p:pic>
        <p:nvPicPr>
          <p:cNvPr id="18435" name="Picture 3" descr="\\ibm2\2009照片上傳區\980403防震宣導_南興國小\IMG_8650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429388" y="4786322"/>
            <a:ext cx="2424213" cy="1818303"/>
          </a:xfrm>
          <a:prstGeom prst="rect">
            <a:avLst/>
          </a:prstGeom>
          <a:noFill/>
        </p:spPr>
      </p:pic>
      <p:pic>
        <p:nvPicPr>
          <p:cNvPr id="18436" name="Picture 4" descr="\\ibm2\2009照片上傳區\980428地震宣導_南安國小\IMG_9736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500298" y="3000372"/>
            <a:ext cx="2357454" cy="1768230"/>
          </a:xfrm>
          <a:prstGeom prst="rect">
            <a:avLst/>
          </a:prstGeom>
          <a:noFill/>
        </p:spPr>
      </p:pic>
      <p:pic>
        <p:nvPicPr>
          <p:cNvPr id="18437" name="Picture 5" descr="\\ibm2\2009照片上傳區\980428地震宣導_南安國小\IMG_9743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42844" y="3000372"/>
            <a:ext cx="2357454" cy="1768228"/>
          </a:xfrm>
          <a:prstGeom prst="rect">
            <a:avLst/>
          </a:prstGeom>
          <a:noFill/>
        </p:spPr>
      </p:pic>
      <p:pic>
        <p:nvPicPr>
          <p:cNvPr id="18438" name="Picture 6" descr="\\ibm2\2009照片上傳區\980428地震宣導_南安國小\IMG_9751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4000496" y="4786322"/>
            <a:ext cx="2438775" cy="1829224"/>
          </a:xfrm>
          <a:prstGeom prst="rect">
            <a:avLst/>
          </a:prstGeom>
          <a:noFill/>
        </p:spPr>
      </p:pic>
      <p:pic>
        <p:nvPicPr>
          <p:cNvPr id="18439" name="Picture 7" descr="\\ibm2\2009照片上傳區\980403防震宣導_南興國小\IMG_8664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1571604" y="4786322"/>
            <a:ext cx="2446993" cy="1835389"/>
          </a:xfrm>
          <a:prstGeom prst="rect">
            <a:avLst/>
          </a:prstGeom>
          <a:noFill/>
        </p:spPr>
      </p:pic>
      <p:sp>
        <p:nvSpPr>
          <p:cNvPr id="14" name="文字方塊 13"/>
          <p:cNvSpPr txBox="1"/>
          <p:nvPr/>
        </p:nvSpPr>
        <p:spPr>
          <a:xfrm>
            <a:off x="428596" y="2285992"/>
            <a:ext cx="585791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/>
              <a:t> </a:t>
            </a:r>
            <a:r>
              <a:rPr lang="zh-TW" altLang="en-US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小小宣講團搭配校長主任，除了在本校向全校師生宣導</a:t>
            </a:r>
            <a:endParaRPr lang="en-US" altLang="zh-TW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 另外到</a:t>
            </a:r>
            <a:r>
              <a:rPr lang="en-US" altLang="zh-TW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2</a:t>
            </a:r>
            <a:r>
              <a:rPr lang="zh-TW" altLang="en-US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所學校宣講，共約</a:t>
            </a:r>
            <a:r>
              <a:rPr lang="en-US" altLang="zh-TW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413</a:t>
            </a:r>
            <a:r>
              <a:rPr lang="zh-TW" altLang="en-US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名</a:t>
            </a:r>
            <a:r>
              <a:rPr lang="zh-TW" altLang="en-US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師生聽講，反應良好</a:t>
            </a:r>
            <a:endParaRPr lang="zh-TW" altLang="en-US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857224" y="214290"/>
            <a:ext cx="3877985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小小宣講團在校內練習解說</a:t>
            </a:r>
            <a:endParaRPr lang="zh-TW" altLang="en-US" sz="24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\\ibm2\ibm-2008照片上傳\97防震宣導_蔡啟漳\DSC0080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72264" y="4929198"/>
            <a:ext cx="2381268" cy="1785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6" name="Picture 2" descr="\\ibm2\2009照片上傳區\980309防震宣導_楠西國中\IMG_732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43702" y="3286124"/>
            <a:ext cx="2381081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7" name="Picture 3" descr="\\ibm2\ibm-2008照片上傳\970411防震宣導-光復國小\IMG_115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72264" y="142852"/>
            <a:ext cx="2381192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\\ibm2\ibm-2008照片上傳\97防震宣導_蔡啟漳\DSC0143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72264" y="1785926"/>
            <a:ext cx="2381267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文字方塊 5"/>
          <p:cNvSpPr txBox="1"/>
          <p:nvPr/>
        </p:nvSpPr>
        <p:spPr>
          <a:xfrm>
            <a:off x="500034" y="214290"/>
            <a:ext cx="5643602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活動構想： ＊臺南縣位於台灣西部地震帶上</a:t>
            </a:r>
            <a:endParaRPr lang="en-US" altLang="zh-TW" dirty="0" smtClean="0">
              <a:solidFill>
                <a:schemeClr val="bg1"/>
              </a:solidFill>
            </a:endParaRPr>
          </a:p>
          <a:p>
            <a:r>
              <a:rPr lang="zh-TW" altLang="en-US" dirty="0" smtClean="0">
                <a:solidFill>
                  <a:schemeClr val="bg1"/>
                </a:solidFill>
              </a:rPr>
              <a:t>                  ＊本校為南縣地科研究小組召集學校</a:t>
            </a:r>
            <a:endParaRPr lang="en-US" altLang="zh-TW" dirty="0" smtClean="0">
              <a:solidFill>
                <a:schemeClr val="bg1"/>
              </a:solidFill>
            </a:endParaRPr>
          </a:p>
          <a:p>
            <a:r>
              <a:rPr lang="zh-TW" altLang="en-US" dirty="0" smtClean="0">
                <a:solidFill>
                  <a:schemeClr val="bg1"/>
                </a:solidFill>
              </a:rPr>
              <a:t>                     學校科學活動及地科業餘活動之整合 </a:t>
            </a:r>
            <a:endParaRPr lang="en-US" altLang="zh-TW" dirty="0" smtClean="0">
              <a:solidFill>
                <a:schemeClr val="bg1"/>
              </a:solidFill>
            </a:endParaRPr>
          </a:p>
          <a:p>
            <a:r>
              <a:rPr lang="zh-TW" altLang="en-US" dirty="0" smtClean="0">
                <a:solidFill>
                  <a:schemeClr val="bg1"/>
                </a:solidFill>
              </a:rPr>
              <a:t>宣導對象：本縣國中小師生</a:t>
            </a:r>
            <a:endParaRPr lang="en-US" altLang="zh-TW" dirty="0" smtClean="0">
              <a:solidFill>
                <a:schemeClr val="bg1"/>
              </a:solidFill>
            </a:endParaRPr>
          </a:p>
          <a:p>
            <a:r>
              <a:rPr lang="zh-TW" altLang="en-US" dirty="0" smtClean="0">
                <a:solidFill>
                  <a:schemeClr val="bg1"/>
                </a:solidFill>
              </a:rPr>
              <a:t>宣導內容：</a:t>
            </a:r>
            <a:r>
              <a:rPr lang="en-US" altLang="zh-TW" dirty="0" smtClean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r>
              <a:rPr lang="zh-TW" altLang="en-US" dirty="0" smtClean="0">
                <a:solidFill>
                  <a:schemeClr val="bg1"/>
                </a:solidFill>
              </a:rPr>
              <a:t>地震發生的原因及可能引起的災害</a:t>
            </a:r>
            <a:endParaRPr lang="en-US" altLang="zh-TW" dirty="0" smtClean="0">
              <a:solidFill>
                <a:schemeClr val="bg1"/>
              </a:solidFill>
            </a:endParaRPr>
          </a:p>
          <a:p>
            <a:r>
              <a:rPr lang="zh-TW" altLang="en-US" dirty="0" smtClean="0">
                <a:solidFill>
                  <a:schemeClr val="bg1"/>
                </a:solidFill>
              </a:rPr>
              <a:t>                 </a:t>
            </a:r>
            <a:r>
              <a:rPr lang="en-US" altLang="zh-TW" dirty="0" smtClean="0">
                <a:solidFill>
                  <a:schemeClr val="bg1"/>
                </a:solidFill>
                <a:latin typeface="+mj-ea"/>
                <a:ea typeface="+mj-ea"/>
              </a:rPr>
              <a:t>2</a:t>
            </a:r>
            <a:r>
              <a:rPr lang="zh-TW" altLang="en-US" dirty="0" smtClean="0">
                <a:solidFill>
                  <a:schemeClr val="bg1"/>
                </a:solidFill>
              </a:rPr>
              <a:t>就地掩護技巧及平時救災器材準備</a:t>
            </a:r>
            <a:endParaRPr lang="en-US" altLang="zh-TW" dirty="0" smtClean="0">
              <a:solidFill>
                <a:schemeClr val="bg1"/>
              </a:solidFill>
            </a:endParaRPr>
          </a:p>
          <a:p>
            <a:r>
              <a:rPr lang="zh-TW" altLang="en-US" dirty="0" smtClean="0">
                <a:solidFill>
                  <a:schemeClr val="bg1"/>
                </a:solidFill>
              </a:rPr>
              <a:t>                 </a:t>
            </a:r>
            <a:r>
              <a:rPr lang="en-US" altLang="zh-TW" dirty="0" smtClean="0">
                <a:solidFill>
                  <a:schemeClr val="bg1"/>
                </a:solidFill>
                <a:latin typeface="+mj-ea"/>
                <a:ea typeface="+mj-ea"/>
              </a:rPr>
              <a:t>3</a:t>
            </a:r>
            <a:r>
              <a:rPr lang="zh-TW" altLang="en-US" dirty="0" smtClean="0">
                <a:solidFill>
                  <a:schemeClr val="bg1"/>
                </a:solidFill>
              </a:rPr>
              <a:t>山區學校著重在坡地和地質災變；</a:t>
            </a:r>
            <a:endParaRPr lang="en-US" altLang="zh-TW" dirty="0" smtClean="0">
              <a:solidFill>
                <a:schemeClr val="bg1"/>
              </a:solidFill>
            </a:endParaRPr>
          </a:p>
          <a:p>
            <a:r>
              <a:rPr lang="zh-TW" altLang="en-US" dirty="0" smtClean="0">
                <a:solidFill>
                  <a:schemeClr val="bg1"/>
                </a:solidFill>
              </a:rPr>
              <a:t>                   市區學校著重在建物安全、樓層逃生</a:t>
            </a:r>
            <a:endParaRPr lang="en-US" altLang="zh-TW" dirty="0" smtClean="0">
              <a:solidFill>
                <a:schemeClr val="bg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57158" y="2857496"/>
            <a:ext cx="6357982" cy="147732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/>
              <a:t>小小宣講團</a:t>
            </a:r>
            <a:endParaRPr lang="en-US" altLang="zh-TW" dirty="0" smtClean="0"/>
          </a:p>
          <a:p>
            <a:r>
              <a:rPr lang="zh-TW" altLang="en-US" dirty="0" smtClean="0"/>
              <a:t>宣導對象：國小學生</a:t>
            </a:r>
            <a:endParaRPr lang="en-US" altLang="zh-TW" dirty="0" smtClean="0"/>
          </a:p>
          <a:p>
            <a:r>
              <a:rPr lang="zh-TW" altLang="en-US" dirty="0" smtClean="0"/>
              <a:t>宣導內容：地震發生的原因及可能引起的災害</a:t>
            </a:r>
            <a:endParaRPr lang="en-US" altLang="zh-TW" dirty="0" smtClean="0"/>
          </a:p>
          <a:p>
            <a:r>
              <a:rPr lang="zh-TW" altLang="en-US" dirty="0" smtClean="0"/>
              <a:t>                 地震預防措施的觀念建立</a:t>
            </a:r>
            <a:endParaRPr lang="en-US" altLang="zh-TW" dirty="0" smtClean="0"/>
          </a:p>
          <a:p>
            <a:r>
              <a:rPr lang="zh-TW" altLang="en-US" dirty="0" smtClean="0"/>
              <a:t>                 在校遇強震，就地掩護技巧及遵守指示逃離建物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428596" y="4714884"/>
            <a:ext cx="5357850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活動成效：配合影片、照片及防護示範等方式呈現</a:t>
            </a:r>
            <a:endParaRPr lang="en-US" altLang="zh-TW" dirty="0" smtClean="0">
              <a:solidFill>
                <a:schemeClr val="bg1"/>
              </a:solidFill>
            </a:endParaRPr>
          </a:p>
          <a:p>
            <a:r>
              <a:rPr lang="zh-TW" altLang="en-US" dirty="0" smtClean="0">
                <a:solidFill>
                  <a:schemeClr val="bg1"/>
                </a:solidFill>
              </a:rPr>
              <a:t>                ＊  師生都能感受到地震的威力</a:t>
            </a:r>
            <a:endParaRPr lang="en-US" altLang="zh-TW" dirty="0" smtClean="0">
              <a:solidFill>
                <a:schemeClr val="bg1"/>
              </a:solidFill>
            </a:endParaRPr>
          </a:p>
          <a:p>
            <a:r>
              <a:rPr lang="zh-TW" altLang="en-US" dirty="0" smtClean="0">
                <a:solidFill>
                  <a:schemeClr val="bg1"/>
                </a:solidFill>
              </a:rPr>
              <a:t>                ＊ 國小學生採有獎徵答方式，</a:t>
            </a:r>
            <a:endParaRPr lang="en-US" altLang="zh-TW" dirty="0" smtClean="0">
              <a:solidFill>
                <a:schemeClr val="bg1"/>
              </a:solidFill>
            </a:endParaRPr>
          </a:p>
          <a:p>
            <a:r>
              <a:rPr lang="zh-TW" altLang="en-US" dirty="0" smtClean="0">
                <a:solidFill>
                  <a:schemeClr val="bg1"/>
                </a:solidFill>
              </a:rPr>
              <a:t>                ＊ 國中以前後測試題 ，測試宣導效果</a:t>
            </a:r>
            <a:endParaRPr lang="en-US" altLang="zh-TW" dirty="0" smtClean="0">
              <a:solidFill>
                <a:schemeClr val="bg1"/>
              </a:solidFill>
            </a:endParaRPr>
          </a:p>
          <a:p>
            <a:r>
              <a:rPr lang="zh-TW" altLang="en-US" dirty="0" smtClean="0">
                <a:solidFill>
                  <a:schemeClr val="bg1"/>
                </a:solidFill>
              </a:rPr>
              <a:t>                ＊  宣導前施測答對平均約為</a:t>
            </a:r>
            <a:r>
              <a:rPr lang="en-US" altLang="zh-TW" dirty="0" smtClean="0">
                <a:solidFill>
                  <a:schemeClr val="bg1"/>
                </a:solidFill>
                <a:latin typeface="+mn-ea"/>
              </a:rPr>
              <a:t>50</a:t>
            </a:r>
            <a:r>
              <a:rPr lang="zh-TW" altLang="en-US" dirty="0" smtClean="0">
                <a:solidFill>
                  <a:schemeClr val="bg1"/>
                </a:solidFill>
                <a:latin typeface="+mn-ea"/>
              </a:rPr>
              <a:t>％</a:t>
            </a:r>
            <a:endParaRPr lang="en-US" altLang="zh-TW" dirty="0" smtClean="0">
              <a:solidFill>
                <a:schemeClr val="bg1"/>
              </a:solidFill>
              <a:latin typeface="+mn-ea"/>
            </a:endParaRPr>
          </a:p>
          <a:p>
            <a:r>
              <a:rPr lang="zh-TW" altLang="en-US" dirty="0" smtClean="0">
                <a:solidFill>
                  <a:schemeClr val="bg1"/>
                </a:solidFill>
              </a:rPr>
              <a:t>                ＊  宣導後答對平均約為</a:t>
            </a:r>
            <a:r>
              <a:rPr lang="en-US" altLang="zh-TW" dirty="0" smtClean="0">
                <a:solidFill>
                  <a:schemeClr val="bg1"/>
                </a:solidFill>
                <a:latin typeface="+mn-ea"/>
              </a:rPr>
              <a:t>85</a:t>
            </a:r>
            <a:r>
              <a:rPr lang="zh-TW" altLang="en-US" dirty="0" smtClean="0">
                <a:solidFill>
                  <a:schemeClr val="bg1"/>
                </a:solidFill>
                <a:latin typeface="+mn-ea"/>
              </a:rPr>
              <a:t>％</a:t>
            </a:r>
            <a:r>
              <a:rPr lang="zh-TW" altLang="en-US" dirty="0" smtClean="0">
                <a:solidFill>
                  <a:schemeClr val="bg1"/>
                </a:solidFill>
              </a:rPr>
              <a:t>                    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2357422" y="428604"/>
            <a:ext cx="4500594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 九  地震宣導多媒體製作 </a:t>
            </a:r>
            <a:endParaRPr lang="zh-TW" altLang="en-US" sz="2800" dirty="0">
              <a:latin typeface="Comic Sans MS" pitchFamily="66" charset="0"/>
              <a:ea typeface="標楷體" pitchFamily="65" charset="-12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428736"/>
            <a:ext cx="5495925" cy="5048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3000364" y="285728"/>
            <a:ext cx="3643338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壹 推動之項目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142976" y="1142984"/>
            <a:ext cx="4572032" cy="461665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4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靜態宣導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：聽講、海報專欄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…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" name="圖片 9" descr="IMG_48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87417"/>
            <a:ext cx="3235324" cy="2470583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</p:pic>
      <p:pic>
        <p:nvPicPr>
          <p:cNvPr id="1028" name="Picture 4" descr="D:\kang_data\災害防救\97資料夾\防災標示及校園布置\DSCN170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1714488"/>
            <a:ext cx="2857520" cy="21430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9" name="Picture 5" descr="D:\kang_data\災害防救\97資料夾\災害防救教學\970611水上安全教育宣導\IMG_217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32507" y="4071942"/>
            <a:ext cx="3111493" cy="2333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 descr="D:\kang_data\災害防救\97資料夾\災害防救教學\疾病預防\DSCN067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86116" y="1643050"/>
            <a:ext cx="2878838" cy="2159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D:\kang_data\災害防救\97資料夾\災害防救教學\遊戲運動器材使用安全\運動遊戲設施使用說明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000364" y="4000504"/>
            <a:ext cx="3055827" cy="229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D:\kang_data\災害防救\97資料夾\災害防救教學\疾病預防\IMG_1984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72166" y="1142984"/>
            <a:ext cx="3071834" cy="2303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文字方塊 14"/>
          <p:cNvSpPr txBox="1"/>
          <p:nvPr/>
        </p:nvSpPr>
        <p:spPr>
          <a:xfrm>
            <a:off x="6715140" y="335756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疾病預防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4071934" y="614364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遊戲安全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6715140" y="614364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水中求生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642910" y="3857628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防災教育專區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3214678" y="3643314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融入藝術與人文領域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稿件審查表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357166"/>
            <a:ext cx="4151542" cy="58708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文字方塊 7"/>
          <p:cNvSpPr txBox="1"/>
          <p:nvPr/>
        </p:nvSpPr>
        <p:spPr>
          <a:xfrm>
            <a:off x="1357290" y="2357430"/>
            <a:ext cx="5000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請專家學者審查稿件</a:t>
            </a:r>
            <a:endParaRPr lang="zh-TW" altLang="en-US" sz="2400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43042" y="571480"/>
            <a:ext cx="6629400" cy="1143000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地震宣導多媒體製作欣賞</a:t>
            </a:r>
            <a:endParaRPr lang="zh-TW" altLang="en-US" sz="3600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" name="圖片 7" descr="地震宣導合成照片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500166" y="1714488"/>
            <a:ext cx="5857916" cy="4393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5720" y="571480"/>
            <a:ext cx="8572560" cy="5929354"/>
          </a:xfrm>
        </p:spPr>
        <p:txBody>
          <a:bodyPr>
            <a:noAutofit/>
          </a:bodyPr>
          <a:lstStyle/>
          <a:p>
            <a:pPr indent="-252000"/>
            <a:r>
              <a:rPr lang="zh-TW" altLang="en-US" sz="24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主題「防震宣導」修正為「大地的震撼教育宣導」</a:t>
            </a:r>
            <a:endParaRPr lang="en-US" altLang="zh-TW" sz="24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 indent="-252000"/>
            <a:r>
              <a:rPr lang="zh-TW" altLang="en-US" sz="24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新增「颱洪山崩土石流災害宣導」</a:t>
            </a:r>
            <a:endParaRPr lang="en-US" altLang="zh-TW" sz="24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 indent="-252000"/>
            <a:r>
              <a:rPr lang="zh-TW" altLang="en-US" sz="24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主題調整如下</a:t>
            </a:r>
            <a:endParaRPr lang="en-US" altLang="zh-TW" sz="24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 lvl="1" indent="-252000"/>
            <a:r>
              <a:rPr lang="zh-TW" altLang="en-US" sz="24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地震基本認知 ＆ 地震災害類型</a:t>
            </a:r>
            <a:endParaRPr lang="en-US" altLang="zh-TW" sz="24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 lvl="1" indent="-252000"/>
            <a:r>
              <a:rPr lang="zh-TW" altLang="en-US" sz="24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地震災害預防 ＆ 生活防震</a:t>
            </a:r>
            <a:endParaRPr lang="en-US" altLang="zh-TW" sz="24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 lvl="1" indent="-252000"/>
            <a:r>
              <a:rPr lang="zh-TW" altLang="en-US" sz="24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地震災害應對與救援</a:t>
            </a:r>
            <a:endParaRPr lang="en-US" altLang="zh-TW" sz="24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 lvl="1" indent="-252000"/>
            <a:r>
              <a:rPr lang="zh-TW" altLang="en-US" sz="24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颱洪災害認知與預防</a:t>
            </a:r>
            <a:endParaRPr lang="en-US" altLang="zh-TW" sz="24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 lvl="1" indent="-252000"/>
            <a:r>
              <a:rPr lang="zh-TW" altLang="en-US" sz="24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地震與土石流</a:t>
            </a:r>
            <a:endParaRPr lang="en-US" altLang="zh-TW" sz="24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標題 3"/>
          <p:cNvSpPr txBox="1">
            <a:spLocks noGrp="1"/>
          </p:cNvSpPr>
          <p:nvPr>
            <p:ph type="title"/>
          </p:nvPr>
        </p:nvSpPr>
        <p:spPr>
          <a:xfrm>
            <a:off x="1428728" y="500042"/>
            <a:ext cx="6196034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 十 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98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學年度防震宣導主題調整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071670" y="285728"/>
            <a:ext cx="6357982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肆 推動遭遇問題與解決之道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12" name="內容版面配置區 11"/>
          <p:cNvGraphicFramePr>
            <a:graphicFrameLocks noGrp="1"/>
          </p:cNvGraphicFramePr>
          <p:nvPr>
            <p:ph idx="1"/>
          </p:nvPr>
        </p:nvGraphicFramePr>
        <p:xfrm>
          <a:off x="428596" y="1142984"/>
          <a:ext cx="8501122" cy="5341600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2214578"/>
                <a:gridCol w="6286544"/>
              </a:tblGrid>
              <a:tr h="318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bg1"/>
                          </a:solidFill>
                        </a:rPr>
                        <a:t>遭遇問題</a:t>
                      </a:r>
                      <a:endParaRPr lang="zh-TW" sz="1200" kern="100" dirty="0">
                        <a:solidFill>
                          <a:schemeClr val="bg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solidFill>
                            <a:schemeClr val="bg1"/>
                          </a:solidFill>
                        </a:rPr>
                        <a:t>解決之道</a:t>
                      </a:r>
                      <a:endParaRPr lang="zh-TW" sz="1200" kern="100">
                        <a:solidFill>
                          <a:schemeClr val="bg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44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申請學校數量太多或太少 </a:t>
                      </a:r>
                      <a:endParaRPr lang="zh-TW" sz="20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AutoNum type="arabicPeriod"/>
                      </a:pPr>
                      <a:r>
                        <a:rPr lang="zh-TW" sz="2000" kern="1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申請學校過多時，可平均調配於上下學期，或去除曾申請者。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AutoNum type="arabicPeriod"/>
                      </a:pPr>
                      <a:r>
                        <a:rPr lang="zh-TW" sz="2000" kern="1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申請學校過少時，可於重要會議宣導申請，或請教育處公告未曾申請者。</a:t>
                      </a:r>
                      <a:endParaRPr lang="zh-TW" sz="20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05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教師進修與學生宣導教材如何取捨</a:t>
                      </a:r>
                      <a:endParaRPr lang="zh-TW" sz="2000" kern="10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學生宣講為</a:t>
                      </a:r>
                      <a:r>
                        <a:rPr lang="zh-TW" sz="2000" kern="100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提高</a:t>
                      </a:r>
                      <a:r>
                        <a:rPr lang="zh-TW" altLang="en-US" sz="2000" kern="100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其</a:t>
                      </a:r>
                      <a:r>
                        <a:rPr lang="zh-TW" sz="2000" kern="100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興趣</a:t>
                      </a:r>
                      <a:r>
                        <a:rPr lang="zh-TW" sz="2000" kern="1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，以圖文並茂為主。教師進修場次則以圖文及理論交互呈現，適時改變演講方式進行，讓大家都能體認到地震防護的重要性。</a:t>
                      </a:r>
                      <a:endParaRPr lang="zh-TW" sz="20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15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學校重複申請問題 </a:t>
                      </a:r>
                      <a:endParaRPr lang="zh-TW" sz="2000" kern="10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AutoNum type="arabicPeriod"/>
                      </a:pPr>
                      <a:r>
                        <a:rPr lang="zh-TW" sz="2000" kern="1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如果時間允許，則更換講師前往宣講，內容再做調整。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AutoNum type="arabicPeriod"/>
                      </a:pPr>
                      <a:r>
                        <a:rPr lang="zh-TW" sz="2000" kern="1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建議該校先把機會讓給未曾申請之學校申請或將場次延後辦理。</a:t>
                      </a:r>
                      <a:endParaRPr lang="zh-TW" sz="20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95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前後測的實施</a:t>
                      </a:r>
                      <a:endParaRPr lang="zh-TW" sz="2000" kern="10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一般宣講行程都是來去匆匆，只能找幾所學校實施，但題目不宜過多。</a:t>
                      </a:r>
                      <a:endParaRPr lang="zh-TW" sz="20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95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如何提高學習興趣</a:t>
                      </a:r>
                      <a:endParaRPr lang="zh-TW" sz="2000" kern="10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學生場次可提供一些獎品或獎狀，也可以請該校予以代幣獎勵。</a:t>
                      </a:r>
                      <a:endParaRPr lang="zh-TW" sz="20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357422" y="214290"/>
            <a:ext cx="1210588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結語</a:t>
            </a:r>
            <a:endParaRPr lang="zh-TW" altLang="en-US" sz="4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071670" y="5857892"/>
            <a:ext cx="5262979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謝謝聆聽  敬請指教</a:t>
            </a:r>
            <a:endParaRPr lang="zh-TW" altLang="en-US" sz="4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285720" y="928670"/>
            <a:ext cx="8572560" cy="4786346"/>
          </a:xfrm>
        </p:spPr>
        <p:txBody>
          <a:bodyPr>
            <a:noAutofit/>
          </a:bodyPr>
          <a:lstStyle/>
          <a:p>
            <a:pPr fontAlgn="base"/>
            <a:r>
              <a:rPr lang="zh-TW" altLang="en-US" sz="21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</a:rPr>
              <a:t>防災教育對各校師生幫助頗多，推動過程搭配各種不同的活動，讓師生皆能留下深刻印象。</a:t>
            </a:r>
          </a:p>
          <a:p>
            <a:pPr fontAlgn="base"/>
            <a:r>
              <a:rPr lang="zh-TW" altLang="en-US" sz="21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</a:rPr>
              <a:t>台灣處於各種天然災害頻傳地帶，每年發生的地震、颱洪次數不少，尤其是</a:t>
            </a:r>
            <a:r>
              <a:rPr lang="en-US" altLang="zh-TW" sz="21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</a:rPr>
              <a:t>921</a:t>
            </a:r>
            <a:r>
              <a:rPr lang="zh-TW" altLang="en-US" sz="21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</a:rPr>
              <a:t>以後，再加上溫室效應，我們唯有做好災害防救宣導及演練，方能將災害減少至最低程度。</a:t>
            </a:r>
          </a:p>
          <a:p>
            <a:pPr fontAlgn="base"/>
            <a:r>
              <a:rPr lang="zh-TW" altLang="en-US" sz="21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</a:rPr>
              <a:t>防災教育需要廣推到各個學校及社區家長，我們只有盡自己最大的努力負起推動的任務 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kang_data\災害防救\97資料夾\參訪防災教育館\防災教育館\DSC0468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5008" y="3429000"/>
            <a:ext cx="3119492" cy="2339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文字方塊 1"/>
          <p:cNvSpPr txBox="1"/>
          <p:nvPr/>
        </p:nvSpPr>
        <p:spPr>
          <a:xfrm>
            <a:off x="1643042" y="500042"/>
            <a:ext cx="6858048" cy="52322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動態宣導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：參觀防災教育館、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921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地震博物館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050" name="Picture 2" descr="\\ibm2\2009照片上傳區\980331九二一地震教育園區戶外教學\IMG_844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0700" y="1285860"/>
            <a:ext cx="2952540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\\ibm2\2009照片上傳區\980331九二一地震教育園區戶外教學\IMG_838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71802" y="1285860"/>
            <a:ext cx="2952536" cy="2214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D:\kang_data\災害防救\97資料夾\參訪防災教育館\防災教育館\DSC0463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00760" y="1214422"/>
            <a:ext cx="3143240" cy="2357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\\ibm2\ibm-2008照片上傳\971128防災教育戶外教學-中高年級\IMG_790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500430" y="4071942"/>
            <a:ext cx="3210156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文字方塊 8"/>
          <p:cNvSpPr txBox="1"/>
          <p:nvPr/>
        </p:nvSpPr>
        <p:spPr>
          <a:xfrm>
            <a:off x="2000232" y="3500438"/>
            <a:ext cx="2364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參觀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921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地震博物館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286380" y="6215082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防災教育館實際體驗</a:t>
            </a:r>
            <a:endParaRPr lang="zh-TW" altLang="en-US" sz="2000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Picture 2" descr="\\ibm2\2009照片上傳區\980331九二一地震教育園區戶外教學\IMG_8398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85720" y="3929067"/>
            <a:ext cx="3047781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ibm2\2009照片上傳區\980426校慶運動會\C\IMG_692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488" y="928670"/>
            <a:ext cx="3206744" cy="24050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文字方塊 2"/>
          <p:cNvSpPr txBox="1"/>
          <p:nvPr/>
        </p:nvSpPr>
        <p:spPr>
          <a:xfrm>
            <a:off x="1643042" y="285728"/>
            <a:ext cx="4929222" cy="52322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行動話劇表演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：結合學校活動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00034" y="3571876"/>
            <a:ext cx="3571900" cy="523220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2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防災宣導短片製作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：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內容版面配置區 6" descr="IMG_0904.JPG"/>
          <p:cNvPicPr>
            <a:picLocks noChangeAspect="1"/>
          </p:cNvPicPr>
          <p:nvPr/>
        </p:nvPicPr>
        <p:blipFill>
          <a:blip r:embed="rId3" cstate="screen">
            <a:lum bright="20000" contrast="10000"/>
          </a:blip>
          <a:stretch>
            <a:fillRect/>
          </a:stretch>
        </p:blipFill>
        <p:spPr>
          <a:xfrm>
            <a:off x="2071670" y="4214818"/>
            <a:ext cx="3145932" cy="2359448"/>
          </a:xfrm>
          <a:prstGeom prst="ellipse">
            <a:avLst/>
          </a:prstGeom>
        </p:spPr>
      </p:pic>
      <p:pic>
        <p:nvPicPr>
          <p:cNvPr id="7" name="內容版面配置區 7" descr="IMG_110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214942" y="3357562"/>
            <a:ext cx="3214710" cy="2411033"/>
          </a:xfrm>
          <a:prstGeom prst="ellipse">
            <a:avLst/>
          </a:prstGeom>
        </p:spPr>
      </p:pic>
      <p:sp>
        <p:nvSpPr>
          <p:cNvPr id="8" name="文字版面配置區 2"/>
          <p:cNvSpPr txBox="1">
            <a:spLocks/>
          </p:cNvSpPr>
          <p:nvPr/>
        </p:nvSpPr>
        <p:spPr>
          <a:xfrm>
            <a:off x="285720" y="4357694"/>
            <a:ext cx="2143140" cy="6397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itchFamily="2" charset="2"/>
              <a:buChar char=""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76200" sx="101000" sy="101000" algn="ctr" rotWithShape="0">
                    <a:schemeClr val="tx1">
                      <a:lumMod val="85000"/>
                      <a:alpha val="40000"/>
                    </a:scheme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現場錄影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76200" sx="101000" sy="101000" algn="ctr" rotWithShape="0">
                  <a:schemeClr val="tx1">
                    <a:lumMod val="85000"/>
                    <a:alpha val="40000"/>
                  </a:schemeClr>
                </a:outerShdw>
              </a:effectLst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9" name="文字版面配置區 4"/>
          <p:cNvSpPr txBox="1">
            <a:spLocks/>
          </p:cNvSpPr>
          <p:nvPr/>
        </p:nvSpPr>
        <p:spPr>
          <a:xfrm>
            <a:off x="5214942" y="5786454"/>
            <a:ext cx="2428892" cy="6397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itchFamily="2" charset="2"/>
              <a:buChar char=""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76200" sx="101000" sy="101000" algn="ctr" rotWithShape="0">
                    <a:schemeClr val="tx1">
                      <a:lumMod val="85000"/>
                      <a:alpha val="40000"/>
                    </a:scheme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攝影棚錄影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76200" sx="101000" sy="101000" algn="ctr" rotWithShape="0">
                  <a:schemeClr val="tx1">
                    <a:lumMod val="85000"/>
                    <a:alpha val="40000"/>
                  </a:schemeClr>
                </a:outerShdw>
              </a:effectLst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pic>
        <p:nvPicPr>
          <p:cNvPr id="11" name="Picture 5" descr="\\ibm2\2009照片上傳區\980426校慶運動會\C\IMG_691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4282" y="1071546"/>
            <a:ext cx="2738426" cy="2053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\\ibm2\2009照片上傳區\980426校慶運動會\C\IMG_6855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095978" y="928670"/>
            <a:ext cx="2762301" cy="20717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857224" y="928670"/>
            <a:ext cx="223651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上學期執行之進度</a:t>
            </a:r>
            <a:endParaRPr lang="zh-TW" altLang="en-US" sz="2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142976" y="1357298"/>
            <a:ext cx="6929486" cy="23083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一、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97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日起分兩學期，針對全縣國中小展開防震巡迴宣講，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申請學校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58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所，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二、第一學期宣講學校：國小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34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所、國中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所，參與師生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5543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人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三、宣講效能：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搭配簡報、影片、防救示範及有獎徵答，師生印象深刻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   也能藉事前及事後的有獎徵答檢測防災素養 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給與各校師生正確的災害防救觀念，提醒學校事先防範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             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多一份防備，少一分災難       </a:t>
            </a:r>
            <a:endParaRPr lang="zh-TW" altLang="en-US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85786" y="3786190"/>
            <a:ext cx="223651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下學期執行之進度</a:t>
            </a:r>
            <a:endParaRPr lang="zh-TW" altLang="en-US" sz="2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285852" y="4286257"/>
            <a:ext cx="6786610" cy="23083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一、下學期宣導校數：國小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11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所、國中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所，參與師生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2223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人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二、申請學校眾多，經費不足部分講師願意義務宣講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三、教育處又找了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個學校，申請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98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年度災害防救深耕實驗計畫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四、整個宣導活動在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98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月底前完成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五、宣講效能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   小小宣講團加入宣導工作，雖然只說了</a:t>
            </a:r>
            <a:r>
              <a:rPr lang="en-US" altLang="zh-TW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場，但效果很好</a:t>
            </a:r>
            <a:endParaRPr lang="en-US" altLang="zh-TW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286116" y="357166"/>
            <a:ext cx="2857520" cy="584775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2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防災宣講團</a:t>
            </a:r>
            <a:endParaRPr lang="zh-TW" altLang="en-US" sz="2800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285984" y="285728"/>
            <a:ext cx="4572032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貳 推動宣導之對象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571604" y="1142984"/>
            <a:ext cx="1183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TW" altLang="en-US" sz="24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 學生</a:t>
            </a:r>
            <a:endParaRPr lang="zh-TW" altLang="en-US" sz="24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857356" y="1643050"/>
            <a:ext cx="1183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TW" altLang="en-US" sz="24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 家長</a:t>
            </a:r>
            <a:endParaRPr lang="zh-TW" altLang="en-US" sz="24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143108" y="2214554"/>
            <a:ext cx="1798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TW" altLang="en-US" sz="24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 教職員工</a:t>
            </a:r>
            <a:endParaRPr lang="zh-TW" altLang="en-US" sz="24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357422" y="2786058"/>
            <a:ext cx="1798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TW" altLang="en-US" sz="24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 社區人士</a:t>
            </a:r>
            <a:endParaRPr lang="zh-TW" altLang="en-US" sz="24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098" name="Picture 2" descr="\\ibm2\2009照片上傳區\980606音樂會\20090606戶外音樂會\IMG_018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9670" y="3786190"/>
            <a:ext cx="3823081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\\ibm2\2009照片上傳區\980402防災師資培訓研習_行政組\IMG_862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62510" y="3429000"/>
            <a:ext cx="3524000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5" descr="D:\kang_data\災害防救\97資料夾\防震宣導\南化IMG_4493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1999" y="1142984"/>
            <a:ext cx="2952771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500298" y="285728"/>
            <a:ext cx="392909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叁 推動執行步驟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571604" y="1357298"/>
            <a:ext cx="535785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 一 召開工作會議討論活動規劃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122" name="Picture 2" descr="\\ibm2\ibm-2008照片上傳\971020行政會議\IMG_455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7224" y="2714620"/>
            <a:ext cx="32512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3" name="Picture 3" descr="D:\kang_data\災害防救\97資料夾\教學模組研討\IMG_482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83031" y="2857495"/>
            <a:ext cx="4381532" cy="32861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文字方塊 5"/>
          <p:cNvSpPr txBox="1"/>
          <p:nvPr/>
        </p:nvSpPr>
        <p:spPr>
          <a:xfrm>
            <a:off x="1928794" y="6143644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防災宣導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團隊討論如何進行宣導活動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285984" y="214290"/>
            <a:ext cx="2714644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 二 撰寫計畫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925542"/>
            <a:ext cx="3929090" cy="571816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142984"/>
            <a:ext cx="3905249" cy="5400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285852" y="357166"/>
            <a:ext cx="678661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 三 蒐集資料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相關圖片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&amp;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影集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&amp; 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參考書籍）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圖片 5" descr="IMG_201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8595" y="887384"/>
            <a:ext cx="5289787" cy="38989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14818"/>
            <a:ext cx="8686827" cy="236753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67350" y="1428736"/>
            <a:ext cx="4400400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bbles">
  <a:themeElements>
    <a:clrScheme name="Bubbles">
      <a:dk1>
        <a:srgbClr val="0C002C"/>
      </a:dk1>
      <a:lt1>
        <a:srgbClr val="FFFFFF"/>
      </a:lt1>
      <a:dk2>
        <a:srgbClr val="236626"/>
      </a:dk2>
      <a:lt2>
        <a:srgbClr val="D7C8FE"/>
      </a:lt2>
      <a:accent1>
        <a:srgbClr val="4203E7"/>
      </a:accent1>
      <a:accent2>
        <a:srgbClr val="842F73"/>
      </a:accent2>
      <a:accent3>
        <a:srgbClr val="7532A8"/>
      </a:accent3>
      <a:accent4>
        <a:srgbClr val="F7A107"/>
      </a:accent4>
      <a:accent5>
        <a:srgbClr val="C86DCF"/>
      </a:accent5>
      <a:accent6>
        <a:srgbClr val="E6B500"/>
      </a:accent6>
      <a:hlink>
        <a:srgbClr val="FFDE66"/>
      </a:hlink>
      <a:folHlink>
        <a:srgbClr val="D490C5"/>
      </a:folHlink>
    </a:clrScheme>
    <a:fontScheme name="Bubbles">
      <a:majorFont>
        <a:latin typeface="Impact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mic Sans M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Bubb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85000"/>
                <a:satMod val="150000"/>
              </a:schemeClr>
            </a:gs>
            <a:gs pos="35000">
              <a:schemeClr val="phClr">
                <a:tint val="70000"/>
                <a:shade val="90000"/>
                <a:alpha val="85000"/>
                <a:satMod val="200000"/>
              </a:schemeClr>
            </a:gs>
            <a:gs pos="100000">
              <a:schemeClr val="phClr">
                <a:tint val="90000"/>
                <a:shade val="100000"/>
                <a:alpha val="85000"/>
                <a:satMod val="25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40000"/>
                <a:satMod val="115000"/>
              </a:schemeClr>
            </a:gs>
            <a:gs pos="8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150000"/>
              </a:schemeClr>
            </a:gs>
          </a:gsLst>
          <a:lin ang="7800000" scaled="0"/>
        </a:gra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4450" cap="flat" cmpd="sng" algn="ctr">
          <a:solidFill>
            <a:schemeClr val="phClr">
              <a:alpha val="80000"/>
              <a:satMod val="110000"/>
            </a:schemeClr>
          </a:solidFill>
          <a:prstDash val="solid"/>
        </a:ln>
        <a:ln w="63500" cap="flat" cmpd="sng" algn="ctr">
          <a:solidFill>
            <a:schemeClr val="phClr">
              <a:alpha val="80000"/>
              <a:satMod val="115000"/>
            </a:schemeClr>
          </a:solidFill>
          <a:prstDash val="solid"/>
        </a:ln>
      </a:lnStyleLst>
      <a:effectStyleLst>
        <a:effectStyle>
          <a:effectLst>
            <a:innerShdw blurRad="50800" dist="25400" dir="13500000">
              <a:srgbClr val="FFFFFF">
                <a:alpha val="75000"/>
              </a:srgbClr>
            </a:innerShdw>
          </a:effectLst>
        </a:effectStyle>
        <a:effectStyle>
          <a:effectLst>
            <a:innerShdw blurRad="76200" dist="25400" dir="13500000">
              <a:srgbClr val="FFFFFF">
                <a:alpha val="75000"/>
              </a:srgbClr>
            </a:innerShdw>
            <a:reflection blurRad="63500" stA="35000" endPos="35000" dist="12700" dir="5400000" sy="-100000" rotWithShape="0"/>
          </a:effectLst>
        </a:effectStyle>
        <a:effectStyle>
          <a:effectLst>
            <a:reflection blurRad="63500" stA="35000" endPos="35000" dist="12700" dir="5400000" sy="-100000" rotWithShape="0"/>
          </a:effectLst>
          <a:scene3d>
            <a:camera prst="orthographicFront">
              <a:rot lat="0" lon="0" rev="0"/>
            </a:camera>
            <a:lightRig rig="balanced" dir="bl">
              <a:rot lat="0" lon="0" rev="7800000"/>
            </a:lightRig>
          </a:scene3d>
          <a:sp3d prstMaterial="translucentPowder">
            <a:bevelT h="50800"/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80000"/>
                <a:satMod val="125000"/>
              </a:schemeClr>
            </a:gs>
            <a:gs pos="100000">
              <a:schemeClr val="phClr">
                <a:tint val="100000"/>
                <a:satMod val="125000"/>
                <a:lumOff val="40000"/>
                <a:lumMod val="100000"/>
              </a:schemeClr>
            </a:gs>
          </a:gsLst>
          <a:lin ang="7800000" scaled="1"/>
        </a:gradFill>
        <a:gradFill rotWithShape="1">
          <a:gsLst>
            <a:gs pos="0">
              <a:schemeClr val="phClr">
                <a:shade val="95000"/>
                <a:lumMod val="95000"/>
              </a:schemeClr>
            </a:gs>
            <a:gs pos="60000">
              <a:schemeClr val="phClr">
                <a:satMod val="125000"/>
                <a:lumOff val="10000"/>
                <a:lumMod val="100000"/>
              </a:schemeClr>
            </a:gs>
            <a:gs pos="100000">
              <a:schemeClr val="phClr">
                <a:shade val="95000"/>
                <a:satMod val="135000"/>
                <a:lumOff val="50000"/>
                <a:lumMod val="100000"/>
              </a:schemeClr>
            </a:gs>
          </a:gsLst>
          <a:lin ang="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Bubbles</Template>
  <TotalTime>3378</TotalTime>
  <Words>1036</Words>
  <Application>Microsoft Office PowerPoint</Application>
  <PresentationFormat>如螢幕大小 (4:3)</PresentationFormat>
  <Paragraphs>114</Paragraphs>
  <Slides>24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25" baseType="lpstr">
      <vt:lpstr>Bubbles</vt:lpstr>
      <vt:lpstr> 議題D  其他有助於防災教育推動之宣導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地震宣導多媒體製作欣賞</vt:lpstr>
      <vt:lpstr> 十 98學年度防震宣導主題調整</vt:lpstr>
      <vt:lpstr>投影片 23</vt:lpstr>
      <vt:lpstr>投影片 24</vt:lpstr>
    </vt:vector>
  </TitlesOfParts>
  <Company>mychat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kang</dc:creator>
  <cp:lastModifiedBy>許崑泉</cp:lastModifiedBy>
  <cp:revision>174</cp:revision>
  <dcterms:created xsi:type="dcterms:W3CDTF">2009-08-25T03:20:38Z</dcterms:created>
  <dcterms:modified xsi:type="dcterms:W3CDTF">2009-11-12T08:39:14Z</dcterms:modified>
</cp:coreProperties>
</file>