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zh-TW" sz="3600">
                <a:solidFill>
                  <a:srgbClr val="000000"/>
                </a:solidFill>
              </a:rPr>
              <a:t>如何使用</a:t>
            </a:r>
            <a:r>
              <a:rPr b="0" lang="zh-TW" sz="3600">
                <a:solidFill>
                  <a:srgbClr val="00B050"/>
                </a:solidFill>
              </a:rPr>
              <a:t>均一教育平台</a:t>
            </a:r>
            <a:r>
              <a:rPr b="0" lang="zh-TW" sz="360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b="0" lang="zh-TW" sz="3600">
                <a:solidFill>
                  <a:srgbClr val="000000"/>
                </a:solidFill>
              </a:rPr>
              <a:t>給</a:t>
            </a:r>
            <a:r>
              <a:rPr b="0" lang="zh-TW" sz="3600">
                <a:solidFill>
                  <a:srgbClr val="00B0F0"/>
                </a:solidFill>
              </a:rPr>
              <a:t>學生</a:t>
            </a:r>
            <a:r>
              <a:rPr b="0" lang="zh-TW" sz="3600">
                <a:solidFill>
                  <a:srgbClr val="000000"/>
                </a:solidFill>
              </a:rPr>
              <a:t>與</a:t>
            </a:r>
            <a:r>
              <a:rPr b="0" lang="zh-TW" sz="3600">
                <a:solidFill>
                  <a:srgbClr val="00B0F0"/>
                </a:solidFill>
              </a:rPr>
              <a:t>對數學好奇的人</a:t>
            </a:r>
            <a:r>
              <a:rPr b="0" lang="zh-TW" sz="3600">
                <a:solidFill>
                  <a:srgbClr val="000000"/>
                </a:solidFill>
              </a:rPr>
              <a:t>看的說明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0" y="0"/>
            <a:ext cx="65943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這是練習的畫面。題目很簡單，問題是你可以回答多快?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7332000" y="291775"/>
            <a:ext cx="1811999" cy="398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0000FF"/>
                </a:solidFill>
              </a:rPr>
              <a:t>答案</a:t>
            </a:r>
            <a:r>
              <a:rPr lang="zh-TW" sz="1800"/>
              <a:t>輸入在這裡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2181300" y="629700"/>
            <a:ext cx="5150699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如果需要</a:t>
            </a:r>
            <a:r>
              <a:rPr lang="zh-TW" sz="1800">
                <a:solidFill>
                  <a:srgbClr val="FF9900"/>
                </a:solidFill>
              </a:rPr>
              <a:t>提示</a:t>
            </a:r>
            <a:r>
              <a:rPr lang="zh-TW" sz="1800"/>
              <a:t>，點這裡每一次都會多一步提示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596575" y="897350"/>
            <a:ext cx="3000000" cy="93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需要更多說明可以看</a:t>
            </a:r>
            <a:r>
              <a:rPr lang="zh-TW" sz="1800">
                <a:solidFill>
                  <a:srgbClr val="20D300"/>
                </a:solidFill>
              </a:rPr>
              <a:t>影片</a:t>
            </a:r>
            <a:r>
              <a:rPr lang="zh-TW" sz="1800"/>
              <a:t>。這個老師很會解釋東西。</a:t>
            </a:r>
          </a:p>
        </p:txBody>
      </p:sp>
      <p:cxnSp>
        <p:nvCxnSpPr>
          <p:cNvPr id="87" name="Shape 87"/>
          <p:cNvCxnSpPr/>
          <p:nvPr/>
        </p:nvCxnSpPr>
        <p:spPr>
          <a:xfrm flipH="1">
            <a:off x="6662500" y="646700"/>
            <a:ext cx="1037699" cy="3203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88" name="Shape 88"/>
          <p:cNvCxnSpPr/>
          <p:nvPr/>
        </p:nvCxnSpPr>
        <p:spPr>
          <a:xfrm>
            <a:off x="3429000" y="992600"/>
            <a:ext cx="2797500" cy="3880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89" name="Shape 89"/>
          <p:cNvCxnSpPr/>
          <p:nvPr/>
        </p:nvCxnSpPr>
        <p:spPr>
          <a:xfrm>
            <a:off x="3022925" y="1338525"/>
            <a:ext cx="3278700" cy="42710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4425650" y="0"/>
            <a:ext cx="4037700" cy="48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如果</a:t>
            </a:r>
            <a:r>
              <a:rPr lang="zh-TW" sz="1800">
                <a:solidFill>
                  <a:srgbClr val="0000FF"/>
                </a:solidFill>
              </a:rPr>
              <a:t>第一次就答對</a:t>
            </a:r>
            <a:r>
              <a:rPr lang="zh-TW" sz="1800"/>
              <a:t>會有</a:t>
            </a:r>
            <a:r>
              <a:rPr lang="zh-TW" sz="1800">
                <a:solidFill>
                  <a:srgbClr val="20D300"/>
                </a:solidFill>
              </a:rPr>
              <a:t>第三片葉子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570400" y="488400"/>
            <a:ext cx="3872399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9900"/>
                </a:solidFill>
              </a:rPr>
              <a:t>看提示</a:t>
            </a:r>
            <a:r>
              <a:rPr lang="zh-TW" sz="1800"/>
              <a:t>或</a:t>
            </a:r>
            <a:r>
              <a:rPr lang="zh-TW" sz="1800">
                <a:solidFill>
                  <a:srgbClr val="FF9900"/>
                </a:solidFill>
              </a:rPr>
              <a:t>第二次答對</a:t>
            </a:r>
            <a:r>
              <a:rPr lang="zh-TW" sz="1800"/>
              <a:t>就有</a:t>
            </a:r>
            <a:r>
              <a:rPr lang="zh-TW" sz="1800">
                <a:solidFill>
                  <a:srgbClr val="20D300"/>
                </a:solidFill>
              </a:rPr>
              <a:t>兩片葉子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8181" y="925431"/>
            <a:ext cx="6263699" cy="54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如果</a:t>
            </a:r>
            <a:r>
              <a:rPr lang="zh-TW" sz="1800">
                <a:solidFill>
                  <a:srgbClr val="E69138"/>
                </a:solidFill>
              </a:rPr>
              <a:t>把</a:t>
            </a:r>
            <a:r>
              <a:rPr lang="zh-TW" sz="1800">
                <a:solidFill>
                  <a:srgbClr val="FF9900"/>
                </a:solidFill>
              </a:rPr>
              <a:t>提示全部點出來</a:t>
            </a:r>
            <a:r>
              <a:rPr lang="zh-TW" sz="1800"/>
              <a:t>，把正確答案打進去就有</a:t>
            </a:r>
            <a:r>
              <a:rPr lang="zh-TW" sz="1800">
                <a:solidFill>
                  <a:srgbClr val="20D300"/>
                </a:solidFill>
              </a:rPr>
              <a:t>一個葉子</a:t>
            </a:r>
          </a:p>
        </p:txBody>
      </p:sp>
      <p:cxnSp>
        <p:nvCxnSpPr>
          <p:cNvPr id="98" name="Shape 98"/>
          <p:cNvCxnSpPr/>
          <p:nvPr/>
        </p:nvCxnSpPr>
        <p:spPr>
          <a:xfrm>
            <a:off x="7474625" y="345900"/>
            <a:ext cx="59999" cy="28274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99" name="Shape 99"/>
          <p:cNvCxnSpPr/>
          <p:nvPr/>
        </p:nvCxnSpPr>
        <p:spPr>
          <a:xfrm>
            <a:off x="6632400" y="857250"/>
            <a:ext cx="360900" cy="23010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00" name="Shape 100"/>
          <p:cNvCxnSpPr/>
          <p:nvPr/>
        </p:nvCxnSpPr>
        <p:spPr>
          <a:xfrm>
            <a:off x="5519475" y="1323475"/>
            <a:ext cx="962699" cy="18647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0" y="0"/>
            <a:ext cx="3917399" cy="50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連續答對又夠快就會跳出</a:t>
            </a:r>
            <a:r>
              <a:rPr lang="zh-TW" sz="1800">
                <a:solidFill>
                  <a:srgbClr val="0000FF"/>
                </a:solidFill>
              </a:rPr>
              <a:t>成就徽章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643825" y="503400"/>
            <a:ext cx="3000000" cy="44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0000FF"/>
                </a:solidFill>
              </a:rPr>
              <a:t>能量點數</a:t>
            </a:r>
            <a:r>
              <a:rPr lang="zh-TW" sz="1800"/>
              <a:t>也越來越多了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2977825" y="375975"/>
            <a:ext cx="827100" cy="23310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09" name="Shape 109"/>
          <p:cNvCxnSpPr/>
          <p:nvPr/>
        </p:nvCxnSpPr>
        <p:spPr>
          <a:xfrm>
            <a:off x="6241375" y="932450"/>
            <a:ext cx="1218300" cy="1278299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0" y="0"/>
            <a:ext cx="6879899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0FDB02"/>
                </a:solidFill>
              </a:rPr>
              <a:t>經驗值</a:t>
            </a:r>
            <a:r>
              <a:rPr lang="zh-TW" sz="1800"/>
              <a:t>足夠的話就算是 “</a:t>
            </a:r>
            <a:r>
              <a:rPr lang="zh-TW" sz="1800">
                <a:solidFill>
                  <a:srgbClr val="0000FF"/>
                </a:solidFill>
              </a:rPr>
              <a:t>熟悉了</a:t>
            </a:r>
            <a:r>
              <a:rPr lang="zh-TW" sz="1800"/>
              <a:t>”，可以往下找更多的數學來挑戰！</a:t>
            </a:r>
          </a:p>
        </p:txBody>
      </p:sp>
      <p:cxnSp>
        <p:nvCxnSpPr>
          <p:cNvPr id="116" name="Shape 116"/>
          <p:cNvCxnSpPr/>
          <p:nvPr/>
        </p:nvCxnSpPr>
        <p:spPr>
          <a:xfrm>
            <a:off x="4902875" y="421100"/>
            <a:ext cx="1082700" cy="42860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0" y="0"/>
            <a:ext cx="7060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因為熟悉了 “</a:t>
            </a:r>
            <a:r>
              <a:rPr lang="zh-TW" sz="1800">
                <a:solidFill>
                  <a:srgbClr val="0000FF"/>
                </a:solidFill>
              </a:rPr>
              <a:t>加法 1</a:t>
            </a:r>
            <a:r>
              <a:rPr lang="zh-TW" sz="1800"/>
              <a:t>”，所以</a:t>
            </a:r>
            <a:r>
              <a:rPr lang="zh-TW" sz="1800">
                <a:solidFill>
                  <a:srgbClr val="0FDB02"/>
                </a:solidFill>
              </a:rPr>
              <a:t>建議</a:t>
            </a:r>
            <a:r>
              <a:rPr lang="zh-TW" sz="1800"/>
              <a:t>挑戰它下面一個技能。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376350" y="769025"/>
            <a:ext cx="2187900" cy="548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接下來介紹</a:t>
            </a:r>
            <a:r>
              <a:rPr lang="zh-TW" sz="1800">
                <a:solidFill>
                  <a:srgbClr val="0000FF"/>
                </a:solidFill>
              </a:rPr>
              <a:t>影片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6842950" y="1158050"/>
            <a:ext cx="285899" cy="1338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0" y="0"/>
            <a:ext cx="3000000" cy="548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我們看看</a:t>
            </a:r>
            <a:r>
              <a:rPr lang="zh-TW" sz="1800">
                <a:solidFill>
                  <a:srgbClr val="09E806"/>
                </a:solidFill>
              </a:rPr>
              <a:t>算數</a:t>
            </a:r>
          </a:p>
        </p:txBody>
      </p:sp>
      <p:cxnSp>
        <p:nvCxnSpPr>
          <p:cNvPr id="131" name="Shape 131"/>
          <p:cNvCxnSpPr/>
          <p:nvPr/>
        </p:nvCxnSpPr>
        <p:spPr>
          <a:xfrm rot="10800000">
            <a:off x="1669350" y="285800"/>
            <a:ext cx="5699999" cy="149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2" name="Shape 132"/>
          <p:cNvCxnSpPr/>
          <p:nvPr/>
        </p:nvCxnSpPr>
        <p:spPr>
          <a:xfrm>
            <a:off x="7369350" y="285750"/>
            <a:ext cx="29999" cy="26471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3" name="Shape 133"/>
          <p:cNvCxnSpPr/>
          <p:nvPr/>
        </p:nvCxnSpPr>
        <p:spPr>
          <a:xfrm>
            <a:off x="7384375" y="2932700"/>
            <a:ext cx="6315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0" y="0"/>
            <a:ext cx="52785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可以點任何主題來找剛好想學的內容來看。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建議看: </a:t>
            </a:r>
            <a:r>
              <a:rPr lang="zh-TW" sz="1800">
                <a:solidFill>
                  <a:srgbClr val="0000FF"/>
                </a:solidFill>
              </a:rPr>
              <a:t>數學 (中文發音)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8404"/>
            <a:ext cx="9129312" cy="5129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0991"/>
            <a:ext cx="9161065" cy="514700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0" y="0"/>
            <a:ext cx="7496699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接下來看看，記錄你</a:t>
            </a:r>
            <a:r>
              <a:rPr lang="zh-TW" sz="1800">
                <a:solidFill>
                  <a:srgbClr val="0000FF"/>
                </a:solidFill>
              </a:rPr>
              <a:t>徽章</a:t>
            </a:r>
            <a:r>
              <a:rPr lang="zh-TW" sz="1800"/>
              <a:t>、</a:t>
            </a:r>
            <a:r>
              <a:rPr lang="zh-TW" sz="1800">
                <a:solidFill>
                  <a:srgbClr val="0000FF"/>
                </a:solidFill>
              </a:rPr>
              <a:t>點數</a:t>
            </a:r>
            <a:r>
              <a:rPr lang="zh-TW" sz="1800"/>
              <a:t>、</a:t>
            </a:r>
            <a:r>
              <a:rPr lang="zh-TW" sz="1800">
                <a:solidFill>
                  <a:srgbClr val="0000FF"/>
                </a:solidFill>
              </a:rPr>
              <a:t>學習過程</a:t>
            </a:r>
            <a:r>
              <a:rPr lang="zh-TW" sz="1800"/>
              <a:t>的介面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911050" y="278700"/>
            <a:ext cx="2443499" cy="8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從自己的帳號名下方選 “</a:t>
            </a:r>
            <a:r>
              <a:rPr lang="zh-TW" sz="1800">
                <a:solidFill>
                  <a:srgbClr val="09E806"/>
                </a:solidFill>
              </a:rPr>
              <a:t>個人檔案</a:t>
            </a:r>
            <a:r>
              <a:rPr lang="zh-TW" sz="1800"/>
              <a:t>”</a:t>
            </a:r>
          </a:p>
        </p:txBody>
      </p:sp>
      <p:cxnSp>
        <p:nvCxnSpPr>
          <p:cNvPr id="147" name="Shape 147"/>
          <p:cNvCxnSpPr/>
          <p:nvPr/>
        </p:nvCxnSpPr>
        <p:spPr>
          <a:xfrm>
            <a:off x="7850600" y="962525"/>
            <a:ext cx="29999" cy="1458899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0" y="0"/>
            <a:ext cx="69402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從這一個介面可以看到很多自己的</a:t>
            </a:r>
            <a:r>
              <a:rPr lang="zh-TW" sz="1800">
                <a:solidFill>
                  <a:srgbClr val="0000FF"/>
                </a:solidFill>
              </a:rPr>
              <a:t>學習資料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923925" y="639750"/>
            <a:ext cx="3782099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把剛剛拿到的成就放上來</a:t>
            </a:r>
            <a:r>
              <a:rPr lang="zh-TW" sz="1800">
                <a:solidFill>
                  <a:srgbClr val="09E806"/>
                </a:solidFill>
              </a:rPr>
              <a:t>展示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940475" y="925425"/>
            <a:ext cx="300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也可以看到所有</a:t>
            </a:r>
            <a:r>
              <a:rPr lang="zh-TW" sz="1800">
                <a:solidFill>
                  <a:srgbClr val="0000FF"/>
                </a:solidFill>
              </a:rPr>
              <a:t>成就</a:t>
            </a:r>
          </a:p>
        </p:txBody>
      </p:sp>
      <p:cxnSp>
        <p:nvCxnSpPr>
          <p:cNvPr id="156" name="Shape 156"/>
          <p:cNvCxnSpPr/>
          <p:nvPr/>
        </p:nvCxnSpPr>
        <p:spPr>
          <a:xfrm flipH="1">
            <a:off x="1037750" y="1293400"/>
            <a:ext cx="1834799" cy="2060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57" name="Shape 157"/>
          <p:cNvCxnSpPr/>
          <p:nvPr/>
        </p:nvCxnSpPr>
        <p:spPr>
          <a:xfrm flipH="1">
            <a:off x="5053174" y="1022675"/>
            <a:ext cx="2707200" cy="23310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0" y="0"/>
            <a:ext cx="3000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越大的徽章越有挑戰性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375100" y="698975"/>
            <a:ext cx="1450799" cy="48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點</a:t>
            </a:r>
            <a:r>
              <a:rPr lang="zh-TW" sz="1800">
                <a:solidFill>
                  <a:srgbClr val="666666"/>
                </a:solidFill>
              </a:rPr>
              <a:t>月亮徽章</a:t>
            </a:r>
          </a:p>
        </p:txBody>
      </p:sp>
      <p:cxnSp>
        <p:nvCxnSpPr>
          <p:cNvPr id="165" name="Shape 165"/>
          <p:cNvCxnSpPr>
            <a:stCxn id="164" idx="2"/>
          </p:cNvCxnSpPr>
          <p:nvPr/>
        </p:nvCxnSpPr>
        <p:spPr>
          <a:xfrm>
            <a:off x="6100499" y="1187374"/>
            <a:ext cx="546899" cy="2211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200">
                <a:solidFill>
                  <a:srgbClr val="000000"/>
                </a:solidFill>
              </a:rPr>
              <a:t>•這個投影片會帶你使用一遍均一教育平台的帳號、練習以及影片功能。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200">
                <a:solidFill>
                  <a:srgbClr val="000000"/>
                </a:solidFill>
              </a:rPr>
              <a:t>•可以跟著此投影片一起操作。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0" y="0"/>
            <a:ext cx="5361299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月亮徽章有些可以列為目標。點算數學徒</a:t>
            </a:r>
            <a:r>
              <a:rPr lang="zh-TW" sz="1800">
                <a:solidFill>
                  <a:srgbClr val="00B050"/>
                </a:solidFill>
              </a:rPr>
              <a:t>+加目標</a:t>
            </a:r>
          </a:p>
        </p:txBody>
      </p:sp>
      <p:cxnSp>
        <p:nvCxnSpPr>
          <p:cNvPr id="172" name="Shape 172"/>
          <p:cNvCxnSpPr/>
          <p:nvPr/>
        </p:nvCxnSpPr>
        <p:spPr>
          <a:xfrm flipH="1">
            <a:off x="3459124" y="360950"/>
            <a:ext cx="1158000" cy="46170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900" y="1971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4038600" y="0"/>
            <a:ext cx="5105399" cy="50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已經完成</a:t>
            </a:r>
            <a:r>
              <a:rPr lang="zh-TW" sz="1800">
                <a:solidFill>
                  <a:srgbClr val="00B0F0"/>
                </a:solidFill>
              </a:rPr>
              <a:t>加法1</a:t>
            </a:r>
            <a:r>
              <a:rPr lang="zh-TW" sz="1800"/>
              <a:t>了，所以已經有25%的進度了。</a:t>
            </a:r>
          </a:p>
        </p:txBody>
      </p:sp>
      <p:cxnSp>
        <p:nvCxnSpPr>
          <p:cNvPr id="179" name="Shape 179"/>
          <p:cNvCxnSpPr/>
          <p:nvPr/>
        </p:nvCxnSpPr>
        <p:spPr>
          <a:xfrm>
            <a:off x="5308925" y="330875"/>
            <a:ext cx="1669500" cy="1940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180" name="Shape 180"/>
          <p:cNvSpPr txBox="1"/>
          <p:nvPr/>
        </p:nvSpPr>
        <p:spPr>
          <a:xfrm>
            <a:off x="2006250" y="1120800"/>
            <a:ext cx="3977399" cy="593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目標可以自己在</a:t>
            </a:r>
            <a:r>
              <a:rPr lang="zh-TW" sz="1800">
                <a:solidFill>
                  <a:srgbClr val="00B050"/>
                </a:solidFill>
              </a:rPr>
              <a:t>目標</a:t>
            </a:r>
            <a:r>
              <a:rPr lang="zh-TW" sz="1800"/>
              <a:t>裡面自己設定。</a:t>
            </a:r>
          </a:p>
        </p:txBody>
      </p:sp>
      <p:cxnSp>
        <p:nvCxnSpPr>
          <p:cNvPr id="181" name="Shape 181"/>
          <p:cNvCxnSpPr/>
          <p:nvPr/>
        </p:nvCxnSpPr>
        <p:spPr>
          <a:xfrm flipH="1">
            <a:off x="1082900" y="1518975"/>
            <a:ext cx="2767199" cy="20300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0" y="0"/>
            <a:ext cx="3616800" cy="78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隨著時間，一個一個數學技能都會練習達到</a:t>
            </a:r>
            <a:r>
              <a:rPr lang="zh-TW" sz="1800">
                <a:solidFill>
                  <a:srgbClr val="0000FF"/>
                </a:solidFill>
              </a:rPr>
              <a:t>熟悉</a:t>
            </a:r>
            <a:r>
              <a:rPr lang="zh-TW" sz="1800"/>
              <a:t>，變成藍色。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3616800" y="532400"/>
            <a:ext cx="5376299" cy="773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如果全部都變成</a:t>
            </a:r>
            <a:r>
              <a:rPr lang="zh-TW" sz="1800">
                <a:solidFill>
                  <a:srgbClr val="0000FF"/>
                </a:solidFill>
              </a:rPr>
              <a:t>藍色</a:t>
            </a:r>
            <a:r>
              <a:rPr lang="zh-TW" sz="1800"/>
              <a:t>了，你的數學就真的很厲害。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3225" y="16358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0" y="0"/>
            <a:ext cx="30000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有認識信任的家人、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老師、家教、朋友?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2801350" y="0"/>
            <a:ext cx="3000000" cy="45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進入</a:t>
            </a:r>
            <a:r>
              <a:rPr lang="zh-TW" sz="1800">
                <a:solidFill>
                  <a:srgbClr val="0000FF"/>
                </a:solidFill>
              </a:rPr>
              <a:t>教練</a:t>
            </a:r>
            <a:r>
              <a:rPr lang="zh-TW" sz="1800"/>
              <a:t>功能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442650" y="270600"/>
            <a:ext cx="3000000" cy="45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輸入他的</a:t>
            </a:r>
            <a:r>
              <a:rPr lang="zh-TW" sz="1800">
                <a:solidFill>
                  <a:srgbClr val="0000FF"/>
                </a:solidFill>
              </a:rPr>
              <a:t>使用者ID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6550200" y="654600"/>
            <a:ext cx="25938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他將成為你的教練，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能看到你的努力，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鼓勵你、幫助你。</a:t>
            </a:r>
          </a:p>
        </p:txBody>
      </p:sp>
      <p:cxnSp>
        <p:nvCxnSpPr>
          <p:cNvPr id="198" name="Shape 198"/>
          <p:cNvCxnSpPr/>
          <p:nvPr/>
        </p:nvCxnSpPr>
        <p:spPr>
          <a:xfrm flipH="1">
            <a:off x="1067825" y="360950"/>
            <a:ext cx="2526599" cy="4511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99" name="Shape 199"/>
          <p:cNvCxnSpPr>
            <a:stCxn id="196" idx="2"/>
          </p:cNvCxnSpPr>
          <p:nvPr/>
        </p:nvCxnSpPr>
        <p:spPr>
          <a:xfrm flipH="1">
            <a:off x="3083050" y="728999"/>
            <a:ext cx="2859600" cy="32865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200" name="Shape 200"/>
          <p:cNvCxnSpPr/>
          <p:nvPr/>
        </p:nvCxnSpPr>
        <p:spPr>
          <a:xfrm flipH="1">
            <a:off x="5760225" y="1699450"/>
            <a:ext cx="1759499" cy="22860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2037"/>
            <a:ext cx="9176090" cy="515596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0" y="0"/>
            <a:ext cx="8603699" cy="768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從首頁直接點登入。很多功能都是要登入後才能用，所以第一個動作是</a:t>
            </a:r>
            <a:r>
              <a:rPr lang="zh-TW" sz="1800">
                <a:solidFill>
                  <a:srgbClr val="0000FF"/>
                </a:solidFill>
              </a:rPr>
              <a:t>登入</a:t>
            </a:r>
            <a:r>
              <a:rPr lang="zh-TW" sz="1800"/>
              <a:t>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7354300" y="421100"/>
            <a:ext cx="947400" cy="1819799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/>
        </p:nvSpPr>
        <p:spPr>
          <a:xfrm>
            <a:off x="0" y="0"/>
            <a:ext cx="6128100" cy="101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如果有</a:t>
            </a:r>
            <a:r>
              <a:rPr lang="zh-TW" sz="1800">
                <a:solidFill>
                  <a:srgbClr val="FF0000"/>
                </a:solidFill>
              </a:rPr>
              <a:t>Gmail</a:t>
            </a:r>
            <a:r>
              <a:rPr lang="zh-TW" sz="1800"/>
              <a:t>或</a:t>
            </a:r>
            <a:r>
              <a:rPr lang="zh-TW" sz="1800">
                <a:solidFill>
                  <a:schemeClr val="accent1"/>
                </a:solidFill>
              </a:rPr>
              <a:t>facebook</a:t>
            </a:r>
            <a:r>
              <a:rPr lang="zh-TW" sz="1800"/>
              <a:t>，可以用這兩個來登入。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也可以用現有的e-mail來登入。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/>
        </p:nvSpPr>
        <p:spPr>
          <a:xfrm>
            <a:off x="4339227" y="519300"/>
            <a:ext cx="4804800" cy="11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如果還沒有13歲，可以請老師或家長幫忙申請一個帳號。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631"/>
            <a:ext cx="9153548" cy="514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0" y="0"/>
            <a:ext cx="3000000" cy="1307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登入後會進入</a:t>
            </a:r>
            <a:r>
              <a:rPr lang="zh-TW" sz="1800">
                <a:solidFill>
                  <a:srgbClr val="0000FF"/>
                </a:solidFill>
              </a:rPr>
              <a:t>個人檔案</a:t>
            </a:r>
            <a:r>
              <a:rPr lang="zh-TW" sz="1800"/>
              <a:t>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有教學視窗。可以</a:t>
            </a:r>
            <a:r>
              <a:rPr lang="zh-TW" sz="1800">
                <a:solidFill>
                  <a:srgbClr val="00B050"/>
                </a:solidFill>
              </a:rPr>
              <a:t>看看</a:t>
            </a:r>
            <a:r>
              <a:rPr lang="zh-TW" sz="1800"/>
              <a:t>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等下回過頭會介紹更仔細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038" y="1702289"/>
            <a:ext cx="9176077" cy="515571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0" y="0"/>
            <a:ext cx="6880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完成後了，我們就直接進入</a:t>
            </a:r>
            <a:r>
              <a:rPr lang="zh-TW" sz="1800">
                <a:solidFill>
                  <a:srgbClr val="0000FF"/>
                </a:solidFill>
              </a:rPr>
              <a:t>練習</a:t>
            </a:r>
            <a:r>
              <a:rPr lang="zh-TW" sz="1800"/>
              <a:t>，因為最好玩的東西在這裡。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3413950" y="345900"/>
            <a:ext cx="4090800" cy="2180699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0" y="0"/>
            <a:ext cx="6128100" cy="115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位於星空上的每一個星星都是一個數學技能。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捲動方式跟 Google Map 一樣。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請試著找到最上面的題目。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0" y="0"/>
            <a:ext cx="5887499" cy="11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使用滑鼠滾輪或是多點觸控可以放大或縮小畫面。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縮小的話會看到數學的知識樹 (叫它技能樹也可以)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點任何一個大的圖案就會進入主題挑戰。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0" y="0"/>
            <a:ext cx="62034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綠色的星星代表建議練習的數學技能。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/>
              <a:t>請選任何一個</a:t>
            </a:r>
            <a:r>
              <a:rPr lang="zh-TW" sz="1800">
                <a:solidFill>
                  <a:srgbClr val="20D300"/>
                </a:solidFill>
              </a:rPr>
              <a:t>技能</a:t>
            </a:r>
            <a:r>
              <a:rPr lang="zh-TW" sz="1800"/>
              <a:t>來開始。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Shape 77"/>
          <p:cNvCxnSpPr/>
          <p:nvPr/>
        </p:nvCxnSpPr>
        <p:spPr>
          <a:xfrm>
            <a:off x="1699450" y="616625"/>
            <a:ext cx="4481699" cy="31281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