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9"/>
  </p:notesMasterIdLst>
  <p:handoutMasterIdLst>
    <p:handoutMasterId r:id="rId60"/>
  </p:handoutMasterIdLst>
  <p:sldIdLst>
    <p:sldId id="256" r:id="rId2"/>
    <p:sldId id="257" r:id="rId3"/>
    <p:sldId id="328" r:id="rId4"/>
    <p:sldId id="337" r:id="rId5"/>
    <p:sldId id="352" r:id="rId6"/>
    <p:sldId id="353" r:id="rId7"/>
    <p:sldId id="355" r:id="rId8"/>
    <p:sldId id="354" r:id="rId9"/>
    <p:sldId id="417" r:id="rId10"/>
    <p:sldId id="418" r:id="rId11"/>
    <p:sldId id="419" r:id="rId12"/>
    <p:sldId id="420" r:id="rId13"/>
    <p:sldId id="421" r:id="rId14"/>
    <p:sldId id="422" r:id="rId15"/>
    <p:sldId id="415" r:id="rId16"/>
    <p:sldId id="416" r:id="rId17"/>
    <p:sldId id="358" r:id="rId18"/>
    <p:sldId id="359" r:id="rId19"/>
    <p:sldId id="360" r:id="rId20"/>
    <p:sldId id="361" r:id="rId21"/>
    <p:sldId id="362" r:id="rId22"/>
    <p:sldId id="363" r:id="rId23"/>
    <p:sldId id="364" r:id="rId24"/>
    <p:sldId id="365" r:id="rId25"/>
    <p:sldId id="366" r:id="rId26"/>
    <p:sldId id="367" r:id="rId27"/>
    <p:sldId id="368" r:id="rId28"/>
    <p:sldId id="369" r:id="rId29"/>
    <p:sldId id="370" r:id="rId30"/>
    <p:sldId id="371" r:id="rId31"/>
    <p:sldId id="372" r:id="rId32"/>
    <p:sldId id="373" r:id="rId33"/>
    <p:sldId id="374" r:id="rId34"/>
    <p:sldId id="375" r:id="rId35"/>
    <p:sldId id="376" r:id="rId36"/>
    <p:sldId id="377" r:id="rId37"/>
    <p:sldId id="378" r:id="rId38"/>
    <p:sldId id="339" r:id="rId39"/>
    <p:sldId id="340" r:id="rId40"/>
    <p:sldId id="342" r:id="rId41"/>
    <p:sldId id="345" r:id="rId42"/>
    <p:sldId id="381" r:id="rId43"/>
    <p:sldId id="382" r:id="rId44"/>
    <p:sldId id="383" r:id="rId45"/>
    <p:sldId id="329" r:id="rId46"/>
    <p:sldId id="386" r:id="rId47"/>
    <p:sldId id="392" r:id="rId48"/>
    <p:sldId id="397" r:id="rId49"/>
    <p:sldId id="398" r:id="rId50"/>
    <p:sldId id="396" r:id="rId51"/>
    <p:sldId id="399" r:id="rId52"/>
    <p:sldId id="401" r:id="rId53"/>
    <p:sldId id="402" r:id="rId54"/>
    <p:sldId id="400" r:id="rId55"/>
    <p:sldId id="334" r:id="rId56"/>
    <p:sldId id="404" r:id="rId57"/>
    <p:sldId id="316" r:id="rId58"/>
  </p:sldIdLst>
  <p:sldSz cx="9144000" cy="6858000" type="screen4x3"/>
  <p:notesSz cx="6807200" cy="9939338"/>
  <p:embeddedFontLst>
    <p:embeddedFont>
      <p:font typeface="Microsoft YaHei" panose="020B0503020204020204" pitchFamily="34" charset="-122"/>
      <p:regular r:id="rId61"/>
      <p:bold r:id="rId62"/>
    </p:embeddedFont>
    <p:embeddedFont>
      <p:font typeface="微軟正黑體" panose="020B0604030504040204" pitchFamily="34" charset="-120"/>
      <p:regular r:id="rId63"/>
      <p:bold r:id="rId64"/>
    </p:embeddedFont>
    <p:embeddedFont>
      <p:font typeface="Libre Franklin Medium" panose="00000600000000000000"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微軟正黑體" panose="020B0604030504040204" pitchFamily="34" charset="-120"/>
      <p:regular r:id="rId63"/>
      <p:bold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預設章節" id="{03F7FBB9-2A88-4F1C-A00A-1AA41683887A}">
          <p14:sldIdLst>
            <p14:sldId id="256"/>
            <p14:sldId id="257"/>
            <p14:sldId id="328"/>
            <p14:sldId id="337"/>
            <p14:sldId id="352"/>
            <p14:sldId id="353"/>
          </p14:sldIdLst>
        </p14:section>
        <p14:section name="上線通報報作業" id="{41334F69-510E-4A8D-8454-02E87E454111}">
          <p14:sldIdLst>
            <p14:sldId id="355"/>
            <p14:sldId id="354"/>
            <p14:sldId id="417"/>
            <p14:sldId id="418"/>
            <p14:sldId id="419"/>
            <p14:sldId id="420"/>
            <p14:sldId id="421"/>
            <p14:sldId id="422"/>
            <p14:sldId id="415"/>
            <p14:sldId id="416"/>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Lst>
        </p14:section>
        <p14:section name="統計印表" id="{E2EFCA7B-444C-4141-85CA-ECAD9212EFF6}">
          <p14:sldIdLst>
            <p14:sldId id="378"/>
            <p14:sldId id="339"/>
            <p14:sldId id="340"/>
            <p14:sldId id="342"/>
            <p14:sldId id="345"/>
            <p14:sldId id="381"/>
          </p14:sldIdLst>
        </p14:section>
        <p14:section name="資料查詢" id="{D8E424B2-AAAC-4953-A7F1-2B221BCD62E3}">
          <p14:sldIdLst>
            <p14:sldId id="382"/>
            <p14:sldId id="383"/>
            <p14:sldId id="329"/>
            <p14:sldId id="386"/>
            <p14:sldId id="392"/>
          </p14:sldIdLst>
        </p14:section>
        <p14:section name="系統參數維護" id="{BA1FBEC2-5488-4E63-BE47-0E3F0DD8DB7B}">
          <p14:sldIdLst>
            <p14:sldId id="397"/>
            <p14:sldId id="398"/>
            <p14:sldId id="396"/>
            <p14:sldId id="399"/>
          </p14:sldIdLst>
        </p14:section>
        <p14:section name="其他事項" id="{570F4150-2DB7-4426-9F31-18AC54FAB55B}">
          <p14:sldIdLst>
            <p14:sldId id="401"/>
            <p14:sldId id="402"/>
            <p14:sldId id="400"/>
            <p14:sldId id="334"/>
            <p14:sldId id="404"/>
          </p14:sldIdLst>
        </p14:section>
        <p14:section name="結束" id="{1AAE8434-A28B-4825-A772-A78309DE91D4}">
          <p14:sldIdLst>
            <p14:sldId id="316"/>
          </p14:sldIdLst>
        </p14:section>
        <p14:section name="暫存" id="{70001249-DF1E-44B8-B895-4C19647FD5E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CCCC"/>
    <a:srgbClr val="FFCC66"/>
    <a:srgbClr val="FFFFCC"/>
    <a:srgbClr val="FF9933"/>
    <a:srgbClr val="CCFFCC"/>
    <a:srgbClr val="99FF99"/>
    <a:srgbClr val="CCECFF"/>
    <a:srgbClr val="6699FF"/>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63" autoAdjust="0"/>
    <p:restoredTop sz="96391" autoAdjust="0"/>
  </p:normalViewPr>
  <p:slideViewPr>
    <p:cSldViewPr snapToGrid="0">
      <p:cViewPr varScale="1">
        <p:scale>
          <a:sx n="108" d="100"/>
          <a:sy n="108" d="100"/>
        </p:scale>
        <p:origin x="165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3B3E99CD-99D7-4C7A-8990-1EB716B3C144}" type="datetimeFigureOut">
              <a:rPr lang="zh-TW" altLang="en-US" smtClean="0"/>
              <a:t>2020/3/4</a:t>
            </a:fld>
            <a:endParaRPr lang="zh-TW" altLang="en-US"/>
          </a:p>
        </p:txBody>
      </p:sp>
      <p:sp>
        <p:nvSpPr>
          <p:cNvPr id="4" name="頁尾版面配置區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85327254-130A-4ECD-89F5-72C4CB979424}" type="slidenum">
              <a:rPr lang="zh-TW" altLang="en-US" smtClean="0"/>
              <a:t>‹#›</a:t>
            </a:fld>
            <a:endParaRPr lang="zh-TW" altLang="en-US"/>
          </a:p>
        </p:txBody>
      </p:sp>
    </p:spTree>
    <p:extLst>
      <p:ext uri="{BB962C8B-B14F-4D97-AF65-F5344CB8AC3E}">
        <p14:creationId xmlns:p14="http://schemas.microsoft.com/office/powerpoint/2010/main" val="2542448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9787" cy="496967"/>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55838" y="0"/>
            <a:ext cx="2949787" cy="496967"/>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720" y="4721186"/>
            <a:ext cx="5445760" cy="4472702"/>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0646"/>
            <a:ext cx="2949787" cy="49696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55838" y="9440646"/>
            <a:ext cx="2949787" cy="49696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60813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4" name="Google Shape;94;p1: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0669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3" name="Google Shape;133;p6: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400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3" name="Google Shape;133;p6: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5738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61: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6" name="Google Shape;516;p61: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535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9" name="Google Shape;109;p2: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2060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3" name="Google Shape;133;p6: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0396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圖要改</a:t>
            </a:r>
            <a:endParaRPr lang="zh-TW" altLang="en-US" dirty="0"/>
          </a:p>
        </p:txBody>
      </p:sp>
      <p:sp>
        <p:nvSpPr>
          <p:cNvPr id="4" name="投影片編號版面配置區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Calibri"/>
                <a:ea typeface="Calibri"/>
                <a:cs typeface="Calibri"/>
                <a:sym typeface="Calibri"/>
              </a:rPr>
              <a:t>6</a:t>
            </a:fld>
            <a:endParaRPr lang="zh-TW" alt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0236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3" name="Google Shape;133;p6: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583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Calibri"/>
                <a:ea typeface="Calibri"/>
                <a:cs typeface="Calibri"/>
                <a:sym typeface="Calibri"/>
              </a:rPr>
              <a:t>10</a:t>
            </a:fld>
            <a:endParaRPr lang="zh-TW" alt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7136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zh-TW" sz="1200" b="0" i="0" u="none" strike="noStrike" cap="none" smtClean="0">
                <a:solidFill>
                  <a:schemeClr val="dk1"/>
                </a:solidFill>
                <a:latin typeface="Calibri"/>
                <a:ea typeface="Calibri"/>
                <a:cs typeface="Calibri"/>
                <a:sym typeface="Calibri"/>
              </a:rPr>
              <a:t>11</a:t>
            </a:fld>
            <a:endParaRPr lang="zh-TW" alt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8821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3" name="Google Shape;133;p6: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7985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txBox="1">
            <a:spLocks noGrp="1"/>
          </p:cNvSpPr>
          <p:nvPr>
            <p:ph type="body" idx="1"/>
          </p:nvPr>
        </p:nvSpPr>
        <p:spPr>
          <a:xfrm>
            <a:off x="680720" y="4721186"/>
            <a:ext cx="5445760" cy="44727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3" name="Google Shape;133;p6: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834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23"/>
        <p:cNvGrpSpPr/>
        <p:nvPr/>
      </p:nvGrpSpPr>
      <p:grpSpPr>
        <a:xfrm>
          <a:off x="0" y="0"/>
          <a:ext cx="0" cy="0"/>
          <a:chOff x="0" y="0"/>
          <a:chExt cx="0" cy="0"/>
        </a:xfrm>
      </p:grpSpPr>
      <p:sp>
        <p:nvSpPr>
          <p:cNvPr id="24" name="Google Shape;24;p2"/>
          <p:cNvSpPr txBox="1">
            <a:spLocks noGrp="1"/>
          </p:cNvSpPr>
          <p:nvPr>
            <p:ph type="ctrTitle"/>
          </p:nvPr>
        </p:nvSpPr>
        <p:spPr>
          <a:xfrm>
            <a:off x="3200400" y="1752600"/>
            <a:ext cx="5638800" cy="1031875"/>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dk1"/>
              </a:buClr>
              <a:buSzPts val="3600"/>
              <a:buFont typeface="Libre Franklin Medium"/>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
          <p:cNvSpPr txBox="1">
            <a:spLocks noGrp="1"/>
          </p:cNvSpPr>
          <p:nvPr>
            <p:ph type="subTitle" idx="1"/>
          </p:nvPr>
        </p:nvSpPr>
        <p:spPr>
          <a:xfrm>
            <a:off x="3429000" y="5334000"/>
            <a:ext cx="5715000" cy="533400"/>
          </a:xfrm>
          <a:prstGeom prst="rect">
            <a:avLst/>
          </a:prstGeom>
          <a:noFill/>
          <a:ln>
            <a:noFill/>
          </a:ln>
        </p:spPr>
        <p:txBody>
          <a:bodyPr spcFirstLastPara="1" wrap="square" lIns="91425" tIns="45700" rIns="91425" bIns="45700" anchor="t" anchorCtr="0"/>
          <a:lstStyle>
            <a:lvl1pPr lvl="0" algn="ctr">
              <a:spcBef>
                <a:spcPts val="480"/>
              </a:spcBef>
              <a:spcAft>
                <a:spcPts val="0"/>
              </a:spcAft>
              <a:buClr>
                <a:schemeClr val="dk1"/>
              </a:buClr>
              <a:buSzPts val="2400"/>
              <a:buNone/>
              <a:defRPr>
                <a:solidFill>
                  <a:schemeClr val="dk1"/>
                </a:solidFill>
              </a:defRPr>
            </a:lvl1pPr>
            <a:lvl2pPr lvl="1" algn="ctr">
              <a:spcBef>
                <a:spcPts val="480"/>
              </a:spcBef>
              <a:spcAft>
                <a:spcPts val="0"/>
              </a:spcAft>
              <a:buClr>
                <a:srgbClr val="888888"/>
              </a:buClr>
              <a:buSzPts val="24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80"/>
              </a:spcBef>
              <a:spcAft>
                <a:spcPts val="0"/>
              </a:spcAft>
              <a:buClr>
                <a:srgbClr val="888888"/>
              </a:buClr>
              <a:buSzPts val="2400"/>
              <a:buNone/>
              <a:defRPr>
                <a:solidFill>
                  <a:srgbClr val="888888"/>
                </a:solidFill>
              </a:defRPr>
            </a:lvl4pPr>
            <a:lvl5pPr lvl="4" algn="ctr">
              <a:spcBef>
                <a:spcPts val="480"/>
              </a:spcBef>
              <a:spcAft>
                <a:spcPts val="0"/>
              </a:spcAft>
              <a:buClr>
                <a:srgbClr val="888888"/>
              </a:buClr>
              <a:buSzPts val="2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6" name="Google Shape;2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7" name="Google Shape;27;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86"/>
        <p:cNvGrpSpPr/>
        <p:nvPr/>
      </p:nvGrpSpPr>
      <p:grpSpPr>
        <a:xfrm>
          <a:off x="0" y="0"/>
          <a:ext cx="0" cy="0"/>
          <a:chOff x="0" y="0"/>
          <a:chExt cx="0" cy="0"/>
        </a:xfrm>
      </p:grpSpPr>
      <p:sp>
        <p:nvSpPr>
          <p:cNvPr id="87" name="Google Shape;87;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0" name="Google Shape;90;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1" name="Google Shape;91;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 name="Google Shape;31;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3" name="Google Shape;3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4" name="Google Shape;34;p3"/>
          <p:cNvSpPr txBox="1">
            <a:spLocks noGrp="1"/>
          </p:cNvSpPr>
          <p:nvPr>
            <p:ph type="sldNum" idx="12"/>
          </p:nvPr>
        </p:nvSpPr>
        <p:spPr>
          <a:xfrm>
            <a:off x="6553200" y="6492875"/>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1" i="0" u="none" strike="noStrike" cap="none">
                <a:solidFill>
                  <a:schemeClr val="bg1"/>
                </a:solidFill>
                <a:latin typeface="Calibri"/>
                <a:ea typeface="Calibri"/>
                <a:cs typeface="Calibri"/>
                <a:sym typeface="Calibri"/>
              </a:defRPr>
            </a:lvl1pPr>
            <a:lvl2pPr marL="0" lvl="1" indent="0" algn="r">
              <a:spcBef>
                <a:spcPts val="0"/>
              </a:spcBef>
              <a:buNone/>
              <a:defRPr sz="1600" b="1" i="0" u="none" strike="noStrike" cap="none">
                <a:solidFill>
                  <a:srgbClr val="000000"/>
                </a:solidFill>
                <a:latin typeface="Calibri"/>
                <a:ea typeface="Calibri"/>
                <a:cs typeface="Calibri"/>
                <a:sym typeface="Calibri"/>
              </a:defRPr>
            </a:lvl2pPr>
            <a:lvl3pPr marL="0" lvl="2" indent="0" algn="r">
              <a:spcBef>
                <a:spcPts val="0"/>
              </a:spcBef>
              <a:buNone/>
              <a:defRPr sz="1600" b="1" i="0" u="none" strike="noStrike" cap="none">
                <a:solidFill>
                  <a:srgbClr val="000000"/>
                </a:solidFill>
                <a:latin typeface="Calibri"/>
                <a:ea typeface="Calibri"/>
                <a:cs typeface="Calibri"/>
                <a:sym typeface="Calibri"/>
              </a:defRPr>
            </a:lvl3pPr>
            <a:lvl4pPr marL="0" lvl="3" indent="0" algn="r">
              <a:spcBef>
                <a:spcPts val="0"/>
              </a:spcBef>
              <a:buNone/>
              <a:defRPr sz="1600" b="1" i="0" u="none" strike="noStrike" cap="none">
                <a:solidFill>
                  <a:srgbClr val="000000"/>
                </a:solidFill>
                <a:latin typeface="Calibri"/>
                <a:ea typeface="Calibri"/>
                <a:cs typeface="Calibri"/>
                <a:sym typeface="Calibri"/>
              </a:defRPr>
            </a:lvl4pPr>
            <a:lvl5pPr marL="0" lvl="4" indent="0" algn="r">
              <a:spcBef>
                <a:spcPts val="0"/>
              </a:spcBef>
              <a:buNone/>
              <a:defRPr sz="1600" b="1" i="0" u="none" strike="noStrike" cap="none">
                <a:solidFill>
                  <a:srgbClr val="000000"/>
                </a:solidFill>
                <a:latin typeface="Calibri"/>
                <a:ea typeface="Calibri"/>
                <a:cs typeface="Calibri"/>
                <a:sym typeface="Calibri"/>
              </a:defRPr>
            </a:lvl5pPr>
            <a:lvl6pPr marL="0" lvl="5" indent="0" algn="r">
              <a:spcBef>
                <a:spcPts val="0"/>
              </a:spcBef>
              <a:buNone/>
              <a:defRPr sz="1600" b="1" i="0" u="none" strike="noStrike" cap="none">
                <a:solidFill>
                  <a:srgbClr val="000000"/>
                </a:solidFill>
                <a:latin typeface="Calibri"/>
                <a:ea typeface="Calibri"/>
                <a:cs typeface="Calibri"/>
                <a:sym typeface="Calibri"/>
              </a:defRPr>
            </a:lvl6pPr>
            <a:lvl7pPr marL="0" lvl="6" indent="0" algn="r">
              <a:spcBef>
                <a:spcPts val="0"/>
              </a:spcBef>
              <a:buNone/>
              <a:defRPr sz="1600" b="1" i="0" u="none" strike="noStrike" cap="none">
                <a:solidFill>
                  <a:srgbClr val="000000"/>
                </a:solidFill>
                <a:latin typeface="Calibri"/>
                <a:ea typeface="Calibri"/>
                <a:cs typeface="Calibri"/>
                <a:sym typeface="Calibri"/>
              </a:defRPr>
            </a:lvl7pPr>
            <a:lvl8pPr marL="0" lvl="7" indent="0" algn="r">
              <a:spcBef>
                <a:spcPts val="0"/>
              </a:spcBef>
              <a:buNone/>
              <a:defRPr sz="1600" b="1" i="0" u="none" strike="noStrike" cap="none">
                <a:solidFill>
                  <a:srgbClr val="000000"/>
                </a:solidFill>
                <a:latin typeface="Calibri"/>
                <a:ea typeface="Calibri"/>
                <a:cs typeface="Calibri"/>
                <a:sym typeface="Calibri"/>
              </a:defRPr>
            </a:lvl8pPr>
            <a:lvl9pPr marL="0" lvl="8" indent="0" algn="r">
              <a:spcBef>
                <a:spcPts val="0"/>
              </a:spcBef>
              <a:buNone/>
              <a:defRPr sz="1600" b="1" i="0" u="none" strike="noStrike" cap="none">
                <a:solidFill>
                  <a:srgbClr val="000000"/>
                </a:solidFill>
                <a:latin typeface="Calibri"/>
                <a:ea typeface="Calibri"/>
                <a:cs typeface="Calibri"/>
                <a:sym typeface="Calibri"/>
              </a:defRPr>
            </a:lvl9pPr>
          </a:lstStyle>
          <a:p>
            <a:fld id="{00000000-1234-1234-1234-123412341234}" type="slidenum">
              <a:rPr lang="en-US" altLang="zh-TW" smtClean="0"/>
              <a:pPr/>
              <a:t>‹#›</a:t>
            </a:fld>
            <a:endParaRPr lang="zh-TW" alt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章節標題" type="secHead">
  <p:cSld name="SECTION_HEADER">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2819400" y="3581400"/>
            <a:ext cx="6056313" cy="12192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3600"/>
              <a:buFont typeface="Libre Franklin Medium"/>
              <a:buNone/>
              <a:defRPr sz="3600" b="0" cap="non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txBox="1">
            <a:spLocks noGrp="1"/>
          </p:cNvSpPr>
          <p:nvPr>
            <p:ph type="body" idx="1"/>
          </p:nvPr>
        </p:nvSpPr>
        <p:spPr>
          <a:xfrm>
            <a:off x="2819400" y="2362200"/>
            <a:ext cx="6056313" cy="1109662"/>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None/>
              <a:defRPr sz="2000">
                <a:solidFill>
                  <a:schemeClr val="dk1"/>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2" name="Google Shape;42;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7" name="Google Shape;47;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8" name="Google Shape;48;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9" name="Google Shape;49;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3600"/>
              <a:buFont typeface="Libre Franklin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5" name="Google Shape;55;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6" name="Google Shape;56;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7" name="Google Shape;57;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8" name="Google Shape;58;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61"/>
        <p:cNvGrpSpPr/>
        <p:nvPr/>
      </p:nvGrpSpPr>
      <p:grpSpPr>
        <a:xfrm>
          <a:off x="0" y="0"/>
          <a:ext cx="0" cy="0"/>
          <a:chOff x="0" y="0"/>
          <a:chExt cx="0" cy="0"/>
        </a:xfrm>
      </p:grpSpPr>
      <p:sp>
        <p:nvSpPr>
          <p:cNvPr id="62" name="Google Shape;62;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5" name="Google Shape;65;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66"/>
        <p:cNvGrpSpPr/>
        <p:nvPr/>
      </p:nvGrpSpPr>
      <p:grpSpPr>
        <a:xfrm>
          <a:off x="0" y="0"/>
          <a:ext cx="0" cy="0"/>
          <a:chOff x="0" y="0"/>
          <a:chExt cx="0" cy="0"/>
        </a:xfrm>
      </p:grpSpPr>
      <p:sp>
        <p:nvSpPr>
          <p:cNvPr id="67" name="Google Shape;67;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Libre Franklin Medium"/>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9" name="Google Shape;69;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0" name="Google Shape;70;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73"/>
        <p:cNvGrpSpPr/>
        <p:nvPr/>
      </p:nvGrpSpPr>
      <p:grpSpPr>
        <a:xfrm>
          <a:off x="0" y="0"/>
          <a:ext cx="0" cy="0"/>
          <a:chOff x="0" y="0"/>
          <a:chExt cx="0" cy="0"/>
        </a:xfrm>
      </p:grpSpPr>
      <p:sp>
        <p:nvSpPr>
          <p:cNvPr id="74" name="Google Shape;74;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Libre Franklin Medium"/>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76" name="Google Shape;76;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7" name="Google Shape;77;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 name="Google Shape;83;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4" name="Google Shape;84;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5" name="Google Shape;85;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zh-TW"/>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3600"/>
              <a:buFont typeface="Libre Franklin Medium"/>
              <a:buNone/>
              <a:defRPr sz="3600" b="0" i="0" u="none" strike="noStrike" cap="none">
                <a:solidFill>
                  <a:schemeClr val="dk1"/>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grpSp>
        <p:nvGrpSpPr>
          <p:cNvPr id="15" name="Google Shape;15;p1"/>
          <p:cNvGrpSpPr/>
          <p:nvPr/>
        </p:nvGrpSpPr>
        <p:grpSpPr>
          <a:xfrm>
            <a:off x="0" y="-475"/>
            <a:ext cx="9144095" cy="320040"/>
            <a:chOff x="1279" y="0"/>
            <a:chExt cx="12188952" cy="320040"/>
          </a:xfrm>
        </p:grpSpPr>
        <p:sp>
          <p:nvSpPr>
            <p:cNvPr id="16" name="Google Shape;16;p1"/>
            <p:cNvSpPr/>
            <p:nvPr/>
          </p:nvSpPr>
          <p:spPr>
            <a:xfrm>
              <a:off x="1279" y="0"/>
              <a:ext cx="12188952" cy="17023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Microsoft JhengHei"/>
                <a:ea typeface="Microsoft JhengHei"/>
                <a:cs typeface="Microsoft JhengHei"/>
                <a:sym typeface="Microsoft JhengHei"/>
              </a:endParaRPr>
            </a:p>
          </p:txBody>
        </p:sp>
        <p:sp>
          <p:nvSpPr>
            <p:cNvPr id="17" name="Google Shape;17;p1"/>
            <p:cNvSpPr/>
            <p:nvPr/>
          </p:nvSpPr>
          <p:spPr>
            <a:xfrm>
              <a:off x="1279" y="170234"/>
              <a:ext cx="12188952" cy="14980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Microsoft JhengHei"/>
                <a:ea typeface="Microsoft JhengHei"/>
                <a:cs typeface="Microsoft JhengHei"/>
                <a:sym typeface="Microsoft JhengHei"/>
              </a:endParaRPr>
            </a:p>
          </p:txBody>
        </p:sp>
        <p:sp>
          <p:nvSpPr>
            <p:cNvPr id="18" name="Google Shape;18;p1"/>
            <p:cNvSpPr/>
            <p:nvPr/>
          </p:nvSpPr>
          <p:spPr>
            <a:xfrm>
              <a:off x="1279" y="231421"/>
              <a:ext cx="12188952" cy="274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Microsoft JhengHei"/>
                <a:ea typeface="Microsoft JhengHei"/>
                <a:cs typeface="Microsoft JhengHei"/>
                <a:sym typeface="Microsoft JhengHei"/>
              </a:endParaRPr>
            </a:p>
          </p:txBody>
        </p:sp>
      </p:grpSp>
      <p:grpSp>
        <p:nvGrpSpPr>
          <p:cNvPr id="19" name="Google Shape;19;p1"/>
          <p:cNvGrpSpPr/>
          <p:nvPr/>
        </p:nvGrpSpPr>
        <p:grpSpPr>
          <a:xfrm>
            <a:off x="-9467" y="6383734"/>
            <a:ext cx="9153467" cy="501650"/>
            <a:chOff x="0" y="6309360"/>
            <a:chExt cx="12190231" cy="548640"/>
          </a:xfrm>
        </p:grpSpPr>
        <p:sp>
          <p:nvSpPr>
            <p:cNvPr id="20" name="Google Shape;20;p1"/>
            <p:cNvSpPr/>
            <p:nvPr/>
          </p:nvSpPr>
          <p:spPr>
            <a:xfrm>
              <a:off x="0" y="6400800"/>
              <a:ext cx="12188825" cy="457200"/>
            </a:xfrm>
            <a:prstGeom prst="rect">
              <a:avLst/>
            </a:prstGeom>
            <a:gradFill>
              <a:gsLst>
                <a:gs pos="0">
                  <a:srgbClr val="85CBFF"/>
                </a:gs>
                <a:gs pos="100000">
                  <a:srgbClr val="4C70A6"/>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Microsoft JhengHei"/>
                <a:ea typeface="Microsoft JhengHei"/>
                <a:cs typeface="Microsoft JhengHei"/>
                <a:sym typeface="Microsoft JhengHei"/>
              </a:endParaRPr>
            </a:p>
          </p:txBody>
        </p:sp>
        <p:sp>
          <p:nvSpPr>
            <p:cNvPr id="21" name="Google Shape;21;p1"/>
            <p:cNvSpPr/>
            <p:nvPr/>
          </p:nvSpPr>
          <p:spPr>
            <a:xfrm>
              <a:off x="1279" y="6309360"/>
              <a:ext cx="12188952" cy="9721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Microsoft JhengHei"/>
                <a:ea typeface="Microsoft JhengHei"/>
                <a:cs typeface="Microsoft JhengHei"/>
                <a:sym typeface="Microsoft JhengHei"/>
              </a:endParaRPr>
            </a:p>
          </p:txBody>
        </p:sp>
        <p:sp>
          <p:nvSpPr>
            <p:cNvPr id="22" name="Google Shape;22;p1"/>
            <p:cNvSpPr/>
            <p:nvPr/>
          </p:nvSpPr>
          <p:spPr>
            <a:xfrm>
              <a:off x="1279" y="6379143"/>
              <a:ext cx="12188952" cy="274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Microsoft JhengHei"/>
                <a:ea typeface="Microsoft JhengHei"/>
                <a:cs typeface="Microsoft JhengHei"/>
                <a:sym typeface="Microsoft JhengHei"/>
              </a:endParaRPr>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3"/>
          <p:cNvSpPr txBox="1">
            <a:spLocks noGrp="1"/>
          </p:cNvSpPr>
          <p:nvPr>
            <p:ph type="ctrTitle"/>
          </p:nvPr>
        </p:nvSpPr>
        <p:spPr>
          <a:xfrm>
            <a:off x="1403648" y="2048111"/>
            <a:ext cx="6696744" cy="177609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3400"/>
              <a:buFont typeface="Microsoft JhengHei"/>
              <a:buNone/>
            </a:pPr>
            <a:r>
              <a:rPr lang="zh-TW" altLang="en-US" sz="3400" b="1" dirty="0" smtClean="0">
                <a:solidFill>
                  <a:srgbClr val="000000"/>
                </a:solidFill>
                <a:latin typeface="Microsoft JhengHei"/>
                <a:ea typeface="Microsoft JhengHei"/>
                <a:cs typeface="Microsoft JhengHei"/>
                <a:sym typeface="Microsoft JhengHei"/>
              </a:rPr>
              <a:t>全國國民中小學中輟生通報及復學系統</a:t>
            </a:r>
            <a:r>
              <a:rPr lang="zh-TW" sz="3400" b="1" dirty="0" smtClean="0">
                <a:solidFill>
                  <a:srgbClr val="000000"/>
                </a:solidFill>
                <a:latin typeface="Microsoft JhengHei"/>
                <a:ea typeface="Microsoft JhengHei"/>
                <a:cs typeface="Microsoft JhengHei"/>
                <a:sym typeface="Microsoft JhengHei"/>
              </a:rPr>
              <a:t>-</a:t>
            </a:r>
            <a:r>
              <a:rPr lang="zh-TW" altLang="en-US" sz="3400" b="1" dirty="0" smtClean="0">
                <a:solidFill>
                  <a:srgbClr val="000000"/>
                </a:solidFill>
                <a:latin typeface="Microsoft JhengHei"/>
                <a:ea typeface="Microsoft JhengHei"/>
                <a:cs typeface="Microsoft JhengHei"/>
                <a:sym typeface="Microsoft JhengHei"/>
              </a:rPr>
              <a:t>一般學校操作說明</a:t>
            </a:r>
            <a:endParaRPr dirty="0"/>
          </a:p>
        </p:txBody>
      </p:sp>
      <p:grpSp>
        <p:nvGrpSpPr>
          <p:cNvPr id="97" name="Google Shape;97;p13"/>
          <p:cNvGrpSpPr/>
          <p:nvPr/>
        </p:nvGrpSpPr>
        <p:grpSpPr>
          <a:xfrm>
            <a:off x="-180528" y="6088443"/>
            <a:ext cx="3708057" cy="868949"/>
            <a:chOff x="8066338" y="1599317"/>
            <a:chExt cx="3881359" cy="827259"/>
          </a:xfrm>
        </p:grpSpPr>
        <p:sp>
          <p:nvSpPr>
            <p:cNvPr id="98" name="Google Shape;98;p13"/>
            <p:cNvSpPr txBox="1"/>
            <p:nvPr/>
          </p:nvSpPr>
          <p:spPr>
            <a:xfrm>
              <a:off x="8725333" y="1665395"/>
              <a:ext cx="3222364" cy="6951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國立暨南國際大學</a:t>
              </a:r>
              <a:endParaRPr sz="1800" b="1" i="0" u="none" strike="noStrike" cap="none" dirty="0">
                <a:solidFill>
                  <a:schemeClr val="dk1"/>
                </a:solidFill>
                <a:latin typeface="Microsoft JhengHei"/>
                <a:ea typeface="Microsoft JhengHei"/>
                <a:cs typeface="Microsoft JhengHei"/>
                <a:sym typeface="Microsoft JhengHei"/>
              </a:endParaRPr>
            </a:p>
            <a:p>
              <a:pPr marL="0" marR="0" lvl="0" indent="0" algn="l" rtl="0">
                <a:lnSpc>
                  <a:spcPct val="90000"/>
                </a:lnSpc>
                <a:spcBef>
                  <a:spcPts val="1000"/>
                </a:spcBef>
                <a:spcAft>
                  <a:spcPts val="0"/>
                </a:spcAft>
                <a:buClr>
                  <a:schemeClr val="dk1"/>
                </a:buClr>
                <a:buSzPts val="1800"/>
                <a:buFont typeface="Arial"/>
                <a:buNone/>
              </a:pPr>
              <a:r>
                <a:rPr lang="zh-TW" sz="1800" b="1" i="0" u="none" strike="noStrike" cap="none">
                  <a:solidFill>
                    <a:schemeClr val="dk1"/>
                  </a:solidFill>
                  <a:latin typeface="Microsoft JhengHei"/>
                  <a:ea typeface="Microsoft JhengHei"/>
                  <a:cs typeface="Microsoft JhengHei"/>
                  <a:sym typeface="Microsoft JhengHei"/>
                </a:rPr>
                <a:t>教育行政資訊系統研發中心</a:t>
              </a:r>
              <a:endParaRPr dirty="0"/>
            </a:p>
          </p:txBody>
        </p:sp>
        <p:pic>
          <p:nvPicPr>
            <p:cNvPr id="99" name="Google Shape;99;p13" descr="C:\Users\AcerV5\Desktop\Tumblr_static_memrise_icon_tumblr(1).png"/>
            <p:cNvPicPr preferRelativeResize="0"/>
            <p:nvPr/>
          </p:nvPicPr>
          <p:blipFill rotWithShape="1">
            <a:blip r:embed="rId3">
              <a:alphaModFix/>
            </a:blip>
            <a:srcRect/>
            <a:stretch/>
          </p:blipFill>
          <p:spPr>
            <a:xfrm>
              <a:off x="8066338" y="1599317"/>
              <a:ext cx="828638" cy="827259"/>
            </a:xfrm>
            <a:prstGeom prst="rect">
              <a:avLst/>
            </a:prstGeom>
            <a:noFill/>
            <a:ln>
              <a:noFill/>
            </a:ln>
          </p:spPr>
        </p:pic>
      </p:grpSp>
      <p:grpSp>
        <p:nvGrpSpPr>
          <p:cNvPr id="100" name="Google Shape;100;p13"/>
          <p:cNvGrpSpPr/>
          <p:nvPr/>
        </p:nvGrpSpPr>
        <p:grpSpPr>
          <a:xfrm>
            <a:off x="3200400" y="6005295"/>
            <a:ext cx="5692080" cy="836711"/>
            <a:chOff x="3357087" y="3034708"/>
            <a:chExt cx="6482343" cy="811692"/>
          </a:xfrm>
        </p:grpSpPr>
        <p:pic>
          <p:nvPicPr>
            <p:cNvPr id="101" name="Google Shape;101;p13" descr="C:\Users\AcerV5\Desktop\圖片1.png"/>
            <p:cNvPicPr preferRelativeResize="0"/>
            <p:nvPr/>
          </p:nvPicPr>
          <p:blipFill rotWithShape="1">
            <a:blip r:embed="rId4">
              <a:alphaModFix/>
            </a:blip>
            <a:srcRect/>
            <a:stretch/>
          </p:blipFill>
          <p:spPr>
            <a:xfrm>
              <a:off x="7180235" y="3034708"/>
              <a:ext cx="2659195" cy="811692"/>
            </a:xfrm>
            <a:prstGeom prst="rect">
              <a:avLst/>
            </a:prstGeom>
            <a:noFill/>
            <a:ln>
              <a:noFill/>
            </a:ln>
          </p:spPr>
        </p:pic>
        <p:pic>
          <p:nvPicPr>
            <p:cNvPr id="102" name="Google Shape;102;p13" descr="C:\Users\AcerV5\Desktop\w400h82.gif"/>
            <p:cNvPicPr preferRelativeResize="0"/>
            <p:nvPr/>
          </p:nvPicPr>
          <p:blipFill rotWithShape="1">
            <a:blip r:embed="rId5">
              <a:alphaModFix/>
            </a:blip>
            <a:srcRect/>
            <a:stretch/>
          </p:blipFill>
          <p:spPr>
            <a:xfrm>
              <a:off x="3357087" y="3070870"/>
              <a:ext cx="3618010" cy="743856"/>
            </a:xfrm>
            <a:prstGeom prst="rect">
              <a:avLst/>
            </a:prstGeom>
            <a:noFill/>
            <a:ln>
              <a:noFill/>
            </a:ln>
          </p:spPr>
        </p:pic>
      </p:grpSp>
      <p:sp>
        <p:nvSpPr>
          <p:cNvPr id="103" name="Google Shape;103;p13"/>
          <p:cNvSpPr txBox="1">
            <a:spLocks noGrp="1"/>
          </p:cNvSpPr>
          <p:nvPr>
            <p:ph type="subTitle" idx="1"/>
          </p:nvPr>
        </p:nvSpPr>
        <p:spPr>
          <a:xfrm>
            <a:off x="1872208" y="4077072"/>
            <a:ext cx="5868144" cy="864096"/>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000000"/>
              </a:buClr>
              <a:buSzPts val="2590"/>
              <a:buNone/>
            </a:pPr>
            <a:r>
              <a:rPr lang="zh-TW" sz="2590" b="1" dirty="0">
                <a:solidFill>
                  <a:srgbClr val="000000"/>
                </a:solidFill>
                <a:latin typeface="Microsoft JhengHei"/>
                <a:ea typeface="Microsoft JhengHei"/>
                <a:cs typeface="Microsoft JhengHei"/>
                <a:sym typeface="Microsoft JhengHei"/>
              </a:rPr>
              <a:t>國立暨南國際大學 資訊工程學系</a:t>
            </a:r>
            <a:endParaRPr dirty="0"/>
          </a:p>
          <a:p>
            <a:pPr marL="0" lvl="0" indent="0" algn="ctr" rtl="0">
              <a:lnSpc>
                <a:spcPct val="80000"/>
              </a:lnSpc>
              <a:spcBef>
                <a:spcPts val="518"/>
              </a:spcBef>
              <a:spcAft>
                <a:spcPts val="0"/>
              </a:spcAft>
              <a:buClr>
                <a:srgbClr val="000000"/>
              </a:buClr>
              <a:buSzPts val="2590"/>
              <a:buNone/>
            </a:pPr>
            <a:r>
              <a:rPr lang="zh-TW" sz="2590" b="1" dirty="0">
                <a:solidFill>
                  <a:srgbClr val="000000"/>
                </a:solidFill>
                <a:latin typeface="Microsoft JhengHei"/>
                <a:ea typeface="Microsoft JhengHei"/>
                <a:cs typeface="Microsoft JhengHei"/>
                <a:sym typeface="Microsoft JhengHei"/>
              </a:rPr>
              <a:t>教育行政資訊系統研發中心</a:t>
            </a:r>
            <a:endParaRPr dirty="0"/>
          </a:p>
          <a:p>
            <a:pPr marL="0" lvl="0" indent="0" algn="ctr" rtl="0">
              <a:lnSpc>
                <a:spcPct val="80000"/>
              </a:lnSpc>
              <a:spcBef>
                <a:spcPts val="336"/>
              </a:spcBef>
              <a:spcAft>
                <a:spcPts val="0"/>
              </a:spcAft>
              <a:buClr>
                <a:schemeClr val="dk1"/>
              </a:buClr>
              <a:buSzPts val="1680"/>
              <a:buNone/>
            </a:pPr>
            <a:endParaRPr sz="1679" dirty="0">
              <a:solidFill>
                <a:srgbClr val="000000"/>
              </a:solidFill>
            </a:endParaRPr>
          </a:p>
        </p:txBody>
      </p:sp>
      <p:pic>
        <p:nvPicPr>
          <p:cNvPr id="104" name="Google Shape;104;p13"/>
          <p:cNvPicPr preferRelativeResize="0"/>
          <p:nvPr/>
        </p:nvPicPr>
        <p:blipFill rotWithShape="1">
          <a:blip r:embed="rId6">
            <a:alphaModFix/>
          </a:blip>
          <a:srcRect/>
          <a:stretch/>
        </p:blipFill>
        <p:spPr>
          <a:xfrm>
            <a:off x="467565" y="391652"/>
            <a:ext cx="952506" cy="960444"/>
          </a:xfrm>
          <a:prstGeom prst="rect">
            <a:avLst/>
          </a:prstGeom>
          <a:noFill/>
          <a:ln>
            <a:noFill/>
          </a:ln>
        </p:spPr>
      </p:pic>
      <p:sp>
        <p:nvSpPr>
          <p:cNvPr id="105" name="Google Shape;105;p13"/>
          <p:cNvSpPr txBox="1"/>
          <p:nvPr/>
        </p:nvSpPr>
        <p:spPr>
          <a:xfrm>
            <a:off x="1519882" y="871874"/>
            <a:ext cx="3570208" cy="4247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zh-TW" sz="2400" b="1" i="0" u="none" strike="noStrike" cap="none" dirty="0">
                <a:solidFill>
                  <a:schemeClr val="dk1"/>
                </a:solidFill>
                <a:latin typeface="Microsoft JhengHei"/>
                <a:ea typeface="Microsoft JhengHei"/>
                <a:cs typeface="Microsoft JhengHei"/>
                <a:sym typeface="Microsoft JhengHei"/>
              </a:rPr>
              <a:t>教育部國民及學前教育署</a:t>
            </a:r>
            <a:endParaRPr dirty="0"/>
          </a:p>
        </p:txBody>
      </p:sp>
      <p:sp>
        <p:nvSpPr>
          <p:cNvPr id="106" name="Google Shape;106;p13"/>
          <p:cNvSpPr/>
          <p:nvPr/>
        </p:nvSpPr>
        <p:spPr>
          <a:xfrm>
            <a:off x="0" y="3789040"/>
            <a:ext cx="8671992" cy="10456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48000"/>
          </a:xfrm>
        </p:spPr>
        <p:txBody>
          <a:bodyPr/>
          <a:lstStyle/>
          <a:p>
            <a:r>
              <a:rPr lang="zh-TW" altLang="en-US" sz="2400" dirty="0" smtClean="0">
                <a:latin typeface="微軟正黑體" panose="020B0604030504040204" pitchFamily="34" charset="-120"/>
                <a:ea typeface="微軟正黑體" panose="020B0604030504040204" pitchFamily="34" charset="-120"/>
              </a:rPr>
              <a:t>學生中輟通報系統流程圖</a:t>
            </a:r>
            <a:endParaRPr lang="zh-TW" altLang="en-US" sz="240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idx="12"/>
          </p:nvPr>
        </p:nvSpPr>
        <p:spPr>
          <a:xfrm>
            <a:off x="7806906" y="6492875"/>
            <a:ext cx="879894" cy="365125"/>
          </a:xfrm>
        </p:spPr>
        <p:txBody>
          <a:bodyPr/>
          <a:lstStyle/>
          <a:p>
            <a:fld id="{00000000-1234-1234-1234-123412341234}" type="slidenum">
              <a:rPr lang="en-US" altLang="zh-TW" smtClean="0"/>
              <a:pPr/>
              <a:t>10</a:t>
            </a:fld>
            <a:endParaRPr lang="zh-TW" altLang="en-US" dirty="0"/>
          </a:p>
        </p:txBody>
      </p:sp>
      <p:sp>
        <p:nvSpPr>
          <p:cNvPr id="5" name="圓角矩形 4"/>
          <p:cNvSpPr/>
          <p:nvPr/>
        </p:nvSpPr>
        <p:spPr>
          <a:xfrm>
            <a:off x="984420" y="1025609"/>
            <a:ext cx="1256275" cy="337752"/>
          </a:xfrm>
          <a:prstGeom prst="round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一般學校</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6" name="圓角矩形 5"/>
          <p:cNvSpPr/>
          <p:nvPr/>
        </p:nvSpPr>
        <p:spPr>
          <a:xfrm>
            <a:off x="5352025" y="1027669"/>
            <a:ext cx="1252150" cy="337752"/>
          </a:xfrm>
          <a:prstGeom prst="round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縣市教育局</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8" name="圓角矩形 7"/>
          <p:cNvSpPr/>
          <p:nvPr/>
        </p:nvSpPr>
        <p:spPr>
          <a:xfrm>
            <a:off x="1070923" y="1554892"/>
            <a:ext cx="1087395" cy="321275"/>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登入系統</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9" name="圓角矩形 8"/>
          <p:cNvSpPr/>
          <p:nvPr/>
        </p:nvSpPr>
        <p:spPr>
          <a:xfrm>
            <a:off x="949932" y="3101972"/>
            <a:ext cx="1329377" cy="607539"/>
          </a:xfrm>
          <a:prstGeom prst="roundRect">
            <a:avLst/>
          </a:prstGeom>
          <a:gradFill>
            <a:gsLst>
              <a:gs pos="0">
                <a:schemeClr val="accent1">
                  <a:lumMod val="5000"/>
                  <a:lumOff val="95000"/>
                </a:schemeClr>
              </a:gs>
              <a:gs pos="59000">
                <a:srgbClr val="FFCC66"/>
              </a:gs>
              <a:gs pos="87000">
                <a:srgbClr val="FFCC66"/>
              </a:gs>
              <a:gs pos="100000">
                <a:srgbClr val="FFFFCC"/>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新增學生</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基本資料</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en-US" altLang="zh-TW" sz="1000" b="1" dirty="0" smtClean="0">
                <a:solidFill>
                  <a:schemeClr val="tx1"/>
                </a:solidFill>
                <a:latin typeface="微軟正黑體" panose="020B0604030504040204" pitchFamily="34" charset="-120"/>
                <a:ea typeface="微軟正黑體" panose="020B0604030504040204" pitchFamily="34" charset="-120"/>
              </a:rPr>
              <a:t>(</a:t>
            </a:r>
            <a:r>
              <a:rPr lang="zh-TW" altLang="en-US" sz="1000" b="1" dirty="0" smtClean="0">
                <a:solidFill>
                  <a:schemeClr val="tx1"/>
                </a:solidFill>
                <a:latin typeface="微軟正黑體" panose="020B0604030504040204" pitchFamily="34" charset="-120"/>
                <a:ea typeface="微軟正黑體" panose="020B0604030504040204" pitchFamily="34" charset="-120"/>
              </a:rPr>
              <a:t>基本資料維護</a:t>
            </a:r>
            <a:r>
              <a:rPr lang="en-US" altLang="zh-TW" sz="1000" b="1" dirty="0" smtClean="0">
                <a:solidFill>
                  <a:schemeClr val="tx1"/>
                </a:solidFill>
                <a:latin typeface="微軟正黑體" panose="020B0604030504040204" pitchFamily="34" charset="-120"/>
                <a:ea typeface="微軟正黑體" panose="020B0604030504040204" pitchFamily="34" charset="-120"/>
              </a:rPr>
              <a:t>)</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10" name="流程圖: 決策 9"/>
          <p:cNvSpPr/>
          <p:nvPr/>
        </p:nvSpPr>
        <p:spPr>
          <a:xfrm>
            <a:off x="902041" y="2111371"/>
            <a:ext cx="1421031" cy="607539"/>
          </a:xfrm>
          <a:prstGeom prst="flowChartDecision">
            <a:avLst/>
          </a:prstGeom>
          <a:gradFill>
            <a:gsLst>
              <a:gs pos="0">
                <a:schemeClr val="accent1">
                  <a:lumMod val="5000"/>
                  <a:lumOff val="95000"/>
                </a:schemeClr>
              </a:gs>
              <a:gs pos="26000">
                <a:srgbClr val="CCFFCC"/>
              </a:gs>
              <a:gs pos="55000">
                <a:srgbClr val="99FF99"/>
              </a:gs>
              <a:gs pos="85000">
                <a:srgbClr val="CCFFCC"/>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學生</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基本資料存在</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14" name="直線單箭頭接點 13"/>
          <p:cNvCxnSpPr>
            <a:stCxn id="8" idx="2"/>
            <a:endCxn id="10" idx="0"/>
          </p:cNvCxnSpPr>
          <p:nvPr/>
        </p:nvCxnSpPr>
        <p:spPr>
          <a:xfrm flipH="1">
            <a:off x="1612557" y="1876167"/>
            <a:ext cx="2064" cy="23520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a:stCxn id="10" idx="2"/>
            <a:endCxn id="9" idx="0"/>
          </p:cNvCxnSpPr>
          <p:nvPr/>
        </p:nvCxnSpPr>
        <p:spPr>
          <a:xfrm>
            <a:off x="1612557" y="2718910"/>
            <a:ext cx="2064" cy="38306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6" name="圓角矩形 25"/>
          <p:cNvSpPr/>
          <p:nvPr/>
        </p:nvSpPr>
        <p:spPr>
          <a:xfrm>
            <a:off x="949933" y="4088284"/>
            <a:ext cx="1329376" cy="572616"/>
          </a:xfrm>
          <a:prstGeom prst="roundRect">
            <a:avLst/>
          </a:prstGeom>
          <a:gradFill>
            <a:gsLst>
              <a:gs pos="0">
                <a:schemeClr val="accent1">
                  <a:lumMod val="5000"/>
                  <a:lumOff val="95000"/>
                </a:schemeClr>
              </a:gs>
              <a:gs pos="74000">
                <a:srgbClr val="FF9999"/>
              </a:gs>
              <a:gs pos="83000">
                <a:srgbClr val="FF9999"/>
              </a:gs>
              <a:gs pos="100000">
                <a:srgbClr val="FFCCCC"/>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新增學生</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中輟資料</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en-US" altLang="zh-TW" sz="1000" b="1" dirty="0" smtClean="0">
                <a:solidFill>
                  <a:schemeClr val="tx1"/>
                </a:solidFill>
                <a:latin typeface="微軟正黑體" panose="020B0604030504040204" pitchFamily="34" charset="-120"/>
                <a:ea typeface="微軟正黑體" panose="020B0604030504040204" pitchFamily="34" charset="-120"/>
              </a:rPr>
              <a:t>(</a:t>
            </a:r>
            <a:r>
              <a:rPr lang="zh-TW" altLang="en-US" sz="1000" b="1" dirty="0" smtClean="0">
                <a:solidFill>
                  <a:schemeClr val="tx1"/>
                </a:solidFill>
                <a:latin typeface="微軟正黑體" panose="020B0604030504040204" pitchFamily="34" charset="-120"/>
                <a:ea typeface="微軟正黑體" panose="020B0604030504040204" pitchFamily="34" charset="-120"/>
              </a:rPr>
              <a:t>輟學資料維護</a:t>
            </a:r>
            <a:r>
              <a:rPr lang="en-US" altLang="zh-TW" sz="1000" b="1" dirty="0" smtClean="0">
                <a:solidFill>
                  <a:schemeClr val="tx1"/>
                </a:solidFill>
                <a:latin typeface="微軟正黑體" panose="020B0604030504040204" pitchFamily="34" charset="-120"/>
                <a:ea typeface="微軟正黑體" panose="020B0604030504040204" pitchFamily="34" charset="-120"/>
              </a:rPr>
              <a:t>)</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27" name="直線單箭頭接點 26"/>
          <p:cNvCxnSpPr>
            <a:stCxn id="9" idx="2"/>
            <a:endCxn id="26" idx="0"/>
          </p:cNvCxnSpPr>
          <p:nvPr/>
        </p:nvCxnSpPr>
        <p:spPr>
          <a:xfrm>
            <a:off x="1614621" y="3709511"/>
            <a:ext cx="0" cy="37877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1" name="圓角矩形 30"/>
          <p:cNvSpPr/>
          <p:nvPr/>
        </p:nvSpPr>
        <p:spPr>
          <a:xfrm>
            <a:off x="7057254" y="1025609"/>
            <a:ext cx="1252150" cy="337752"/>
          </a:xfrm>
          <a:prstGeom prst="round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國教署</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cxnSp>
        <p:nvCxnSpPr>
          <p:cNvPr id="33" name="肘形接點 32"/>
          <p:cNvCxnSpPr>
            <a:stCxn id="10" idx="1"/>
            <a:endCxn id="26" idx="1"/>
          </p:cNvCxnSpPr>
          <p:nvPr/>
        </p:nvCxnSpPr>
        <p:spPr>
          <a:xfrm rot="10800000" flipH="1" flipV="1">
            <a:off x="902041" y="2415140"/>
            <a:ext cx="47892" cy="1959451"/>
          </a:xfrm>
          <a:prstGeom prst="bentConnector3">
            <a:avLst>
              <a:gd name="adj1" fmla="val -477324"/>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34" name="文字方塊 33"/>
          <p:cNvSpPr txBox="1"/>
          <p:nvPr/>
        </p:nvSpPr>
        <p:spPr>
          <a:xfrm>
            <a:off x="396785" y="3839551"/>
            <a:ext cx="222421" cy="246221"/>
          </a:xfrm>
          <a:prstGeom prst="rect">
            <a:avLst/>
          </a:prstGeom>
          <a:noFill/>
        </p:spPr>
        <p:txBody>
          <a:bodyPr wrap="square" rtlCol="0">
            <a:spAutoFit/>
          </a:bodyPr>
          <a:lstStyle/>
          <a:p>
            <a:pPr algn="ctr"/>
            <a:r>
              <a:rPr lang="zh-TW" altLang="en-US" sz="1000" b="1" dirty="0" smtClean="0"/>
              <a:t>是</a:t>
            </a:r>
            <a:endParaRPr lang="zh-TW" altLang="en-US" sz="1000" b="1" dirty="0"/>
          </a:p>
        </p:txBody>
      </p:sp>
      <p:sp>
        <p:nvSpPr>
          <p:cNvPr id="35" name="文字方塊 34"/>
          <p:cNvSpPr txBox="1"/>
          <p:nvPr/>
        </p:nvSpPr>
        <p:spPr>
          <a:xfrm>
            <a:off x="1635215" y="2744456"/>
            <a:ext cx="222421" cy="246221"/>
          </a:xfrm>
          <a:prstGeom prst="rect">
            <a:avLst/>
          </a:prstGeom>
          <a:noFill/>
        </p:spPr>
        <p:txBody>
          <a:bodyPr wrap="square" rtlCol="0">
            <a:spAutoFit/>
          </a:bodyPr>
          <a:lstStyle/>
          <a:p>
            <a:pPr algn="ctr"/>
            <a:r>
              <a:rPr lang="zh-TW" altLang="en-US" sz="1000" b="1" dirty="0" smtClean="0"/>
              <a:t>否</a:t>
            </a:r>
            <a:endParaRPr lang="zh-TW" altLang="en-US" sz="1000" b="1" dirty="0"/>
          </a:p>
        </p:txBody>
      </p:sp>
      <p:sp>
        <p:nvSpPr>
          <p:cNvPr id="36" name="圓角矩形 35"/>
          <p:cNvSpPr/>
          <p:nvPr/>
        </p:nvSpPr>
        <p:spPr>
          <a:xfrm>
            <a:off x="5516780" y="3051352"/>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縣市學生中輟資料</a:t>
            </a:r>
            <a:r>
              <a:rPr lang="zh-TW" altLang="en-US" sz="1000" b="1" dirty="0" smtClean="0">
                <a:solidFill>
                  <a:srgbClr val="FF0000"/>
                </a:solidFill>
                <a:latin typeface="微軟正黑體" panose="020B0604030504040204" pitchFamily="34" charset="-120"/>
                <a:ea typeface="微軟正黑體" panose="020B0604030504040204" pitchFamily="34" charset="-120"/>
              </a:rPr>
              <a:t>檢視</a:t>
            </a:r>
            <a:endParaRPr lang="zh-TW" altLang="en-US" sz="1000" b="1" dirty="0">
              <a:solidFill>
                <a:srgbClr val="FF0000"/>
              </a:solidFill>
              <a:latin typeface="微軟正黑體" panose="020B0604030504040204" pitchFamily="34" charset="-120"/>
              <a:ea typeface="微軟正黑體" panose="020B0604030504040204" pitchFamily="34" charset="-120"/>
            </a:endParaRPr>
          </a:p>
        </p:txBody>
      </p:sp>
      <p:sp>
        <p:nvSpPr>
          <p:cNvPr id="37" name="圓角矩形 36"/>
          <p:cNvSpPr/>
          <p:nvPr/>
        </p:nvSpPr>
        <p:spPr>
          <a:xfrm>
            <a:off x="5516779" y="6254769"/>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縣市學生中輟統計報表產出</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41" name="直線單箭頭接點 40"/>
          <p:cNvCxnSpPr>
            <a:stCxn id="36" idx="2"/>
            <a:endCxn id="37" idx="0"/>
          </p:cNvCxnSpPr>
          <p:nvPr/>
        </p:nvCxnSpPr>
        <p:spPr>
          <a:xfrm flipH="1">
            <a:off x="6060477" y="3434414"/>
            <a:ext cx="1" cy="282035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4" name="圓角矩形 43"/>
          <p:cNvSpPr/>
          <p:nvPr/>
        </p:nvSpPr>
        <p:spPr>
          <a:xfrm>
            <a:off x="7213772" y="3051352"/>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全國學生中輟資料</a:t>
            </a:r>
            <a:r>
              <a:rPr lang="zh-TW" altLang="en-US" sz="1000" b="1" dirty="0" smtClean="0">
                <a:solidFill>
                  <a:srgbClr val="FF0000"/>
                </a:solidFill>
                <a:latin typeface="微軟正黑體" panose="020B0604030504040204" pitchFamily="34" charset="-120"/>
                <a:ea typeface="微軟正黑體" panose="020B0604030504040204" pitchFamily="34" charset="-120"/>
              </a:rPr>
              <a:t>維護</a:t>
            </a:r>
            <a:endParaRPr lang="zh-TW" altLang="en-US" sz="1000" b="1" dirty="0">
              <a:solidFill>
                <a:srgbClr val="FF0000"/>
              </a:solidFill>
              <a:latin typeface="微軟正黑體" panose="020B0604030504040204" pitchFamily="34" charset="-120"/>
              <a:ea typeface="微軟正黑體" panose="020B0604030504040204" pitchFamily="34" charset="-120"/>
            </a:endParaRPr>
          </a:p>
        </p:txBody>
      </p:sp>
      <p:sp>
        <p:nvSpPr>
          <p:cNvPr id="45" name="圓角矩形 44"/>
          <p:cNvSpPr/>
          <p:nvPr/>
        </p:nvSpPr>
        <p:spPr>
          <a:xfrm>
            <a:off x="7213771" y="6254769"/>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全國學生中輟統計報表產出</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46" name="直線單箭頭接點 45"/>
          <p:cNvCxnSpPr>
            <a:stCxn id="44" idx="2"/>
            <a:endCxn id="45" idx="0"/>
          </p:cNvCxnSpPr>
          <p:nvPr/>
        </p:nvCxnSpPr>
        <p:spPr>
          <a:xfrm flipH="1">
            <a:off x="7757469" y="3434414"/>
            <a:ext cx="1" cy="282035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9" name="圓角矩形 58"/>
          <p:cNvSpPr/>
          <p:nvPr/>
        </p:nvSpPr>
        <p:spPr>
          <a:xfrm>
            <a:off x="1065951" y="6265640"/>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結束</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p:txBody>
      </p:sp>
      <p:sp>
        <p:nvSpPr>
          <p:cNvPr id="42" name="圓角矩形 41"/>
          <p:cNvSpPr/>
          <p:nvPr/>
        </p:nvSpPr>
        <p:spPr>
          <a:xfrm>
            <a:off x="71822" y="5154687"/>
            <a:ext cx="1094767" cy="622769"/>
          </a:xfrm>
          <a:prstGeom prst="roundRect">
            <a:avLst/>
          </a:prstGeom>
          <a:gradFill>
            <a:gsLst>
              <a:gs pos="0">
                <a:schemeClr val="accent1">
                  <a:lumMod val="5000"/>
                  <a:lumOff val="95000"/>
                </a:schemeClr>
              </a:gs>
              <a:gs pos="74000">
                <a:srgbClr val="FF9999"/>
              </a:gs>
              <a:gs pos="83000">
                <a:srgbClr val="FF9999"/>
              </a:gs>
              <a:gs pos="100000">
                <a:srgbClr val="FFCCCC"/>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新增中輟資料</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en-US" altLang="zh-TW" sz="1000" b="1" dirty="0" smtClean="0">
                <a:solidFill>
                  <a:schemeClr val="tx1"/>
                </a:solidFill>
                <a:latin typeface="微軟正黑體" panose="020B0604030504040204" pitchFamily="34" charset="-120"/>
                <a:ea typeface="微軟正黑體" panose="020B0604030504040204" pitchFamily="34" charset="-120"/>
              </a:rPr>
              <a:t>(</a:t>
            </a:r>
            <a:r>
              <a:rPr lang="zh-TW" altLang="en-US" sz="1000" b="1" dirty="0" smtClean="0">
                <a:solidFill>
                  <a:schemeClr val="tx1"/>
                </a:solidFill>
                <a:latin typeface="微軟正黑體" panose="020B0604030504040204" pitchFamily="34" charset="-120"/>
                <a:ea typeface="微軟正黑體" panose="020B0604030504040204" pitchFamily="34" charset="-120"/>
              </a:rPr>
              <a:t>未失蹤通報</a:t>
            </a:r>
            <a:r>
              <a:rPr lang="en-US" altLang="zh-TW" sz="1000" b="1" dirty="0" smtClean="0">
                <a:solidFill>
                  <a:schemeClr val="tx1"/>
                </a:solidFill>
                <a:latin typeface="微軟正黑體" panose="020B0604030504040204" pitchFamily="34" charset="-120"/>
                <a:ea typeface="微軟正黑體" panose="020B0604030504040204" pitchFamily="34" charset="-120"/>
              </a:rPr>
              <a:t>)</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38" name="肘形接點 37"/>
          <p:cNvCxnSpPr>
            <a:stCxn id="26" idx="2"/>
            <a:endCxn id="42" idx="0"/>
          </p:cNvCxnSpPr>
          <p:nvPr/>
        </p:nvCxnSpPr>
        <p:spPr>
          <a:xfrm rot="5400000">
            <a:off x="870021" y="4410086"/>
            <a:ext cx="493787" cy="99541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圓角矩形 46"/>
          <p:cNvSpPr/>
          <p:nvPr/>
        </p:nvSpPr>
        <p:spPr>
          <a:xfrm>
            <a:off x="2042612" y="5154687"/>
            <a:ext cx="1094767" cy="622767"/>
          </a:xfrm>
          <a:prstGeom prst="roundRect">
            <a:avLst/>
          </a:prstGeom>
          <a:gradFill>
            <a:gsLst>
              <a:gs pos="0">
                <a:schemeClr val="accent1">
                  <a:lumMod val="5000"/>
                  <a:lumOff val="95000"/>
                </a:schemeClr>
              </a:gs>
              <a:gs pos="74000">
                <a:srgbClr val="FF9999"/>
              </a:gs>
              <a:gs pos="83000">
                <a:srgbClr val="FF9999"/>
              </a:gs>
              <a:gs pos="100000">
                <a:srgbClr val="FFCCCC"/>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新增中輟資料</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en-US" altLang="zh-TW" sz="1000" b="1" dirty="0" smtClean="0">
                <a:solidFill>
                  <a:schemeClr val="tx1"/>
                </a:solidFill>
                <a:latin typeface="微軟正黑體" panose="020B0604030504040204" pitchFamily="34" charset="-120"/>
                <a:ea typeface="微軟正黑體" panose="020B0604030504040204" pitchFamily="34" charset="-120"/>
              </a:rPr>
              <a:t>(</a:t>
            </a:r>
            <a:r>
              <a:rPr lang="zh-TW" altLang="en-US" sz="1000" b="1" dirty="0" smtClean="0">
                <a:solidFill>
                  <a:schemeClr val="tx1"/>
                </a:solidFill>
                <a:latin typeface="微軟正黑體" panose="020B0604030504040204" pitchFamily="34" charset="-120"/>
                <a:ea typeface="微軟正黑體" panose="020B0604030504040204" pitchFamily="34" charset="-120"/>
              </a:rPr>
              <a:t>己失蹤通報</a:t>
            </a:r>
            <a:r>
              <a:rPr lang="en-US" altLang="zh-TW" sz="1000" b="1" dirty="0" smtClean="0">
                <a:solidFill>
                  <a:schemeClr val="tx1"/>
                </a:solidFill>
                <a:latin typeface="微軟正黑體" panose="020B0604030504040204" pitchFamily="34" charset="-120"/>
                <a:ea typeface="微軟正黑體" panose="020B0604030504040204" pitchFamily="34" charset="-120"/>
              </a:rPr>
              <a:t>)</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48" name="肘形接點 47"/>
          <p:cNvCxnSpPr>
            <a:stCxn id="26" idx="2"/>
            <a:endCxn id="47" idx="0"/>
          </p:cNvCxnSpPr>
          <p:nvPr/>
        </p:nvCxnSpPr>
        <p:spPr>
          <a:xfrm rot="16200000" flipH="1">
            <a:off x="1855415" y="4420105"/>
            <a:ext cx="493787" cy="97537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肘形接點 49"/>
          <p:cNvCxnSpPr>
            <a:stCxn id="42" idx="2"/>
            <a:endCxn id="59" idx="0"/>
          </p:cNvCxnSpPr>
          <p:nvPr/>
        </p:nvCxnSpPr>
        <p:spPr>
          <a:xfrm rot="16200000" flipH="1">
            <a:off x="870335" y="5526326"/>
            <a:ext cx="488184" cy="99044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肘形接點 55"/>
          <p:cNvCxnSpPr>
            <a:stCxn id="47" idx="2"/>
            <a:endCxn id="59" idx="0"/>
          </p:cNvCxnSpPr>
          <p:nvPr/>
        </p:nvCxnSpPr>
        <p:spPr>
          <a:xfrm rot="5400000">
            <a:off x="1855730" y="5531374"/>
            <a:ext cx="488186" cy="98034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p:cNvCxnSpPr/>
          <p:nvPr/>
        </p:nvCxnSpPr>
        <p:spPr>
          <a:xfrm>
            <a:off x="1174544" y="5346700"/>
            <a:ext cx="87602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p:cNvCxnSpPr/>
          <p:nvPr/>
        </p:nvCxnSpPr>
        <p:spPr>
          <a:xfrm flipH="1" flipV="1">
            <a:off x="1172632" y="5630869"/>
            <a:ext cx="877935" cy="214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3" name="橢圓 72"/>
          <p:cNvSpPr/>
          <p:nvPr/>
        </p:nvSpPr>
        <p:spPr>
          <a:xfrm>
            <a:off x="1512283" y="5230712"/>
            <a:ext cx="194732" cy="192013"/>
          </a:xfrm>
          <a:prstGeom prst="ellipse">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乘號 73"/>
          <p:cNvSpPr/>
          <p:nvPr/>
        </p:nvSpPr>
        <p:spPr>
          <a:xfrm>
            <a:off x="1454985" y="5494948"/>
            <a:ext cx="315144" cy="330338"/>
          </a:xfrm>
          <a:prstGeom prst="mathMultiply">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圓角矩形 87"/>
          <p:cNvSpPr/>
          <p:nvPr/>
        </p:nvSpPr>
        <p:spPr>
          <a:xfrm>
            <a:off x="3646796" y="1025609"/>
            <a:ext cx="1252150" cy="3377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警政署</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89" name="圓角矩形 88"/>
          <p:cNvSpPr/>
          <p:nvPr/>
        </p:nvSpPr>
        <p:spPr>
          <a:xfrm>
            <a:off x="3729173" y="5273036"/>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取得協尋</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學生資料</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90" name="直線單箭頭接點 89"/>
          <p:cNvCxnSpPr>
            <a:stCxn id="47" idx="3"/>
            <a:endCxn id="89" idx="1"/>
          </p:cNvCxnSpPr>
          <p:nvPr/>
        </p:nvCxnSpPr>
        <p:spPr>
          <a:xfrm flipV="1">
            <a:off x="3137379" y="5464567"/>
            <a:ext cx="591794" cy="15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文字方塊 92"/>
          <p:cNvSpPr txBox="1"/>
          <p:nvPr/>
        </p:nvSpPr>
        <p:spPr>
          <a:xfrm>
            <a:off x="3164923" y="5064457"/>
            <a:ext cx="488607" cy="400110"/>
          </a:xfrm>
          <a:prstGeom prst="rect">
            <a:avLst/>
          </a:prstGeom>
          <a:noFill/>
        </p:spPr>
        <p:txBody>
          <a:bodyPr wrap="square" rtlCol="0">
            <a:spAutoFit/>
          </a:bodyPr>
          <a:lstStyle/>
          <a:p>
            <a:pPr algn="ctr"/>
            <a:r>
              <a:rPr lang="zh-TW" altLang="en-US" sz="1000" b="1" dirty="0">
                <a:solidFill>
                  <a:srgbClr val="FF0000"/>
                </a:solidFill>
              </a:rPr>
              <a:t>通報</a:t>
            </a:r>
          </a:p>
          <a:p>
            <a:pPr algn="ctr"/>
            <a:r>
              <a:rPr lang="zh-TW" altLang="en-US" sz="1000" b="1" dirty="0" smtClean="0">
                <a:solidFill>
                  <a:srgbClr val="FF0000"/>
                </a:solidFill>
              </a:rPr>
              <a:t>協尋</a:t>
            </a:r>
            <a:endParaRPr lang="zh-TW" altLang="en-US" sz="1000" b="1" dirty="0">
              <a:solidFill>
                <a:srgbClr val="FF0000"/>
              </a:solidFill>
            </a:endParaRPr>
          </a:p>
        </p:txBody>
      </p:sp>
    </p:spTree>
    <p:extLst>
      <p:ext uri="{BB962C8B-B14F-4D97-AF65-F5344CB8AC3E}">
        <p14:creationId xmlns:p14="http://schemas.microsoft.com/office/powerpoint/2010/main" val="3332939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48000"/>
          </a:xfrm>
        </p:spPr>
        <p:txBody>
          <a:bodyPr/>
          <a:lstStyle/>
          <a:p>
            <a:r>
              <a:rPr lang="zh-TW" altLang="en-US" sz="2400" dirty="0" smtClean="0">
                <a:latin typeface="微軟正黑體" panose="020B0604030504040204" pitchFamily="34" charset="-120"/>
                <a:ea typeface="微軟正黑體" panose="020B0604030504040204" pitchFamily="34" charset="-120"/>
              </a:rPr>
              <a:t>學生中輟通報系統流程圖</a:t>
            </a:r>
            <a:endParaRPr lang="zh-TW" altLang="en-US" sz="240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idx="12"/>
          </p:nvPr>
        </p:nvSpPr>
        <p:spPr>
          <a:xfrm>
            <a:off x="7806906" y="6492875"/>
            <a:ext cx="879894" cy="365125"/>
          </a:xfrm>
        </p:spPr>
        <p:txBody>
          <a:bodyPr/>
          <a:lstStyle/>
          <a:p>
            <a:fld id="{00000000-1234-1234-1234-123412341234}" type="slidenum">
              <a:rPr lang="en-US" altLang="zh-TW" smtClean="0"/>
              <a:pPr/>
              <a:t>11</a:t>
            </a:fld>
            <a:endParaRPr lang="zh-TW" altLang="en-US" dirty="0"/>
          </a:p>
        </p:txBody>
      </p:sp>
      <p:sp>
        <p:nvSpPr>
          <p:cNvPr id="5" name="圓角矩形 4"/>
          <p:cNvSpPr/>
          <p:nvPr/>
        </p:nvSpPr>
        <p:spPr>
          <a:xfrm>
            <a:off x="984420" y="1025609"/>
            <a:ext cx="1256275" cy="337752"/>
          </a:xfrm>
          <a:prstGeom prst="round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一般學校</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6" name="圓角矩形 5"/>
          <p:cNvSpPr/>
          <p:nvPr/>
        </p:nvSpPr>
        <p:spPr>
          <a:xfrm>
            <a:off x="5352025" y="1027669"/>
            <a:ext cx="1252150" cy="337752"/>
          </a:xfrm>
          <a:prstGeom prst="round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縣市教育局</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8" name="圓角矩形 7"/>
          <p:cNvSpPr/>
          <p:nvPr/>
        </p:nvSpPr>
        <p:spPr>
          <a:xfrm>
            <a:off x="1070923" y="1554892"/>
            <a:ext cx="1087395" cy="321275"/>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登入系統</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9" name="圓角矩形 8"/>
          <p:cNvSpPr/>
          <p:nvPr/>
        </p:nvSpPr>
        <p:spPr>
          <a:xfrm>
            <a:off x="949932" y="3101972"/>
            <a:ext cx="1329377" cy="607539"/>
          </a:xfrm>
          <a:prstGeom prst="roundRect">
            <a:avLst/>
          </a:prstGeom>
          <a:gradFill>
            <a:gsLst>
              <a:gs pos="0">
                <a:schemeClr val="accent1">
                  <a:lumMod val="5000"/>
                  <a:lumOff val="95000"/>
                </a:schemeClr>
              </a:gs>
              <a:gs pos="59000">
                <a:srgbClr val="FFCC66"/>
              </a:gs>
              <a:gs pos="87000">
                <a:srgbClr val="FFCC66"/>
              </a:gs>
              <a:gs pos="100000">
                <a:srgbClr val="FFFFCC"/>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新增學生</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基本資料</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en-US" altLang="zh-TW" sz="1000" b="1" dirty="0" smtClean="0">
                <a:solidFill>
                  <a:schemeClr val="tx1"/>
                </a:solidFill>
                <a:latin typeface="微軟正黑體" panose="020B0604030504040204" pitchFamily="34" charset="-120"/>
                <a:ea typeface="微軟正黑體" panose="020B0604030504040204" pitchFamily="34" charset="-120"/>
              </a:rPr>
              <a:t>(</a:t>
            </a:r>
            <a:r>
              <a:rPr lang="zh-TW" altLang="en-US" sz="1000" b="1" dirty="0" smtClean="0">
                <a:solidFill>
                  <a:schemeClr val="tx1"/>
                </a:solidFill>
                <a:latin typeface="微軟正黑體" panose="020B0604030504040204" pitchFamily="34" charset="-120"/>
                <a:ea typeface="微軟正黑體" panose="020B0604030504040204" pitchFamily="34" charset="-120"/>
              </a:rPr>
              <a:t>基本資料維護</a:t>
            </a:r>
            <a:r>
              <a:rPr lang="en-US" altLang="zh-TW" sz="1000" b="1" dirty="0" smtClean="0">
                <a:solidFill>
                  <a:schemeClr val="tx1"/>
                </a:solidFill>
                <a:latin typeface="微軟正黑體" panose="020B0604030504040204" pitchFamily="34" charset="-120"/>
                <a:ea typeface="微軟正黑體" panose="020B0604030504040204" pitchFamily="34" charset="-120"/>
              </a:rPr>
              <a:t>)</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10" name="流程圖: 決策 9"/>
          <p:cNvSpPr/>
          <p:nvPr/>
        </p:nvSpPr>
        <p:spPr>
          <a:xfrm>
            <a:off x="902041" y="2111371"/>
            <a:ext cx="1421031" cy="607539"/>
          </a:xfrm>
          <a:prstGeom prst="flowChartDecision">
            <a:avLst/>
          </a:prstGeom>
          <a:gradFill>
            <a:gsLst>
              <a:gs pos="0">
                <a:schemeClr val="accent1">
                  <a:lumMod val="5000"/>
                  <a:lumOff val="95000"/>
                </a:schemeClr>
              </a:gs>
              <a:gs pos="26000">
                <a:srgbClr val="CCFFCC"/>
              </a:gs>
              <a:gs pos="55000">
                <a:srgbClr val="99FF99"/>
              </a:gs>
              <a:gs pos="85000">
                <a:srgbClr val="CCFFCC"/>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學生</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基本資料存在</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14" name="直線單箭頭接點 13"/>
          <p:cNvCxnSpPr>
            <a:stCxn id="8" idx="2"/>
            <a:endCxn id="10" idx="0"/>
          </p:cNvCxnSpPr>
          <p:nvPr/>
        </p:nvCxnSpPr>
        <p:spPr>
          <a:xfrm flipH="1">
            <a:off x="1612557" y="1876167"/>
            <a:ext cx="2064" cy="23520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a:stCxn id="10" idx="2"/>
            <a:endCxn id="9" idx="0"/>
          </p:cNvCxnSpPr>
          <p:nvPr/>
        </p:nvCxnSpPr>
        <p:spPr>
          <a:xfrm>
            <a:off x="1612557" y="2718910"/>
            <a:ext cx="2064" cy="38306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6" name="圓角矩形 25"/>
          <p:cNvSpPr/>
          <p:nvPr/>
        </p:nvSpPr>
        <p:spPr>
          <a:xfrm>
            <a:off x="949933" y="4088284"/>
            <a:ext cx="1329376" cy="572616"/>
          </a:xfrm>
          <a:prstGeom prst="roundRect">
            <a:avLst/>
          </a:prstGeom>
          <a:gradFill>
            <a:gsLst>
              <a:gs pos="0">
                <a:schemeClr val="accent1">
                  <a:lumMod val="5000"/>
                  <a:lumOff val="95000"/>
                </a:schemeClr>
              </a:gs>
              <a:gs pos="74000">
                <a:srgbClr val="FF9999"/>
              </a:gs>
              <a:gs pos="83000">
                <a:srgbClr val="FF9999"/>
              </a:gs>
              <a:gs pos="100000">
                <a:srgbClr val="FFCCCC"/>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新增學生</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中輟資料</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en-US" altLang="zh-TW" sz="1000" b="1" dirty="0" smtClean="0">
                <a:solidFill>
                  <a:schemeClr val="tx1"/>
                </a:solidFill>
                <a:latin typeface="微軟正黑體" panose="020B0604030504040204" pitchFamily="34" charset="-120"/>
                <a:ea typeface="微軟正黑體" panose="020B0604030504040204" pitchFamily="34" charset="-120"/>
              </a:rPr>
              <a:t>(</a:t>
            </a:r>
            <a:r>
              <a:rPr lang="zh-TW" altLang="en-US" sz="1000" b="1" dirty="0" smtClean="0">
                <a:solidFill>
                  <a:schemeClr val="tx1"/>
                </a:solidFill>
                <a:latin typeface="微軟正黑體" panose="020B0604030504040204" pitchFamily="34" charset="-120"/>
                <a:ea typeface="微軟正黑體" panose="020B0604030504040204" pitchFamily="34" charset="-120"/>
              </a:rPr>
              <a:t>輟學資料維護</a:t>
            </a:r>
            <a:r>
              <a:rPr lang="en-US" altLang="zh-TW" sz="1000" b="1" dirty="0" smtClean="0">
                <a:solidFill>
                  <a:schemeClr val="tx1"/>
                </a:solidFill>
                <a:latin typeface="微軟正黑體" panose="020B0604030504040204" pitchFamily="34" charset="-120"/>
                <a:ea typeface="微軟正黑體" panose="020B0604030504040204" pitchFamily="34" charset="-120"/>
              </a:rPr>
              <a:t>)</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27" name="直線單箭頭接點 26"/>
          <p:cNvCxnSpPr>
            <a:stCxn id="9" idx="2"/>
            <a:endCxn id="26" idx="0"/>
          </p:cNvCxnSpPr>
          <p:nvPr/>
        </p:nvCxnSpPr>
        <p:spPr>
          <a:xfrm>
            <a:off x="1614621" y="3709511"/>
            <a:ext cx="0" cy="37877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1" name="圓角矩形 30"/>
          <p:cNvSpPr/>
          <p:nvPr/>
        </p:nvSpPr>
        <p:spPr>
          <a:xfrm>
            <a:off x="7057254" y="1025609"/>
            <a:ext cx="1252150" cy="337752"/>
          </a:xfrm>
          <a:prstGeom prst="round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國教署</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cxnSp>
        <p:nvCxnSpPr>
          <p:cNvPr id="33" name="肘形接點 32"/>
          <p:cNvCxnSpPr>
            <a:stCxn id="10" idx="1"/>
            <a:endCxn id="26" idx="1"/>
          </p:cNvCxnSpPr>
          <p:nvPr/>
        </p:nvCxnSpPr>
        <p:spPr>
          <a:xfrm rot="10800000" flipH="1" flipV="1">
            <a:off x="902041" y="2415140"/>
            <a:ext cx="47892" cy="1959451"/>
          </a:xfrm>
          <a:prstGeom prst="bentConnector3">
            <a:avLst>
              <a:gd name="adj1" fmla="val -477324"/>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34" name="文字方塊 33"/>
          <p:cNvSpPr txBox="1"/>
          <p:nvPr/>
        </p:nvSpPr>
        <p:spPr>
          <a:xfrm>
            <a:off x="396785" y="3839551"/>
            <a:ext cx="222421" cy="246221"/>
          </a:xfrm>
          <a:prstGeom prst="rect">
            <a:avLst/>
          </a:prstGeom>
          <a:noFill/>
        </p:spPr>
        <p:txBody>
          <a:bodyPr wrap="square" rtlCol="0">
            <a:spAutoFit/>
          </a:bodyPr>
          <a:lstStyle/>
          <a:p>
            <a:pPr algn="ctr"/>
            <a:r>
              <a:rPr lang="zh-TW" altLang="en-US" sz="1000" b="1" dirty="0" smtClean="0"/>
              <a:t>是</a:t>
            </a:r>
            <a:endParaRPr lang="zh-TW" altLang="en-US" sz="1000" b="1" dirty="0"/>
          </a:p>
        </p:txBody>
      </p:sp>
      <p:sp>
        <p:nvSpPr>
          <p:cNvPr id="35" name="文字方塊 34"/>
          <p:cNvSpPr txBox="1"/>
          <p:nvPr/>
        </p:nvSpPr>
        <p:spPr>
          <a:xfrm>
            <a:off x="1635215" y="2744456"/>
            <a:ext cx="222421" cy="246221"/>
          </a:xfrm>
          <a:prstGeom prst="rect">
            <a:avLst/>
          </a:prstGeom>
          <a:noFill/>
        </p:spPr>
        <p:txBody>
          <a:bodyPr wrap="square" rtlCol="0">
            <a:spAutoFit/>
          </a:bodyPr>
          <a:lstStyle/>
          <a:p>
            <a:pPr algn="ctr"/>
            <a:r>
              <a:rPr lang="zh-TW" altLang="en-US" sz="1000" b="1" dirty="0" smtClean="0"/>
              <a:t>否</a:t>
            </a:r>
            <a:endParaRPr lang="zh-TW" altLang="en-US" sz="1000" b="1" dirty="0"/>
          </a:p>
        </p:txBody>
      </p:sp>
      <p:sp>
        <p:nvSpPr>
          <p:cNvPr id="36" name="圓角矩形 35"/>
          <p:cNvSpPr/>
          <p:nvPr/>
        </p:nvSpPr>
        <p:spPr>
          <a:xfrm>
            <a:off x="5516780" y="3051352"/>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縣市學生中輟資料</a:t>
            </a:r>
            <a:r>
              <a:rPr lang="zh-TW" altLang="en-US" sz="1000" b="1" dirty="0" smtClean="0">
                <a:solidFill>
                  <a:srgbClr val="FF0000"/>
                </a:solidFill>
                <a:latin typeface="微軟正黑體" panose="020B0604030504040204" pitchFamily="34" charset="-120"/>
                <a:ea typeface="微軟正黑體" panose="020B0604030504040204" pitchFamily="34" charset="-120"/>
              </a:rPr>
              <a:t>檢視</a:t>
            </a:r>
            <a:endParaRPr lang="zh-TW" altLang="en-US" sz="1000" b="1" dirty="0">
              <a:solidFill>
                <a:srgbClr val="FF0000"/>
              </a:solidFill>
              <a:latin typeface="微軟正黑體" panose="020B0604030504040204" pitchFamily="34" charset="-120"/>
              <a:ea typeface="微軟正黑體" panose="020B0604030504040204" pitchFamily="34" charset="-120"/>
            </a:endParaRPr>
          </a:p>
        </p:txBody>
      </p:sp>
      <p:sp>
        <p:nvSpPr>
          <p:cNvPr id="37" name="圓角矩形 36"/>
          <p:cNvSpPr/>
          <p:nvPr/>
        </p:nvSpPr>
        <p:spPr>
          <a:xfrm>
            <a:off x="5516779" y="6254769"/>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縣市學生中輟統計報表產出</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41" name="直線單箭頭接點 40"/>
          <p:cNvCxnSpPr>
            <a:stCxn id="36" idx="2"/>
            <a:endCxn id="37" idx="0"/>
          </p:cNvCxnSpPr>
          <p:nvPr/>
        </p:nvCxnSpPr>
        <p:spPr>
          <a:xfrm flipH="1">
            <a:off x="6060477" y="3434414"/>
            <a:ext cx="1" cy="282035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4" name="圓角矩形 43"/>
          <p:cNvSpPr/>
          <p:nvPr/>
        </p:nvSpPr>
        <p:spPr>
          <a:xfrm>
            <a:off x="7213772" y="3051352"/>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全國學生中輟資料</a:t>
            </a:r>
            <a:r>
              <a:rPr lang="zh-TW" altLang="en-US" sz="1000" b="1" dirty="0" smtClean="0">
                <a:solidFill>
                  <a:srgbClr val="FF0000"/>
                </a:solidFill>
                <a:latin typeface="微軟正黑體" panose="020B0604030504040204" pitchFamily="34" charset="-120"/>
                <a:ea typeface="微軟正黑體" panose="020B0604030504040204" pitchFamily="34" charset="-120"/>
              </a:rPr>
              <a:t>維護</a:t>
            </a:r>
            <a:endParaRPr lang="zh-TW" altLang="en-US" sz="1000" b="1" dirty="0">
              <a:solidFill>
                <a:srgbClr val="FF0000"/>
              </a:solidFill>
              <a:latin typeface="微軟正黑體" panose="020B0604030504040204" pitchFamily="34" charset="-120"/>
              <a:ea typeface="微軟正黑體" panose="020B0604030504040204" pitchFamily="34" charset="-120"/>
            </a:endParaRPr>
          </a:p>
        </p:txBody>
      </p:sp>
      <p:sp>
        <p:nvSpPr>
          <p:cNvPr id="45" name="圓角矩形 44"/>
          <p:cNvSpPr/>
          <p:nvPr/>
        </p:nvSpPr>
        <p:spPr>
          <a:xfrm>
            <a:off x="7213771" y="6254769"/>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全國學生中輟統計報表產出</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46" name="直線單箭頭接點 45"/>
          <p:cNvCxnSpPr>
            <a:stCxn id="44" idx="2"/>
            <a:endCxn id="45" idx="0"/>
          </p:cNvCxnSpPr>
          <p:nvPr/>
        </p:nvCxnSpPr>
        <p:spPr>
          <a:xfrm flipH="1">
            <a:off x="7757469" y="3434414"/>
            <a:ext cx="1" cy="282035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9" name="圓角矩形 58"/>
          <p:cNvSpPr/>
          <p:nvPr/>
        </p:nvSpPr>
        <p:spPr>
          <a:xfrm>
            <a:off x="1065951" y="6265640"/>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結束</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p:txBody>
      </p:sp>
      <p:sp>
        <p:nvSpPr>
          <p:cNvPr id="42" name="圓角矩形 41"/>
          <p:cNvSpPr/>
          <p:nvPr/>
        </p:nvSpPr>
        <p:spPr>
          <a:xfrm>
            <a:off x="71822" y="5154687"/>
            <a:ext cx="1094767" cy="622769"/>
          </a:xfrm>
          <a:prstGeom prst="roundRect">
            <a:avLst/>
          </a:prstGeom>
          <a:gradFill>
            <a:gsLst>
              <a:gs pos="0">
                <a:schemeClr val="accent1">
                  <a:lumMod val="5000"/>
                  <a:lumOff val="95000"/>
                </a:schemeClr>
              </a:gs>
              <a:gs pos="74000">
                <a:srgbClr val="FF9999"/>
              </a:gs>
              <a:gs pos="83000">
                <a:srgbClr val="FF9999"/>
              </a:gs>
              <a:gs pos="100000">
                <a:srgbClr val="FFCCCC"/>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新增中輟資料</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en-US" altLang="zh-TW" sz="1000" b="1" dirty="0" smtClean="0">
                <a:solidFill>
                  <a:schemeClr val="tx1"/>
                </a:solidFill>
                <a:latin typeface="微軟正黑體" panose="020B0604030504040204" pitchFamily="34" charset="-120"/>
                <a:ea typeface="微軟正黑體" panose="020B0604030504040204" pitchFamily="34" charset="-120"/>
              </a:rPr>
              <a:t>(</a:t>
            </a:r>
            <a:r>
              <a:rPr lang="zh-TW" altLang="en-US" sz="1000" b="1" dirty="0" smtClean="0">
                <a:solidFill>
                  <a:schemeClr val="tx1"/>
                </a:solidFill>
                <a:latin typeface="微軟正黑體" panose="020B0604030504040204" pitchFamily="34" charset="-120"/>
                <a:ea typeface="微軟正黑體" panose="020B0604030504040204" pitchFamily="34" charset="-120"/>
              </a:rPr>
              <a:t>未失蹤通報</a:t>
            </a:r>
            <a:r>
              <a:rPr lang="en-US" altLang="zh-TW" sz="1000" b="1" dirty="0" smtClean="0">
                <a:solidFill>
                  <a:schemeClr val="tx1"/>
                </a:solidFill>
                <a:latin typeface="微軟正黑體" panose="020B0604030504040204" pitchFamily="34" charset="-120"/>
                <a:ea typeface="微軟正黑體" panose="020B0604030504040204" pitchFamily="34" charset="-120"/>
              </a:rPr>
              <a:t>)</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38" name="肘形接點 37"/>
          <p:cNvCxnSpPr>
            <a:stCxn id="26" idx="2"/>
            <a:endCxn id="42" idx="0"/>
          </p:cNvCxnSpPr>
          <p:nvPr/>
        </p:nvCxnSpPr>
        <p:spPr>
          <a:xfrm rot="5400000">
            <a:off x="870021" y="4410086"/>
            <a:ext cx="493787" cy="99541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圓角矩形 46"/>
          <p:cNvSpPr/>
          <p:nvPr/>
        </p:nvSpPr>
        <p:spPr>
          <a:xfrm>
            <a:off x="2042612" y="5154687"/>
            <a:ext cx="1094767" cy="622767"/>
          </a:xfrm>
          <a:prstGeom prst="roundRect">
            <a:avLst/>
          </a:prstGeom>
          <a:gradFill>
            <a:gsLst>
              <a:gs pos="0">
                <a:schemeClr val="accent1">
                  <a:lumMod val="5000"/>
                  <a:lumOff val="95000"/>
                </a:schemeClr>
              </a:gs>
              <a:gs pos="74000">
                <a:srgbClr val="FF9999"/>
              </a:gs>
              <a:gs pos="83000">
                <a:srgbClr val="FF9999"/>
              </a:gs>
              <a:gs pos="100000">
                <a:srgbClr val="FFCCCC"/>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新增中輟資料</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en-US" altLang="zh-TW" sz="1000" b="1" dirty="0" smtClean="0">
                <a:solidFill>
                  <a:schemeClr val="tx1"/>
                </a:solidFill>
                <a:latin typeface="微軟正黑體" panose="020B0604030504040204" pitchFamily="34" charset="-120"/>
                <a:ea typeface="微軟正黑體" panose="020B0604030504040204" pitchFamily="34" charset="-120"/>
              </a:rPr>
              <a:t>(</a:t>
            </a:r>
            <a:r>
              <a:rPr lang="zh-TW" altLang="en-US" sz="1000" b="1" dirty="0" smtClean="0">
                <a:solidFill>
                  <a:schemeClr val="tx1"/>
                </a:solidFill>
                <a:latin typeface="微軟正黑體" panose="020B0604030504040204" pitchFamily="34" charset="-120"/>
                <a:ea typeface="微軟正黑體" panose="020B0604030504040204" pitchFamily="34" charset="-120"/>
              </a:rPr>
              <a:t>己失蹤通報</a:t>
            </a:r>
            <a:r>
              <a:rPr lang="en-US" altLang="zh-TW" sz="1000" b="1" dirty="0" smtClean="0">
                <a:solidFill>
                  <a:schemeClr val="tx1"/>
                </a:solidFill>
                <a:latin typeface="微軟正黑體" panose="020B0604030504040204" pitchFamily="34" charset="-120"/>
                <a:ea typeface="微軟正黑體" panose="020B0604030504040204" pitchFamily="34" charset="-120"/>
              </a:rPr>
              <a:t>)</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48" name="肘形接點 47"/>
          <p:cNvCxnSpPr>
            <a:stCxn id="26" idx="2"/>
            <a:endCxn id="47" idx="0"/>
          </p:cNvCxnSpPr>
          <p:nvPr/>
        </p:nvCxnSpPr>
        <p:spPr>
          <a:xfrm rot="16200000" flipH="1">
            <a:off x="1855415" y="4420105"/>
            <a:ext cx="493787" cy="97537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肘形接點 49"/>
          <p:cNvCxnSpPr>
            <a:stCxn id="42" idx="2"/>
            <a:endCxn id="59" idx="0"/>
          </p:cNvCxnSpPr>
          <p:nvPr/>
        </p:nvCxnSpPr>
        <p:spPr>
          <a:xfrm rot="16200000" flipH="1">
            <a:off x="870335" y="5526326"/>
            <a:ext cx="488184" cy="99044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肘形接點 55"/>
          <p:cNvCxnSpPr>
            <a:stCxn id="47" idx="2"/>
            <a:endCxn id="59" idx="0"/>
          </p:cNvCxnSpPr>
          <p:nvPr/>
        </p:nvCxnSpPr>
        <p:spPr>
          <a:xfrm rot="5400000">
            <a:off x="1855730" y="5531374"/>
            <a:ext cx="488186" cy="98034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p:cNvCxnSpPr/>
          <p:nvPr/>
        </p:nvCxnSpPr>
        <p:spPr>
          <a:xfrm>
            <a:off x="1174544" y="5346700"/>
            <a:ext cx="87602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p:cNvCxnSpPr/>
          <p:nvPr/>
        </p:nvCxnSpPr>
        <p:spPr>
          <a:xfrm flipH="1" flipV="1">
            <a:off x="1172632" y="5630869"/>
            <a:ext cx="877935" cy="214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3" name="橢圓 72"/>
          <p:cNvSpPr/>
          <p:nvPr/>
        </p:nvSpPr>
        <p:spPr>
          <a:xfrm>
            <a:off x="1512283" y="5230712"/>
            <a:ext cx="194732" cy="192013"/>
          </a:xfrm>
          <a:prstGeom prst="ellipse">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乘號 73"/>
          <p:cNvSpPr/>
          <p:nvPr/>
        </p:nvSpPr>
        <p:spPr>
          <a:xfrm>
            <a:off x="1454985" y="5494948"/>
            <a:ext cx="315144" cy="330338"/>
          </a:xfrm>
          <a:prstGeom prst="mathMultiply">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圓角矩形 87"/>
          <p:cNvSpPr/>
          <p:nvPr/>
        </p:nvSpPr>
        <p:spPr>
          <a:xfrm>
            <a:off x="3646796" y="1025609"/>
            <a:ext cx="1252150" cy="3377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警政署</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89" name="圓角矩形 88"/>
          <p:cNvSpPr/>
          <p:nvPr/>
        </p:nvSpPr>
        <p:spPr>
          <a:xfrm>
            <a:off x="3729173" y="5273036"/>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取得協尋</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學生資料</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90" name="直線單箭頭接點 89"/>
          <p:cNvCxnSpPr>
            <a:stCxn id="47" idx="3"/>
            <a:endCxn id="89" idx="1"/>
          </p:cNvCxnSpPr>
          <p:nvPr/>
        </p:nvCxnSpPr>
        <p:spPr>
          <a:xfrm flipV="1">
            <a:off x="3137379" y="5464567"/>
            <a:ext cx="591794" cy="15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3" name="文字方塊 92"/>
          <p:cNvSpPr txBox="1"/>
          <p:nvPr/>
        </p:nvSpPr>
        <p:spPr>
          <a:xfrm>
            <a:off x="3164923" y="5064457"/>
            <a:ext cx="488607" cy="400110"/>
          </a:xfrm>
          <a:prstGeom prst="rect">
            <a:avLst/>
          </a:prstGeom>
          <a:noFill/>
        </p:spPr>
        <p:txBody>
          <a:bodyPr wrap="square" rtlCol="0">
            <a:spAutoFit/>
          </a:bodyPr>
          <a:lstStyle/>
          <a:p>
            <a:pPr algn="ctr"/>
            <a:r>
              <a:rPr lang="zh-TW" altLang="en-US" sz="1000" b="1" dirty="0">
                <a:solidFill>
                  <a:srgbClr val="FF0000"/>
                </a:solidFill>
              </a:rPr>
              <a:t>通報</a:t>
            </a:r>
          </a:p>
          <a:p>
            <a:pPr algn="ctr"/>
            <a:r>
              <a:rPr lang="zh-TW" altLang="en-US" sz="1000" b="1" dirty="0" smtClean="0">
                <a:solidFill>
                  <a:srgbClr val="FF0000"/>
                </a:solidFill>
              </a:rPr>
              <a:t>協尋</a:t>
            </a:r>
            <a:endParaRPr lang="zh-TW" altLang="en-US" sz="1000" b="1" dirty="0">
              <a:solidFill>
                <a:srgbClr val="FF0000"/>
              </a:solidFill>
            </a:endParaRPr>
          </a:p>
        </p:txBody>
      </p:sp>
    </p:spTree>
    <p:extLst>
      <p:ext uri="{BB962C8B-B14F-4D97-AF65-F5344CB8AC3E}">
        <p14:creationId xmlns:p14="http://schemas.microsoft.com/office/powerpoint/2010/main" val="3173779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48000"/>
          </a:xfrm>
        </p:spPr>
        <p:txBody>
          <a:bodyPr/>
          <a:lstStyle/>
          <a:p>
            <a:r>
              <a:rPr lang="zh-TW" altLang="en-US" sz="2400" dirty="0" smtClean="0">
                <a:latin typeface="微軟正黑體" panose="020B0604030504040204" pitchFamily="34" charset="-120"/>
                <a:ea typeface="微軟正黑體" panose="020B0604030504040204" pitchFamily="34" charset="-120"/>
              </a:rPr>
              <a:t>學生協尋與尋獲系統流程圖 （學生失蹤）</a:t>
            </a:r>
            <a:endParaRPr lang="zh-TW" altLang="en-US" sz="240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idx="12"/>
          </p:nvPr>
        </p:nvSpPr>
        <p:spPr>
          <a:xfrm>
            <a:off x="7446400" y="6492875"/>
            <a:ext cx="1240400" cy="365125"/>
          </a:xfrm>
        </p:spPr>
        <p:txBody>
          <a:bodyPr/>
          <a:lstStyle/>
          <a:p>
            <a:fld id="{00000000-1234-1234-1234-123412341234}" type="slidenum">
              <a:rPr lang="en-US" altLang="zh-TW" smtClean="0"/>
              <a:pPr/>
              <a:t>12</a:t>
            </a:fld>
            <a:endParaRPr lang="zh-TW" altLang="en-US" dirty="0"/>
          </a:p>
        </p:txBody>
      </p:sp>
      <p:sp>
        <p:nvSpPr>
          <p:cNvPr id="5" name="圓角矩形 4"/>
          <p:cNvSpPr/>
          <p:nvPr/>
        </p:nvSpPr>
        <p:spPr>
          <a:xfrm>
            <a:off x="755291" y="1019662"/>
            <a:ext cx="1256275" cy="337752"/>
          </a:xfrm>
          <a:prstGeom prst="round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一般學校</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6" name="圓角矩形 5"/>
          <p:cNvSpPr/>
          <p:nvPr/>
        </p:nvSpPr>
        <p:spPr>
          <a:xfrm>
            <a:off x="4074556" y="1051335"/>
            <a:ext cx="1252150" cy="3377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警政署</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26" name="圓角矩形 25"/>
          <p:cNvSpPr/>
          <p:nvPr/>
        </p:nvSpPr>
        <p:spPr>
          <a:xfrm>
            <a:off x="1429274" y="2433460"/>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教育單位</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進行家訪</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27" name="直線單箭頭接點 26"/>
          <p:cNvCxnSpPr>
            <a:stCxn id="53" idx="2"/>
            <a:endCxn id="26" idx="0"/>
          </p:cNvCxnSpPr>
          <p:nvPr/>
        </p:nvCxnSpPr>
        <p:spPr>
          <a:xfrm>
            <a:off x="1972972" y="2096144"/>
            <a:ext cx="0" cy="33731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1" name="圓角矩形 30"/>
          <p:cNvSpPr/>
          <p:nvPr/>
        </p:nvSpPr>
        <p:spPr>
          <a:xfrm>
            <a:off x="7446400" y="1025609"/>
            <a:ext cx="1252150" cy="337752"/>
          </a:xfrm>
          <a:prstGeom prst="round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國教署</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36" name="圓角矩形 35"/>
          <p:cNvSpPr/>
          <p:nvPr/>
        </p:nvSpPr>
        <p:spPr>
          <a:xfrm>
            <a:off x="4156934" y="1704736"/>
            <a:ext cx="1087395" cy="391408"/>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取得協尋資料</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37" name="圓角矩形 36"/>
          <p:cNvSpPr/>
          <p:nvPr/>
        </p:nvSpPr>
        <p:spPr>
          <a:xfrm>
            <a:off x="4156934" y="2413231"/>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進行協尋動作</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41" name="直線單箭頭接點 40"/>
          <p:cNvCxnSpPr>
            <a:stCxn id="36" idx="2"/>
            <a:endCxn id="37" idx="0"/>
          </p:cNvCxnSpPr>
          <p:nvPr/>
        </p:nvCxnSpPr>
        <p:spPr>
          <a:xfrm>
            <a:off x="4700632" y="2096144"/>
            <a:ext cx="0" cy="31708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4" name="圓角矩形 43"/>
          <p:cNvSpPr/>
          <p:nvPr/>
        </p:nvSpPr>
        <p:spPr>
          <a:xfrm>
            <a:off x="7528777" y="2751051"/>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全國學生尋</a:t>
            </a:r>
            <a:r>
              <a:rPr lang="zh-TW" altLang="en-US" sz="1000" b="1" dirty="0">
                <a:solidFill>
                  <a:schemeClr val="tx1"/>
                </a:solidFill>
                <a:latin typeface="微軟正黑體" panose="020B0604030504040204" pitchFamily="34" charset="-120"/>
                <a:ea typeface="微軟正黑體" panose="020B0604030504040204" pitchFamily="34" charset="-120"/>
              </a:rPr>
              <a:t>獲</a:t>
            </a:r>
            <a:r>
              <a:rPr lang="zh-TW" altLang="en-US" sz="1000" b="1" dirty="0" smtClean="0">
                <a:solidFill>
                  <a:schemeClr val="tx1"/>
                </a:solidFill>
                <a:latin typeface="微軟正黑體" panose="020B0604030504040204" pitchFamily="34" charset="-120"/>
                <a:ea typeface="微軟正黑體" panose="020B0604030504040204" pitchFamily="34" charset="-120"/>
              </a:rPr>
              <a:t>資料維護</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45" name="圓角矩形 44"/>
          <p:cNvSpPr/>
          <p:nvPr/>
        </p:nvSpPr>
        <p:spPr>
          <a:xfrm>
            <a:off x="7522902" y="5771275"/>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全國學生</a:t>
            </a:r>
            <a:r>
              <a:rPr lang="zh-TW" altLang="en-US" sz="1000" b="1" dirty="0">
                <a:solidFill>
                  <a:schemeClr val="tx1"/>
                </a:solidFill>
                <a:latin typeface="微軟正黑體" panose="020B0604030504040204" pitchFamily="34" charset="-120"/>
                <a:ea typeface="微軟正黑體" panose="020B0604030504040204" pitchFamily="34" charset="-120"/>
              </a:rPr>
              <a:t>尋獲</a:t>
            </a:r>
            <a:r>
              <a:rPr lang="zh-TW" altLang="en-US" sz="1000" b="1" dirty="0" smtClean="0">
                <a:solidFill>
                  <a:schemeClr val="tx1"/>
                </a:solidFill>
                <a:latin typeface="微軟正黑體" panose="020B0604030504040204" pitchFamily="34" charset="-120"/>
                <a:ea typeface="微軟正黑體" panose="020B0604030504040204" pitchFamily="34" charset="-120"/>
              </a:rPr>
              <a:t>統計報表產出</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46" name="直線單箭頭接點 45"/>
          <p:cNvCxnSpPr>
            <a:stCxn id="44" idx="2"/>
            <a:endCxn id="45" idx="0"/>
          </p:cNvCxnSpPr>
          <p:nvPr/>
        </p:nvCxnSpPr>
        <p:spPr>
          <a:xfrm flipH="1">
            <a:off x="8066600" y="3134113"/>
            <a:ext cx="5875" cy="263716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9" name="流程圖: 決策 38"/>
          <p:cNvSpPr/>
          <p:nvPr/>
        </p:nvSpPr>
        <p:spPr>
          <a:xfrm>
            <a:off x="4139967" y="3144582"/>
            <a:ext cx="1122922" cy="607539"/>
          </a:xfrm>
          <a:prstGeom prst="flowChartDecision">
            <a:avLst/>
          </a:prstGeom>
          <a:gradFill>
            <a:gsLst>
              <a:gs pos="0">
                <a:schemeClr val="accent1">
                  <a:lumMod val="5000"/>
                  <a:lumOff val="95000"/>
                </a:schemeClr>
              </a:gs>
              <a:gs pos="26000">
                <a:srgbClr val="CCFFCC"/>
              </a:gs>
              <a:gs pos="55000">
                <a:srgbClr val="99FF99"/>
              </a:gs>
              <a:gs pos="85000">
                <a:srgbClr val="CCFFCC"/>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是否尋獲</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40" name="直線單箭頭接點 39"/>
          <p:cNvCxnSpPr>
            <a:stCxn id="37" idx="2"/>
            <a:endCxn id="39" idx="0"/>
          </p:cNvCxnSpPr>
          <p:nvPr/>
        </p:nvCxnSpPr>
        <p:spPr>
          <a:xfrm>
            <a:off x="4700632" y="2796293"/>
            <a:ext cx="796" cy="3482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a:stCxn id="26" idx="2"/>
            <a:endCxn id="49" idx="0"/>
          </p:cNvCxnSpPr>
          <p:nvPr/>
        </p:nvCxnSpPr>
        <p:spPr>
          <a:xfrm flipH="1">
            <a:off x="1969130" y="2816522"/>
            <a:ext cx="3842" cy="41600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9" name="圓角矩形 48"/>
          <p:cNvSpPr/>
          <p:nvPr/>
        </p:nvSpPr>
        <p:spPr>
          <a:xfrm>
            <a:off x="1425432" y="3232530"/>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更新家訪結果</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65" name="流程圖: 決策 64"/>
          <p:cNvSpPr/>
          <p:nvPr/>
        </p:nvSpPr>
        <p:spPr>
          <a:xfrm>
            <a:off x="1383428" y="3837584"/>
            <a:ext cx="1187257" cy="607539"/>
          </a:xfrm>
          <a:prstGeom prst="flowChartDecision">
            <a:avLst/>
          </a:prstGeom>
          <a:gradFill>
            <a:gsLst>
              <a:gs pos="0">
                <a:schemeClr val="accent1">
                  <a:lumMod val="5000"/>
                  <a:lumOff val="95000"/>
                </a:schemeClr>
              </a:gs>
              <a:gs pos="26000">
                <a:srgbClr val="CCFFCC"/>
              </a:gs>
              <a:gs pos="55000">
                <a:srgbClr val="99FF99"/>
              </a:gs>
              <a:gs pos="85000">
                <a:srgbClr val="CCFFCC"/>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是否</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尋獲</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76" name="流程圖: 決策 75"/>
          <p:cNvSpPr/>
          <p:nvPr/>
        </p:nvSpPr>
        <p:spPr>
          <a:xfrm>
            <a:off x="3006967" y="3837583"/>
            <a:ext cx="1355815" cy="607539"/>
          </a:xfrm>
          <a:prstGeom prst="flowChartDecision">
            <a:avLst/>
          </a:prstGeom>
          <a:gradFill>
            <a:gsLst>
              <a:gs pos="0">
                <a:schemeClr val="accent1">
                  <a:lumMod val="5000"/>
                  <a:lumOff val="95000"/>
                </a:schemeClr>
              </a:gs>
              <a:gs pos="26000">
                <a:srgbClr val="CCFFCC"/>
              </a:gs>
              <a:gs pos="55000">
                <a:srgbClr val="99FF99"/>
              </a:gs>
              <a:gs pos="85000">
                <a:srgbClr val="CCFFCC"/>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是否再次協尋</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84" name="肘形接點 83"/>
          <p:cNvCxnSpPr>
            <a:stCxn id="76" idx="0"/>
            <a:endCxn id="37" idx="1"/>
          </p:cNvCxnSpPr>
          <p:nvPr/>
        </p:nvCxnSpPr>
        <p:spPr>
          <a:xfrm rot="5400000" flipH="1" flipV="1">
            <a:off x="3304494" y="2985144"/>
            <a:ext cx="1232821" cy="472059"/>
          </a:xfrm>
          <a:prstGeom prst="bentConnector2">
            <a:avLst/>
          </a:prstGeom>
          <a:ln w="158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9" name="文字方塊 98"/>
          <p:cNvSpPr txBox="1"/>
          <p:nvPr/>
        </p:nvSpPr>
        <p:spPr>
          <a:xfrm>
            <a:off x="1969128" y="4478380"/>
            <a:ext cx="222421" cy="246221"/>
          </a:xfrm>
          <a:prstGeom prst="rect">
            <a:avLst/>
          </a:prstGeom>
          <a:noFill/>
        </p:spPr>
        <p:txBody>
          <a:bodyPr wrap="square" rtlCol="0">
            <a:spAutoFit/>
          </a:bodyPr>
          <a:lstStyle/>
          <a:p>
            <a:pPr algn="ctr"/>
            <a:r>
              <a:rPr lang="zh-TW" altLang="en-US" sz="1000" b="1" dirty="0" smtClean="0"/>
              <a:t>是</a:t>
            </a:r>
            <a:endParaRPr lang="zh-TW" altLang="en-US" sz="1000" b="1" dirty="0"/>
          </a:p>
        </p:txBody>
      </p:sp>
      <p:cxnSp>
        <p:nvCxnSpPr>
          <p:cNvPr id="100" name="肘形接點 99"/>
          <p:cNvCxnSpPr>
            <a:stCxn id="39" idx="3"/>
            <a:endCxn id="37" idx="3"/>
          </p:cNvCxnSpPr>
          <p:nvPr/>
        </p:nvCxnSpPr>
        <p:spPr>
          <a:xfrm flipH="1" flipV="1">
            <a:off x="5244329" y="2604762"/>
            <a:ext cx="18560" cy="843590"/>
          </a:xfrm>
          <a:prstGeom prst="bentConnector3">
            <a:avLst>
              <a:gd name="adj1" fmla="val -1231681"/>
            </a:avLst>
          </a:prstGeom>
          <a:ln w="158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4" name="文字方塊 103"/>
          <p:cNvSpPr txBox="1"/>
          <p:nvPr/>
        </p:nvSpPr>
        <p:spPr>
          <a:xfrm>
            <a:off x="5496030" y="2910874"/>
            <a:ext cx="222421" cy="246221"/>
          </a:xfrm>
          <a:prstGeom prst="rect">
            <a:avLst/>
          </a:prstGeom>
          <a:noFill/>
        </p:spPr>
        <p:txBody>
          <a:bodyPr wrap="square" rtlCol="0">
            <a:spAutoFit/>
          </a:bodyPr>
          <a:lstStyle/>
          <a:p>
            <a:pPr algn="ctr"/>
            <a:r>
              <a:rPr lang="zh-TW" altLang="en-US" sz="1000" b="1" dirty="0" smtClean="0"/>
              <a:t>否</a:t>
            </a:r>
            <a:endParaRPr lang="zh-TW" altLang="en-US" sz="1000" b="1" dirty="0"/>
          </a:p>
        </p:txBody>
      </p:sp>
      <p:sp>
        <p:nvSpPr>
          <p:cNvPr id="110" name="圓角矩形 109"/>
          <p:cNvSpPr/>
          <p:nvPr/>
        </p:nvSpPr>
        <p:spPr>
          <a:xfrm>
            <a:off x="5796748" y="1026925"/>
            <a:ext cx="1252150" cy="337752"/>
          </a:xfrm>
          <a:prstGeom prst="round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縣市教育局</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111" name="圓角矩形 110"/>
          <p:cNvSpPr/>
          <p:nvPr/>
        </p:nvSpPr>
        <p:spPr>
          <a:xfrm>
            <a:off x="5879125" y="2758696"/>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縣市學生尋獲資料檢視</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112" name="圓角矩形 111"/>
          <p:cNvSpPr/>
          <p:nvPr/>
        </p:nvSpPr>
        <p:spPr>
          <a:xfrm>
            <a:off x="5879125" y="5749075"/>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縣市學生</a:t>
            </a:r>
            <a:r>
              <a:rPr lang="zh-TW" altLang="en-US" sz="1000" b="1" dirty="0">
                <a:solidFill>
                  <a:schemeClr val="tx1"/>
                </a:solidFill>
                <a:latin typeface="微軟正黑體" panose="020B0604030504040204" pitchFamily="34" charset="-120"/>
                <a:ea typeface="微軟正黑體" panose="020B0604030504040204" pitchFamily="34" charset="-120"/>
              </a:rPr>
              <a:t>尋獲</a:t>
            </a:r>
            <a:r>
              <a:rPr lang="zh-TW" altLang="en-US" sz="1000" b="1" dirty="0" smtClean="0">
                <a:solidFill>
                  <a:schemeClr val="tx1"/>
                </a:solidFill>
                <a:latin typeface="微軟正黑體" panose="020B0604030504040204" pitchFamily="34" charset="-120"/>
                <a:ea typeface="微軟正黑體" panose="020B0604030504040204" pitchFamily="34" charset="-120"/>
              </a:rPr>
              <a:t>統計報表產出</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113" name="直線單箭頭接點 112"/>
          <p:cNvCxnSpPr>
            <a:stCxn id="111" idx="2"/>
            <a:endCxn id="112" idx="0"/>
          </p:cNvCxnSpPr>
          <p:nvPr/>
        </p:nvCxnSpPr>
        <p:spPr>
          <a:xfrm>
            <a:off x="6422823" y="3141758"/>
            <a:ext cx="0" cy="260731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3" name="圓角矩形 52"/>
          <p:cNvSpPr/>
          <p:nvPr/>
        </p:nvSpPr>
        <p:spPr>
          <a:xfrm>
            <a:off x="1429274" y="1704736"/>
            <a:ext cx="1087395" cy="391408"/>
          </a:xfrm>
          <a:prstGeom prst="roundRect">
            <a:avLst/>
          </a:prstGeom>
          <a:solidFill>
            <a:schemeClr val="lt1"/>
          </a:solidFill>
          <a:ln w="19050">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中輟失蹤</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通報</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14" name="直線單箭頭接點 13"/>
          <p:cNvCxnSpPr>
            <a:stCxn id="53" idx="3"/>
            <a:endCxn id="36" idx="1"/>
          </p:cNvCxnSpPr>
          <p:nvPr/>
        </p:nvCxnSpPr>
        <p:spPr>
          <a:xfrm>
            <a:off x="2516669" y="1900440"/>
            <a:ext cx="164026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圓角矩形 77"/>
          <p:cNvSpPr/>
          <p:nvPr/>
        </p:nvSpPr>
        <p:spPr>
          <a:xfrm>
            <a:off x="1433358" y="4785316"/>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更新中輟系統</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尋獲資料</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118" name="文字方塊 117"/>
          <p:cNvSpPr txBox="1"/>
          <p:nvPr/>
        </p:nvSpPr>
        <p:spPr>
          <a:xfrm>
            <a:off x="2628994" y="3895131"/>
            <a:ext cx="222421" cy="246221"/>
          </a:xfrm>
          <a:prstGeom prst="rect">
            <a:avLst/>
          </a:prstGeom>
          <a:noFill/>
        </p:spPr>
        <p:txBody>
          <a:bodyPr wrap="square" rtlCol="0">
            <a:spAutoFit/>
          </a:bodyPr>
          <a:lstStyle/>
          <a:p>
            <a:pPr algn="ctr"/>
            <a:r>
              <a:rPr lang="zh-TW" altLang="en-US" sz="1000" b="1" dirty="0" smtClean="0"/>
              <a:t>否</a:t>
            </a:r>
            <a:endParaRPr lang="zh-TW" altLang="en-US" sz="1000" b="1" dirty="0"/>
          </a:p>
        </p:txBody>
      </p:sp>
      <p:cxnSp>
        <p:nvCxnSpPr>
          <p:cNvPr id="144" name="直線單箭頭接點 143"/>
          <p:cNvCxnSpPr>
            <a:stCxn id="65" idx="2"/>
            <a:endCxn id="78" idx="0"/>
          </p:cNvCxnSpPr>
          <p:nvPr/>
        </p:nvCxnSpPr>
        <p:spPr>
          <a:xfrm flipH="1">
            <a:off x="1977056" y="4445123"/>
            <a:ext cx="1" cy="34019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62" name="直線單箭頭接點 161"/>
          <p:cNvCxnSpPr>
            <a:stCxn id="49" idx="2"/>
            <a:endCxn id="65" idx="0"/>
          </p:cNvCxnSpPr>
          <p:nvPr/>
        </p:nvCxnSpPr>
        <p:spPr>
          <a:xfrm>
            <a:off x="1969130" y="3615592"/>
            <a:ext cx="7927" cy="22199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71" name="圓角矩形 170"/>
          <p:cNvSpPr/>
          <p:nvPr/>
        </p:nvSpPr>
        <p:spPr>
          <a:xfrm>
            <a:off x="1433357" y="5813400"/>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結束</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172" name="直線單箭頭接點 171"/>
          <p:cNvCxnSpPr>
            <a:stCxn id="78" idx="2"/>
            <a:endCxn id="171" idx="0"/>
          </p:cNvCxnSpPr>
          <p:nvPr/>
        </p:nvCxnSpPr>
        <p:spPr>
          <a:xfrm flipH="1">
            <a:off x="1977055" y="5168378"/>
            <a:ext cx="1" cy="64502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76" name="圓角矩形 175"/>
          <p:cNvSpPr/>
          <p:nvPr/>
        </p:nvSpPr>
        <p:spPr>
          <a:xfrm>
            <a:off x="133836" y="4788187"/>
            <a:ext cx="964091" cy="380191"/>
          </a:xfrm>
          <a:prstGeom prst="roundRect">
            <a:avLst/>
          </a:prstGeom>
          <a:solidFill>
            <a:schemeClr val="bg1"/>
          </a:solidFill>
          <a:ln w="19050">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再次失蹤</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185" name="直線單箭頭接點 184"/>
          <p:cNvCxnSpPr>
            <a:stCxn id="65" idx="3"/>
            <a:endCxn id="76" idx="1"/>
          </p:cNvCxnSpPr>
          <p:nvPr/>
        </p:nvCxnSpPr>
        <p:spPr>
          <a:xfrm flipV="1">
            <a:off x="2570685" y="4141353"/>
            <a:ext cx="436282" cy="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0" name="文字方塊 189"/>
          <p:cNvSpPr txBox="1"/>
          <p:nvPr/>
        </p:nvSpPr>
        <p:spPr>
          <a:xfrm>
            <a:off x="3412520" y="3213570"/>
            <a:ext cx="222421" cy="246221"/>
          </a:xfrm>
          <a:prstGeom prst="rect">
            <a:avLst/>
          </a:prstGeom>
          <a:noFill/>
        </p:spPr>
        <p:txBody>
          <a:bodyPr wrap="square" rtlCol="0">
            <a:spAutoFit/>
          </a:bodyPr>
          <a:lstStyle/>
          <a:p>
            <a:pPr algn="ctr"/>
            <a:r>
              <a:rPr lang="zh-TW" altLang="en-US" sz="1000" b="1" dirty="0" smtClean="0"/>
              <a:t>是</a:t>
            </a:r>
            <a:endParaRPr lang="zh-TW" altLang="en-US" sz="1000" b="1" dirty="0"/>
          </a:p>
        </p:txBody>
      </p:sp>
      <p:sp>
        <p:nvSpPr>
          <p:cNvPr id="206" name="圓角矩形 205"/>
          <p:cNvSpPr/>
          <p:nvPr/>
        </p:nvSpPr>
        <p:spPr>
          <a:xfrm>
            <a:off x="210260" y="1715953"/>
            <a:ext cx="811242" cy="380191"/>
          </a:xfrm>
          <a:prstGeom prst="roundRect">
            <a:avLst/>
          </a:prstGeom>
          <a:solidFill>
            <a:schemeClr val="bg1"/>
          </a:solidFill>
          <a:ln w="19050">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非失蹤</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轉為失蹤</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207" name="直線單箭頭接點 206"/>
          <p:cNvCxnSpPr>
            <a:stCxn id="206" idx="3"/>
            <a:endCxn id="53" idx="1"/>
          </p:cNvCxnSpPr>
          <p:nvPr/>
        </p:nvCxnSpPr>
        <p:spPr>
          <a:xfrm flipV="1">
            <a:off x="1021502" y="1900440"/>
            <a:ext cx="407772" cy="560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1" name="圓角矩形 210"/>
          <p:cNvSpPr/>
          <p:nvPr/>
        </p:nvSpPr>
        <p:spPr>
          <a:xfrm>
            <a:off x="4156933" y="4768531"/>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更新警政署</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尋獲資料</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212" name="直線單箭頭接點 211"/>
          <p:cNvCxnSpPr>
            <a:stCxn id="39" idx="2"/>
            <a:endCxn id="211" idx="0"/>
          </p:cNvCxnSpPr>
          <p:nvPr/>
        </p:nvCxnSpPr>
        <p:spPr>
          <a:xfrm flipH="1">
            <a:off x="4700631" y="3752121"/>
            <a:ext cx="797" cy="101641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32" name="直線單箭頭接點 231"/>
          <p:cNvCxnSpPr>
            <a:stCxn id="211" idx="1"/>
            <a:endCxn id="78" idx="3"/>
          </p:cNvCxnSpPr>
          <p:nvPr/>
        </p:nvCxnSpPr>
        <p:spPr>
          <a:xfrm flipH="1">
            <a:off x="2520753" y="4960062"/>
            <a:ext cx="1636180" cy="16785"/>
          </a:xfrm>
          <a:prstGeom prst="straightConnector1">
            <a:avLst/>
          </a:prstGeom>
          <a:ln w="12700">
            <a:solidFill>
              <a:srgbClr val="00B05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2" name="直線單箭頭接點 241"/>
          <p:cNvCxnSpPr>
            <a:stCxn id="78" idx="1"/>
            <a:endCxn id="176" idx="3"/>
          </p:cNvCxnSpPr>
          <p:nvPr/>
        </p:nvCxnSpPr>
        <p:spPr>
          <a:xfrm flipH="1">
            <a:off x="1097927" y="4976847"/>
            <a:ext cx="335431" cy="1436"/>
          </a:xfrm>
          <a:prstGeom prst="straightConnector1">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8" name="肘形接點 247"/>
          <p:cNvCxnSpPr>
            <a:stCxn id="176" idx="0"/>
            <a:endCxn id="26" idx="1"/>
          </p:cNvCxnSpPr>
          <p:nvPr/>
        </p:nvCxnSpPr>
        <p:spPr>
          <a:xfrm rot="5400000" flipH="1" flipV="1">
            <a:off x="-59020" y="3299893"/>
            <a:ext cx="2163196" cy="813392"/>
          </a:xfrm>
          <a:prstGeom prst="bentConnector2">
            <a:avLst/>
          </a:prstGeom>
          <a:ln w="158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3" name="文字方塊 252"/>
          <p:cNvSpPr txBox="1"/>
          <p:nvPr/>
        </p:nvSpPr>
        <p:spPr>
          <a:xfrm>
            <a:off x="3037338" y="4996823"/>
            <a:ext cx="480930" cy="400110"/>
          </a:xfrm>
          <a:prstGeom prst="rect">
            <a:avLst/>
          </a:prstGeom>
          <a:noFill/>
        </p:spPr>
        <p:txBody>
          <a:bodyPr wrap="square" rtlCol="0">
            <a:spAutoFit/>
          </a:bodyPr>
          <a:lstStyle/>
          <a:p>
            <a:pPr algn="ctr"/>
            <a:r>
              <a:rPr lang="zh-TW" altLang="en-US" sz="1000" b="1" dirty="0" smtClean="0"/>
              <a:t>資料同步</a:t>
            </a:r>
            <a:endParaRPr lang="zh-TW" altLang="en-US" sz="1000" b="1" dirty="0"/>
          </a:p>
        </p:txBody>
      </p:sp>
      <p:sp>
        <p:nvSpPr>
          <p:cNvPr id="258" name="文字方塊 257"/>
          <p:cNvSpPr txBox="1"/>
          <p:nvPr/>
        </p:nvSpPr>
        <p:spPr>
          <a:xfrm>
            <a:off x="4758940" y="4054601"/>
            <a:ext cx="222421" cy="246221"/>
          </a:xfrm>
          <a:prstGeom prst="rect">
            <a:avLst/>
          </a:prstGeom>
          <a:noFill/>
        </p:spPr>
        <p:txBody>
          <a:bodyPr wrap="square" rtlCol="0">
            <a:spAutoFit/>
          </a:bodyPr>
          <a:lstStyle/>
          <a:p>
            <a:pPr algn="ctr"/>
            <a:r>
              <a:rPr lang="zh-TW" altLang="en-US" sz="1000" b="1" dirty="0" smtClean="0"/>
              <a:t>是</a:t>
            </a:r>
            <a:endParaRPr lang="zh-TW" altLang="en-US" sz="1000" b="1" dirty="0"/>
          </a:p>
        </p:txBody>
      </p:sp>
      <p:sp>
        <p:nvSpPr>
          <p:cNvPr id="259" name="圓角矩形 258"/>
          <p:cNvSpPr/>
          <p:nvPr/>
        </p:nvSpPr>
        <p:spPr>
          <a:xfrm>
            <a:off x="4156933" y="5754626"/>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結案</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260" name="直線單箭頭接點 259"/>
          <p:cNvCxnSpPr>
            <a:stCxn id="211" idx="2"/>
            <a:endCxn id="259" idx="0"/>
          </p:cNvCxnSpPr>
          <p:nvPr/>
        </p:nvCxnSpPr>
        <p:spPr>
          <a:xfrm>
            <a:off x="4700631" y="5151593"/>
            <a:ext cx="0" cy="60303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64" name="文字方塊 263"/>
          <p:cNvSpPr txBox="1"/>
          <p:nvPr/>
        </p:nvSpPr>
        <p:spPr>
          <a:xfrm>
            <a:off x="3069539" y="1500330"/>
            <a:ext cx="518283" cy="400110"/>
          </a:xfrm>
          <a:prstGeom prst="rect">
            <a:avLst/>
          </a:prstGeom>
          <a:noFill/>
        </p:spPr>
        <p:txBody>
          <a:bodyPr wrap="square" rtlCol="0">
            <a:spAutoFit/>
          </a:bodyPr>
          <a:lstStyle/>
          <a:p>
            <a:pPr algn="ctr"/>
            <a:r>
              <a:rPr lang="zh-TW" altLang="en-US" sz="1000" b="1" dirty="0" smtClean="0"/>
              <a:t>當晚送出</a:t>
            </a:r>
            <a:endParaRPr lang="zh-TW" altLang="en-US" sz="1000" b="1" dirty="0"/>
          </a:p>
        </p:txBody>
      </p:sp>
    </p:spTree>
    <p:extLst>
      <p:ext uri="{BB962C8B-B14F-4D97-AF65-F5344CB8AC3E}">
        <p14:creationId xmlns:p14="http://schemas.microsoft.com/office/powerpoint/2010/main" val="3691347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48000"/>
          </a:xfrm>
        </p:spPr>
        <p:txBody>
          <a:bodyPr/>
          <a:lstStyle/>
          <a:p>
            <a:r>
              <a:rPr lang="zh-TW" altLang="en-US" sz="2400" dirty="0" smtClean="0">
                <a:latin typeface="微軟正黑體" panose="020B0604030504040204" pitchFamily="34" charset="-120"/>
                <a:ea typeface="微軟正黑體" panose="020B0604030504040204" pitchFamily="34" charset="-120"/>
              </a:rPr>
              <a:t>學生協尋與尋獲系統流程圖 （學生非失蹤）</a:t>
            </a:r>
            <a:endParaRPr lang="zh-TW" altLang="en-US" sz="240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idx="12"/>
          </p:nvPr>
        </p:nvSpPr>
        <p:spPr>
          <a:xfrm>
            <a:off x="7446400" y="6492875"/>
            <a:ext cx="1240400" cy="365125"/>
          </a:xfrm>
        </p:spPr>
        <p:txBody>
          <a:bodyPr/>
          <a:lstStyle/>
          <a:p>
            <a:fld id="{00000000-1234-1234-1234-123412341234}" type="slidenum">
              <a:rPr lang="en-US" altLang="zh-TW" smtClean="0"/>
              <a:pPr/>
              <a:t>13</a:t>
            </a:fld>
            <a:endParaRPr lang="zh-TW" altLang="en-US" dirty="0"/>
          </a:p>
        </p:txBody>
      </p:sp>
      <p:sp>
        <p:nvSpPr>
          <p:cNvPr id="5" name="圓角矩形 4"/>
          <p:cNvSpPr/>
          <p:nvPr/>
        </p:nvSpPr>
        <p:spPr>
          <a:xfrm>
            <a:off x="755291" y="1019662"/>
            <a:ext cx="1256275" cy="337752"/>
          </a:xfrm>
          <a:prstGeom prst="round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一般學校</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6" name="圓角矩形 5"/>
          <p:cNvSpPr/>
          <p:nvPr/>
        </p:nvSpPr>
        <p:spPr>
          <a:xfrm>
            <a:off x="4074556" y="1051335"/>
            <a:ext cx="1252150" cy="3377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警政署</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26" name="圓角矩形 25"/>
          <p:cNvSpPr/>
          <p:nvPr/>
        </p:nvSpPr>
        <p:spPr>
          <a:xfrm>
            <a:off x="354854" y="2433460"/>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教育單位</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進行家訪</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27" name="直線單箭頭接點 26"/>
          <p:cNvCxnSpPr>
            <a:stCxn id="53" idx="2"/>
            <a:endCxn id="26" idx="0"/>
          </p:cNvCxnSpPr>
          <p:nvPr/>
        </p:nvCxnSpPr>
        <p:spPr>
          <a:xfrm>
            <a:off x="898552" y="2096144"/>
            <a:ext cx="0" cy="33731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1" name="圓角矩形 30"/>
          <p:cNvSpPr/>
          <p:nvPr/>
        </p:nvSpPr>
        <p:spPr>
          <a:xfrm>
            <a:off x="7446400" y="1025609"/>
            <a:ext cx="1252150" cy="337752"/>
          </a:xfrm>
          <a:prstGeom prst="round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國教署</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36" name="圓角矩形 35"/>
          <p:cNvSpPr/>
          <p:nvPr/>
        </p:nvSpPr>
        <p:spPr>
          <a:xfrm>
            <a:off x="4156934" y="1704736"/>
            <a:ext cx="1087395" cy="391408"/>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取得協尋資料</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37" name="圓角矩形 36"/>
          <p:cNvSpPr/>
          <p:nvPr/>
        </p:nvSpPr>
        <p:spPr>
          <a:xfrm>
            <a:off x="4156934" y="2413231"/>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進行協尋動作</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41" name="直線單箭頭接點 40"/>
          <p:cNvCxnSpPr>
            <a:stCxn id="36" idx="2"/>
            <a:endCxn id="37" idx="0"/>
          </p:cNvCxnSpPr>
          <p:nvPr/>
        </p:nvCxnSpPr>
        <p:spPr>
          <a:xfrm>
            <a:off x="4700632" y="2096144"/>
            <a:ext cx="0" cy="31708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4" name="圓角矩形 43"/>
          <p:cNvSpPr/>
          <p:nvPr/>
        </p:nvSpPr>
        <p:spPr>
          <a:xfrm>
            <a:off x="7528777" y="2751051"/>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全國學生尋</a:t>
            </a:r>
            <a:r>
              <a:rPr lang="zh-TW" altLang="en-US" sz="1000" b="1" dirty="0">
                <a:solidFill>
                  <a:schemeClr val="tx1"/>
                </a:solidFill>
                <a:latin typeface="微軟正黑體" panose="020B0604030504040204" pitchFamily="34" charset="-120"/>
                <a:ea typeface="微軟正黑體" panose="020B0604030504040204" pitchFamily="34" charset="-120"/>
              </a:rPr>
              <a:t>獲</a:t>
            </a:r>
            <a:r>
              <a:rPr lang="zh-TW" altLang="en-US" sz="1000" b="1" dirty="0" smtClean="0">
                <a:solidFill>
                  <a:schemeClr val="tx1"/>
                </a:solidFill>
                <a:latin typeface="微軟正黑體" panose="020B0604030504040204" pitchFamily="34" charset="-120"/>
                <a:ea typeface="微軟正黑體" panose="020B0604030504040204" pitchFamily="34" charset="-120"/>
              </a:rPr>
              <a:t>資料維護</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45" name="圓角矩形 44"/>
          <p:cNvSpPr/>
          <p:nvPr/>
        </p:nvSpPr>
        <p:spPr>
          <a:xfrm>
            <a:off x="7522902" y="5771275"/>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全國學生</a:t>
            </a:r>
            <a:r>
              <a:rPr lang="zh-TW" altLang="en-US" sz="1000" b="1" dirty="0">
                <a:solidFill>
                  <a:schemeClr val="tx1"/>
                </a:solidFill>
                <a:latin typeface="微軟正黑體" panose="020B0604030504040204" pitchFamily="34" charset="-120"/>
                <a:ea typeface="微軟正黑體" panose="020B0604030504040204" pitchFamily="34" charset="-120"/>
              </a:rPr>
              <a:t>尋獲</a:t>
            </a:r>
            <a:r>
              <a:rPr lang="zh-TW" altLang="en-US" sz="1000" b="1" dirty="0" smtClean="0">
                <a:solidFill>
                  <a:schemeClr val="tx1"/>
                </a:solidFill>
                <a:latin typeface="微軟正黑體" panose="020B0604030504040204" pitchFamily="34" charset="-120"/>
                <a:ea typeface="微軟正黑體" panose="020B0604030504040204" pitchFamily="34" charset="-120"/>
              </a:rPr>
              <a:t>統計報表產出</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46" name="直線單箭頭接點 45"/>
          <p:cNvCxnSpPr>
            <a:stCxn id="44" idx="2"/>
            <a:endCxn id="45" idx="0"/>
          </p:cNvCxnSpPr>
          <p:nvPr/>
        </p:nvCxnSpPr>
        <p:spPr>
          <a:xfrm flipH="1">
            <a:off x="8066600" y="3134113"/>
            <a:ext cx="5875" cy="263716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9" name="流程圖: 決策 38"/>
          <p:cNvSpPr/>
          <p:nvPr/>
        </p:nvSpPr>
        <p:spPr>
          <a:xfrm>
            <a:off x="4139967" y="3144582"/>
            <a:ext cx="1122922" cy="607539"/>
          </a:xfrm>
          <a:prstGeom prst="flowChartDecision">
            <a:avLst/>
          </a:prstGeom>
          <a:gradFill>
            <a:gsLst>
              <a:gs pos="0">
                <a:schemeClr val="accent1">
                  <a:lumMod val="5000"/>
                  <a:lumOff val="95000"/>
                </a:schemeClr>
              </a:gs>
              <a:gs pos="26000">
                <a:srgbClr val="CCFFCC"/>
              </a:gs>
              <a:gs pos="55000">
                <a:srgbClr val="99FF99"/>
              </a:gs>
              <a:gs pos="85000">
                <a:srgbClr val="CCFFCC"/>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是否尋獲</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40" name="直線單箭頭接點 39"/>
          <p:cNvCxnSpPr>
            <a:stCxn id="37" idx="2"/>
            <a:endCxn id="39" idx="0"/>
          </p:cNvCxnSpPr>
          <p:nvPr/>
        </p:nvCxnSpPr>
        <p:spPr>
          <a:xfrm>
            <a:off x="4700632" y="2796293"/>
            <a:ext cx="796" cy="3482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a:stCxn id="26" idx="2"/>
            <a:endCxn id="49" idx="0"/>
          </p:cNvCxnSpPr>
          <p:nvPr/>
        </p:nvCxnSpPr>
        <p:spPr>
          <a:xfrm flipH="1">
            <a:off x="894710" y="2816522"/>
            <a:ext cx="3842" cy="41600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9" name="圓角矩形 48"/>
          <p:cNvSpPr/>
          <p:nvPr/>
        </p:nvSpPr>
        <p:spPr>
          <a:xfrm>
            <a:off x="351012" y="3232530"/>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更新家訪結果</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65" name="流程圖: 決策 64"/>
          <p:cNvSpPr/>
          <p:nvPr/>
        </p:nvSpPr>
        <p:spPr>
          <a:xfrm>
            <a:off x="309005" y="3873941"/>
            <a:ext cx="1187257" cy="607539"/>
          </a:xfrm>
          <a:prstGeom prst="flowChartDecision">
            <a:avLst/>
          </a:prstGeom>
          <a:gradFill>
            <a:gsLst>
              <a:gs pos="0">
                <a:schemeClr val="accent1">
                  <a:lumMod val="5000"/>
                  <a:lumOff val="95000"/>
                </a:schemeClr>
              </a:gs>
              <a:gs pos="26000">
                <a:srgbClr val="CCFFCC"/>
              </a:gs>
              <a:gs pos="55000">
                <a:srgbClr val="99FF99"/>
              </a:gs>
              <a:gs pos="85000">
                <a:srgbClr val="CCFFCC"/>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是否</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尋獲</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99" name="文字方塊 98"/>
          <p:cNvSpPr txBox="1"/>
          <p:nvPr/>
        </p:nvSpPr>
        <p:spPr>
          <a:xfrm>
            <a:off x="894708" y="4478380"/>
            <a:ext cx="222421" cy="246221"/>
          </a:xfrm>
          <a:prstGeom prst="rect">
            <a:avLst/>
          </a:prstGeom>
          <a:noFill/>
        </p:spPr>
        <p:txBody>
          <a:bodyPr wrap="square" rtlCol="0">
            <a:spAutoFit/>
          </a:bodyPr>
          <a:lstStyle/>
          <a:p>
            <a:pPr algn="ctr"/>
            <a:r>
              <a:rPr lang="zh-TW" altLang="en-US" sz="1000" b="1" dirty="0" smtClean="0"/>
              <a:t>是</a:t>
            </a:r>
            <a:endParaRPr lang="zh-TW" altLang="en-US" sz="1000" b="1" dirty="0"/>
          </a:p>
        </p:txBody>
      </p:sp>
      <p:cxnSp>
        <p:nvCxnSpPr>
          <p:cNvPr id="100" name="肘形接點 99"/>
          <p:cNvCxnSpPr>
            <a:stCxn id="39" idx="3"/>
            <a:endCxn id="37" idx="3"/>
          </p:cNvCxnSpPr>
          <p:nvPr/>
        </p:nvCxnSpPr>
        <p:spPr>
          <a:xfrm flipH="1" flipV="1">
            <a:off x="5244329" y="2604762"/>
            <a:ext cx="18560" cy="843590"/>
          </a:xfrm>
          <a:prstGeom prst="bentConnector3">
            <a:avLst>
              <a:gd name="adj1" fmla="val -1231681"/>
            </a:avLst>
          </a:prstGeom>
          <a:ln w="1587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4" name="文字方塊 103"/>
          <p:cNvSpPr txBox="1"/>
          <p:nvPr/>
        </p:nvSpPr>
        <p:spPr>
          <a:xfrm>
            <a:off x="5496030" y="2910874"/>
            <a:ext cx="222421" cy="246221"/>
          </a:xfrm>
          <a:prstGeom prst="rect">
            <a:avLst/>
          </a:prstGeom>
          <a:noFill/>
        </p:spPr>
        <p:txBody>
          <a:bodyPr wrap="square" rtlCol="0">
            <a:spAutoFit/>
          </a:bodyPr>
          <a:lstStyle/>
          <a:p>
            <a:pPr algn="ctr"/>
            <a:r>
              <a:rPr lang="zh-TW" altLang="en-US" sz="1000" b="1" dirty="0" smtClean="0"/>
              <a:t>否</a:t>
            </a:r>
            <a:endParaRPr lang="zh-TW" altLang="en-US" sz="1000" b="1" dirty="0"/>
          </a:p>
        </p:txBody>
      </p:sp>
      <p:sp>
        <p:nvSpPr>
          <p:cNvPr id="110" name="圓角矩形 109"/>
          <p:cNvSpPr/>
          <p:nvPr/>
        </p:nvSpPr>
        <p:spPr>
          <a:xfrm>
            <a:off x="5796748" y="1026925"/>
            <a:ext cx="1252150" cy="337752"/>
          </a:xfrm>
          <a:prstGeom prst="round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縣市教育局</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111" name="圓角矩形 110"/>
          <p:cNvSpPr/>
          <p:nvPr/>
        </p:nvSpPr>
        <p:spPr>
          <a:xfrm>
            <a:off x="5879125" y="2758696"/>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縣市學生尋獲資料檢視</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112" name="圓角矩形 111"/>
          <p:cNvSpPr/>
          <p:nvPr/>
        </p:nvSpPr>
        <p:spPr>
          <a:xfrm>
            <a:off x="5879125" y="5749075"/>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縣市學生</a:t>
            </a:r>
            <a:r>
              <a:rPr lang="zh-TW" altLang="en-US" sz="1000" b="1" dirty="0">
                <a:solidFill>
                  <a:schemeClr val="tx1"/>
                </a:solidFill>
                <a:latin typeface="微軟正黑體" panose="020B0604030504040204" pitchFamily="34" charset="-120"/>
                <a:ea typeface="微軟正黑體" panose="020B0604030504040204" pitchFamily="34" charset="-120"/>
              </a:rPr>
              <a:t>尋獲</a:t>
            </a:r>
            <a:r>
              <a:rPr lang="zh-TW" altLang="en-US" sz="1000" b="1" dirty="0" smtClean="0">
                <a:solidFill>
                  <a:schemeClr val="tx1"/>
                </a:solidFill>
                <a:latin typeface="微軟正黑體" panose="020B0604030504040204" pitchFamily="34" charset="-120"/>
                <a:ea typeface="微軟正黑體" panose="020B0604030504040204" pitchFamily="34" charset="-120"/>
              </a:rPr>
              <a:t>統計報表產出</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113" name="直線單箭頭接點 112"/>
          <p:cNvCxnSpPr>
            <a:stCxn id="111" idx="2"/>
            <a:endCxn id="112" idx="0"/>
          </p:cNvCxnSpPr>
          <p:nvPr/>
        </p:nvCxnSpPr>
        <p:spPr>
          <a:xfrm>
            <a:off x="6422823" y="3141758"/>
            <a:ext cx="0" cy="260731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3" name="圓角矩形 52"/>
          <p:cNvSpPr/>
          <p:nvPr/>
        </p:nvSpPr>
        <p:spPr>
          <a:xfrm>
            <a:off x="354854" y="1704736"/>
            <a:ext cx="1087395" cy="391408"/>
          </a:xfrm>
          <a:prstGeom prst="roundRect">
            <a:avLst/>
          </a:prstGeom>
          <a:solidFill>
            <a:schemeClr val="lt1"/>
          </a:solidFill>
          <a:ln w="19050">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中輟非失蹤</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通報</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14" name="直線單箭頭接點 13"/>
          <p:cNvCxnSpPr>
            <a:stCxn id="52" idx="3"/>
            <a:endCxn id="36" idx="1"/>
          </p:cNvCxnSpPr>
          <p:nvPr/>
        </p:nvCxnSpPr>
        <p:spPr>
          <a:xfrm>
            <a:off x="2948468" y="1896553"/>
            <a:ext cx="1208466" cy="38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圓角矩形 77"/>
          <p:cNvSpPr/>
          <p:nvPr/>
        </p:nvSpPr>
        <p:spPr>
          <a:xfrm>
            <a:off x="358938" y="4785316"/>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更新中輟系統</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尋獲資料</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144" name="直線單箭頭接點 143"/>
          <p:cNvCxnSpPr>
            <a:stCxn id="65" idx="2"/>
            <a:endCxn id="78" idx="0"/>
          </p:cNvCxnSpPr>
          <p:nvPr/>
        </p:nvCxnSpPr>
        <p:spPr>
          <a:xfrm>
            <a:off x="902634" y="4481480"/>
            <a:ext cx="2" cy="30383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62" name="直線單箭頭接點 161"/>
          <p:cNvCxnSpPr>
            <a:stCxn id="49" idx="2"/>
            <a:endCxn id="65" idx="0"/>
          </p:cNvCxnSpPr>
          <p:nvPr/>
        </p:nvCxnSpPr>
        <p:spPr>
          <a:xfrm>
            <a:off x="894710" y="3615592"/>
            <a:ext cx="7924" cy="25834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71" name="圓角矩形 170"/>
          <p:cNvSpPr/>
          <p:nvPr/>
        </p:nvSpPr>
        <p:spPr>
          <a:xfrm>
            <a:off x="358937" y="5813400"/>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結束</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172" name="直線單箭頭接點 171"/>
          <p:cNvCxnSpPr>
            <a:stCxn id="78" idx="2"/>
            <a:endCxn id="171" idx="0"/>
          </p:cNvCxnSpPr>
          <p:nvPr/>
        </p:nvCxnSpPr>
        <p:spPr>
          <a:xfrm flipH="1">
            <a:off x="902635" y="5168378"/>
            <a:ext cx="1" cy="64502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11" name="圓角矩形 210"/>
          <p:cNvSpPr/>
          <p:nvPr/>
        </p:nvSpPr>
        <p:spPr>
          <a:xfrm>
            <a:off x="4156933" y="4768531"/>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更新警政署</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尋獲資料</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212" name="直線單箭頭接點 211"/>
          <p:cNvCxnSpPr>
            <a:stCxn id="39" idx="2"/>
            <a:endCxn id="211" idx="0"/>
          </p:cNvCxnSpPr>
          <p:nvPr/>
        </p:nvCxnSpPr>
        <p:spPr>
          <a:xfrm flipH="1">
            <a:off x="4700631" y="3752121"/>
            <a:ext cx="797" cy="101641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32" name="直線單箭頭接點 231"/>
          <p:cNvCxnSpPr>
            <a:stCxn id="211" idx="1"/>
            <a:endCxn id="78" idx="3"/>
          </p:cNvCxnSpPr>
          <p:nvPr/>
        </p:nvCxnSpPr>
        <p:spPr>
          <a:xfrm flipH="1">
            <a:off x="1446333" y="4960062"/>
            <a:ext cx="2710600" cy="16785"/>
          </a:xfrm>
          <a:prstGeom prst="straightConnector1">
            <a:avLst/>
          </a:prstGeom>
          <a:ln w="12700">
            <a:solidFill>
              <a:srgbClr val="00B05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53" name="文字方塊 252"/>
          <p:cNvSpPr txBox="1"/>
          <p:nvPr/>
        </p:nvSpPr>
        <p:spPr>
          <a:xfrm>
            <a:off x="2480656" y="4568476"/>
            <a:ext cx="480930" cy="400110"/>
          </a:xfrm>
          <a:prstGeom prst="rect">
            <a:avLst/>
          </a:prstGeom>
          <a:noFill/>
        </p:spPr>
        <p:txBody>
          <a:bodyPr wrap="square" rtlCol="0">
            <a:spAutoFit/>
          </a:bodyPr>
          <a:lstStyle/>
          <a:p>
            <a:pPr algn="ctr"/>
            <a:r>
              <a:rPr lang="zh-TW" altLang="en-US" sz="1000" b="1" dirty="0" smtClean="0"/>
              <a:t>資料同步</a:t>
            </a:r>
            <a:endParaRPr lang="zh-TW" altLang="en-US" sz="1000" b="1" dirty="0"/>
          </a:p>
        </p:txBody>
      </p:sp>
      <p:sp>
        <p:nvSpPr>
          <p:cNvPr id="258" name="文字方塊 257"/>
          <p:cNvSpPr txBox="1"/>
          <p:nvPr/>
        </p:nvSpPr>
        <p:spPr>
          <a:xfrm>
            <a:off x="4758940" y="4054601"/>
            <a:ext cx="222421" cy="246221"/>
          </a:xfrm>
          <a:prstGeom prst="rect">
            <a:avLst/>
          </a:prstGeom>
          <a:noFill/>
        </p:spPr>
        <p:txBody>
          <a:bodyPr wrap="square" rtlCol="0">
            <a:spAutoFit/>
          </a:bodyPr>
          <a:lstStyle/>
          <a:p>
            <a:pPr algn="ctr"/>
            <a:r>
              <a:rPr lang="zh-TW" altLang="en-US" sz="1000" b="1" dirty="0" smtClean="0"/>
              <a:t>是</a:t>
            </a:r>
            <a:endParaRPr lang="zh-TW" altLang="en-US" sz="1000" b="1" dirty="0"/>
          </a:p>
        </p:txBody>
      </p:sp>
      <p:sp>
        <p:nvSpPr>
          <p:cNvPr id="259" name="圓角矩形 258"/>
          <p:cNvSpPr/>
          <p:nvPr/>
        </p:nvSpPr>
        <p:spPr>
          <a:xfrm>
            <a:off x="4156933" y="5754626"/>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結案</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260" name="直線單箭頭接點 259"/>
          <p:cNvCxnSpPr>
            <a:stCxn id="211" idx="2"/>
            <a:endCxn id="259" idx="0"/>
          </p:cNvCxnSpPr>
          <p:nvPr/>
        </p:nvCxnSpPr>
        <p:spPr>
          <a:xfrm>
            <a:off x="4700631" y="5151593"/>
            <a:ext cx="0" cy="60303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52" name="圓角矩形 51"/>
          <p:cNvSpPr/>
          <p:nvPr/>
        </p:nvSpPr>
        <p:spPr>
          <a:xfrm>
            <a:off x="2137226" y="1706457"/>
            <a:ext cx="811242" cy="380191"/>
          </a:xfrm>
          <a:prstGeom prst="roundRect">
            <a:avLst/>
          </a:prstGeom>
          <a:solidFill>
            <a:schemeClr val="bg1"/>
          </a:solidFill>
          <a:ln w="19050">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非失蹤</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轉為失蹤</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54" name="肘形接點 53"/>
          <p:cNvCxnSpPr>
            <a:stCxn id="65" idx="3"/>
            <a:endCxn id="56" idx="2"/>
          </p:cNvCxnSpPr>
          <p:nvPr/>
        </p:nvCxnSpPr>
        <p:spPr>
          <a:xfrm flipV="1">
            <a:off x="1496262" y="2930481"/>
            <a:ext cx="1050349" cy="1247230"/>
          </a:xfrm>
          <a:prstGeom prst="bentConnector2">
            <a:avLst/>
          </a:prstGeom>
          <a:ln w="158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6" name="流程圖: 決策 55"/>
          <p:cNvSpPr/>
          <p:nvPr/>
        </p:nvSpPr>
        <p:spPr>
          <a:xfrm>
            <a:off x="1923064" y="2322942"/>
            <a:ext cx="1247094" cy="607539"/>
          </a:xfrm>
          <a:prstGeom prst="flowChartDecision">
            <a:avLst/>
          </a:prstGeom>
          <a:solidFill>
            <a:schemeClr val="l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是否轉為失蹤</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68" name="直線單箭頭接點 67"/>
          <p:cNvCxnSpPr>
            <a:stCxn id="56" idx="1"/>
            <a:endCxn id="26" idx="3"/>
          </p:cNvCxnSpPr>
          <p:nvPr/>
        </p:nvCxnSpPr>
        <p:spPr>
          <a:xfrm flipH="1" flipV="1">
            <a:off x="1442249" y="2624991"/>
            <a:ext cx="480815" cy="17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文字方塊 73"/>
          <p:cNvSpPr txBox="1"/>
          <p:nvPr/>
        </p:nvSpPr>
        <p:spPr>
          <a:xfrm>
            <a:off x="2568797" y="3483510"/>
            <a:ext cx="222421" cy="246221"/>
          </a:xfrm>
          <a:prstGeom prst="rect">
            <a:avLst/>
          </a:prstGeom>
          <a:noFill/>
        </p:spPr>
        <p:txBody>
          <a:bodyPr wrap="square" rtlCol="0">
            <a:spAutoFit/>
          </a:bodyPr>
          <a:lstStyle/>
          <a:p>
            <a:pPr algn="ctr"/>
            <a:r>
              <a:rPr lang="zh-TW" altLang="en-US" sz="1000" b="1" dirty="0" smtClean="0"/>
              <a:t>否</a:t>
            </a:r>
            <a:endParaRPr lang="zh-TW" altLang="en-US" sz="1000" b="1" dirty="0"/>
          </a:p>
        </p:txBody>
      </p:sp>
      <p:cxnSp>
        <p:nvCxnSpPr>
          <p:cNvPr id="75" name="直線單箭頭接點 74"/>
          <p:cNvCxnSpPr>
            <a:stCxn id="56" idx="0"/>
            <a:endCxn id="52" idx="2"/>
          </p:cNvCxnSpPr>
          <p:nvPr/>
        </p:nvCxnSpPr>
        <p:spPr>
          <a:xfrm flipH="1" flipV="1">
            <a:off x="2542847" y="2086648"/>
            <a:ext cx="3764" cy="2362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文字方塊 80"/>
          <p:cNvSpPr txBox="1"/>
          <p:nvPr/>
        </p:nvSpPr>
        <p:spPr>
          <a:xfrm>
            <a:off x="2635963" y="2096821"/>
            <a:ext cx="222421" cy="246221"/>
          </a:xfrm>
          <a:prstGeom prst="rect">
            <a:avLst/>
          </a:prstGeom>
          <a:noFill/>
        </p:spPr>
        <p:txBody>
          <a:bodyPr wrap="square" rtlCol="0">
            <a:spAutoFit/>
          </a:bodyPr>
          <a:lstStyle/>
          <a:p>
            <a:pPr algn="ctr"/>
            <a:r>
              <a:rPr lang="zh-TW" altLang="en-US" sz="1000" b="1" dirty="0" smtClean="0"/>
              <a:t>是</a:t>
            </a:r>
            <a:endParaRPr lang="zh-TW" altLang="en-US" sz="1000" b="1" dirty="0"/>
          </a:p>
        </p:txBody>
      </p:sp>
      <p:sp>
        <p:nvSpPr>
          <p:cNvPr id="82" name="文字方塊 81"/>
          <p:cNvSpPr txBox="1"/>
          <p:nvPr/>
        </p:nvSpPr>
        <p:spPr>
          <a:xfrm>
            <a:off x="1526897" y="2653765"/>
            <a:ext cx="222421" cy="246221"/>
          </a:xfrm>
          <a:prstGeom prst="rect">
            <a:avLst/>
          </a:prstGeom>
          <a:noFill/>
        </p:spPr>
        <p:txBody>
          <a:bodyPr wrap="square" rtlCol="0">
            <a:spAutoFit/>
          </a:bodyPr>
          <a:lstStyle/>
          <a:p>
            <a:pPr algn="ctr"/>
            <a:r>
              <a:rPr lang="zh-TW" altLang="en-US" sz="1000" b="1" dirty="0" smtClean="0"/>
              <a:t>否</a:t>
            </a:r>
            <a:endParaRPr lang="zh-TW" altLang="en-US" sz="1000" b="1" dirty="0"/>
          </a:p>
        </p:txBody>
      </p:sp>
      <p:sp>
        <p:nvSpPr>
          <p:cNvPr id="85" name="文字方塊 84"/>
          <p:cNvSpPr txBox="1"/>
          <p:nvPr/>
        </p:nvSpPr>
        <p:spPr>
          <a:xfrm>
            <a:off x="3386952" y="1516646"/>
            <a:ext cx="518283" cy="400110"/>
          </a:xfrm>
          <a:prstGeom prst="rect">
            <a:avLst/>
          </a:prstGeom>
          <a:noFill/>
        </p:spPr>
        <p:txBody>
          <a:bodyPr wrap="square" rtlCol="0">
            <a:spAutoFit/>
          </a:bodyPr>
          <a:lstStyle/>
          <a:p>
            <a:pPr algn="ctr"/>
            <a:r>
              <a:rPr lang="zh-TW" altLang="en-US" sz="1000" b="1" dirty="0" smtClean="0"/>
              <a:t>當晚送出</a:t>
            </a:r>
            <a:endParaRPr lang="zh-TW" altLang="en-US" sz="1000" b="1" dirty="0"/>
          </a:p>
        </p:txBody>
      </p:sp>
    </p:spTree>
    <p:extLst>
      <p:ext uri="{BB962C8B-B14F-4D97-AF65-F5344CB8AC3E}">
        <p14:creationId xmlns:p14="http://schemas.microsoft.com/office/powerpoint/2010/main" val="3969834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648000"/>
          </a:xfrm>
        </p:spPr>
        <p:txBody>
          <a:bodyPr/>
          <a:lstStyle/>
          <a:p>
            <a:r>
              <a:rPr lang="zh-TW" altLang="en-US" sz="2400" dirty="0" smtClean="0">
                <a:latin typeface="微軟正黑體" panose="020B0604030504040204" pitchFamily="34" charset="-120"/>
                <a:ea typeface="微軟正黑體" panose="020B0604030504040204" pitchFamily="34" charset="-120"/>
              </a:rPr>
              <a:t>學生復學通報系統流程圖</a:t>
            </a:r>
            <a:endParaRPr lang="zh-TW" altLang="en-US" sz="2400" dirty="0">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14</a:t>
            </a:fld>
            <a:endParaRPr lang="zh-TW" altLang="en-US" dirty="0"/>
          </a:p>
        </p:txBody>
      </p:sp>
      <p:sp>
        <p:nvSpPr>
          <p:cNvPr id="5" name="圓角矩形 4"/>
          <p:cNvSpPr/>
          <p:nvPr/>
        </p:nvSpPr>
        <p:spPr>
          <a:xfrm>
            <a:off x="1499267" y="1027669"/>
            <a:ext cx="1256275" cy="337752"/>
          </a:xfrm>
          <a:prstGeom prst="round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一般學校</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6" name="圓角矩形 5"/>
          <p:cNvSpPr/>
          <p:nvPr/>
        </p:nvSpPr>
        <p:spPr>
          <a:xfrm>
            <a:off x="4728515" y="1027669"/>
            <a:ext cx="1252150" cy="337752"/>
          </a:xfrm>
          <a:prstGeom prst="round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縣市教育局</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8" name="圓角矩形 7"/>
          <p:cNvSpPr/>
          <p:nvPr/>
        </p:nvSpPr>
        <p:spPr>
          <a:xfrm>
            <a:off x="1585770" y="1556952"/>
            <a:ext cx="1087395" cy="392327"/>
          </a:xfrm>
          <a:prstGeom prst="roundRect">
            <a:avLst/>
          </a:prstGeom>
          <a:solidFill>
            <a:schemeClr val="lt1"/>
          </a:solidFill>
          <a:ln w="19050">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學生尋獲資料</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填報完成</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9" name="圓角矩形 8"/>
          <p:cNvSpPr/>
          <p:nvPr/>
        </p:nvSpPr>
        <p:spPr>
          <a:xfrm>
            <a:off x="1585770" y="4334851"/>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填報學生</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復學資料</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14" name="直線單箭頭接點 13"/>
          <p:cNvCxnSpPr>
            <a:stCxn id="8" idx="2"/>
            <a:endCxn id="39" idx="0"/>
          </p:cNvCxnSpPr>
          <p:nvPr/>
        </p:nvCxnSpPr>
        <p:spPr>
          <a:xfrm>
            <a:off x="2129468" y="1949279"/>
            <a:ext cx="0" cy="38193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a:stCxn id="38" idx="2"/>
            <a:endCxn id="9" idx="0"/>
          </p:cNvCxnSpPr>
          <p:nvPr/>
        </p:nvCxnSpPr>
        <p:spPr>
          <a:xfrm flipH="1">
            <a:off x="2129468" y="3888778"/>
            <a:ext cx="1" cy="44607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6" name="圓角矩形 25"/>
          <p:cNvSpPr/>
          <p:nvPr/>
        </p:nvSpPr>
        <p:spPr>
          <a:xfrm>
            <a:off x="1585770" y="5345537"/>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結束</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27" name="直線單箭頭接點 26"/>
          <p:cNvCxnSpPr>
            <a:stCxn id="9" idx="2"/>
            <a:endCxn id="26" idx="0"/>
          </p:cNvCxnSpPr>
          <p:nvPr/>
        </p:nvCxnSpPr>
        <p:spPr>
          <a:xfrm>
            <a:off x="2129468" y="4717913"/>
            <a:ext cx="0" cy="62762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1" name="圓角矩形 30"/>
          <p:cNvSpPr/>
          <p:nvPr/>
        </p:nvSpPr>
        <p:spPr>
          <a:xfrm>
            <a:off x="6433744" y="1025609"/>
            <a:ext cx="1252150" cy="337752"/>
          </a:xfrm>
          <a:prstGeom prst="roundRect">
            <a:avLst/>
          </a:prstGeom>
          <a:no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國教署</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cxnSp>
        <p:nvCxnSpPr>
          <p:cNvPr id="33" name="肘形接點 32"/>
          <p:cNvCxnSpPr>
            <a:stCxn id="38" idx="1"/>
            <a:endCxn id="39" idx="1"/>
          </p:cNvCxnSpPr>
          <p:nvPr/>
        </p:nvCxnSpPr>
        <p:spPr>
          <a:xfrm rot="10800000" flipH="1">
            <a:off x="1535840" y="2522747"/>
            <a:ext cx="49930" cy="1062263"/>
          </a:xfrm>
          <a:prstGeom prst="bentConnector3">
            <a:avLst>
              <a:gd name="adj1" fmla="val -45784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36" name="圓角矩形 35"/>
          <p:cNvSpPr/>
          <p:nvPr/>
        </p:nvSpPr>
        <p:spPr>
          <a:xfrm>
            <a:off x="4810891" y="2268554"/>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縣市學生復學資料檢視</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37" name="圓角矩形 36"/>
          <p:cNvSpPr/>
          <p:nvPr/>
        </p:nvSpPr>
        <p:spPr>
          <a:xfrm>
            <a:off x="4810891" y="5345537"/>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縣市學生</a:t>
            </a:r>
            <a:r>
              <a:rPr lang="zh-TW" altLang="en-US" sz="1000" b="1" dirty="0">
                <a:solidFill>
                  <a:schemeClr val="tx1"/>
                </a:solidFill>
                <a:latin typeface="微軟正黑體" panose="020B0604030504040204" pitchFamily="34" charset="-120"/>
                <a:ea typeface="微軟正黑體" panose="020B0604030504040204" pitchFamily="34" charset="-120"/>
              </a:rPr>
              <a:t>復學</a:t>
            </a:r>
            <a:r>
              <a:rPr lang="zh-TW" altLang="en-US" sz="1000" b="1" dirty="0" smtClean="0">
                <a:solidFill>
                  <a:schemeClr val="tx1"/>
                </a:solidFill>
                <a:latin typeface="微軟正黑體" panose="020B0604030504040204" pitchFamily="34" charset="-120"/>
                <a:ea typeface="微軟正黑體" panose="020B0604030504040204" pitchFamily="34" charset="-120"/>
              </a:rPr>
              <a:t>統計報表產出</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41" name="直線單箭頭接點 40"/>
          <p:cNvCxnSpPr>
            <a:stCxn id="36" idx="2"/>
            <a:endCxn id="37" idx="0"/>
          </p:cNvCxnSpPr>
          <p:nvPr/>
        </p:nvCxnSpPr>
        <p:spPr>
          <a:xfrm>
            <a:off x="5354589" y="2651616"/>
            <a:ext cx="0" cy="269392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4" name="圓角矩形 43"/>
          <p:cNvSpPr/>
          <p:nvPr/>
        </p:nvSpPr>
        <p:spPr>
          <a:xfrm>
            <a:off x="6516121" y="2251108"/>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全國學生</a:t>
            </a:r>
            <a:r>
              <a:rPr lang="zh-TW" altLang="en-US" sz="1000" b="1" dirty="0">
                <a:solidFill>
                  <a:schemeClr val="tx1"/>
                </a:solidFill>
                <a:latin typeface="微軟正黑體" panose="020B0604030504040204" pitchFamily="34" charset="-120"/>
                <a:ea typeface="微軟正黑體" panose="020B0604030504040204" pitchFamily="34" charset="-120"/>
              </a:rPr>
              <a:t>復學</a:t>
            </a:r>
            <a:r>
              <a:rPr lang="zh-TW" altLang="en-US" sz="1000" b="1" dirty="0" smtClean="0">
                <a:solidFill>
                  <a:schemeClr val="tx1"/>
                </a:solidFill>
                <a:latin typeface="微軟正黑體" panose="020B0604030504040204" pitchFamily="34" charset="-120"/>
                <a:ea typeface="微軟正黑體" panose="020B0604030504040204" pitchFamily="34" charset="-120"/>
              </a:rPr>
              <a:t>資料維護</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45" name="圓角矩形 44"/>
          <p:cNvSpPr/>
          <p:nvPr/>
        </p:nvSpPr>
        <p:spPr>
          <a:xfrm>
            <a:off x="6516120" y="5342358"/>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全國學生</a:t>
            </a:r>
            <a:r>
              <a:rPr lang="zh-TW" altLang="en-US" sz="1000" b="1" dirty="0">
                <a:solidFill>
                  <a:schemeClr val="tx1"/>
                </a:solidFill>
                <a:latin typeface="微軟正黑體" panose="020B0604030504040204" pitchFamily="34" charset="-120"/>
                <a:ea typeface="微軟正黑體" panose="020B0604030504040204" pitchFamily="34" charset="-120"/>
              </a:rPr>
              <a:t>復學</a:t>
            </a:r>
            <a:r>
              <a:rPr lang="zh-TW" altLang="en-US" sz="1000" b="1" dirty="0" smtClean="0">
                <a:solidFill>
                  <a:schemeClr val="tx1"/>
                </a:solidFill>
                <a:latin typeface="微軟正黑體" panose="020B0604030504040204" pitchFamily="34" charset="-120"/>
                <a:ea typeface="微軟正黑體" panose="020B0604030504040204" pitchFamily="34" charset="-120"/>
              </a:rPr>
              <a:t>統計報表產出</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46" name="直線單箭頭接點 45"/>
          <p:cNvCxnSpPr>
            <a:stCxn id="44" idx="2"/>
            <a:endCxn id="45" idx="0"/>
          </p:cNvCxnSpPr>
          <p:nvPr/>
        </p:nvCxnSpPr>
        <p:spPr>
          <a:xfrm flipH="1">
            <a:off x="7059818" y="2634170"/>
            <a:ext cx="1" cy="270818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8" name="流程圖: 決策 37"/>
          <p:cNvSpPr/>
          <p:nvPr/>
        </p:nvSpPr>
        <p:spPr>
          <a:xfrm>
            <a:off x="1535840" y="3281239"/>
            <a:ext cx="1187257" cy="607539"/>
          </a:xfrm>
          <a:prstGeom prst="flowChartDecision">
            <a:avLst/>
          </a:prstGeom>
          <a:gradFill>
            <a:gsLst>
              <a:gs pos="0">
                <a:schemeClr val="accent1">
                  <a:lumMod val="5000"/>
                  <a:lumOff val="95000"/>
                </a:schemeClr>
              </a:gs>
              <a:gs pos="26000">
                <a:srgbClr val="CCFFCC"/>
              </a:gs>
              <a:gs pos="55000">
                <a:srgbClr val="99FF99"/>
              </a:gs>
              <a:gs pos="85000">
                <a:srgbClr val="CCFFCC"/>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是否</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復學</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sp>
        <p:nvSpPr>
          <p:cNvPr id="39" name="圓角矩形 38"/>
          <p:cNvSpPr/>
          <p:nvPr/>
        </p:nvSpPr>
        <p:spPr>
          <a:xfrm>
            <a:off x="1585770" y="2331215"/>
            <a:ext cx="1087395" cy="383062"/>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等候學生</a:t>
            </a:r>
            <a:endParaRPr lang="en-US" altLang="zh-TW" sz="10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000" b="1" dirty="0" smtClean="0">
                <a:solidFill>
                  <a:schemeClr val="tx1"/>
                </a:solidFill>
                <a:latin typeface="微軟正黑體" panose="020B0604030504040204" pitchFamily="34" charset="-120"/>
                <a:ea typeface="微軟正黑體" panose="020B0604030504040204" pitchFamily="34" charset="-120"/>
              </a:rPr>
              <a:t>復學</a:t>
            </a:r>
            <a:endParaRPr lang="zh-TW" altLang="en-US" sz="1000" b="1" dirty="0">
              <a:solidFill>
                <a:schemeClr val="tx1"/>
              </a:solidFill>
              <a:latin typeface="微軟正黑體" panose="020B0604030504040204" pitchFamily="34" charset="-120"/>
              <a:ea typeface="微軟正黑體" panose="020B0604030504040204" pitchFamily="34" charset="-120"/>
            </a:endParaRPr>
          </a:p>
        </p:txBody>
      </p:sp>
      <p:cxnSp>
        <p:nvCxnSpPr>
          <p:cNvPr id="43" name="直線單箭頭接點 42"/>
          <p:cNvCxnSpPr>
            <a:stCxn id="39" idx="2"/>
            <a:endCxn id="38" idx="0"/>
          </p:cNvCxnSpPr>
          <p:nvPr/>
        </p:nvCxnSpPr>
        <p:spPr>
          <a:xfrm>
            <a:off x="2129468" y="2714277"/>
            <a:ext cx="1" cy="56696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47" name="文字方塊 46"/>
          <p:cNvSpPr txBox="1"/>
          <p:nvPr/>
        </p:nvSpPr>
        <p:spPr>
          <a:xfrm>
            <a:off x="1041570" y="2954354"/>
            <a:ext cx="222421" cy="246221"/>
          </a:xfrm>
          <a:prstGeom prst="rect">
            <a:avLst/>
          </a:prstGeom>
          <a:noFill/>
        </p:spPr>
        <p:txBody>
          <a:bodyPr wrap="square" rtlCol="0">
            <a:spAutoFit/>
          </a:bodyPr>
          <a:lstStyle/>
          <a:p>
            <a:pPr algn="ctr"/>
            <a:r>
              <a:rPr lang="zh-TW" altLang="en-US" sz="1000" b="1" dirty="0" smtClean="0"/>
              <a:t>否</a:t>
            </a:r>
            <a:endParaRPr lang="zh-TW" altLang="en-US" sz="1000" b="1" dirty="0"/>
          </a:p>
        </p:txBody>
      </p:sp>
      <p:sp>
        <p:nvSpPr>
          <p:cNvPr id="48" name="文字方塊 47"/>
          <p:cNvSpPr txBox="1"/>
          <p:nvPr/>
        </p:nvSpPr>
        <p:spPr>
          <a:xfrm>
            <a:off x="1904983" y="3956368"/>
            <a:ext cx="222421" cy="246221"/>
          </a:xfrm>
          <a:prstGeom prst="rect">
            <a:avLst/>
          </a:prstGeom>
          <a:noFill/>
        </p:spPr>
        <p:txBody>
          <a:bodyPr wrap="square" rtlCol="0">
            <a:spAutoFit/>
          </a:bodyPr>
          <a:lstStyle/>
          <a:p>
            <a:pPr algn="ctr"/>
            <a:r>
              <a:rPr lang="zh-TW" altLang="en-US" sz="1000" b="1" dirty="0" smtClean="0"/>
              <a:t>是</a:t>
            </a:r>
            <a:endParaRPr lang="zh-TW" altLang="en-US" sz="1000" b="1" dirty="0"/>
          </a:p>
        </p:txBody>
      </p:sp>
    </p:spTree>
    <p:extLst>
      <p:ext uri="{BB962C8B-B14F-4D97-AF65-F5344CB8AC3E}">
        <p14:creationId xmlns:p14="http://schemas.microsoft.com/office/powerpoint/2010/main" val="1039665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學生現況查詢 </a:t>
            </a:r>
            <a:r>
              <a:rPr lang="en-US" altLang="zh-TW" dirty="0" smtClean="0"/>
              <a:t>– </a:t>
            </a:r>
            <a:r>
              <a:rPr lang="zh-TW" altLang="en-US" dirty="0" smtClean="0"/>
              <a:t>查詢介面</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15</a:t>
            </a:fld>
            <a:endParaRPr lang="zh-TW" altLang="en-US" dirty="0"/>
          </a:p>
        </p:txBody>
      </p:sp>
      <p:pic>
        <p:nvPicPr>
          <p:cNvPr id="11" name="圖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102" y="1417638"/>
            <a:ext cx="8433796" cy="4117883"/>
          </a:xfrm>
          <a:prstGeom prst="rect">
            <a:avLst/>
          </a:prstGeom>
        </p:spPr>
      </p:pic>
    </p:spTree>
    <p:extLst>
      <p:ext uri="{BB962C8B-B14F-4D97-AF65-F5344CB8AC3E}">
        <p14:creationId xmlns:p14="http://schemas.microsoft.com/office/powerpoint/2010/main" val="223744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學生現況查詢</a:t>
            </a:r>
            <a:r>
              <a:rPr lang="en-US" altLang="zh-TW" dirty="0" smtClean="0"/>
              <a:t> – </a:t>
            </a:r>
            <a:r>
              <a:rPr lang="zh-TW" altLang="en-US" dirty="0" smtClean="0"/>
              <a:t>查詢結果列表</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16</a:t>
            </a:fld>
            <a:endParaRPr lang="zh-TW" altLang="en-US" dirty="0"/>
          </a:p>
        </p:txBody>
      </p:sp>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57" y="1374470"/>
            <a:ext cx="8455885" cy="4109060"/>
          </a:xfrm>
          <a:prstGeom prst="rect">
            <a:avLst/>
          </a:prstGeom>
        </p:spPr>
      </p:pic>
    </p:spTree>
    <p:extLst>
      <p:ext uri="{BB962C8B-B14F-4D97-AF65-F5344CB8AC3E}">
        <p14:creationId xmlns:p14="http://schemas.microsoft.com/office/powerpoint/2010/main" val="40795481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學生現況查詢 </a:t>
            </a:r>
            <a:r>
              <a:rPr lang="en-US" altLang="zh-TW" dirty="0" smtClean="0"/>
              <a:t>– </a:t>
            </a:r>
            <a:r>
              <a:rPr lang="zh-TW" altLang="en-US" dirty="0" smtClean="0"/>
              <a:t>現況詳細資料</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17</a:t>
            </a:fld>
            <a:endParaRPr lang="zh-TW" altLang="en-US"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82" y="1417638"/>
            <a:ext cx="8718036" cy="4359018"/>
          </a:xfrm>
          <a:prstGeom prst="rect">
            <a:avLst/>
          </a:prstGeom>
        </p:spPr>
      </p:pic>
    </p:spTree>
    <p:extLst>
      <p:ext uri="{BB962C8B-B14F-4D97-AF65-F5344CB8AC3E}">
        <p14:creationId xmlns:p14="http://schemas.microsoft.com/office/powerpoint/2010/main" val="14202928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學生輟學</a:t>
            </a:r>
            <a:r>
              <a:rPr lang="zh-TW" altLang="zh-TW" dirty="0" smtClean="0"/>
              <a:t>資料</a:t>
            </a:r>
            <a:r>
              <a:rPr lang="zh-TW" altLang="en-US" dirty="0" smtClean="0"/>
              <a:t>轉銜作業</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18</a:t>
            </a:fld>
            <a:endParaRPr lang="zh-TW"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059" y="1417638"/>
            <a:ext cx="8511037" cy="417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6678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學生輟學</a:t>
            </a:r>
            <a:r>
              <a:rPr lang="zh-TW" altLang="zh-TW" dirty="0" smtClean="0"/>
              <a:t>資料</a:t>
            </a:r>
            <a:r>
              <a:rPr lang="zh-TW" altLang="en-US" dirty="0" smtClean="0"/>
              <a:t>轉銜作業 </a:t>
            </a:r>
            <a:r>
              <a:rPr lang="en-US" altLang="zh-TW" dirty="0" smtClean="0"/>
              <a:t>– </a:t>
            </a:r>
            <a:r>
              <a:rPr lang="zh-TW" altLang="en-US" dirty="0" smtClean="0"/>
              <a:t>轉學現況查詢</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19</a:t>
            </a:fld>
            <a:endParaRPr lang="zh-TW" alt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14" y="1417638"/>
            <a:ext cx="8552685" cy="412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567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Microsoft JhengHei"/>
              <a:buNone/>
            </a:pPr>
            <a:r>
              <a:rPr lang="zh-TW" b="1" dirty="0">
                <a:latin typeface="Microsoft JhengHei"/>
                <a:ea typeface="Microsoft JhengHei"/>
                <a:cs typeface="Microsoft JhengHei"/>
                <a:sym typeface="Microsoft JhengHei"/>
              </a:rPr>
              <a:t>大綱</a:t>
            </a:r>
            <a:endParaRPr dirty="0"/>
          </a:p>
        </p:txBody>
      </p:sp>
      <p:sp>
        <p:nvSpPr>
          <p:cNvPr id="112" name="Google Shape;112;p14"/>
          <p:cNvSpPr txBox="1">
            <a:spLocks noGrp="1"/>
          </p:cNvSpPr>
          <p:nvPr>
            <p:ph type="body" idx="1"/>
          </p:nvPr>
        </p:nvSpPr>
        <p:spPr>
          <a:xfrm>
            <a:off x="457200" y="1196752"/>
            <a:ext cx="8229600" cy="4525963"/>
          </a:xfrm>
          <a:prstGeom prst="rect">
            <a:avLst/>
          </a:prstGeom>
          <a:noFill/>
          <a:ln>
            <a:noFill/>
          </a:ln>
        </p:spPr>
        <p:txBody>
          <a:bodyPr spcFirstLastPara="1" wrap="square" lIns="91425" tIns="45700" rIns="91425" bIns="45700" anchor="t" anchorCtr="0">
            <a:noAutofit/>
          </a:bodyPr>
          <a:lstStyle/>
          <a:p>
            <a:pPr marL="342900">
              <a:spcBef>
                <a:spcPts val="0"/>
              </a:spcBef>
              <a:buSzPts val="2800"/>
            </a:pPr>
            <a:r>
              <a:rPr lang="zh-TW" altLang="en-US" sz="2800" b="1" dirty="0" smtClean="0">
                <a:latin typeface="Microsoft JhengHei"/>
                <a:ea typeface="Microsoft JhengHei"/>
                <a:cs typeface="Microsoft JhengHei"/>
                <a:sym typeface="Microsoft JhengHei"/>
              </a:rPr>
              <a:t>網站架構</a:t>
            </a:r>
            <a:endParaRPr lang="en-US" altLang="zh-TW" sz="2800" b="1" dirty="0" smtClean="0">
              <a:latin typeface="Microsoft JhengHei"/>
              <a:ea typeface="Microsoft JhengHei"/>
              <a:cs typeface="Microsoft JhengHei"/>
              <a:sym typeface="Microsoft JhengHei"/>
            </a:endParaRPr>
          </a:p>
          <a:p>
            <a:pPr marL="800100" lvl="1">
              <a:spcBef>
                <a:spcPts val="0"/>
              </a:spcBef>
              <a:buSzPts val="2800"/>
            </a:pPr>
            <a:r>
              <a:rPr lang="zh-TW" altLang="en-US" sz="2800" b="1" dirty="0" smtClean="0">
                <a:latin typeface="Microsoft JhengHei"/>
                <a:ea typeface="Microsoft JhengHei"/>
                <a:cs typeface="Microsoft JhengHei"/>
                <a:sym typeface="Microsoft JhengHei"/>
              </a:rPr>
              <a:t>使用者登入及首頁</a:t>
            </a:r>
            <a:endParaRPr lang="en-US" altLang="zh-TW" sz="2800" b="1" dirty="0" smtClean="0">
              <a:latin typeface="Microsoft JhengHei"/>
              <a:ea typeface="Microsoft JhengHei"/>
              <a:cs typeface="Microsoft JhengHei"/>
              <a:sym typeface="Microsoft JhengHei"/>
            </a:endParaRPr>
          </a:p>
          <a:p>
            <a:pPr marL="800100" lvl="1">
              <a:spcBef>
                <a:spcPts val="0"/>
              </a:spcBef>
              <a:buSzPts val="2800"/>
            </a:pPr>
            <a:r>
              <a:rPr lang="zh-TW" altLang="en-US" sz="2800" b="1" dirty="0" smtClean="0">
                <a:latin typeface="Microsoft JhengHei"/>
                <a:ea typeface="Microsoft JhengHei"/>
                <a:cs typeface="Microsoft JhengHei"/>
                <a:sym typeface="Microsoft JhengHei"/>
              </a:rPr>
              <a:t>上線通報作業</a:t>
            </a:r>
            <a:endParaRPr lang="en-US" altLang="zh-TW" sz="2800" b="1" dirty="0" smtClean="0">
              <a:latin typeface="Microsoft JhengHei"/>
              <a:ea typeface="Microsoft JhengHei"/>
              <a:cs typeface="Microsoft JhengHei"/>
              <a:sym typeface="Microsoft JhengHei"/>
            </a:endParaRPr>
          </a:p>
          <a:p>
            <a:pPr marL="800100" lvl="1">
              <a:spcBef>
                <a:spcPts val="0"/>
              </a:spcBef>
              <a:buSzPts val="2800"/>
            </a:pPr>
            <a:r>
              <a:rPr lang="zh-TW" altLang="zh-TW" sz="2800" b="1" dirty="0"/>
              <a:t>統計</a:t>
            </a:r>
            <a:r>
              <a:rPr lang="zh-TW" altLang="zh-TW" sz="2800" b="1" dirty="0" smtClean="0"/>
              <a:t>印表</a:t>
            </a:r>
            <a:endParaRPr lang="en-US" altLang="zh-TW" sz="2800" b="1" dirty="0" smtClean="0"/>
          </a:p>
          <a:p>
            <a:pPr marL="800100" lvl="1">
              <a:spcBef>
                <a:spcPts val="0"/>
              </a:spcBef>
              <a:buSzPts val="2800"/>
            </a:pPr>
            <a:r>
              <a:rPr lang="zh-TW" altLang="zh-TW" sz="2800" b="1" dirty="0"/>
              <a:t>資料</a:t>
            </a:r>
            <a:r>
              <a:rPr lang="zh-TW" altLang="zh-TW" sz="2800" b="1" dirty="0" smtClean="0"/>
              <a:t>查詢</a:t>
            </a:r>
            <a:endParaRPr lang="en-US" altLang="zh-TW" sz="2800" b="1" dirty="0" smtClean="0"/>
          </a:p>
          <a:p>
            <a:pPr marL="800100" lvl="1">
              <a:spcBef>
                <a:spcPts val="0"/>
              </a:spcBef>
              <a:buSzPts val="2800"/>
            </a:pPr>
            <a:r>
              <a:rPr lang="zh-TW" altLang="en-US" sz="2800" b="1" dirty="0" smtClean="0">
                <a:latin typeface="Microsoft JhengHei"/>
                <a:ea typeface="Microsoft JhengHei"/>
                <a:cs typeface="Microsoft JhengHei"/>
                <a:sym typeface="Microsoft JhengHei"/>
              </a:rPr>
              <a:t>系統參數維護</a:t>
            </a:r>
            <a:endParaRPr lang="en-US" altLang="zh-TW" sz="2800" b="1" dirty="0" smtClean="0">
              <a:latin typeface="Microsoft JhengHei"/>
              <a:ea typeface="Microsoft JhengHei"/>
              <a:cs typeface="Microsoft JhengHei"/>
              <a:sym typeface="Microsoft JhengHei"/>
            </a:endParaRPr>
          </a:p>
          <a:p>
            <a:pPr marL="800100" lvl="1">
              <a:spcBef>
                <a:spcPts val="0"/>
              </a:spcBef>
              <a:buSzPts val="2800"/>
            </a:pPr>
            <a:r>
              <a:rPr lang="zh-TW" altLang="en-US" sz="2800" b="1" smtClean="0">
                <a:latin typeface="Microsoft JhengHei"/>
                <a:ea typeface="Microsoft JhengHei"/>
                <a:cs typeface="Microsoft JhengHei"/>
                <a:sym typeface="Microsoft JhengHei"/>
              </a:rPr>
              <a:t>其它事項</a:t>
            </a:r>
            <a:endParaRPr lang="en-US" altLang="zh-TW" sz="2800" b="1" dirty="0" smtClean="0">
              <a:latin typeface="Microsoft JhengHei"/>
              <a:ea typeface="Microsoft JhengHei"/>
              <a:cs typeface="Microsoft JhengHei"/>
              <a:sym typeface="Microsoft JhengHei"/>
            </a:endParaRPr>
          </a:p>
          <a:p>
            <a:pPr marL="342900" lvl="0" indent="-165100" algn="l" rtl="0">
              <a:spcBef>
                <a:spcPts val="560"/>
              </a:spcBef>
              <a:spcAft>
                <a:spcPts val="0"/>
              </a:spcAft>
              <a:buClr>
                <a:schemeClr val="dk1"/>
              </a:buClr>
              <a:buSzPts val="2800"/>
              <a:buNone/>
            </a:pPr>
            <a:endParaRPr sz="2800" b="1" dirty="0">
              <a:latin typeface="Microsoft JhengHei"/>
              <a:ea typeface="Microsoft JhengHei"/>
              <a:cs typeface="Microsoft JhengHei"/>
              <a:sym typeface="Microsoft JhengHei"/>
            </a:endParaRPr>
          </a:p>
          <a:p>
            <a:pPr marL="342900" lvl="0" indent="-190500" algn="l" rtl="0">
              <a:spcBef>
                <a:spcPts val="480"/>
              </a:spcBef>
              <a:spcAft>
                <a:spcPts val="0"/>
              </a:spcAft>
              <a:buClr>
                <a:schemeClr val="dk1"/>
              </a:buClr>
              <a:buSzPts val="2400"/>
              <a:buNone/>
            </a:pPr>
            <a:endParaRPr dirty="0"/>
          </a:p>
        </p:txBody>
      </p:sp>
      <p:sp>
        <p:nvSpPr>
          <p:cNvPr id="2" name="投影片編號版面配置區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a:t>
            </a:fld>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學生輟學</a:t>
            </a:r>
            <a:r>
              <a:rPr lang="zh-TW" altLang="zh-TW" dirty="0" smtClean="0"/>
              <a:t>資料</a:t>
            </a:r>
            <a:r>
              <a:rPr lang="zh-TW" altLang="en-US" dirty="0" smtClean="0"/>
              <a:t>轉銜作業 </a:t>
            </a:r>
            <a:r>
              <a:rPr lang="en-US" altLang="zh-TW" dirty="0" smtClean="0"/>
              <a:t>– </a:t>
            </a:r>
            <a:r>
              <a:rPr lang="zh-TW" altLang="en-US" smtClean="0"/>
              <a:t>查詢結果</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20</a:t>
            </a:fld>
            <a:endParaRPr lang="zh-TW" alt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82" y="1417638"/>
            <a:ext cx="8570552" cy="413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63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學生基本資料</a:t>
            </a:r>
            <a:r>
              <a:rPr lang="zh-TW" altLang="zh-TW" dirty="0" smtClean="0"/>
              <a:t>維護</a:t>
            </a:r>
            <a:r>
              <a:rPr lang="en-US" altLang="zh-TW" dirty="0" smtClean="0"/>
              <a:t> – </a:t>
            </a:r>
            <a:r>
              <a:rPr lang="zh-TW" altLang="en-US" dirty="0" smtClean="0"/>
              <a:t>查詢介面</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21</a:t>
            </a:fld>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377" y="1417638"/>
            <a:ext cx="8280423" cy="404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6276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學生基本資料</a:t>
            </a:r>
            <a:r>
              <a:rPr lang="zh-TW" altLang="zh-TW" dirty="0" smtClean="0"/>
              <a:t>維護</a:t>
            </a:r>
            <a:r>
              <a:rPr lang="en-US" altLang="zh-TW" dirty="0" smtClean="0"/>
              <a:t> – </a:t>
            </a:r>
            <a:r>
              <a:rPr lang="zh-TW" altLang="en-US" dirty="0" smtClean="0"/>
              <a:t>基本資料</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22</a:t>
            </a:fld>
            <a:endParaRPr lang="zh-TW" altLang="en-US" dirty="0"/>
          </a:p>
        </p:txBody>
      </p:sp>
      <p:pic>
        <p:nvPicPr>
          <p:cNvPr id="2050" name="圖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226" y="1564240"/>
            <a:ext cx="8366522" cy="412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391226" y="3217653"/>
            <a:ext cx="695703" cy="2501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0" y="2067781"/>
            <a:ext cx="1039097" cy="646331"/>
          </a:xfrm>
          <a:prstGeom prst="rect">
            <a:avLst/>
          </a:prstGeom>
          <a:solidFill>
            <a:schemeClr val="bg1"/>
          </a:solidFill>
        </p:spPr>
        <p:txBody>
          <a:bodyPr wrap="square" rtlCol="0">
            <a:spAutoFit/>
          </a:bodyPr>
          <a:lstStyle/>
          <a:p>
            <a:pPr algn="ctr"/>
            <a:r>
              <a:rPr lang="zh-TW" altLang="en-US" sz="1800" b="1" dirty="0" smtClean="0">
                <a:solidFill>
                  <a:srgbClr val="FF0000"/>
                </a:solidFill>
              </a:rPr>
              <a:t>紅色為必填</a:t>
            </a:r>
            <a:endParaRPr lang="zh-TW" altLang="en-US" sz="1800" b="1" dirty="0">
              <a:solidFill>
                <a:srgbClr val="FF0000"/>
              </a:solidFill>
            </a:endParaRPr>
          </a:p>
        </p:txBody>
      </p:sp>
      <p:cxnSp>
        <p:nvCxnSpPr>
          <p:cNvPr id="8" name="直線單箭頭接點 7"/>
          <p:cNvCxnSpPr>
            <a:stCxn id="7" idx="2"/>
            <a:endCxn id="6" idx="0"/>
          </p:cNvCxnSpPr>
          <p:nvPr/>
        </p:nvCxnSpPr>
        <p:spPr>
          <a:xfrm>
            <a:off x="519549" y="2714112"/>
            <a:ext cx="219529" cy="50354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6052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學生基本資料</a:t>
            </a:r>
            <a:r>
              <a:rPr lang="zh-TW" altLang="zh-TW" dirty="0" smtClean="0"/>
              <a:t>維護</a:t>
            </a:r>
            <a:r>
              <a:rPr lang="en-US" altLang="zh-TW" dirty="0" smtClean="0"/>
              <a:t> – </a:t>
            </a:r>
            <a:r>
              <a:rPr lang="zh-TW" altLang="en-US" dirty="0" smtClean="0"/>
              <a:t>中輟填報</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23</a:t>
            </a:fld>
            <a:endParaRPr lang="zh-TW" altLang="en-US" dirty="0"/>
          </a:p>
        </p:txBody>
      </p:sp>
      <p:pic>
        <p:nvPicPr>
          <p:cNvPr id="3074" name="圖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939" y="1581538"/>
            <a:ext cx="8586057" cy="383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056125" y="2122098"/>
            <a:ext cx="2239830" cy="6211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4948686" y="2327700"/>
            <a:ext cx="1518249" cy="830997"/>
          </a:xfrm>
          <a:prstGeom prst="rect">
            <a:avLst/>
          </a:prstGeom>
          <a:solidFill>
            <a:schemeClr val="bg1"/>
          </a:solidFill>
        </p:spPr>
        <p:txBody>
          <a:bodyPr wrap="square" rtlCol="0">
            <a:spAutoFit/>
          </a:bodyPr>
          <a:lstStyle/>
          <a:p>
            <a:pPr algn="ctr"/>
            <a:r>
              <a:rPr lang="zh-TW" altLang="en-US" sz="1600" b="1" dirty="0" smtClean="0">
                <a:solidFill>
                  <a:srgbClr val="FF0000"/>
                </a:solidFill>
              </a:rPr>
              <a:t>若有親人為外籍配偶務必填寫正確</a:t>
            </a:r>
            <a:endParaRPr lang="zh-TW" altLang="en-US" sz="1600" b="1" dirty="0">
              <a:solidFill>
                <a:srgbClr val="FF0000"/>
              </a:solidFill>
            </a:endParaRPr>
          </a:p>
        </p:txBody>
      </p:sp>
      <p:cxnSp>
        <p:nvCxnSpPr>
          <p:cNvPr id="8" name="直線單箭頭接點 7"/>
          <p:cNvCxnSpPr>
            <a:stCxn id="7" idx="1"/>
            <a:endCxn id="5" idx="3"/>
          </p:cNvCxnSpPr>
          <p:nvPr/>
        </p:nvCxnSpPr>
        <p:spPr>
          <a:xfrm flipH="1" flipV="1">
            <a:off x="4295955" y="2432649"/>
            <a:ext cx="652731" cy="31055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7349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學生輟學資料</a:t>
            </a:r>
            <a:r>
              <a:rPr lang="zh-TW" altLang="zh-TW" dirty="0" smtClean="0"/>
              <a:t>維護</a:t>
            </a:r>
            <a:r>
              <a:rPr lang="en-US" altLang="zh-TW" dirty="0" smtClean="0"/>
              <a:t> - </a:t>
            </a:r>
            <a:r>
              <a:rPr lang="zh-TW" altLang="en-US" dirty="0" smtClean="0"/>
              <a:t>查詢介面</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24</a:t>
            </a:fld>
            <a:endParaRPr lang="zh-TW" altLang="en-US" dirty="0"/>
          </a:p>
        </p:txBody>
      </p:sp>
      <p:pic>
        <p:nvPicPr>
          <p:cNvPr id="4098" name="圖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94665"/>
            <a:ext cx="8165419" cy="398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5208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學生輟學資料</a:t>
            </a:r>
            <a:r>
              <a:rPr lang="zh-TW" altLang="zh-TW" dirty="0" smtClean="0"/>
              <a:t>維護</a:t>
            </a:r>
            <a:r>
              <a:rPr lang="en-US" altLang="zh-TW" dirty="0" smtClean="0"/>
              <a:t> – </a:t>
            </a:r>
            <a:r>
              <a:rPr lang="zh-TW" altLang="en-US" dirty="0" smtClean="0"/>
              <a:t>通報介面</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25</a:t>
            </a:fld>
            <a:endParaRPr lang="zh-TW" altLang="en-US" dirty="0"/>
          </a:p>
        </p:txBody>
      </p:sp>
      <p:pic>
        <p:nvPicPr>
          <p:cNvPr id="5122" name="圖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769" y="1417637"/>
            <a:ext cx="8539933" cy="413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5529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學生尋獲資料</a:t>
            </a:r>
            <a:r>
              <a:rPr lang="zh-TW" altLang="zh-TW" dirty="0" smtClean="0"/>
              <a:t>維護</a:t>
            </a:r>
            <a:r>
              <a:rPr lang="en-US" altLang="zh-TW" dirty="0" smtClean="0"/>
              <a:t> – </a:t>
            </a:r>
            <a:r>
              <a:rPr lang="zh-TW" altLang="en-US" dirty="0" smtClean="0"/>
              <a:t>查詢介面</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26</a:t>
            </a:fld>
            <a:endParaRPr lang="zh-TW" altLang="en-US" dirty="0"/>
          </a:p>
        </p:txBody>
      </p:sp>
      <p:pic>
        <p:nvPicPr>
          <p:cNvPr id="6146" name="圖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417638"/>
            <a:ext cx="8368297" cy="397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345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學生尋獲資料</a:t>
            </a:r>
            <a:r>
              <a:rPr lang="zh-TW" altLang="zh-TW" dirty="0" smtClean="0"/>
              <a:t>維護</a:t>
            </a:r>
            <a:r>
              <a:rPr lang="en-US" altLang="zh-TW" dirty="0" smtClean="0"/>
              <a:t> – </a:t>
            </a:r>
            <a:r>
              <a:rPr lang="zh-TW" altLang="en-US" dirty="0" smtClean="0"/>
              <a:t>查詢結果列表</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27</a:t>
            </a:fld>
            <a:endParaRPr lang="zh-TW" alt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7"/>
            <a:ext cx="8318630" cy="405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2773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學生尋獲資料</a:t>
            </a:r>
            <a:r>
              <a:rPr lang="zh-TW" altLang="zh-TW" dirty="0" smtClean="0"/>
              <a:t>維護</a:t>
            </a:r>
            <a:r>
              <a:rPr lang="en-US" altLang="zh-TW" dirty="0" smtClean="0"/>
              <a:t> – </a:t>
            </a:r>
            <a:r>
              <a:rPr lang="zh-TW" altLang="en-US" dirty="0" smtClean="0"/>
              <a:t>查詢結果列表</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28</a:t>
            </a:fld>
            <a:endParaRPr lang="zh-TW" alt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7"/>
            <a:ext cx="8318630" cy="405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5068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學生尋獲資料</a:t>
            </a:r>
            <a:r>
              <a:rPr lang="zh-TW" altLang="zh-TW" dirty="0" smtClean="0"/>
              <a:t>維護</a:t>
            </a:r>
            <a:r>
              <a:rPr lang="en-US" altLang="zh-TW" dirty="0" smtClean="0"/>
              <a:t> – </a:t>
            </a:r>
            <a:r>
              <a:rPr lang="zh-TW" altLang="en-US" dirty="0" smtClean="0"/>
              <a:t>尋獲資料介面</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29</a:t>
            </a:fld>
            <a:endParaRPr lang="zh-TW" alt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8"/>
            <a:ext cx="8384437" cy="405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3928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系統規畫功能 </a:t>
            </a:r>
            <a:r>
              <a:rPr lang="en-US" altLang="zh-TW" b="1" dirty="0" smtClean="0"/>
              <a:t>– </a:t>
            </a:r>
            <a:r>
              <a:rPr lang="zh-TW" altLang="en-US" b="1" dirty="0" smtClean="0"/>
              <a:t>一般學校</a:t>
            </a:r>
            <a:endParaRPr lang="zh-TW" altLang="en-US" b="1" dirty="0"/>
          </a:p>
        </p:txBody>
      </p:sp>
      <p:sp>
        <p:nvSpPr>
          <p:cNvPr id="3" name="文字版面配置區 2"/>
          <p:cNvSpPr>
            <a:spLocks noGrp="1"/>
          </p:cNvSpPr>
          <p:nvPr>
            <p:ph type="body" idx="1"/>
          </p:nvPr>
        </p:nvSpPr>
        <p:spPr/>
        <p:txBody>
          <a:bodyPr/>
          <a:lstStyle/>
          <a:p>
            <a:r>
              <a:rPr lang="zh-TW" altLang="zh-TW" b="1" dirty="0" smtClean="0"/>
              <a:t>線</a:t>
            </a:r>
            <a:r>
              <a:rPr lang="zh-TW" altLang="zh-TW" b="1" dirty="0"/>
              <a:t>上</a:t>
            </a:r>
            <a:r>
              <a:rPr lang="zh-TW" altLang="zh-TW" b="1" dirty="0" smtClean="0"/>
              <a:t>通報</a:t>
            </a:r>
            <a:r>
              <a:rPr lang="zh-TW" altLang="en-US" dirty="0" smtClean="0"/>
              <a:t>：</a:t>
            </a:r>
            <a:r>
              <a:rPr lang="zh-TW" altLang="zh-TW" dirty="0" smtClean="0"/>
              <a:t>將學生基本</a:t>
            </a:r>
            <a:r>
              <a:rPr lang="zh-TW" altLang="en-US" dirty="0" smtClean="0"/>
              <a:t>、</a:t>
            </a:r>
            <a:r>
              <a:rPr lang="zh-TW" altLang="zh-TW" dirty="0"/>
              <a:t>輟學</a:t>
            </a:r>
            <a:r>
              <a:rPr lang="zh-TW" altLang="en-US" dirty="0" smtClean="0"/>
              <a:t>、</a:t>
            </a:r>
            <a:r>
              <a:rPr lang="zh-TW" altLang="zh-TW" dirty="0" smtClean="0"/>
              <a:t>尋獲</a:t>
            </a:r>
            <a:r>
              <a:rPr lang="zh-TW" altLang="en-US" dirty="0" smtClean="0"/>
              <a:t>、</a:t>
            </a:r>
            <a:r>
              <a:rPr lang="zh-TW" altLang="zh-TW" dirty="0" smtClean="0"/>
              <a:t>復學</a:t>
            </a:r>
            <a:r>
              <a:rPr lang="zh-TW" altLang="en-US" dirty="0" smtClean="0"/>
              <a:t>相關</a:t>
            </a:r>
            <a:r>
              <a:rPr lang="zh-TW" altLang="zh-TW" dirty="0" smtClean="0"/>
              <a:t>資料等</a:t>
            </a:r>
            <a:r>
              <a:rPr lang="zh-TW" altLang="zh-TW" dirty="0"/>
              <a:t>操作轉移到線</a:t>
            </a:r>
            <a:r>
              <a:rPr lang="zh-TW" altLang="zh-TW" dirty="0" smtClean="0"/>
              <a:t>上</a:t>
            </a:r>
            <a:r>
              <a:rPr lang="zh-TW" altLang="en-US" dirty="0" smtClean="0"/>
              <a:t>進行</a:t>
            </a:r>
            <a:endParaRPr lang="en-US" altLang="zh-TW" dirty="0" smtClean="0"/>
          </a:p>
          <a:p>
            <a:endParaRPr lang="en-US" altLang="zh-TW" dirty="0" smtClean="0"/>
          </a:p>
          <a:p>
            <a:r>
              <a:rPr lang="zh-TW" altLang="zh-TW" b="1" dirty="0" smtClean="0"/>
              <a:t>統計印表</a:t>
            </a:r>
            <a:r>
              <a:rPr lang="zh-TW" altLang="en-US" dirty="0" smtClean="0"/>
              <a:t>：</a:t>
            </a:r>
            <a:r>
              <a:rPr lang="zh-TW" altLang="zh-TW" dirty="0" smtClean="0"/>
              <a:t>將</a:t>
            </a:r>
            <a:r>
              <a:rPr lang="zh-TW" altLang="zh-TW" dirty="0"/>
              <a:t>中輟</a:t>
            </a:r>
            <a:r>
              <a:rPr lang="zh-TW" altLang="zh-TW" dirty="0" smtClean="0"/>
              <a:t>生資料統計放</a:t>
            </a:r>
            <a:r>
              <a:rPr lang="zh-TW" altLang="zh-TW" dirty="0"/>
              <a:t>到線上</a:t>
            </a:r>
            <a:r>
              <a:rPr lang="zh-TW" altLang="zh-TW" dirty="0" smtClean="0"/>
              <a:t>，</a:t>
            </a:r>
            <a:r>
              <a:rPr lang="zh-TW" altLang="en-US" dirty="0" smtClean="0"/>
              <a:t>為</a:t>
            </a:r>
            <a:r>
              <a:rPr lang="zh-TW" altLang="zh-TW" dirty="0" smtClean="0"/>
              <a:t>日後能夠</a:t>
            </a:r>
            <a:r>
              <a:rPr lang="zh-TW" altLang="zh-TW" dirty="0"/>
              <a:t>精確掌握歷年中輟</a:t>
            </a:r>
            <a:r>
              <a:rPr lang="zh-TW" altLang="zh-TW" dirty="0" smtClean="0"/>
              <a:t>生</a:t>
            </a:r>
            <a:r>
              <a:rPr lang="zh-TW" altLang="en-US" dirty="0" smtClean="0"/>
              <a:t>數據</a:t>
            </a:r>
            <a:endParaRPr lang="en-US" altLang="zh-TW" dirty="0" smtClean="0"/>
          </a:p>
          <a:p>
            <a:endParaRPr lang="en-US" altLang="zh-TW" dirty="0" smtClean="0"/>
          </a:p>
          <a:p>
            <a:r>
              <a:rPr lang="zh-TW" altLang="zh-TW" b="1" dirty="0" smtClean="0"/>
              <a:t>資料查詢</a:t>
            </a:r>
            <a:r>
              <a:rPr lang="zh-TW" altLang="en-US" b="1" dirty="0" smtClean="0"/>
              <a:t>：</a:t>
            </a:r>
            <a:r>
              <a:rPr lang="zh-TW" altLang="zh-TW" dirty="0" smtClean="0"/>
              <a:t>提供</a:t>
            </a:r>
            <a:r>
              <a:rPr lang="zh-TW" altLang="zh-TW" dirty="0"/>
              <a:t>輟學、</a:t>
            </a:r>
            <a:r>
              <a:rPr lang="zh-TW" altLang="zh-TW" dirty="0" smtClean="0"/>
              <a:t>復學</a:t>
            </a:r>
            <a:r>
              <a:rPr lang="zh-TW" altLang="en-US" dirty="0" smtClean="0"/>
              <a:t>與</a:t>
            </a:r>
            <a:r>
              <a:rPr lang="zh-TW" altLang="zh-TW" dirty="0" smtClean="0"/>
              <a:t>行蹤</a:t>
            </a:r>
            <a:r>
              <a:rPr lang="zh-TW" altLang="zh-TW" dirty="0"/>
              <a:t>不明</a:t>
            </a:r>
            <a:r>
              <a:rPr lang="zh-TW" altLang="zh-TW" dirty="0" smtClean="0"/>
              <a:t>人數</a:t>
            </a:r>
            <a:r>
              <a:rPr lang="zh-TW" altLang="en-US" dirty="0" smtClean="0"/>
              <a:t>之</a:t>
            </a:r>
            <a:r>
              <a:rPr lang="zh-TW" altLang="zh-TW" dirty="0" smtClean="0"/>
              <a:t>線上查詢，</a:t>
            </a:r>
            <a:r>
              <a:rPr lang="zh-TW" altLang="en-US" dirty="0" smtClean="0"/>
              <a:t>使其</a:t>
            </a:r>
            <a:r>
              <a:rPr lang="zh-TW" altLang="zh-TW" dirty="0" smtClean="0"/>
              <a:t>能夠</a:t>
            </a:r>
            <a:r>
              <a:rPr lang="zh-TW" altLang="zh-TW" dirty="0"/>
              <a:t>及時掌握中輟生</a:t>
            </a:r>
            <a:r>
              <a:rPr lang="zh-TW" altLang="zh-TW" dirty="0" smtClean="0"/>
              <a:t>資料</a:t>
            </a:r>
            <a:endParaRPr lang="en-US" altLang="zh-TW" dirty="0" smtClean="0"/>
          </a:p>
          <a:p>
            <a:endParaRPr lang="en-US" altLang="zh-TW" dirty="0" smtClean="0"/>
          </a:p>
          <a:p>
            <a:r>
              <a:rPr lang="zh-TW" altLang="zh-TW" b="1" dirty="0" smtClean="0"/>
              <a:t>系統</a:t>
            </a:r>
            <a:r>
              <a:rPr lang="zh-TW" altLang="zh-TW" b="1" dirty="0"/>
              <a:t>管理</a:t>
            </a:r>
            <a:r>
              <a:rPr lang="zh-TW" altLang="zh-TW" b="1" dirty="0" smtClean="0"/>
              <a:t>端</a:t>
            </a:r>
            <a:r>
              <a:rPr lang="zh-TW" altLang="en-US" b="1" dirty="0" smtClean="0"/>
              <a:t>：</a:t>
            </a:r>
            <a:r>
              <a:rPr lang="zh-TW" altLang="zh-TW" dirty="0" smtClean="0"/>
              <a:t>更新</a:t>
            </a:r>
            <a:r>
              <a:rPr lang="zh-TW" altLang="en-US" dirty="0" smtClean="0"/>
              <a:t>學校</a:t>
            </a:r>
            <a:r>
              <a:rPr lang="zh-TW" altLang="zh-TW" dirty="0" smtClean="0"/>
              <a:t>參數</a:t>
            </a:r>
            <a:r>
              <a:rPr lang="zh-TW" altLang="zh-TW" dirty="0"/>
              <a:t>，如</a:t>
            </a:r>
            <a:r>
              <a:rPr lang="zh-TW" altLang="zh-TW" dirty="0" smtClean="0"/>
              <a:t>，機關</a:t>
            </a:r>
            <a:r>
              <a:rPr lang="zh-TW" altLang="zh-TW" dirty="0"/>
              <a:t>資料</a:t>
            </a:r>
            <a:r>
              <a:rPr lang="zh-TW" altLang="zh-TW" dirty="0" smtClean="0"/>
              <a:t>、</a:t>
            </a:r>
            <a:r>
              <a:rPr lang="zh-TW" altLang="en-US" dirty="0" smtClean="0"/>
              <a:t>學生人數 </a:t>
            </a:r>
            <a:r>
              <a:rPr lang="zh-TW" altLang="zh-TW" dirty="0" smtClean="0"/>
              <a:t>等</a:t>
            </a:r>
            <a:endParaRPr lang="zh-TW" altLang="en-US" dirty="0"/>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3</a:t>
            </a:fld>
            <a:endParaRPr lang="zh-TW" altLang="en-US" dirty="0"/>
          </a:p>
        </p:txBody>
      </p:sp>
    </p:spTree>
    <p:extLst>
      <p:ext uri="{BB962C8B-B14F-4D97-AF65-F5344CB8AC3E}">
        <p14:creationId xmlns:p14="http://schemas.microsoft.com/office/powerpoint/2010/main" val="27329403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學生復學</a:t>
            </a:r>
            <a:r>
              <a:rPr lang="zh-TW" altLang="zh-TW" dirty="0" smtClean="0"/>
              <a:t>維護</a:t>
            </a:r>
            <a:r>
              <a:rPr lang="en-US" altLang="zh-TW" dirty="0" smtClean="0"/>
              <a:t> – </a:t>
            </a:r>
            <a:r>
              <a:rPr lang="zh-TW" altLang="en-US" dirty="0" smtClean="0"/>
              <a:t>查詢介面</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30</a:t>
            </a:fld>
            <a:endParaRPr lang="zh-TW" altLang="en-US" dirty="0"/>
          </a:p>
        </p:txBody>
      </p:sp>
      <p:pic>
        <p:nvPicPr>
          <p:cNvPr id="9218" name="圖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321" y="1417638"/>
            <a:ext cx="5995358" cy="464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81230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學生復學</a:t>
            </a:r>
            <a:r>
              <a:rPr lang="zh-TW" altLang="zh-TW" dirty="0" smtClean="0"/>
              <a:t>維護</a:t>
            </a:r>
            <a:r>
              <a:rPr lang="en-US" altLang="zh-TW" dirty="0" smtClean="0"/>
              <a:t> – </a:t>
            </a:r>
            <a:r>
              <a:rPr lang="zh-TW" altLang="en-US" dirty="0" smtClean="0"/>
              <a:t>查詢結果列表</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31</a:t>
            </a:fld>
            <a:endParaRPr lang="zh-TW" alt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053" y="1417638"/>
            <a:ext cx="7094777"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884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學生復學</a:t>
            </a:r>
            <a:r>
              <a:rPr lang="zh-TW" altLang="zh-TW" dirty="0" smtClean="0"/>
              <a:t>維護</a:t>
            </a:r>
            <a:r>
              <a:rPr lang="en-US" altLang="zh-TW" dirty="0" smtClean="0"/>
              <a:t> – </a:t>
            </a:r>
            <a:r>
              <a:rPr lang="zh-TW" altLang="en-US" dirty="0" smtClean="0"/>
              <a:t>查詢結果列表</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32</a:t>
            </a:fld>
            <a:endParaRPr lang="zh-TW" alt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053" y="1417638"/>
            <a:ext cx="7094777"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9150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學生復學</a:t>
            </a:r>
            <a:r>
              <a:rPr lang="zh-TW" altLang="zh-TW" dirty="0" smtClean="0"/>
              <a:t>維護</a:t>
            </a:r>
            <a:r>
              <a:rPr lang="en-US" altLang="zh-TW" dirty="0" smtClean="0"/>
              <a:t> –</a:t>
            </a:r>
            <a:r>
              <a:rPr lang="zh-TW" altLang="en-US" dirty="0"/>
              <a:t> </a:t>
            </a:r>
            <a:r>
              <a:rPr lang="zh-TW" altLang="en-US" dirty="0" smtClean="0"/>
              <a:t>復學資料</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33</a:t>
            </a:fld>
            <a:endParaRPr lang="zh-TW" alt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834" y="1417638"/>
            <a:ext cx="6853237" cy="523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2846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長</a:t>
            </a:r>
            <a:r>
              <a:rPr lang="zh-TW" altLang="zh-TW" dirty="0" smtClean="0"/>
              <a:t>期</a:t>
            </a:r>
            <a:r>
              <a:rPr lang="zh-TW" altLang="zh-TW" dirty="0"/>
              <a:t>缺課學生通報資料</a:t>
            </a:r>
            <a:r>
              <a:rPr lang="zh-TW" altLang="zh-TW" dirty="0" smtClean="0"/>
              <a:t>維護</a:t>
            </a:r>
            <a:r>
              <a:rPr lang="en-US" altLang="zh-TW" dirty="0" smtClean="0"/>
              <a:t> –</a:t>
            </a:r>
            <a:r>
              <a:rPr lang="zh-TW" altLang="en-US" dirty="0" smtClean="0"/>
              <a:t> 查詢介面</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34</a:t>
            </a:fld>
            <a:endParaRPr lang="zh-TW" alt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90093"/>
            <a:ext cx="8182394" cy="409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3523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長</a:t>
            </a:r>
            <a:r>
              <a:rPr lang="zh-TW" altLang="zh-TW" dirty="0" smtClean="0"/>
              <a:t>期</a:t>
            </a:r>
            <a:r>
              <a:rPr lang="zh-TW" altLang="zh-TW" dirty="0"/>
              <a:t>缺課學生通報資料</a:t>
            </a:r>
            <a:r>
              <a:rPr lang="zh-TW" altLang="zh-TW" dirty="0" smtClean="0"/>
              <a:t>維護</a:t>
            </a:r>
            <a:r>
              <a:rPr lang="en-US" altLang="zh-TW" dirty="0" smtClean="0"/>
              <a:t> –</a:t>
            </a:r>
            <a:r>
              <a:rPr lang="zh-TW" altLang="en-US" dirty="0" smtClean="0"/>
              <a:t> 查詢結果</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35</a:t>
            </a:fld>
            <a:endParaRPr lang="zh-TW" alt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55661"/>
            <a:ext cx="8338246" cy="240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780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長</a:t>
            </a:r>
            <a:r>
              <a:rPr lang="zh-TW" altLang="zh-TW" dirty="0" smtClean="0"/>
              <a:t>期</a:t>
            </a:r>
            <a:r>
              <a:rPr lang="zh-TW" altLang="zh-TW" dirty="0"/>
              <a:t>缺課學生通報資料</a:t>
            </a:r>
            <a:r>
              <a:rPr lang="zh-TW" altLang="zh-TW" dirty="0" smtClean="0"/>
              <a:t>維護</a:t>
            </a:r>
            <a:r>
              <a:rPr lang="en-US" altLang="zh-TW" dirty="0" smtClean="0"/>
              <a:t> –</a:t>
            </a:r>
            <a:r>
              <a:rPr lang="zh-TW" altLang="en-US" dirty="0" smtClean="0"/>
              <a:t> 資料介面</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36</a:t>
            </a:fld>
            <a:endParaRPr lang="zh-TW" alt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297" y="1417638"/>
            <a:ext cx="6989405" cy="522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696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8"/>
          <p:cNvSpPr/>
          <p:nvPr/>
        </p:nvSpPr>
        <p:spPr>
          <a:xfrm>
            <a:off x="856283" y="1600200"/>
            <a:ext cx="8287717" cy="3276600"/>
          </a:xfrm>
          <a:prstGeom prst="rect">
            <a:avLst/>
          </a:prstGeom>
          <a:solidFill>
            <a:srgbClr val="498D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6" name="Google Shape;136;p18"/>
          <p:cNvSpPr txBox="1">
            <a:spLocks noGrp="1"/>
          </p:cNvSpPr>
          <p:nvPr>
            <p:ph type="ctrTitle"/>
          </p:nvPr>
        </p:nvSpPr>
        <p:spPr>
          <a:xfrm>
            <a:off x="856283" y="3336709"/>
            <a:ext cx="6480720" cy="154009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800"/>
              <a:buFont typeface="Microsoft JhengHei"/>
              <a:buNone/>
            </a:pPr>
            <a:r>
              <a:rPr lang="zh-TW" altLang="en-US" sz="4800" b="1" dirty="0" smtClean="0">
                <a:solidFill>
                  <a:schemeClr val="bg1"/>
                </a:solidFill>
                <a:latin typeface="Microsoft YaHei" panose="020B0503020204020204" pitchFamily="34" charset="-122"/>
                <a:ea typeface="微軟正黑體" panose="020B0604030504040204" pitchFamily="34" charset="-120"/>
              </a:rPr>
              <a:t>統計印表</a:t>
            </a:r>
            <a:endParaRPr sz="4800" b="1" dirty="0">
              <a:solidFill>
                <a:schemeClr val="bg1"/>
              </a:solidFill>
              <a:latin typeface="Microsoft YaHei" panose="020B0503020204020204" pitchFamily="34" charset="-122"/>
              <a:ea typeface="微軟正黑體" panose="020B0604030504040204" pitchFamily="34" charset="-120"/>
            </a:endParaRPr>
          </a:p>
        </p:txBody>
      </p:sp>
      <p:sp>
        <p:nvSpPr>
          <p:cNvPr id="3" name="投影片編號版面配置區 2"/>
          <p:cNvSpPr>
            <a:spLocks noGrp="1"/>
          </p:cNvSpPr>
          <p:nvPr>
            <p:ph type="sldNum" idx="4294967295"/>
          </p:nvPr>
        </p:nvSpPr>
        <p:spPr>
          <a:xfrm>
            <a:off x="6495535" y="6492875"/>
            <a:ext cx="2133600" cy="365125"/>
          </a:xfrm>
          <a:prstGeom prst="rect">
            <a:avLst/>
          </a:prstGeom>
        </p:spPr>
        <p:txBody>
          <a:bodyPr/>
          <a:lstStyle/>
          <a:p>
            <a:pPr marL="0" lvl="0" indent="0" algn="r" rtl="0">
              <a:spcBef>
                <a:spcPts val="0"/>
              </a:spcBef>
              <a:spcAft>
                <a:spcPts val="0"/>
              </a:spcAft>
              <a:buNone/>
            </a:pPr>
            <a:fld id="{00000000-1234-1234-1234-123412341234}" type="slidenum">
              <a:rPr lang="en-US" altLang="zh-TW" smtClean="0"/>
              <a:t>37</a:t>
            </a:fld>
            <a:endParaRPr lang="zh-TW" altLang="en-US" dirty="0"/>
          </a:p>
        </p:txBody>
      </p:sp>
    </p:spTree>
    <p:extLst>
      <p:ext uri="{BB962C8B-B14F-4D97-AF65-F5344CB8AC3E}">
        <p14:creationId xmlns:p14="http://schemas.microsoft.com/office/powerpoint/2010/main" val="408214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統計印表</a:t>
            </a:r>
            <a:r>
              <a:rPr lang="en-US" altLang="zh-TW" dirty="0" smtClean="0"/>
              <a:t> </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38</a:t>
            </a:fld>
            <a:endParaRPr lang="zh-TW" altLang="en-US" dirty="0"/>
          </a:p>
        </p:txBody>
      </p:sp>
      <p:graphicFrame>
        <p:nvGraphicFramePr>
          <p:cNvPr id="6" name="表格 5"/>
          <p:cNvGraphicFramePr>
            <a:graphicFrameLocks noGrp="1"/>
          </p:cNvGraphicFramePr>
          <p:nvPr>
            <p:extLst>
              <p:ext uri="{D42A27DB-BD31-4B8C-83A1-F6EECF244321}">
                <p14:modId xmlns:p14="http://schemas.microsoft.com/office/powerpoint/2010/main" val="435282431"/>
              </p:ext>
            </p:extLst>
          </p:nvPr>
        </p:nvGraphicFramePr>
        <p:xfrm>
          <a:off x="698739" y="1417638"/>
          <a:ext cx="7893169" cy="4520234"/>
        </p:xfrm>
        <a:graphic>
          <a:graphicData uri="http://schemas.openxmlformats.org/drawingml/2006/table">
            <a:tbl>
              <a:tblPr firstRow="1" firstCol="1" bandRow="1">
                <a:tableStyleId>{5C22544A-7EE6-4342-B048-85BDC9FD1C3A}</a:tableStyleId>
              </a:tblPr>
              <a:tblGrid>
                <a:gridCol w="2521105">
                  <a:extLst>
                    <a:ext uri="{9D8B030D-6E8A-4147-A177-3AD203B41FA5}">
                      <a16:colId xmlns:a16="http://schemas.microsoft.com/office/drawing/2014/main" xmlns="" val="2880264874"/>
                    </a:ext>
                  </a:extLst>
                </a:gridCol>
                <a:gridCol w="5372064">
                  <a:extLst>
                    <a:ext uri="{9D8B030D-6E8A-4147-A177-3AD203B41FA5}">
                      <a16:colId xmlns:a16="http://schemas.microsoft.com/office/drawing/2014/main" xmlns="" val="121424664"/>
                    </a:ext>
                  </a:extLst>
                </a:gridCol>
              </a:tblGrid>
              <a:tr h="353300">
                <a:tc>
                  <a:txBody>
                    <a:bodyPr/>
                    <a:lstStyle/>
                    <a:p>
                      <a:pPr algn="ct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功能項目</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tc>
                  <a:txBody>
                    <a:bodyPr/>
                    <a:lstStyle/>
                    <a:p>
                      <a:pPr algn="ctr">
                        <a:spcBef>
                          <a:spcPts val="120"/>
                        </a:spcBef>
                        <a:spcAft>
                          <a:spcPts val="120"/>
                        </a:spcAft>
                      </a:pPr>
                      <a:r>
                        <a:rPr lang="zh-TW" sz="1400" kern="100" baseline="0">
                          <a:effectLst/>
                          <a:latin typeface="Times New Roman" panose="02020603050405020304" pitchFamily="18" charset="0"/>
                          <a:ea typeface="微軟正黑體" panose="020B0604030504040204" pitchFamily="34" charset="-120"/>
                        </a:rPr>
                        <a:t>備　　　　　註</a:t>
                      </a:r>
                      <a:endParaRPr lang="zh-TW" sz="1400" kern="100" baseline="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extLst>
                  <a:ext uri="{0D108BD9-81ED-4DB2-BD59-A6C34878D82A}">
                    <a16:rowId xmlns:a16="http://schemas.microsoft.com/office/drawing/2014/main" xmlns="" val="4277087025"/>
                  </a:ext>
                </a:extLst>
              </a:tr>
              <a:tr h="353300">
                <a:tc>
                  <a:txBody>
                    <a:bodyPr/>
                    <a:lstStyle/>
                    <a:p>
                      <a:pP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中輟學生統計</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tc>
                  <a:txBody>
                    <a:bodyPr/>
                    <a:lstStyle/>
                    <a:p>
                      <a:pP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可</a:t>
                      </a:r>
                      <a:r>
                        <a:rPr lang="zh-TW" sz="1400" kern="100" baseline="0" dirty="0" smtClean="0">
                          <a:effectLst/>
                          <a:latin typeface="Times New Roman" panose="02020603050405020304" pitchFamily="18" charset="0"/>
                          <a:ea typeface="微軟正黑體" panose="020B0604030504040204" pitchFamily="34" charset="-120"/>
                        </a:rPr>
                        <a:t>查詢</a:t>
                      </a:r>
                      <a:r>
                        <a:rPr lang="zh-TW" altLang="en-US" sz="1400" kern="100" baseline="0" dirty="0" smtClean="0">
                          <a:effectLst/>
                          <a:latin typeface="Times New Roman" panose="02020603050405020304" pitchFamily="18" charset="0"/>
                          <a:ea typeface="微軟正黑體" panose="020B0604030504040204" pitchFamily="34" charset="-120"/>
                        </a:rPr>
                        <a:t>各校</a:t>
                      </a:r>
                      <a:r>
                        <a:rPr lang="zh-TW" sz="1400" kern="100" baseline="0" dirty="0" smtClean="0">
                          <a:effectLst/>
                          <a:latin typeface="Times New Roman" panose="02020603050405020304" pitchFamily="18" charset="0"/>
                          <a:ea typeface="微軟正黑體" panose="020B0604030504040204" pitchFamily="34" charset="-120"/>
                        </a:rPr>
                        <a:t>學年</a:t>
                      </a:r>
                      <a:r>
                        <a:rPr lang="zh-TW" sz="1400" kern="100" baseline="0" dirty="0">
                          <a:effectLst/>
                          <a:latin typeface="Times New Roman" panose="02020603050405020304" pitchFamily="18" charset="0"/>
                          <a:ea typeface="微軟正黑體" panose="020B0604030504040204" pitchFamily="34" charset="-120"/>
                        </a:rPr>
                        <a:t>度、學期及縣市別的中輟學生相關統計</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extLst>
                  <a:ext uri="{0D108BD9-81ED-4DB2-BD59-A6C34878D82A}">
                    <a16:rowId xmlns:a16="http://schemas.microsoft.com/office/drawing/2014/main" xmlns="" val="1390256647"/>
                  </a:ext>
                </a:extLst>
              </a:tr>
              <a:tr h="706600">
                <a:tc>
                  <a:txBody>
                    <a:bodyPr/>
                    <a:lstStyle/>
                    <a:p>
                      <a:pP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家庭背景統計</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tc>
                  <a:txBody>
                    <a:bodyPr/>
                    <a:lstStyle/>
                    <a:p>
                      <a:pPr>
                        <a:spcBef>
                          <a:spcPts val="120"/>
                        </a:spcBef>
                        <a:spcAft>
                          <a:spcPts val="120"/>
                        </a:spcAft>
                      </a:pPr>
                      <a:r>
                        <a:rPr lang="zh-TW" sz="1400" kern="100" baseline="0" dirty="0" smtClean="0">
                          <a:effectLst/>
                          <a:latin typeface="Times New Roman" panose="02020603050405020304" pitchFamily="18" charset="0"/>
                          <a:ea typeface="微軟正黑體" panose="020B0604030504040204" pitchFamily="34" charset="-120"/>
                        </a:rPr>
                        <a:t>查詢</a:t>
                      </a:r>
                      <a:r>
                        <a:rPr lang="zh-TW" sz="1400" kern="100" baseline="0" dirty="0">
                          <a:effectLst/>
                          <a:latin typeface="Times New Roman" panose="02020603050405020304" pitchFamily="18" charset="0"/>
                          <a:ea typeface="微軟正黑體" panose="020B0604030504040204" pitchFamily="34" charset="-120"/>
                        </a:rPr>
                        <a:t>學年度、學期及縣市別的中輟學生單親、雙親及失親的相關統計</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extLst>
                  <a:ext uri="{0D108BD9-81ED-4DB2-BD59-A6C34878D82A}">
                    <a16:rowId xmlns:a16="http://schemas.microsoft.com/office/drawing/2014/main" xmlns="" val="4276936709"/>
                  </a:ext>
                </a:extLst>
              </a:tr>
              <a:tr h="493617">
                <a:tc>
                  <a:txBody>
                    <a:bodyPr/>
                    <a:lstStyle/>
                    <a:p>
                      <a:pPr>
                        <a:spcBef>
                          <a:spcPts val="120"/>
                        </a:spcBef>
                        <a:spcAft>
                          <a:spcPts val="120"/>
                        </a:spcAft>
                      </a:pPr>
                      <a:r>
                        <a:rPr lang="zh-TW" sz="1400" kern="100" baseline="0">
                          <a:effectLst/>
                          <a:latin typeface="Times New Roman" panose="02020603050405020304" pitchFamily="18" charset="0"/>
                          <a:ea typeface="微軟正黑體" panose="020B0604030504040204" pitchFamily="34" charset="-120"/>
                        </a:rPr>
                        <a:t>原住民統計</a:t>
                      </a:r>
                      <a:endParaRPr lang="zh-TW" sz="1400" kern="100" baseline="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tc>
                  <a:txBody>
                    <a:bodyPr/>
                    <a:lstStyle/>
                    <a:p>
                      <a:pPr>
                        <a:spcBef>
                          <a:spcPts val="120"/>
                        </a:spcBef>
                        <a:spcAft>
                          <a:spcPts val="120"/>
                        </a:spcAft>
                      </a:pPr>
                      <a:r>
                        <a:rPr lang="zh-TW" sz="1400" kern="100" baseline="0" dirty="0" smtClean="0">
                          <a:effectLst/>
                          <a:latin typeface="Times New Roman" panose="02020603050405020304" pitchFamily="18" charset="0"/>
                          <a:ea typeface="微軟正黑體" panose="020B0604030504040204" pitchFamily="34" charset="-120"/>
                        </a:rPr>
                        <a:t>查詢</a:t>
                      </a:r>
                      <a:r>
                        <a:rPr lang="zh-TW" sz="1400" kern="100" baseline="0" dirty="0">
                          <a:effectLst/>
                          <a:latin typeface="Times New Roman" panose="02020603050405020304" pitchFamily="18" charset="0"/>
                          <a:ea typeface="微軟正黑體" panose="020B0604030504040204" pitchFamily="34" charset="-120"/>
                        </a:rPr>
                        <a:t>學年度、學期、縣市別及鄉鎮的原住民中輟學生相關統計</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extLst>
                  <a:ext uri="{0D108BD9-81ED-4DB2-BD59-A6C34878D82A}">
                    <a16:rowId xmlns:a16="http://schemas.microsoft.com/office/drawing/2014/main" xmlns="" val="2426092612"/>
                  </a:ext>
                </a:extLst>
              </a:tr>
              <a:tr h="706600">
                <a:tc>
                  <a:txBody>
                    <a:bodyPr/>
                    <a:lstStyle/>
                    <a:p>
                      <a:pP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復學就讀統計</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tc>
                  <a:txBody>
                    <a:bodyPr/>
                    <a:lstStyle/>
                    <a:p>
                      <a:pPr>
                        <a:spcBef>
                          <a:spcPts val="120"/>
                        </a:spcBef>
                        <a:spcAft>
                          <a:spcPts val="120"/>
                        </a:spcAft>
                      </a:pPr>
                      <a:r>
                        <a:rPr lang="zh-TW" sz="1400" kern="100" baseline="0" dirty="0" smtClean="0">
                          <a:effectLst/>
                          <a:latin typeface="Times New Roman" panose="02020603050405020304" pitchFamily="18" charset="0"/>
                          <a:ea typeface="微軟正黑體" panose="020B0604030504040204" pitchFamily="34" charset="-120"/>
                        </a:rPr>
                        <a:t>查詢</a:t>
                      </a:r>
                      <a:r>
                        <a:rPr lang="zh-TW" sz="1400" kern="100" baseline="0" dirty="0">
                          <a:effectLst/>
                          <a:latin typeface="Times New Roman" panose="02020603050405020304" pitchFamily="18" charset="0"/>
                          <a:ea typeface="微軟正黑體" panose="020B0604030504040204" pitchFamily="34" charset="-120"/>
                        </a:rPr>
                        <a:t>學年度、學期、縣市別的中輟學生復學次數和就讀措施的統計</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extLst>
                  <a:ext uri="{0D108BD9-81ED-4DB2-BD59-A6C34878D82A}">
                    <a16:rowId xmlns:a16="http://schemas.microsoft.com/office/drawing/2014/main" xmlns="" val="3377487195"/>
                  </a:ext>
                </a:extLst>
              </a:tr>
              <a:tr h="493617">
                <a:tc>
                  <a:txBody>
                    <a:bodyPr/>
                    <a:lstStyle/>
                    <a:p>
                      <a:pP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輟學原因統計</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tc>
                  <a:txBody>
                    <a:bodyPr/>
                    <a:lstStyle/>
                    <a:p>
                      <a:pPr>
                        <a:spcBef>
                          <a:spcPts val="120"/>
                        </a:spcBef>
                        <a:spcAft>
                          <a:spcPts val="120"/>
                        </a:spcAft>
                      </a:pPr>
                      <a:r>
                        <a:rPr lang="zh-TW" sz="1400" kern="100" baseline="0" dirty="0" smtClean="0">
                          <a:effectLst/>
                          <a:latin typeface="Times New Roman" panose="02020603050405020304" pitchFamily="18" charset="0"/>
                          <a:ea typeface="微軟正黑體" panose="020B0604030504040204" pitchFamily="34" charset="-120"/>
                        </a:rPr>
                        <a:t>查詢</a:t>
                      </a:r>
                      <a:r>
                        <a:rPr lang="zh-TW" sz="1400" kern="100" baseline="0" dirty="0">
                          <a:effectLst/>
                          <a:latin typeface="Times New Roman" panose="02020603050405020304" pitchFamily="18" charset="0"/>
                          <a:ea typeface="微軟正黑體" panose="020B0604030504040204" pitchFamily="34" charset="-120"/>
                        </a:rPr>
                        <a:t>學年度、學期、縣市別的中輟學生輟學人數和原因的統計</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extLst>
                  <a:ext uri="{0D108BD9-81ED-4DB2-BD59-A6C34878D82A}">
                    <a16:rowId xmlns:a16="http://schemas.microsoft.com/office/drawing/2014/main" xmlns="" val="2100432679"/>
                  </a:ext>
                </a:extLst>
              </a:tr>
              <a:tr h="353300">
                <a:tc>
                  <a:txBody>
                    <a:bodyPr/>
                    <a:lstStyle/>
                    <a:p>
                      <a:pP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外籍配偶子女統計</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tc>
                  <a:txBody>
                    <a:bodyPr/>
                    <a:lstStyle/>
                    <a:p>
                      <a:pPr>
                        <a:spcBef>
                          <a:spcPts val="120"/>
                        </a:spcBef>
                        <a:spcAft>
                          <a:spcPts val="120"/>
                        </a:spcAft>
                      </a:pPr>
                      <a:r>
                        <a:rPr lang="zh-TW" sz="1400" kern="100" baseline="0" dirty="0" smtClean="0">
                          <a:effectLst/>
                          <a:latin typeface="Times New Roman" panose="02020603050405020304" pitchFamily="18" charset="0"/>
                          <a:ea typeface="微軟正黑體" panose="020B0604030504040204" pitchFamily="34" charset="-120"/>
                        </a:rPr>
                        <a:t>查詢</a:t>
                      </a:r>
                      <a:r>
                        <a:rPr lang="zh-TW" sz="1400" kern="100" baseline="0" dirty="0">
                          <a:effectLst/>
                          <a:latin typeface="Times New Roman" panose="02020603050405020304" pitchFamily="18" charset="0"/>
                          <a:ea typeface="微軟正黑體" panose="020B0604030504040204" pitchFamily="34" charset="-120"/>
                        </a:rPr>
                        <a:t>學年度、學期與時間區間下各縣市的外籍配偶子女統計</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extLst>
                  <a:ext uri="{0D108BD9-81ED-4DB2-BD59-A6C34878D82A}">
                    <a16:rowId xmlns:a16="http://schemas.microsoft.com/office/drawing/2014/main" xmlns="" val="4002445712"/>
                  </a:ext>
                </a:extLst>
              </a:tr>
              <a:tr h="353300">
                <a:tc>
                  <a:txBody>
                    <a:bodyPr/>
                    <a:lstStyle/>
                    <a:p>
                      <a:pP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長期缺課統計</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tc>
                  <a:txBody>
                    <a:bodyPr/>
                    <a:lstStyle/>
                    <a:p>
                      <a:pPr>
                        <a:spcBef>
                          <a:spcPts val="120"/>
                        </a:spcBef>
                        <a:spcAft>
                          <a:spcPts val="120"/>
                        </a:spcAft>
                      </a:pPr>
                      <a:r>
                        <a:rPr lang="zh-TW" sz="1400" kern="100" baseline="0" dirty="0" smtClean="0">
                          <a:effectLst/>
                          <a:latin typeface="Times New Roman" panose="02020603050405020304" pitchFamily="18" charset="0"/>
                          <a:ea typeface="微軟正黑體" panose="020B0604030504040204" pitchFamily="34" charset="-120"/>
                        </a:rPr>
                        <a:t>查詢</a:t>
                      </a:r>
                      <a:r>
                        <a:rPr lang="zh-TW" sz="1400" kern="100" baseline="0" dirty="0">
                          <a:effectLst/>
                          <a:latin typeface="Times New Roman" panose="02020603050405020304" pitchFamily="18" charset="0"/>
                          <a:ea typeface="微軟正黑體" panose="020B0604030504040204" pitchFamily="34" charset="-120"/>
                        </a:rPr>
                        <a:t>學年度、學期與時間區間的長期缺課學生統計</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extLst>
                  <a:ext uri="{0D108BD9-81ED-4DB2-BD59-A6C34878D82A}">
                    <a16:rowId xmlns:a16="http://schemas.microsoft.com/office/drawing/2014/main" xmlns="" val="252089147"/>
                  </a:ext>
                </a:extLst>
              </a:tr>
              <a:tr h="353300">
                <a:tc>
                  <a:txBody>
                    <a:bodyPr/>
                    <a:lstStyle/>
                    <a:p>
                      <a:pP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中輟學生每日人數統計</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tc>
                  <a:txBody>
                    <a:bodyPr/>
                    <a:lstStyle/>
                    <a:p>
                      <a:pP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提供以年度、月份來查詢各縣市下每日輟學人數統計</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extLst>
                  <a:ext uri="{0D108BD9-81ED-4DB2-BD59-A6C34878D82A}">
                    <a16:rowId xmlns:a16="http://schemas.microsoft.com/office/drawing/2014/main" xmlns="" val="2137076910"/>
                  </a:ext>
                </a:extLst>
              </a:tr>
              <a:tr h="353300">
                <a:tc>
                  <a:txBody>
                    <a:bodyPr/>
                    <a:lstStyle/>
                    <a:p>
                      <a:pP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歷史中輟學生統計</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tc>
                  <a:txBody>
                    <a:bodyPr/>
                    <a:lstStyle/>
                    <a:p>
                      <a:pP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提供查詢以學年度、月份與年度下各縣市別歷史的輟學人數統計</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51431" marR="51431" marT="0" marB="0" anchor="ctr"/>
                </a:tc>
                <a:extLst>
                  <a:ext uri="{0D108BD9-81ED-4DB2-BD59-A6C34878D82A}">
                    <a16:rowId xmlns:a16="http://schemas.microsoft.com/office/drawing/2014/main" xmlns="" val="1858430085"/>
                  </a:ext>
                </a:extLst>
              </a:tr>
            </a:tbl>
          </a:graphicData>
        </a:graphic>
      </p:graphicFrame>
    </p:spTree>
    <p:extLst>
      <p:ext uri="{BB962C8B-B14F-4D97-AF65-F5344CB8AC3E}">
        <p14:creationId xmlns:p14="http://schemas.microsoft.com/office/powerpoint/2010/main" val="32783069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中輟學生統計</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39</a:t>
            </a:fld>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42185"/>
            <a:ext cx="8409858" cy="315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551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8"/>
          <p:cNvSpPr/>
          <p:nvPr/>
        </p:nvSpPr>
        <p:spPr>
          <a:xfrm>
            <a:off x="856283" y="1600200"/>
            <a:ext cx="8287717" cy="3276600"/>
          </a:xfrm>
          <a:prstGeom prst="rect">
            <a:avLst/>
          </a:prstGeom>
          <a:solidFill>
            <a:srgbClr val="498D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6" name="Google Shape;136;p18"/>
          <p:cNvSpPr txBox="1">
            <a:spLocks noGrp="1"/>
          </p:cNvSpPr>
          <p:nvPr>
            <p:ph type="ctrTitle"/>
          </p:nvPr>
        </p:nvSpPr>
        <p:spPr>
          <a:xfrm>
            <a:off x="856283" y="3336709"/>
            <a:ext cx="6480720" cy="154009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800"/>
              <a:buFont typeface="Microsoft JhengHei"/>
              <a:buNone/>
            </a:pPr>
            <a:r>
              <a:rPr lang="zh-TW" altLang="en-US" sz="4800" b="1" dirty="0" smtClean="0">
                <a:solidFill>
                  <a:schemeClr val="bg1"/>
                </a:solidFill>
                <a:latin typeface="Microsoft YaHei" panose="020B0503020204020204" pitchFamily="34" charset="-122"/>
                <a:ea typeface="微軟正黑體" panose="020B0604030504040204" pitchFamily="34" charset="-120"/>
              </a:rPr>
              <a:t>使用者登入及首頁</a:t>
            </a:r>
            <a:endParaRPr sz="4800" b="1" dirty="0">
              <a:solidFill>
                <a:schemeClr val="bg1"/>
              </a:solidFill>
              <a:latin typeface="Microsoft YaHei" panose="020B0503020204020204" pitchFamily="34" charset="-122"/>
              <a:ea typeface="微軟正黑體" panose="020B0604030504040204" pitchFamily="34" charset="-120"/>
            </a:endParaRPr>
          </a:p>
        </p:txBody>
      </p:sp>
      <p:sp>
        <p:nvSpPr>
          <p:cNvPr id="3" name="投影片編號版面配置區 2"/>
          <p:cNvSpPr>
            <a:spLocks noGrp="1"/>
          </p:cNvSpPr>
          <p:nvPr>
            <p:ph type="sldNum" idx="4294967295"/>
          </p:nvPr>
        </p:nvSpPr>
        <p:spPr>
          <a:xfrm>
            <a:off x="6495535" y="6492875"/>
            <a:ext cx="2133600" cy="365125"/>
          </a:xfrm>
          <a:prstGeom prst="rect">
            <a:avLst/>
          </a:prstGeom>
        </p:spPr>
        <p:txBody>
          <a:bodyPr/>
          <a:lstStyle/>
          <a:p>
            <a:pPr marL="0" lvl="0" indent="0" algn="r" rtl="0">
              <a:spcBef>
                <a:spcPts val="0"/>
              </a:spcBef>
              <a:spcAft>
                <a:spcPts val="0"/>
              </a:spcAft>
              <a:buNone/>
            </a:pPr>
            <a:fld id="{00000000-1234-1234-1234-123412341234}" type="slidenum">
              <a:rPr lang="en-US" altLang="zh-TW" smtClean="0"/>
              <a:t>4</a:t>
            </a:fld>
            <a:endParaRPr lang="zh-TW" altLang="en-US" dirty="0"/>
          </a:p>
        </p:txBody>
      </p:sp>
    </p:spTree>
    <p:extLst>
      <p:ext uri="{BB962C8B-B14F-4D97-AF65-F5344CB8AC3E}">
        <p14:creationId xmlns:p14="http://schemas.microsoft.com/office/powerpoint/2010/main" val="42510500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家庭背景統計</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40</a:t>
            </a:fld>
            <a:endParaRPr lang="zh-TW" altLang="en-US" dirty="0"/>
          </a:p>
        </p:txBody>
      </p:sp>
      <p:pic>
        <p:nvPicPr>
          <p:cNvPr id="2050" name="Picture 2" descr="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888" y="1417638"/>
            <a:ext cx="8201912" cy="389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784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輟學原因統計</a:t>
            </a:r>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41</a:t>
            </a:fld>
            <a:endParaRPr lang="zh-TW"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671" y="1518354"/>
            <a:ext cx="8705137" cy="414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256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歷史中輟學生統計</a:t>
            </a:r>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42</a:t>
            </a:fld>
            <a:endParaRPr lang="zh-TW" altLang="en-US"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24" y="1723952"/>
            <a:ext cx="8540151" cy="2959313"/>
          </a:xfrm>
          <a:prstGeom prst="rect">
            <a:avLst/>
          </a:prstGeom>
        </p:spPr>
      </p:pic>
      <p:sp>
        <p:nvSpPr>
          <p:cNvPr id="6" name="矩形 5"/>
          <p:cNvSpPr/>
          <p:nvPr/>
        </p:nvSpPr>
        <p:spPr>
          <a:xfrm>
            <a:off x="2648309" y="1974390"/>
            <a:ext cx="379563" cy="1304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4576862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8"/>
          <p:cNvSpPr/>
          <p:nvPr/>
        </p:nvSpPr>
        <p:spPr>
          <a:xfrm>
            <a:off x="856283" y="1600200"/>
            <a:ext cx="8287717" cy="3276600"/>
          </a:xfrm>
          <a:prstGeom prst="rect">
            <a:avLst/>
          </a:prstGeom>
          <a:solidFill>
            <a:srgbClr val="498D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6" name="Google Shape;136;p18"/>
          <p:cNvSpPr txBox="1">
            <a:spLocks noGrp="1"/>
          </p:cNvSpPr>
          <p:nvPr>
            <p:ph type="ctrTitle"/>
          </p:nvPr>
        </p:nvSpPr>
        <p:spPr>
          <a:xfrm>
            <a:off x="856283" y="3336709"/>
            <a:ext cx="6480720" cy="154009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800"/>
              <a:buFont typeface="Microsoft JhengHei"/>
              <a:buNone/>
            </a:pPr>
            <a:r>
              <a:rPr lang="zh-TW" altLang="en-US" sz="4800" b="1" dirty="0" smtClean="0">
                <a:solidFill>
                  <a:schemeClr val="bg1"/>
                </a:solidFill>
                <a:latin typeface="Microsoft YaHei" panose="020B0503020204020204" pitchFamily="34" charset="-122"/>
                <a:ea typeface="微軟正黑體" panose="020B0604030504040204" pitchFamily="34" charset="-120"/>
              </a:rPr>
              <a:t>資料查詢</a:t>
            </a:r>
            <a:endParaRPr sz="4800" b="1" dirty="0">
              <a:solidFill>
                <a:schemeClr val="bg1"/>
              </a:solidFill>
              <a:latin typeface="Microsoft YaHei" panose="020B0503020204020204" pitchFamily="34" charset="-122"/>
              <a:ea typeface="微軟正黑體" panose="020B0604030504040204" pitchFamily="34" charset="-120"/>
            </a:endParaRPr>
          </a:p>
        </p:txBody>
      </p:sp>
      <p:sp>
        <p:nvSpPr>
          <p:cNvPr id="3" name="投影片編號版面配置區 2"/>
          <p:cNvSpPr>
            <a:spLocks noGrp="1"/>
          </p:cNvSpPr>
          <p:nvPr>
            <p:ph type="sldNum" idx="4294967295"/>
          </p:nvPr>
        </p:nvSpPr>
        <p:spPr>
          <a:xfrm>
            <a:off x="6495535" y="6492875"/>
            <a:ext cx="2133600" cy="365125"/>
          </a:xfrm>
          <a:prstGeom prst="rect">
            <a:avLst/>
          </a:prstGeom>
        </p:spPr>
        <p:txBody>
          <a:bodyPr/>
          <a:lstStyle/>
          <a:p>
            <a:pPr marL="0" lvl="0" indent="0" algn="r" rtl="0">
              <a:spcBef>
                <a:spcPts val="0"/>
              </a:spcBef>
              <a:spcAft>
                <a:spcPts val="0"/>
              </a:spcAft>
              <a:buNone/>
            </a:pPr>
            <a:fld id="{00000000-1234-1234-1234-123412341234}" type="slidenum">
              <a:rPr lang="en-US" altLang="zh-TW" smtClean="0"/>
              <a:t>43</a:t>
            </a:fld>
            <a:endParaRPr lang="zh-TW" altLang="en-US" dirty="0"/>
          </a:p>
        </p:txBody>
      </p:sp>
    </p:spTree>
    <p:extLst>
      <p:ext uri="{BB962C8B-B14F-4D97-AF65-F5344CB8AC3E}">
        <p14:creationId xmlns:p14="http://schemas.microsoft.com/office/powerpoint/2010/main" val="8418623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資料查詢</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44</a:t>
            </a:fld>
            <a:endParaRPr lang="zh-TW" altLang="en-US" dirty="0"/>
          </a:p>
        </p:txBody>
      </p:sp>
      <p:graphicFrame>
        <p:nvGraphicFramePr>
          <p:cNvPr id="5" name="表格 4"/>
          <p:cNvGraphicFramePr>
            <a:graphicFrameLocks noGrp="1"/>
          </p:cNvGraphicFramePr>
          <p:nvPr>
            <p:extLst>
              <p:ext uri="{D42A27DB-BD31-4B8C-83A1-F6EECF244321}">
                <p14:modId xmlns:p14="http://schemas.microsoft.com/office/powerpoint/2010/main" val="1149218047"/>
              </p:ext>
            </p:extLst>
          </p:nvPr>
        </p:nvGraphicFramePr>
        <p:xfrm>
          <a:off x="457200" y="1406103"/>
          <a:ext cx="8307238" cy="4511617"/>
        </p:xfrm>
        <a:graphic>
          <a:graphicData uri="http://schemas.openxmlformats.org/drawingml/2006/table">
            <a:tbl>
              <a:tblPr firstRow="1" firstCol="1" bandRow="1">
                <a:tableStyleId>{5C22544A-7EE6-4342-B048-85BDC9FD1C3A}</a:tableStyleId>
              </a:tblPr>
              <a:tblGrid>
                <a:gridCol w="2653361">
                  <a:extLst>
                    <a:ext uri="{9D8B030D-6E8A-4147-A177-3AD203B41FA5}">
                      <a16:colId xmlns:a16="http://schemas.microsoft.com/office/drawing/2014/main" xmlns="" val="923710870"/>
                    </a:ext>
                  </a:extLst>
                </a:gridCol>
                <a:gridCol w="5653877">
                  <a:extLst>
                    <a:ext uri="{9D8B030D-6E8A-4147-A177-3AD203B41FA5}">
                      <a16:colId xmlns:a16="http://schemas.microsoft.com/office/drawing/2014/main" xmlns="" val="3868731997"/>
                    </a:ext>
                  </a:extLst>
                </a:gridCol>
              </a:tblGrid>
              <a:tr h="313521">
                <a:tc>
                  <a:txBody>
                    <a:bodyPr/>
                    <a:lstStyle/>
                    <a:p>
                      <a:pPr algn="ctr">
                        <a:spcBef>
                          <a:spcPts val="120"/>
                        </a:spcBef>
                        <a:spcAft>
                          <a:spcPts val="120"/>
                        </a:spcAft>
                      </a:pPr>
                      <a:r>
                        <a:rPr lang="zh-TW" sz="1400" kern="100" baseline="0" dirty="0">
                          <a:effectLst/>
                          <a:ea typeface="微軟正黑體" panose="020B0604030504040204" pitchFamily="34" charset="-120"/>
                        </a:rPr>
                        <a:t>功能項目</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Bef>
                          <a:spcPts val="120"/>
                        </a:spcBef>
                        <a:spcAft>
                          <a:spcPts val="120"/>
                        </a:spcAft>
                      </a:pPr>
                      <a:r>
                        <a:rPr lang="zh-TW" sz="1400" kern="100" baseline="0" dirty="0">
                          <a:effectLst/>
                          <a:ea typeface="微軟正黑體" panose="020B0604030504040204" pitchFamily="34" charset="-120"/>
                        </a:rPr>
                        <a:t>備　　　　　註</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2349740546"/>
                  </a:ext>
                </a:extLst>
              </a:tr>
              <a:tr h="299864">
                <a:tc>
                  <a:txBody>
                    <a:bodyPr/>
                    <a:lstStyle/>
                    <a:p>
                      <a:pPr>
                        <a:spcBef>
                          <a:spcPts val="120"/>
                        </a:spcBef>
                        <a:spcAft>
                          <a:spcPts val="120"/>
                        </a:spcAft>
                      </a:pPr>
                      <a:r>
                        <a:rPr lang="zh-TW" sz="1400" kern="100" baseline="0" dirty="0">
                          <a:effectLst/>
                          <a:ea typeface="微軟正黑體" panose="020B0604030504040204" pitchFamily="34" charset="-120"/>
                        </a:rPr>
                        <a:t>輟學、復學人數查詢</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spcBef>
                          <a:spcPts val="120"/>
                        </a:spcBef>
                        <a:spcAft>
                          <a:spcPts val="120"/>
                        </a:spcAft>
                      </a:pPr>
                      <a:r>
                        <a:rPr lang="zh-TW" sz="1400" kern="100" baseline="0" dirty="0">
                          <a:effectLst/>
                          <a:ea typeface="微軟正黑體" panose="020B0604030504040204" pitchFamily="34" charset="-120"/>
                        </a:rPr>
                        <a:t>提供以時間區間查詢各縣市下輟學、復學人數</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87429034"/>
                  </a:ext>
                </a:extLst>
              </a:tr>
              <a:tr h="299864">
                <a:tc>
                  <a:txBody>
                    <a:bodyPr/>
                    <a:lstStyle/>
                    <a:p>
                      <a:pPr>
                        <a:spcBef>
                          <a:spcPts val="120"/>
                        </a:spcBef>
                        <a:spcAft>
                          <a:spcPts val="120"/>
                        </a:spcAft>
                      </a:pPr>
                      <a:r>
                        <a:rPr lang="zh-TW" sz="1400" kern="100" baseline="0" dirty="0">
                          <a:effectLst/>
                          <a:ea typeface="微軟正黑體" panose="020B0604030504040204" pitchFamily="34" charset="-120"/>
                        </a:rPr>
                        <a:t>學生復學紀錄查詢</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spcBef>
                          <a:spcPts val="120"/>
                        </a:spcBef>
                        <a:spcAft>
                          <a:spcPts val="120"/>
                        </a:spcAft>
                      </a:pPr>
                      <a:r>
                        <a:rPr lang="zh-TW" sz="1400" kern="100" baseline="0" dirty="0">
                          <a:effectLst/>
                          <a:ea typeface="微軟正黑體" panose="020B0604030504040204" pitchFamily="34" charset="-120"/>
                        </a:rPr>
                        <a:t>提供以時間區間查詢學生復學紀錄</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4262218799"/>
                  </a:ext>
                </a:extLst>
              </a:tr>
              <a:tr h="299864">
                <a:tc>
                  <a:txBody>
                    <a:bodyPr/>
                    <a:lstStyle/>
                    <a:p>
                      <a:pPr>
                        <a:spcBef>
                          <a:spcPts val="120"/>
                        </a:spcBef>
                        <a:spcAft>
                          <a:spcPts val="120"/>
                        </a:spcAft>
                      </a:pPr>
                      <a:r>
                        <a:rPr lang="zh-TW" sz="1400" kern="100" baseline="0" dirty="0">
                          <a:effectLst/>
                          <a:ea typeface="微軟正黑體" panose="020B0604030504040204" pitchFamily="34" charset="-120"/>
                        </a:rPr>
                        <a:t>重覆輟學學生查詢</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spcBef>
                          <a:spcPts val="120"/>
                        </a:spcBef>
                        <a:spcAft>
                          <a:spcPts val="120"/>
                        </a:spcAft>
                      </a:pPr>
                      <a:r>
                        <a:rPr lang="zh-TW" sz="1400" kern="100" baseline="0" dirty="0">
                          <a:effectLst/>
                          <a:ea typeface="微軟正黑體" panose="020B0604030504040204" pitchFamily="34" charset="-120"/>
                        </a:rPr>
                        <a:t>提供以時間區間、輟學次數來查詢重覆輟學的學生</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2617480461"/>
                  </a:ext>
                </a:extLst>
              </a:tr>
              <a:tr h="299864">
                <a:tc>
                  <a:txBody>
                    <a:bodyPr/>
                    <a:lstStyle/>
                    <a:p>
                      <a:pPr>
                        <a:spcBef>
                          <a:spcPts val="120"/>
                        </a:spcBef>
                        <a:spcAft>
                          <a:spcPts val="120"/>
                        </a:spcAft>
                      </a:pPr>
                      <a:r>
                        <a:rPr lang="zh-TW" sz="1400" kern="100" baseline="0" dirty="0">
                          <a:effectLst/>
                          <a:ea typeface="微軟正黑體" panose="020B0604030504040204" pitchFamily="34" charset="-120"/>
                        </a:rPr>
                        <a:t>學生轉銜資料查詢</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spcBef>
                          <a:spcPts val="120"/>
                        </a:spcBef>
                        <a:spcAft>
                          <a:spcPts val="120"/>
                        </a:spcAft>
                      </a:pPr>
                      <a:r>
                        <a:rPr lang="zh-TW" sz="1400" kern="100" baseline="0" dirty="0">
                          <a:effectLst/>
                          <a:ea typeface="微軟正黑體" panose="020B0604030504040204" pitchFamily="34" charset="-120"/>
                        </a:rPr>
                        <a:t>提供以時間區間、身份証字號、轉學狀況來查詢學生轉銜資料</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913567143"/>
                  </a:ext>
                </a:extLst>
              </a:tr>
              <a:tr h="299864">
                <a:tc>
                  <a:txBody>
                    <a:bodyPr/>
                    <a:lstStyle/>
                    <a:p>
                      <a:pPr>
                        <a:spcBef>
                          <a:spcPts val="120"/>
                        </a:spcBef>
                        <a:spcAft>
                          <a:spcPts val="120"/>
                        </a:spcAft>
                      </a:pPr>
                      <a:r>
                        <a:rPr lang="zh-TW" sz="1400" kern="100" baseline="0" dirty="0">
                          <a:effectLst/>
                          <a:ea typeface="微軟正黑體" panose="020B0604030504040204" pitchFamily="34" charset="-120"/>
                        </a:rPr>
                        <a:t>綜合查詢</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spcBef>
                          <a:spcPts val="120"/>
                        </a:spcBef>
                        <a:spcAft>
                          <a:spcPts val="120"/>
                        </a:spcAft>
                      </a:pPr>
                      <a:r>
                        <a:rPr lang="zh-TW" sz="1400" kern="100" baseline="0" dirty="0">
                          <a:effectLst/>
                          <a:ea typeface="微軟正黑體" panose="020B0604030504040204" pitchFamily="34" charset="-120"/>
                        </a:rPr>
                        <a:t>提供以多重篩選條件來查詢中輟學生資料</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437798570"/>
                  </a:ext>
                </a:extLst>
              </a:tr>
              <a:tr h="299864">
                <a:tc>
                  <a:txBody>
                    <a:bodyPr/>
                    <a:lstStyle/>
                    <a:p>
                      <a:pPr>
                        <a:spcBef>
                          <a:spcPts val="120"/>
                        </a:spcBef>
                        <a:spcAft>
                          <a:spcPts val="120"/>
                        </a:spcAft>
                      </a:pPr>
                      <a:r>
                        <a:rPr lang="zh-TW" sz="1400" kern="100" baseline="0" dirty="0">
                          <a:effectLst/>
                          <a:ea typeface="微軟正黑體" panose="020B0604030504040204" pitchFamily="34" charset="-120"/>
                        </a:rPr>
                        <a:t>外籍配偶子女中輟查詢</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spcBef>
                          <a:spcPts val="120"/>
                        </a:spcBef>
                        <a:spcAft>
                          <a:spcPts val="120"/>
                        </a:spcAft>
                      </a:pPr>
                      <a:r>
                        <a:rPr lang="zh-TW" sz="1400" kern="100" baseline="0" dirty="0">
                          <a:effectLst/>
                          <a:ea typeface="微軟正黑體" panose="020B0604030504040204" pitchFamily="34" charset="-120"/>
                        </a:rPr>
                        <a:t>提供依學生現狀來查詢外籍配偶子女輟學人數</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456897647"/>
                  </a:ext>
                </a:extLst>
              </a:tr>
              <a:tr h="599728">
                <a:tc>
                  <a:txBody>
                    <a:bodyPr/>
                    <a:lstStyle/>
                    <a:p>
                      <a:pPr>
                        <a:spcBef>
                          <a:spcPts val="120"/>
                        </a:spcBef>
                        <a:spcAft>
                          <a:spcPts val="120"/>
                        </a:spcAft>
                      </a:pPr>
                      <a:r>
                        <a:rPr lang="zh-TW" sz="1400" kern="100" baseline="0" dirty="0">
                          <a:effectLst/>
                          <a:ea typeface="微軟正黑體" panose="020B0604030504040204" pitchFamily="34" charset="-120"/>
                        </a:rPr>
                        <a:t>警政單位尋獲未復學資料查詢</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spcBef>
                          <a:spcPts val="120"/>
                        </a:spcBef>
                        <a:spcAft>
                          <a:spcPts val="120"/>
                        </a:spcAft>
                      </a:pPr>
                      <a:r>
                        <a:rPr lang="zh-TW" sz="1400" kern="100" baseline="0" dirty="0">
                          <a:effectLst/>
                          <a:ea typeface="微軟正黑體" panose="020B0604030504040204" pitchFamily="34" charset="-120"/>
                        </a:rPr>
                        <a:t>提供依通報類別、復學狀況或尋獲之時間區間來查詢警政單位尋獲未復學的資料</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3748800424"/>
                  </a:ext>
                </a:extLst>
              </a:tr>
              <a:tr h="299864">
                <a:tc>
                  <a:txBody>
                    <a:bodyPr/>
                    <a:lstStyle/>
                    <a:p>
                      <a:pPr>
                        <a:spcBef>
                          <a:spcPts val="120"/>
                        </a:spcBef>
                        <a:spcAft>
                          <a:spcPts val="120"/>
                        </a:spcAft>
                      </a:pPr>
                      <a:r>
                        <a:rPr lang="zh-TW" sz="1400" kern="100" baseline="0" dirty="0">
                          <a:effectLst/>
                          <a:ea typeface="微軟正黑體" panose="020B0604030504040204" pitchFamily="34" charset="-120"/>
                        </a:rPr>
                        <a:t>長期缺課紀錄查詢</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spcBef>
                          <a:spcPts val="120"/>
                        </a:spcBef>
                        <a:spcAft>
                          <a:spcPts val="120"/>
                        </a:spcAft>
                      </a:pPr>
                      <a:r>
                        <a:rPr lang="zh-TW" sz="1400" kern="100" baseline="0" dirty="0">
                          <a:effectLst/>
                          <a:ea typeface="微軟正黑體" panose="020B0604030504040204" pitchFamily="34" charset="-120"/>
                        </a:rPr>
                        <a:t>提供依學年度、學期及縣市區域來查詢長期缺課的學生資料</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628102412"/>
                  </a:ext>
                </a:extLst>
              </a:tr>
              <a:tr h="599728">
                <a:tc>
                  <a:txBody>
                    <a:bodyPr/>
                    <a:lstStyle/>
                    <a:p>
                      <a:pPr>
                        <a:spcBef>
                          <a:spcPts val="120"/>
                        </a:spcBef>
                        <a:spcAft>
                          <a:spcPts val="120"/>
                        </a:spcAft>
                      </a:pPr>
                      <a:r>
                        <a:rPr lang="zh-TW" sz="1400" kern="100" baseline="0" dirty="0">
                          <a:effectLst/>
                          <a:ea typeface="微軟正黑體" panose="020B0604030504040204" pitchFamily="34" charset="-120"/>
                        </a:rPr>
                        <a:t>重覆長期缺課查詢</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spcBef>
                          <a:spcPts val="120"/>
                        </a:spcBef>
                        <a:spcAft>
                          <a:spcPts val="120"/>
                        </a:spcAft>
                      </a:pPr>
                      <a:r>
                        <a:rPr lang="zh-TW" sz="1400" kern="100" baseline="0" dirty="0">
                          <a:effectLst/>
                          <a:ea typeface="微軟正黑體" panose="020B0604030504040204" pitchFamily="34" charset="-120"/>
                        </a:rPr>
                        <a:t>提供依學年度區間、縣市區域來查詢長期缺課的學生資料與輟學次數</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215291823"/>
                  </a:ext>
                </a:extLst>
              </a:tr>
              <a:tr h="599728">
                <a:tc>
                  <a:txBody>
                    <a:bodyPr/>
                    <a:lstStyle/>
                    <a:p>
                      <a:pPr>
                        <a:spcBef>
                          <a:spcPts val="120"/>
                        </a:spcBef>
                        <a:spcAft>
                          <a:spcPts val="120"/>
                        </a:spcAft>
                      </a:pPr>
                      <a:r>
                        <a:rPr lang="zh-TW" sz="1400" kern="100" baseline="0" dirty="0">
                          <a:effectLst/>
                          <a:ea typeface="微軟正黑體" panose="020B0604030504040204" pitchFamily="34" charset="-120"/>
                        </a:rPr>
                        <a:t>已刪除資料查詢</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spcBef>
                          <a:spcPts val="120"/>
                        </a:spcBef>
                        <a:spcAft>
                          <a:spcPts val="120"/>
                        </a:spcAft>
                      </a:pPr>
                      <a:r>
                        <a:rPr lang="zh-TW" sz="1400" kern="100" baseline="0" dirty="0">
                          <a:effectLst/>
                          <a:ea typeface="微軟正黑體" panose="020B0604030504040204" pitchFamily="34" charset="-120"/>
                        </a:rPr>
                        <a:t>提供依時間區間、刪除原因與身份証字號來查詢已刪除的中輟生資料</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4087649147"/>
                  </a:ext>
                </a:extLst>
              </a:tr>
              <a:tr h="299864">
                <a:tc>
                  <a:txBody>
                    <a:bodyPr/>
                    <a:lstStyle/>
                    <a:p>
                      <a:pPr>
                        <a:spcBef>
                          <a:spcPts val="120"/>
                        </a:spcBef>
                        <a:spcAft>
                          <a:spcPts val="120"/>
                        </a:spcAft>
                      </a:pPr>
                      <a:r>
                        <a:rPr lang="zh-TW" sz="1400" kern="100" baseline="0" dirty="0">
                          <a:effectLst/>
                          <a:ea typeface="微軟正黑體" panose="020B0604030504040204" pitchFamily="34" charset="-120"/>
                        </a:rPr>
                        <a:t>已出境刪除中輟生查詢</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spcBef>
                          <a:spcPts val="120"/>
                        </a:spcBef>
                        <a:spcAft>
                          <a:spcPts val="120"/>
                        </a:spcAft>
                      </a:pPr>
                      <a:r>
                        <a:rPr lang="zh-TW" sz="1400" kern="100" baseline="0" dirty="0">
                          <a:effectLst/>
                          <a:ea typeface="微軟正黑體" panose="020B0604030504040204" pitchFamily="34" charset="-120"/>
                        </a:rPr>
                        <a:t>提供依身份証字號</a:t>
                      </a:r>
                      <a:r>
                        <a:rPr lang="zh-TW" sz="1400" kern="100" baseline="0" dirty="0" smtClean="0">
                          <a:effectLst/>
                          <a:ea typeface="微軟正黑體" panose="020B0604030504040204" pitchFamily="34" charset="-120"/>
                        </a:rPr>
                        <a:t>、</a:t>
                      </a:r>
                      <a:r>
                        <a:rPr lang="zh-TW" altLang="en-US" sz="1400" kern="100" baseline="0" dirty="0" smtClean="0">
                          <a:effectLst/>
                          <a:ea typeface="微軟正黑體" panose="020B0604030504040204" pitchFamily="34" charset="-120"/>
                        </a:rPr>
                        <a:t>刪除日期來查詢已刪除的學生出入境資料</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963790056"/>
                  </a:ext>
                </a:extLst>
              </a:tr>
            </a:tbl>
          </a:graphicData>
        </a:graphic>
      </p:graphicFrame>
    </p:spTree>
    <p:extLst>
      <p:ext uri="{BB962C8B-B14F-4D97-AF65-F5344CB8AC3E}">
        <p14:creationId xmlns:p14="http://schemas.microsoft.com/office/powerpoint/2010/main" val="31540246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輟學、復學人數查詢</a:t>
            </a:r>
            <a:endParaRPr lang="zh-TW" altLang="en-US" b="1" dirty="0"/>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45</a:t>
            </a:fld>
            <a:endParaRPr lang="zh-TW" altLang="en-US" dirty="0"/>
          </a:p>
        </p:txBody>
      </p:sp>
      <p:pic>
        <p:nvPicPr>
          <p:cNvPr id="6" name="圖片 5"/>
          <p:cNvPicPr>
            <a:picLocks noChangeAspect="1"/>
          </p:cNvPicPr>
          <p:nvPr/>
        </p:nvPicPr>
        <p:blipFill>
          <a:blip r:embed="rId2"/>
          <a:stretch>
            <a:fillRect/>
          </a:stretch>
        </p:blipFill>
        <p:spPr>
          <a:xfrm>
            <a:off x="2842251" y="1560887"/>
            <a:ext cx="3504342" cy="2394369"/>
          </a:xfrm>
          <a:prstGeom prst="rect">
            <a:avLst/>
          </a:prstGeom>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0120" b="48644"/>
          <a:stretch/>
        </p:blipFill>
        <p:spPr bwMode="auto">
          <a:xfrm>
            <a:off x="222852" y="4537492"/>
            <a:ext cx="8670982" cy="95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7059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重覆輟學學生</a:t>
            </a:r>
            <a:r>
              <a:rPr lang="zh-TW" altLang="en-US" dirty="0" smtClean="0"/>
              <a:t>查詢</a:t>
            </a:r>
            <a:endParaRPr lang="zh-TW" altLang="en-US" b="1" dirty="0"/>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46</a:t>
            </a:fld>
            <a:endParaRPr lang="zh-TW" altLang="en-US" dirty="0"/>
          </a:p>
        </p:txBody>
      </p:sp>
      <p:pic>
        <p:nvPicPr>
          <p:cNvPr id="22530" name="圖片 1"/>
          <p:cNvPicPr>
            <a:picLocks noChangeAspect="1" noChangeArrowheads="1"/>
          </p:cNvPicPr>
          <p:nvPr/>
        </p:nvPicPr>
        <p:blipFill rotWithShape="1">
          <a:blip r:embed="rId2">
            <a:extLst>
              <a:ext uri="{28A0092B-C50C-407E-A947-70E740481C1C}">
                <a14:useLocalDpi xmlns:a14="http://schemas.microsoft.com/office/drawing/2010/main" val="0"/>
              </a:ext>
            </a:extLst>
          </a:blip>
          <a:srcRect l="20818" t="20922" r="21566" b="18542"/>
          <a:stretch/>
        </p:blipFill>
        <p:spPr bwMode="auto">
          <a:xfrm>
            <a:off x="1794293" y="1417638"/>
            <a:ext cx="5037005" cy="264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610" b="51655"/>
          <a:stretch/>
        </p:blipFill>
        <p:spPr bwMode="auto">
          <a:xfrm>
            <a:off x="340395" y="4278703"/>
            <a:ext cx="8493054" cy="134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4431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警政單位尋獲未復學資料查詢</a:t>
            </a:r>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47</a:t>
            </a:fld>
            <a:endParaRPr lang="zh-TW" altLang="en-US" dirty="0"/>
          </a:p>
        </p:txBody>
      </p:sp>
      <p:pic>
        <p:nvPicPr>
          <p:cNvPr id="28674" name="圖片 1"/>
          <p:cNvPicPr>
            <a:picLocks noChangeAspect="1" noChangeArrowheads="1"/>
          </p:cNvPicPr>
          <p:nvPr/>
        </p:nvPicPr>
        <p:blipFill rotWithShape="1">
          <a:blip r:embed="rId2">
            <a:extLst>
              <a:ext uri="{28A0092B-C50C-407E-A947-70E740481C1C}">
                <a14:useLocalDpi xmlns:a14="http://schemas.microsoft.com/office/drawing/2010/main" val="0"/>
              </a:ext>
            </a:extLst>
          </a:blip>
          <a:srcRect l="21712" t="19554" r="9086" b="4634"/>
          <a:stretch/>
        </p:blipFill>
        <p:spPr bwMode="auto">
          <a:xfrm>
            <a:off x="2070339" y="1417638"/>
            <a:ext cx="5003321" cy="302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9058" b="57235"/>
          <a:stretch/>
        </p:blipFill>
        <p:spPr bwMode="auto">
          <a:xfrm>
            <a:off x="457200" y="4873924"/>
            <a:ext cx="8143336" cy="106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5009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8"/>
          <p:cNvSpPr/>
          <p:nvPr/>
        </p:nvSpPr>
        <p:spPr>
          <a:xfrm>
            <a:off x="856283" y="1600200"/>
            <a:ext cx="8287717" cy="3276600"/>
          </a:xfrm>
          <a:prstGeom prst="rect">
            <a:avLst/>
          </a:prstGeom>
          <a:solidFill>
            <a:srgbClr val="498D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6" name="Google Shape;136;p18"/>
          <p:cNvSpPr txBox="1">
            <a:spLocks noGrp="1"/>
          </p:cNvSpPr>
          <p:nvPr>
            <p:ph type="ctrTitle"/>
          </p:nvPr>
        </p:nvSpPr>
        <p:spPr>
          <a:xfrm>
            <a:off x="856283" y="3336709"/>
            <a:ext cx="6480720" cy="154009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800"/>
              <a:buFont typeface="Microsoft JhengHei"/>
              <a:buNone/>
            </a:pPr>
            <a:r>
              <a:rPr lang="zh-TW" altLang="en-US" sz="4800" b="1" dirty="0" smtClean="0">
                <a:solidFill>
                  <a:schemeClr val="bg1"/>
                </a:solidFill>
                <a:latin typeface="Microsoft YaHei" panose="020B0503020204020204" pitchFamily="34" charset="-122"/>
                <a:ea typeface="微軟正黑體" panose="020B0604030504040204" pitchFamily="34" charset="-120"/>
              </a:rPr>
              <a:t>系統參數維護</a:t>
            </a:r>
            <a:endParaRPr sz="4800" b="1" dirty="0">
              <a:solidFill>
                <a:schemeClr val="bg1"/>
              </a:solidFill>
              <a:latin typeface="Microsoft YaHei" panose="020B0503020204020204" pitchFamily="34" charset="-122"/>
              <a:ea typeface="微軟正黑體" panose="020B0604030504040204" pitchFamily="34" charset="-120"/>
            </a:endParaRPr>
          </a:p>
        </p:txBody>
      </p:sp>
      <p:sp>
        <p:nvSpPr>
          <p:cNvPr id="3" name="投影片編號版面配置區 2"/>
          <p:cNvSpPr>
            <a:spLocks noGrp="1"/>
          </p:cNvSpPr>
          <p:nvPr>
            <p:ph type="sldNum" idx="4294967295"/>
          </p:nvPr>
        </p:nvSpPr>
        <p:spPr>
          <a:xfrm>
            <a:off x="6495535" y="6492875"/>
            <a:ext cx="2133600" cy="365125"/>
          </a:xfrm>
          <a:prstGeom prst="rect">
            <a:avLst/>
          </a:prstGeom>
        </p:spPr>
        <p:txBody>
          <a:bodyPr/>
          <a:lstStyle/>
          <a:p>
            <a:pPr marL="0" lvl="0" indent="0" algn="r" rtl="0">
              <a:spcBef>
                <a:spcPts val="0"/>
              </a:spcBef>
              <a:spcAft>
                <a:spcPts val="0"/>
              </a:spcAft>
              <a:buNone/>
            </a:pPr>
            <a:fld id="{00000000-1234-1234-1234-123412341234}" type="slidenum">
              <a:rPr lang="en-US" altLang="zh-TW" smtClean="0"/>
              <a:t>48</a:t>
            </a:fld>
            <a:endParaRPr lang="zh-TW" altLang="en-US" dirty="0"/>
          </a:p>
        </p:txBody>
      </p:sp>
    </p:spTree>
    <p:extLst>
      <p:ext uri="{BB962C8B-B14F-4D97-AF65-F5344CB8AC3E}">
        <p14:creationId xmlns:p14="http://schemas.microsoft.com/office/powerpoint/2010/main" val="40435773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系統參數維護</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49</a:t>
            </a:fld>
            <a:endParaRPr lang="zh-TW" altLang="en-US" dirty="0"/>
          </a:p>
        </p:txBody>
      </p:sp>
      <p:graphicFrame>
        <p:nvGraphicFramePr>
          <p:cNvPr id="5" name="表格 4"/>
          <p:cNvGraphicFramePr>
            <a:graphicFrameLocks noGrp="1"/>
          </p:cNvGraphicFramePr>
          <p:nvPr>
            <p:extLst>
              <p:ext uri="{D42A27DB-BD31-4B8C-83A1-F6EECF244321}">
                <p14:modId xmlns:p14="http://schemas.microsoft.com/office/powerpoint/2010/main" val="4260349977"/>
              </p:ext>
            </p:extLst>
          </p:nvPr>
        </p:nvGraphicFramePr>
        <p:xfrm>
          <a:off x="705677" y="2232788"/>
          <a:ext cx="7592934" cy="1505028"/>
        </p:xfrm>
        <a:graphic>
          <a:graphicData uri="http://schemas.openxmlformats.org/drawingml/2006/table">
            <a:tbl>
              <a:tblPr firstRow="1" firstCol="1" bandRow="1">
                <a:tableStyleId>{5C22544A-7EE6-4342-B048-85BDC9FD1C3A}</a:tableStyleId>
              </a:tblPr>
              <a:tblGrid>
                <a:gridCol w="2425210">
                  <a:extLst>
                    <a:ext uri="{9D8B030D-6E8A-4147-A177-3AD203B41FA5}">
                      <a16:colId xmlns:a16="http://schemas.microsoft.com/office/drawing/2014/main" xmlns="" val="1879646265"/>
                    </a:ext>
                  </a:extLst>
                </a:gridCol>
                <a:gridCol w="5167724">
                  <a:extLst>
                    <a:ext uri="{9D8B030D-6E8A-4147-A177-3AD203B41FA5}">
                      <a16:colId xmlns:a16="http://schemas.microsoft.com/office/drawing/2014/main" xmlns="" val="3387355542"/>
                    </a:ext>
                  </a:extLst>
                </a:gridCol>
              </a:tblGrid>
              <a:tr h="376257">
                <a:tc>
                  <a:txBody>
                    <a:bodyPr/>
                    <a:lstStyle/>
                    <a:p>
                      <a:pPr algn="ctr">
                        <a:spcBef>
                          <a:spcPts val="120"/>
                        </a:spcBef>
                        <a:spcAft>
                          <a:spcPts val="120"/>
                        </a:spcAft>
                      </a:pPr>
                      <a:r>
                        <a:rPr lang="zh-TW" sz="1400" kern="100" baseline="0" dirty="0">
                          <a:effectLst/>
                          <a:ea typeface="微軟正黑體" panose="020B0604030504040204" pitchFamily="34" charset="-120"/>
                        </a:rPr>
                        <a:t>功能項目</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Bef>
                          <a:spcPts val="120"/>
                        </a:spcBef>
                        <a:spcAft>
                          <a:spcPts val="120"/>
                        </a:spcAft>
                      </a:pPr>
                      <a:r>
                        <a:rPr lang="zh-TW" sz="1400" kern="100" baseline="0">
                          <a:effectLst/>
                          <a:ea typeface="微軟正黑體" panose="020B0604030504040204" pitchFamily="34" charset="-120"/>
                        </a:rPr>
                        <a:t>備　　　　　註</a:t>
                      </a:r>
                      <a:endParaRPr lang="zh-TW" sz="1400" kern="100" baseline="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2182828510"/>
                  </a:ext>
                </a:extLst>
              </a:tr>
              <a:tr h="376257">
                <a:tc>
                  <a:txBody>
                    <a:bodyPr/>
                    <a:lstStyle/>
                    <a:p>
                      <a:pPr>
                        <a:spcBef>
                          <a:spcPts val="120"/>
                        </a:spcBef>
                        <a:spcAft>
                          <a:spcPts val="120"/>
                        </a:spcAft>
                      </a:pPr>
                      <a:r>
                        <a:rPr lang="zh-TW" sz="1400" kern="100" baseline="0" dirty="0">
                          <a:effectLst/>
                          <a:ea typeface="微軟正黑體" panose="020B0604030504040204" pitchFamily="34" charset="-120"/>
                        </a:rPr>
                        <a:t>機關資料維護</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spcBef>
                          <a:spcPts val="120"/>
                        </a:spcBef>
                        <a:spcAft>
                          <a:spcPts val="120"/>
                        </a:spcAft>
                      </a:pPr>
                      <a:r>
                        <a:rPr lang="zh-TW" sz="1400" kern="100" baseline="0" dirty="0">
                          <a:effectLst/>
                          <a:ea typeface="微軟正黑體" panose="020B0604030504040204" pitchFamily="34" charset="-120"/>
                        </a:rPr>
                        <a:t>顯示各縣市、學校單位資料，並提供管理者維護</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3524900596"/>
                  </a:ext>
                </a:extLst>
              </a:tr>
              <a:tr h="752514">
                <a:tc>
                  <a:txBody>
                    <a:bodyPr/>
                    <a:lstStyle/>
                    <a:p>
                      <a:pPr>
                        <a:spcBef>
                          <a:spcPts val="120"/>
                        </a:spcBef>
                        <a:spcAft>
                          <a:spcPts val="120"/>
                        </a:spcAft>
                      </a:pPr>
                      <a:r>
                        <a:rPr lang="zh-TW" sz="1400" kern="100" baseline="0" dirty="0">
                          <a:effectLst/>
                          <a:ea typeface="微軟正黑體" panose="020B0604030504040204" pitchFamily="34" charset="-120"/>
                        </a:rPr>
                        <a:t>學生總數維護</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spcBef>
                          <a:spcPts val="120"/>
                        </a:spcBef>
                        <a:spcAft>
                          <a:spcPts val="120"/>
                        </a:spcAft>
                      </a:pPr>
                      <a:r>
                        <a:rPr lang="zh-TW" sz="1400" kern="100" baseline="0" dirty="0">
                          <a:effectLst/>
                          <a:ea typeface="微軟正黑體" panose="020B0604030504040204" pitchFamily="34" charset="-120"/>
                        </a:rPr>
                        <a:t>顯示各年度下各縣市、學校單位學生人數相關資料並提供各學校單位維護</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2464322191"/>
                  </a:ext>
                </a:extLst>
              </a:tr>
            </a:tbl>
          </a:graphicData>
        </a:graphic>
      </p:graphicFrame>
    </p:spTree>
    <p:extLst>
      <p:ext uri="{BB962C8B-B14F-4D97-AF65-F5344CB8AC3E}">
        <p14:creationId xmlns:p14="http://schemas.microsoft.com/office/powerpoint/2010/main" val="18606457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登入頁面</a:t>
            </a:r>
            <a:endParaRPr lang="zh-TW" altLang="en-US" b="1" dirty="0"/>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a:t>
            </a:fld>
            <a:endParaRPr lang="zh-TW" altLang="en-US" dirty="0"/>
          </a:p>
        </p:txBody>
      </p:sp>
      <p:pic>
        <p:nvPicPr>
          <p:cNvPr id="6" name="圖片 5"/>
          <p:cNvPicPr/>
          <p:nvPr/>
        </p:nvPicPr>
        <p:blipFill>
          <a:blip r:embed="rId2"/>
          <a:stretch>
            <a:fillRect/>
          </a:stretch>
        </p:blipFill>
        <p:spPr>
          <a:xfrm>
            <a:off x="1384660" y="1417637"/>
            <a:ext cx="6793182" cy="4163653"/>
          </a:xfrm>
          <a:prstGeom prst="rect">
            <a:avLst/>
          </a:prstGeom>
        </p:spPr>
      </p:pic>
    </p:spTree>
    <p:extLst>
      <p:ext uri="{BB962C8B-B14F-4D97-AF65-F5344CB8AC3E}">
        <p14:creationId xmlns:p14="http://schemas.microsoft.com/office/powerpoint/2010/main" val="19353976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機關資料維護</a:t>
            </a:r>
            <a:endParaRPr lang="zh-TW" altLang="en-US" b="1" dirty="0"/>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50</a:t>
            </a:fld>
            <a:endParaRPr lang="zh-TW" altLang="en-US" dirty="0"/>
          </a:p>
        </p:txBody>
      </p:sp>
      <p:pic>
        <p:nvPicPr>
          <p:cNvPr id="3686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3622" t="5551" r="1093" b="5416"/>
          <a:stretch/>
        </p:blipFill>
        <p:spPr bwMode="auto">
          <a:xfrm>
            <a:off x="785003" y="1742535"/>
            <a:ext cx="7591245" cy="354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0422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學生總數維護</a:t>
            </a:r>
            <a:endParaRPr lang="zh-TW" altLang="en-US" b="1" dirty="0"/>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51</a:t>
            </a:fld>
            <a:endParaRPr lang="zh-TW" altLang="en-US" dirty="0"/>
          </a:p>
        </p:txBody>
      </p:sp>
      <p:pic>
        <p:nvPicPr>
          <p:cNvPr id="37890" name="圖片 1"/>
          <p:cNvPicPr>
            <a:picLocks noChangeAspect="1" noChangeArrowheads="1"/>
          </p:cNvPicPr>
          <p:nvPr/>
        </p:nvPicPr>
        <p:blipFill rotWithShape="1">
          <a:blip r:embed="rId2">
            <a:extLst>
              <a:ext uri="{28A0092B-C50C-407E-A947-70E740481C1C}">
                <a14:useLocalDpi xmlns:a14="http://schemas.microsoft.com/office/drawing/2010/main" val="0"/>
              </a:ext>
            </a:extLst>
          </a:blip>
          <a:srcRect l="28699" t="22290" r="15840" b="15946"/>
          <a:stretch/>
        </p:blipFill>
        <p:spPr bwMode="auto">
          <a:xfrm>
            <a:off x="2432651" y="1417638"/>
            <a:ext cx="4037160" cy="240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圖片 1"/>
          <p:cNvPicPr>
            <a:picLocks noChangeAspect="1" noChangeArrowheads="1"/>
          </p:cNvPicPr>
          <p:nvPr/>
        </p:nvPicPr>
        <p:blipFill rotWithShape="1">
          <a:blip r:embed="rId3">
            <a:extLst>
              <a:ext uri="{28A0092B-C50C-407E-A947-70E740481C1C}">
                <a14:useLocalDpi xmlns:a14="http://schemas.microsoft.com/office/drawing/2010/main" val="0"/>
              </a:ext>
            </a:extLst>
          </a:blip>
          <a:srcRect l="2187" t="5866" r="3966" b="10704"/>
          <a:stretch/>
        </p:blipFill>
        <p:spPr bwMode="auto">
          <a:xfrm>
            <a:off x="1421676" y="3907765"/>
            <a:ext cx="6198324" cy="284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4668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8"/>
          <p:cNvSpPr/>
          <p:nvPr/>
        </p:nvSpPr>
        <p:spPr>
          <a:xfrm>
            <a:off x="856283" y="1600200"/>
            <a:ext cx="8287717" cy="3276600"/>
          </a:xfrm>
          <a:prstGeom prst="rect">
            <a:avLst/>
          </a:prstGeom>
          <a:solidFill>
            <a:srgbClr val="498D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6" name="Google Shape;136;p18"/>
          <p:cNvSpPr txBox="1">
            <a:spLocks noGrp="1"/>
          </p:cNvSpPr>
          <p:nvPr>
            <p:ph type="ctrTitle"/>
          </p:nvPr>
        </p:nvSpPr>
        <p:spPr>
          <a:xfrm>
            <a:off x="856283" y="3336709"/>
            <a:ext cx="6480720" cy="154009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800"/>
              <a:buFont typeface="Microsoft JhengHei"/>
              <a:buNone/>
            </a:pPr>
            <a:r>
              <a:rPr lang="zh-TW" altLang="en-US" sz="4800" b="1" dirty="0" smtClean="0">
                <a:solidFill>
                  <a:schemeClr val="bg1"/>
                </a:solidFill>
                <a:latin typeface="Microsoft YaHei" panose="020B0503020204020204" pitchFamily="34" charset="-122"/>
                <a:ea typeface="微軟正黑體" panose="020B0604030504040204" pitchFamily="34" charset="-120"/>
              </a:rPr>
              <a:t>其它事項</a:t>
            </a:r>
            <a:endParaRPr sz="4800" b="1" dirty="0">
              <a:solidFill>
                <a:schemeClr val="bg1"/>
              </a:solidFill>
              <a:latin typeface="Microsoft YaHei" panose="020B0503020204020204" pitchFamily="34" charset="-122"/>
              <a:ea typeface="微軟正黑體" panose="020B0604030504040204" pitchFamily="34" charset="-120"/>
            </a:endParaRPr>
          </a:p>
        </p:txBody>
      </p:sp>
      <p:sp>
        <p:nvSpPr>
          <p:cNvPr id="3" name="投影片編號版面配置區 2"/>
          <p:cNvSpPr>
            <a:spLocks noGrp="1"/>
          </p:cNvSpPr>
          <p:nvPr>
            <p:ph type="sldNum" idx="4294967295"/>
          </p:nvPr>
        </p:nvSpPr>
        <p:spPr>
          <a:xfrm>
            <a:off x="6495535" y="6492875"/>
            <a:ext cx="2133600" cy="365125"/>
          </a:xfrm>
          <a:prstGeom prst="rect">
            <a:avLst/>
          </a:prstGeom>
        </p:spPr>
        <p:txBody>
          <a:bodyPr/>
          <a:lstStyle/>
          <a:p>
            <a:pPr marL="0" lvl="0" indent="0" algn="r" rtl="0">
              <a:spcBef>
                <a:spcPts val="0"/>
              </a:spcBef>
              <a:spcAft>
                <a:spcPts val="0"/>
              </a:spcAft>
              <a:buNone/>
            </a:pPr>
            <a:fld id="{00000000-1234-1234-1234-123412341234}" type="slidenum">
              <a:rPr lang="en-US" altLang="zh-TW" smtClean="0"/>
              <a:t>52</a:t>
            </a:fld>
            <a:endParaRPr lang="zh-TW" altLang="en-US" dirty="0"/>
          </a:p>
        </p:txBody>
      </p:sp>
    </p:spTree>
    <p:extLst>
      <p:ext uri="{BB962C8B-B14F-4D97-AF65-F5344CB8AC3E}">
        <p14:creationId xmlns:p14="http://schemas.microsoft.com/office/powerpoint/2010/main" val="33118665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其它事項</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53</a:t>
            </a:fld>
            <a:endParaRPr lang="zh-TW" altLang="en-US" dirty="0"/>
          </a:p>
        </p:txBody>
      </p:sp>
      <p:graphicFrame>
        <p:nvGraphicFramePr>
          <p:cNvPr id="6" name="表格 5"/>
          <p:cNvGraphicFramePr>
            <a:graphicFrameLocks noGrp="1"/>
          </p:cNvGraphicFramePr>
          <p:nvPr>
            <p:extLst>
              <p:ext uri="{D42A27DB-BD31-4B8C-83A1-F6EECF244321}">
                <p14:modId xmlns:p14="http://schemas.microsoft.com/office/powerpoint/2010/main" val="678691682"/>
              </p:ext>
            </p:extLst>
          </p:nvPr>
        </p:nvGraphicFramePr>
        <p:xfrm>
          <a:off x="457200" y="2116381"/>
          <a:ext cx="8229600" cy="2171467"/>
        </p:xfrm>
        <a:graphic>
          <a:graphicData uri="http://schemas.openxmlformats.org/drawingml/2006/table">
            <a:tbl>
              <a:tblPr firstRow="1" firstCol="1" bandRow="1">
                <a:tableStyleId>{5C22544A-7EE6-4342-B048-85BDC9FD1C3A}</a:tableStyleId>
              </a:tblPr>
              <a:tblGrid>
                <a:gridCol w="2628563">
                  <a:extLst>
                    <a:ext uri="{9D8B030D-6E8A-4147-A177-3AD203B41FA5}">
                      <a16:colId xmlns:a16="http://schemas.microsoft.com/office/drawing/2014/main" xmlns="" val="1861594205"/>
                    </a:ext>
                  </a:extLst>
                </a:gridCol>
                <a:gridCol w="5601037">
                  <a:extLst>
                    <a:ext uri="{9D8B030D-6E8A-4147-A177-3AD203B41FA5}">
                      <a16:colId xmlns:a16="http://schemas.microsoft.com/office/drawing/2014/main" xmlns="" val="3815961373"/>
                    </a:ext>
                  </a:extLst>
                </a:gridCol>
              </a:tblGrid>
              <a:tr h="405961">
                <a:tc>
                  <a:txBody>
                    <a:bodyPr/>
                    <a:lstStyle/>
                    <a:p>
                      <a:pPr algn="ctr">
                        <a:spcBef>
                          <a:spcPts val="120"/>
                        </a:spcBef>
                        <a:spcAft>
                          <a:spcPts val="120"/>
                        </a:spcAft>
                      </a:pPr>
                      <a:r>
                        <a:rPr lang="zh-TW" sz="1400" kern="100" baseline="0" dirty="0">
                          <a:effectLst/>
                          <a:ea typeface="微軟正黑體" panose="020B0604030504040204" pitchFamily="34" charset="-120"/>
                        </a:rPr>
                        <a:t>功　　能</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Bef>
                          <a:spcPts val="120"/>
                        </a:spcBef>
                        <a:spcAft>
                          <a:spcPts val="120"/>
                        </a:spcAft>
                      </a:pPr>
                      <a:r>
                        <a:rPr lang="zh-TW" sz="1400" kern="100" baseline="0">
                          <a:effectLst/>
                          <a:ea typeface="微軟正黑體" panose="020B0604030504040204" pitchFamily="34" charset="-120"/>
                        </a:rPr>
                        <a:t>備　　　　　註</a:t>
                      </a:r>
                      <a:endParaRPr lang="zh-TW" sz="1400" kern="100" baseline="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493588114"/>
                  </a:ext>
                </a:extLst>
              </a:tr>
              <a:tr h="405961">
                <a:tc>
                  <a:txBody>
                    <a:bodyPr/>
                    <a:lstStyle/>
                    <a:p>
                      <a:pPr>
                        <a:spcBef>
                          <a:spcPts val="120"/>
                        </a:spcBef>
                        <a:spcAft>
                          <a:spcPts val="120"/>
                        </a:spcAft>
                      </a:pPr>
                      <a:r>
                        <a:rPr lang="zh-TW" sz="1400" kern="100" baseline="0" dirty="0">
                          <a:effectLst/>
                          <a:ea typeface="微軟正黑體" panose="020B0604030504040204" pitchFamily="34" charset="-120"/>
                        </a:rPr>
                        <a:t>資料下載區</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spcBef>
                          <a:spcPts val="120"/>
                        </a:spcBef>
                        <a:spcAft>
                          <a:spcPts val="120"/>
                        </a:spcAft>
                      </a:pPr>
                      <a:r>
                        <a:rPr lang="zh-TW" sz="1400" kern="100" baseline="0">
                          <a:effectLst/>
                          <a:ea typeface="微軟正黑體" panose="020B0604030504040204" pitchFamily="34" charset="-120"/>
                        </a:rPr>
                        <a:t>提供讓系統使用者取得的文件超鏈結</a:t>
                      </a:r>
                      <a:endParaRPr lang="zh-TW" sz="1400" kern="100" baseline="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2111874755"/>
                  </a:ext>
                </a:extLst>
              </a:tr>
              <a:tr h="405961">
                <a:tc>
                  <a:txBody>
                    <a:bodyPr/>
                    <a:lstStyle/>
                    <a:p>
                      <a:pPr>
                        <a:spcBef>
                          <a:spcPts val="120"/>
                        </a:spcBef>
                        <a:spcAft>
                          <a:spcPts val="120"/>
                        </a:spcAft>
                      </a:pPr>
                      <a:r>
                        <a:rPr lang="en-US" sz="1400" kern="100" baseline="0" dirty="0">
                          <a:effectLst/>
                          <a:ea typeface="微軟正黑體" panose="020B0604030504040204" pitchFamily="34" charset="-120"/>
                        </a:rPr>
                        <a:t>FAQ</a:t>
                      </a:r>
                      <a:r>
                        <a:rPr lang="zh-TW" sz="1400" kern="100" baseline="0" dirty="0">
                          <a:effectLst/>
                          <a:ea typeface="微軟正黑體" panose="020B0604030504040204" pitchFamily="34" charset="-120"/>
                        </a:rPr>
                        <a:t>查詢</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spcBef>
                          <a:spcPts val="120"/>
                        </a:spcBef>
                        <a:spcAft>
                          <a:spcPts val="120"/>
                        </a:spcAft>
                      </a:pPr>
                      <a:r>
                        <a:rPr lang="zh-TW" sz="1400" kern="100" baseline="0">
                          <a:effectLst/>
                          <a:ea typeface="微軟正黑體" panose="020B0604030504040204" pitchFamily="34" charset="-120"/>
                        </a:rPr>
                        <a:t>顯示常見的問題項目</a:t>
                      </a:r>
                      <a:endParaRPr lang="zh-TW" sz="1400" kern="100" baseline="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593206604"/>
                  </a:ext>
                </a:extLst>
              </a:tr>
              <a:tr h="547623">
                <a:tc>
                  <a:txBody>
                    <a:bodyPr/>
                    <a:lstStyle/>
                    <a:p>
                      <a:pPr>
                        <a:spcBef>
                          <a:spcPts val="120"/>
                        </a:spcBef>
                        <a:spcAft>
                          <a:spcPts val="120"/>
                        </a:spcAft>
                      </a:pPr>
                      <a:r>
                        <a:rPr lang="zh-TW" sz="1400" kern="100" baseline="0" dirty="0">
                          <a:effectLst/>
                          <a:ea typeface="微軟正黑體" panose="020B0604030504040204" pitchFamily="34" charset="-120"/>
                        </a:rPr>
                        <a:t>問題反應單</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spcBef>
                          <a:spcPts val="120"/>
                        </a:spcBef>
                        <a:spcAft>
                          <a:spcPts val="120"/>
                        </a:spcAft>
                      </a:pPr>
                      <a:r>
                        <a:rPr lang="zh-TW" sz="1400" kern="100" baseline="0" dirty="0">
                          <a:effectLst/>
                          <a:ea typeface="微軟正黑體" panose="020B0604030504040204" pitchFamily="34" charset="-120"/>
                        </a:rPr>
                        <a:t>顯示系統使用者詢問的問題並提供給管理者工程師對其問題進行回應</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091855642"/>
                  </a:ext>
                </a:extLst>
              </a:tr>
              <a:tr h="405961">
                <a:tc>
                  <a:txBody>
                    <a:bodyPr/>
                    <a:lstStyle/>
                    <a:p>
                      <a:pPr>
                        <a:spcBef>
                          <a:spcPts val="120"/>
                        </a:spcBef>
                        <a:spcAft>
                          <a:spcPts val="120"/>
                        </a:spcAft>
                      </a:pPr>
                      <a:r>
                        <a:rPr lang="zh-TW" sz="1400" kern="100" baseline="0" dirty="0">
                          <a:effectLst/>
                          <a:ea typeface="微軟正黑體" panose="020B0604030504040204" pitchFamily="34" charset="-120"/>
                        </a:rPr>
                        <a:t>佈告欄</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spcBef>
                          <a:spcPts val="120"/>
                        </a:spcBef>
                        <a:spcAft>
                          <a:spcPts val="120"/>
                        </a:spcAft>
                      </a:pPr>
                      <a:r>
                        <a:rPr lang="zh-TW" sz="1400" kern="100" baseline="0" dirty="0">
                          <a:effectLst/>
                          <a:ea typeface="微軟正黑體" panose="020B0604030504040204" pitchFamily="34" charset="-120"/>
                        </a:rPr>
                        <a:t>顯示需公告的最新消息</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3984445042"/>
                  </a:ext>
                </a:extLst>
              </a:tr>
            </a:tbl>
          </a:graphicData>
        </a:graphic>
      </p:graphicFrame>
    </p:spTree>
    <p:extLst>
      <p:ext uri="{BB962C8B-B14F-4D97-AF65-F5344CB8AC3E}">
        <p14:creationId xmlns:p14="http://schemas.microsoft.com/office/powerpoint/2010/main" val="20463343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資料下載</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54</a:t>
            </a:fld>
            <a:endParaRPr lang="zh-TW" altLang="en-US" dirty="0"/>
          </a:p>
        </p:txBody>
      </p:sp>
      <p:pic>
        <p:nvPicPr>
          <p:cNvPr id="5" name="圖片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1318" y="1675141"/>
            <a:ext cx="6399542" cy="3543839"/>
          </a:xfrm>
          <a:prstGeom prst="rect">
            <a:avLst/>
          </a:prstGeom>
          <a:noFill/>
          <a:ln>
            <a:noFill/>
          </a:ln>
        </p:spPr>
      </p:pic>
    </p:spTree>
    <p:extLst>
      <p:ext uri="{BB962C8B-B14F-4D97-AF65-F5344CB8AC3E}">
        <p14:creationId xmlns:p14="http://schemas.microsoft.com/office/powerpoint/2010/main" val="8806406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FAQ</a:t>
            </a:r>
            <a:r>
              <a:rPr lang="zh-TW" altLang="zh-TW" dirty="0"/>
              <a:t>查詢</a:t>
            </a:r>
            <a:endParaRPr lang="zh-TW" altLang="en-US" b="1" dirty="0"/>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55</a:t>
            </a:fld>
            <a:endParaRPr lang="zh-TW" altLang="en-US" dirty="0"/>
          </a:p>
        </p:txBody>
      </p:sp>
      <p:pic>
        <p:nvPicPr>
          <p:cNvPr id="6" name="圖片 5"/>
          <p:cNvPicPr/>
          <p:nvPr/>
        </p:nvPicPr>
        <p:blipFill>
          <a:blip r:embed="rId2"/>
          <a:stretch>
            <a:fillRect/>
          </a:stretch>
        </p:blipFill>
        <p:spPr>
          <a:xfrm>
            <a:off x="1073892" y="1776980"/>
            <a:ext cx="7164334" cy="1768476"/>
          </a:xfrm>
          <a:prstGeom prst="rect">
            <a:avLst/>
          </a:prstGeom>
        </p:spPr>
      </p:pic>
      <p:pic>
        <p:nvPicPr>
          <p:cNvPr id="7" name="圖片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9250" y="4083631"/>
            <a:ext cx="6214524" cy="2170520"/>
          </a:xfrm>
          <a:prstGeom prst="rect">
            <a:avLst/>
          </a:prstGeom>
          <a:noFill/>
          <a:ln>
            <a:noFill/>
          </a:ln>
        </p:spPr>
      </p:pic>
    </p:spTree>
    <p:extLst>
      <p:ext uri="{BB962C8B-B14F-4D97-AF65-F5344CB8AC3E}">
        <p14:creationId xmlns:p14="http://schemas.microsoft.com/office/powerpoint/2010/main" val="12383565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t>問題反應</a:t>
            </a:r>
            <a:r>
              <a:rPr lang="zh-TW" altLang="zh-TW" dirty="0" smtClean="0"/>
              <a:t>單</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56</a:t>
            </a:fld>
            <a:endParaRPr lang="zh-TW" altLang="en-US" dirty="0"/>
          </a:p>
        </p:txBody>
      </p:sp>
      <p:pic>
        <p:nvPicPr>
          <p:cNvPr id="41986" name="圖片 1"/>
          <p:cNvPicPr>
            <a:picLocks noChangeAspect="1" noChangeArrowheads="1"/>
          </p:cNvPicPr>
          <p:nvPr/>
        </p:nvPicPr>
        <p:blipFill rotWithShape="1">
          <a:blip r:embed="rId2">
            <a:extLst>
              <a:ext uri="{28A0092B-C50C-407E-A947-70E740481C1C}">
                <a14:useLocalDpi xmlns:a14="http://schemas.microsoft.com/office/drawing/2010/main" val="0"/>
              </a:ext>
            </a:extLst>
          </a:blip>
          <a:srcRect l="18939" t="16946" r="10473" b="12656"/>
          <a:stretch/>
        </p:blipFill>
        <p:spPr bwMode="auto">
          <a:xfrm>
            <a:off x="2700067" y="1315572"/>
            <a:ext cx="3743865" cy="263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
          <p:cNvPicPr>
            <a:picLocks noChangeAspect="1" noChangeArrowheads="1"/>
          </p:cNvPicPr>
          <p:nvPr/>
        </p:nvPicPr>
        <p:blipFill rotWithShape="1">
          <a:blip r:embed="rId3">
            <a:extLst>
              <a:ext uri="{28A0092B-C50C-407E-A947-70E740481C1C}">
                <a14:useLocalDpi xmlns:a14="http://schemas.microsoft.com/office/drawing/2010/main" val="0"/>
              </a:ext>
            </a:extLst>
          </a:blip>
          <a:srcRect t="4820" b="50268"/>
          <a:stretch/>
        </p:blipFill>
        <p:spPr bwMode="auto">
          <a:xfrm>
            <a:off x="978932" y="4272981"/>
            <a:ext cx="7186134" cy="101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56025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3"/>
          <p:cNvSpPr txBox="1"/>
          <p:nvPr/>
        </p:nvSpPr>
        <p:spPr>
          <a:xfrm>
            <a:off x="1325302" y="2147711"/>
            <a:ext cx="6505128" cy="1219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E57C4"/>
              </a:buClr>
              <a:buSzPts val="5400"/>
              <a:buFont typeface="Arial"/>
              <a:buNone/>
            </a:pPr>
            <a:r>
              <a:rPr lang="zh-TW" sz="5400" b="1">
                <a:solidFill>
                  <a:srgbClr val="0E57C4"/>
                </a:solidFill>
                <a:latin typeface="Microsoft JhengHei"/>
                <a:ea typeface="Microsoft JhengHei"/>
                <a:cs typeface="Microsoft JhengHei"/>
                <a:sym typeface="Microsoft JhengHei"/>
              </a:rPr>
              <a:t>報告完畢，感謝聆聽</a:t>
            </a:r>
            <a:endParaRPr dirty="0"/>
          </a:p>
        </p:txBody>
      </p:sp>
      <p:sp>
        <p:nvSpPr>
          <p:cNvPr id="519" name="Google Shape;519;p73"/>
          <p:cNvSpPr txBox="1"/>
          <p:nvPr/>
        </p:nvSpPr>
        <p:spPr>
          <a:xfrm>
            <a:off x="1772071" y="3356992"/>
            <a:ext cx="6056313" cy="1219200"/>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9BC6CE"/>
              </a:buClr>
              <a:buSzPts val="2970"/>
              <a:buFont typeface="Microsoft JhengHei"/>
              <a:buNone/>
            </a:pPr>
            <a:r>
              <a:rPr lang="zh-TW" sz="2970" b="1">
                <a:solidFill>
                  <a:srgbClr val="9BC6CE"/>
                </a:solidFill>
                <a:latin typeface="Microsoft JhengHei"/>
                <a:ea typeface="Microsoft JhengHei"/>
                <a:cs typeface="Microsoft JhengHei"/>
                <a:sym typeface="Microsoft JhengHei"/>
              </a:rPr>
              <a:t>國立暨南國際大學 資訊工程學系</a:t>
            </a:r>
            <a:br>
              <a:rPr lang="zh-TW" sz="2970" b="1">
                <a:solidFill>
                  <a:srgbClr val="9BC6CE"/>
                </a:solidFill>
                <a:latin typeface="Microsoft JhengHei"/>
                <a:ea typeface="Microsoft JhengHei"/>
                <a:cs typeface="Microsoft JhengHei"/>
                <a:sym typeface="Microsoft JhengHei"/>
              </a:rPr>
            </a:br>
            <a:r>
              <a:rPr lang="zh-TW" sz="2970" b="1">
                <a:solidFill>
                  <a:srgbClr val="9BC6CE"/>
                </a:solidFill>
                <a:latin typeface="Microsoft JhengHei"/>
                <a:ea typeface="Microsoft JhengHei"/>
                <a:cs typeface="Microsoft JhengHei"/>
                <a:sym typeface="Microsoft JhengHei"/>
              </a:rPr>
              <a:t>    教育行政資訊系統研發中心</a:t>
            </a:r>
            <a:r>
              <a:rPr lang="zh-TW" sz="2970">
                <a:solidFill>
                  <a:schemeClr val="dk1"/>
                </a:solidFill>
                <a:latin typeface="Libre Franklin Medium"/>
                <a:ea typeface="Libre Franklin Medium"/>
                <a:cs typeface="Libre Franklin Medium"/>
                <a:sym typeface="Libre Franklin Medium"/>
              </a:rPr>
              <a:t/>
            </a:r>
            <a:br>
              <a:rPr lang="zh-TW" sz="2970">
                <a:solidFill>
                  <a:schemeClr val="dk1"/>
                </a:solidFill>
                <a:latin typeface="Libre Franklin Medium"/>
                <a:ea typeface="Libre Franklin Medium"/>
                <a:cs typeface="Libre Franklin Medium"/>
                <a:sym typeface="Libre Franklin Medium"/>
              </a:rPr>
            </a:br>
            <a:endParaRPr sz="2970" dirty="0">
              <a:solidFill>
                <a:schemeClr val="dk1"/>
              </a:solidFill>
              <a:latin typeface="Libre Franklin Medium"/>
              <a:ea typeface="Libre Franklin Medium"/>
              <a:cs typeface="Libre Franklin Medium"/>
              <a:sym typeface="Libre Franklin Medium"/>
            </a:endParaRPr>
          </a:p>
        </p:txBody>
      </p:sp>
      <p:sp>
        <p:nvSpPr>
          <p:cNvPr id="3" name="投影片編號版面配置區 2"/>
          <p:cNvSpPr>
            <a:spLocks noGrp="1"/>
          </p:cNvSpPr>
          <p:nvPr>
            <p:ph type="sldNum" idx="4294967295"/>
          </p:nvPr>
        </p:nvSpPr>
        <p:spPr>
          <a:xfrm>
            <a:off x="6495535" y="6492875"/>
            <a:ext cx="2133600" cy="365125"/>
          </a:xfrm>
          <a:prstGeom prst="rect">
            <a:avLst/>
          </a:prstGeom>
        </p:spPr>
        <p:txBody>
          <a:bodyPr/>
          <a:lstStyle/>
          <a:p>
            <a:pPr marL="0" lvl="0" indent="0" algn="r" rtl="0">
              <a:spcBef>
                <a:spcPts val="0"/>
              </a:spcBef>
              <a:spcAft>
                <a:spcPts val="0"/>
              </a:spcAft>
              <a:buNone/>
            </a:pPr>
            <a:fld id="{00000000-1234-1234-1234-123412341234}" type="slidenum">
              <a:rPr lang="en-US" altLang="zh-TW" smtClean="0"/>
              <a:t>57</a:t>
            </a:fld>
            <a:endParaRPr lang="zh-TW"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首頁</a:t>
            </a:r>
            <a:endParaRPr lang="zh-TW" altLang="en-US" b="1" dirty="0"/>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6</a:t>
            </a:fld>
            <a:endParaRPr lang="zh-TW" altLang="en-US" dirty="0"/>
          </a:p>
        </p:txBody>
      </p:sp>
      <p:pic>
        <p:nvPicPr>
          <p:cNvPr id="5" name="圖片 4" descr="C:\Users\wke\Pictures\首頁.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9444" y="1417638"/>
            <a:ext cx="7136202" cy="4166272"/>
          </a:xfrm>
          <a:prstGeom prst="rect">
            <a:avLst/>
          </a:prstGeom>
          <a:noFill/>
          <a:ln>
            <a:noFill/>
          </a:ln>
        </p:spPr>
      </p:pic>
      <p:sp>
        <p:nvSpPr>
          <p:cNvPr id="3" name="矩形 2"/>
          <p:cNvSpPr/>
          <p:nvPr/>
        </p:nvSpPr>
        <p:spPr>
          <a:xfrm>
            <a:off x="1369444" y="2311879"/>
            <a:ext cx="3073160" cy="2501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284672" y="2708694"/>
            <a:ext cx="1084772" cy="400110"/>
          </a:xfrm>
          <a:prstGeom prst="rect">
            <a:avLst/>
          </a:prstGeom>
          <a:noFill/>
        </p:spPr>
        <p:txBody>
          <a:bodyPr wrap="square" rtlCol="0">
            <a:spAutoFit/>
          </a:bodyPr>
          <a:lstStyle/>
          <a:p>
            <a:pPr algn="ctr"/>
            <a:r>
              <a:rPr lang="zh-TW" altLang="en-US" sz="2000" b="1" dirty="0" smtClean="0">
                <a:solidFill>
                  <a:srgbClr val="FF0000"/>
                </a:solidFill>
              </a:rPr>
              <a:t>功能列 </a:t>
            </a:r>
            <a:endParaRPr lang="zh-TW" altLang="en-US" sz="2000" b="1" dirty="0">
              <a:solidFill>
                <a:srgbClr val="FF0000"/>
              </a:solidFill>
            </a:endParaRPr>
          </a:p>
        </p:txBody>
      </p:sp>
      <p:cxnSp>
        <p:nvCxnSpPr>
          <p:cNvPr id="9" name="直線單箭頭接點 8"/>
          <p:cNvCxnSpPr>
            <a:stCxn id="7" idx="0"/>
            <a:endCxn id="3" idx="1"/>
          </p:cNvCxnSpPr>
          <p:nvPr/>
        </p:nvCxnSpPr>
        <p:spPr>
          <a:xfrm flipV="1">
            <a:off x="827058" y="2436962"/>
            <a:ext cx="542386" cy="27173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487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8"/>
          <p:cNvSpPr/>
          <p:nvPr/>
        </p:nvSpPr>
        <p:spPr>
          <a:xfrm>
            <a:off x="856283" y="1600200"/>
            <a:ext cx="8287717" cy="3276600"/>
          </a:xfrm>
          <a:prstGeom prst="rect">
            <a:avLst/>
          </a:prstGeom>
          <a:solidFill>
            <a:srgbClr val="498DF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136" name="Google Shape;136;p18"/>
          <p:cNvSpPr txBox="1">
            <a:spLocks noGrp="1"/>
          </p:cNvSpPr>
          <p:nvPr>
            <p:ph type="ctrTitle"/>
          </p:nvPr>
        </p:nvSpPr>
        <p:spPr>
          <a:xfrm>
            <a:off x="856283" y="3336709"/>
            <a:ext cx="6480720" cy="154009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800"/>
              <a:buFont typeface="Microsoft JhengHei"/>
              <a:buNone/>
            </a:pPr>
            <a:r>
              <a:rPr lang="zh-TW" altLang="en-US" sz="4800" b="1" dirty="0" smtClean="0">
                <a:solidFill>
                  <a:schemeClr val="bg1"/>
                </a:solidFill>
                <a:latin typeface="Microsoft YaHei" panose="020B0503020204020204" pitchFamily="34" charset="-122"/>
                <a:ea typeface="微軟正黑體" panose="020B0604030504040204" pitchFamily="34" charset="-120"/>
              </a:rPr>
              <a:t>上線通報作業</a:t>
            </a:r>
            <a:endParaRPr sz="4800" b="1" dirty="0">
              <a:solidFill>
                <a:schemeClr val="bg1"/>
              </a:solidFill>
              <a:latin typeface="Microsoft YaHei" panose="020B0503020204020204" pitchFamily="34" charset="-122"/>
              <a:ea typeface="微軟正黑體" panose="020B0604030504040204" pitchFamily="34" charset="-120"/>
            </a:endParaRPr>
          </a:p>
        </p:txBody>
      </p:sp>
      <p:sp>
        <p:nvSpPr>
          <p:cNvPr id="3" name="投影片編號版面配置區 2"/>
          <p:cNvSpPr>
            <a:spLocks noGrp="1"/>
          </p:cNvSpPr>
          <p:nvPr>
            <p:ph type="sldNum" idx="4294967295"/>
          </p:nvPr>
        </p:nvSpPr>
        <p:spPr>
          <a:xfrm>
            <a:off x="6495535" y="6492875"/>
            <a:ext cx="2133600" cy="365125"/>
          </a:xfrm>
          <a:prstGeom prst="rect">
            <a:avLst/>
          </a:prstGeom>
        </p:spPr>
        <p:txBody>
          <a:bodyPr/>
          <a:lstStyle/>
          <a:p>
            <a:pPr marL="0" lvl="0" indent="0" algn="r" rtl="0">
              <a:spcBef>
                <a:spcPts val="0"/>
              </a:spcBef>
              <a:spcAft>
                <a:spcPts val="0"/>
              </a:spcAft>
              <a:buNone/>
            </a:pPr>
            <a:fld id="{00000000-1234-1234-1234-123412341234}" type="slidenum">
              <a:rPr lang="en-US" altLang="zh-TW" smtClean="0"/>
              <a:t>7</a:t>
            </a:fld>
            <a:endParaRPr lang="zh-TW" altLang="en-US" dirty="0"/>
          </a:p>
        </p:txBody>
      </p:sp>
    </p:spTree>
    <p:extLst>
      <p:ext uri="{BB962C8B-B14F-4D97-AF65-F5344CB8AC3E}">
        <p14:creationId xmlns:p14="http://schemas.microsoft.com/office/powerpoint/2010/main" val="2706943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t>上線通報作業</a:t>
            </a:r>
            <a:endParaRPr lang="zh-TW" altLang="en-US" b="1" dirty="0"/>
          </a:p>
        </p:txBody>
      </p:sp>
      <p:sp>
        <p:nvSpPr>
          <p:cNvPr id="4" name="投影片編號版面配置區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8</a:t>
            </a:fld>
            <a:endParaRPr lang="zh-TW" altLang="en-US" dirty="0"/>
          </a:p>
        </p:txBody>
      </p:sp>
      <p:graphicFrame>
        <p:nvGraphicFramePr>
          <p:cNvPr id="6" name="表格 5"/>
          <p:cNvGraphicFramePr>
            <a:graphicFrameLocks noGrp="1"/>
          </p:cNvGraphicFramePr>
          <p:nvPr>
            <p:extLst>
              <p:ext uri="{D42A27DB-BD31-4B8C-83A1-F6EECF244321}">
                <p14:modId xmlns:p14="http://schemas.microsoft.com/office/powerpoint/2010/main" val="3404021462"/>
              </p:ext>
            </p:extLst>
          </p:nvPr>
        </p:nvGraphicFramePr>
        <p:xfrm>
          <a:off x="362309" y="1417638"/>
          <a:ext cx="8324491" cy="4122728"/>
        </p:xfrm>
        <a:graphic>
          <a:graphicData uri="http://schemas.openxmlformats.org/drawingml/2006/table">
            <a:tbl>
              <a:tblPr firstRow="1" firstCol="1" bandRow="1">
                <a:tableStyleId>{5C22544A-7EE6-4342-B048-85BDC9FD1C3A}</a:tableStyleId>
              </a:tblPr>
              <a:tblGrid>
                <a:gridCol w="1956619">
                  <a:extLst>
                    <a:ext uri="{9D8B030D-6E8A-4147-A177-3AD203B41FA5}">
                      <a16:colId xmlns:a16="http://schemas.microsoft.com/office/drawing/2014/main" xmlns="" val="59997651"/>
                    </a:ext>
                  </a:extLst>
                </a:gridCol>
                <a:gridCol w="6367872">
                  <a:extLst>
                    <a:ext uri="{9D8B030D-6E8A-4147-A177-3AD203B41FA5}">
                      <a16:colId xmlns:a16="http://schemas.microsoft.com/office/drawing/2014/main" xmlns="" val="3000432156"/>
                    </a:ext>
                  </a:extLst>
                </a:gridCol>
              </a:tblGrid>
              <a:tr h="363413">
                <a:tc>
                  <a:txBody>
                    <a:bodyPr/>
                    <a:lstStyle/>
                    <a:p>
                      <a:pPr algn="ct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功能項目</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備　　　　　註</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938288140"/>
                  </a:ext>
                </a:extLst>
              </a:tr>
              <a:tr h="726826">
                <a:tc>
                  <a:txBody>
                    <a:bodyPr/>
                    <a:lstStyle/>
                    <a:p>
                      <a:pP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學生現況查詢</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just">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顯示中輟學生目前現況的相關重要訊息，包含學生個人資料</a:t>
                      </a:r>
                      <a:r>
                        <a:rPr lang="zh-TW" sz="1400" kern="100" baseline="0" dirty="0" smtClean="0">
                          <a:effectLst/>
                          <a:latin typeface="Times New Roman" panose="02020603050405020304" pitchFamily="18" charset="0"/>
                          <a:ea typeface="微軟正黑體" panose="020B0604030504040204" pitchFamily="34" charset="-120"/>
                        </a:rPr>
                        <a:t>與輟學</a:t>
                      </a:r>
                      <a:r>
                        <a:rPr lang="zh-TW" altLang="en-US" sz="1400" kern="100" baseline="0" dirty="0" smtClean="0">
                          <a:effectLst/>
                          <a:latin typeface="Times New Roman" panose="02020603050405020304" pitchFamily="18" charset="0"/>
                          <a:ea typeface="微軟正黑體" panose="020B0604030504040204" pitchFamily="34" charset="-120"/>
                        </a:rPr>
                        <a:t>情況</a:t>
                      </a:r>
                      <a:r>
                        <a:rPr lang="zh-TW" sz="1400" kern="100" baseline="0" dirty="0" smtClean="0">
                          <a:effectLst/>
                          <a:latin typeface="Times New Roman" panose="02020603050405020304" pitchFamily="18" charset="0"/>
                          <a:ea typeface="微軟正黑體" panose="020B0604030504040204" pitchFamily="34" charset="-120"/>
                        </a:rPr>
                        <a:t>。</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4262817414"/>
                  </a:ext>
                </a:extLst>
              </a:tr>
              <a:tr h="363413">
                <a:tc>
                  <a:txBody>
                    <a:bodyPr/>
                    <a:lstStyle/>
                    <a:p>
                      <a:pPr>
                        <a:spcBef>
                          <a:spcPts val="120"/>
                        </a:spcBef>
                        <a:spcAft>
                          <a:spcPts val="120"/>
                        </a:spcAft>
                      </a:pPr>
                      <a:r>
                        <a:rPr lang="zh-TW" altLang="en-US" sz="1400" kern="100" baseline="0" dirty="0" smtClean="0">
                          <a:effectLst/>
                          <a:latin typeface="Times New Roman" panose="02020603050405020304" pitchFamily="18" charset="0"/>
                          <a:ea typeface="微軟正黑體" panose="020B0604030504040204" pitchFamily="34" charset="-120"/>
                          <a:cs typeface="Times New Roman" panose="02020603050405020304" pitchFamily="18" charset="0"/>
                        </a:rPr>
                        <a:t>學生輟學資料傳銜作業</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just">
                        <a:spcBef>
                          <a:spcPts val="120"/>
                        </a:spcBef>
                        <a:spcAft>
                          <a:spcPts val="120"/>
                        </a:spcAft>
                      </a:pPr>
                      <a:r>
                        <a:rPr lang="zh-TW" altLang="en-US" sz="1400" kern="100" baseline="0" dirty="0" smtClean="0">
                          <a:effectLst/>
                          <a:latin typeface="Times New Roman" panose="02020603050405020304" pitchFamily="18" charset="0"/>
                          <a:ea typeface="微軟正黑體" panose="020B0604030504040204" pitchFamily="34" charset="-120"/>
                          <a:cs typeface="Times New Roman" panose="02020603050405020304" pitchFamily="18" charset="0"/>
                        </a:rPr>
                        <a:t>提供將轉校學生進行資料移轉的功能。</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2346884242"/>
                  </a:ext>
                </a:extLst>
              </a:tr>
              <a:tr h="363413">
                <a:tc>
                  <a:txBody>
                    <a:bodyPr/>
                    <a:lstStyle/>
                    <a:p>
                      <a:pP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學生基本資料維護</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just">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提供中輟學生的個人</a:t>
                      </a:r>
                      <a:r>
                        <a:rPr lang="zh-TW" sz="1400" kern="100" baseline="0" dirty="0" smtClean="0">
                          <a:effectLst/>
                          <a:latin typeface="Times New Roman" panose="02020603050405020304" pitchFamily="18" charset="0"/>
                          <a:ea typeface="微軟正黑體" panose="020B0604030504040204" pitchFamily="34" charset="-120"/>
                        </a:rPr>
                        <a:t>基本資</a:t>
                      </a:r>
                      <a:r>
                        <a:rPr lang="zh-TW" altLang="en-US" sz="1400" kern="100" baseline="0" dirty="0" smtClean="0">
                          <a:effectLst/>
                          <a:latin typeface="Times New Roman" panose="02020603050405020304" pitchFamily="18" charset="0"/>
                          <a:ea typeface="微軟正黑體" panose="020B0604030504040204" pitchFamily="34" charset="-120"/>
                        </a:rPr>
                        <a:t>料</a:t>
                      </a:r>
                      <a:r>
                        <a:rPr lang="zh-TW" sz="1400" kern="100" baseline="0" dirty="0" smtClean="0">
                          <a:effectLst/>
                          <a:latin typeface="Times New Roman" panose="02020603050405020304" pitchFamily="18" charset="0"/>
                          <a:ea typeface="微軟正黑體" panose="020B0604030504040204" pitchFamily="34" charset="-120"/>
                        </a:rPr>
                        <a:t>檢視</a:t>
                      </a:r>
                      <a:r>
                        <a:rPr lang="zh-TW" altLang="en-US" sz="1400" kern="100" baseline="0" dirty="0" smtClean="0">
                          <a:effectLst/>
                          <a:latin typeface="Times New Roman" panose="02020603050405020304" pitchFamily="18" charset="0"/>
                          <a:ea typeface="微軟正黑體" panose="020B0604030504040204" pitchFamily="34" charset="-120"/>
                        </a:rPr>
                        <a:t>與</a:t>
                      </a:r>
                      <a:r>
                        <a:rPr lang="zh-TW" sz="1400" kern="100" baseline="0" dirty="0" smtClean="0">
                          <a:effectLst/>
                          <a:latin typeface="Times New Roman" panose="02020603050405020304" pitchFamily="18" charset="0"/>
                          <a:ea typeface="微軟正黑體" panose="020B0604030504040204" pitchFamily="34" charset="-120"/>
                        </a:rPr>
                        <a:t>維護</a:t>
                      </a:r>
                      <a:r>
                        <a:rPr lang="zh-TW" sz="1400" kern="100" baseline="0" dirty="0">
                          <a:effectLst/>
                          <a:latin typeface="Times New Roman" panose="02020603050405020304" pitchFamily="18" charset="0"/>
                          <a:ea typeface="微軟正黑體" panose="020B0604030504040204" pitchFamily="34" charset="-120"/>
                        </a:rPr>
                        <a:t>。</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37129839"/>
                  </a:ext>
                </a:extLst>
              </a:tr>
              <a:tr h="414271">
                <a:tc>
                  <a:txBody>
                    <a:bodyPr/>
                    <a:lstStyle/>
                    <a:p>
                      <a:pP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學生輟學資料維護</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just">
                        <a:spcBef>
                          <a:spcPts val="120"/>
                        </a:spcBef>
                        <a:spcAft>
                          <a:spcPts val="120"/>
                        </a:spcAft>
                      </a:pPr>
                      <a:r>
                        <a:rPr lang="zh-TW" sz="1400" kern="100" baseline="0" dirty="0" smtClean="0">
                          <a:effectLst/>
                          <a:latin typeface="Times New Roman" panose="02020603050405020304" pitchFamily="18" charset="0"/>
                          <a:ea typeface="微軟正黑體" panose="020B0604030504040204" pitchFamily="34" charset="-120"/>
                        </a:rPr>
                        <a:t>提供學生中</a:t>
                      </a:r>
                      <a:r>
                        <a:rPr lang="zh-TW" sz="1400" kern="100" baseline="0" dirty="0">
                          <a:effectLst/>
                          <a:latin typeface="Times New Roman" panose="02020603050405020304" pitchFamily="18" charset="0"/>
                          <a:ea typeface="微軟正黑體" panose="020B0604030504040204" pitchFamily="34" charset="-120"/>
                        </a:rPr>
                        <a:t>輟記錄</a:t>
                      </a:r>
                      <a:r>
                        <a:rPr lang="zh-TW" sz="1400" kern="100" baseline="0" dirty="0" smtClean="0">
                          <a:effectLst/>
                          <a:latin typeface="Times New Roman" panose="02020603050405020304" pitchFamily="18" charset="0"/>
                          <a:ea typeface="微軟正黑體" panose="020B0604030504040204" pitchFamily="34" charset="-120"/>
                        </a:rPr>
                        <a:t>的</a:t>
                      </a:r>
                      <a:r>
                        <a:rPr lang="zh-TW" altLang="en-US" sz="1400" kern="100" baseline="0" dirty="0" smtClean="0">
                          <a:effectLst/>
                          <a:latin typeface="Times New Roman" panose="02020603050405020304" pitchFamily="18" charset="0"/>
                          <a:ea typeface="微軟正黑體" panose="020B0604030504040204" pitchFamily="34" charset="-120"/>
                        </a:rPr>
                        <a:t>檢視與維護</a:t>
                      </a:r>
                      <a:r>
                        <a:rPr lang="zh-TW" sz="1400" kern="100" baseline="0" dirty="0" smtClean="0">
                          <a:effectLst/>
                          <a:latin typeface="Times New Roman" panose="02020603050405020304" pitchFamily="18" charset="0"/>
                          <a:ea typeface="微軟正黑體" panose="020B0604030504040204" pitchFamily="34" charset="-120"/>
                        </a:rPr>
                        <a:t>，</a:t>
                      </a:r>
                      <a:r>
                        <a:rPr lang="zh-TW" altLang="en-US" sz="1400" kern="100" baseline="0" dirty="0" smtClean="0">
                          <a:effectLst/>
                          <a:latin typeface="Times New Roman" panose="02020603050405020304" pitchFamily="18" charset="0"/>
                          <a:ea typeface="微軟正黑體" panose="020B0604030504040204" pitchFamily="34" charset="-120"/>
                        </a:rPr>
                        <a:t>資料</a:t>
                      </a:r>
                      <a:r>
                        <a:rPr lang="zh-TW" sz="1400" kern="100" baseline="0" dirty="0" smtClean="0">
                          <a:effectLst/>
                          <a:latin typeface="Times New Roman" panose="02020603050405020304" pitchFamily="18" charset="0"/>
                          <a:ea typeface="微軟正黑體" panose="020B0604030504040204" pitchFamily="34" charset="-120"/>
                        </a:rPr>
                        <a:t>包含</a:t>
                      </a:r>
                      <a:r>
                        <a:rPr lang="zh-TW" sz="1400" kern="100" baseline="0" dirty="0">
                          <a:effectLst/>
                          <a:latin typeface="Times New Roman" panose="02020603050405020304" pitchFamily="18" charset="0"/>
                          <a:ea typeface="微軟正黑體" panose="020B0604030504040204" pitchFamily="34" charset="-120"/>
                        </a:rPr>
                        <a:t>中</a:t>
                      </a:r>
                      <a:r>
                        <a:rPr lang="zh-TW" sz="1400" kern="100" baseline="0" dirty="0" smtClean="0">
                          <a:effectLst/>
                          <a:latin typeface="Times New Roman" panose="02020603050405020304" pitchFamily="18" charset="0"/>
                          <a:ea typeface="微軟正黑體" panose="020B0604030504040204" pitchFamily="34" charset="-120"/>
                        </a:rPr>
                        <a:t>輟時間與</a:t>
                      </a:r>
                      <a:r>
                        <a:rPr lang="zh-TW" altLang="en-US" sz="1400" kern="100" baseline="0" dirty="0" smtClean="0">
                          <a:effectLst/>
                          <a:latin typeface="Times New Roman" panose="02020603050405020304" pitchFamily="18" charset="0"/>
                          <a:ea typeface="微軟正黑體" panose="020B0604030504040204" pitchFamily="34" charset="-120"/>
                        </a:rPr>
                        <a:t>原因</a:t>
                      </a:r>
                      <a:r>
                        <a:rPr lang="zh-TW" sz="1400" kern="100" baseline="0" dirty="0" smtClean="0">
                          <a:effectLst/>
                          <a:latin typeface="Times New Roman" panose="02020603050405020304" pitchFamily="18" charset="0"/>
                          <a:ea typeface="微軟正黑體" panose="020B0604030504040204" pitchFamily="34" charset="-120"/>
                        </a:rPr>
                        <a:t>等。</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3501966700"/>
                  </a:ext>
                </a:extLst>
              </a:tr>
              <a:tr h="577969">
                <a:tc>
                  <a:txBody>
                    <a:bodyPr/>
                    <a:lstStyle/>
                    <a:p>
                      <a:pP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學生尋獲資料維護</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just">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提供</a:t>
                      </a:r>
                      <a:r>
                        <a:rPr lang="zh-TW" sz="1400" kern="100" baseline="0" dirty="0" smtClean="0">
                          <a:effectLst/>
                          <a:latin typeface="Times New Roman" panose="02020603050405020304" pitchFamily="18" charset="0"/>
                          <a:ea typeface="微軟正黑體" panose="020B0604030504040204" pitchFamily="34" charset="-120"/>
                        </a:rPr>
                        <a:t>學生尋</a:t>
                      </a:r>
                      <a:r>
                        <a:rPr lang="zh-TW" sz="1400" kern="100" baseline="0" dirty="0">
                          <a:effectLst/>
                          <a:latin typeface="Times New Roman" panose="02020603050405020304" pitchFamily="18" charset="0"/>
                          <a:ea typeface="微軟正黑體" panose="020B0604030504040204" pitchFamily="34" charset="-120"/>
                        </a:rPr>
                        <a:t>獲記錄</a:t>
                      </a:r>
                      <a:r>
                        <a:rPr lang="zh-TW" sz="1400" kern="100" baseline="0" dirty="0" smtClean="0">
                          <a:effectLst/>
                          <a:latin typeface="Times New Roman" panose="02020603050405020304" pitchFamily="18" charset="0"/>
                          <a:ea typeface="微軟正黑體" panose="020B0604030504040204" pitchFamily="34" charset="-120"/>
                        </a:rPr>
                        <a:t>的</a:t>
                      </a:r>
                      <a:r>
                        <a:rPr lang="zh-TW" altLang="en-US" sz="1400" kern="100" baseline="0" dirty="0" smtClean="0">
                          <a:effectLst/>
                          <a:latin typeface="Times New Roman" panose="02020603050405020304" pitchFamily="18" charset="0"/>
                          <a:ea typeface="微軟正黑體" panose="020B0604030504040204" pitchFamily="34" charset="-120"/>
                        </a:rPr>
                        <a:t>檢視與維護</a:t>
                      </a:r>
                      <a:r>
                        <a:rPr lang="zh-TW" sz="1400" kern="100" baseline="0" dirty="0" smtClean="0">
                          <a:effectLst/>
                          <a:latin typeface="Times New Roman" panose="02020603050405020304" pitchFamily="18" charset="0"/>
                          <a:ea typeface="微軟正黑體" panose="020B0604030504040204" pitchFamily="34" charset="-120"/>
                        </a:rPr>
                        <a:t>，</a:t>
                      </a:r>
                      <a:r>
                        <a:rPr lang="zh-TW" altLang="en-US" sz="1400" kern="100" baseline="0" dirty="0" smtClean="0">
                          <a:effectLst/>
                          <a:latin typeface="Times New Roman" panose="02020603050405020304" pitchFamily="18" charset="0"/>
                          <a:ea typeface="微軟正黑體" panose="020B0604030504040204" pitchFamily="34" charset="-120"/>
                        </a:rPr>
                        <a:t>資料</a:t>
                      </a:r>
                      <a:r>
                        <a:rPr lang="zh-TW" sz="1400" kern="100" baseline="0" dirty="0" smtClean="0">
                          <a:effectLst/>
                          <a:latin typeface="Times New Roman" panose="02020603050405020304" pitchFamily="18" charset="0"/>
                          <a:ea typeface="微軟正黑體" panose="020B0604030504040204" pitchFamily="34" charset="-120"/>
                        </a:rPr>
                        <a:t>包含</a:t>
                      </a:r>
                      <a:r>
                        <a:rPr lang="zh-TW" sz="1400" kern="100" baseline="0" dirty="0">
                          <a:effectLst/>
                          <a:latin typeface="Times New Roman" panose="02020603050405020304" pitchFamily="18" charset="0"/>
                          <a:ea typeface="微軟正黑體" panose="020B0604030504040204" pitchFamily="34" charset="-120"/>
                        </a:rPr>
                        <a:t>尋</a:t>
                      </a:r>
                      <a:r>
                        <a:rPr lang="zh-TW" sz="1400" kern="100" baseline="0" dirty="0" smtClean="0">
                          <a:effectLst/>
                          <a:latin typeface="Times New Roman" panose="02020603050405020304" pitchFamily="18" charset="0"/>
                          <a:ea typeface="微軟正黑體" panose="020B0604030504040204" pitchFamily="34" charset="-120"/>
                        </a:rPr>
                        <a:t>獲時間</a:t>
                      </a:r>
                      <a:r>
                        <a:rPr lang="zh-TW" sz="1400" kern="100" baseline="0" dirty="0">
                          <a:effectLst/>
                          <a:latin typeface="Times New Roman" panose="02020603050405020304" pitchFamily="18" charset="0"/>
                          <a:ea typeface="微軟正黑體" panose="020B0604030504040204" pitchFamily="34" charset="-120"/>
                        </a:rPr>
                        <a:t>、尋獲單位、家訪等相關</a:t>
                      </a:r>
                      <a:r>
                        <a:rPr lang="zh-TW" sz="1400" kern="100" baseline="0" dirty="0" smtClean="0">
                          <a:effectLst/>
                          <a:latin typeface="Times New Roman" panose="02020603050405020304" pitchFamily="18" charset="0"/>
                          <a:ea typeface="微軟正黑體" panose="020B0604030504040204" pitchFamily="34" charset="-120"/>
                        </a:rPr>
                        <a:t>資訊。</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974428265"/>
                  </a:ext>
                </a:extLst>
              </a:tr>
              <a:tr h="586597">
                <a:tc>
                  <a:txBody>
                    <a:bodyPr/>
                    <a:lstStyle/>
                    <a:p>
                      <a:pPr>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學生復學資料維護</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just">
                        <a:spcBef>
                          <a:spcPts val="120"/>
                        </a:spcBef>
                        <a:spcAft>
                          <a:spcPts val="120"/>
                        </a:spcAft>
                      </a:pPr>
                      <a:r>
                        <a:rPr lang="zh-TW" sz="1400" kern="100" baseline="0" dirty="0">
                          <a:effectLst/>
                          <a:latin typeface="Times New Roman" panose="02020603050405020304" pitchFamily="18" charset="0"/>
                          <a:ea typeface="微軟正黑體" panose="020B0604030504040204" pitchFamily="34" charset="-120"/>
                        </a:rPr>
                        <a:t>提供</a:t>
                      </a:r>
                      <a:r>
                        <a:rPr lang="zh-TW" sz="1400" kern="100" baseline="0" dirty="0" smtClean="0">
                          <a:effectLst/>
                          <a:latin typeface="Times New Roman" panose="02020603050405020304" pitchFamily="18" charset="0"/>
                          <a:ea typeface="微軟正黑體" panose="020B0604030504040204" pitchFamily="34" charset="-120"/>
                        </a:rPr>
                        <a:t>學生復學</a:t>
                      </a:r>
                      <a:r>
                        <a:rPr lang="zh-TW" sz="1400" kern="100" baseline="0" dirty="0">
                          <a:effectLst/>
                          <a:latin typeface="Times New Roman" panose="02020603050405020304" pitchFamily="18" charset="0"/>
                          <a:ea typeface="微軟正黑體" panose="020B0604030504040204" pitchFamily="34" charset="-120"/>
                        </a:rPr>
                        <a:t>記錄</a:t>
                      </a:r>
                      <a:r>
                        <a:rPr lang="zh-TW" sz="1400" kern="100" baseline="0" dirty="0" smtClean="0">
                          <a:effectLst/>
                          <a:latin typeface="Times New Roman" panose="02020603050405020304" pitchFamily="18" charset="0"/>
                          <a:ea typeface="微軟正黑體" panose="020B0604030504040204" pitchFamily="34" charset="-120"/>
                        </a:rPr>
                        <a:t>的</a:t>
                      </a:r>
                      <a:r>
                        <a:rPr lang="zh-TW" altLang="en-US" sz="1400" kern="100" baseline="0" dirty="0" smtClean="0">
                          <a:effectLst/>
                          <a:latin typeface="Times New Roman" panose="02020603050405020304" pitchFamily="18" charset="0"/>
                          <a:ea typeface="微軟正黑體" panose="020B0604030504040204" pitchFamily="34" charset="-120"/>
                        </a:rPr>
                        <a:t>檢視與維護</a:t>
                      </a:r>
                      <a:r>
                        <a:rPr lang="zh-TW" sz="1400" kern="100" baseline="0" dirty="0" smtClean="0">
                          <a:effectLst/>
                          <a:latin typeface="Times New Roman" panose="02020603050405020304" pitchFamily="18" charset="0"/>
                          <a:ea typeface="微軟正黑體" panose="020B0604030504040204" pitchFamily="34" charset="-120"/>
                        </a:rPr>
                        <a:t>，</a:t>
                      </a:r>
                      <a:r>
                        <a:rPr lang="zh-TW" altLang="en-US" sz="1400" kern="100" baseline="0" dirty="0" smtClean="0">
                          <a:effectLst/>
                          <a:latin typeface="Times New Roman" panose="02020603050405020304" pitchFamily="18" charset="0"/>
                          <a:ea typeface="微軟正黑體" panose="020B0604030504040204" pitchFamily="34" charset="-120"/>
                        </a:rPr>
                        <a:t>資料</a:t>
                      </a:r>
                      <a:r>
                        <a:rPr lang="zh-TW" sz="1400" kern="100" baseline="0" dirty="0" smtClean="0">
                          <a:effectLst/>
                          <a:latin typeface="Times New Roman" panose="02020603050405020304" pitchFamily="18" charset="0"/>
                          <a:ea typeface="微軟正黑體" panose="020B0604030504040204" pitchFamily="34" charset="-120"/>
                        </a:rPr>
                        <a:t>包含</a:t>
                      </a:r>
                      <a:r>
                        <a:rPr lang="zh-TW" sz="1400" kern="100" baseline="0" dirty="0">
                          <a:effectLst/>
                          <a:latin typeface="Times New Roman" panose="02020603050405020304" pitchFamily="18" charset="0"/>
                          <a:ea typeface="微軟正黑體" panose="020B0604030504040204" pitchFamily="34" charset="-120"/>
                        </a:rPr>
                        <a:t>輟學時間、尋獲日期、復學資訊與就讀措施資訊</a:t>
                      </a:r>
                      <a:r>
                        <a:rPr lang="zh-TW" sz="1400" kern="100" baseline="0" dirty="0" smtClean="0">
                          <a:effectLst/>
                          <a:latin typeface="Times New Roman" panose="02020603050405020304" pitchFamily="18" charset="0"/>
                          <a:ea typeface="微軟正黑體" panose="020B0604030504040204" pitchFamily="34" charset="-120"/>
                        </a:rPr>
                        <a:t>等。</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1715747953"/>
                  </a:ext>
                </a:extLst>
              </a:tr>
              <a:tr h="726826">
                <a:tc>
                  <a:txBody>
                    <a:bodyPr/>
                    <a:lstStyle/>
                    <a:p>
                      <a:pPr>
                        <a:spcBef>
                          <a:spcPts val="120"/>
                        </a:spcBef>
                        <a:spcAft>
                          <a:spcPts val="120"/>
                        </a:spcAft>
                      </a:pPr>
                      <a:r>
                        <a:rPr lang="zh-TW" sz="1400" kern="100" baseline="0">
                          <a:effectLst/>
                          <a:latin typeface="Times New Roman" panose="02020603050405020304" pitchFamily="18" charset="0"/>
                          <a:ea typeface="微軟正黑體" panose="020B0604030504040204" pitchFamily="34" charset="-120"/>
                        </a:rPr>
                        <a:t>長期缺課學生通報資料維護</a:t>
                      </a:r>
                      <a:endParaRPr lang="zh-TW" sz="1400" kern="100" baseline="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tc>
                  <a:txBody>
                    <a:bodyPr/>
                    <a:lstStyle/>
                    <a:p>
                      <a:pPr algn="just">
                        <a:spcBef>
                          <a:spcPts val="120"/>
                        </a:spcBef>
                        <a:spcAft>
                          <a:spcPts val="120"/>
                        </a:spcAft>
                      </a:pPr>
                      <a:r>
                        <a:rPr lang="zh-TW" sz="1400" kern="100" baseline="0" dirty="0" smtClean="0">
                          <a:effectLst/>
                          <a:latin typeface="Times New Roman" panose="02020603050405020304" pitchFamily="18" charset="0"/>
                          <a:ea typeface="微軟正黑體" panose="020B0604030504040204" pitchFamily="34" charset="-120"/>
                        </a:rPr>
                        <a:t>提供將</a:t>
                      </a:r>
                      <a:r>
                        <a:rPr lang="zh-TW" sz="1400" kern="100" baseline="0" dirty="0">
                          <a:effectLst/>
                          <a:latin typeface="Times New Roman" panose="02020603050405020304" pitchFamily="18" charset="0"/>
                          <a:ea typeface="微軟正黑體" panose="020B0604030504040204" pitchFamily="34" charset="-120"/>
                        </a:rPr>
                        <a:t>長期缺課的學生做記錄與維護。</a:t>
                      </a:r>
                      <a:endParaRPr lang="zh-TW" sz="1400" kern="100" baseline="0" dirty="0">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2731385497"/>
                  </a:ext>
                </a:extLst>
              </a:tr>
            </a:tbl>
          </a:graphicData>
        </a:graphic>
      </p:graphicFrame>
    </p:spTree>
    <p:extLst>
      <p:ext uri="{BB962C8B-B14F-4D97-AF65-F5344CB8AC3E}">
        <p14:creationId xmlns:p14="http://schemas.microsoft.com/office/powerpoint/2010/main" val="3027769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087594" y="5415638"/>
            <a:ext cx="5676181" cy="8108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latin typeface="微軟正黑體" panose="020B0604030504040204" pitchFamily="34" charset="-120"/>
                <a:ea typeface="微軟正黑體" panose="020B0604030504040204" pitchFamily="34" charset="-120"/>
              </a:rPr>
              <a:t>學生復學後需回報復學日期與就讀措施。</a:t>
            </a:r>
            <a:endParaRPr lang="en-US" altLang="zh-TW" b="1" dirty="0" smtClean="0">
              <a:solidFill>
                <a:srgbClr val="FF0000"/>
              </a:solidFill>
              <a:latin typeface="微軟正黑體" panose="020B0604030504040204" pitchFamily="34" charset="-120"/>
              <a:ea typeface="微軟正黑體" panose="020B0604030504040204" pitchFamily="34" charset="-120"/>
            </a:endParaRPr>
          </a:p>
          <a:p>
            <a:pPr algn="ctr"/>
            <a:r>
              <a:rPr lang="zh-TW" altLang="en-US" b="1" dirty="0" smtClean="0">
                <a:solidFill>
                  <a:srgbClr val="FF0000"/>
                </a:solidFill>
                <a:latin typeface="微軟正黑體" panose="020B0604030504040204" pitchFamily="34" charset="-120"/>
                <a:ea typeface="微軟正黑體" panose="020B0604030504040204" pitchFamily="34" charset="-120"/>
              </a:rPr>
              <a:t>在回報復學前必須先於系統回應學生尋獲狀況。</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2087595" y="4214437"/>
            <a:ext cx="5676181" cy="8108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latin typeface="微軟正黑體" panose="020B0604030504040204" pitchFamily="34" charset="-120"/>
                <a:ea typeface="微軟正黑體" panose="020B0604030504040204" pitchFamily="34" charset="-120"/>
              </a:rPr>
              <a:t>回應尋獲分為警政署尋獲（系統自動填寫）和其它單位尋獲。</a:t>
            </a:r>
            <a:endParaRPr lang="en-US" altLang="zh-TW" b="1" dirty="0" smtClean="0">
              <a:solidFill>
                <a:srgbClr val="FF0000"/>
              </a:solidFill>
              <a:latin typeface="微軟正黑體" panose="020B0604030504040204" pitchFamily="34" charset="-120"/>
              <a:ea typeface="微軟正黑體" panose="020B0604030504040204" pitchFamily="34" charset="-120"/>
            </a:endParaRPr>
          </a:p>
          <a:p>
            <a:pPr algn="ctr"/>
            <a:r>
              <a:rPr lang="zh-TW" altLang="en-US" b="1" dirty="0" smtClean="0">
                <a:solidFill>
                  <a:srgbClr val="FF0000"/>
                </a:solidFill>
                <a:latin typeface="微軟正黑體" panose="020B0604030504040204" pitchFamily="34" charset="-120"/>
                <a:ea typeface="微軟正黑體" panose="020B0604030504040204" pitchFamily="34" charset="-120"/>
              </a:rPr>
              <a:t>若失蹤的學生要再請警政署協尋就必須再進行「家訪」的動作。</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2087595" y="3009551"/>
            <a:ext cx="5676181" cy="8108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latin typeface="微軟正黑體" panose="020B0604030504040204" pitchFamily="34" charset="-120"/>
                <a:ea typeface="微軟正黑體" panose="020B0604030504040204" pitchFamily="34" charset="-120"/>
              </a:rPr>
              <a:t>通報</a:t>
            </a:r>
            <a:r>
              <a:rPr lang="zh-TW" altLang="en-US" b="1" dirty="0">
                <a:solidFill>
                  <a:srgbClr val="FF0000"/>
                </a:solidFill>
                <a:latin typeface="微軟正黑體" panose="020B0604030504040204" pitchFamily="34" charset="-120"/>
                <a:ea typeface="微軟正黑體" panose="020B0604030504040204" pitchFamily="34" charset="-120"/>
              </a:rPr>
              <a:t>學生</a:t>
            </a:r>
            <a:r>
              <a:rPr lang="zh-TW" altLang="en-US" b="1" dirty="0" smtClean="0">
                <a:solidFill>
                  <a:srgbClr val="FF0000"/>
                </a:solidFill>
                <a:latin typeface="微軟正黑體" panose="020B0604030504040204" pitchFamily="34" charset="-120"/>
                <a:ea typeface="微軟正黑體" panose="020B0604030504040204" pitchFamily="34" charset="-120"/>
              </a:rPr>
              <a:t>輟學時會分為已失蹤和未失蹤。</a:t>
            </a:r>
            <a:endParaRPr lang="en-US" altLang="zh-TW" b="1" dirty="0" smtClean="0">
              <a:solidFill>
                <a:srgbClr val="FF0000"/>
              </a:solidFill>
              <a:latin typeface="微軟正黑體" panose="020B0604030504040204" pitchFamily="34" charset="-120"/>
              <a:ea typeface="微軟正黑體" panose="020B0604030504040204" pitchFamily="34" charset="-120"/>
            </a:endParaRPr>
          </a:p>
          <a:p>
            <a:pPr algn="ctr"/>
            <a:r>
              <a:rPr lang="zh-TW" altLang="en-US" b="1" dirty="0" smtClean="0">
                <a:solidFill>
                  <a:srgbClr val="FF0000"/>
                </a:solidFill>
                <a:latin typeface="微軟正黑體" panose="020B0604030504040204" pitchFamily="34" charset="-120"/>
                <a:ea typeface="微軟正黑體" panose="020B0604030504040204" pitchFamily="34" charset="-120"/>
              </a:rPr>
              <a:t>已失蹤系統會自動通知警政署協尋，未失蹤則不會。</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3" name="矩形 2"/>
          <p:cNvSpPr/>
          <p:nvPr/>
        </p:nvSpPr>
        <p:spPr>
          <a:xfrm>
            <a:off x="2087595" y="1821285"/>
            <a:ext cx="5676181" cy="8108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latin typeface="微軟正黑體" panose="020B0604030504040204" pitchFamily="34" charset="-120"/>
                <a:ea typeface="微軟正黑體" panose="020B0604030504040204" pitchFamily="34" charset="-120"/>
              </a:rPr>
              <a:t>在通報學生輟學前學生基本資料必須存在。</a:t>
            </a:r>
            <a:endParaRPr lang="en-US" altLang="zh-TW" b="1" dirty="0" smtClean="0">
              <a:solidFill>
                <a:srgbClr val="FF0000"/>
              </a:solidFill>
              <a:latin typeface="微軟正黑體" panose="020B0604030504040204" pitchFamily="34" charset="-120"/>
              <a:ea typeface="微軟正黑體" panose="020B0604030504040204" pitchFamily="34" charset="-120"/>
            </a:endParaRPr>
          </a:p>
          <a:p>
            <a:pPr algn="ctr"/>
            <a:r>
              <a:rPr lang="zh-TW" altLang="en-US" b="1" dirty="0" smtClean="0">
                <a:solidFill>
                  <a:srgbClr val="FF0000"/>
                </a:solidFill>
                <a:latin typeface="微軟正黑體" panose="020B0604030504040204" pitchFamily="34" charset="-120"/>
                <a:ea typeface="微軟正黑體" panose="020B0604030504040204" pitchFamily="34" charset="-120"/>
              </a:rPr>
              <a:t>若在系統中已有資料則可不新增，僅需確認並修正。</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2" name="標題 1"/>
          <p:cNvSpPr>
            <a:spLocks noGrp="1"/>
          </p:cNvSpPr>
          <p:nvPr>
            <p:ph type="title"/>
          </p:nvPr>
        </p:nvSpPr>
        <p:spPr/>
        <p:txBody>
          <a:bodyPr/>
          <a:lstStyle/>
          <a:p>
            <a:r>
              <a:rPr lang="zh-TW" altLang="en-US" dirty="0" smtClean="0"/>
              <a:t>上線通報作業流程</a:t>
            </a:r>
            <a:endParaRPr lang="zh-TW" altLang="en-US" dirty="0"/>
          </a:p>
        </p:txBody>
      </p:sp>
      <p:sp>
        <p:nvSpPr>
          <p:cNvPr id="4" name="投影片編號版面配置區 3"/>
          <p:cNvSpPr>
            <a:spLocks noGrp="1"/>
          </p:cNvSpPr>
          <p:nvPr>
            <p:ph type="sldNum" idx="12"/>
          </p:nvPr>
        </p:nvSpPr>
        <p:spPr/>
        <p:txBody>
          <a:bodyPr/>
          <a:lstStyle/>
          <a:p>
            <a:fld id="{00000000-1234-1234-1234-123412341234}" type="slidenum">
              <a:rPr lang="en-US" altLang="zh-TW" smtClean="0"/>
              <a:pPr/>
              <a:t>9</a:t>
            </a:fld>
            <a:endParaRPr lang="zh-TW" altLang="en-US" dirty="0"/>
          </a:p>
        </p:txBody>
      </p:sp>
      <p:sp>
        <p:nvSpPr>
          <p:cNvPr id="6" name="圓角矩形 5"/>
          <p:cNvSpPr/>
          <p:nvPr/>
        </p:nvSpPr>
        <p:spPr>
          <a:xfrm>
            <a:off x="976035" y="1605967"/>
            <a:ext cx="1439364" cy="498195"/>
          </a:xfrm>
          <a:prstGeom prst="roundRect">
            <a:avLst/>
          </a:prstGeom>
          <a:gradFill>
            <a:gsLst>
              <a:gs pos="0">
                <a:schemeClr val="accent1">
                  <a:lumMod val="5000"/>
                  <a:lumOff val="95000"/>
                </a:schemeClr>
              </a:gs>
              <a:gs pos="59000">
                <a:srgbClr val="FFCC66"/>
              </a:gs>
              <a:gs pos="87000">
                <a:srgbClr val="FFCC66"/>
              </a:gs>
              <a:gs pos="100000">
                <a:srgbClr val="FFFFCC"/>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填寫</a:t>
            </a:r>
            <a:endParaRPr lang="en-US" altLang="zh-TW" sz="12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學生基本資料</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7" name="圓角矩形 6"/>
          <p:cNvSpPr/>
          <p:nvPr/>
        </p:nvSpPr>
        <p:spPr>
          <a:xfrm>
            <a:off x="976035" y="2760454"/>
            <a:ext cx="1439364" cy="498195"/>
          </a:xfrm>
          <a:prstGeom prst="roundRect">
            <a:avLst/>
          </a:prstGeom>
          <a:gradFill>
            <a:gsLst>
              <a:gs pos="0">
                <a:schemeClr val="accent1">
                  <a:lumMod val="5000"/>
                  <a:lumOff val="95000"/>
                </a:schemeClr>
              </a:gs>
              <a:gs pos="74000">
                <a:srgbClr val="FF9999"/>
              </a:gs>
              <a:gs pos="83000">
                <a:srgbClr val="FF9999"/>
              </a:gs>
              <a:gs pos="100000">
                <a:srgbClr val="FFCCCC"/>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通報</a:t>
            </a:r>
            <a:endParaRPr lang="en-US" altLang="zh-TW" sz="12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學生中途輟學 </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9" name="圓角矩形 8"/>
          <p:cNvSpPr/>
          <p:nvPr/>
        </p:nvSpPr>
        <p:spPr>
          <a:xfrm>
            <a:off x="976035" y="3975329"/>
            <a:ext cx="1439364" cy="498195"/>
          </a:xfrm>
          <a:prstGeom prst="roundRect">
            <a:avLst/>
          </a:prstGeom>
          <a:gradFill>
            <a:gsLst>
              <a:gs pos="0">
                <a:schemeClr val="accent1">
                  <a:lumMod val="5000"/>
                  <a:lumOff val="95000"/>
                </a:schemeClr>
              </a:gs>
              <a:gs pos="74000">
                <a:schemeClr val="accent5">
                  <a:lumMod val="60000"/>
                  <a:lumOff val="40000"/>
                </a:schemeClr>
              </a:gs>
              <a:gs pos="83000">
                <a:schemeClr val="accent5">
                  <a:lumMod val="40000"/>
                  <a:lumOff val="60000"/>
                </a:schemeClr>
              </a:gs>
              <a:gs pos="100000">
                <a:schemeClr val="accent5">
                  <a:lumMod val="60000"/>
                  <a:lumOff val="4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回應</a:t>
            </a:r>
            <a:endParaRPr lang="en-US" altLang="zh-TW" sz="12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學生尋獲狀況 </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10" name="圓角矩形 9"/>
          <p:cNvSpPr/>
          <p:nvPr/>
        </p:nvSpPr>
        <p:spPr>
          <a:xfrm>
            <a:off x="976035" y="5166541"/>
            <a:ext cx="1439364" cy="498195"/>
          </a:xfrm>
          <a:prstGeom prst="roundRect">
            <a:avLst/>
          </a:prstGeom>
          <a:gradFill>
            <a:gsLst>
              <a:gs pos="0">
                <a:schemeClr val="accent1">
                  <a:lumMod val="5000"/>
                  <a:lumOff val="95000"/>
                </a:schemeClr>
              </a:gs>
              <a:gs pos="74000">
                <a:schemeClr val="accent6">
                  <a:lumMod val="40000"/>
                  <a:lumOff val="60000"/>
                </a:schemeClr>
              </a:gs>
              <a:gs pos="83000">
                <a:schemeClr val="accent6">
                  <a:lumMod val="40000"/>
                  <a:lumOff val="60000"/>
                </a:schemeClr>
              </a:gs>
              <a:gs pos="100000">
                <a:schemeClr val="accent6">
                  <a:lumMod val="20000"/>
                  <a:lumOff val="80000"/>
                </a:schemeClr>
              </a:gs>
            </a:gsLst>
            <a:lin ang="5400000" scaled="1"/>
          </a:gradFill>
          <a:ln w="19050">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回報</a:t>
            </a:r>
            <a:endParaRPr lang="en-US" altLang="zh-TW" sz="1200" b="1" dirty="0" smtClean="0">
              <a:solidFill>
                <a:schemeClr val="tx1"/>
              </a:solidFill>
              <a:latin typeface="微軟正黑體" panose="020B0604030504040204" pitchFamily="34" charset="-120"/>
              <a:ea typeface="微軟正黑體" panose="020B0604030504040204" pitchFamily="34" charset="-120"/>
            </a:endParaRPr>
          </a:p>
          <a:p>
            <a:pPr algn="ctr"/>
            <a:r>
              <a:rPr lang="zh-TW" altLang="en-US" sz="1200" b="1" dirty="0" smtClean="0">
                <a:solidFill>
                  <a:schemeClr val="tx1"/>
                </a:solidFill>
                <a:latin typeface="微軟正黑體" panose="020B0604030504040204" pitchFamily="34" charset="-120"/>
                <a:ea typeface="微軟正黑體" panose="020B0604030504040204" pitchFamily="34" charset="-120"/>
              </a:rPr>
              <a:t>學生已復學</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cxnSp>
        <p:nvCxnSpPr>
          <p:cNvPr id="15" name="直線單箭頭接點 14"/>
          <p:cNvCxnSpPr>
            <a:stCxn id="6" idx="2"/>
            <a:endCxn id="7" idx="0"/>
          </p:cNvCxnSpPr>
          <p:nvPr/>
        </p:nvCxnSpPr>
        <p:spPr>
          <a:xfrm>
            <a:off x="1695717" y="2104162"/>
            <a:ext cx="0" cy="65629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a:stCxn id="7" idx="2"/>
            <a:endCxn id="9" idx="0"/>
          </p:cNvCxnSpPr>
          <p:nvPr/>
        </p:nvCxnSpPr>
        <p:spPr>
          <a:xfrm>
            <a:off x="1695717" y="3258649"/>
            <a:ext cx="0" cy="71668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a:stCxn id="9" idx="2"/>
            <a:endCxn id="10" idx="0"/>
          </p:cNvCxnSpPr>
          <p:nvPr/>
        </p:nvCxnSpPr>
        <p:spPr>
          <a:xfrm>
            <a:off x="1695717" y="4473524"/>
            <a:ext cx="0" cy="693017"/>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959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Business Solutions Full Set">
  <a:themeElements>
    <a:clrScheme name="自訂 10">
      <a:dk1>
        <a:srgbClr val="000000"/>
      </a:dk1>
      <a:lt1>
        <a:srgbClr val="FFFFFF"/>
      </a:lt1>
      <a:dk2>
        <a:srgbClr val="ACCBF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28293</TotalTime>
  <Words>1714</Words>
  <Application>Microsoft Office PowerPoint</Application>
  <PresentationFormat>如螢幕大小 (4:3)</PresentationFormat>
  <Paragraphs>376</Paragraphs>
  <Slides>57</Slides>
  <Notes>12</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57</vt:i4>
      </vt:variant>
    </vt:vector>
  </HeadingPairs>
  <TitlesOfParts>
    <vt:vector size="66" baseType="lpstr">
      <vt:lpstr>Times New Roman</vt:lpstr>
      <vt:lpstr>Microsoft YaHei</vt:lpstr>
      <vt:lpstr>Arial</vt:lpstr>
      <vt:lpstr>微軟正黑體</vt:lpstr>
      <vt:lpstr>Libre Franklin Medium</vt:lpstr>
      <vt:lpstr>新細明體</vt:lpstr>
      <vt:lpstr>Calibri</vt:lpstr>
      <vt:lpstr>微軟正黑體</vt:lpstr>
      <vt:lpstr>Business Solutions Full Set</vt:lpstr>
      <vt:lpstr>全國國民中小學中輟生通報及復學系統-一般學校操作說明</vt:lpstr>
      <vt:lpstr>大綱</vt:lpstr>
      <vt:lpstr>系統規畫功能 – 一般學校</vt:lpstr>
      <vt:lpstr>使用者登入及首頁</vt:lpstr>
      <vt:lpstr>登入頁面</vt:lpstr>
      <vt:lpstr>首頁</vt:lpstr>
      <vt:lpstr>上線通報作業</vt:lpstr>
      <vt:lpstr>上線通報作業</vt:lpstr>
      <vt:lpstr>上線通報作業流程</vt:lpstr>
      <vt:lpstr>學生中輟通報系統流程圖</vt:lpstr>
      <vt:lpstr>學生中輟通報系統流程圖</vt:lpstr>
      <vt:lpstr>學生協尋與尋獲系統流程圖 （學生失蹤）</vt:lpstr>
      <vt:lpstr>學生協尋與尋獲系統流程圖 （學生非失蹤）</vt:lpstr>
      <vt:lpstr>學生復學通報系統流程圖</vt:lpstr>
      <vt:lpstr>學生現況查詢 – 查詢介面</vt:lpstr>
      <vt:lpstr>學生現況查詢 – 查詢結果列表</vt:lpstr>
      <vt:lpstr>學生現況查詢 – 現況詳細資料</vt:lpstr>
      <vt:lpstr>學生輟學資料轉銜作業</vt:lpstr>
      <vt:lpstr>學生輟學資料轉銜作業 – 轉學現況查詢</vt:lpstr>
      <vt:lpstr>學生輟學資料轉銜作業 – 查詢結果</vt:lpstr>
      <vt:lpstr>學生基本資料維護 – 查詢介面</vt:lpstr>
      <vt:lpstr>學生基本資料維護 – 基本資料</vt:lpstr>
      <vt:lpstr>學生基本資料維護 – 中輟填報</vt:lpstr>
      <vt:lpstr>學生輟學資料維護 - 查詢介面</vt:lpstr>
      <vt:lpstr>學生輟學資料維護 – 通報介面</vt:lpstr>
      <vt:lpstr>學生尋獲資料維護 – 查詢介面</vt:lpstr>
      <vt:lpstr>學生尋獲資料維護 – 查詢結果列表</vt:lpstr>
      <vt:lpstr>學生尋獲資料維護 – 查詢結果列表</vt:lpstr>
      <vt:lpstr>學生尋獲資料維護 – 尋獲資料介面</vt:lpstr>
      <vt:lpstr>學生復學維護 – 查詢介面</vt:lpstr>
      <vt:lpstr>學生復學維護 – 查詢結果列表</vt:lpstr>
      <vt:lpstr>學生復學維護 – 查詢結果列表</vt:lpstr>
      <vt:lpstr>學生復學維護 – 復學資料</vt:lpstr>
      <vt:lpstr>長期缺課學生通報資料維護 – 查詢介面</vt:lpstr>
      <vt:lpstr>長期缺課學生通報資料維護 – 查詢結果</vt:lpstr>
      <vt:lpstr>長期缺課學生通報資料維護 – 資料介面</vt:lpstr>
      <vt:lpstr>統計印表</vt:lpstr>
      <vt:lpstr>統計印表 </vt:lpstr>
      <vt:lpstr>中輟學生統計</vt:lpstr>
      <vt:lpstr>家庭背景統計</vt:lpstr>
      <vt:lpstr>輟學原因統計</vt:lpstr>
      <vt:lpstr>歷史中輟學生統計</vt:lpstr>
      <vt:lpstr>資料查詢</vt:lpstr>
      <vt:lpstr>資料查詢</vt:lpstr>
      <vt:lpstr>輟學、復學人數查詢</vt:lpstr>
      <vt:lpstr>重覆輟學學生查詢</vt:lpstr>
      <vt:lpstr>警政單位尋獲未復學資料查詢</vt:lpstr>
      <vt:lpstr>系統參數維護</vt:lpstr>
      <vt:lpstr>系統參數維護</vt:lpstr>
      <vt:lpstr>機關資料維護</vt:lpstr>
      <vt:lpstr>學生總數維護</vt:lpstr>
      <vt:lpstr>其它事項</vt:lpstr>
      <vt:lpstr>其它事項</vt:lpstr>
      <vt:lpstr>資料下載</vt:lpstr>
      <vt:lpstr>FAQ查詢</vt:lpstr>
      <vt:lpstr>問題反應單</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全國國民中小學中輟生通報及復學系統-108年計畫報告</dc:title>
  <dc:creator>顏皓民</dc:creator>
  <cp:lastModifiedBy>趙明桂</cp:lastModifiedBy>
  <cp:revision>186</cp:revision>
  <cp:lastPrinted>2020-03-04T04:17:37Z</cp:lastPrinted>
  <dcterms:modified xsi:type="dcterms:W3CDTF">2020-03-04T04:39:07Z</dcterms:modified>
</cp:coreProperties>
</file>