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7" r:id="rId3"/>
    <p:sldId id="289" r:id="rId4"/>
    <p:sldId id="327" r:id="rId5"/>
    <p:sldId id="314" r:id="rId6"/>
    <p:sldId id="323" r:id="rId7"/>
    <p:sldId id="328" r:id="rId8"/>
    <p:sldId id="317" r:id="rId9"/>
    <p:sldId id="329" r:id="rId10"/>
    <p:sldId id="326" r:id="rId11"/>
    <p:sldId id="276" r:id="rId12"/>
  </p:sldIdLst>
  <p:sldSz cx="9144000" cy="6858000" type="screen4x3"/>
  <p:notesSz cx="6807200" cy="9939338"/>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8A48"/>
    <a:srgbClr val="99FFCC"/>
    <a:srgbClr val="334C00"/>
    <a:srgbClr val="BC004C"/>
    <a:srgbClr val="578200"/>
    <a:srgbClr val="193E3F"/>
    <a:srgbClr val="FD090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0312" autoAdjust="0"/>
  </p:normalViewPr>
  <p:slideViewPr>
    <p:cSldViewPr>
      <p:cViewPr>
        <p:scale>
          <a:sx n="70" d="100"/>
          <a:sy n="70" d="100"/>
        </p:scale>
        <p:origin x="-19" y="8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
    </p:cViewPr>
  </p:sorterViewPr>
  <p:notesViewPr>
    <p:cSldViewPr>
      <p:cViewPr varScale="1">
        <p:scale>
          <a:sx n="54" d="100"/>
          <a:sy n="54" d="100"/>
        </p:scale>
        <p:origin x="-191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1163" cy="496888"/>
          </a:xfrm>
          <a:prstGeom prst="rect">
            <a:avLst/>
          </a:prstGeom>
        </p:spPr>
        <p:txBody>
          <a:bodyPr vert="horz" lIns="91809" tIns="45903" rIns="91809" bIns="45903" rtlCol="0"/>
          <a:lstStyle>
            <a:lvl1pPr algn="l">
              <a:defRPr kumimoji="0" sz="1200">
                <a:ea typeface="+mn-ea"/>
              </a:defRPr>
            </a:lvl1pPr>
          </a:lstStyle>
          <a:p>
            <a:pPr>
              <a:defRPr/>
            </a:pPr>
            <a:endParaRPr lang="zh-TW" altLang="en-US"/>
          </a:p>
        </p:txBody>
      </p:sp>
      <p:sp>
        <p:nvSpPr>
          <p:cNvPr id="3" name="日期版面配置區 2"/>
          <p:cNvSpPr>
            <a:spLocks noGrp="1"/>
          </p:cNvSpPr>
          <p:nvPr>
            <p:ph type="dt" sz="quarter" idx="1"/>
          </p:nvPr>
        </p:nvSpPr>
        <p:spPr>
          <a:xfrm>
            <a:off x="3854450" y="0"/>
            <a:ext cx="2951163" cy="496888"/>
          </a:xfrm>
          <a:prstGeom prst="rect">
            <a:avLst/>
          </a:prstGeom>
        </p:spPr>
        <p:txBody>
          <a:bodyPr vert="horz" lIns="91809" tIns="45903" rIns="91809" bIns="45903" rtlCol="0"/>
          <a:lstStyle>
            <a:lvl1pPr algn="r">
              <a:defRPr kumimoji="0" sz="1200">
                <a:ea typeface="+mn-ea"/>
              </a:defRPr>
            </a:lvl1pPr>
          </a:lstStyle>
          <a:p>
            <a:pPr>
              <a:defRPr/>
            </a:pPr>
            <a:fld id="{21EF443F-7C8E-47F8-AAA4-AEB89474B4B7}" type="datetimeFigureOut">
              <a:rPr lang="zh-TW" altLang="en-US"/>
              <a:pPr>
                <a:defRPr/>
              </a:pPr>
              <a:t>2014/4/1</a:t>
            </a:fld>
            <a:endParaRPr lang="zh-TW" altLang="en-US"/>
          </a:p>
        </p:txBody>
      </p:sp>
      <p:sp>
        <p:nvSpPr>
          <p:cNvPr id="4" name="頁尾版面配置區 3"/>
          <p:cNvSpPr>
            <a:spLocks noGrp="1"/>
          </p:cNvSpPr>
          <p:nvPr>
            <p:ph type="ftr" sz="quarter" idx="2"/>
          </p:nvPr>
        </p:nvSpPr>
        <p:spPr>
          <a:xfrm>
            <a:off x="0" y="9440863"/>
            <a:ext cx="2951163" cy="496887"/>
          </a:xfrm>
          <a:prstGeom prst="rect">
            <a:avLst/>
          </a:prstGeom>
        </p:spPr>
        <p:txBody>
          <a:bodyPr vert="horz" lIns="91809" tIns="45903" rIns="91809" bIns="45903" rtlCol="0" anchor="b"/>
          <a:lstStyle>
            <a:lvl1pPr algn="l">
              <a:defRPr kumimoji="0" sz="1200">
                <a:ea typeface="+mn-ea"/>
              </a:defRPr>
            </a:lvl1pPr>
          </a:lstStyle>
          <a:p>
            <a:pPr>
              <a:defRPr/>
            </a:pPr>
            <a:endParaRPr lang="zh-TW" altLang="en-US"/>
          </a:p>
        </p:txBody>
      </p:sp>
      <p:sp>
        <p:nvSpPr>
          <p:cNvPr id="5" name="投影片編號版面配置區 4"/>
          <p:cNvSpPr>
            <a:spLocks noGrp="1"/>
          </p:cNvSpPr>
          <p:nvPr>
            <p:ph type="sldNum" sz="quarter" idx="3"/>
          </p:nvPr>
        </p:nvSpPr>
        <p:spPr>
          <a:xfrm>
            <a:off x="3854450" y="9440863"/>
            <a:ext cx="2951163" cy="496887"/>
          </a:xfrm>
          <a:prstGeom prst="rect">
            <a:avLst/>
          </a:prstGeom>
        </p:spPr>
        <p:txBody>
          <a:bodyPr vert="horz" lIns="91809" tIns="45903" rIns="91809" bIns="45903" rtlCol="0" anchor="b"/>
          <a:lstStyle>
            <a:lvl1pPr algn="r">
              <a:defRPr kumimoji="0" sz="1200">
                <a:ea typeface="+mn-ea"/>
              </a:defRPr>
            </a:lvl1pPr>
          </a:lstStyle>
          <a:p>
            <a:pPr>
              <a:defRPr/>
            </a:pPr>
            <a:fld id="{2AE1F642-D7CF-484F-90EE-109880065B3C}" type="slidenum">
              <a:rPr lang="zh-TW" altLang="en-US"/>
              <a:pPr>
                <a:defRPr/>
              </a:pPr>
              <a:t>‹#›</a:t>
            </a:fld>
            <a:endParaRPr lang="zh-TW" altLang="en-US"/>
          </a:p>
        </p:txBody>
      </p:sp>
    </p:spTree>
    <p:extLst>
      <p:ext uri="{BB962C8B-B14F-4D97-AF65-F5344CB8AC3E}">
        <p14:creationId xmlns:p14="http://schemas.microsoft.com/office/powerpoint/2010/main" val="3385152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pPr>
              <a:defRPr/>
            </a:pPr>
            <a:fld id="{37A24C39-F0A9-4610-B269-8D2E2BADB367}" type="datetimeFigureOut">
              <a:rPr lang="zh-TW" altLang="en-US"/>
              <a:pPr>
                <a:defRPr/>
              </a:pPr>
              <a:t>2014/4/1</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pPr>
              <a:defRPr/>
            </a:pPr>
            <a:fld id="{6FF7DC51-5908-45D6-8FF8-13D200C11936}" type="slidenum">
              <a:rPr lang="zh-TW" altLang="en-US"/>
              <a:pPr>
                <a:defRPr/>
              </a:pPr>
              <a:t>‹#›</a:t>
            </a:fld>
            <a:endParaRPr lang="zh-TW" altLang="en-US"/>
          </a:p>
        </p:txBody>
      </p:sp>
    </p:spTree>
    <p:extLst>
      <p:ext uri="{BB962C8B-B14F-4D97-AF65-F5344CB8AC3E}">
        <p14:creationId xmlns:p14="http://schemas.microsoft.com/office/powerpoint/2010/main" val="3735184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F23343-CD53-448F-83A1-A94B233C9821}" type="slidenum">
              <a:rPr lang="en-US" altLang="zh-TW" smtClean="0"/>
              <a:pPr/>
              <a:t>6</a:t>
            </a:fld>
            <a:endParaRPr lang="en-US" altLang="zh-TW" smtClean="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Users\mei\Desktop\1020730-來亂的 好機\PIC8.png"/>
          <p:cNvPicPr>
            <a:picLocks noChangeAspect="1" noChangeArrowheads="1"/>
          </p:cNvPicPr>
          <p:nvPr userDrawn="1"/>
        </p:nvPicPr>
        <p:blipFill>
          <a:blip r:embed="rId3"/>
          <a:srcRect/>
          <a:stretch>
            <a:fillRect/>
          </a:stretch>
        </p:blipFill>
        <p:spPr bwMode="auto">
          <a:xfrm>
            <a:off x="323850" y="3860800"/>
            <a:ext cx="8496300" cy="1776413"/>
          </a:xfrm>
          <a:prstGeom prst="rect">
            <a:avLst/>
          </a:prstGeom>
          <a:noFill/>
          <a:ln w="9525">
            <a:noFill/>
            <a:miter lim="800000"/>
            <a:headEnd/>
            <a:tailEnd/>
          </a:ln>
        </p:spPr>
      </p:pic>
      <p:sp>
        <p:nvSpPr>
          <p:cNvPr id="3074" name="Rectangle 2"/>
          <p:cNvSpPr>
            <a:spLocks noGrp="1" noChangeArrowheads="1"/>
          </p:cNvSpPr>
          <p:nvPr>
            <p:ph type="ctrTitle"/>
          </p:nvPr>
        </p:nvSpPr>
        <p:spPr>
          <a:xfrm>
            <a:off x="457200" y="1905000"/>
            <a:ext cx="6019800" cy="596900"/>
          </a:xfrm>
        </p:spPr>
        <p:txBody>
          <a:bodyPr/>
          <a:lstStyle>
            <a:lvl1pPr>
              <a:defRPr sz="3600"/>
            </a:lvl1pPr>
          </a:lstStyle>
          <a:p>
            <a:r>
              <a:rPr lang="zh-TW" altLang="en-US" smtClean="0"/>
              <a:t>按一下以編輯母片標題樣式</a:t>
            </a:r>
            <a:endParaRPr lang="en-US" altLang="zh-TW"/>
          </a:p>
        </p:txBody>
      </p:sp>
      <p:sp>
        <p:nvSpPr>
          <p:cNvPr id="3075" name="Rectangle 3"/>
          <p:cNvSpPr>
            <a:spLocks noGrp="1" noChangeArrowheads="1"/>
          </p:cNvSpPr>
          <p:nvPr>
            <p:ph type="subTitle" idx="1"/>
          </p:nvPr>
        </p:nvSpPr>
        <p:spPr>
          <a:xfrm>
            <a:off x="4876800" y="685800"/>
            <a:ext cx="2819400" cy="304800"/>
          </a:xfrm>
        </p:spPr>
        <p:txBody>
          <a:bodyPr/>
          <a:lstStyle>
            <a:lvl1pPr marL="0" indent="0" algn="r">
              <a:buFont typeface="Wingdings" pitchFamily="2" charset="2"/>
              <a:buNone/>
              <a:defRPr sz="1200" b="0">
                <a:solidFill>
                  <a:schemeClr val="accent1"/>
                </a:solidFill>
              </a:defRPr>
            </a:lvl1pPr>
          </a:lstStyle>
          <a:p>
            <a:r>
              <a:rPr lang="zh-TW" altLang="en-US" smtClean="0"/>
              <a:t>按一下以編輯母片副標題樣式</a:t>
            </a:r>
            <a:endParaRPr lang="en-US" altLang="zh-TW"/>
          </a:p>
        </p:txBody>
      </p:sp>
      <p:sp>
        <p:nvSpPr>
          <p:cNvPr id="5" name="Rectangle 4"/>
          <p:cNvSpPr>
            <a:spLocks noGrp="1" noChangeArrowheads="1"/>
          </p:cNvSpPr>
          <p:nvPr>
            <p:ph type="dt" sz="half" idx="10"/>
          </p:nvPr>
        </p:nvSpPr>
        <p:spPr>
          <a:xfrm>
            <a:off x="457200" y="6477000"/>
            <a:ext cx="2133600" cy="244475"/>
          </a:xfrm>
        </p:spPr>
        <p:txBody>
          <a:bodyPr/>
          <a:lstStyle>
            <a:lvl1pPr algn="l">
              <a:defRPr sz="1200" b="0">
                <a:solidFill>
                  <a:schemeClr val="tx1"/>
                </a:solidFill>
                <a:latin typeface="Arial" charset="0"/>
              </a:defRPr>
            </a:lvl1pPr>
          </a:lstStyle>
          <a:p>
            <a:pPr>
              <a:defRPr/>
            </a:pPr>
            <a:endParaRPr lang="en-US" altLang="zh-TW"/>
          </a:p>
        </p:txBody>
      </p:sp>
      <p:sp>
        <p:nvSpPr>
          <p:cNvPr id="6" name="Rectangle 5"/>
          <p:cNvSpPr>
            <a:spLocks noGrp="1" noChangeArrowheads="1"/>
          </p:cNvSpPr>
          <p:nvPr>
            <p:ph type="ftr" sz="quarter" idx="11"/>
          </p:nvPr>
        </p:nvSpPr>
        <p:spPr>
          <a:xfrm>
            <a:off x="3124200" y="6477000"/>
            <a:ext cx="2895600" cy="244475"/>
          </a:xfrm>
        </p:spPr>
        <p:txBody>
          <a:bodyPr/>
          <a:lstStyle>
            <a:lvl1pPr algn="ctr">
              <a:defRPr sz="1200" b="0" i="0">
                <a:latin typeface="Arial" charset="0"/>
              </a:defRPr>
            </a:lvl1pPr>
          </a:lstStyle>
          <a:p>
            <a:pPr>
              <a:defRPr/>
            </a:pPr>
            <a:endParaRPr lang="en-US" altLang="zh-TW"/>
          </a:p>
        </p:txBody>
      </p:sp>
      <p:sp>
        <p:nvSpPr>
          <p:cNvPr id="7" name="Rectangle 6"/>
          <p:cNvSpPr>
            <a:spLocks noGrp="1" noChangeArrowheads="1"/>
          </p:cNvSpPr>
          <p:nvPr>
            <p:ph type="sldNum" sz="quarter" idx="12"/>
          </p:nvPr>
        </p:nvSpPr>
        <p:spPr>
          <a:xfrm>
            <a:off x="6553200" y="6477000"/>
            <a:ext cx="2133600" cy="244475"/>
          </a:xfrm>
        </p:spPr>
        <p:txBody>
          <a:bodyPr/>
          <a:lstStyle>
            <a:lvl1pPr algn="ctr">
              <a:defRPr sz="1200">
                <a:solidFill>
                  <a:schemeClr val="tx1"/>
                </a:solidFill>
                <a:latin typeface="Arial" charset="0"/>
              </a:defRPr>
            </a:lvl1pPr>
          </a:lstStyle>
          <a:p>
            <a:pPr>
              <a:defRPr/>
            </a:pPr>
            <a:fld id="{B40E8AB0-F878-404D-BEF7-6038F27D1E76}"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3BC9B2F2-F3E8-4C17-A8AE-DC725D7B71D9}"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428625"/>
            <a:ext cx="2133600" cy="58197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52400" y="428625"/>
            <a:ext cx="6248400" cy="58197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7E242F1C-97E7-4917-A67A-4DA573B1608F}"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 y="428625"/>
            <a:ext cx="7696200" cy="56356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531938"/>
            <a:ext cx="8229600" cy="4716462"/>
          </a:xfrm>
        </p:spPr>
        <p:txBody>
          <a:bodyPr/>
          <a:lstStyle/>
          <a:p>
            <a:pPr lvl="0"/>
            <a:r>
              <a:rPr lang="zh-TW" altLang="en-US" noProof="0" smtClean="0"/>
              <a:t>按一下圖示以新增表格</a:t>
            </a:r>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96DEB766-191E-4293-92E7-2702AF217462}"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C:\Users\mei\Desktop\1020730-來亂的 好機\MOE.png"/>
          <p:cNvPicPr>
            <a:picLocks noChangeAspect="1" noChangeArrowheads="1"/>
          </p:cNvPicPr>
          <p:nvPr userDrawn="1"/>
        </p:nvPicPr>
        <p:blipFill>
          <a:blip r:embed="rId2"/>
          <a:srcRect/>
          <a:stretch>
            <a:fillRect/>
          </a:stretch>
        </p:blipFill>
        <p:spPr bwMode="auto">
          <a:xfrm>
            <a:off x="8027988" y="5732463"/>
            <a:ext cx="1071562" cy="1103312"/>
          </a:xfrm>
          <a:prstGeom prst="rect">
            <a:avLst/>
          </a:prstGeom>
          <a:noFill/>
          <a:ln w="9525">
            <a:noFill/>
            <a:miter lim="800000"/>
            <a:headEnd/>
            <a:tailEnd/>
          </a:ln>
        </p:spPr>
      </p:pic>
      <p:pic>
        <p:nvPicPr>
          <p:cNvPr id="5" name="Picture 6" descr="C:\Users\mei\Desktop\1020730-來亂的 好機\PIC7.png"/>
          <p:cNvPicPr>
            <a:picLocks noChangeAspect="1" noChangeArrowheads="1"/>
          </p:cNvPicPr>
          <p:nvPr userDrawn="1"/>
        </p:nvPicPr>
        <p:blipFill>
          <a:blip r:embed="rId3"/>
          <a:srcRect/>
          <a:stretch>
            <a:fillRect/>
          </a:stretch>
        </p:blipFill>
        <p:spPr bwMode="auto">
          <a:xfrm>
            <a:off x="6681788" y="585788"/>
            <a:ext cx="2427287" cy="898525"/>
          </a:xfrm>
          <a:prstGeom prst="rect">
            <a:avLst/>
          </a:prstGeom>
          <a:noFill/>
          <a:ln w="9525">
            <a:noFill/>
            <a:miter lim="800000"/>
            <a:headEnd/>
            <a:tailEnd/>
          </a:ln>
        </p:spPr>
      </p:pic>
      <p:pic>
        <p:nvPicPr>
          <p:cNvPr id="6" name="Picture 3" descr="C:\Users\mei\Desktop\1020730-來亂的 好機\PIC9.png"/>
          <p:cNvPicPr>
            <a:picLocks noChangeAspect="1" noChangeArrowheads="1"/>
          </p:cNvPicPr>
          <p:nvPr userDrawn="1"/>
        </p:nvPicPr>
        <p:blipFill>
          <a:blip r:embed="rId4"/>
          <a:srcRect/>
          <a:stretch>
            <a:fillRect/>
          </a:stretch>
        </p:blipFill>
        <p:spPr bwMode="auto">
          <a:xfrm>
            <a:off x="5364163" y="604838"/>
            <a:ext cx="3529012" cy="808037"/>
          </a:xfrm>
          <a:prstGeom prst="rect">
            <a:avLst/>
          </a:prstGeom>
          <a:noFill/>
          <a:ln w="9525">
            <a:noFill/>
            <a:miter lim="800000"/>
            <a:headEnd/>
            <a:tailEnd/>
          </a:ln>
        </p:spPr>
      </p:pic>
      <p:sp>
        <p:nvSpPr>
          <p:cNvPr id="2" name="標題 1"/>
          <p:cNvSpPr>
            <a:spLocks noGrp="1"/>
          </p:cNvSpPr>
          <p:nvPr>
            <p:ph type="title"/>
          </p:nvPr>
        </p:nvSpPr>
        <p:spPr/>
        <p:txBody>
          <a:bodyPr/>
          <a:lstStyle>
            <a:lvl1pPr>
              <a:defRPr sz="3600">
                <a:solidFill>
                  <a:srgbClr val="660066"/>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buClr>
                <a:schemeClr val="tx1">
                  <a:lumMod val="75000"/>
                  <a:lumOff val="25000"/>
                </a:schemeClr>
              </a:buClr>
              <a:defRPr>
                <a:solidFill>
                  <a:srgbClr val="334C00"/>
                </a:solidFill>
                <a:latin typeface="微軟正黑體" pitchFamily="34" charset="-120"/>
                <a:ea typeface="微軟正黑體" pitchFamily="34" charset="-120"/>
              </a:defRPr>
            </a:lvl1pPr>
            <a:lvl2pPr>
              <a:defRPr>
                <a:solidFill>
                  <a:srgbClr val="334C00"/>
                </a:solidFill>
                <a:latin typeface="微軟正黑體" pitchFamily="34" charset="-120"/>
                <a:ea typeface="微軟正黑體" pitchFamily="34" charset="-120"/>
              </a:defRPr>
            </a:lvl2pPr>
            <a:lvl3pPr>
              <a:defRPr>
                <a:solidFill>
                  <a:srgbClr val="334C00"/>
                </a:solidFill>
                <a:latin typeface="微軟正黑體" pitchFamily="34" charset="-120"/>
                <a:ea typeface="微軟正黑體" pitchFamily="34" charset="-120"/>
              </a:defRPr>
            </a:lvl3pPr>
            <a:lvl4pPr>
              <a:defRPr>
                <a:solidFill>
                  <a:srgbClr val="334C00"/>
                </a:solidFill>
                <a:latin typeface="微軟正黑體" pitchFamily="34" charset="-120"/>
                <a:ea typeface="微軟正黑體" pitchFamily="34" charset="-120"/>
              </a:defRPr>
            </a:lvl4pPr>
            <a:lvl5pPr>
              <a:defRPr>
                <a:solidFill>
                  <a:srgbClr val="334C00"/>
                </a:solidFill>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投影片編號版面配置區 5"/>
          <p:cNvSpPr>
            <a:spLocks noGrp="1"/>
          </p:cNvSpPr>
          <p:nvPr>
            <p:ph type="sldNum" sz="quarter" idx="10"/>
          </p:nvPr>
        </p:nvSpPr>
        <p:spPr/>
        <p:txBody>
          <a:bodyPr/>
          <a:lstStyle>
            <a:lvl1pPr>
              <a:defRPr/>
            </a:lvl1pPr>
          </a:lstStyle>
          <a:p>
            <a:pPr>
              <a:defRPr/>
            </a:pPr>
            <a:fld id="{7B0D0FD3-AA60-4B64-A1C6-E2EE7D47EFC5}"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3F999B9B-29FA-43DC-97DF-892CFDD91C64}"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531938"/>
            <a:ext cx="4038600"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531938"/>
            <a:ext cx="4038600"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56C9ECD8-FC15-42CE-AA4E-F42E1A08F681}"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9" name="Rectangle 6"/>
          <p:cNvSpPr>
            <a:spLocks noGrp="1" noChangeArrowheads="1"/>
          </p:cNvSpPr>
          <p:nvPr>
            <p:ph type="sldNum" sz="quarter" idx="12"/>
          </p:nvPr>
        </p:nvSpPr>
        <p:spPr>
          <a:ln/>
        </p:spPr>
        <p:txBody>
          <a:bodyPr/>
          <a:lstStyle>
            <a:lvl1pPr>
              <a:defRPr/>
            </a:lvl1pPr>
          </a:lstStyle>
          <a:p>
            <a:pPr>
              <a:defRPr/>
            </a:pPr>
            <a:fld id="{E49F0694-0E00-41EB-A12F-DC22DB6E4C29}"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5" name="Rectangle 6"/>
          <p:cNvSpPr>
            <a:spLocks noGrp="1" noChangeArrowheads="1"/>
          </p:cNvSpPr>
          <p:nvPr>
            <p:ph type="sldNum" sz="quarter" idx="12"/>
          </p:nvPr>
        </p:nvSpPr>
        <p:spPr>
          <a:ln/>
        </p:spPr>
        <p:txBody>
          <a:bodyPr/>
          <a:lstStyle>
            <a:lvl1pPr>
              <a:defRPr/>
            </a:lvl1pPr>
          </a:lstStyle>
          <a:p>
            <a:pPr>
              <a:defRPr/>
            </a:pPr>
            <a:fld id="{2F117FDC-2000-430A-B28D-7E4411D326C5}"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4" name="Rectangle 6"/>
          <p:cNvSpPr>
            <a:spLocks noGrp="1" noChangeArrowheads="1"/>
          </p:cNvSpPr>
          <p:nvPr>
            <p:ph type="sldNum" sz="quarter" idx="12"/>
          </p:nvPr>
        </p:nvSpPr>
        <p:spPr>
          <a:ln/>
        </p:spPr>
        <p:txBody>
          <a:bodyPr/>
          <a:lstStyle>
            <a:lvl1pPr>
              <a:defRPr/>
            </a:lvl1pPr>
          </a:lstStyle>
          <a:p>
            <a:pPr>
              <a:defRPr/>
            </a:pPr>
            <a:fld id="{F7FE4987-8DE3-4EA4-A97C-9FB9519769A0}"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BDBAE55D-AB67-47E8-9EAB-DB2B52CF1DBD}"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D23500F9-5E69-48A7-8E99-52459CCBFC98}"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457200" y="1531938"/>
            <a:ext cx="8229600" cy="4716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gray">
          <a:xfrm>
            <a:off x="5715000" y="64293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b="1">
                <a:solidFill>
                  <a:srgbClr val="000000"/>
                </a:solidFill>
                <a:latin typeface="+mn-lt"/>
                <a:ea typeface="新細明體" charset="-120"/>
              </a:defRPr>
            </a:lvl1pPr>
          </a:lstStyle>
          <a:p>
            <a:pPr>
              <a:defRPr/>
            </a:pPr>
            <a:r>
              <a:rPr lang="en-US" altLang="zh-TW"/>
              <a:t>www.themegallery.com</a:t>
            </a:r>
          </a:p>
        </p:txBody>
      </p:sp>
      <p:sp>
        <p:nvSpPr>
          <p:cNvPr id="1029" name="Rectangle 5"/>
          <p:cNvSpPr>
            <a:spLocks noGrp="1" noChangeArrowheads="1"/>
          </p:cNvSpPr>
          <p:nvPr>
            <p:ph type="ftr" sz="quarter" idx="3"/>
          </p:nvPr>
        </p:nvSpPr>
        <p:spPr bwMode="gray">
          <a:xfrm>
            <a:off x="6019800" y="6294438"/>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2400" b="1" i="1">
                <a:latin typeface="+mn-lt"/>
                <a:ea typeface="新細明體" charset="-120"/>
              </a:defRPr>
            </a:lvl1pPr>
          </a:lstStyle>
          <a:p>
            <a:pPr>
              <a:defRPr/>
            </a:pPr>
            <a:r>
              <a:rPr lang="en-US" altLang="zh-TW"/>
              <a:t>LOGO</a:t>
            </a:r>
          </a:p>
        </p:txBody>
      </p:sp>
      <p:sp>
        <p:nvSpPr>
          <p:cNvPr id="1030" name="Rectangle 6"/>
          <p:cNvSpPr>
            <a:spLocks noGrp="1" noChangeArrowheads="1"/>
          </p:cNvSpPr>
          <p:nvPr>
            <p:ph type="sldNum" sz="quarter" idx="4"/>
          </p:nvPr>
        </p:nvSpPr>
        <p:spPr bwMode="gray">
          <a:xfrm>
            <a:off x="381000" y="64611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solidFill>
                  <a:schemeClr val="bg1"/>
                </a:solidFill>
                <a:latin typeface="+mn-lt"/>
                <a:ea typeface="新細明體" charset="-120"/>
              </a:defRPr>
            </a:lvl1pPr>
          </a:lstStyle>
          <a:p>
            <a:pPr>
              <a:defRPr/>
            </a:pPr>
            <a:fld id="{D1B5BBEE-DBE4-498C-BA26-405688115D05}" type="slidenum">
              <a:rPr lang="en-US" altLang="zh-TW"/>
              <a:pPr>
                <a:defRPr/>
              </a:pPr>
              <a:t>‹#›</a:t>
            </a:fld>
            <a:endParaRPr lang="en-US" altLang="zh-TW"/>
          </a:p>
        </p:txBody>
      </p:sp>
      <p:sp>
        <p:nvSpPr>
          <p:cNvPr id="2" name="Rectangle 2"/>
          <p:cNvSpPr>
            <a:spLocks noGrp="1" noChangeArrowheads="1"/>
          </p:cNvSpPr>
          <p:nvPr>
            <p:ph type="title"/>
          </p:nvPr>
        </p:nvSpPr>
        <p:spPr bwMode="gray">
          <a:xfrm>
            <a:off x="152400" y="428625"/>
            <a:ext cx="7696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5"/>
          <p:cNvSpPr>
            <a:spLocks noChangeShapeType="1"/>
          </p:cNvSpPr>
          <p:nvPr/>
        </p:nvSpPr>
        <p:spPr bwMode="auto">
          <a:xfrm>
            <a:off x="377825" y="2190750"/>
            <a:ext cx="5562600" cy="0"/>
          </a:xfrm>
          <a:prstGeom prst="line">
            <a:avLst/>
          </a:prstGeom>
          <a:noFill/>
          <a:ln w="9525">
            <a:solidFill>
              <a:schemeClr val="tx1"/>
            </a:solidFill>
            <a:round/>
            <a:headEnd/>
            <a:tailEnd/>
          </a:ln>
        </p:spPr>
        <p:txBody>
          <a:bodyPr/>
          <a:lstStyle/>
          <a:p>
            <a:endParaRPr lang="zh-TW" altLang="en-US"/>
          </a:p>
        </p:txBody>
      </p:sp>
      <p:sp>
        <p:nvSpPr>
          <p:cNvPr id="16386" name="Rectangle 7"/>
          <p:cNvSpPr>
            <a:spLocks noChangeArrowheads="1"/>
          </p:cNvSpPr>
          <p:nvPr/>
        </p:nvSpPr>
        <p:spPr bwMode="gray">
          <a:xfrm>
            <a:off x="357188" y="2000250"/>
            <a:ext cx="117475" cy="352425"/>
          </a:xfrm>
          <a:prstGeom prst="rect">
            <a:avLst/>
          </a:prstGeom>
          <a:solidFill>
            <a:srgbClr val="000000"/>
          </a:solidFill>
          <a:ln w="9525">
            <a:noFill/>
            <a:miter lim="800000"/>
            <a:headEnd/>
            <a:tailEnd/>
          </a:ln>
        </p:spPr>
        <p:txBody>
          <a:bodyPr wrap="none" anchor="ctr"/>
          <a:lstStyle/>
          <a:p>
            <a:endParaRPr kumimoji="0" lang="zh-TW" altLang="en-US"/>
          </a:p>
        </p:txBody>
      </p:sp>
      <p:sp>
        <p:nvSpPr>
          <p:cNvPr id="15364" name="標題 9"/>
          <p:cNvSpPr>
            <a:spLocks noGrp="1"/>
          </p:cNvSpPr>
          <p:nvPr>
            <p:ph type="ctrTitle"/>
          </p:nvPr>
        </p:nvSpPr>
        <p:spPr>
          <a:xfrm>
            <a:off x="423863" y="1916113"/>
            <a:ext cx="8148637" cy="596900"/>
          </a:xfrm>
        </p:spPr>
        <p:txBody>
          <a:bodyPr/>
          <a:lstStyle/>
          <a:p>
            <a:pPr algn="r">
              <a:defRPr/>
            </a:pPr>
            <a:r>
              <a:rPr lang="zh-TW" altLang="zh-TW" sz="5400" smtClean="0">
                <a:solidFill>
                  <a:srgbClr val="B23B7E"/>
                </a:solidFill>
                <a:effectLst>
                  <a:outerShdw blurRad="38100" dist="38100" dir="2700000" algn="tl">
                    <a:srgbClr val="C0C0C0"/>
                  </a:outerShdw>
                </a:effectLst>
                <a:latin typeface="微軟正黑體"/>
                <a:ea typeface="微軟正黑體"/>
                <a:cs typeface="微軟正黑體"/>
              </a:rPr>
              <a:t>經費編列與執行流程說明</a:t>
            </a:r>
            <a:r>
              <a:rPr lang="en-US" altLang="zh-TW" sz="1600" smtClean="0">
                <a:solidFill>
                  <a:srgbClr val="B23B7E"/>
                </a:solidFill>
                <a:effectLst>
                  <a:outerShdw blurRad="38100" dist="38100" dir="2700000" algn="tl">
                    <a:srgbClr val="C0C0C0"/>
                  </a:outerShdw>
                </a:effectLst>
                <a:latin typeface="微軟正黑體"/>
                <a:ea typeface="微軟正黑體"/>
                <a:cs typeface="微軟正黑體"/>
              </a:rPr>
              <a:t/>
            </a:r>
            <a:br>
              <a:rPr lang="en-US" altLang="zh-TW" sz="1600" smtClean="0">
                <a:solidFill>
                  <a:srgbClr val="B23B7E"/>
                </a:solidFill>
                <a:effectLst>
                  <a:outerShdw blurRad="38100" dist="38100" dir="2700000" algn="tl">
                    <a:srgbClr val="C0C0C0"/>
                  </a:outerShdw>
                </a:effectLst>
                <a:latin typeface="微軟正黑體"/>
                <a:ea typeface="微軟正黑體"/>
                <a:cs typeface="微軟正黑體"/>
              </a:rPr>
            </a:br>
            <a:r>
              <a:rPr lang="en-US" altLang="zh-TW" sz="1600" smtClean="0">
                <a:solidFill>
                  <a:srgbClr val="B23B7E"/>
                </a:solidFill>
                <a:effectLst>
                  <a:outerShdw blurRad="38100" dist="38100" dir="2700000" algn="tl">
                    <a:srgbClr val="C0C0C0"/>
                  </a:outerShdw>
                </a:effectLst>
                <a:latin typeface="微軟正黑體"/>
                <a:ea typeface="微軟正黑體"/>
                <a:cs typeface="微軟正黑體"/>
              </a:rPr>
              <a:t/>
            </a:r>
            <a:br>
              <a:rPr lang="en-US" altLang="zh-TW" sz="1600" smtClean="0">
                <a:solidFill>
                  <a:srgbClr val="B23B7E"/>
                </a:solidFill>
                <a:effectLst>
                  <a:outerShdw blurRad="38100" dist="38100" dir="2700000" algn="tl">
                    <a:srgbClr val="C0C0C0"/>
                  </a:outerShdw>
                </a:effectLst>
                <a:latin typeface="微軟正黑體"/>
                <a:ea typeface="微軟正黑體"/>
                <a:cs typeface="微軟正黑體"/>
              </a:rPr>
            </a:br>
            <a:r>
              <a:rPr lang="zh-TW" altLang="zh-TW" sz="2000" smtClean="0">
                <a:latin typeface="標楷體" pitchFamily="65" charset="-120"/>
                <a:ea typeface="標楷體" pitchFamily="65" charset="-120"/>
              </a:rPr>
              <a:t>教育部試辦「縣市國民中小學圖書館閱讀推動教師實施計畫」說明會</a:t>
            </a:r>
            <a:r>
              <a:rPr lang="zh-TW" altLang="zh-TW" sz="4000" smtClean="0">
                <a:ea typeface="新細明體" charset="-120"/>
              </a:rPr>
              <a:t/>
            </a:r>
            <a:br>
              <a:rPr lang="zh-TW" altLang="zh-TW" sz="4000" smtClean="0">
                <a:ea typeface="新細明體" charset="-120"/>
              </a:rPr>
            </a:br>
            <a:endParaRPr lang="en-US" altLang="zh-TW" sz="4000" smtClean="0">
              <a:ea typeface="新細明體" charset="-120"/>
            </a:endParaRPr>
          </a:p>
        </p:txBody>
      </p:sp>
      <p:sp>
        <p:nvSpPr>
          <p:cNvPr id="16388" name="文字方塊 11"/>
          <p:cNvSpPr txBox="1">
            <a:spLocks noChangeArrowheads="1"/>
          </p:cNvSpPr>
          <p:nvPr/>
        </p:nvSpPr>
        <p:spPr bwMode="auto">
          <a:xfrm>
            <a:off x="1303338" y="2924175"/>
            <a:ext cx="3155950" cy="641350"/>
          </a:xfrm>
          <a:prstGeom prst="rect">
            <a:avLst/>
          </a:prstGeom>
          <a:noFill/>
          <a:ln w="9525">
            <a:noFill/>
            <a:miter lim="800000"/>
            <a:headEnd/>
            <a:tailEnd/>
          </a:ln>
        </p:spPr>
        <p:txBody>
          <a:bodyPr wrap="none">
            <a:spAutoFit/>
          </a:bodyPr>
          <a:lstStyle/>
          <a:p>
            <a:r>
              <a:rPr kumimoji="0" lang="zh-TW" altLang="en-US" b="1">
                <a:solidFill>
                  <a:srgbClr val="000000"/>
                </a:solidFill>
                <a:latin typeface="微軟正黑體"/>
                <a:ea typeface="微軟正黑體"/>
                <a:cs typeface="微軟正黑體"/>
              </a:rPr>
              <a:t>報告機關：花蓮縣政府教育處</a:t>
            </a:r>
            <a:endParaRPr kumimoji="0" lang="en-US" altLang="zh-TW" b="1">
              <a:solidFill>
                <a:srgbClr val="000000"/>
              </a:solidFill>
              <a:latin typeface="微軟正黑體"/>
              <a:ea typeface="微軟正黑體"/>
              <a:cs typeface="微軟正黑體"/>
            </a:endParaRPr>
          </a:p>
          <a:p>
            <a:r>
              <a:rPr kumimoji="0" lang="zh-TW" altLang="en-US" b="1">
                <a:solidFill>
                  <a:srgbClr val="000000"/>
                </a:solidFill>
                <a:latin typeface="微軟正黑體"/>
                <a:ea typeface="微軟正黑體"/>
                <a:cs typeface="Times New Roman" pitchFamily="18" charset="0"/>
              </a:rPr>
              <a:t>時間： </a:t>
            </a:r>
            <a:r>
              <a:rPr kumimoji="0" lang="en-US" altLang="zh-TW" b="1">
                <a:solidFill>
                  <a:srgbClr val="000000"/>
                </a:solidFill>
                <a:latin typeface="微軟正黑體"/>
                <a:ea typeface="微軟正黑體"/>
                <a:cs typeface="Times New Roman" pitchFamily="18" charset="0"/>
              </a:rPr>
              <a:t>103 </a:t>
            </a:r>
            <a:r>
              <a:rPr kumimoji="0" lang="zh-TW" altLang="en-US" b="1">
                <a:solidFill>
                  <a:srgbClr val="000000"/>
                </a:solidFill>
                <a:latin typeface="微軟正黑體"/>
                <a:ea typeface="微軟正黑體"/>
                <a:cs typeface="Times New Roman" pitchFamily="18" charset="0"/>
              </a:rPr>
              <a:t>年 </a:t>
            </a:r>
            <a:r>
              <a:rPr kumimoji="0" lang="en-US" altLang="zh-TW" b="1">
                <a:solidFill>
                  <a:srgbClr val="000000"/>
                </a:solidFill>
                <a:latin typeface="微軟正黑體"/>
                <a:ea typeface="微軟正黑體"/>
                <a:cs typeface="Times New Roman" pitchFamily="18" charset="0"/>
              </a:rPr>
              <a:t>4</a:t>
            </a:r>
            <a:r>
              <a:rPr kumimoji="0" lang="zh-TW" altLang="en-US" b="1">
                <a:solidFill>
                  <a:srgbClr val="000000"/>
                </a:solidFill>
                <a:latin typeface="微軟正黑體"/>
                <a:ea typeface="微軟正黑體"/>
                <a:cs typeface="Times New Roman" pitchFamily="18" charset="0"/>
              </a:rPr>
              <a:t>月</a:t>
            </a:r>
            <a:r>
              <a:rPr kumimoji="0" lang="en-US" altLang="zh-TW" b="1">
                <a:solidFill>
                  <a:srgbClr val="000000"/>
                </a:solidFill>
                <a:latin typeface="微軟正黑體"/>
                <a:ea typeface="微軟正黑體"/>
                <a:cs typeface="Times New Roman" pitchFamily="18" charset="0"/>
              </a:rPr>
              <a:t>1</a:t>
            </a:r>
            <a:r>
              <a:rPr kumimoji="0" lang="zh-TW" altLang="en-US" b="1">
                <a:solidFill>
                  <a:srgbClr val="000000"/>
                </a:solidFill>
                <a:latin typeface="微軟正黑體"/>
                <a:ea typeface="微軟正黑體"/>
                <a:cs typeface="Times New Roman" pitchFamily="18" charset="0"/>
              </a:rPr>
              <a:t>日</a:t>
            </a:r>
            <a:endParaRPr kumimoji="0" lang="en-US" altLang="zh-TW" b="1">
              <a:solidFill>
                <a:srgbClr val="000000"/>
              </a:solidFill>
              <a:latin typeface="微軟正黑體"/>
              <a:ea typeface="微軟正黑體"/>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107950" y="620713"/>
            <a:ext cx="2879725" cy="563562"/>
          </a:xfrm>
        </p:spPr>
        <p:txBody>
          <a:bodyPr/>
          <a:lstStyle/>
          <a:p>
            <a:pPr eaLnBrk="1" hangingPunct="1"/>
            <a:r>
              <a:rPr lang="zh-TW" altLang="en-US" i="1" smtClean="0">
                <a:latin typeface="微軟正黑體"/>
                <a:ea typeface="微軟正黑體"/>
                <a:cs typeface="微軟正黑體"/>
              </a:rPr>
              <a:t>表件下載</a:t>
            </a:r>
            <a:r>
              <a:rPr lang="en-US" altLang="zh-TW" sz="2400" smtClean="0">
                <a:solidFill>
                  <a:schemeClr val="bg1"/>
                </a:solidFill>
                <a:latin typeface="微軟正黑體"/>
                <a:ea typeface="微軟正黑體"/>
                <a:cs typeface="微軟正黑體"/>
              </a:rPr>
              <a:t/>
            </a:r>
            <a:br>
              <a:rPr lang="en-US" altLang="zh-TW" sz="2400" smtClean="0">
                <a:solidFill>
                  <a:schemeClr val="bg1"/>
                </a:solidFill>
                <a:latin typeface="微軟正黑體"/>
                <a:ea typeface="微軟正黑體"/>
                <a:cs typeface="微軟正黑體"/>
              </a:rPr>
            </a:br>
            <a:r>
              <a:rPr lang="zh-TW" altLang="zh-TW" sz="2400" smtClean="0">
                <a:latin typeface="微軟正黑體"/>
                <a:ea typeface="微軟正黑體"/>
                <a:cs typeface="微軟正黑體"/>
              </a:rPr>
              <a:t> </a:t>
            </a:r>
          </a:p>
        </p:txBody>
      </p:sp>
      <p:sp>
        <p:nvSpPr>
          <p:cNvPr id="25626" name="Rectangle 26"/>
          <p:cNvSpPr>
            <a:spLocks noChangeArrowheads="1"/>
          </p:cNvSpPr>
          <p:nvPr/>
        </p:nvSpPr>
        <p:spPr bwMode="auto">
          <a:xfrm>
            <a:off x="1187450" y="655638"/>
            <a:ext cx="6192838" cy="5934075"/>
          </a:xfrm>
          <a:prstGeom prst="rect">
            <a:avLst/>
          </a:prstGeom>
          <a:noFill/>
          <a:ln w="9525">
            <a:noFill/>
            <a:miter lim="800000"/>
            <a:headEnd/>
            <a:tailEnd/>
          </a:ln>
          <a:effectLst/>
        </p:spPr>
        <p:txBody>
          <a:bodyPr anchor="ctr">
            <a:spAutoFit/>
          </a:bodyPr>
          <a:lstStyle/>
          <a:p>
            <a:pPr>
              <a:defRPr/>
            </a:pPr>
            <a:endParaRPr lang="zh-TW" altLang="en-US" sz="2400"/>
          </a:p>
          <a:p>
            <a:pPr lvl="1" eaLnBrk="0" hangingPunct="0">
              <a:defRPr/>
            </a:pPr>
            <a:endParaRPr kumimoji="0" lang="zh-TW" altLang="en-US" sz="2400" b="1">
              <a:solidFill>
                <a:srgbClr val="FD0903"/>
              </a:solidFill>
            </a:endParaRPr>
          </a:p>
          <a:p>
            <a:pPr lvl="1" eaLnBrk="0" hangingPunct="0">
              <a:defRPr/>
            </a:pPr>
            <a:r>
              <a:rPr kumimoji="0" lang="zh-TW" altLang="en-US" sz="2400" b="1">
                <a:solidFill>
                  <a:srgbClr val="FD0903"/>
                </a:solidFill>
              </a:rPr>
              <a:t>教育部國民及學前教育署增置國民中小學圖書館閱讀推動教師實施注意事項</a:t>
            </a:r>
          </a:p>
          <a:p>
            <a:pPr lvl="1" eaLnBrk="0" hangingPunct="0">
              <a:defRPr/>
            </a:pPr>
            <a:r>
              <a:rPr kumimoji="0" lang="en-US" altLang="zh-TW" sz="2400" b="1">
                <a:solidFill>
                  <a:srgbClr val="FD0903"/>
                </a:solidFill>
              </a:rPr>
              <a:t>(</a:t>
            </a:r>
            <a:r>
              <a:rPr kumimoji="0" lang="zh-TW" altLang="en-US" sz="2400" b="1">
                <a:solidFill>
                  <a:srgbClr val="FD0903"/>
                </a:solidFill>
              </a:rPr>
              <a:t>含申請表件</a:t>
            </a:r>
            <a:r>
              <a:rPr kumimoji="0" lang="en-US" altLang="zh-TW" sz="2400" b="1">
                <a:solidFill>
                  <a:srgbClr val="FD0903"/>
                </a:solidFill>
              </a:rPr>
              <a:t>)</a:t>
            </a:r>
          </a:p>
          <a:p>
            <a:pPr lvl="1" eaLnBrk="0" hangingPunct="0">
              <a:defRPr/>
            </a:pPr>
            <a:endParaRPr kumimoji="0" lang="zh-TW" altLang="en-US" sz="2400" b="1">
              <a:solidFill>
                <a:srgbClr val="FD0903"/>
              </a:solidFill>
            </a:endParaRPr>
          </a:p>
          <a:p>
            <a:pPr lvl="1" eaLnBrk="0" hangingPunct="0">
              <a:defRPr/>
            </a:pPr>
            <a:r>
              <a:rPr lang="zh-TW" altLang="en-US" sz="2400" b="1">
                <a:latin typeface="標楷體" pitchFamily="65" charset="-120"/>
              </a:rPr>
              <a:t>請各校可先至本府教育處網站</a:t>
            </a:r>
            <a:r>
              <a:rPr lang="en-US" altLang="zh-TW" sz="2400" b="1">
                <a:latin typeface="標楷體" pitchFamily="65" charset="-120"/>
              </a:rPr>
              <a:t>/</a:t>
            </a:r>
            <a:r>
              <a:rPr lang="zh-TW" altLang="en-US" sz="2400" b="1">
                <a:latin typeface="標楷體" pitchFamily="65" charset="-120"/>
              </a:rPr>
              <a:t>處務公告</a:t>
            </a:r>
          </a:p>
          <a:p>
            <a:pPr lvl="1" eaLnBrk="0" hangingPunct="0">
              <a:defRPr/>
            </a:pPr>
            <a:r>
              <a:rPr lang="en-US" altLang="zh-TW" sz="2400" b="1">
                <a:latin typeface="標楷體" pitchFamily="65" charset="-120"/>
              </a:rPr>
              <a:t>(</a:t>
            </a:r>
            <a:r>
              <a:rPr lang="zh-TW" altLang="en-US" sz="2400" b="1">
                <a:latin typeface="標楷體" pitchFamily="65" charset="-120"/>
              </a:rPr>
              <a:t>編號</a:t>
            </a:r>
            <a:r>
              <a:rPr lang="en-US" altLang="zh-TW" sz="2400" b="1">
                <a:latin typeface="標楷體" pitchFamily="65" charset="-120"/>
              </a:rPr>
              <a:t>28318)</a:t>
            </a:r>
            <a:r>
              <a:rPr lang="zh-TW" altLang="en-US" sz="2400" b="1">
                <a:latin typeface="標楷體" pitchFamily="65" charset="-120"/>
              </a:rPr>
              <a:t>下載電子檔預先準備，俾利各校計劃報部期限，本府將於會後另函通知。</a:t>
            </a:r>
          </a:p>
          <a:p>
            <a:pPr lvl="1" eaLnBrk="0" hangingPunct="0">
              <a:defRPr/>
            </a:pPr>
            <a:endParaRPr lang="zh-TW" altLang="en-US" sz="2400" b="1">
              <a:latin typeface="標楷體" pitchFamily="65" charset="-120"/>
            </a:endParaRPr>
          </a:p>
          <a:p>
            <a:pPr algn="ctr">
              <a:defRPr/>
            </a:pPr>
            <a:r>
              <a:rPr lang="zh-TW" altLang="en-US" sz="2400" b="1" i="1" u="sng">
                <a:solidFill>
                  <a:srgbClr val="FF0000"/>
                </a:solidFill>
                <a:effectLst>
                  <a:outerShdw blurRad="38100" dist="38100" dir="2700000" algn="tl">
                    <a:srgbClr val="C0C0C0"/>
                  </a:outerShdw>
                </a:effectLst>
              </a:rPr>
              <a:t>請各校檢附表件於</a:t>
            </a:r>
            <a:r>
              <a:rPr lang="en-US" altLang="zh-TW" sz="2400" b="1" i="1" u="sng">
                <a:solidFill>
                  <a:srgbClr val="FF0000"/>
                </a:solidFill>
                <a:effectLst>
                  <a:outerShdw blurRad="38100" dist="38100" dir="2700000" algn="tl">
                    <a:srgbClr val="C0C0C0"/>
                  </a:outerShdw>
                </a:effectLst>
              </a:rPr>
              <a:t>4</a:t>
            </a:r>
            <a:r>
              <a:rPr lang="zh-TW" altLang="en-US" sz="2400" b="1" i="1" u="sng">
                <a:solidFill>
                  <a:srgbClr val="FF0000"/>
                </a:solidFill>
                <a:effectLst>
                  <a:outerShdw blurRad="38100" dist="38100" dir="2700000" algn="tl">
                    <a:srgbClr val="C0C0C0"/>
                  </a:outerShdw>
                </a:effectLst>
              </a:rPr>
              <a:t>月</a:t>
            </a:r>
            <a:r>
              <a:rPr lang="en-US" altLang="zh-TW" sz="2400" b="1" i="1" u="sng">
                <a:solidFill>
                  <a:srgbClr val="FF0000"/>
                </a:solidFill>
                <a:effectLst>
                  <a:outerShdw blurRad="38100" dist="38100" dir="2700000" algn="tl">
                    <a:srgbClr val="C0C0C0"/>
                  </a:outerShdw>
                </a:effectLst>
              </a:rPr>
              <a:t>15</a:t>
            </a:r>
            <a:r>
              <a:rPr lang="zh-TW" altLang="en-US" sz="2400" b="1" i="1" u="sng">
                <a:solidFill>
                  <a:srgbClr val="FF0000"/>
                </a:solidFill>
                <a:effectLst>
                  <a:outerShdw blurRad="38100" dist="38100" dir="2700000" algn="tl">
                    <a:srgbClr val="C0C0C0"/>
                  </a:outerShdw>
                </a:effectLst>
              </a:rPr>
              <a:t>日</a:t>
            </a:r>
            <a:r>
              <a:rPr lang="en-US" altLang="zh-TW" sz="2400" b="1" i="1" u="sng">
                <a:solidFill>
                  <a:srgbClr val="FF0000"/>
                </a:solidFill>
                <a:effectLst>
                  <a:outerShdw blurRad="38100" dist="38100" dir="2700000" algn="tl">
                    <a:srgbClr val="C0C0C0"/>
                  </a:outerShdw>
                </a:effectLst>
              </a:rPr>
              <a:t>(</a:t>
            </a:r>
            <a:r>
              <a:rPr lang="zh-TW" altLang="en-US" sz="2400" b="1" i="1" u="sng">
                <a:solidFill>
                  <a:srgbClr val="FF0000"/>
                </a:solidFill>
                <a:effectLst>
                  <a:outerShdw blurRad="38100" dist="38100" dir="2700000" algn="tl">
                    <a:srgbClr val="C0C0C0"/>
                  </a:outerShdw>
                </a:effectLst>
              </a:rPr>
              <a:t>二</a:t>
            </a:r>
            <a:r>
              <a:rPr lang="en-US" altLang="zh-TW" sz="2400" b="1" i="1" u="sng">
                <a:solidFill>
                  <a:srgbClr val="FF0000"/>
                </a:solidFill>
                <a:effectLst>
                  <a:outerShdw blurRad="38100" dist="38100" dir="2700000" algn="tl">
                    <a:srgbClr val="C0C0C0"/>
                  </a:outerShdw>
                </a:effectLst>
              </a:rPr>
              <a:t>)</a:t>
            </a:r>
            <a:r>
              <a:rPr lang="zh-TW" altLang="en-US" sz="2400" b="1" i="1" u="sng">
                <a:solidFill>
                  <a:srgbClr val="FF0000"/>
                </a:solidFill>
                <a:effectLst>
                  <a:outerShdw blurRad="38100" dist="38100" dir="2700000" algn="tl">
                    <a:srgbClr val="C0C0C0"/>
                  </a:outerShdw>
                </a:effectLst>
              </a:rPr>
              <a:t>前，</a:t>
            </a:r>
            <a:r>
              <a:rPr lang="zh-TW" altLang="en-US" sz="2400" b="1" i="1" u="sng">
                <a:effectLst>
                  <a:outerShdw blurRad="38100" dist="38100" dir="2700000" algn="tl">
                    <a:srgbClr val="C0C0C0"/>
                  </a:outerShdw>
                </a:effectLst>
              </a:rPr>
              <a:t>先電傳至</a:t>
            </a:r>
            <a:r>
              <a:rPr lang="en-US" altLang="zh-TW" sz="2400" b="1" i="1" u="sng">
                <a:effectLst>
                  <a:outerShdw blurRad="38100" dist="38100" dir="2700000" algn="tl">
                    <a:srgbClr val="C0C0C0"/>
                  </a:outerShdw>
                </a:effectLst>
              </a:rPr>
              <a:t>spring@hl.gov.tw</a:t>
            </a:r>
            <a:r>
              <a:rPr lang="zh-TW" altLang="en-US" sz="2400" b="1" i="1" u="sng">
                <a:solidFill>
                  <a:srgbClr val="FF0000"/>
                </a:solidFill>
                <a:effectLst>
                  <a:outerShdw blurRad="38100" dist="38100" dir="2700000" algn="tl">
                    <a:srgbClr val="C0C0C0"/>
                  </a:outerShdw>
                </a:effectLst>
              </a:rPr>
              <a:t>，紙本核章後一式</a:t>
            </a:r>
            <a:r>
              <a:rPr lang="en-US" altLang="zh-TW" sz="2400" b="1" i="1" u="sng">
                <a:solidFill>
                  <a:srgbClr val="FF0000"/>
                </a:solidFill>
                <a:effectLst>
                  <a:outerShdw blurRad="38100" dist="38100" dir="2700000" algn="tl">
                    <a:srgbClr val="C0C0C0"/>
                  </a:outerShdw>
                </a:effectLst>
              </a:rPr>
              <a:t>3</a:t>
            </a:r>
            <a:r>
              <a:rPr lang="zh-TW" altLang="en-US" sz="2400" b="1" i="1" u="sng">
                <a:solidFill>
                  <a:srgbClr val="FF0000"/>
                </a:solidFill>
                <a:effectLst>
                  <a:outerShdw blurRad="38100" dist="38100" dir="2700000" algn="tl">
                    <a:srgbClr val="C0C0C0"/>
                  </a:outerShdw>
                </a:effectLst>
              </a:rPr>
              <a:t>份</a:t>
            </a:r>
          </a:p>
          <a:p>
            <a:pPr algn="ctr">
              <a:defRPr/>
            </a:pPr>
            <a:r>
              <a:rPr lang="zh-TW" altLang="en-US" sz="2400" b="1" i="1" u="sng">
                <a:solidFill>
                  <a:srgbClr val="FF0000"/>
                </a:solidFill>
                <a:effectLst>
                  <a:outerShdw blurRad="38100" dist="38100" dir="2700000" algn="tl">
                    <a:srgbClr val="C0C0C0"/>
                  </a:outerShdw>
                </a:effectLst>
              </a:rPr>
              <a:t>函送本府王春雅科員彙整</a:t>
            </a:r>
          </a:p>
          <a:p>
            <a:pPr lvl="1" eaLnBrk="0" hangingPunct="0">
              <a:defRPr/>
            </a:pPr>
            <a:endParaRPr lang="zh-TW" altLang="en-US" sz="2400" b="1"/>
          </a:p>
          <a:p>
            <a:pPr eaLnBrk="0" hangingPunct="0">
              <a:defRPr/>
            </a:pPr>
            <a:endParaRPr lang="zh-TW" altLang="en-US" sz="2400" b="1"/>
          </a:p>
        </p:txBody>
      </p:sp>
      <p:pic>
        <p:nvPicPr>
          <p:cNvPr id="26627" name="Picture 27" descr="花蓮縣政府logo"/>
          <p:cNvPicPr>
            <a:picLocks noChangeAspect="1" noChangeArrowheads="1"/>
          </p:cNvPicPr>
          <p:nvPr/>
        </p:nvPicPr>
        <p:blipFill>
          <a:blip r:embed="rId2"/>
          <a:srcRect/>
          <a:stretch>
            <a:fillRect/>
          </a:stretch>
        </p:blipFill>
        <p:spPr bwMode="auto">
          <a:xfrm>
            <a:off x="7896225" y="5343525"/>
            <a:ext cx="1247775"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8"/>
          <p:cNvSpPr txBox="1">
            <a:spLocks noChangeArrowheads="1"/>
          </p:cNvSpPr>
          <p:nvPr/>
        </p:nvSpPr>
        <p:spPr bwMode="gray">
          <a:xfrm>
            <a:off x="2195513" y="1484313"/>
            <a:ext cx="5113337" cy="1924050"/>
          </a:xfrm>
          <a:prstGeom prst="rect">
            <a:avLst/>
          </a:prstGeom>
          <a:noFill/>
          <a:ln w="9525">
            <a:noFill/>
            <a:miter lim="800000"/>
            <a:headEnd/>
            <a:tailEnd/>
          </a:ln>
        </p:spPr>
        <p:txBody>
          <a:bodyPr>
            <a:spAutoFit/>
          </a:bodyPr>
          <a:lstStyle/>
          <a:p>
            <a:pPr>
              <a:defRPr/>
            </a:pPr>
            <a:r>
              <a:rPr kumimoji="0" lang="zh-TW" altLang="en-US" sz="5400" b="1" i="1" dirty="0">
                <a:solidFill>
                  <a:srgbClr val="193E3F"/>
                </a:solidFill>
                <a:effectLst>
                  <a:outerShdw blurRad="38100" dist="38100" dir="2700000" algn="tl">
                    <a:srgbClr val="000000">
                      <a:alpha val="43137"/>
                    </a:srgbClr>
                  </a:outerShdw>
                </a:effectLst>
                <a:latin typeface="微軟正黑體"/>
                <a:ea typeface="微軟正黑體"/>
                <a:cs typeface="華康行楷體W5"/>
              </a:rPr>
              <a:t>報告完畢</a:t>
            </a:r>
            <a:endParaRPr kumimoji="0" lang="en-US" altLang="zh-TW" sz="5400" b="1" i="1" dirty="0">
              <a:solidFill>
                <a:srgbClr val="193E3F"/>
              </a:solidFill>
              <a:effectLst>
                <a:outerShdw blurRad="38100" dist="38100" dir="2700000" algn="tl">
                  <a:srgbClr val="000000">
                    <a:alpha val="43137"/>
                  </a:srgbClr>
                </a:outerShdw>
              </a:effectLst>
              <a:latin typeface="微軟正黑體"/>
              <a:ea typeface="微軟正黑體"/>
              <a:cs typeface="華康行楷體W5"/>
            </a:endParaRPr>
          </a:p>
          <a:p>
            <a:pPr>
              <a:defRPr/>
            </a:pPr>
            <a:endParaRPr kumimoji="0" lang="en-US" altLang="zh-TW" sz="1100" b="1" i="1" dirty="0">
              <a:solidFill>
                <a:srgbClr val="193E3F"/>
              </a:solidFill>
              <a:effectLst>
                <a:outerShdw blurRad="38100" dist="38100" dir="2700000" algn="tl">
                  <a:srgbClr val="000000">
                    <a:alpha val="43137"/>
                  </a:srgbClr>
                </a:outerShdw>
              </a:effectLst>
              <a:latin typeface="微軟正黑體"/>
              <a:ea typeface="微軟正黑體"/>
              <a:cs typeface="華康行楷體W5"/>
            </a:endParaRPr>
          </a:p>
          <a:p>
            <a:pPr>
              <a:defRPr/>
            </a:pPr>
            <a:r>
              <a:rPr kumimoji="0" lang="zh-TW" altLang="en-US" sz="5400" b="1" i="1" dirty="0">
                <a:solidFill>
                  <a:srgbClr val="193E3F"/>
                </a:solidFill>
                <a:effectLst>
                  <a:outerShdw blurRad="38100" dist="38100" dir="2700000" algn="tl">
                    <a:srgbClr val="000000">
                      <a:alpha val="43137"/>
                    </a:srgbClr>
                  </a:outerShdw>
                </a:effectLst>
                <a:latin typeface="微軟正黑體"/>
                <a:ea typeface="微軟正黑體"/>
                <a:cs typeface="華康行楷體W5"/>
              </a:rPr>
              <a:t>         謝謝指教</a:t>
            </a:r>
            <a:endParaRPr kumimoji="0" lang="en-US" altLang="zh-TW" sz="5400" b="1" i="1" dirty="0">
              <a:solidFill>
                <a:srgbClr val="193E3F"/>
              </a:solidFill>
              <a:effectLst>
                <a:outerShdw blurRad="38100" dist="38100" dir="2700000" algn="tl">
                  <a:srgbClr val="000000">
                    <a:alpha val="43137"/>
                  </a:srgbClr>
                </a:outerShdw>
              </a:effectLst>
              <a:latin typeface="微軟正黑體"/>
              <a:ea typeface="微軟正黑體"/>
              <a:cs typeface="華康行楷體W5"/>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2400" y="404813"/>
            <a:ext cx="7696200" cy="563562"/>
          </a:xfrm>
        </p:spPr>
        <p:txBody>
          <a:bodyPr/>
          <a:lstStyle/>
          <a:p>
            <a:pPr eaLnBrk="1" hangingPunct="1">
              <a:defRPr/>
            </a:pPr>
            <a:r>
              <a:rPr lang="zh-TW" altLang="en-US" sz="4400" dirty="0">
                <a:solidFill>
                  <a:schemeClr val="tx2">
                    <a:lumMod val="75000"/>
                  </a:schemeClr>
                </a:solidFill>
              </a:rPr>
              <a:t>簡報大綱</a:t>
            </a:r>
            <a:endParaRPr lang="en-US" altLang="zh-TW" sz="4400" dirty="0">
              <a:solidFill>
                <a:schemeClr val="tx2">
                  <a:lumMod val="75000"/>
                </a:schemeClr>
              </a:solidFill>
            </a:endParaRPr>
          </a:p>
        </p:txBody>
      </p:sp>
      <p:sp>
        <p:nvSpPr>
          <p:cNvPr id="17410"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kumimoji="0" lang="zh-TW" altLang="zh-TW"/>
          </a:p>
        </p:txBody>
      </p:sp>
      <p:sp>
        <p:nvSpPr>
          <p:cNvPr id="31" name="AutoShape 65"/>
          <p:cNvSpPr>
            <a:spLocks noChangeArrowheads="1"/>
          </p:cNvSpPr>
          <p:nvPr/>
        </p:nvSpPr>
        <p:spPr bwMode="grayWhite">
          <a:xfrm>
            <a:off x="2124075" y="1916113"/>
            <a:ext cx="4968875" cy="3384550"/>
          </a:xfrm>
          <a:prstGeom prst="roundRect">
            <a:avLst>
              <a:gd name="adj" fmla="val 9583"/>
            </a:avLst>
          </a:prstGeom>
          <a:gradFill rotWithShape="1">
            <a:gsLst>
              <a:gs pos="0">
                <a:schemeClr val="folHlink">
                  <a:gamma/>
                  <a:tint val="66667"/>
                  <a:invGamma/>
                </a:schemeClr>
              </a:gs>
              <a:gs pos="50000">
                <a:schemeClr val="folHlink"/>
              </a:gs>
              <a:gs pos="100000">
                <a:schemeClr val="folHlink">
                  <a:gamma/>
                  <a:tint val="66667"/>
                  <a:invGamma/>
                </a:schemeClr>
              </a:gs>
            </a:gsLst>
            <a:lin ang="18900000" scaled="1"/>
          </a:gradFill>
          <a:ln w="19050">
            <a:solidFill>
              <a:srgbClr val="FFFFFF"/>
            </a:solidFill>
            <a:round/>
            <a:headEnd/>
            <a:tailEnd/>
          </a:ln>
          <a:effectLst>
            <a:outerShdw dist="107763" dir="2700000" algn="ctr" rotWithShape="0">
              <a:srgbClr val="C0C0C0">
                <a:alpha val="50000"/>
              </a:srgbClr>
            </a:outerShdw>
          </a:effectLst>
        </p:spPr>
        <p:txBody>
          <a:bodyPr wrap="none" anchor="ctr"/>
          <a:lstStyle/>
          <a:p>
            <a:pPr>
              <a:defRPr/>
            </a:pPr>
            <a:endParaRPr kumimoji="0" lang="zh-TW" altLang="en-US">
              <a:ea typeface="+mn-ea"/>
            </a:endParaRPr>
          </a:p>
        </p:txBody>
      </p:sp>
      <p:grpSp>
        <p:nvGrpSpPr>
          <p:cNvPr id="17412" name="Group 70"/>
          <p:cNvGrpSpPr>
            <a:grpSpLocks/>
          </p:cNvGrpSpPr>
          <p:nvPr/>
        </p:nvGrpSpPr>
        <p:grpSpPr bwMode="auto">
          <a:xfrm>
            <a:off x="2606675" y="2339975"/>
            <a:ext cx="4530725" cy="579438"/>
            <a:chOff x="1392" y="1365"/>
            <a:chExt cx="2854" cy="365"/>
          </a:xfrm>
        </p:grpSpPr>
        <p:sp>
          <p:nvSpPr>
            <p:cNvPr id="17427" name="Line 71"/>
            <p:cNvSpPr>
              <a:spLocks noChangeShapeType="1"/>
            </p:cNvSpPr>
            <p:nvPr/>
          </p:nvSpPr>
          <p:spPr bwMode="auto">
            <a:xfrm>
              <a:off x="1536" y="1650"/>
              <a:ext cx="2400" cy="0"/>
            </a:xfrm>
            <a:prstGeom prst="line">
              <a:avLst/>
            </a:prstGeom>
            <a:noFill/>
            <a:ln w="12700" cap="rnd">
              <a:solidFill>
                <a:srgbClr val="FFFFFF"/>
              </a:solidFill>
              <a:prstDash val="sysDot"/>
              <a:round/>
              <a:headEnd/>
              <a:tailEnd/>
            </a:ln>
          </p:spPr>
          <p:txBody>
            <a:bodyPr/>
            <a:lstStyle/>
            <a:p>
              <a:endParaRPr lang="zh-TW" altLang="en-US"/>
            </a:p>
          </p:txBody>
        </p:sp>
        <p:sp>
          <p:nvSpPr>
            <p:cNvPr id="17428" name="Oval 72"/>
            <p:cNvSpPr>
              <a:spLocks noChangeArrowheads="1"/>
            </p:cNvSpPr>
            <p:nvPr/>
          </p:nvSpPr>
          <p:spPr bwMode="gray">
            <a:xfrm>
              <a:off x="1392" y="1509"/>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endParaRPr kumimoji="0" lang="zh-TW" altLang="en-US"/>
            </a:p>
          </p:txBody>
        </p:sp>
        <p:sp>
          <p:nvSpPr>
            <p:cNvPr id="17429" name="Rectangle 73"/>
            <p:cNvSpPr>
              <a:spLocks noChangeArrowheads="1"/>
            </p:cNvSpPr>
            <p:nvPr/>
          </p:nvSpPr>
          <p:spPr bwMode="auto">
            <a:xfrm>
              <a:off x="1722" y="1365"/>
              <a:ext cx="2524" cy="365"/>
            </a:xfrm>
            <a:prstGeom prst="rect">
              <a:avLst/>
            </a:prstGeom>
            <a:noFill/>
            <a:ln w="9525">
              <a:noFill/>
              <a:miter lim="800000"/>
              <a:headEnd/>
              <a:tailEnd/>
            </a:ln>
          </p:spPr>
          <p:txBody>
            <a:bodyPr>
              <a:spAutoFit/>
            </a:bodyPr>
            <a:lstStyle/>
            <a:p>
              <a:pPr eaLnBrk="0" hangingPunct="0"/>
              <a:r>
                <a:rPr kumimoji="0" lang="zh-TW" altLang="en-US" sz="3200" b="1">
                  <a:solidFill>
                    <a:schemeClr val="bg1"/>
                  </a:solidFill>
                  <a:latin typeface="微軟正黑體"/>
                  <a:ea typeface="微軟正黑體"/>
                  <a:cs typeface="微軟正黑體"/>
                </a:rPr>
                <a:t>計畫說明</a:t>
              </a:r>
              <a:endParaRPr kumimoji="0" lang="en-US" altLang="zh-TW" sz="3200" b="1">
                <a:solidFill>
                  <a:schemeClr val="bg1"/>
                </a:solidFill>
                <a:latin typeface="微軟正黑體"/>
                <a:ea typeface="微軟正黑體"/>
                <a:cs typeface="微軟正黑體"/>
              </a:endParaRPr>
            </a:p>
          </p:txBody>
        </p:sp>
      </p:grpSp>
      <p:grpSp>
        <p:nvGrpSpPr>
          <p:cNvPr id="17413" name="Group 74"/>
          <p:cNvGrpSpPr>
            <a:grpSpLocks/>
          </p:cNvGrpSpPr>
          <p:nvPr/>
        </p:nvGrpSpPr>
        <p:grpSpPr bwMode="auto">
          <a:xfrm>
            <a:off x="2606675" y="3060700"/>
            <a:ext cx="4038600" cy="579438"/>
            <a:chOff x="1392" y="1699"/>
            <a:chExt cx="2544" cy="365"/>
          </a:xfrm>
        </p:grpSpPr>
        <p:sp>
          <p:nvSpPr>
            <p:cNvPr id="17424" name="Line 75"/>
            <p:cNvSpPr>
              <a:spLocks noChangeShapeType="1"/>
            </p:cNvSpPr>
            <p:nvPr/>
          </p:nvSpPr>
          <p:spPr bwMode="auto">
            <a:xfrm>
              <a:off x="1536" y="2005"/>
              <a:ext cx="2400" cy="0"/>
            </a:xfrm>
            <a:prstGeom prst="line">
              <a:avLst/>
            </a:prstGeom>
            <a:noFill/>
            <a:ln w="12700" cap="rnd">
              <a:solidFill>
                <a:srgbClr val="FFFFFF"/>
              </a:solidFill>
              <a:prstDash val="sysDot"/>
              <a:round/>
              <a:headEnd/>
              <a:tailEnd/>
            </a:ln>
          </p:spPr>
          <p:txBody>
            <a:bodyPr/>
            <a:lstStyle/>
            <a:p>
              <a:endParaRPr lang="zh-TW" altLang="en-US"/>
            </a:p>
          </p:txBody>
        </p:sp>
        <p:sp>
          <p:nvSpPr>
            <p:cNvPr id="17425" name="Oval 76"/>
            <p:cNvSpPr>
              <a:spLocks noChangeArrowheads="1"/>
            </p:cNvSpPr>
            <p:nvPr/>
          </p:nvSpPr>
          <p:spPr bwMode="gray">
            <a:xfrm>
              <a:off x="1392" y="1870"/>
              <a:ext cx="144" cy="144"/>
            </a:xfrm>
            <a:prstGeom prst="ellipse">
              <a:avLst/>
            </a:prstGeom>
            <a:gradFill rotWithShape="1">
              <a:gsLst>
                <a:gs pos="0">
                  <a:srgbClr val="A01DD5"/>
                </a:gs>
                <a:gs pos="100000">
                  <a:srgbClr val="6B138E"/>
                </a:gs>
              </a:gsLst>
              <a:path path="shape">
                <a:fillToRect l="50000" t="50000" r="50000" b="50000"/>
              </a:path>
            </a:gradFill>
            <a:ln w="19050">
              <a:solidFill>
                <a:srgbClr val="FFFFFF"/>
              </a:solidFill>
              <a:round/>
              <a:headEnd/>
              <a:tailEnd/>
            </a:ln>
          </p:spPr>
          <p:txBody>
            <a:bodyPr wrap="none" anchor="ctr"/>
            <a:lstStyle/>
            <a:p>
              <a:endParaRPr kumimoji="0" lang="zh-TW" altLang="en-US"/>
            </a:p>
          </p:txBody>
        </p:sp>
        <p:sp>
          <p:nvSpPr>
            <p:cNvPr id="17426" name="Rectangle 77"/>
            <p:cNvSpPr>
              <a:spLocks noChangeArrowheads="1"/>
            </p:cNvSpPr>
            <p:nvPr/>
          </p:nvSpPr>
          <p:spPr bwMode="auto">
            <a:xfrm>
              <a:off x="1722" y="1699"/>
              <a:ext cx="1140" cy="365"/>
            </a:xfrm>
            <a:prstGeom prst="rect">
              <a:avLst/>
            </a:prstGeom>
            <a:noFill/>
            <a:ln w="9525">
              <a:noFill/>
              <a:miter lim="800000"/>
              <a:headEnd/>
              <a:tailEnd/>
            </a:ln>
          </p:spPr>
          <p:txBody>
            <a:bodyPr wrap="none">
              <a:spAutoFit/>
            </a:bodyPr>
            <a:lstStyle/>
            <a:p>
              <a:r>
                <a:rPr kumimoji="0" lang="zh-TW" altLang="en-US" sz="3200" b="1">
                  <a:solidFill>
                    <a:schemeClr val="bg1"/>
                  </a:solidFill>
                  <a:latin typeface="微軟正黑體"/>
                  <a:ea typeface="微軟正黑體"/>
                  <a:cs typeface="微軟正黑體"/>
                </a:rPr>
                <a:t>計畫流程</a:t>
              </a:r>
              <a:endParaRPr kumimoji="0" lang="en-US" altLang="zh-TW" sz="3200" b="1">
                <a:solidFill>
                  <a:schemeClr val="bg1"/>
                </a:solidFill>
                <a:latin typeface="微軟正黑體"/>
                <a:ea typeface="微軟正黑體"/>
                <a:cs typeface="微軟正黑體"/>
              </a:endParaRPr>
            </a:p>
          </p:txBody>
        </p:sp>
      </p:grpSp>
      <p:grpSp>
        <p:nvGrpSpPr>
          <p:cNvPr id="17414" name="Group 78"/>
          <p:cNvGrpSpPr>
            <a:grpSpLocks/>
          </p:cNvGrpSpPr>
          <p:nvPr/>
        </p:nvGrpSpPr>
        <p:grpSpPr bwMode="auto">
          <a:xfrm>
            <a:off x="2606675" y="3781425"/>
            <a:ext cx="4038600" cy="579438"/>
            <a:chOff x="1392" y="2107"/>
            <a:chExt cx="2544" cy="365"/>
          </a:xfrm>
        </p:grpSpPr>
        <p:sp>
          <p:nvSpPr>
            <p:cNvPr id="17421" name="Line 79"/>
            <p:cNvSpPr>
              <a:spLocks noChangeShapeType="1"/>
            </p:cNvSpPr>
            <p:nvPr/>
          </p:nvSpPr>
          <p:spPr bwMode="auto">
            <a:xfrm>
              <a:off x="1536" y="2394"/>
              <a:ext cx="2400" cy="0"/>
            </a:xfrm>
            <a:prstGeom prst="line">
              <a:avLst/>
            </a:prstGeom>
            <a:noFill/>
            <a:ln w="12700" cap="rnd">
              <a:solidFill>
                <a:srgbClr val="FFFFFF"/>
              </a:solidFill>
              <a:prstDash val="sysDot"/>
              <a:round/>
              <a:headEnd/>
              <a:tailEnd/>
            </a:ln>
          </p:spPr>
          <p:txBody>
            <a:bodyPr/>
            <a:lstStyle/>
            <a:p>
              <a:endParaRPr lang="zh-TW" altLang="en-US"/>
            </a:p>
          </p:txBody>
        </p:sp>
        <p:sp>
          <p:nvSpPr>
            <p:cNvPr id="17422" name="Oval 80"/>
            <p:cNvSpPr>
              <a:spLocks noChangeArrowheads="1"/>
            </p:cNvSpPr>
            <p:nvPr/>
          </p:nvSpPr>
          <p:spPr bwMode="gray">
            <a:xfrm>
              <a:off x="1392" y="2289"/>
              <a:ext cx="144" cy="144"/>
            </a:xfrm>
            <a:prstGeom prst="ellipse">
              <a:avLst/>
            </a:prstGeom>
            <a:gradFill rotWithShape="1">
              <a:gsLst>
                <a:gs pos="0">
                  <a:srgbClr val="FCC704"/>
                </a:gs>
                <a:gs pos="100000">
                  <a:srgbClr val="A88503"/>
                </a:gs>
              </a:gsLst>
              <a:path path="shape">
                <a:fillToRect l="50000" t="50000" r="50000" b="50000"/>
              </a:path>
            </a:gradFill>
            <a:ln w="19050">
              <a:solidFill>
                <a:srgbClr val="FFFFFF"/>
              </a:solidFill>
              <a:round/>
              <a:headEnd/>
              <a:tailEnd/>
            </a:ln>
          </p:spPr>
          <p:txBody>
            <a:bodyPr wrap="none" anchor="ctr"/>
            <a:lstStyle/>
            <a:p>
              <a:endParaRPr kumimoji="0" lang="zh-TW" altLang="en-US"/>
            </a:p>
          </p:txBody>
        </p:sp>
        <p:sp>
          <p:nvSpPr>
            <p:cNvPr id="17423" name="Rectangle 81"/>
            <p:cNvSpPr>
              <a:spLocks noChangeArrowheads="1"/>
            </p:cNvSpPr>
            <p:nvPr/>
          </p:nvSpPr>
          <p:spPr bwMode="auto">
            <a:xfrm>
              <a:off x="1722" y="2107"/>
              <a:ext cx="1140" cy="365"/>
            </a:xfrm>
            <a:prstGeom prst="rect">
              <a:avLst/>
            </a:prstGeom>
            <a:noFill/>
            <a:ln w="9525">
              <a:noFill/>
              <a:miter lim="800000"/>
              <a:headEnd/>
              <a:tailEnd/>
            </a:ln>
          </p:spPr>
          <p:txBody>
            <a:bodyPr wrap="none">
              <a:spAutoFit/>
            </a:bodyPr>
            <a:lstStyle/>
            <a:p>
              <a:r>
                <a:rPr kumimoji="0" lang="zh-TW" altLang="en-US" sz="3200" b="1">
                  <a:solidFill>
                    <a:schemeClr val="bg1"/>
                  </a:solidFill>
                  <a:latin typeface="微軟正黑體"/>
                  <a:ea typeface="微軟正黑體"/>
                  <a:cs typeface="微軟正黑體"/>
                </a:rPr>
                <a:t>申請表件</a:t>
              </a:r>
            </a:p>
          </p:txBody>
        </p:sp>
      </p:grpSp>
      <p:grpSp>
        <p:nvGrpSpPr>
          <p:cNvPr id="17415" name="Group 82"/>
          <p:cNvGrpSpPr>
            <a:grpSpLocks/>
          </p:cNvGrpSpPr>
          <p:nvPr/>
        </p:nvGrpSpPr>
        <p:grpSpPr bwMode="auto">
          <a:xfrm>
            <a:off x="2616200" y="4456113"/>
            <a:ext cx="4029075" cy="579437"/>
            <a:chOff x="1398" y="2561"/>
            <a:chExt cx="2538" cy="365"/>
          </a:xfrm>
        </p:grpSpPr>
        <p:sp>
          <p:nvSpPr>
            <p:cNvPr id="17418" name="Line 83"/>
            <p:cNvSpPr>
              <a:spLocks noChangeShapeType="1"/>
            </p:cNvSpPr>
            <p:nvPr/>
          </p:nvSpPr>
          <p:spPr bwMode="auto">
            <a:xfrm>
              <a:off x="1536" y="2847"/>
              <a:ext cx="2400" cy="0"/>
            </a:xfrm>
            <a:prstGeom prst="line">
              <a:avLst/>
            </a:prstGeom>
            <a:noFill/>
            <a:ln w="12700" cap="rnd">
              <a:solidFill>
                <a:srgbClr val="FFFFFF"/>
              </a:solidFill>
              <a:prstDash val="sysDot"/>
              <a:round/>
              <a:headEnd/>
              <a:tailEnd/>
            </a:ln>
          </p:spPr>
          <p:txBody>
            <a:bodyPr/>
            <a:lstStyle/>
            <a:p>
              <a:endParaRPr lang="zh-TW" altLang="en-US"/>
            </a:p>
          </p:txBody>
        </p:sp>
        <p:sp>
          <p:nvSpPr>
            <p:cNvPr id="17419" name="Oval 84"/>
            <p:cNvSpPr>
              <a:spLocks noChangeArrowheads="1"/>
            </p:cNvSpPr>
            <p:nvPr/>
          </p:nvSpPr>
          <p:spPr bwMode="gray">
            <a:xfrm>
              <a:off x="1398" y="2724"/>
              <a:ext cx="144" cy="144"/>
            </a:xfrm>
            <a:prstGeom prst="ellipse">
              <a:avLst/>
            </a:prstGeom>
            <a:gradFill rotWithShape="1">
              <a:gsLst>
                <a:gs pos="0">
                  <a:srgbClr val="66C5F4"/>
                </a:gs>
                <a:gs pos="100000">
                  <a:srgbClr val="4483A3"/>
                </a:gs>
              </a:gsLst>
              <a:path path="shape">
                <a:fillToRect l="50000" t="50000" r="50000" b="50000"/>
              </a:path>
            </a:gradFill>
            <a:ln w="19050">
              <a:solidFill>
                <a:srgbClr val="FFFFFF"/>
              </a:solidFill>
              <a:round/>
              <a:headEnd/>
              <a:tailEnd/>
            </a:ln>
          </p:spPr>
          <p:txBody>
            <a:bodyPr wrap="none" anchor="ctr"/>
            <a:lstStyle/>
            <a:p>
              <a:endParaRPr kumimoji="0" lang="zh-TW" altLang="en-US"/>
            </a:p>
          </p:txBody>
        </p:sp>
        <p:sp>
          <p:nvSpPr>
            <p:cNvPr id="17420" name="Rectangle 85"/>
            <p:cNvSpPr>
              <a:spLocks noChangeArrowheads="1"/>
            </p:cNvSpPr>
            <p:nvPr/>
          </p:nvSpPr>
          <p:spPr bwMode="auto">
            <a:xfrm>
              <a:off x="1722" y="2561"/>
              <a:ext cx="1140" cy="365"/>
            </a:xfrm>
            <a:prstGeom prst="rect">
              <a:avLst/>
            </a:prstGeom>
            <a:noFill/>
            <a:ln w="9525">
              <a:noFill/>
              <a:miter lim="800000"/>
              <a:headEnd/>
              <a:tailEnd/>
            </a:ln>
          </p:spPr>
          <p:txBody>
            <a:bodyPr wrap="none">
              <a:spAutoFit/>
            </a:bodyPr>
            <a:lstStyle/>
            <a:p>
              <a:r>
                <a:rPr kumimoji="0" lang="zh-TW" altLang="en-US" sz="3200" b="1">
                  <a:solidFill>
                    <a:schemeClr val="bg1"/>
                  </a:solidFill>
                  <a:latin typeface="微軟正黑體"/>
                  <a:ea typeface="微軟正黑體"/>
                  <a:cs typeface="微軟正黑體"/>
                </a:rPr>
                <a:t>經費編列</a:t>
              </a:r>
            </a:p>
          </p:txBody>
        </p:sp>
      </p:grpSp>
      <p:pic>
        <p:nvPicPr>
          <p:cNvPr id="17416" name="Picture 4" descr="C:\Users\mei\Desktop\1020730-來亂的 好機\親子共讀手冊2.png"/>
          <p:cNvPicPr>
            <a:picLocks noChangeAspect="1" noChangeArrowheads="1"/>
          </p:cNvPicPr>
          <p:nvPr/>
        </p:nvPicPr>
        <p:blipFill>
          <a:blip r:embed="rId2"/>
          <a:srcRect/>
          <a:stretch>
            <a:fillRect/>
          </a:stretch>
        </p:blipFill>
        <p:spPr bwMode="auto">
          <a:xfrm>
            <a:off x="-3636963" y="4652963"/>
            <a:ext cx="7566026" cy="2733675"/>
          </a:xfrm>
          <a:prstGeom prst="rect">
            <a:avLst/>
          </a:prstGeom>
          <a:noFill/>
          <a:ln w="9525">
            <a:noFill/>
            <a:miter lim="800000"/>
            <a:headEnd/>
            <a:tailEnd/>
          </a:ln>
        </p:spPr>
      </p:pic>
      <p:pic>
        <p:nvPicPr>
          <p:cNvPr id="17417" name="Picture 22" descr="花蓮縣政府logo"/>
          <p:cNvPicPr>
            <a:picLocks noChangeAspect="1" noChangeArrowheads="1"/>
          </p:cNvPicPr>
          <p:nvPr/>
        </p:nvPicPr>
        <p:blipFill>
          <a:blip r:embed="rId3"/>
          <a:srcRect/>
          <a:stretch>
            <a:fillRect/>
          </a:stretch>
        </p:blipFill>
        <p:spPr bwMode="auto">
          <a:xfrm>
            <a:off x="7896225" y="5343525"/>
            <a:ext cx="1247775"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a:xfrm>
            <a:off x="107950" y="620713"/>
            <a:ext cx="2879725" cy="563562"/>
          </a:xfrm>
        </p:spPr>
        <p:txBody>
          <a:bodyPr/>
          <a:lstStyle/>
          <a:p>
            <a:pPr eaLnBrk="1" hangingPunct="1"/>
            <a:r>
              <a:rPr lang="zh-TW" altLang="en-US" i="1" smtClean="0">
                <a:latin typeface="微軟正黑體"/>
                <a:ea typeface="微軟正黑體"/>
                <a:cs typeface="微軟正黑體"/>
              </a:rPr>
              <a:t>計畫說明</a:t>
            </a:r>
            <a:r>
              <a:rPr lang="en-US" altLang="zh-TW" sz="2400" smtClean="0">
                <a:solidFill>
                  <a:schemeClr val="bg1"/>
                </a:solidFill>
                <a:latin typeface="微軟正黑體"/>
                <a:ea typeface="微軟正黑體"/>
                <a:cs typeface="微軟正黑體"/>
              </a:rPr>
              <a:t/>
            </a:r>
            <a:br>
              <a:rPr lang="en-US" altLang="zh-TW" sz="2400" smtClean="0">
                <a:solidFill>
                  <a:schemeClr val="bg1"/>
                </a:solidFill>
                <a:latin typeface="微軟正黑體"/>
                <a:ea typeface="微軟正黑體"/>
                <a:cs typeface="微軟正黑體"/>
              </a:rPr>
            </a:br>
            <a:r>
              <a:rPr lang="zh-TW" altLang="zh-TW" sz="2400" smtClean="0">
                <a:latin typeface="微軟正黑體"/>
                <a:ea typeface="微軟正黑體"/>
                <a:cs typeface="微軟正黑體"/>
              </a:rPr>
              <a:t> </a:t>
            </a:r>
          </a:p>
        </p:txBody>
      </p:sp>
      <p:sp>
        <p:nvSpPr>
          <p:cNvPr id="18434" name="內容版面配置區 2"/>
          <p:cNvSpPr>
            <a:spLocks noGrp="1"/>
          </p:cNvSpPr>
          <p:nvPr>
            <p:ph idx="1"/>
          </p:nvPr>
        </p:nvSpPr>
        <p:spPr>
          <a:xfrm>
            <a:off x="468313" y="1700213"/>
            <a:ext cx="8229600" cy="4716462"/>
          </a:xfrm>
        </p:spPr>
        <p:txBody>
          <a:bodyPr/>
          <a:lstStyle/>
          <a:p>
            <a:pPr marL="533400" indent="-533400" eaLnBrk="1" hangingPunct="1">
              <a:buClr>
                <a:srgbClr val="404040"/>
              </a:buClr>
              <a:buFont typeface="Wingdings" pitchFamily="2" charset="2"/>
              <a:buNone/>
            </a:pPr>
            <a:r>
              <a:rPr lang="zh-TW" altLang="en-US" sz="2000" smtClean="0">
                <a:solidFill>
                  <a:srgbClr val="0D0D0D"/>
                </a:solidFill>
                <a:latin typeface="微軟正黑體"/>
                <a:ea typeface="微軟正黑體"/>
                <a:cs typeface="微軟正黑體"/>
              </a:rPr>
              <a:t>●  依據</a:t>
            </a:r>
            <a:r>
              <a:rPr lang="zh-TW" altLang="zh-TW" sz="2000" smtClean="0">
                <a:solidFill>
                  <a:srgbClr val="0D0D0D"/>
                </a:solidFill>
                <a:latin typeface="微軟正黑體"/>
                <a:ea typeface="微軟正黑體"/>
                <a:cs typeface="微軟正黑體"/>
              </a:rPr>
              <a:t>：</a:t>
            </a:r>
            <a:r>
              <a:rPr lang="zh-TW" altLang="en-US" sz="2000" smtClean="0">
                <a:solidFill>
                  <a:srgbClr val="0D0D0D"/>
                </a:solidFill>
                <a:latin typeface="微軟正黑體"/>
                <a:ea typeface="微軟正黑體"/>
                <a:cs typeface="微軟正黑體"/>
              </a:rPr>
              <a:t>教育部國民及學前教育署「增置國民中小學圖書館閱讀推動教師實施注意事項」</a:t>
            </a:r>
          </a:p>
          <a:p>
            <a:pPr marL="533400" indent="-533400">
              <a:buClr>
                <a:srgbClr val="404040"/>
              </a:buClr>
              <a:buFont typeface="Wingdings" pitchFamily="2" charset="2"/>
              <a:buNone/>
            </a:pPr>
            <a:r>
              <a:rPr lang="zh-TW" altLang="en-US" sz="2000" smtClean="0">
                <a:solidFill>
                  <a:srgbClr val="0D0D0D"/>
                </a:solidFill>
                <a:latin typeface="微軟正黑體"/>
                <a:ea typeface="微軟正黑體"/>
                <a:cs typeface="微軟正黑體"/>
              </a:rPr>
              <a:t>●   緣起：自</a:t>
            </a:r>
            <a:r>
              <a:rPr lang="en-US" altLang="zh-TW" sz="2000" smtClean="0">
                <a:solidFill>
                  <a:srgbClr val="0D0D0D"/>
                </a:solidFill>
                <a:latin typeface="微軟正黑體"/>
                <a:ea typeface="微軟正黑體"/>
                <a:cs typeface="微軟正黑體"/>
              </a:rPr>
              <a:t>98</a:t>
            </a:r>
            <a:r>
              <a:rPr lang="zh-TW" altLang="en-US" sz="2000" smtClean="0">
                <a:solidFill>
                  <a:srgbClr val="0D0D0D"/>
                </a:solidFill>
                <a:latin typeface="微軟正黑體"/>
                <a:ea typeface="微軟正黑體"/>
                <a:cs typeface="微軟正黑體"/>
              </a:rPr>
              <a:t>學年度起實施，由國小開始試辦，配合十二年國教推動，於</a:t>
            </a:r>
            <a:r>
              <a:rPr lang="en-US" altLang="zh-TW" sz="2000" smtClean="0">
                <a:solidFill>
                  <a:srgbClr val="0D0D0D"/>
                </a:solidFill>
                <a:latin typeface="微軟正黑體"/>
                <a:ea typeface="微軟正黑體"/>
                <a:cs typeface="微軟正黑體"/>
              </a:rPr>
              <a:t>102</a:t>
            </a:r>
            <a:r>
              <a:rPr lang="zh-TW" altLang="en-US" sz="2000" smtClean="0">
                <a:solidFill>
                  <a:srgbClr val="0D0D0D"/>
                </a:solidFill>
                <a:latin typeface="微軟正黑體"/>
                <a:ea typeface="微軟正黑體"/>
                <a:cs typeface="微軟正黑體"/>
              </a:rPr>
              <a:t>學年度起新增國中試辦對象，迄今本縣試辦學校共計國小</a:t>
            </a:r>
            <a:r>
              <a:rPr lang="en-US" altLang="zh-TW" sz="2000" smtClean="0">
                <a:solidFill>
                  <a:srgbClr val="0D0D0D"/>
                </a:solidFill>
                <a:latin typeface="微軟正黑體"/>
                <a:ea typeface="微軟正黑體"/>
                <a:cs typeface="微軟正黑體"/>
              </a:rPr>
              <a:t>10</a:t>
            </a:r>
            <a:r>
              <a:rPr lang="zh-TW" altLang="en-US" sz="2000" smtClean="0">
                <a:solidFill>
                  <a:srgbClr val="0D0D0D"/>
                </a:solidFill>
                <a:latin typeface="微軟正黑體"/>
                <a:ea typeface="微軟正黑體"/>
                <a:cs typeface="微軟正黑體"/>
              </a:rPr>
              <a:t>校、國中</a:t>
            </a:r>
            <a:r>
              <a:rPr lang="en-US" altLang="zh-TW" sz="2000" smtClean="0">
                <a:solidFill>
                  <a:srgbClr val="0D0D0D"/>
                </a:solidFill>
                <a:latin typeface="微軟正黑體"/>
                <a:ea typeface="微軟正黑體"/>
                <a:cs typeface="微軟正黑體"/>
              </a:rPr>
              <a:t>4</a:t>
            </a:r>
            <a:r>
              <a:rPr lang="zh-TW" altLang="en-US" sz="2000" smtClean="0">
                <a:solidFill>
                  <a:srgbClr val="0D0D0D"/>
                </a:solidFill>
                <a:latin typeface="微軟正黑體"/>
                <a:ea typeface="微軟正黑體"/>
                <a:cs typeface="微軟正黑體"/>
              </a:rPr>
              <a:t>校</a:t>
            </a:r>
            <a:r>
              <a:rPr lang="zh-TW" altLang="zh-TW" sz="2000" smtClean="0">
                <a:solidFill>
                  <a:srgbClr val="0D0D0D"/>
                </a:solidFill>
                <a:latin typeface="微軟正黑體"/>
                <a:ea typeface="微軟正黑體"/>
                <a:cs typeface="微軟正黑體"/>
              </a:rPr>
              <a:t>。</a:t>
            </a:r>
            <a:endParaRPr lang="zh-TW" altLang="en-US" sz="2000" smtClean="0">
              <a:solidFill>
                <a:srgbClr val="0D0D0D"/>
              </a:solidFill>
              <a:latin typeface="微軟正黑體"/>
              <a:ea typeface="微軟正黑體"/>
              <a:cs typeface="微軟正黑體"/>
            </a:endParaRPr>
          </a:p>
          <a:p>
            <a:pPr marL="533400" indent="-533400">
              <a:buClr>
                <a:srgbClr val="404040"/>
              </a:buClr>
              <a:buFont typeface="Wingdings" pitchFamily="2" charset="2"/>
              <a:buNone/>
            </a:pPr>
            <a:r>
              <a:rPr lang="zh-TW" altLang="en-US" sz="2000" smtClean="0">
                <a:solidFill>
                  <a:srgbClr val="0D0D0D"/>
                </a:solidFill>
                <a:latin typeface="微軟正黑體"/>
                <a:ea typeface="微軟正黑體"/>
                <a:cs typeface="微軟正黑體"/>
              </a:rPr>
              <a:t>●  經費</a:t>
            </a:r>
            <a:r>
              <a:rPr lang="zh-TW" altLang="zh-TW" sz="2000" smtClean="0">
                <a:solidFill>
                  <a:srgbClr val="0D0D0D"/>
                </a:solidFill>
                <a:latin typeface="微軟正黑體"/>
                <a:ea typeface="微軟正黑體"/>
                <a:cs typeface="微軟正黑體"/>
              </a:rPr>
              <a:t>：</a:t>
            </a:r>
            <a:r>
              <a:rPr lang="zh-TW" altLang="en-US" sz="2000" smtClean="0">
                <a:solidFill>
                  <a:srgbClr val="0D0D0D"/>
                </a:solidFill>
                <a:latin typeface="微軟正黑體"/>
                <a:ea typeface="微軟正黑體"/>
                <a:cs typeface="微軟正黑體"/>
              </a:rPr>
              <a:t>補助國中每學期新台幣</a:t>
            </a:r>
            <a:r>
              <a:rPr lang="en-US" altLang="zh-TW" sz="2000" smtClean="0">
                <a:solidFill>
                  <a:srgbClr val="0D0D0D"/>
                </a:solidFill>
                <a:latin typeface="微軟正黑體"/>
                <a:ea typeface="微軟正黑體"/>
                <a:cs typeface="微軟正黑體"/>
              </a:rPr>
              <a:t>9</a:t>
            </a:r>
            <a:r>
              <a:rPr lang="zh-TW" altLang="en-US" sz="2000" smtClean="0">
                <a:solidFill>
                  <a:srgbClr val="0D0D0D"/>
                </a:solidFill>
                <a:latin typeface="微軟正黑體"/>
                <a:ea typeface="微軟正黑體"/>
                <a:cs typeface="微軟正黑體"/>
              </a:rPr>
              <a:t>萬元整、國小每學期新台幣</a:t>
            </a:r>
            <a:r>
              <a:rPr lang="en-US" altLang="zh-TW" sz="2000" smtClean="0">
                <a:solidFill>
                  <a:srgbClr val="0D0D0D"/>
                </a:solidFill>
                <a:latin typeface="微軟正黑體"/>
                <a:ea typeface="微軟正黑體"/>
                <a:cs typeface="微軟正黑體"/>
              </a:rPr>
              <a:t>7</a:t>
            </a:r>
            <a:r>
              <a:rPr lang="zh-TW" altLang="en-US" sz="2000" smtClean="0">
                <a:solidFill>
                  <a:srgbClr val="0D0D0D"/>
                </a:solidFill>
                <a:latin typeface="微軟正黑體"/>
                <a:ea typeface="微軟正黑體"/>
                <a:cs typeface="微軟正黑體"/>
              </a:rPr>
              <a:t>萬元整</a:t>
            </a:r>
          </a:p>
          <a:p>
            <a:pPr marL="533400" indent="-533400">
              <a:buClr>
                <a:srgbClr val="404040"/>
              </a:buClr>
              <a:buFont typeface="Wingdings" pitchFamily="2" charset="2"/>
              <a:buNone/>
            </a:pPr>
            <a:r>
              <a:rPr lang="zh-TW" altLang="en-US" sz="2000" smtClean="0">
                <a:solidFill>
                  <a:srgbClr val="0D0D0D"/>
                </a:solidFill>
                <a:latin typeface="微軟正黑體"/>
                <a:ea typeface="微軟正黑體"/>
                <a:cs typeface="微軟正黑體"/>
              </a:rPr>
              <a:t>●    </a:t>
            </a:r>
            <a:r>
              <a:rPr lang="en-US" altLang="zh-TW" sz="2000" smtClean="0">
                <a:solidFill>
                  <a:srgbClr val="0D0D0D"/>
                </a:solidFill>
                <a:latin typeface="微軟正黑體"/>
                <a:ea typeface="微軟正黑體"/>
                <a:cs typeface="微軟正黑體"/>
              </a:rPr>
              <a:t>103</a:t>
            </a:r>
            <a:r>
              <a:rPr lang="zh-TW" altLang="en-US" sz="2000" smtClean="0">
                <a:solidFill>
                  <a:srgbClr val="0D0D0D"/>
                </a:solidFill>
                <a:latin typeface="微軟正黑體"/>
                <a:ea typeface="微軟正黑體"/>
                <a:cs typeface="微軟正黑體"/>
              </a:rPr>
              <a:t>學年度本縣擬申請組別</a:t>
            </a:r>
            <a:r>
              <a:rPr lang="zh-TW" altLang="zh-TW" sz="2000" smtClean="0">
                <a:solidFill>
                  <a:srgbClr val="0D0D0D"/>
                </a:solidFill>
                <a:latin typeface="微軟正黑體"/>
                <a:ea typeface="微軟正黑體"/>
                <a:cs typeface="微軟正黑體"/>
              </a:rPr>
              <a:t>：</a:t>
            </a:r>
            <a:endParaRPr lang="zh-TW" altLang="en-US" sz="2000" smtClean="0">
              <a:solidFill>
                <a:srgbClr val="0D0D0D"/>
              </a:solidFill>
              <a:latin typeface="微軟正黑體"/>
              <a:ea typeface="微軟正黑體"/>
              <a:cs typeface="微軟正黑體"/>
            </a:endParaRPr>
          </a:p>
          <a:p>
            <a:pPr marL="533400" indent="-533400">
              <a:buClr>
                <a:srgbClr val="404040"/>
              </a:buClr>
              <a:buFont typeface="Wingdings" pitchFamily="2" charset="2"/>
              <a:buNone/>
            </a:pPr>
            <a:endParaRPr lang="zh-TW" altLang="zh-TW" sz="2400" smtClean="0">
              <a:solidFill>
                <a:schemeClr val="tx1"/>
              </a:solidFill>
              <a:latin typeface="微軟正黑體"/>
              <a:ea typeface="新細明體" charset="-120"/>
            </a:endParaRPr>
          </a:p>
          <a:p>
            <a:pPr marL="533400" indent="-533400">
              <a:buClr>
                <a:srgbClr val="404040"/>
              </a:buClr>
              <a:buFont typeface="Wingdings" pitchFamily="2" charset="2"/>
              <a:buNone/>
            </a:pPr>
            <a:endParaRPr lang="zh-TW" altLang="en-US" sz="2400" smtClean="0">
              <a:solidFill>
                <a:srgbClr val="0D0D0D"/>
              </a:solidFill>
              <a:latin typeface="微軟正黑體"/>
              <a:ea typeface="微軟正黑體"/>
              <a:cs typeface="微軟正黑體"/>
            </a:endParaRPr>
          </a:p>
          <a:p>
            <a:pPr marL="533400" indent="-533400">
              <a:buClr>
                <a:schemeClr val="hlink"/>
              </a:buClr>
              <a:buFont typeface="Wingdings" pitchFamily="2" charset="2"/>
              <a:buNone/>
            </a:pPr>
            <a:endParaRPr lang="zh-TW" altLang="en-US" sz="2400" smtClean="0">
              <a:solidFill>
                <a:srgbClr val="0D0D0D"/>
              </a:solidFill>
              <a:latin typeface="微軟正黑體"/>
              <a:ea typeface="微軟正黑體"/>
              <a:cs typeface="微軟正黑體"/>
            </a:endParaRPr>
          </a:p>
        </p:txBody>
      </p:sp>
      <p:pic>
        <p:nvPicPr>
          <p:cNvPr id="18435" name="Picture 23" descr="花蓮縣政府logo"/>
          <p:cNvPicPr>
            <a:picLocks noChangeAspect="1" noChangeArrowheads="1"/>
          </p:cNvPicPr>
          <p:nvPr/>
        </p:nvPicPr>
        <p:blipFill>
          <a:blip r:embed="rId2"/>
          <a:srcRect/>
          <a:stretch>
            <a:fillRect/>
          </a:stretch>
        </p:blipFill>
        <p:spPr bwMode="auto">
          <a:xfrm>
            <a:off x="7896225" y="5343525"/>
            <a:ext cx="1247775" cy="1514475"/>
          </a:xfrm>
          <a:prstGeom prst="rect">
            <a:avLst/>
          </a:prstGeom>
          <a:noFill/>
          <a:ln w="9525">
            <a:noFill/>
            <a:miter lim="800000"/>
            <a:headEnd/>
            <a:tailEnd/>
          </a:ln>
        </p:spPr>
      </p:pic>
      <p:graphicFrame>
        <p:nvGraphicFramePr>
          <p:cNvPr id="18457" name="Group 25"/>
          <p:cNvGraphicFramePr>
            <a:graphicFrameLocks noGrp="1"/>
          </p:cNvGraphicFramePr>
          <p:nvPr/>
        </p:nvGraphicFramePr>
        <p:xfrm>
          <a:off x="539750" y="4292600"/>
          <a:ext cx="7129463" cy="2322576"/>
        </p:xfrm>
        <a:graphic>
          <a:graphicData uri="http://schemas.openxmlformats.org/drawingml/2006/table">
            <a:tbl>
              <a:tblPr/>
              <a:tblGrid>
                <a:gridCol w="1065213"/>
                <a:gridCol w="2732087"/>
                <a:gridCol w="3332163"/>
              </a:tblGrid>
              <a:tr h="1682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zh-TW" altLang="en-US" sz="2000" b="1" i="0" u="none" strike="noStrike" cap="none" normalizeH="0" baseline="0" smtClean="0">
                        <a:ln>
                          <a:noFill/>
                        </a:ln>
                        <a:solidFill>
                          <a:schemeClr val="tx2"/>
                        </a:solidFill>
                        <a:effectLst/>
                        <a:latin typeface="Times New Roman" pitchFamily="18" charset="0"/>
                        <a:ea typeface="超研澤細楷"/>
                        <a:cs typeface="超研澤細楷"/>
                      </a:endParaRPr>
                    </a:p>
                  </a:txBody>
                  <a:tcPr anchor="ct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38100" cap="flat" cmpd="sng" algn="ctr">
                      <a:solidFill>
                        <a:schemeClr val="bg1"/>
                      </a:solidFill>
                      <a:prstDash val="solid"/>
                      <a:round/>
                      <a:headEnd type="none" w="med" len="med"/>
                      <a:tailEnd type="none" w="med" len="med"/>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smtClean="0">
                          <a:ln>
                            <a:noFill/>
                          </a:ln>
                          <a:solidFill>
                            <a:schemeClr val="tx1"/>
                          </a:solidFill>
                          <a:effectLst/>
                          <a:latin typeface="新細明體" charset="-120"/>
                          <a:ea typeface="新細明體" charset="-120"/>
                        </a:rPr>
                        <a:t>二年期組</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chemeClr val="tx1"/>
                          </a:solidFill>
                          <a:effectLst/>
                          <a:latin typeface="新細明體" charset="-120"/>
                          <a:ea typeface="新細明體" charset="-120"/>
                        </a:rPr>
                        <a:t>(</a:t>
                      </a:r>
                      <a:r>
                        <a:rPr kumimoji="0" lang="zh-TW" altLang="zh-TW" sz="1600" b="1" i="0" u="none" strike="noStrike" cap="none" normalizeH="0" baseline="0" smtClean="0">
                          <a:ln>
                            <a:noFill/>
                          </a:ln>
                          <a:solidFill>
                            <a:srgbClr val="0D0D0D"/>
                          </a:solidFill>
                          <a:effectLst/>
                          <a:latin typeface="新細明體" charset="-120"/>
                          <a:ea typeface="微軟正黑體"/>
                          <a:cs typeface="微軟正黑體"/>
                        </a:rPr>
                        <a:t>103學年~104學年</a:t>
                      </a:r>
                      <a:r>
                        <a:rPr kumimoji="0" lang="en-US" altLang="zh-TW" sz="1600" b="1" i="0" u="none" strike="noStrike" cap="none" normalizeH="0" baseline="0" smtClean="0">
                          <a:ln>
                            <a:noFill/>
                          </a:ln>
                          <a:solidFill>
                            <a:schemeClr val="tx1"/>
                          </a:solidFill>
                          <a:effectLst/>
                          <a:latin typeface="新細明體" charset="-120"/>
                          <a:ea typeface="新細明體" charset="-120"/>
                        </a:rPr>
                        <a:t>)</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smtClean="0">
                          <a:ln>
                            <a:noFill/>
                          </a:ln>
                          <a:solidFill>
                            <a:schemeClr val="tx1"/>
                          </a:solidFill>
                          <a:effectLst/>
                          <a:latin typeface="新細明體" charset="-120"/>
                          <a:ea typeface="新細明體" charset="-120"/>
                        </a:rPr>
                        <a:t>一年期組</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chemeClr val="tx1"/>
                          </a:solidFill>
                          <a:effectLst/>
                          <a:latin typeface="新細明體" charset="-120"/>
                          <a:ea typeface="新細明體" charset="-120"/>
                        </a:rPr>
                        <a:t>(103</a:t>
                      </a:r>
                      <a:r>
                        <a:rPr kumimoji="0" lang="zh-TW" altLang="en-US" sz="1600" b="1" i="0" u="none" strike="noStrike" cap="none" normalizeH="0" baseline="0" smtClean="0">
                          <a:ln>
                            <a:noFill/>
                          </a:ln>
                          <a:solidFill>
                            <a:schemeClr val="tx1"/>
                          </a:solidFill>
                          <a:effectLst/>
                          <a:latin typeface="新細明體" charset="-120"/>
                          <a:ea typeface="新細明體" charset="-120"/>
                        </a:rPr>
                        <a:t>學年</a:t>
                      </a:r>
                      <a:r>
                        <a:rPr kumimoji="0" lang="en-US" altLang="zh-TW" sz="1600" b="1" i="0" u="none" strike="noStrike" cap="none" normalizeH="0" baseline="0" smtClean="0">
                          <a:ln>
                            <a:noFill/>
                          </a:ln>
                          <a:solidFill>
                            <a:schemeClr val="tx1"/>
                          </a:solidFill>
                          <a:effectLst/>
                          <a:latin typeface="新細明體" charset="-120"/>
                          <a:ea typeface="新細明體" charset="-120"/>
                        </a:rPr>
                        <a:t>)</a:t>
                      </a:r>
                    </a:p>
                  </a:txBody>
                  <a:tcPr anchor="ct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66FF"/>
                    </a:solidFill>
                  </a:tcPr>
                </a:tc>
              </a:tr>
              <a:tr h="5191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Times New Roman" pitchFamily="18" charset="0"/>
                          <a:ea typeface="超研澤細楷"/>
                          <a:cs typeface="超研澤細楷"/>
                        </a:rPr>
                        <a:t>國小</a:t>
                      </a:r>
                      <a:endParaRPr kumimoji="0" lang="en-US" altLang="zh-TW" sz="1800" b="1" i="0" u="none" strike="noStrike" cap="none" normalizeH="0" baseline="0" smtClean="0">
                        <a:ln>
                          <a:noFill/>
                        </a:ln>
                        <a:solidFill>
                          <a:schemeClr val="tx1"/>
                        </a:solidFill>
                        <a:effectLst/>
                        <a:latin typeface="Times New Roman" pitchFamily="18" charset="0"/>
                        <a:ea typeface="超研澤細楷"/>
                        <a:cs typeface="超研澤細楷"/>
                      </a:endParaRPr>
                    </a:p>
                  </a:txBody>
                  <a:tcPr anchor="ct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smtClean="0">
                          <a:ln>
                            <a:noFill/>
                          </a:ln>
                          <a:solidFill>
                            <a:srgbClr val="BC004C"/>
                          </a:solidFill>
                          <a:effectLst/>
                          <a:latin typeface="Verdana" pitchFamily="34" charset="0"/>
                          <a:ea typeface="新細明體" charset="-120"/>
                        </a:rPr>
                        <a:t>明義、稻香、志學、北埔、鳳林、光復、富里、萬榮國小</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smtClean="0">
                          <a:ln>
                            <a:noFill/>
                          </a:ln>
                          <a:solidFill>
                            <a:srgbClr val="BC004C"/>
                          </a:solidFill>
                          <a:effectLst/>
                          <a:latin typeface="Verdana" pitchFamily="34" charset="0"/>
                          <a:ea typeface="新細明體" charset="-120"/>
                        </a:rPr>
                        <a:t> </a:t>
                      </a:r>
                      <a:r>
                        <a:rPr kumimoji="0" lang="en-US" altLang="zh-TW" sz="1600" b="1" i="0" u="none" strike="noStrike" cap="none" normalizeH="0" baseline="0" smtClean="0">
                          <a:ln>
                            <a:noFill/>
                          </a:ln>
                          <a:solidFill>
                            <a:srgbClr val="BC004C"/>
                          </a:solidFill>
                          <a:effectLst/>
                          <a:latin typeface="Verdana" pitchFamily="34" charset="0"/>
                          <a:ea typeface="新細明體" charset="-120"/>
                        </a:rPr>
                        <a:t>(</a:t>
                      </a:r>
                      <a:r>
                        <a:rPr kumimoji="0" lang="zh-TW" altLang="en-US" sz="1600" b="1" i="0" u="none" strike="noStrike" cap="none" normalizeH="0" baseline="0" smtClean="0">
                          <a:ln>
                            <a:noFill/>
                          </a:ln>
                          <a:solidFill>
                            <a:srgbClr val="BC004C"/>
                          </a:solidFill>
                          <a:effectLst/>
                          <a:latin typeface="Verdana" pitchFamily="34" charset="0"/>
                          <a:ea typeface="新細明體" charset="-120"/>
                        </a:rPr>
                        <a:t>教育部核定名單</a:t>
                      </a:r>
                      <a:r>
                        <a:rPr kumimoji="0" lang="en-US" altLang="zh-TW" sz="1600" b="1" i="0" u="none" strike="noStrike" cap="none" normalizeH="0" baseline="0" smtClean="0">
                          <a:ln>
                            <a:noFill/>
                          </a:ln>
                          <a:solidFill>
                            <a:srgbClr val="BC004C"/>
                          </a:solidFill>
                          <a:effectLst/>
                          <a:latin typeface="Verdana" pitchFamily="34" charset="0"/>
                          <a:ea typeface="新細明體" charset="-120"/>
                        </a:rPr>
                        <a:t>)</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zh-TW" sz="1600" b="1" i="0" u="none" strike="noStrike" cap="none" normalizeH="0" baseline="0" smtClean="0">
                          <a:ln>
                            <a:noFill/>
                          </a:ln>
                          <a:solidFill>
                            <a:srgbClr val="BC004C"/>
                          </a:solidFill>
                          <a:effectLst/>
                          <a:latin typeface="Verdana" pitchFamily="34" charset="0"/>
                          <a:ea typeface="新細明體" charset="-120"/>
                        </a:rPr>
                        <a:t>港口、中城、佳民、崙山、舞鶴、永豐、西林、康樂及文</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zh-TW" sz="1600" b="1" i="0" u="none" strike="noStrike" cap="none" normalizeH="0" baseline="0" smtClean="0">
                          <a:ln>
                            <a:noFill/>
                          </a:ln>
                          <a:solidFill>
                            <a:srgbClr val="BC004C"/>
                          </a:solidFill>
                          <a:effectLst/>
                          <a:latin typeface="Verdana" pitchFamily="34" charset="0"/>
                          <a:ea typeface="新細明體" charset="-120"/>
                        </a:rPr>
                        <a:t>蘭國小</a:t>
                      </a:r>
                      <a:endParaRPr kumimoji="0" lang="en-US" altLang="zh-TW" sz="1600" b="1" i="0" u="none" strike="noStrike" cap="none" normalizeH="0" baseline="0" smtClean="0">
                        <a:ln>
                          <a:noFill/>
                        </a:ln>
                        <a:solidFill>
                          <a:srgbClr val="BC004C"/>
                        </a:solidFill>
                        <a:effectLst/>
                        <a:latin typeface="Verdana" pitchFamily="34" charset="0"/>
                        <a:ea typeface="新細明體" charset="-120"/>
                      </a:endParaRPr>
                    </a:p>
                  </a:txBody>
                  <a:tcPr anchor="ct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Times New Roman" pitchFamily="18" charset="0"/>
                          <a:ea typeface="超研澤細楷"/>
                          <a:cs typeface="超研澤細楷"/>
                        </a:rPr>
                        <a:t>國中</a:t>
                      </a:r>
                    </a:p>
                  </a:txBody>
                  <a:tcPr anchor="ctr" horzOverflow="overflow">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zh-TW" altLang="en-US" sz="1600" b="1" i="0" u="none" strike="noStrike" cap="none" normalizeH="0" baseline="0" smtClean="0">
                        <a:ln>
                          <a:noFill/>
                        </a:ln>
                        <a:solidFill>
                          <a:srgbClr val="BC004C"/>
                        </a:solidFill>
                        <a:effectLst/>
                        <a:latin typeface="Times New Roman" pitchFamily="18" charset="0"/>
                        <a:ea typeface="超研澤細楷"/>
                        <a:cs typeface="超研澤細楷"/>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smtClean="0">
                          <a:ln>
                            <a:noFill/>
                          </a:ln>
                          <a:solidFill>
                            <a:srgbClr val="BC004C"/>
                          </a:solidFill>
                          <a:effectLst/>
                          <a:latin typeface="Verdana" pitchFamily="34" charset="0"/>
                          <a:ea typeface="新細明體" charset="-120"/>
                        </a:rPr>
                        <a:t>自強、化仁、鳳林、玉里及瑞穗國中</a:t>
                      </a:r>
                    </a:p>
                  </a:txBody>
                  <a:tcPr anchor="ctr" horzOverflow="overflow">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457"/>
                                        </p:tgtEl>
                                        <p:attrNameLst>
                                          <p:attrName>style.visibility</p:attrName>
                                        </p:attrNameLst>
                                      </p:cBhvr>
                                      <p:to>
                                        <p:strVal val="visible"/>
                                      </p:to>
                                    </p:set>
                                    <p:animEffect transition="in" filter="checkerboard(across)">
                                      <p:cBhvr>
                                        <p:cTn id="7" dur="30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idx="4294967295"/>
          </p:nvPr>
        </p:nvSpPr>
        <p:spPr>
          <a:xfrm>
            <a:off x="0" y="620713"/>
            <a:ext cx="2879725" cy="563562"/>
          </a:xfrm>
        </p:spPr>
        <p:txBody>
          <a:bodyPr/>
          <a:lstStyle/>
          <a:p>
            <a:pPr eaLnBrk="1" hangingPunct="1"/>
            <a:r>
              <a:rPr lang="zh-TW" altLang="en-US" sz="3600" i="1" smtClean="0">
                <a:solidFill>
                  <a:srgbClr val="660066"/>
                </a:solidFill>
                <a:latin typeface="微軟正黑體"/>
                <a:ea typeface="微軟正黑體"/>
                <a:cs typeface="微軟正黑體"/>
              </a:rPr>
              <a:t>計畫說明</a:t>
            </a:r>
            <a:r>
              <a:rPr lang="en-US" altLang="zh-TW" sz="2400" smtClean="0">
                <a:solidFill>
                  <a:schemeClr val="bg1"/>
                </a:solidFill>
                <a:latin typeface="微軟正黑體"/>
                <a:ea typeface="微軟正黑體"/>
                <a:cs typeface="微軟正黑體"/>
              </a:rPr>
              <a:t/>
            </a:r>
            <a:br>
              <a:rPr lang="en-US" altLang="zh-TW" sz="2400" smtClean="0">
                <a:solidFill>
                  <a:schemeClr val="bg1"/>
                </a:solidFill>
                <a:latin typeface="微軟正黑體"/>
                <a:ea typeface="微軟正黑體"/>
                <a:cs typeface="微軟正黑體"/>
              </a:rPr>
            </a:br>
            <a:r>
              <a:rPr lang="zh-TW" altLang="zh-TW" sz="2400" smtClean="0">
                <a:solidFill>
                  <a:srgbClr val="660066"/>
                </a:solidFill>
                <a:latin typeface="微軟正黑體"/>
                <a:ea typeface="微軟正黑體"/>
                <a:cs typeface="微軟正黑體"/>
              </a:rPr>
              <a:t> </a:t>
            </a:r>
          </a:p>
        </p:txBody>
      </p:sp>
      <p:pic>
        <p:nvPicPr>
          <p:cNvPr id="19458" name="Picture 4" descr="花蓮縣政府logo"/>
          <p:cNvPicPr>
            <a:picLocks noChangeAspect="1" noChangeArrowheads="1"/>
          </p:cNvPicPr>
          <p:nvPr/>
        </p:nvPicPr>
        <p:blipFill>
          <a:blip r:embed="rId2"/>
          <a:srcRect/>
          <a:stretch>
            <a:fillRect/>
          </a:stretch>
        </p:blipFill>
        <p:spPr bwMode="auto">
          <a:xfrm>
            <a:off x="7896225" y="5343525"/>
            <a:ext cx="1247775" cy="1514475"/>
          </a:xfrm>
          <a:prstGeom prst="rect">
            <a:avLst/>
          </a:prstGeom>
          <a:noFill/>
          <a:ln w="9525">
            <a:noFill/>
            <a:miter lim="800000"/>
            <a:headEnd/>
            <a:tailEnd/>
          </a:ln>
        </p:spPr>
      </p:pic>
      <p:sp>
        <p:nvSpPr>
          <p:cNvPr id="19459" name="內容版面配置區 2"/>
          <p:cNvSpPr>
            <a:spLocks noGrp="1"/>
          </p:cNvSpPr>
          <p:nvPr>
            <p:ph idx="4294967295"/>
          </p:nvPr>
        </p:nvSpPr>
        <p:spPr>
          <a:xfrm>
            <a:off x="446088" y="1341438"/>
            <a:ext cx="8229600" cy="4716462"/>
          </a:xfrm>
        </p:spPr>
        <p:txBody>
          <a:bodyPr/>
          <a:lstStyle/>
          <a:p>
            <a:pPr marL="533400" indent="-533400" eaLnBrk="1" hangingPunct="1">
              <a:buClr>
                <a:srgbClr val="404040"/>
              </a:buClr>
              <a:buFont typeface="Wingdings" pitchFamily="2" charset="2"/>
              <a:buNone/>
            </a:pPr>
            <a:r>
              <a:rPr lang="zh-TW" altLang="en-US" sz="2400" smtClean="0">
                <a:solidFill>
                  <a:srgbClr val="0D0D0D"/>
                </a:solidFill>
                <a:latin typeface="微軟正黑體"/>
                <a:ea typeface="微軟正黑體"/>
                <a:cs typeface="微軟正黑體"/>
              </a:rPr>
              <a:t>●  各校應設置</a:t>
            </a:r>
            <a:r>
              <a:rPr lang="en-US" altLang="zh-TW" sz="2400" smtClean="0">
                <a:solidFill>
                  <a:srgbClr val="0D0D0D"/>
                </a:solidFill>
                <a:latin typeface="微軟正黑體"/>
                <a:ea typeface="微軟正黑體"/>
                <a:cs typeface="微軟正黑體"/>
              </a:rPr>
              <a:t>1</a:t>
            </a:r>
            <a:r>
              <a:rPr lang="zh-TW" altLang="en-US" sz="2400" smtClean="0">
                <a:solidFill>
                  <a:srgbClr val="0D0D0D"/>
                </a:solidFill>
                <a:latin typeface="微軟正黑體"/>
                <a:ea typeface="微軟正黑體"/>
                <a:cs typeface="微軟正黑體"/>
              </a:rPr>
              <a:t>位有意願及具熱忱參與之閱讀推動教師</a:t>
            </a:r>
          </a:p>
          <a:p>
            <a:pPr marL="533400" indent="-533400" eaLnBrk="1" hangingPunct="1">
              <a:buClr>
                <a:srgbClr val="404040"/>
              </a:buClr>
              <a:buFont typeface="Wingdings" pitchFamily="2" charset="2"/>
              <a:buNone/>
            </a:pPr>
            <a:endParaRPr lang="zh-TW" altLang="en-US" sz="2400" smtClean="0">
              <a:solidFill>
                <a:srgbClr val="0D0D0D"/>
              </a:solidFill>
              <a:latin typeface="微軟正黑體"/>
              <a:ea typeface="微軟正黑體"/>
              <a:cs typeface="微軟正黑體"/>
            </a:endParaRPr>
          </a:p>
          <a:p>
            <a:pPr marL="533400" indent="-533400" eaLnBrk="1" hangingPunct="1">
              <a:buClr>
                <a:srgbClr val="404040"/>
              </a:buClr>
              <a:buFont typeface="Wingdings" pitchFamily="2" charset="2"/>
              <a:buNone/>
            </a:pPr>
            <a:r>
              <a:rPr lang="zh-TW" altLang="en-US" sz="2400" smtClean="0">
                <a:solidFill>
                  <a:srgbClr val="0D0D0D"/>
                </a:solidFill>
                <a:latin typeface="微軟正黑體"/>
                <a:ea typeface="微軟正黑體"/>
                <a:cs typeface="微軟正黑體"/>
              </a:rPr>
              <a:t>●  圖書館閱讀推動教師任務，負責學校圖書館經營、推動閱讀與資訊素養活動、提供資訊協助教師教學，以提昇教師教學品質，學生閱讀興趣，並使之具備自學能力。</a:t>
            </a:r>
          </a:p>
          <a:p>
            <a:pPr marL="533400" indent="-533400" eaLnBrk="1" hangingPunct="1">
              <a:buClr>
                <a:srgbClr val="404040"/>
              </a:buClr>
              <a:buFont typeface="Wingdings" pitchFamily="2" charset="2"/>
              <a:buNone/>
            </a:pPr>
            <a:endParaRPr lang="zh-TW" altLang="en-US" sz="2400" smtClean="0">
              <a:solidFill>
                <a:srgbClr val="0D0D0D"/>
              </a:solidFill>
              <a:latin typeface="微軟正黑體"/>
              <a:ea typeface="微軟正黑體"/>
              <a:cs typeface="微軟正黑體"/>
            </a:endParaRPr>
          </a:p>
          <a:p>
            <a:pPr marL="533400" indent="-533400" eaLnBrk="1" hangingPunct="1">
              <a:buClr>
                <a:srgbClr val="404040"/>
              </a:buClr>
              <a:buFont typeface="Wingdings" pitchFamily="2" charset="2"/>
              <a:buNone/>
            </a:pPr>
            <a:r>
              <a:rPr lang="zh-TW" altLang="en-US" sz="2400" smtClean="0">
                <a:solidFill>
                  <a:srgbClr val="0D0D0D"/>
                </a:solidFill>
                <a:latin typeface="微軟正黑體"/>
                <a:ea typeface="微軟正黑體"/>
                <a:cs typeface="微軟正黑體"/>
              </a:rPr>
              <a:t>●   圖書館閱讀推動教師以科任教師為優先</a:t>
            </a:r>
            <a:r>
              <a:rPr lang="en-US" altLang="zh-TW" sz="2400" smtClean="0">
                <a:solidFill>
                  <a:srgbClr val="0D0D0D"/>
                </a:solidFill>
                <a:latin typeface="微軟正黑體"/>
                <a:ea typeface="微軟正黑體"/>
                <a:cs typeface="微軟正黑體"/>
              </a:rPr>
              <a:t>(</a:t>
            </a:r>
            <a:r>
              <a:rPr lang="zh-TW" altLang="en-US" sz="2400" smtClean="0">
                <a:solidFill>
                  <a:srgbClr val="0D0D0D"/>
                </a:solidFill>
                <a:latin typeface="微軟正黑體"/>
                <a:ea typeface="微軟正黑體"/>
                <a:cs typeface="微軟正黑體"/>
              </a:rPr>
              <a:t>組長次之</a:t>
            </a:r>
            <a:r>
              <a:rPr lang="en-US" altLang="zh-TW" sz="2400" smtClean="0">
                <a:solidFill>
                  <a:srgbClr val="0D0D0D"/>
                </a:solidFill>
                <a:latin typeface="微軟正黑體"/>
                <a:ea typeface="微軟正黑體"/>
                <a:cs typeface="微軟正黑體"/>
              </a:rPr>
              <a:t>)</a:t>
            </a:r>
            <a:r>
              <a:rPr lang="zh-TW" altLang="en-US" sz="2400" smtClean="0">
                <a:solidFill>
                  <a:srgbClr val="0D0D0D"/>
                </a:solidFill>
                <a:latin typeface="微軟正黑體"/>
                <a:ea typeface="微軟正黑體"/>
                <a:cs typeface="微軟正黑體"/>
              </a:rPr>
              <a:t>，必須指派正式教師擔任</a:t>
            </a:r>
          </a:p>
          <a:p>
            <a:pPr marL="533400" indent="-533400" eaLnBrk="1" hangingPunct="1">
              <a:buClr>
                <a:srgbClr val="404040"/>
              </a:buClr>
              <a:buFont typeface="Wingdings" pitchFamily="2" charset="2"/>
              <a:buNone/>
            </a:pPr>
            <a:endParaRPr lang="zh-TW" altLang="en-US" sz="2400" smtClean="0">
              <a:solidFill>
                <a:srgbClr val="0D0D0D"/>
              </a:solidFill>
              <a:latin typeface="微軟正黑體"/>
              <a:ea typeface="微軟正黑體"/>
              <a:cs typeface="微軟正黑體"/>
            </a:endParaRPr>
          </a:p>
          <a:p>
            <a:pPr marL="533400" indent="-533400" eaLnBrk="1" hangingPunct="1">
              <a:buClr>
                <a:srgbClr val="404040"/>
              </a:buClr>
              <a:buFont typeface="Wingdings" pitchFamily="2" charset="2"/>
              <a:buNone/>
            </a:pPr>
            <a:r>
              <a:rPr lang="zh-TW" altLang="en-US" sz="2400" smtClean="0">
                <a:solidFill>
                  <a:srgbClr val="FF0000"/>
                </a:solidFill>
                <a:latin typeface="微軟正黑體"/>
                <a:ea typeface="微軟正黑體"/>
                <a:cs typeface="微軟正黑體"/>
              </a:rPr>
              <a:t>●   各校閱讀推動教師每週減課</a:t>
            </a:r>
            <a:r>
              <a:rPr lang="en-US" altLang="zh-TW" sz="2400" smtClean="0">
                <a:solidFill>
                  <a:srgbClr val="FF0000"/>
                </a:solidFill>
                <a:latin typeface="微軟正黑體"/>
                <a:ea typeface="微軟正黑體"/>
                <a:cs typeface="微軟正黑體"/>
              </a:rPr>
              <a:t>10</a:t>
            </a:r>
            <a:r>
              <a:rPr lang="zh-TW" altLang="en-US" sz="2400" smtClean="0">
                <a:solidFill>
                  <a:srgbClr val="FF0000"/>
                </a:solidFill>
                <a:latin typeface="微軟正黑體"/>
                <a:ea typeface="微軟正黑體"/>
                <a:cs typeface="微軟正黑體"/>
              </a:rPr>
              <a:t>節，故經減課後，實際授課應以</a:t>
            </a:r>
            <a:r>
              <a:rPr lang="en-US" altLang="zh-TW" sz="2400" smtClean="0">
                <a:solidFill>
                  <a:srgbClr val="FF0000"/>
                </a:solidFill>
                <a:latin typeface="微軟正黑體"/>
                <a:ea typeface="微軟正黑體"/>
                <a:cs typeface="微軟正黑體"/>
              </a:rPr>
              <a:t>6~10</a:t>
            </a:r>
            <a:r>
              <a:rPr lang="zh-TW" altLang="en-US" sz="2400" smtClean="0">
                <a:solidFill>
                  <a:srgbClr val="FF0000"/>
                </a:solidFill>
                <a:latin typeface="微軟正黑體"/>
                <a:ea typeface="微軟正黑體"/>
                <a:cs typeface="微軟正黑體"/>
              </a:rPr>
              <a:t>節，所授課程應規劃為與閱讀教育相關之課程</a:t>
            </a:r>
            <a:r>
              <a:rPr lang="en-US" altLang="zh-TW" sz="2400" smtClean="0">
                <a:solidFill>
                  <a:srgbClr val="FF0000"/>
                </a:solidFill>
                <a:latin typeface="微軟正黑體"/>
                <a:ea typeface="微軟正黑體"/>
                <a:cs typeface="微軟正黑體"/>
              </a:rPr>
              <a:t>(</a:t>
            </a:r>
            <a:r>
              <a:rPr lang="zh-TW" altLang="en-US" sz="2400" smtClean="0">
                <a:solidFill>
                  <a:srgbClr val="FF0000"/>
                </a:solidFill>
                <a:latin typeface="微軟正黑體"/>
                <a:ea typeface="微軟正黑體"/>
                <a:cs typeface="微軟正黑體"/>
              </a:rPr>
              <a:t>不限領域</a:t>
            </a:r>
            <a:r>
              <a:rPr lang="en-US" altLang="zh-TW" sz="2400" smtClean="0">
                <a:solidFill>
                  <a:srgbClr val="FF0000"/>
                </a:solidFill>
                <a:latin typeface="微軟正黑體"/>
                <a:ea typeface="微軟正黑體"/>
                <a:cs typeface="微軟正黑體"/>
              </a:rPr>
              <a:t>)</a:t>
            </a:r>
          </a:p>
          <a:p>
            <a:pPr marL="533400" indent="-533400" eaLnBrk="1" hangingPunct="1">
              <a:buClr>
                <a:srgbClr val="404040"/>
              </a:buClr>
              <a:buFont typeface="Wingdings" pitchFamily="2" charset="2"/>
              <a:buNone/>
            </a:pPr>
            <a:endParaRPr lang="zh-TW" altLang="zh-TW" sz="2400" smtClean="0">
              <a:solidFill>
                <a:schemeClr val="tx1"/>
              </a:solidFill>
              <a:latin typeface="微軟正黑體"/>
              <a:ea typeface="新細明體"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p:txBody>
          <a:bodyPr/>
          <a:lstStyle/>
          <a:p>
            <a:pPr eaLnBrk="1" hangingPunct="1"/>
            <a:r>
              <a:rPr lang="zh-TW" altLang="en-US" i="1" smtClean="0">
                <a:latin typeface="微軟正黑體"/>
                <a:ea typeface="微軟正黑體"/>
                <a:cs typeface="微軟正黑體"/>
              </a:rPr>
              <a:t>計畫流程 </a:t>
            </a:r>
            <a:endParaRPr lang="zh-TW" altLang="zh-TW" smtClean="0">
              <a:latin typeface="微軟正黑體"/>
              <a:ea typeface="微軟正黑體"/>
              <a:cs typeface="微軟正黑體"/>
            </a:endParaRPr>
          </a:p>
        </p:txBody>
      </p:sp>
      <p:sp>
        <p:nvSpPr>
          <p:cNvPr id="25" name="AutoShape 3"/>
          <p:cNvSpPr>
            <a:spLocks noChangeArrowheads="1"/>
          </p:cNvSpPr>
          <p:nvPr/>
        </p:nvSpPr>
        <p:spPr bwMode="gray">
          <a:xfrm>
            <a:off x="395288" y="981075"/>
            <a:ext cx="5087937" cy="360363"/>
          </a:xfrm>
          <a:prstGeom prst="homePlate">
            <a:avLst>
              <a:gd name="adj" fmla="val 56320"/>
            </a:avLst>
          </a:prstGeom>
          <a:solidFill>
            <a:srgbClr val="6399AB"/>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en-US" sz="2000" b="1">
                <a:solidFill>
                  <a:schemeClr val="bg1"/>
                </a:solidFill>
                <a:latin typeface="微軟正黑體"/>
                <a:ea typeface="微軟正黑體"/>
                <a:cs typeface="微軟正黑體"/>
              </a:rPr>
              <a:t>學校擬定計畫提報縣市政府</a:t>
            </a:r>
            <a:endParaRPr lang="en-US" altLang="zh-TW" sz="2000" b="1">
              <a:solidFill>
                <a:schemeClr val="bg1"/>
              </a:solidFill>
              <a:latin typeface="微軟正黑體"/>
              <a:ea typeface="微軟正黑體"/>
              <a:cs typeface="微軟正黑體"/>
            </a:endParaRPr>
          </a:p>
        </p:txBody>
      </p:sp>
      <p:sp>
        <p:nvSpPr>
          <p:cNvPr id="26" name="AutoShape 4"/>
          <p:cNvSpPr>
            <a:spLocks noChangeArrowheads="1"/>
          </p:cNvSpPr>
          <p:nvPr/>
        </p:nvSpPr>
        <p:spPr bwMode="gray">
          <a:xfrm>
            <a:off x="900113" y="1341438"/>
            <a:ext cx="8010525" cy="360362"/>
          </a:xfrm>
          <a:prstGeom prst="homePlate">
            <a:avLst>
              <a:gd name="adj" fmla="val 60906"/>
            </a:avLst>
          </a:prstGeom>
          <a:solidFill>
            <a:srgbClr val="B1A35D"/>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eaLnBrk="0" hangingPunct="0">
              <a:lnSpc>
                <a:spcPct val="85000"/>
              </a:lnSpc>
              <a:spcBef>
                <a:spcPct val="30000"/>
              </a:spcBef>
              <a:defRPr/>
            </a:pPr>
            <a:r>
              <a:rPr lang="zh-TW" altLang="en-US" sz="2000" b="1">
                <a:solidFill>
                  <a:schemeClr val="bg1"/>
                </a:solidFill>
                <a:latin typeface="微軟正黑體"/>
                <a:ea typeface="微軟正黑體"/>
                <a:cs typeface="微軟正黑體"/>
              </a:rPr>
              <a:t>本府提報教育部核定</a:t>
            </a:r>
            <a:endParaRPr lang="en-US" altLang="zh-TW" sz="2000" b="1">
              <a:solidFill>
                <a:schemeClr val="bg1"/>
              </a:solidFill>
              <a:latin typeface="微軟正黑體"/>
              <a:ea typeface="微軟正黑體"/>
              <a:cs typeface="微軟正黑體"/>
            </a:endParaRPr>
          </a:p>
        </p:txBody>
      </p:sp>
      <p:sp>
        <p:nvSpPr>
          <p:cNvPr id="27" name="AutoShape 5"/>
          <p:cNvSpPr>
            <a:spLocks noChangeArrowheads="1"/>
          </p:cNvSpPr>
          <p:nvPr/>
        </p:nvSpPr>
        <p:spPr bwMode="gray">
          <a:xfrm>
            <a:off x="1331913" y="1700213"/>
            <a:ext cx="7812087" cy="360362"/>
          </a:xfrm>
          <a:prstGeom prst="homePlate">
            <a:avLst>
              <a:gd name="adj" fmla="val 60906"/>
            </a:avLst>
          </a:prstGeom>
          <a:solidFill>
            <a:srgbClr val="D97300"/>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eaLnBrk="0" hangingPunct="0">
              <a:lnSpc>
                <a:spcPct val="85000"/>
              </a:lnSpc>
              <a:spcBef>
                <a:spcPct val="30000"/>
              </a:spcBef>
              <a:defRPr/>
            </a:pPr>
            <a:r>
              <a:rPr lang="zh-TW" altLang="en-US" sz="2000" b="1">
                <a:solidFill>
                  <a:schemeClr val="bg1"/>
                </a:solidFill>
                <a:latin typeface="微軟正黑體"/>
                <a:ea typeface="微軟正黑體"/>
                <a:cs typeface="微軟正黑體"/>
              </a:rPr>
              <a:t>教育部核定後，學校依核定計畫執行第一學期經費</a:t>
            </a:r>
            <a:endParaRPr lang="en-US" altLang="zh-TW" sz="2000" b="1">
              <a:solidFill>
                <a:schemeClr val="bg1"/>
              </a:solidFill>
              <a:latin typeface="微軟正黑體"/>
              <a:ea typeface="微軟正黑體"/>
              <a:cs typeface="微軟正黑體"/>
            </a:endParaRPr>
          </a:p>
        </p:txBody>
      </p:sp>
      <p:sp>
        <p:nvSpPr>
          <p:cNvPr id="28" name="AutoShape 6"/>
          <p:cNvSpPr>
            <a:spLocks noChangeArrowheads="1"/>
          </p:cNvSpPr>
          <p:nvPr/>
        </p:nvSpPr>
        <p:spPr bwMode="gray">
          <a:xfrm>
            <a:off x="1763713" y="2133600"/>
            <a:ext cx="7380287" cy="360363"/>
          </a:xfrm>
          <a:prstGeom prst="homePlate">
            <a:avLst>
              <a:gd name="adj" fmla="val 60906"/>
            </a:avLst>
          </a:prstGeom>
          <a:solidFill>
            <a:srgbClr val="E0AD12"/>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en-US" sz="2000" b="1">
                <a:solidFill>
                  <a:schemeClr val="bg1"/>
                </a:solidFill>
                <a:latin typeface="微軟正黑體"/>
                <a:ea typeface="微軟正黑體"/>
                <a:cs typeface="微軟正黑體"/>
              </a:rPr>
              <a:t>教育部圖書館閱讀推動教師初階研習</a:t>
            </a:r>
            <a:endParaRPr lang="en-US" altLang="zh-TW" sz="2000" b="1">
              <a:solidFill>
                <a:schemeClr val="bg1"/>
              </a:solidFill>
              <a:latin typeface="微軟正黑體"/>
              <a:ea typeface="微軟正黑體"/>
              <a:cs typeface="微軟正黑體"/>
            </a:endParaRPr>
          </a:p>
        </p:txBody>
      </p:sp>
      <p:sp>
        <p:nvSpPr>
          <p:cNvPr id="29" name="AutoShape 7"/>
          <p:cNvSpPr>
            <a:spLocks noChangeArrowheads="1"/>
          </p:cNvSpPr>
          <p:nvPr/>
        </p:nvSpPr>
        <p:spPr bwMode="gray">
          <a:xfrm>
            <a:off x="2124075" y="2492375"/>
            <a:ext cx="7019925" cy="360363"/>
          </a:xfrm>
          <a:prstGeom prst="homePlate">
            <a:avLst>
              <a:gd name="adj" fmla="val 60906"/>
            </a:avLst>
          </a:prstGeom>
          <a:solidFill>
            <a:srgbClr val="A1A646"/>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en-US" sz="2000" b="1">
                <a:solidFill>
                  <a:schemeClr val="bg1"/>
                </a:solidFill>
              </a:rPr>
              <a:t>學校函送第一學期經費結報及成果報告</a:t>
            </a:r>
            <a:endParaRPr lang="en-US" altLang="zh-TW" sz="2000" b="1">
              <a:solidFill>
                <a:schemeClr val="bg1"/>
              </a:solidFill>
            </a:endParaRPr>
          </a:p>
        </p:txBody>
      </p:sp>
      <p:sp>
        <p:nvSpPr>
          <p:cNvPr id="18" name="AutoShape 3"/>
          <p:cNvSpPr>
            <a:spLocks noChangeArrowheads="1"/>
          </p:cNvSpPr>
          <p:nvPr/>
        </p:nvSpPr>
        <p:spPr bwMode="gray">
          <a:xfrm>
            <a:off x="2555875" y="2924175"/>
            <a:ext cx="6588125" cy="360363"/>
          </a:xfrm>
          <a:prstGeom prst="homePlate">
            <a:avLst>
              <a:gd name="adj" fmla="val 56285"/>
            </a:avLst>
          </a:prstGeom>
          <a:solidFill>
            <a:srgbClr val="FF9900"/>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zh-TW" sz="2000" b="1">
                <a:solidFill>
                  <a:schemeClr val="bg1"/>
                </a:solidFill>
                <a:latin typeface="微軟正黑體"/>
                <a:ea typeface="微軟正黑體"/>
                <a:cs typeface="微軟正黑體"/>
              </a:rPr>
              <a:t>教育部回流教育暨學校教師輔導座談(一)</a:t>
            </a:r>
            <a:endParaRPr lang="en-US" altLang="zh-TW" sz="2000" b="1">
              <a:solidFill>
                <a:schemeClr val="bg1"/>
              </a:solidFill>
              <a:latin typeface="微軟正黑體"/>
              <a:ea typeface="微軟正黑體"/>
              <a:cs typeface="微軟正黑體"/>
            </a:endParaRPr>
          </a:p>
        </p:txBody>
      </p:sp>
      <p:cxnSp>
        <p:nvCxnSpPr>
          <p:cNvPr id="20488" name="直線接點 42"/>
          <p:cNvCxnSpPr>
            <a:cxnSpLocks noChangeShapeType="1"/>
          </p:cNvCxnSpPr>
          <p:nvPr/>
        </p:nvCxnSpPr>
        <p:spPr bwMode="auto">
          <a:xfrm>
            <a:off x="360363" y="6237288"/>
            <a:ext cx="4572000" cy="0"/>
          </a:xfrm>
          <a:prstGeom prst="line">
            <a:avLst/>
          </a:prstGeom>
          <a:noFill/>
          <a:ln w="38100" algn="ctr">
            <a:solidFill>
              <a:schemeClr val="tx1"/>
            </a:solidFill>
            <a:round/>
            <a:headEnd/>
            <a:tailEnd/>
          </a:ln>
        </p:spPr>
      </p:cxnSp>
      <p:cxnSp>
        <p:nvCxnSpPr>
          <p:cNvPr id="20489" name="直線單箭頭接點 44"/>
          <p:cNvCxnSpPr>
            <a:cxnSpLocks noChangeShapeType="1"/>
          </p:cNvCxnSpPr>
          <p:nvPr/>
        </p:nvCxnSpPr>
        <p:spPr bwMode="auto">
          <a:xfrm flipV="1">
            <a:off x="684213" y="1412875"/>
            <a:ext cx="0" cy="5184775"/>
          </a:xfrm>
          <a:prstGeom prst="straightConnector1">
            <a:avLst/>
          </a:prstGeom>
          <a:noFill/>
          <a:ln w="38100" algn="ctr">
            <a:solidFill>
              <a:schemeClr val="tx1"/>
            </a:solidFill>
            <a:round/>
            <a:headEnd/>
            <a:tailEnd type="arrow" w="med" len="med"/>
          </a:ln>
        </p:spPr>
      </p:cxnSp>
      <p:cxnSp>
        <p:nvCxnSpPr>
          <p:cNvPr id="20490" name="直線單箭頭接點 45"/>
          <p:cNvCxnSpPr>
            <a:cxnSpLocks noChangeShapeType="1"/>
          </p:cNvCxnSpPr>
          <p:nvPr/>
        </p:nvCxnSpPr>
        <p:spPr bwMode="auto">
          <a:xfrm flipV="1">
            <a:off x="1042988" y="1844675"/>
            <a:ext cx="0" cy="4773613"/>
          </a:xfrm>
          <a:prstGeom prst="straightConnector1">
            <a:avLst/>
          </a:prstGeom>
          <a:noFill/>
          <a:ln w="38100" algn="ctr">
            <a:solidFill>
              <a:schemeClr val="tx1"/>
            </a:solidFill>
            <a:round/>
            <a:headEnd/>
            <a:tailEnd type="arrow" w="med" len="med"/>
          </a:ln>
        </p:spPr>
      </p:cxnSp>
      <p:cxnSp>
        <p:nvCxnSpPr>
          <p:cNvPr id="20491" name="直線單箭頭接點 47"/>
          <p:cNvCxnSpPr>
            <a:cxnSpLocks noChangeShapeType="1"/>
          </p:cNvCxnSpPr>
          <p:nvPr/>
        </p:nvCxnSpPr>
        <p:spPr bwMode="auto">
          <a:xfrm flipV="1">
            <a:off x="1403350" y="2060575"/>
            <a:ext cx="0" cy="4537075"/>
          </a:xfrm>
          <a:prstGeom prst="straightConnector1">
            <a:avLst/>
          </a:prstGeom>
          <a:noFill/>
          <a:ln w="38100" algn="ctr">
            <a:solidFill>
              <a:schemeClr val="tx1"/>
            </a:solidFill>
            <a:round/>
            <a:headEnd/>
            <a:tailEnd type="arrow" w="med" len="med"/>
          </a:ln>
        </p:spPr>
      </p:cxnSp>
      <p:cxnSp>
        <p:nvCxnSpPr>
          <p:cNvPr id="20492" name="直線單箭頭接點 48"/>
          <p:cNvCxnSpPr>
            <a:cxnSpLocks noChangeShapeType="1"/>
          </p:cNvCxnSpPr>
          <p:nvPr/>
        </p:nvCxnSpPr>
        <p:spPr bwMode="auto">
          <a:xfrm flipV="1">
            <a:off x="1763713" y="2492375"/>
            <a:ext cx="0" cy="4105275"/>
          </a:xfrm>
          <a:prstGeom prst="straightConnector1">
            <a:avLst/>
          </a:prstGeom>
          <a:noFill/>
          <a:ln w="38100" algn="ctr">
            <a:solidFill>
              <a:schemeClr val="tx1"/>
            </a:solidFill>
            <a:round/>
            <a:headEnd/>
            <a:tailEnd type="arrow" w="med" len="med"/>
          </a:ln>
        </p:spPr>
      </p:cxnSp>
      <p:cxnSp>
        <p:nvCxnSpPr>
          <p:cNvPr id="20493" name="直線單箭頭接點 49"/>
          <p:cNvCxnSpPr>
            <a:cxnSpLocks noChangeShapeType="1"/>
          </p:cNvCxnSpPr>
          <p:nvPr/>
        </p:nvCxnSpPr>
        <p:spPr bwMode="auto">
          <a:xfrm flipV="1">
            <a:off x="2124075" y="2997200"/>
            <a:ext cx="0" cy="3600450"/>
          </a:xfrm>
          <a:prstGeom prst="straightConnector1">
            <a:avLst/>
          </a:prstGeom>
          <a:noFill/>
          <a:ln w="38100" algn="ctr">
            <a:solidFill>
              <a:schemeClr val="tx1"/>
            </a:solidFill>
            <a:round/>
            <a:headEnd/>
            <a:tailEnd type="arrow" w="med" len="med"/>
          </a:ln>
        </p:spPr>
      </p:cxnSp>
      <p:cxnSp>
        <p:nvCxnSpPr>
          <p:cNvPr id="20494" name="直線單箭頭接點 50"/>
          <p:cNvCxnSpPr>
            <a:cxnSpLocks noChangeShapeType="1"/>
          </p:cNvCxnSpPr>
          <p:nvPr/>
        </p:nvCxnSpPr>
        <p:spPr bwMode="auto">
          <a:xfrm flipV="1">
            <a:off x="2484438" y="3429000"/>
            <a:ext cx="0" cy="3168650"/>
          </a:xfrm>
          <a:prstGeom prst="straightConnector1">
            <a:avLst/>
          </a:prstGeom>
          <a:noFill/>
          <a:ln w="38100" algn="ctr">
            <a:solidFill>
              <a:schemeClr val="tx1"/>
            </a:solidFill>
            <a:round/>
            <a:headEnd/>
            <a:tailEnd type="arrow" w="med" len="med"/>
          </a:ln>
        </p:spPr>
      </p:cxnSp>
      <p:sp>
        <p:nvSpPr>
          <p:cNvPr id="20495" name="文字方塊 61"/>
          <p:cNvSpPr txBox="1">
            <a:spLocks noChangeArrowheads="1"/>
          </p:cNvSpPr>
          <p:nvPr/>
        </p:nvSpPr>
        <p:spPr bwMode="auto">
          <a:xfrm>
            <a:off x="130175" y="6237288"/>
            <a:ext cx="7537450" cy="701675"/>
          </a:xfrm>
          <a:prstGeom prst="rect">
            <a:avLst/>
          </a:prstGeom>
          <a:noFill/>
          <a:ln w="9525">
            <a:noFill/>
            <a:miter lim="800000"/>
            <a:headEnd/>
            <a:tailEnd/>
          </a:ln>
        </p:spPr>
        <p:txBody>
          <a:bodyPr>
            <a:spAutoFit/>
          </a:bodyPr>
          <a:lstStyle/>
          <a:p>
            <a:r>
              <a:rPr lang="zh-TW" altLang="en-US" sz="1000" b="1">
                <a:solidFill>
                  <a:srgbClr val="0D0D0D"/>
                </a:solidFill>
                <a:latin typeface="微軟正黑體"/>
                <a:ea typeface="微軟正黑體"/>
                <a:cs typeface="微軟正黑體"/>
              </a:rPr>
              <a:t>月份</a:t>
            </a:r>
            <a:r>
              <a:rPr lang="en-US" altLang="zh-TW" sz="2000" b="1">
                <a:solidFill>
                  <a:srgbClr val="0D0D0D"/>
                </a:solidFill>
                <a:latin typeface="微軟正黑體"/>
                <a:ea typeface="微軟正黑體"/>
                <a:cs typeface="微軟正黑體"/>
              </a:rPr>
              <a:t>4   5</a:t>
            </a:r>
            <a:r>
              <a:rPr lang="zh-TW" altLang="en-US" sz="2000" b="1">
                <a:solidFill>
                  <a:srgbClr val="0D0D0D"/>
                </a:solidFill>
                <a:latin typeface="微軟正黑體"/>
                <a:ea typeface="微軟正黑體"/>
                <a:cs typeface="微軟正黑體"/>
              </a:rPr>
              <a:t>    </a:t>
            </a:r>
            <a:r>
              <a:rPr lang="en-US" altLang="zh-TW" sz="2000" b="1">
                <a:solidFill>
                  <a:srgbClr val="0D0D0D"/>
                </a:solidFill>
                <a:latin typeface="微軟正黑體"/>
                <a:ea typeface="微軟正黑體"/>
                <a:cs typeface="微軟正黑體"/>
              </a:rPr>
              <a:t>6    7 </a:t>
            </a:r>
            <a:r>
              <a:rPr lang="en-US" altLang="zh-TW" sz="1400" b="1">
                <a:solidFill>
                  <a:srgbClr val="0D0D0D"/>
                </a:solidFill>
                <a:latin typeface="微軟正黑體"/>
                <a:ea typeface="微軟正黑體"/>
                <a:cs typeface="微軟正黑體"/>
              </a:rPr>
              <a:t>   </a:t>
            </a:r>
            <a:r>
              <a:rPr lang="en-US" altLang="zh-TW" sz="2000" b="1">
                <a:solidFill>
                  <a:srgbClr val="0D0D0D"/>
                </a:solidFill>
                <a:latin typeface="微軟正黑體"/>
                <a:ea typeface="微軟正黑體"/>
                <a:cs typeface="微軟正黑體"/>
              </a:rPr>
              <a:t>9</a:t>
            </a:r>
            <a:r>
              <a:rPr lang="zh-TW" altLang="en-US" sz="2000" b="1">
                <a:solidFill>
                  <a:srgbClr val="0D0D0D"/>
                </a:solidFill>
                <a:latin typeface="微軟正黑體"/>
                <a:ea typeface="微軟正黑體"/>
                <a:cs typeface="微軟正黑體"/>
              </a:rPr>
              <a:t>   </a:t>
            </a:r>
            <a:r>
              <a:rPr lang="en-US" altLang="zh-TW" sz="2000" b="1">
                <a:solidFill>
                  <a:srgbClr val="0D0D0D"/>
                </a:solidFill>
                <a:latin typeface="微軟正黑體"/>
                <a:ea typeface="微軟正黑體"/>
                <a:cs typeface="微軟正黑體"/>
              </a:rPr>
              <a:t>12   1    2    3</a:t>
            </a:r>
            <a:r>
              <a:rPr lang="en-US" altLang="zh-TW" sz="1200" b="1">
                <a:solidFill>
                  <a:srgbClr val="0D0D0D"/>
                </a:solidFill>
                <a:latin typeface="微軟正黑體"/>
                <a:ea typeface="微軟正黑體"/>
                <a:cs typeface="微軟正黑體"/>
              </a:rPr>
              <a:t> </a:t>
            </a:r>
            <a:r>
              <a:rPr lang="en-US" altLang="zh-TW" sz="2000" b="1">
                <a:solidFill>
                  <a:srgbClr val="0D0D0D"/>
                </a:solidFill>
                <a:latin typeface="微軟正黑體"/>
                <a:ea typeface="微軟正黑體"/>
                <a:cs typeface="微軟正黑體"/>
              </a:rPr>
              <a:t>   5   8    </a:t>
            </a:r>
            <a:r>
              <a:rPr lang="zh-TW" altLang="en-US" sz="2000" b="1">
                <a:solidFill>
                  <a:srgbClr val="BC004C"/>
                </a:solidFill>
                <a:latin typeface="微軟正黑體"/>
                <a:ea typeface="微軟正黑體"/>
                <a:cs typeface="微軟正黑體"/>
              </a:rPr>
              <a:t>結案</a:t>
            </a:r>
            <a:r>
              <a:rPr lang="zh-TW" altLang="en-US" b="1">
                <a:solidFill>
                  <a:srgbClr val="BC004C"/>
                </a:solidFill>
              </a:rPr>
              <a:t>：</a:t>
            </a:r>
            <a:r>
              <a:rPr lang="zh-TW" altLang="en-US" sz="2000" b="1">
                <a:solidFill>
                  <a:srgbClr val="BC004C"/>
                </a:solidFill>
                <a:latin typeface="微軟正黑體"/>
                <a:ea typeface="微軟正黑體"/>
                <a:cs typeface="微軟正黑體"/>
              </a:rPr>
              <a:t>學期計畫執行後</a:t>
            </a:r>
            <a:r>
              <a:rPr lang="en-US" altLang="zh-TW" sz="2000" b="1">
                <a:solidFill>
                  <a:srgbClr val="BC004C"/>
                </a:solidFill>
                <a:latin typeface="微軟正黑體"/>
                <a:ea typeface="微軟正黑體"/>
                <a:cs typeface="微軟正黑體"/>
              </a:rPr>
              <a:t>20</a:t>
            </a:r>
            <a:r>
              <a:rPr lang="zh-TW" altLang="en-US" sz="2000" b="1">
                <a:solidFill>
                  <a:srgbClr val="BC004C"/>
                </a:solidFill>
                <a:latin typeface="微軟正黑體"/>
                <a:ea typeface="微軟正黑體"/>
                <a:cs typeface="微軟正黑體"/>
              </a:rPr>
              <a:t>日</a:t>
            </a:r>
          </a:p>
          <a:p>
            <a:endParaRPr lang="zh-TW" altLang="en-US" sz="2000" b="1">
              <a:solidFill>
                <a:srgbClr val="0D0D0D"/>
              </a:solidFill>
              <a:latin typeface="微軟正黑體"/>
              <a:ea typeface="微軟正黑體"/>
              <a:cs typeface="微軟正黑體"/>
            </a:endParaRPr>
          </a:p>
        </p:txBody>
      </p:sp>
      <p:sp>
        <p:nvSpPr>
          <p:cNvPr id="2" name="AutoShape 3"/>
          <p:cNvSpPr>
            <a:spLocks noChangeArrowheads="1"/>
          </p:cNvSpPr>
          <p:nvPr/>
        </p:nvSpPr>
        <p:spPr bwMode="gray">
          <a:xfrm>
            <a:off x="2987675" y="3357563"/>
            <a:ext cx="6156325" cy="360362"/>
          </a:xfrm>
          <a:prstGeom prst="homePlate">
            <a:avLst>
              <a:gd name="adj" fmla="val 56320"/>
            </a:avLst>
          </a:prstGeom>
          <a:solidFill>
            <a:srgbClr val="6399AB"/>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en-US" sz="2000" b="1">
                <a:solidFill>
                  <a:schemeClr val="bg1"/>
                </a:solidFill>
              </a:rPr>
              <a:t>教育部圖書館閱讀推動教師進階研習</a:t>
            </a:r>
            <a:endParaRPr lang="en-US" altLang="zh-TW" sz="2000" b="1">
              <a:solidFill>
                <a:schemeClr val="bg1"/>
              </a:solidFill>
            </a:endParaRPr>
          </a:p>
        </p:txBody>
      </p:sp>
      <p:sp>
        <p:nvSpPr>
          <p:cNvPr id="3" name="AutoShape 4"/>
          <p:cNvSpPr>
            <a:spLocks noChangeArrowheads="1"/>
          </p:cNvSpPr>
          <p:nvPr/>
        </p:nvSpPr>
        <p:spPr bwMode="gray">
          <a:xfrm>
            <a:off x="3203575" y="3789363"/>
            <a:ext cx="5940425" cy="360362"/>
          </a:xfrm>
          <a:prstGeom prst="homePlate">
            <a:avLst>
              <a:gd name="adj" fmla="val 60906"/>
            </a:avLst>
          </a:prstGeom>
          <a:solidFill>
            <a:srgbClr val="B1A35D"/>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en-US" sz="2000" b="1">
                <a:solidFill>
                  <a:schemeClr val="bg1"/>
                </a:solidFill>
                <a:latin typeface="微軟正黑體"/>
                <a:ea typeface="微軟正黑體"/>
                <a:cs typeface="微軟正黑體"/>
              </a:rPr>
              <a:t>本府函報教育部申請第二學期經費</a:t>
            </a:r>
            <a:endParaRPr lang="en-US" altLang="zh-TW" sz="2000" b="1">
              <a:solidFill>
                <a:schemeClr val="bg1"/>
              </a:solidFill>
              <a:latin typeface="微軟正黑體"/>
              <a:ea typeface="微軟正黑體"/>
              <a:cs typeface="微軟正黑體"/>
            </a:endParaRPr>
          </a:p>
        </p:txBody>
      </p:sp>
      <p:sp>
        <p:nvSpPr>
          <p:cNvPr id="4" name="AutoShape 5"/>
          <p:cNvSpPr>
            <a:spLocks noChangeArrowheads="1"/>
          </p:cNvSpPr>
          <p:nvPr/>
        </p:nvSpPr>
        <p:spPr bwMode="gray">
          <a:xfrm>
            <a:off x="3635375" y="4221163"/>
            <a:ext cx="5508625" cy="360362"/>
          </a:xfrm>
          <a:prstGeom prst="homePlate">
            <a:avLst>
              <a:gd name="adj" fmla="val 60906"/>
            </a:avLst>
          </a:prstGeom>
          <a:solidFill>
            <a:srgbClr val="D97300"/>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en-US" sz="2000" b="1">
                <a:solidFill>
                  <a:schemeClr val="bg1"/>
                </a:solidFill>
                <a:latin typeface="微軟正黑體"/>
                <a:ea typeface="微軟正黑體"/>
                <a:cs typeface="微軟正黑體"/>
              </a:rPr>
              <a:t>教育部核撥後，學校依計畫執行第二學期經費</a:t>
            </a:r>
            <a:endParaRPr lang="en-US" altLang="zh-TW" sz="2000" b="1">
              <a:solidFill>
                <a:schemeClr val="bg1"/>
              </a:solidFill>
              <a:latin typeface="微軟正黑體"/>
              <a:ea typeface="微軟正黑體"/>
              <a:cs typeface="微軟正黑體"/>
            </a:endParaRPr>
          </a:p>
        </p:txBody>
      </p:sp>
      <p:sp>
        <p:nvSpPr>
          <p:cNvPr id="5" name="AutoShape 3"/>
          <p:cNvSpPr>
            <a:spLocks noChangeArrowheads="1"/>
          </p:cNvSpPr>
          <p:nvPr/>
        </p:nvSpPr>
        <p:spPr bwMode="gray">
          <a:xfrm>
            <a:off x="4211638" y="5084763"/>
            <a:ext cx="4932362" cy="360362"/>
          </a:xfrm>
          <a:prstGeom prst="homePlate">
            <a:avLst>
              <a:gd name="adj" fmla="val 54749"/>
            </a:avLst>
          </a:prstGeom>
          <a:solidFill>
            <a:srgbClr val="808000"/>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en-US" sz="2000" b="1">
                <a:solidFill>
                  <a:schemeClr val="bg1"/>
                </a:solidFill>
                <a:latin typeface="微軟正黑體"/>
                <a:ea typeface="微軟正黑體"/>
                <a:cs typeface="微軟正黑體"/>
              </a:rPr>
              <a:t>學校函送第二學期經費結報及成果報告</a:t>
            </a:r>
            <a:endParaRPr lang="en-US" altLang="zh-TW" sz="2000" b="1">
              <a:solidFill>
                <a:schemeClr val="bg1"/>
              </a:solidFill>
              <a:latin typeface="微軟正黑體"/>
              <a:ea typeface="微軟正黑體"/>
              <a:cs typeface="微軟正黑體"/>
            </a:endParaRPr>
          </a:p>
        </p:txBody>
      </p:sp>
      <p:cxnSp>
        <p:nvCxnSpPr>
          <p:cNvPr id="20500" name="直線單箭頭接點 50"/>
          <p:cNvCxnSpPr>
            <a:cxnSpLocks noChangeShapeType="1"/>
          </p:cNvCxnSpPr>
          <p:nvPr/>
        </p:nvCxnSpPr>
        <p:spPr bwMode="auto">
          <a:xfrm flipV="1">
            <a:off x="2843213" y="3716338"/>
            <a:ext cx="0" cy="2881312"/>
          </a:xfrm>
          <a:prstGeom prst="straightConnector1">
            <a:avLst/>
          </a:prstGeom>
          <a:noFill/>
          <a:ln w="38100" algn="ctr">
            <a:solidFill>
              <a:schemeClr val="tx1"/>
            </a:solidFill>
            <a:round/>
            <a:headEnd/>
            <a:tailEnd type="arrow" w="med" len="med"/>
          </a:ln>
        </p:spPr>
      </p:cxnSp>
      <p:cxnSp>
        <p:nvCxnSpPr>
          <p:cNvPr id="20501" name="直線單箭頭接點 50"/>
          <p:cNvCxnSpPr>
            <a:cxnSpLocks noChangeShapeType="1"/>
          </p:cNvCxnSpPr>
          <p:nvPr/>
        </p:nvCxnSpPr>
        <p:spPr bwMode="auto">
          <a:xfrm flipV="1">
            <a:off x="3203575" y="4292600"/>
            <a:ext cx="0" cy="2305050"/>
          </a:xfrm>
          <a:prstGeom prst="straightConnector1">
            <a:avLst/>
          </a:prstGeom>
          <a:noFill/>
          <a:ln w="38100" algn="ctr">
            <a:solidFill>
              <a:schemeClr val="tx1"/>
            </a:solidFill>
            <a:round/>
            <a:headEnd/>
            <a:tailEnd type="arrow" w="med" len="med"/>
          </a:ln>
        </p:spPr>
      </p:cxnSp>
      <p:cxnSp>
        <p:nvCxnSpPr>
          <p:cNvPr id="20502" name="直線單箭頭接點 50"/>
          <p:cNvCxnSpPr>
            <a:cxnSpLocks noChangeShapeType="1"/>
          </p:cNvCxnSpPr>
          <p:nvPr/>
        </p:nvCxnSpPr>
        <p:spPr bwMode="auto">
          <a:xfrm flipV="1">
            <a:off x="3563938" y="4652963"/>
            <a:ext cx="0" cy="1944687"/>
          </a:xfrm>
          <a:prstGeom prst="straightConnector1">
            <a:avLst/>
          </a:prstGeom>
          <a:noFill/>
          <a:ln w="38100" algn="ctr">
            <a:solidFill>
              <a:schemeClr val="tx1"/>
            </a:solidFill>
            <a:round/>
            <a:headEnd/>
            <a:tailEnd type="arrow" w="med" len="med"/>
          </a:ln>
        </p:spPr>
      </p:cxnSp>
      <p:cxnSp>
        <p:nvCxnSpPr>
          <p:cNvPr id="20503" name="直線單箭頭接點 50"/>
          <p:cNvCxnSpPr>
            <a:cxnSpLocks noChangeShapeType="1"/>
          </p:cNvCxnSpPr>
          <p:nvPr/>
        </p:nvCxnSpPr>
        <p:spPr bwMode="auto">
          <a:xfrm flipV="1">
            <a:off x="3924300" y="5013325"/>
            <a:ext cx="0" cy="1584325"/>
          </a:xfrm>
          <a:prstGeom prst="straightConnector1">
            <a:avLst/>
          </a:prstGeom>
          <a:noFill/>
          <a:ln w="38100" algn="ctr">
            <a:solidFill>
              <a:schemeClr val="tx1"/>
            </a:solidFill>
            <a:round/>
            <a:headEnd/>
            <a:tailEnd type="arrow" w="med" len="med"/>
          </a:ln>
        </p:spPr>
      </p:cxnSp>
      <p:sp>
        <p:nvSpPr>
          <p:cNvPr id="6" name="AutoShape 3"/>
          <p:cNvSpPr>
            <a:spLocks noChangeArrowheads="1"/>
          </p:cNvSpPr>
          <p:nvPr/>
        </p:nvSpPr>
        <p:spPr bwMode="gray">
          <a:xfrm>
            <a:off x="3779838" y="4652963"/>
            <a:ext cx="5364162" cy="360362"/>
          </a:xfrm>
          <a:prstGeom prst="homePlate">
            <a:avLst>
              <a:gd name="adj" fmla="val 56320"/>
            </a:avLst>
          </a:prstGeom>
          <a:solidFill>
            <a:srgbClr val="6399AB"/>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r>
              <a:rPr lang="zh-TW" altLang="zh-TW" sz="2000" b="1">
                <a:solidFill>
                  <a:schemeClr val="bg1"/>
                </a:solidFill>
                <a:latin typeface="微軟正黑體"/>
                <a:ea typeface="微軟正黑體"/>
                <a:cs typeface="微軟正黑體"/>
              </a:rPr>
              <a:t>教育部回流教育暨學校教師輔導座談(二)</a:t>
            </a:r>
            <a:endParaRPr lang="en-US" altLang="zh-TW" sz="2000" b="1">
              <a:solidFill>
                <a:schemeClr val="bg1"/>
              </a:solidFill>
              <a:latin typeface="微軟正黑體"/>
              <a:ea typeface="微軟正黑體"/>
              <a:cs typeface="微軟正黑體"/>
            </a:endParaRPr>
          </a:p>
        </p:txBody>
      </p:sp>
      <p:cxnSp>
        <p:nvCxnSpPr>
          <p:cNvPr id="20505" name="直線單箭頭接點 50"/>
          <p:cNvCxnSpPr>
            <a:cxnSpLocks noChangeShapeType="1"/>
          </p:cNvCxnSpPr>
          <p:nvPr/>
        </p:nvCxnSpPr>
        <p:spPr bwMode="auto">
          <a:xfrm flipV="1">
            <a:off x="4284663" y="5589588"/>
            <a:ext cx="0" cy="1008062"/>
          </a:xfrm>
          <a:prstGeom prst="straightConnector1">
            <a:avLst/>
          </a:prstGeom>
          <a:noFill/>
          <a:ln w="38100" algn="ctr">
            <a:solidFill>
              <a:schemeClr val="tx1"/>
            </a:solidFill>
            <a:round/>
            <a:headEnd/>
            <a:tailEnd type="arrow" w="med" len="med"/>
          </a:ln>
        </p:spPr>
      </p:cxnSp>
      <p:pic>
        <p:nvPicPr>
          <p:cNvPr id="20506" name="Picture 27" descr="花蓮縣政府logo"/>
          <p:cNvPicPr>
            <a:picLocks noChangeAspect="1" noChangeArrowheads="1"/>
          </p:cNvPicPr>
          <p:nvPr/>
        </p:nvPicPr>
        <p:blipFill>
          <a:blip r:embed="rId2"/>
          <a:srcRect/>
          <a:stretch>
            <a:fillRect/>
          </a:stretch>
        </p:blipFill>
        <p:spPr bwMode="auto">
          <a:xfrm>
            <a:off x="7980363" y="5445125"/>
            <a:ext cx="1163637"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gray">
          <a:xfrm>
            <a:off x="684213" y="1412875"/>
            <a:ext cx="4392612" cy="617538"/>
          </a:xfrm>
          <a:prstGeom prst="rect">
            <a:avLst/>
          </a:prstGeom>
          <a:solidFill>
            <a:srgbClr val="A28A48"/>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b="1">
                <a:solidFill>
                  <a:schemeClr val="bg1"/>
                </a:solidFill>
              </a:rPr>
              <a:t>二年期組</a:t>
            </a:r>
          </a:p>
        </p:txBody>
      </p:sp>
      <p:sp>
        <p:nvSpPr>
          <p:cNvPr id="148486" name="Rectangle 6"/>
          <p:cNvSpPr>
            <a:spLocks noChangeArrowheads="1"/>
          </p:cNvSpPr>
          <p:nvPr/>
        </p:nvSpPr>
        <p:spPr bwMode="gray">
          <a:xfrm>
            <a:off x="1619250" y="3933825"/>
            <a:ext cx="4752975" cy="574675"/>
          </a:xfrm>
          <a:prstGeom prst="rect">
            <a:avLst/>
          </a:prstGeom>
          <a:solidFill>
            <a:srgbClr val="A1A646"/>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TW" altLang="en-US" sz="2000" b="1">
                <a:solidFill>
                  <a:schemeClr val="bg1"/>
                </a:solidFill>
                <a:latin typeface="微軟正黑體"/>
                <a:ea typeface="微軟正黑體"/>
                <a:cs typeface="微軟正黑體"/>
              </a:rPr>
              <a:t>一年期組</a:t>
            </a:r>
            <a:endParaRPr lang="zh-TW" altLang="en-US" sz="1400" b="1">
              <a:solidFill>
                <a:schemeClr val="bg1"/>
              </a:solidFill>
              <a:latin typeface="微軟正黑體"/>
              <a:ea typeface="微軟正黑體"/>
              <a:cs typeface="微軟正黑體"/>
            </a:endParaRPr>
          </a:p>
        </p:txBody>
      </p:sp>
      <p:sp>
        <p:nvSpPr>
          <p:cNvPr id="148487" name="Rectangle 7"/>
          <p:cNvSpPr>
            <a:spLocks noChangeArrowheads="1"/>
          </p:cNvSpPr>
          <p:nvPr/>
        </p:nvSpPr>
        <p:spPr bwMode="gray">
          <a:xfrm>
            <a:off x="684213" y="2060575"/>
            <a:ext cx="4464050" cy="1800225"/>
          </a:xfrm>
          <a:prstGeom prst="rect">
            <a:avLst/>
          </a:prstGeom>
          <a:solidFill>
            <a:srgbClr val="D97300"/>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en-US" altLang="zh-TW" b="1">
              <a:solidFill>
                <a:schemeClr val="bg1"/>
              </a:solidFill>
              <a:latin typeface="微軟正黑體"/>
              <a:ea typeface="微軟正黑體"/>
              <a:cs typeface="微軟正黑體"/>
            </a:endParaRPr>
          </a:p>
          <a:p>
            <a:pPr>
              <a:defRPr/>
            </a:pPr>
            <a:r>
              <a:rPr lang="zh-TW" altLang="en-US" b="1">
                <a:solidFill>
                  <a:schemeClr val="bg1"/>
                </a:solidFill>
                <a:latin typeface="微軟正黑體"/>
                <a:ea typeface="微軟正黑體"/>
                <a:cs typeface="微軟正黑體"/>
              </a:rPr>
              <a:t>      </a:t>
            </a:r>
            <a:r>
              <a:rPr lang="en-US" altLang="zh-TW" b="1">
                <a:solidFill>
                  <a:schemeClr val="bg1"/>
                </a:solidFill>
                <a:latin typeface="微軟正黑體"/>
                <a:ea typeface="微軟正黑體"/>
                <a:cs typeface="微軟正黑體"/>
              </a:rPr>
              <a:t>1.</a:t>
            </a:r>
            <a:r>
              <a:rPr lang="zh-TW" altLang="en-US" b="1">
                <a:solidFill>
                  <a:schemeClr val="bg1"/>
                </a:solidFill>
                <a:latin typeface="微軟正黑體"/>
                <a:ea typeface="微軟正黑體"/>
                <a:cs typeface="微軟正黑體"/>
              </a:rPr>
              <a:t>提案申請表</a:t>
            </a:r>
            <a:r>
              <a:rPr lang="en-US" altLang="zh-TW" b="1">
                <a:solidFill>
                  <a:schemeClr val="bg1"/>
                </a:solidFill>
                <a:latin typeface="微軟正黑體"/>
                <a:ea typeface="微軟正黑體"/>
                <a:cs typeface="微軟正黑體"/>
              </a:rPr>
              <a:t>(</a:t>
            </a:r>
            <a:r>
              <a:rPr lang="zh-TW" altLang="en-US" b="1">
                <a:solidFill>
                  <a:schemeClr val="bg1"/>
                </a:solidFill>
                <a:latin typeface="微軟正黑體"/>
                <a:ea typeface="微軟正黑體"/>
                <a:cs typeface="微軟正黑體"/>
              </a:rPr>
              <a:t>上限</a:t>
            </a:r>
            <a:r>
              <a:rPr lang="en-US" altLang="zh-TW" b="1">
                <a:solidFill>
                  <a:schemeClr val="bg1"/>
                </a:solidFill>
                <a:latin typeface="微軟正黑體"/>
                <a:ea typeface="微軟正黑體"/>
                <a:cs typeface="微軟正黑體"/>
              </a:rPr>
              <a:t>10</a:t>
            </a:r>
            <a:r>
              <a:rPr lang="zh-TW" altLang="en-US" b="1">
                <a:solidFill>
                  <a:schemeClr val="bg1"/>
                </a:solidFill>
                <a:latin typeface="微軟正黑體"/>
                <a:ea typeface="微軟正黑體"/>
                <a:cs typeface="微軟正黑體"/>
              </a:rPr>
              <a:t>頁，須</a:t>
            </a:r>
            <a:r>
              <a:rPr lang="zh-TW" altLang="en-US" b="1">
                <a:solidFill>
                  <a:schemeClr val="bg1"/>
                </a:solidFill>
              </a:rPr>
              <a:t>檢附教師授課規劃表</a:t>
            </a:r>
            <a:r>
              <a:rPr lang="en-US" altLang="zh-TW" b="1">
                <a:solidFill>
                  <a:schemeClr val="bg1"/>
                </a:solidFill>
                <a:latin typeface="微軟正黑體"/>
                <a:ea typeface="微軟正黑體"/>
                <a:cs typeface="微軟正黑體"/>
              </a:rPr>
              <a:t>)</a:t>
            </a:r>
          </a:p>
          <a:p>
            <a:pPr>
              <a:defRPr/>
            </a:pPr>
            <a:r>
              <a:rPr lang="zh-TW" altLang="en-US" b="1">
                <a:solidFill>
                  <a:schemeClr val="bg1"/>
                </a:solidFill>
                <a:latin typeface="微軟正黑體"/>
                <a:ea typeface="微軟正黑體"/>
                <a:cs typeface="微軟正黑體"/>
              </a:rPr>
              <a:t>      </a:t>
            </a:r>
            <a:r>
              <a:rPr lang="en-US" altLang="zh-TW" b="1">
                <a:solidFill>
                  <a:schemeClr val="bg1"/>
                </a:solidFill>
                <a:latin typeface="微軟正黑體"/>
                <a:ea typeface="微軟正黑體"/>
                <a:cs typeface="微軟正黑體"/>
              </a:rPr>
              <a:t>2.</a:t>
            </a:r>
            <a:r>
              <a:rPr lang="zh-TW" altLang="en-US" b="1">
                <a:solidFill>
                  <a:schemeClr val="bg1"/>
                </a:solidFill>
                <a:latin typeface="微軟正黑體"/>
                <a:ea typeface="微軟正黑體"/>
                <a:cs typeface="微軟正黑體"/>
              </a:rPr>
              <a:t>經費概算表</a:t>
            </a:r>
            <a:r>
              <a:rPr lang="en-US" altLang="zh-TW" b="1">
                <a:solidFill>
                  <a:schemeClr val="bg1"/>
                </a:solidFill>
              </a:rPr>
              <a:t>(</a:t>
            </a:r>
            <a:r>
              <a:rPr lang="zh-TW" altLang="en-US" b="1">
                <a:solidFill>
                  <a:schemeClr val="bg1"/>
                </a:solidFill>
              </a:rPr>
              <a:t>含明細</a:t>
            </a:r>
            <a:r>
              <a:rPr lang="en-US" altLang="zh-TW" b="1">
                <a:solidFill>
                  <a:schemeClr val="bg1"/>
                </a:solidFill>
              </a:rPr>
              <a:t>)</a:t>
            </a:r>
            <a:endParaRPr lang="en-US" altLang="zh-TW" b="1">
              <a:solidFill>
                <a:schemeClr val="bg1"/>
              </a:solidFill>
              <a:latin typeface="微軟正黑體"/>
              <a:ea typeface="微軟正黑體"/>
              <a:cs typeface="微軟正黑體"/>
            </a:endParaRPr>
          </a:p>
          <a:p>
            <a:pPr>
              <a:defRPr/>
            </a:pPr>
            <a:r>
              <a:rPr lang="zh-TW" altLang="en-US" b="1">
                <a:solidFill>
                  <a:schemeClr val="bg1"/>
                </a:solidFill>
                <a:latin typeface="微軟正黑體"/>
                <a:ea typeface="微軟正黑體"/>
                <a:cs typeface="微軟正黑體"/>
              </a:rPr>
              <a:t>      </a:t>
            </a:r>
            <a:r>
              <a:rPr lang="en-US" altLang="zh-TW" b="1">
                <a:solidFill>
                  <a:schemeClr val="bg1"/>
                </a:solidFill>
                <a:latin typeface="微軟正黑體"/>
                <a:ea typeface="微軟正黑體"/>
                <a:cs typeface="微軟正黑體"/>
              </a:rPr>
              <a:t>3.</a:t>
            </a:r>
            <a:r>
              <a:rPr lang="zh-TW" altLang="en-US" b="1">
                <a:solidFill>
                  <a:schemeClr val="bg1"/>
                </a:solidFill>
                <a:latin typeface="微軟正黑體"/>
                <a:ea typeface="微軟正黑體"/>
                <a:cs typeface="微軟正黑體"/>
              </a:rPr>
              <a:t>續辦意願表</a:t>
            </a:r>
            <a:endParaRPr lang="en-US" altLang="zh-TW" b="1">
              <a:solidFill>
                <a:schemeClr val="bg1"/>
              </a:solidFill>
              <a:latin typeface="微軟正黑體"/>
              <a:ea typeface="微軟正黑體"/>
              <a:cs typeface="微軟正黑體"/>
            </a:endParaRPr>
          </a:p>
          <a:p>
            <a:pPr>
              <a:defRPr/>
            </a:pPr>
            <a:r>
              <a:rPr lang="zh-TW" altLang="en-US" sz="1400" b="1">
                <a:solidFill>
                  <a:schemeClr val="bg1"/>
                </a:solidFill>
                <a:latin typeface="微軟正黑體"/>
                <a:ea typeface="微軟正黑體"/>
                <a:cs typeface="微軟正黑體"/>
              </a:rPr>
              <a:t>                                                            </a:t>
            </a:r>
            <a:r>
              <a:rPr lang="en-US" altLang="zh-TW" sz="1400" b="1">
                <a:solidFill>
                  <a:schemeClr val="bg1"/>
                </a:solidFill>
                <a:latin typeface="微軟正黑體"/>
                <a:ea typeface="微軟正黑體"/>
                <a:cs typeface="微軟正黑體"/>
              </a:rPr>
              <a:t>(</a:t>
            </a:r>
            <a:r>
              <a:rPr lang="zh-TW" altLang="en-US" sz="1400" b="1">
                <a:solidFill>
                  <a:schemeClr val="bg1"/>
                </a:solidFill>
                <a:latin typeface="微軟正黑體"/>
                <a:ea typeface="微軟正黑體"/>
                <a:cs typeface="微軟正黑體"/>
              </a:rPr>
              <a:t>以上均</a:t>
            </a:r>
            <a:r>
              <a:rPr lang="en-US" altLang="zh-TW" sz="1400" b="1">
                <a:solidFill>
                  <a:schemeClr val="bg1"/>
                </a:solidFill>
                <a:latin typeface="微軟正黑體"/>
                <a:ea typeface="微軟正黑體"/>
                <a:cs typeface="微軟正黑體"/>
              </a:rPr>
              <a:t>1</a:t>
            </a:r>
            <a:r>
              <a:rPr lang="zh-TW" altLang="en-US" sz="1400" b="1">
                <a:solidFill>
                  <a:schemeClr val="bg1"/>
                </a:solidFill>
                <a:latin typeface="微軟正黑體"/>
                <a:ea typeface="微軟正黑體"/>
                <a:cs typeface="微軟正黑體"/>
              </a:rPr>
              <a:t>式</a:t>
            </a:r>
            <a:r>
              <a:rPr lang="en-US" altLang="zh-TW" sz="1400" b="1">
                <a:solidFill>
                  <a:schemeClr val="bg1"/>
                </a:solidFill>
                <a:latin typeface="微軟正黑體"/>
                <a:ea typeface="微軟正黑體"/>
                <a:cs typeface="微軟正黑體"/>
              </a:rPr>
              <a:t>3</a:t>
            </a:r>
            <a:r>
              <a:rPr lang="zh-TW" altLang="en-US" sz="1400" b="1">
                <a:solidFill>
                  <a:schemeClr val="bg1"/>
                </a:solidFill>
                <a:latin typeface="微軟正黑體"/>
                <a:ea typeface="微軟正黑體"/>
                <a:cs typeface="微軟正黑體"/>
              </a:rPr>
              <a:t>份</a:t>
            </a:r>
            <a:r>
              <a:rPr lang="en-US" altLang="zh-TW" sz="1400" b="1">
                <a:solidFill>
                  <a:schemeClr val="bg1"/>
                </a:solidFill>
                <a:latin typeface="微軟正黑體"/>
                <a:ea typeface="微軟正黑體"/>
                <a:cs typeface="微軟正黑體"/>
              </a:rPr>
              <a:t>)</a:t>
            </a:r>
            <a:r>
              <a:rPr lang="zh-TW" altLang="en-US" sz="1400"/>
              <a:t>    </a:t>
            </a:r>
          </a:p>
        </p:txBody>
      </p:sp>
      <p:sp>
        <p:nvSpPr>
          <p:cNvPr id="148488" name="Rectangle 8"/>
          <p:cNvSpPr>
            <a:spLocks noChangeArrowheads="1"/>
          </p:cNvSpPr>
          <p:nvPr/>
        </p:nvSpPr>
        <p:spPr bwMode="gray">
          <a:xfrm>
            <a:off x="1619250" y="4581525"/>
            <a:ext cx="4752975" cy="1871663"/>
          </a:xfrm>
          <a:prstGeom prst="rect">
            <a:avLst/>
          </a:prstGeom>
          <a:solidFill>
            <a:srgbClr val="5274A6"/>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en-US" altLang="zh-TW" b="1">
                <a:solidFill>
                  <a:schemeClr val="bg1"/>
                </a:solidFill>
              </a:rPr>
              <a:t>    1.</a:t>
            </a:r>
            <a:r>
              <a:rPr lang="zh-TW" altLang="en-US" b="1">
                <a:solidFill>
                  <a:schemeClr val="bg1"/>
                </a:solidFill>
              </a:rPr>
              <a:t>提案計畫表</a:t>
            </a:r>
            <a:r>
              <a:rPr lang="en-US" altLang="zh-TW" b="1">
                <a:solidFill>
                  <a:schemeClr val="bg1"/>
                </a:solidFill>
              </a:rPr>
              <a:t>(</a:t>
            </a:r>
            <a:r>
              <a:rPr lang="zh-TW" altLang="en-US" b="1">
                <a:solidFill>
                  <a:schemeClr val="bg1"/>
                </a:solidFill>
              </a:rPr>
              <a:t>上限</a:t>
            </a:r>
            <a:r>
              <a:rPr lang="en-US" altLang="zh-TW" b="1">
                <a:solidFill>
                  <a:schemeClr val="bg1"/>
                </a:solidFill>
              </a:rPr>
              <a:t>10</a:t>
            </a:r>
            <a:r>
              <a:rPr lang="zh-TW" altLang="en-US" b="1">
                <a:solidFill>
                  <a:schemeClr val="bg1"/>
                </a:solidFill>
              </a:rPr>
              <a:t>頁，須檢附教師授課規劃表</a:t>
            </a:r>
            <a:r>
              <a:rPr lang="en-US" altLang="zh-TW" b="1">
                <a:solidFill>
                  <a:schemeClr val="bg1"/>
                </a:solidFill>
              </a:rPr>
              <a:t>)</a:t>
            </a:r>
          </a:p>
          <a:p>
            <a:pPr>
              <a:defRPr/>
            </a:pPr>
            <a:r>
              <a:rPr lang="zh-TW" altLang="en-US" b="1">
                <a:solidFill>
                  <a:schemeClr val="bg1"/>
                </a:solidFill>
              </a:rPr>
              <a:t>    </a:t>
            </a:r>
            <a:r>
              <a:rPr lang="en-US" altLang="zh-TW" b="1">
                <a:solidFill>
                  <a:schemeClr val="bg1"/>
                </a:solidFill>
              </a:rPr>
              <a:t>2.</a:t>
            </a:r>
            <a:r>
              <a:rPr lang="zh-TW" altLang="en-US" b="1">
                <a:solidFill>
                  <a:schemeClr val="bg1"/>
                </a:solidFill>
              </a:rPr>
              <a:t>經費概算表</a:t>
            </a:r>
            <a:r>
              <a:rPr lang="en-US" altLang="zh-TW" b="1">
                <a:solidFill>
                  <a:schemeClr val="bg1"/>
                </a:solidFill>
              </a:rPr>
              <a:t>(</a:t>
            </a:r>
            <a:r>
              <a:rPr lang="zh-TW" altLang="en-US" b="1">
                <a:solidFill>
                  <a:schemeClr val="bg1"/>
                </a:solidFill>
              </a:rPr>
              <a:t>含明細</a:t>
            </a:r>
            <a:r>
              <a:rPr lang="en-US" altLang="zh-TW" b="1">
                <a:solidFill>
                  <a:schemeClr val="bg1"/>
                </a:solidFill>
              </a:rPr>
              <a:t>)</a:t>
            </a:r>
          </a:p>
          <a:p>
            <a:pPr>
              <a:defRPr/>
            </a:pPr>
            <a:r>
              <a:rPr lang="zh-TW" altLang="en-US" b="1">
                <a:solidFill>
                  <a:schemeClr val="bg1"/>
                </a:solidFill>
              </a:rPr>
              <a:t>                                               </a:t>
            </a:r>
            <a:r>
              <a:rPr lang="en-US" altLang="zh-TW" b="1">
                <a:solidFill>
                  <a:schemeClr val="bg1"/>
                </a:solidFill>
              </a:rPr>
              <a:t>(</a:t>
            </a:r>
            <a:r>
              <a:rPr lang="zh-TW" altLang="en-US" b="1">
                <a:solidFill>
                  <a:schemeClr val="bg1"/>
                </a:solidFill>
              </a:rPr>
              <a:t>以上均</a:t>
            </a:r>
            <a:r>
              <a:rPr lang="en-US" altLang="zh-TW" b="1">
                <a:solidFill>
                  <a:schemeClr val="bg1"/>
                </a:solidFill>
              </a:rPr>
              <a:t>1</a:t>
            </a:r>
            <a:r>
              <a:rPr lang="zh-TW" altLang="en-US" b="1">
                <a:solidFill>
                  <a:schemeClr val="bg1"/>
                </a:solidFill>
              </a:rPr>
              <a:t>式</a:t>
            </a:r>
            <a:r>
              <a:rPr lang="en-US" altLang="zh-TW" b="1">
                <a:solidFill>
                  <a:schemeClr val="bg1"/>
                </a:solidFill>
              </a:rPr>
              <a:t>3</a:t>
            </a:r>
            <a:r>
              <a:rPr lang="zh-TW" altLang="en-US" b="1">
                <a:solidFill>
                  <a:schemeClr val="bg1"/>
                </a:solidFill>
              </a:rPr>
              <a:t>份</a:t>
            </a:r>
            <a:r>
              <a:rPr lang="en-US" altLang="zh-TW" b="1">
                <a:solidFill>
                  <a:schemeClr val="bg1"/>
                </a:solidFill>
              </a:rPr>
              <a:t>)</a:t>
            </a:r>
            <a:r>
              <a:rPr lang="zh-TW" altLang="en-US"/>
              <a:t>    </a:t>
            </a:r>
          </a:p>
        </p:txBody>
      </p:sp>
      <p:sp>
        <p:nvSpPr>
          <p:cNvPr id="21509" name="Arc 13"/>
          <p:cNvSpPr>
            <a:spLocks/>
          </p:cNvSpPr>
          <p:nvPr/>
        </p:nvSpPr>
        <p:spPr bwMode="auto">
          <a:xfrm rot="582049">
            <a:off x="5041900" y="3335338"/>
            <a:ext cx="647700" cy="5032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C0C0C0"/>
            </a:solidFill>
            <a:round/>
            <a:headEnd/>
            <a:tailEnd type="stealth" w="med" len="med"/>
          </a:ln>
        </p:spPr>
        <p:txBody>
          <a:bodyPr wrap="none" anchor="ctr"/>
          <a:lstStyle/>
          <a:p>
            <a:endParaRPr lang="zh-TW" altLang="en-US"/>
          </a:p>
        </p:txBody>
      </p:sp>
      <p:sp>
        <p:nvSpPr>
          <p:cNvPr id="21510" name="Arc 14"/>
          <p:cNvSpPr>
            <a:spLocks/>
          </p:cNvSpPr>
          <p:nvPr/>
        </p:nvSpPr>
        <p:spPr bwMode="auto">
          <a:xfrm rot="-8871062">
            <a:off x="539750" y="3789363"/>
            <a:ext cx="647700" cy="5032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C0C0C0"/>
            </a:solidFill>
            <a:prstDash val="sysDot"/>
            <a:round/>
            <a:headEnd/>
            <a:tailEnd type="stealth" w="med" len="med"/>
          </a:ln>
        </p:spPr>
        <p:txBody>
          <a:bodyPr wrap="none" anchor="ctr"/>
          <a:lstStyle/>
          <a:p>
            <a:endParaRPr lang="zh-TW" altLang="en-US"/>
          </a:p>
        </p:txBody>
      </p:sp>
      <p:sp>
        <p:nvSpPr>
          <p:cNvPr id="21511" name="標題 1"/>
          <p:cNvSpPr txBox="1">
            <a:spLocks/>
          </p:cNvSpPr>
          <p:nvPr/>
        </p:nvSpPr>
        <p:spPr bwMode="auto">
          <a:xfrm>
            <a:off x="152400" y="428625"/>
            <a:ext cx="7696200" cy="563563"/>
          </a:xfrm>
          <a:prstGeom prst="rect">
            <a:avLst/>
          </a:prstGeom>
          <a:noFill/>
          <a:ln w="9525">
            <a:noFill/>
            <a:miter lim="800000"/>
            <a:headEnd/>
            <a:tailEnd/>
          </a:ln>
        </p:spPr>
        <p:txBody>
          <a:bodyPr/>
          <a:lstStyle/>
          <a:p>
            <a:r>
              <a:rPr kumimoji="0" lang="zh-TW" altLang="en-US" sz="3600" b="1" i="1">
                <a:solidFill>
                  <a:srgbClr val="660066"/>
                </a:solidFill>
                <a:latin typeface="微軟正黑體"/>
                <a:ea typeface="微軟正黑體"/>
                <a:cs typeface="微軟正黑體"/>
              </a:rPr>
              <a:t>申請表件</a:t>
            </a:r>
            <a:endParaRPr lang="zh-TW" altLang="zh-TW" sz="3600" b="1" i="1">
              <a:solidFill>
                <a:srgbClr val="660066"/>
              </a:solidFill>
              <a:latin typeface="微軟正黑體"/>
              <a:ea typeface="微軟正黑體"/>
              <a:cs typeface="微軟正黑體"/>
            </a:endParaRPr>
          </a:p>
        </p:txBody>
      </p:sp>
      <p:sp>
        <p:nvSpPr>
          <p:cNvPr id="21" name="矩形 20"/>
          <p:cNvSpPr/>
          <p:nvPr/>
        </p:nvSpPr>
        <p:spPr>
          <a:xfrm>
            <a:off x="5076825" y="1628775"/>
            <a:ext cx="3851275" cy="2227263"/>
          </a:xfrm>
          <a:prstGeom prst="rect">
            <a:avLst/>
          </a:prstGeom>
        </p:spPr>
        <p:txBody>
          <a:bodyPr>
            <a:spAutoFit/>
          </a:bodyPr>
          <a:lstStyle/>
          <a:p>
            <a:pPr algn="ctr">
              <a:defRPr/>
            </a:pPr>
            <a:r>
              <a:rPr lang="zh-TW" altLang="en-US" sz="2800" b="1" i="1" u="sng">
                <a:solidFill>
                  <a:srgbClr val="FF0000"/>
                </a:solidFill>
                <a:effectLst>
                  <a:outerShdw blurRad="38100" dist="38100" dir="2700000" algn="tl">
                    <a:srgbClr val="C0C0C0"/>
                  </a:outerShdw>
                </a:effectLst>
                <a:latin typeface="微軟正黑體"/>
                <a:ea typeface="微軟正黑體"/>
                <a:cs typeface="微軟正黑體"/>
              </a:rPr>
              <a:t>請各校檢附表件於</a:t>
            </a:r>
            <a:r>
              <a:rPr lang="en-US" altLang="zh-TW" sz="2800" b="1" i="1" u="sng">
                <a:solidFill>
                  <a:srgbClr val="FF0000"/>
                </a:solidFill>
                <a:effectLst>
                  <a:outerShdw blurRad="38100" dist="38100" dir="2700000" algn="tl">
                    <a:srgbClr val="C0C0C0"/>
                  </a:outerShdw>
                </a:effectLst>
                <a:latin typeface="微軟正黑體"/>
                <a:ea typeface="微軟正黑體"/>
                <a:cs typeface="微軟正黑體"/>
              </a:rPr>
              <a:t>4</a:t>
            </a:r>
            <a:r>
              <a:rPr lang="zh-TW" altLang="en-US" sz="2800" b="1" i="1" u="sng">
                <a:solidFill>
                  <a:srgbClr val="FF0000"/>
                </a:solidFill>
                <a:effectLst>
                  <a:outerShdw blurRad="38100" dist="38100" dir="2700000" algn="tl">
                    <a:srgbClr val="C0C0C0"/>
                  </a:outerShdw>
                </a:effectLst>
                <a:latin typeface="微軟正黑體"/>
                <a:ea typeface="微軟正黑體"/>
                <a:cs typeface="微軟正黑體"/>
              </a:rPr>
              <a:t>月</a:t>
            </a:r>
            <a:r>
              <a:rPr lang="en-US" altLang="zh-TW" sz="2800" b="1" i="1" u="sng">
                <a:solidFill>
                  <a:srgbClr val="FF0000"/>
                </a:solidFill>
                <a:effectLst>
                  <a:outerShdw blurRad="38100" dist="38100" dir="2700000" algn="tl">
                    <a:srgbClr val="C0C0C0"/>
                  </a:outerShdw>
                </a:effectLst>
                <a:latin typeface="微軟正黑體"/>
                <a:ea typeface="微軟正黑體"/>
                <a:cs typeface="微軟正黑體"/>
              </a:rPr>
              <a:t>15</a:t>
            </a:r>
            <a:r>
              <a:rPr lang="zh-TW" altLang="en-US" sz="2800" b="1" i="1" u="sng">
                <a:solidFill>
                  <a:srgbClr val="FF0000"/>
                </a:solidFill>
                <a:effectLst>
                  <a:outerShdw blurRad="38100" dist="38100" dir="2700000" algn="tl">
                    <a:srgbClr val="C0C0C0"/>
                  </a:outerShdw>
                </a:effectLst>
                <a:latin typeface="微軟正黑體"/>
                <a:ea typeface="微軟正黑體"/>
                <a:cs typeface="微軟正黑體"/>
              </a:rPr>
              <a:t>日</a:t>
            </a:r>
            <a:r>
              <a:rPr lang="en-US" altLang="zh-TW" sz="2800" b="1" i="1" u="sng">
                <a:solidFill>
                  <a:srgbClr val="FF0000"/>
                </a:solidFill>
                <a:effectLst>
                  <a:outerShdw blurRad="38100" dist="38100" dir="2700000" algn="tl">
                    <a:srgbClr val="C0C0C0"/>
                  </a:outerShdw>
                </a:effectLst>
                <a:latin typeface="微軟正黑體"/>
                <a:ea typeface="微軟正黑體"/>
                <a:cs typeface="微軟正黑體"/>
              </a:rPr>
              <a:t>(</a:t>
            </a:r>
            <a:r>
              <a:rPr lang="zh-TW" altLang="en-US" sz="2800" b="1" i="1" u="sng">
                <a:solidFill>
                  <a:srgbClr val="FF0000"/>
                </a:solidFill>
                <a:effectLst>
                  <a:outerShdw blurRad="38100" dist="38100" dir="2700000" algn="tl">
                    <a:srgbClr val="C0C0C0"/>
                  </a:outerShdw>
                </a:effectLst>
                <a:latin typeface="微軟正黑體"/>
                <a:ea typeface="微軟正黑體"/>
                <a:cs typeface="微軟正黑體"/>
              </a:rPr>
              <a:t>二</a:t>
            </a:r>
            <a:r>
              <a:rPr lang="en-US" altLang="zh-TW" sz="2800" b="1" i="1" u="sng">
                <a:solidFill>
                  <a:srgbClr val="FF0000"/>
                </a:solidFill>
                <a:effectLst>
                  <a:outerShdw blurRad="38100" dist="38100" dir="2700000" algn="tl">
                    <a:srgbClr val="C0C0C0"/>
                  </a:outerShdw>
                </a:effectLst>
                <a:latin typeface="微軟正黑體"/>
                <a:ea typeface="微軟正黑體"/>
                <a:cs typeface="微軟正黑體"/>
              </a:rPr>
              <a:t>)</a:t>
            </a:r>
            <a:r>
              <a:rPr lang="zh-TW" altLang="en-US" sz="2800" b="1" i="1" u="sng">
                <a:solidFill>
                  <a:srgbClr val="FF0000"/>
                </a:solidFill>
                <a:effectLst>
                  <a:outerShdw blurRad="38100" dist="38100" dir="2700000" algn="tl">
                    <a:srgbClr val="C0C0C0"/>
                  </a:outerShdw>
                </a:effectLst>
                <a:latin typeface="微軟正黑體"/>
                <a:ea typeface="微軟正黑體"/>
                <a:cs typeface="微軟正黑體"/>
              </a:rPr>
              <a:t>前，</a:t>
            </a:r>
            <a:r>
              <a:rPr lang="zh-TW" altLang="en-US" sz="2800" b="1" i="1" u="sng">
                <a:effectLst>
                  <a:outerShdw blurRad="38100" dist="38100" dir="2700000" algn="tl">
                    <a:srgbClr val="C0C0C0"/>
                  </a:outerShdw>
                </a:effectLst>
                <a:latin typeface="微軟正黑體"/>
                <a:ea typeface="微軟正黑體"/>
                <a:cs typeface="微軟正黑體"/>
              </a:rPr>
              <a:t>先電傳至</a:t>
            </a:r>
            <a:r>
              <a:rPr lang="en-US" altLang="zh-TW" sz="2800" b="1" i="1" u="sng">
                <a:effectLst>
                  <a:outerShdw blurRad="38100" dist="38100" dir="2700000" algn="tl">
                    <a:srgbClr val="C0C0C0"/>
                  </a:outerShdw>
                </a:effectLst>
                <a:latin typeface="微軟正黑體"/>
                <a:ea typeface="微軟正黑體"/>
                <a:cs typeface="微軟正黑體"/>
              </a:rPr>
              <a:t>spring@hl.gov.tw</a:t>
            </a:r>
            <a:r>
              <a:rPr lang="zh-TW" altLang="en-US" sz="2800" b="1" i="1" u="sng">
                <a:solidFill>
                  <a:srgbClr val="FF0000"/>
                </a:solidFill>
                <a:effectLst>
                  <a:outerShdw blurRad="38100" dist="38100" dir="2700000" algn="tl">
                    <a:srgbClr val="C0C0C0"/>
                  </a:outerShdw>
                </a:effectLst>
                <a:latin typeface="微軟正黑體"/>
                <a:ea typeface="微軟正黑體"/>
                <a:cs typeface="微軟正黑體"/>
              </a:rPr>
              <a:t>，紙本</a:t>
            </a:r>
            <a:r>
              <a:rPr lang="zh-TW" altLang="en-US" sz="2800" b="1" i="1" u="sng">
                <a:solidFill>
                  <a:srgbClr val="FF0000"/>
                </a:solidFill>
                <a:effectLst>
                  <a:outerShdw blurRad="38100" dist="38100" dir="2700000" algn="tl">
                    <a:srgbClr val="C0C0C0"/>
                  </a:outerShdw>
                </a:effectLst>
              </a:rPr>
              <a:t>核章後一式</a:t>
            </a:r>
            <a:r>
              <a:rPr lang="en-US" altLang="zh-TW" sz="2800" b="1" i="1" u="sng">
                <a:solidFill>
                  <a:srgbClr val="FF0000"/>
                </a:solidFill>
                <a:effectLst>
                  <a:outerShdw blurRad="38100" dist="38100" dir="2700000" algn="tl">
                    <a:srgbClr val="C0C0C0"/>
                  </a:outerShdw>
                </a:effectLst>
              </a:rPr>
              <a:t>3</a:t>
            </a:r>
            <a:r>
              <a:rPr lang="zh-TW" altLang="en-US" sz="2800" b="1" i="1" u="sng">
                <a:solidFill>
                  <a:srgbClr val="FF0000"/>
                </a:solidFill>
                <a:effectLst>
                  <a:outerShdw blurRad="38100" dist="38100" dir="2700000" algn="tl">
                    <a:srgbClr val="C0C0C0"/>
                  </a:outerShdw>
                </a:effectLst>
              </a:rPr>
              <a:t>份</a:t>
            </a:r>
          </a:p>
          <a:p>
            <a:pPr algn="ctr">
              <a:defRPr/>
            </a:pPr>
            <a:r>
              <a:rPr lang="zh-TW" altLang="en-US" sz="2800" b="1" i="1" u="sng">
                <a:solidFill>
                  <a:srgbClr val="FF0000"/>
                </a:solidFill>
                <a:effectLst>
                  <a:outerShdw blurRad="38100" dist="38100" dir="2700000" algn="tl">
                    <a:srgbClr val="C0C0C0"/>
                  </a:outerShdw>
                </a:effectLst>
              </a:rPr>
              <a:t>函送本府彙整</a:t>
            </a:r>
          </a:p>
        </p:txBody>
      </p:sp>
      <p:sp>
        <p:nvSpPr>
          <p:cNvPr id="21513" name="Rectangle 11"/>
          <p:cNvSpPr>
            <a:spLocks noChangeArrowheads="1"/>
          </p:cNvSpPr>
          <p:nvPr/>
        </p:nvSpPr>
        <p:spPr bwMode="auto">
          <a:xfrm>
            <a:off x="539750" y="1052513"/>
            <a:ext cx="4495800" cy="366712"/>
          </a:xfrm>
          <a:prstGeom prst="rect">
            <a:avLst/>
          </a:prstGeom>
          <a:noFill/>
          <a:ln w="9525">
            <a:noFill/>
            <a:miter lim="800000"/>
            <a:headEnd/>
            <a:tailEnd/>
          </a:ln>
        </p:spPr>
        <p:txBody>
          <a:bodyPr>
            <a:spAutoFit/>
          </a:bodyPr>
          <a:lstStyle/>
          <a:p>
            <a:r>
              <a:rPr lang="zh-TW" altLang="en-US" b="1">
                <a:solidFill>
                  <a:srgbClr val="578200"/>
                </a:solidFill>
              </a:rPr>
              <a:t>本年度表格重大修正，請勿誤用往年表格</a:t>
            </a:r>
            <a:r>
              <a:rPr lang="en-US" altLang="zh-TW" b="1">
                <a:solidFill>
                  <a:srgbClr val="5782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提案申請表"/>
          <p:cNvPicPr>
            <a:picLocks noChangeAspect="1" noChangeArrowheads="1"/>
          </p:cNvPicPr>
          <p:nvPr/>
        </p:nvPicPr>
        <p:blipFill>
          <a:blip r:embed="rId2"/>
          <a:srcRect/>
          <a:stretch>
            <a:fillRect/>
          </a:stretch>
        </p:blipFill>
        <p:spPr bwMode="auto">
          <a:xfrm>
            <a:off x="323850" y="1341438"/>
            <a:ext cx="5473700" cy="4979987"/>
          </a:xfrm>
          <a:prstGeom prst="rect">
            <a:avLst/>
          </a:prstGeom>
          <a:noFill/>
          <a:ln w="9525">
            <a:noFill/>
            <a:miter lim="800000"/>
            <a:headEnd/>
            <a:tailEnd/>
          </a:ln>
        </p:spPr>
      </p:pic>
      <p:sp>
        <p:nvSpPr>
          <p:cNvPr id="23554" name="標題 1"/>
          <p:cNvSpPr>
            <a:spLocks noGrp="1"/>
          </p:cNvSpPr>
          <p:nvPr>
            <p:ph type="title" idx="4294967295"/>
          </p:nvPr>
        </p:nvSpPr>
        <p:spPr>
          <a:xfrm>
            <a:off x="107950" y="620713"/>
            <a:ext cx="5256213" cy="563562"/>
          </a:xfrm>
        </p:spPr>
        <p:txBody>
          <a:bodyPr/>
          <a:lstStyle/>
          <a:p>
            <a:pPr eaLnBrk="1" hangingPunct="1"/>
            <a:r>
              <a:rPr lang="zh-TW" altLang="en-US" sz="3600" i="1" smtClean="0">
                <a:solidFill>
                  <a:srgbClr val="660066"/>
                </a:solidFill>
                <a:latin typeface="微軟正黑體"/>
                <a:ea typeface="微軟正黑體"/>
                <a:cs typeface="微軟正黑體"/>
              </a:rPr>
              <a:t>經費編列</a:t>
            </a:r>
            <a:r>
              <a:rPr lang="en-US" altLang="zh-TW" sz="3600" i="1" smtClean="0">
                <a:solidFill>
                  <a:srgbClr val="660066"/>
                </a:solidFill>
                <a:latin typeface="微軟正黑體"/>
                <a:ea typeface="微軟正黑體"/>
                <a:cs typeface="微軟正黑體"/>
              </a:rPr>
              <a:t>-</a:t>
            </a:r>
            <a:r>
              <a:rPr lang="zh-TW" altLang="en-US" sz="3600" i="1" smtClean="0">
                <a:solidFill>
                  <a:srgbClr val="660066"/>
                </a:solidFill>
                <a:latin typeface="微軟正黑體"/>
                <a:ea typeface="微軟正黑體"/>
                <a:cs typeface="微軟正黑體"/>
              </a:rPr>
              <a:t>提案申請表</a:t>
            </a:r>
            <a:r>
              <a:rPr lang="zh-TW" altLang="en-US" sz="2400" smtClean="0">
                <a:solidFill>
                  <a:schemeClr val="bg1"/>
                </a:solidFill>
                <a:latin typeface="微軟正黑體"/>
                <a:ea typeface="微軟正黑體"/>
                <a:cs typeface="微軟正黑體"/>
              </a:rPr>
              <a:t/>
            </a:r>
            <a:br>
              <a:rPr lang="zh-TW" altLang="en-US" sz="2400" smtClean="0">
                <a:solidFill>
                  <a:schemeClr val="bg1"/>
                </a:solidFill>
                <a:latin typeface="微軟正黑體"/>
                <a:ea typeface="微軟正黑體"/>
                <a:cs typeface="微軟正黑體"/>
              </a:rPr>
            </a:br>
            <a:r>
              <a:rPr lang="zh-TW" altLang="zh-TW" sz="2400" smtClean="0">
                <a:solidFill>
                  <a:srgbClr val="660066"/>
                </a:solidFill>
                <a:latin typeface="微軟正黑體"/>
                <a:ea typeface="微軟正黑體"/>
                <a:cs typeface="微軟正黑體"/>
              </a:rPr>
              <a:t> </a:t>
            </a:r>
          </a:p>
        </p:txBody>
      </p:sp>
      <p:sp>
        <p:nvSpPr>
          <p:cNvPr id="21" name="橢圓 20"/>
          <p:cNvSpPr/>
          <p:nvPr/>
        </p:nvSpPr>
        <p:spPr bwMode="auto">
          <a:xfrm>
            <a:off x="4643438" y="1773238"/>
            <a:ext cx="1008062" cy="720725"/>
          </a:xfrm>
          <a:prstGeom prst="ellipse">
            <a:avLst/>
          </a:prstGeom>
          <a:noFill/>
          <a:ln w="38100" cap="flat" cmpd="sng" algn="ctr">
            <a:solidFill>
              <a:srgbClr val="FF0000"/>
            </a:solidFill>
            <a:prstDash val="solid"/>
            <a:round/>
            <a:headEnd type="none" w="med" len="med"/>
            <a:tailEnd type="none" w="med" len="med"/>
          </a:ln>
          <a:effectLst/>
        </p:spPr>
        <p:txBody>
          <a:bodyPr/>
          <a:lstStyle/>
          <a:p>
            <a:pPr>
              <a:defRPr/>
            </a:pPr>
            <a:endParaRPr kumimoji="0" lang="zh-TW" altLang="en-US">
              <a:ln w="57150">
                <a:solidFill>
                  <a:schemeClr val="tx1"/>
                </a:solidFill>
              </a:ln>
            </a:endParaRPr>
          </a:p>
        </p:txBody>
      </p:sp>
      <p:sp>
        <p:nvSpPr>
          <p:cNvPr id="2" name="橢圓 20"/>
          <p:cNvSpPr/>
          <p:nvPr/>
        </p:nvSpPr>
        <p:spPr bwMode="auto">
          <a:xfrm>
            <a:off x="1403350" y="5300663"/>
            <a:ext cx="1584325" cy="649287"/>
          </a:xfrm>
          <a:prstGeom prst="ellipse">
            <a:avLst/>
          </a:prstGeom>
          <a:noFill/>
          <a:ln w="38100" cap="flat" cmpd="sng" algn="ctr">
            <a:solidFill>
              <a:srgbClr val="FF0000"/>
            </a:solidFill>
            <a:prstDash val="solid"/>
            <a:round/>
            <a:headEnd type="none" w="med" len="med"/>
            <a:tailEnd type="none" w="med" len="med"/>
          </a:ln>
          <a:effectLst/>
        </p:spPr>
        <p:txBody>
          <a:bodyPr/>
          <a:lstStyle/>
          <a:p>
            <a:pPr>
              <a:defRPr/>
            </a:pPr>
            <a:endParaRPr kumimoji="0" lang="zh-TW" altLang="en-US">
              <a:ln w="57150">
                <a:solidFill>
                  <a:schemeClr val="tx1"/>
                </a:solidFill>
              </a:ln>
            </a:endParaRPr>
          </a:p>
        </p:txBody>
      </p:sp>
      <p:sp>
        <p:nvSpPr>
          <p:cNvPr id="23557" name="Rectangle 6"/>
          <p:cNvSpPr>
            <a:spLocks noChangeArrowheads="1"/>
          </p:cNvSpPr>
          <p:nvPr/>
        </p:nvSpPr>
        <p:spPr bwMode="auto">
          <a:xfrm>
            <a:off x="5795963" y="1700213"/>
            <a:ext cx="2952750" cy="3387725"/>
          </a:xfrm>
          <a:prstGeom prst="rect">
            <a:avLst/>
          </a:prstGeom>
          <a:noFill/>
          <a:ln w="9525">
            <a:noFill/>
            <a:miter lim="800000"/>
            <a:headEnd/>
            <a:tailEnd/>
          </a:ln>
        </p:spPr>
        <p:txBody>
          <a:bodyPr>
            <a:spAutoFit/>
          </a:bodyPr>
          <a:lstStyle/>
          <a:p>
            <a:r>
              <a:rPr kumimoji="0" lang="zh-TW" altLang="en-US" b="1"/>
              <a:t>●   圖書館閱讀推動教師以科任教師為優先</a:t>
            </a:r>
            <a:r>
              <a:rPr kumimoji="0" lang="en-US" altLang="zh-TW" b="1"/>
              <a:t>(</a:t>
            </a:r>
            <a:r>
              <a:rPr kumimoji="0" lang="zh-TW" altLang="en-US" b="1"/>
              <a:t>組長次之</a:t>
            </a:r>
            <a:r>
              <a:rPr kumimoji="0" lang="en-US" altLang="zh-TW" b="1"/>
              <a:t>)</a:t>
            </a:r>
            <a:r>
              <a:rPr kumimoji="0" lang="zh-TW" altLang="en-US" b="1"/>
              <a:t>，必須指派正式教師擔任</a:t>
            </a:r>
          </a:p>
          <a:p>
            <a:r>
              <a:rPr kumimoji="0" lang="zh-TW" altLang="en-US" b="1"/>
              <a:t>●   各校閱讀推動教師每週減課</a:t>
            </a:r>
            <a:r>
              <a:rPr kumimoji="0" lang="en-US" altLang="zh-TW" b="1"/>
              <a:t>10</a:t>
            </a:r>
            <a:r>
              <a:rPr kumimoji="0" lang="zh-TW" altLang="en-US" b="1"/>
              <a:t>節，故經減課後，實際授課應以</a:t>
            </a:r>
            <a:r>
              <a:rPr kumimoji="0" lang="en-US" altLang="zh-TW" b="1"/>
              <a:t>6~10</a:t>
            </a:r>
            <a:r>
              <a:rPr kumimoji="0" lang="zh-TW" altLang="en-US" b="1"/>
              <a:t>節，所授課程應規劃為與閱讀教育相關之課程</a:t>
            </a:r>
            <a:r>
              <a:rPr kumimoji="0" lang="en-US" altLang="zh-TW" b="1"/>
              <a:t>(</a:t>
            </a:r>
            <a:r>
              <a:rPr kumimoji="0" lang="zh-TW" altLang="en-US" b="1"/>
              <a:t>不限領域</a:t>
            </a:r>
            <a:r>
              <a:rPr kumimoji="0" lang="en-US" altLang="zh-TW" b="1"/>
              <a:t>)</a:t>
            </a:r>
          </a:p>
          <a:p>
            <a:endParaRPr kumimoji="0" lang="en-US" altLang="zh-TW" b="1"/>
          </a:p>
          <a:p>
            <a:r>
              <a:rPr kumimoji="0" lang="zh-TW" altLang="en-US" b="1"/>
              <a:t>●</a:t>
            </a:r>
            <a:r>
              <a:rPr kumimoji="0" lang="zh-TW" altLang="en-US" b="1">
                <a:solidFill>
                  <a:srgbClr val="FD0903"/>
                </a:solidFill>
              </a:rPr>
              <a:t>申請表</a:t>
            </a:r>
            <a:r>
              <a:rPr lang="zh-TW" altLang="en-US" b="1">
                <a:solidFill>
                  <a:srgbClr val="FD0903"/>
                </a:solidFill>
              </a:rPr>
              <a:t>上限</a:t>
            </a:r>
            <a:r>
              <a:rPr lang="en-US" altLang="zh-TW" b="1">
                <a:solidFill>
                  <a:srgbClr val="FD0903"/>
                </a:solidFill>
              </a:rPr>
              <a:t>10</a:t>
            </a:r>
            <a:r>
              <a:rPr lang="zh-TW" altLang="en-US" b="1">
                <a:solidFill>
                  <a:srgbClr val="FD0903"/>
                </a:solidFill>
              </a:rPr>
              <a:t>頁，務必檢附教師授課規劃表</a:t>
            </a:r>
            <a:endParaRPr lang="en-US" altLang="zh-TW" b="1">
              <a:solidFill>
                <a:srgbClr val="FD0903"/>
              </a:solidFill>
            </a:endParaRPr>
          </a:p>
        </p:txBody>
      </p:sp>
      <p:pic>
        <p:nvPicPr>
          <p:cNvPr id="23558" name="Picture 9" descr="花蓮縣政府logo"/>
          <p:cNvPicPr>
            <a:picLocks noChangeAspect="1" noChangeArrowheads="1"/>
          </p:cNvPicPr>
          <p:nvPr/>
        </p:nvPicPr>
        <p:blipFill>
          <a:blip r:embed="rId3"/>
          <a:srcRect/>
          <a:stretch>
            <a:fillRect/>
          </a:stretch>
        </p:blipFill>
        <p:spPr bwMode="auto">
          <a:xfrm>
            <a:off x="7896225" y="5343525"/>
            <a:ext cx="1247775"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5" descr="經費概算表"/>
          <p:cNvPicPr>
            <a:picLocks noChangeAspect="1" noChangeArrowheads="1"/>
          </p:cNvPicPr>
          <p:nvPr/>
        </p:nvPicPr>
        <p:blipFill>
          <a:blip r:embed="rId2"/>
          <a:srcRect/>
          <a:stretch>
            <a:fillRect/>
          </a:stretch>
        </p:blipFill>
        <p:spPr bwMode="auto">
          <a:xfrm>
            <a:off x="252413" y="1412875"/>
            <a:ext cx="4679950" cy="2787650"/>
          </a:xfrm>
          <a:prstGeom prst="rect">
            <a:avLst/>
          </a:prstGeom>
          <a:noFill/>
          <a:ln w="9525">
            <a:noFill/>
            <a:miter lim="800000"/>
            <a:headEnd/>
            <a:tailEnd/>
          </a:ln>
        </p:spPr>
      </p:pic>
      <p:sp>
        <p:nvSpPr>
          <p:cNvPr id="24578" name="標題 1"/>
          <p:cNvSpPr>
            <a:spLocks noGrp="1"/>
          </p:cNvSpPr>
          <p:nvPr>
            <p:ph type="title"/>
          </p:nvPr>
        </p:nvSpPr>
        <p:spPr>
          <a:xfrm>
            <a:off x="107950" y="620713"/>
            <a:ext cx="5256213" cy="563562"/>
          </a:xfrm>
        </p:spPr>
        <p:txBody>
          <a:bodyPr/>
          <a:lstStyle/>
          <a:p>
            <a:pPr eaLnBrk="1" hangingPunct="1"/>
            <a:r>
              <a:rPr lang="zh-TW" altLang="en-US" i="1" smtClean="0">
                <a:latin typeface="微軟正黑體"/>
                <a:ea typeface="微軟正黑體"/>
                <a:cs typeface="微軟正黑體"/>
              </a:rPr>
              <a:t>經費編列</a:t>
            </a:r>
            <a:r>
              <a:rPr lang="en-US" altLang="zh-TW" i="1" smtClean="0">
                <a:latin typeface="微軟正黑體"/>
                <a:ea typeface="微軟正黑體"/>
                <a:cs typeface="微軟正黑體"/>
              </a:rPr>
              <a:t>-</a:t>
            </a:r>
            <a:r>
              <a:rPr lang="zh-TW" altLang="zh-TW" i="1" smtClean="0">
                <a:latin typeface="微軟正黑體"/>
                <a:ea typeface="微軟正黑體"/>
                <a:cs typeface="微軟正黑體"/>
              </a:rPr>
              <a:t>經費概算表</a:t>
            </a:r>
            <a:r>
              <a:rPr lang="zh-TW" altLang="en-US" sz="2400" smtClean="0">
                <a:solidFill>
                  <a:schemeClr val="bg1"/>
                </a:solidFill>
                <a:latin typeface="微軟正黑體"/>
                <a:ea typeface="微軟正黑體"/>
                <a:cs typeface="微軟正黑體"/>
              </a:rPr>
              <a:t/>
            </a:r>
            <a:br>
              <a:rPr lang="zh-TW" altLang="en-US" sz="2400" smtClean="0">
                <a:solidFill>
                  <a:schemeClr val="bg1"/>
                </a:solidFill>
                <a:latin typeface="微軟正黑體"/>
                <a:ea typeface="微軟正黑體"/>
                <a:cs typeface="微軟正黑體"/>
              </a:rPr>
            </a:br>
            <a:r>
              <a:rPr lang="zh-TW" altLang="zh-TW" sz="2400" smtClean="0">
                <a:latin typeface="微軟正黑體"/>
                <a:ea typeface="微軟正黑體"/>
                <a:cs typeface="微軟正黑體"/>
              </a:rPr>
              <a:t> </a:t>
            </a:r>
          </a:p>
        </p:txBody>
      </p:sp>
      <p:sp>
        <p:nvSpPr>
          <p:cNvPr id="21" name="橢圓 20"/>
          <p:cNvSpPr/>
          <p:nvPr/>
        </p:nvSpPr>
        <p:spPr bwMode="auto">
          <a:xfrm>
            <a:off x="539750" y="2349500"/>
            <a:ext cx="936625" cy="1223963"/>
          </a:xfrm>
          <a:prstGeom prst="ellipse">
            <a:avLst/>
          </a:prstGeom>
          <a:noFill/>
          <a:ln w="38100" cap="flat" cmpd="sng" algn="ctr">
            <a:solidFill>
              <a:srgbClr val="FF0000"/>
            </a:solidFill>
            <a:prstDash val="solid"/>
            <a:round/>
            <a:headEnd type="none" w="med" len="med"/>
            <a:tailEnd type="none" w="med" len="med"/>
          </a:ln>
          <a:effectLst/>
        </p:spPr>
        <p:txBody>
          <a:bodyPr/>
          <a:lstStyle/>
          <a:p>
            <a:pPr>
              <a:defRPr/>
            </a:pPr>
            <a:endParaRPr kumimoji="0" lang="zh-TW" altLang="en-US">
              <a:ln w="57150">
                <a:solidFill>
                  <a:schemeClr val="tx1"/>
                </a:solidFill>
              </a:ln>
            </a:endParaRPr>
          </a:p>
        </p:txBody>
      </p:sp>
      <p:pic>
        <p:nvPicPr>
          <p:cNvPr id="24580" name="Picture 30" descr="花蓮縣政府logo"/>
          <p:cNvPicPr>
            <a:picLocks noChangeAspect="1" noChangeArrowheads="1"/>
          </p:cNvPicPr>
          <p:nvPr/>
        </p:nvPicPr>
        <p:blipFill>
          <a:blip r:embed="rId3"/>
          <a:srcRect/>
          <a:stretch>
            <a:fillRect/>
          </a:stretch>
        </p:blipFill>
        <p:spPr bwMode="auto">
          <a:xfrm>
            <a:off x="8039100" y="5516563"/>
            <a:ext cx="1104900" cy="1341437"/>
          </a:xfrm>
          <a:prstGeom prst="rect">
            <a:avLst/>
          </a:prstGeom>
          <a:noFill/>
          <a:ln w="9525">
            <a:noFill/>
            <a:miter lim="800000"/>
            <a:headEnd/>
            <a:tailEnd/>
          </a:ln>
        </p:spPr>
      </p:pic>
      <p:sp>
        <p:nvSpPr>
          <p:cNvPr id="24581" name="Rectangle 27"/>
          <p:cNvSpPr>
            <a:spLocks noChangeArrowheads="1"/>
          </p:cNvSpPr>
          <p:nvPr/>
        </p:nvSpPr>
        <p:spPr bwMode="auto">
          <a:xfrm>
            <a:off x="541338" y="4292600"/>
            <a:ext cx="8278812" cy="2862322"/>
          </a:xfrm>
          <a:prstGeom prst="rect">
            <a:avLst/>
          </a:prstGeom>
          <a:noFill/>
          <a:ln w="9525">
            <a:noFill/>
            <a:miter lim="800000"/>
            <a:headEnd/>
            <a:tailEnd/>
          </a:ln>
        </p:spPr>
        <p:txBody>
          <a:bodyPr>
            <a:spAutoFit/>
          </a:bodyPr>
          <a:lstStyle/>
          <a:p>
            <a:r>
              <a:rPr kumimoji="0" lang="zh-TW" altLang="en-US" b="1" dirty="0"/>
              <a:t>●</a:t>
            </a:r>
            <a:r>
              <a:rPr lang="zh-TW" altLang="en-US" b="1" dirty="0">
                <a:solidFill>
                  <a:srgbClr val="0D0D0D"/>
                </a:solidFill>
              </a:rPr>
              <a:t>錢全部編在</a:t>
            </a:r>
            <a:r>
              <a:rPr lang="zh-TW" altLang="en-US" b="1" dirty="0">
                <a:solidFill>
                  <a:srgbClr val="FF0000"/>
                </a:solidFill>
              </a:rPr>
              <a:t>業務費</a:t>
            </a:r>
            <a:r>
              <a:rPr lang="zh-TW" altLang="en-US" b="1" dirty="0"/>
              <a:t>項下</a:t>
            </a:r>
            <a:r>
              <a:rPr lang="zh-TW" altLang="en-US" b="1" dirty="0">
                <a:solidFill>
                  <a:srgbClr val="0D0D0D"/>
                </a:solidFill>
              </a:rPr>
              <a:t>，二級用途別的錢由各校自行流用，其他項目如有賸餘，可流入教師公假參加相關教育訓練研習</a:t>
            </a:r>
          </a:p>
          <a:p>
            <a:r>
              <a:rPr kumimoji="0" lang="zh-TW" altLang="en-US" b="1" dirty="0" smtClean="0"/>
              <a:t>●</a:t>
            </a:r>
            <a:r>
              <a:rPr lang="zh-TW" altLang="en-US" b="1" dirty="0"/>
              <a:t>建議以所列項目為主</a:t>
            </a:r>
            <a:r>
              <a:rPr lang="zh-TW" altLang="en-US" b="1" dirty="0">
                <a:solidFill>
                  <a:srgbClr val="FF0000"/>
                </a:solidFill>
              </a:rPr>
              <a:t>，勿隨意刪減</a:t>
            </a:r>
            <a:r>
              <a:rPr lang="zh-TW" altLang="en-US" b="1" dirty="0"/>
              <a:t>，俾利經費流用</a:t>
            </a:r>
          </a:p>
          <a:p>
            <a:r>
              <a:rPr kumimoji="0" lang="zh-TW" altLang="en-US" b="1" dirty="0"/>
              <a:t>●</a:t>
            </a:r>
            <a:r>
              <a:rPr lang="zh-TW" altLang="en-US" b="1" dirty="0" smtClean="0">
                <a:solidFill>
                  <a:srgbClr val="0D0D0D"/>
                </a:solidFill>
              </a:rPr>
              <a:t>減</a:t>
            </a:r>
            <a:r>
              <a:rPr lang="zh-TW" altLang="en-US" b="1" dirty="0">
                <a:solidFill>
                  <a:srgbClr val="0D0D0D"/>
                </a:solidFill>
              </a:rPr>
              <a:t>課十節</a:t>
            </a:r>
            <a:r>
              <a:rPr lang="en-US" altLang="zh-TW" b="1" dirty="0">
                <a:solidFill>
                  <a:srgbClr val="0D0D0D"/>
                </a:solidFill>
              </a:rPr>
              <a:t>20</a:t>
            </a:r>
            <a:r>
              <a:rPr lang="zh-TW" altLang="en-US" b="1" dirty="0">
                <a:solidFill>
                  <a:srgbClr val="0D0D0D"/>
                </a:solidFill>
              </a:rPr>
              <a:t>周</a:t>
            </a:r>
            <a:r>
              <a:rPr lang="zh-TW" altLang="en-US" b="1" dirty="0">
                <a:solidFill>
                  <a:srgbClr val="FF0000"/>
                </a:solidFill>
              </a:rPr>
              <a:t>只能編</a:t>
            </a:r>
            <a:r>
              <a:rPr lang="en-US" altLang="zh-TW" b="1" dirty="0">
                <a:solidFill>
                  <a:srgbClr val="FF0000"/>
                </a:solidFill>
              </a:rPr>
              <a:t>200</a:t>
            </a:r>
            <a:r>
              <a:rPr lang="zh-TW" altLang="en-US" b="1" dirty="0">
                <a:solidFill>
                  <a:srgbClr val="FF0000"/>
                </a:solidFill>
              </a:rPr>
              <a:t>節課</a:t>
            </a:r>
            <a:r>
              <a:rPr lang="zh-TW" altLang="en-US" b="1" dirty="0">
                <a:solidFill>
                  <a:srgbClr val="0D0D0D"/>
                </a:solidFill>
              </a:rPr>
              <a:t>，請編</a:t>
            </a:r>
            <a:r>
              <a:rPr lang="zh-TW" altLang="en-US" b="1" dirty="0">
                <a:solidFill>
                  <a:srgbClr val="FF0000"/>
                </a:solidFill>
              </a:rPr>
              <a:t>代課鐘點費</a:t>
            </a:r>
            <a:r>
              <a:rPr lang="en-US" altLang="zh-TW" b="1" dirty="0">
                <a:solidFill>
                  <a:srgbClr val="0D0D0D"/>
                </a:solidFill>
              </a:rPr>
              <a:t>(</a:t>
            </a:r>
            <a:r>
              <a:rPr lang="zh-TW" altLang="en-US" b="1" dirty="0">
                <a:solidFill>
                  <a:srgbClr val="0D0D0D"/>
                </a:solidFill>
              </a:rPr>
              <a:t>非代課費</a:t>
            </a:r>
            <a:r>
              <a:rPr lang="en-US" altLang="zh-TW" b="1" dirty="0">
                <a:solidFill>
                  <a:srgbClr val="0D0D0D"/>
                </a:solidFill>
              </a:rPr>
              <a:t>)</a:t>
            </a:r>
            <a:r>
              <a:rPr lang="zh-TW" altLang="en-US" b="1" dirty="0">
                <a:solidFill>
                  <a:srgbClr val="0D0D0D"/>
                </a:solidFill>
              </a:rPr>
              <a:t>，才屬於業務費項目</a:t>
            </a:r>
          </a:p>
          <a:p>
            <a:r>
              <a:rPr kumimoji="0" lang="zh-TW" altLang="en-US" b="1" dirty="0"/>
              <a:t>● </a:t>
            </a:r>
            <a:r>
              <a:rPr lang="zh-TW" altLang="en-US" b="1" dirty="0">
                <a:solidFill>
                  <a:srgbClr val="0D0D0D"/>
                </a:solidFill>
              </a:rPr>
              <a:t>勞健保及補充保費項目請分開編列</a:t>
            </a:r>
            <a:r>
              <a:rPr lang="zh-TW" altLang="en-US" b="1" dirty="0" smtClean="0">
                <a:solidFill>
                  <a:srgbClr val="0D0D0D"/>
                </a:solidFill>
              </a:rPr>
              <a:t>，</a:t>
            </a:r>
            <a:r>
              <a:rPr lang="zh-TW" altLang="en-US" b="1" dirty="0" smtClean="0"/>
              <a:t>可以</a:t>
            </a:r>
            <a:r>
              <a:rPr lang="zh-TW" altLang="en-US" b="1" dirty="0"/>
              <a:t>直接編</a:t>
            </a:r>
            <a:r>
              <a:rPr lang="zh-TW" altLang="en-US" b="1" dirty="0" smtClean="0"/>
              <a:t>零</a:t>
            </a:r>
            <a:r>
              <a:rPr lang="en-US" altLang="zh-TW" b="1" dirty="0" smtClean="0"/>
              <a:t>;</a:t>
            </a:r>
            <a:r>
              <a:rPr lang="zh-TW" altLang="en-US" b="1" dirty="0" smtClean="0"/>
              <a:t>另外</a:t>
            </a:r>
            <a:r>
              <a:rPr lang="zh-TW" altLang="en-US" b="1" dirty="0"/>
              <a:t>印刷費</a:t>
            </a:r>
            <a:r>
              <a:rPr lang="en-US" altLang="zh-TW" b="1" dirty="0"/>
              <a:t>.</a:t>
            </a:r>
            <a:r>
              <a:rPr lang="zh-TW" altLang="en-US" b="1" dirty="0"/>
              <a:t>交通費等請備註核實</a:t>
            </a:r>
            <a:r>
              <a:rPr lang="zh-TW" altLang="en-US" b="1" dirty="0" smtClean="0"/>
              <a:t>支應</a:t>
            </a:r>
            <a:endParaRPr lang="zh-TW" altLang="en-US" b="1" dirty="0">
              <a:solidFill>
                <a:srgbClr val="0D0D0D"/>
              </a:solidFill>
            </a:endParaRPr>
          </a:p>
          <a:p>
            <a:r>
              <a:rPr lang="zh-TW" altLang="en-US" b="1" dirty="0" smtClean="0">
                <a:solidFill>
                  <a:srgbClr val="FF0000"/>
                </a:solidFill>
              </a:rPr>
              <a:t>本</a:t>
            </a:r>
            <a:r>
              <a:rPr lang="zh-TW" altLang="en-US" b="1" dirty="0">
                <a:solidFill>
                  <a:srgbClr val="FF0000"/>
                </a:solidFill>
              </a:rPr>
              <a:t>案經費屬經常門，不得編列採購圖書設備等資本門項，</a:t>
            </a:r>
            <a:r>
              <a:rPr lang="zh-TW" altLang="en-US" b="1" dirty="0"/>
              <a:t>如與計劃相關之圖書資料，可編列資料蒐集費，須檢附廠商發票核實報支</a:t>
            </a:r>
          </a:p>
          <a:p>
            <a:r>
              <a:rPr kumimoji="0" lang="zh-TW" altLang="en-US" b="1" dirty="0" smtClean="0"/>
              <a:t>●</a:t>
            </a:r>
            <a:endParaRPr lang="en-US" altLang="zh-TW" b="1" dirty="0"/>
          </a:p>
        </p:txBody>
      </p:sp>
      <p:sp>
        <p:nvSpPr>
          <p:cNvPr id="148488" name="Rectangle 8"/>
          <p:cNvSpPr>
            <a:spLocks noChangeArrowheads="1"/>
          </p:cNvSpPr>
          <p:nvPr/>
        </p:nvSpPr>
        <p:spPr bwMode="gray">
          <a:xfrm>
            <a:off x="4859338" y="1700213"/>
            <a:ext cx="3889375" cy="2592387"/>
          </a:xfrm>
          <a:prstGeom prst="rect">
            <a:avLst/>
          </a:prstGeom>
          <a:solidFill>
            <a:srgbClr val="99CC00"/>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endParaRPr lang="zh-TW" altLang="en-US" b="1"/>
          </a:p>
          <a:p>
            <a:r>
              <a:rPr lang="zh-TW" altLang="en-US" b="1"/>
              <a:t>國小</a:t>
            </a:r>
          </a:p>
          <a:p>
            <a:r>
              <a:rPr lang="zh-TW" altLang="en-US" b="1"/>
              <a:t>代課鐘點費新台幣</a:t>
            </a:r>
            <a:r>
              <a:rPr lang="en-US" altLang="zh-TW" b="1"/>
              <a:t>(200</a:t>
            </a:r>
            <a:r>
              <a:rPr lang="zh-TW" altLang="en-US" b="1"/>
              <a:t>節*</a:t>
            </a:r>
            <a:r>
              <a:rPr lang="en-US" altLang="zh-TW" b="1"/>
              <a:t>260)5</a:t>
            </a:r>
            <a:r>
              <a:rPr lang="zh-TW" altLang="en-US" b="1"/>
              <a:t>萬</a:t>
            </a:r>
            <a:r>
              <a:rPr lang="en-US" altLang="zh-TW" b="1"/>
              <a:t>2,000</a:t>
            </a:r>
            <a:r>
              <a:rPr lang="zh-TW" altLang="en-US" b="1"/>
              <a:t>元整</a:t>
            </a:r>
            <a:r>
              <a:rPr lang="en-US" altLang="zh-TW" b="1"/>
              <a:t>+</a:t>
            </a:r>
            <a:r>
              <a:rPr lang="zh-TW" altLang="en-US" b="1"/>
              <a:t>其他項目新台幣</a:t>
            </a:r>
            <a:r>
              <a:rPr lang="en-US" altLang="zh-TW" b="1"/>
              <a:t>1</a:t>
            </a:r>
            <a:r>
              <a:rPr lang="zh-TW" altLang="en-US" b="1"/>
              <a:t>萬</a:t>
            </a:r>
            <a:r>
              <a:rPr lang="en-US" altLang="zh-TW" b="1"/>
              <a:t>8,000</a:t>
            </a:r>
            <a:r>
              <a:rPr lang="zh-TW" altLang="en-US" b="1"/>
              <a:t>元整</a:t>
            </a:r>
            <a:r>
              <a:rPr lang="en-US" altLang="zh-TW" b="1"/>
              <a:t>(</a:t>
            </a:r>
            <a:r>
              <a:rPr lang="zh-TW" altLang="en-US" b="1"/>
              <a:t>雜支依業務費之</a:t>
            </a:r>
            <a:r>
              <a:rPr lang="en-US" altLang="zh-TW" b="1"/>
              <a:t>6%</a:t>
            </a:r>
            <a:r>
              <a:rPr lang="zh-TW" altLang="en-US" b="1"/>
              <a:t>編列</a:t>
            </a:r>
            <a:r>
              <a:rPr lang="en-US" altLang="zh-TW" b="1"/>
              <a:t>)=7</a:t>
            </a:r>
            <a:r>
              <a:rPr lang="zh-TW" altLang="en-US" b="1"/>
              <a:t>萬元</a:t>
            </a:r>
          </a:p>
          <a:p>
            <a:r>
              <a:rPr lang="zh-TW" altLang="en-US" b="1"/>
              <a:t>國中</a:t>
            </a:r>
          </a:p>
          <a:p>
            <a:r>
              <a:rPr lang="zh-TW" altLang="en-US" b="1"/>
              <a:t>代課鐘點費新台幣</a:t>
            </a:r>
            <a:r>
              <a:rPr lang="en-US" altLang="zh-TW" b="1"/>
              <a:t>200</a:t>
            </a:r>
            <a:r>
              <a:rPr lang="zh-TW" altLang="en-US" b="1"/>
              <a:t>節*</a:t>
            </a:r>
            <a:r>
              <a:rPr lang="en-US" altLang="zh-TW" b="1"/>
              <a:t>360)5</a:t>
            </a:r>
            <a:r>
              <a:rPr lang="zh-TW" altLang="en-US"/>
              <a:t> </a:t>
            </a:r>
            <a:r>
              <a:rPr lang="en-US" altLang="zh-TW" b="1"/>
              <a:t>7</a:t>
            </a:r>
            <a:r>
              <a:rPr lang="zh-TW" altLang="en-US" b="1"/>
              <a:t>萬</a:t>
            </a:r>
            <a:r>
              <a:rPr lang="en-US" altLang="zh-TW" b="1"/>
              <a:t>2,000</a:t>
            </a:r>
            <a:r>
              <a:rPr lang="zh-TW" altLang="en-US" b="1"/>
              <a:t>元整</a:t>
            </a:r>
            <a:r>
              <a:rPr lang="en-US" altLang="zh-TW" b="1"/>
              <a:t>+</a:t>
            </a:r>
            <a:r>
              <a:rPr lang="zh-TW" altLang="en-US" b="1"/>
              <a:t>其他項目新台幣</a:t>
            </a:r>
            <a:r>
              <a:rPr lang="en-US" altLang="zh-TW" b="1"/>
              <a:t>1</a:t>
            </a:r>
            <a:r>
              <a:rPr lang="zh-TW" altLang="en-US" b="1"/>
              <a:t>萬</a:t>
            </a:r>
            <a:r>
              <a:rPr lang="en-US" altLang="zh-TW" b="1"/>
              <a:t>8,000</a:t>
            </a:r>
            <a:r>
              <a:rPr lang="zh-TW" altLang="en-US" b="1"/>
              <a:t>元整</a:t>
            </a:r>
            <a:r>
              <a:rPr lang="en-US" altLang="zh-TW" b="1"/>
              <a:t>(</a:t>
            </a:r>
            <a:r>
              <a:rPr lang="zh-TW" altLang="en-US" b="1"/>
              <a:t>雜支依業務費之</a:t>
            </a:r>
            <a:r>
              <a:rPr lang="en-US" altLang="zh-TW" b="1"/>
              <a:t>6%</a:t>
            </a:r>
            <a:r>
              <a:rPr lang="zh-TW" altLang="en-US" b="1"/>
              <a:t>編列</a:t>
            </a:r>
            <a:r>
              <a:rPr lang="en-US" altLang="zh-TW" b="1"/>
              <a:t> )=9</a:t>
            </a:r>
            <a:r>
              <a:rPr lang="zh-TW" altLang="en-US" b="1"/>
              <a:t>萬元</a:t>
            </a:r>
          </a:p>
          <a:p>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意願調查表"/>
          <p:cNvPicPr>
            <a:picLocks noChangeAspect="1" noChangeArrowheads="1"/>
          </p:cNvPicPr>
          <p:nvPr/>
        </p:nvPicPr>
        <p:blipFill>
          <a:blip r:embed="rId2"/>
          <a:srcRect/>
          <a:stretch>
            <a:fillRect/>
          </a:stretch>
        </p:blipFill>
        <p:spPr bwMode="auto">
          <a:xfrm>
            <a:off x="0" y="1052513"/>
            <a:ext cx="5541963" cy="4040187"/>
          </a:xfrm>
          <a:prstGeom prst="rect">
            <a:avLst/>
          </a:prstGeom>
          <a:noFill/>
          <a:ln w="9525">
            <a:noFill/>
            <a:miter lim="800000"/>
            <a:headEnd/>
            <a:tailEnd/>
          </a:ln>
        </p:spPr>
      </p:pic>
      <p:pic>
        <p:nvPicPr>
          <p:cNvPr id="25603" name="Picture 11" descr="花蓮縣政府logo"/>
          <p:cNvPicPr>
            <a:picLocks noChangeAspect="1" noChangeArrowheads="1"/>
          </p:cNvPicPr>
          <p:nvPr/>
        </p:nvPicPr>
        <p:blipFill>
          <a:blip r:embed="rId3"/>
          <a:srcRect/>
          <a:stretch>
            <a:fillRect/>
          </a:stretch>
        </p:blipFill>
        <p:spPr bwMode="auto">
          <a:xfrm>
            <a:off x="7896225" y="5343525"/>
            <a:ext cx="1247775" cy="1514475"/>
          </a:xfrm>
          <a:prstGeom prst="rect">
            <a:avLst/>
          </a:prstGeom>
          <a:noFill/>
          <a:ln w="9525">
            <a:noFill/>
            <a:miter lim="800000"/>
            <a:headEnd/>
            <a:tailEnd/>
          </a:ln>
        </p:spPr>
      </p:pic>
      <p:sp>
        <p:nvSpPr>
          <p:cNvPr id="25604" name="標題 1"/>
          <p:cNvSpPr>
            <a:spLocks noGrp="1"/>
          </p:cNvSpPr>
          <p:nvPr>
            <p:ph type="title" idx="4294967295"/>
          </p:nvPr>
        </p:nvSpPr>
        <p:spPr>
          <a:xfrm>
            <a:off x="107950" y="620713"/>
            <a:ext cx="5256213" cy="563562"/>
          </a:xfrm>
        </p:spPr>
        <p:txBody>
          <a:bodyPr/>
          <a:lstStyle/>
          <a:p>
            <a:pPr eaLnBrk="1" hangingPunct="1"/>
            <a:r>
              <a:rPr lang="zh-TW" altLang="en-US" sz="3600" i="1" smtClean="0">
                <a:solidFill>
                  <a:srgbClr val="660066"/>
                </a:solidFill>
                <a:latin typeface="微軟正黑體"/>
                <a:ea typeface="微軟正黑體"/>
                <a:cs typeface="微軟正黑體"/>
              </a:rPr>
              <a:t>經費編列</a:t>
            </a:r>
            <a:r>
              <a:rPr lang="en-US" altLang="zh-TW" sz="3600" i="1" smtClean="0">
                <a:solidFill>
                  <a:srgbClr val="660066"/>
                </a:solidFill>
                <a:latin typeface="微軟正黑體"/>
                <a:ea typeface="微軟正黑體"/>
                <a:cs typeface="微軟正黑體"/>
              </a:rPr>
              <a:t>-</a:t>
            </a:r>
            <a:r>
              <a:rPr lang="zh-TW" altLang="en-US" sz="3600" i="1" smtClean="0">
                <a:solidFill>
                  <a:srgbClr val="660066"/>
                </a:solidFill>
                <a:latin typeface="微軟正黑體"/>
                <a:ea typeface="微軟正黑體"/>
                <a:cs typeface="微軟正黑體"/>
              </a:rPr>
              <a:t>續辦意願表</a:t>
            </a:r>
            <a:r>
              <a:rPr lang="zh-TW" altLang="en-US" sz="2400" smtClean="0">
                <a:solidFill>
                  <a:schemeClr val="bg1"/>
                </a:solidFill>
                <a:latin typeface="微軟正黑體"/>
                <a:ea typeface="微軟正黑體"/>
                <a:cs typeface="微軟正黑體"/>
              </a:rPr>
              <a:t/>
            </a:r>
            <a:br>
              <a:rPr lang="zh-TW" altLang="en-US" sz="2400" smtClean="0">
                <a:solidFill>
                  <a:schemeClr val="bg1"/>
                </a:solidFill>
                <a:latin typeface="微軟正黑體"/>
                <a:ea typeface="微軟正黑體"/>
                <a:cs typeface="微軟正黑體"/>
              </a:rPr>
            </a:br>
            <a:r>
              <a:rPr lang="zh-TW" altLang="zh-TW" sz="2400" smtClean="0">
                <a:solidFill>
                  <a:srgbClr val="660066"/>
                </a:solidFill>
                <a:latin typeface="微軟正黑體"/>
                <a:ea typeface="微軟正黑體"/>
                <a:cs typeface="微軟正黑體"/>
              </a:rPr>
              <a:t> </a:t>
            </a:r>
          </a:p>
        </p:txBody>
      </p:sp>
      <p:pic>
        <p:nvPicPr>
          <p:cNvPr id="25601" name="Picture 8" descr="意願調查表2"/>
          <p:cNvPicPr>
            <a:picLocks noChangeAspect="1" noChangeArrowheads="1"/>
          </p:cNvPicPr>
          <p:nvPr/>
        </p:nvPicPr>
        <p:blipFill>
          <a:blip r:embed="rId4"/>
          <a:srcRect/>
          <a:stretch>
            <a:fillRect/>
          </a:stretch>
        </p:blipFill>
        <p:spPr bwMode="auto">
          <a:xfrm>
            <a:off x="4261303" y="2134447"/>
            <a:ext cx="4284662" cy="4125912"/>
          </a:xfrm>
          <a:prstGeom prst="rect">
            <a:avLst/>
          </a:prstGeom>
          <a:noFill/>
          <a:ln w="9525">
            <a:noFill/>
            <a:miter lim="800000"/>
            <a:headEnd/>
            <a:tailEnd/>
          </a:ln>
        </p:spPr>
      </p:pic>
      <p:sp>
        <p:nvSpPr>
          <p:cNvPr id="21" name="橢圓 20"/>
          <p:cNvSpPr/>
          <p:nvPr/>
        </p:nvSpPr>
        <p:spPr bwMode="auto">
          <a:xfrm>
            <a:off x="4848224" y="3789817"/>
            <a:ext cx="3671888" cy="1657350"/>
          </a:xfrm>
          <a:prstGeom prst="ellipse">
            <a:avLst/>
          </a:prstGeom>
          <a:noFill/>
          <a:ln w="38100" cap="flat" cmpd="sng" algn="ctr">
            <a:solidFill>
              <a:srgbClr val="FF0000"/>
            </a:solidFill>
            <a:prstDash val="solid"/>
            <a:round/>
            <a:headEnd type="none" w="med" len="med"/>
            <a:tailEnd type="none" w="med" len="med"/>
          </a:ln>
          <a:effectLst/>
        </p:spPr>
        <p:txBody>
          <a:bodyPr/>
          <a:lstStyle/>
          <a:p>
            <a:pPr>
              <a:defRPr/>
            </a:pPr>
            <a:endParaRPr kumimoji="0" lang="zh-TW" altLang="en-US">
              <a:ln w="57150">
                <a:solidFill>
                  <a:schemeClr val="tx1"/>
                </a:solidFill>
              </a:ln>
            </a:endParaRPr>
          </a:p>
        </p:txBody>
      </p:sp>
      <p:sp>
        <p:nvSpPr>
          <p:cNvPr id="2" name="橢圓 20"/>
          <p:cNvSpPr/>
          <p:nvPr/>
        </p:nvSpPr>
        <p:spPr bwMode="auto">
          <a:xfrm>
            <a:off x="1908175" y="2132013"/>
            <a:ext cx="2592388" cy="649287"/>
          </a:xfrm>
          <a:prstGeom prst="ellipse">
            <a:avLst/>
          </a:prstGeom>
          <a:noFill/>
          <a:ln w="38100" cap="flat" cmpd="sng" algn="ctr">
            <a:solidFill>
              <a:srgbClr val="FF0000"/>
            </a:solidFill>
            <a:prstDash val="solid"/>
            <a:round/>
            <a:headEnd type="none" w="med" len="med"/>
            <a:tailEnd type="none" w="med" len="med"/>
          </a:ln>
          <a:effectLst/>
        </p:spPr>
        <p:txBody>
          <a:bodyPr/>
          <a:lstStyle/>
          <a:p>
            <a:pPr>
              <a:defRPr/>
            </a:pPr>
            <a:endParaRPr kumimoji="0" lang="zh-TW" altLang="en-US">
              <a:ln w="57150">
                <a:solidFill>
                  <a:schemeClr val="tx1"/>
                </a:solidFill>
              </a:l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23TGp_edu_light_v2">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223tgp_edu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spPr>
      <a:bodyPr/>
      <a:lstStyle/>
    </a:lnDef>
  </a:objectDefaults>
  <a:extraClrSchemeLst>
    <a:extraClrScheme>
      <a:clrScheme name="223tgp_edu_light 1">
        <a:dk1>
          <a:srgbClr val="000066"/>
        </a:dk1>
        <a:lt1>
          <a:srgbClr val="FFFFFF"/>
        </a:lt1>
        <a:dk2>
          <a:srgbClr val="0D5597"/>
        </a:dk2>
        <a:lt2>
          <a:srgbClr val="DDDDDD"/>
        </a:lt2>
        <a:accent1>
          <a:srgbClr val="428E71"/>
        </a:accent1>
        <a:accent2>
          <a:srgbClr val="3F90BD"/>
        </a:accent2>
        <a:accent3>
          <a:srgbClr val="FFFFFF"/>
        </a:accent3>
        <a:accent4>
          <a:srgbClr val="000056"/>
        </a:accent4>
        <a:accent5>
          <a:srgbClr val="B0C6BB"/>
        </a:accent5>
        <a:accent6>
          <a:srgbClr val="3882AB"/>
        </a:accent6>
        <a:hlink>
          <a:srgbClr val="99A75F"/>
        </a:hlink>
        <a:folHlink>
          <a:srgbClr val="BCC8AC"/>
        </a:folHlink>
      </a:clrScheme>
      <a:clrMap bg1="lt1" tx1="dk1" bg2="lt2" tx2="dk2" accent1="accent1" accent2="accent2" accent3="accent3" accent4="accent4" accent5="accent5" accent6="accent6" hlink="hlink" folHlink="folHlink"/>
    </a:extraClrScheme>
    <a:extraClrScheme>
      <a:clrScheme name="223tgp_edu_light 2">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A1A18B"/>
        </a:folHlink>
      </a:clrScheme>
      <a:clrMap bg1="lt1" tx1="dk1" bg2="lt2" tx2="dk2" accent1="accent1" accent2="accent2" accent3="accent3" accent4="accent4" accent5="accent5" accent6="accent6" hlink="hlink" folHlink="folHlink"/>
    </a:extraClrScheme>
    <a:extraClrScheme>
      <a:clrScheme name="223tgp_edu_light 3">
        <a:dk1>
          <a:srgbClr val="000000"/>
        </a:dk1>
        <a:lt1>
          <a:srgbClr val="FFFFFF"/>
        </a:lt1>
        <a:dk2>
          <a:srgbClr val="7A4832"/>
        </a:dk2>
        <a:lt2>
          <a:srgbClr val="DDDDDD"/>
        </a:lt2>
        <a:accent1>
          <a:srgbClr val="A18537"/>
        </a:accent1>
        <a:accent2>
          <a:srgbClr val="518D47"/>
        </a:accent2>
        <a:accent3>
          <a:srgbClr val="FFFFFF"/>
        </a:accent3>
        <a:accent4>
          <a:srgbClr val="000000"/>
        </a:accent4>
        <a:accent5>
          <a:srgbClr val="CDC2AE"/>
        </a:accent5>
        <a:accent6>
          <a:srgbClr val="497F3F"/>
        </a:accent6>
        <a:hlink>
          <a:srgbClr val="844B91"/>
        </a:hlink>
        <a:folHlink>
          <a:srgbClr val="90A8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223TGp_edu_light_v2</Template>
  <TotalTime>4518</TotalTime>
  <Words>1021</Words>
  <Application>Microsoft Office PowerPoint</Application>
  <PresentationFormat>如螢幕大小 (4:3)</PresentationFormat>
  <Paragraphs>93</Paragraphs>
  <Slides>11</Slides>
  <Notes>1</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223TGp_edu_light_v2</vt:lpstr>
      <vt:lpstr>經費編列與執行流程說明  教育部試辦「縣市國民中小學圖書館閱讀推動教師實施計畫」說明會 </vt:lpstr>
      <vt:lpstr>簡報大綱</vt:lpstr>
      <vt:lpstr>計畫說明  </vt:lpstr>
      <vt:lpstr>計畫說明  </vt:lpstr>
      <vt:lpstr>計畫流程 </vt:lpstr>
      <vt:lpstr>PowerPoint 簡報</vt:lpstr>
      <vt:lpstr>經費編列-提案申請表  </vt:lpstr>
      <vt:lpstr>經費編列-經費概算表  </vt:lpstr>
      <vt:lpstr>經費編列-續辦意願表  </vt:lpstr>
      <vt:lpstr>表件下載  </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mei</dc:creator>
  <cp:lastModifiedBy>USER</cp:lastModifiedBy>
  <cp:revision>296</cp:revision>
  <dcterms:created xsi:type="dcterms:W3CDTF">2013-07-30T03:09:07Z</dcterms:created>
  <dcterms:modified xsi:type="dcterms:W3CDTF">2014-04-01T06:22:16Z</dcterms:modified>
</cp:coreProperties>
</file>