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0" r:id="rId1"/>
  </p:sldMasterIdLst>
  <p:notesMasterIdLst>
    <p:notesMasterId r:id="rId19"/>
  </p:notesMasterIdLst>
  <p:handoutMasterIdLst>
    <p:handoutMasterId r:id="rId20"/>
  </p:handoutMasterIdLst>
  <p:sldIdLst>
    <p:sldId id="256" r:id="rId2"/>
    <p:sldId id="257" r:id="rId3"/>
    <p:sldId id="283" r:id="rId4"/>
    <p:sldId id="284" r:id="rId5"/>
    <p:sldId id="285" r:id="rId6"/>
    <p:sldId id="286" r:id="rId7"/>
    <p:sldId id="287" r:id="rId8"/>
    <p:sldId id="288" r:id="rId9"/>
    <p:sldId id="289" r:id="rId10"/>
    <p:sldId id="296" r:id="rId11"/>
    <p:sldId id="290" r:id="rId12"/>
    <p:sldId id="291" r:id="rId13"/>
    <p:sldId id="292" r:id="rId14"/>
    <p:sldId id="293" r:id="rId15"/>
    <p:sldId id="294" r:id="rId16"/>
    <p:sldId id="297" r:id="rId17"/>
    <p:sldId id="295" r:id="rId18"/>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7" d="100"/>
          <a:sy n="67" d="100"/>
        </p:scale>
        <p:origin x="-46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89C9A780-D10B-4956-A64D-E34D4CC6C61B}" type="datetimeFigureOut">
              <a:rPr lang="zh-TW" altLang="en-US"/>
              <a:pPr>
                <a:defRPr/>
              </a:pPr>
              <a:t>2023/4/14</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8D972C20-86ED-4371-B9A0-3465EE9CD373}" type="slidenum">
              <a:rPr lang="zh-TW" altLang="en-US"/>
              <a:pPr>
                <a:defRPr/>
              </a:pPr>
              <a:t>‹#›</a:t>
            </a:fld>
            <a:endParaRPr lang="zh-TW" altLang="en-US"/>
          </a:p>
        </p:txBody>
      </p:sp>
    </p:spTree>
    <p:extLst>
      <p:ext uri="{BB962C8B-B14F-4D97-AF65-F5344CB8AC3E}">
        <p14:creationId xmlns:p14="http://schemas.microsoft.com/office/powerpoint/2010/main" val="14956261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2975579-7D22-465F-AE34-04C4A45B7D3C}" type="datetimeFigureOut">
              <a:rPr lang="zh-TW" altLang="en-US" smtClean="0"/>
              <a:pPr/>
              <a:t>2023/4/14</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77DAA00-2EBB-4B62-B66E-3D124688AA43}" type="slidenum">
              <a:rPr lang="zh-TW" altLang="en-US" smtClean="0"/>
              <a:pPr/>
              <a:t>‹#›</a:t>
            </a:fld>
            <a:endParaRPr lang="zh-TW" altLang="en-US"/>
          </a:p>
        </p:txBody>
      </p:sp>
    </p:spTree>
    <p:extLst>
      <p:ext uri="{BB962C8B-B14F-4D97-AF65-F5344CB8AC3E}">
        <p14:creationId xmlns:p14="http://schemas.microsoft.com/office/powerpoint/2010/main" val="3621034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a:t>
            </a:fld>
            <a:endParaRPr lang="zh-TW" altLang="en-US"/>
          </a:p>
        </p:txBody>
      </p:sp>
    </p:spTree>
    <p:extLst>
      <p:ext uri="{BB962C8B-B14F-4D97-AF65-F5344CB8AC3E}">
        <p14:creationId xmlns:p14="http://schemas.microsoft.com/office/powerpoint/2010/main" val="2607307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10</a:t>
            </a:fld>
            <a:endParaRPr lang="zh-TW" altLang="en-US"/>
          </a:p>
        </p:txBody>
      </p:sp>
    </p:spTree>
    <p:extLst>
      <p:ext uri="{BB962C8B-B14F-4D97-AF65-F5344CB8AC3E}">
        <p14:creationId xmlns:p14="http://schemas.microsoft.com/office/powerpoint/2010/main" val="293539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11</a:t>
            </a:fld>
            <a:endParaRPr lang="zh-TW" altLang="en-US"/>
          </a:p>
        </p:txBody>
      </p:sp>
    </p:spTree>
    <p:extLst>
      <p:ext uri="{BB962C8B-B14F-4D97-AF65-F5344CB8AC3E}">
        <p14:creationId xmlns:p14="http://schemas.microsoft.com/office/powerpoint/2010/main" val="2501224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12</a:t>
            </a:fld>
            <a:endParaRPr lang="zh-TW" altLang="en-US"/>
          </a:p>
        </p:txBody>
      </p:sp>
    </p:spTree>
    <p:extLst>
      <p:ext uri="{BB962C8B-B14F-4D97-AF65-F5344CB8AC3E}">
        <p14:creationId xmlns:p14="http://schemas.microsoft.com/office/powerpoint/2010/main" val="11963704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13</a:t>
            </a:fld>
            <a:endParaRPr lang="zh-TW" altLang="en-US"/>
          </a:p>
        </p:txBody>
      </p:sp>
    </p:spTree>
    <p:extLst>
      <p:ext uri="{BB962C8B-B14F-4D97-AF65-F5344CB8AC3E}">
        <p14:creationId xmlns:p14="http://schemas.microsoft.com/office/powerpoint/2010/main" val="2180265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14</a:t>
            </a:fld>
            <a:endParaRPr lang="zh-TW"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15</a:t>
            </a:fld>
            <a:endParaRPr lang="zh-TW" altLang="en-US"/>
          </a:p>
        </p:txBody>
      </p:sp>
    </p:spTree>
    <p:extLst>
      <p:ext uri="{BB962C8B-B14F-4D97-AF65-F5344CB8AC3E}">
        <p14:creationId xmlns:p14="http://schemas.microsoft.com/office/powerpoint/2010/main" val="2854930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16</a:t>
            </a:fld>
            <a:endParaRPr lang="zh-TW" altLang="en-US"/>
          </a:p>
        </p:txBody>
      </p:sp>
    </p:spTree>
    <p:extLst>
      <p:ext uri="{BB962C8B-B14F-4D97-AF65-F5344CB8AC3E}">
        <p14:creationId xmlns:p14="http://schemas.microsoft.com/office/powerpoint/2010/main" val="3894625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17</a:t>
            </a:fld>
            <a:endParaRPr lang="zh-TW" altLang="en-US"/>
          </a:p>
        </p:txBody>
      </p:sp>
    </p:spTree>
    <p:extLst>
      <p:ext uri="{BB962C8B-B14F-4D97-AF65-F5344CB8AC3E}">
        <p14:creationId xmlns:p14="http://schemas.microsoft.com/office/powerpoint/2010/main" val="826953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2</a:t>
            </a:fld>
            <a:endParaRPr lang="zh-TW" altLang="en-US"/>
          </a:p>
        </p:txBody>
      </p:sp>
    </p:spTree>
    <p:extLst>
      <p:ext uri="{BB962C8B-B14F-4D97-AF65-F5344CB8AC3E}">
        <p14:creationId xmlns:p14="http://schemas.microsoft.com/office/powerpoint/2010/main" val="1940846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3</a:t>
            </a:fld>
            <a:endParaRPr lang="zh-TW" altLang="en-US"/>
          </a:p>
        </p:txBody>
      </p:sp>
    </p:spTree>
    <p:extLst>
      <p:ext uri="{BB962C8B-B14F-4D97-AF65-F5344CB8AC3E}">
        <p14:creationId xmlns:p14="http://schemas.microsoft.com/office/powerpoint/2010/main" val="1718693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4</a:t>
            </a:fld>
            <a:endParaRPr lang="zh-TW" altLang="en-US"/>
          </a:p>
        </p:txBody>
      </p:sp>
    </p:spTree>
    <p:extLst>
      <p:ext uri="{BB962C8B-B14F-4D97-AF65-F5344CB8AC3E}">
        <p14:creationId xmlns:p14="http://schemas.microsoft.com/office/powerpoint/2010/main" val="666183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5</a:t>
            </a:fld>
            <a:endParaRPr lang="zh-TW" altLang="en-US"/>
          </a:p>
        </p:txBody>
      </p:sp>
    </p:spTree>
    <p:extLst>
      <p:ext uri="{BB962C8B-B14F-4D97-AF65-F5344CB8AC3E}">
        <p14:creationId xmlns:p14="http://schemas.microsoft.com/office/powerpoint/2010/main" val="1208633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6</a:t>
            </a:fld>
            <a:endParaRPr lang="zh-TW" altLang="en-US"/>
          </a:p>
        </p:txBody>
      </p:sp>
    </p:spTree>
    <p:extLst>
      <p:ext uri="{BB962C8B-B14F-4D97-AF65-F5344CB8AC3E}">
        <p14:creationId xmlns:p14="http://schemas.microsoft.com/office/powerpoint/2010/main" val="4064541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7</a:t>
            </a:fld>
            <a:endParaRPr lang="zh-TW" altLang="en-US"/>
          </a:p>
        </p:txBody>
      </p:sp>
    </p:spTree>
    <p:extLst>
      <p:ext uri="{BB962C8B-B14F-4D97-AF65-F5344CB8AC3E}">
        <p14:creationId xmlns:p14="http://schemas.microsoft.com/office/powerpoint/2010/main" val="2968467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8</a:t>
            </a:fld>
            <a:endParaRPr lang="zh-TW" altLang="en-US"/>
          </a:p>
        </p:txBody>
      </p:sp>
    </p:spTree>
    <p:extLst>
      <p:ext uri="{BB962C8B-B14F-4D97-AF65-F5344CB8AC3E}">
        <p14:creationId xmlns:p14="http://schemas.microsoft.com/office/powerpoint/2010/main" val="2577183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77DAA00-2EBB-4B62-B66E-3D124688AA43}" type="slidenum">
              <a:rPr lang="zh-TW" altLang="en-US" smtClean="0"/>
              <a:pPr/>
              <a:t>9</a:t>
            </a:fld>
            <a:endParaRPr lang="zh-TW" altLang="en-US"/>
          </a:p>
        </p:txBody>
      </p:sp>
    </p:spTree>
    <p:extLst>
      <p:ext uri="{BB962C8B-B14F-4D97-AF65-F5344CB8AC3E}">
        <p14:creationId xmlns:p14="http://schemas.microsoft.com/office/powerpoint/2010/main" val="15131320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a:t>按一下以編輯母片副標題樣式</a:t>
            </a:r>
            <a:endParaRPr kumimoji="0" lang="en-US"/>
          </a:p>
        </p:txBody>
      </p:sp>
      <p:sp>
        <p:nvSpPr>
          <p:cNvPr id="7" name="日期版面配置區 6"/>
          <p:cNvSpPr>
            <a:spLocks noGrp="1"/>
          </p:cNvSpPr>
          <p:nvPr>
            <p:ph type="dt" sz="half" idx="10"/>
          </p:nvPr>
        </p:nvSpPr>
        <p:spPr/>
        <p:txBody>
          <a:bodyPr/>
          <a:lstStyle/>
          <a:p>
            <a:pPr>
              <a:defRPr/>
            </a:pPr>
            <a:fld id="{1508C965-D7B3-476B-9AED-6054D22FB6C9}" type="datetimeFigureOut">
              <a:rPr lang="zh-TW" altLang="en-US" smtClean="0"/>
              <a:pPr>
                <a:defRPr/>
              </a:pPr>
              <a:t>2023/4/14</a:t>
            </a:fld>
            <a:endParaRPr lang="zh-TW" altLang="en-US"/>
          </a:p>
        </p:txBody>
      </p:sp>
      <p:sp>
        <p:nvSpPr>
          <p:cNvPr id="20" name="頁尾版面配置區 19"/>
          <p:cNvSpPr>
            <a:spLocks noGrp="1"/>
          </p:cNvSpPr>
          <p:nvPr>
            <p:ph type="ftr" sz="quarter" idx="11"/>
          </p:nvPr>
        </p:nvSpPr>
        <p:spPr/>
        <p:txBody>
          <a:bodyPr/>
          <a:lstStyle/>
          <a:p>
            <a:pPr>
              <a:defRPr/>
            </a:pPr>
            <a:endParaRPr lang="zh-TW" altLang="en-US"/>
          </a:p>
        </p:txBody>
      </p:sp>
      <p:sp>
        <p:nvSpPr>
          <p:cNvPr id="10" name="投影片編號版面配置區 9"/>
          <p:cNvSpPr>
            <a:spLocks noGrp="1"/>
          </p:cNvSpPr>
          <p:nvPr>
            <p:ph type="sldNum" sz="quarter" idx="12"/>
          </p:nvPr>
        </p:nvSpPr>
        <p:spPr/>
        <p:txBody>
          <a:bodyPr/>
          <a:lstStyle/>
          <a:p>
            <a:pPr>
              <a:defRPr/>
            </a:pPr>
            <a:fld id="{3389D2CB-21EB-40D5-B422-3C3CFF374768}" type="slidenum">
              <a:rPr lang="zh-TW" altLang="en-US" smtClean="0"/>
              <a:pPr>
                <a:defRPr/>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pic>
        <p:nvPicPr>
          <p:cNvPr id="11" name="Picture 3"/>
          <p:cNvPicPr>
            <a:picLocks noChangeAspect="1" noChangeArrowheads="1"/>
          </p:cNvPicPr>
          <p:nvPr userDrawn="1"/>
        </p:nvPicPr>
        <p:blipFill>
          <a:blip r:embed="rId2" cstate="print">
            <a:lum bright="70000" contrast="-70000"/>
          </a:blip>
          <a:srcRect/>
          <a:stretch>
            <a:fillRect/>
          </a:stretch>
        </p:blipFill>
        <p:spPr bwMode="auto">
          <a:xfrm>
            <a:off x="1259632" y="1340768"/>
            <a:ext cx="7410450" cy="44481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pPr>
              <a:defRPr/>
            </a:pPr>
            <a:fld id="{9C52285C-7DFE-4307-A2E5-5B3A6338C794}" type="datetimeFigureOut">
              <a:rPr lang="zh-TW" altLang="en-US" smtClean="0"/>
              <a:pPr>
                <a:defRPr/>
              </a:pPr>
              <a:t>2023/4/14</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8F1B2FA8-7CE9-4F3B-A0E6-7F293BE2E286}" type="slidenum">
              <a:rPr lang="zh-TW" altLang="en-US" smtClean="0"/>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p>
            <a:r>
              <a:rPr kumimoji="0" lang="zh-TW" altLang="en-US"/>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pPr>
              <a:defRPr/>
            </a:pPr>
            <a:fld id="{E405D86A-3006-4F94-BB10-0BE3B8B54D18}" type="datetimeFigureOut">
              <a:rPr lang="zh-TW" altLang="en-US" smtClean="0"/>
              <a:pPr>
                <a:defRPr/>
              </a:pPr>
              <a:t>2023/4/14</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CE83D208-F42D-4E89-B988-B4468B85849A}" type="slidenum">
              <a:rPr lang="zh-TW" altLang="en-US" smtClean="0"/>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日期版面配置區 3"/>
          <p:cNvSpPr>
            <a:spLocks noGrp="1"/>
          </p:cNvSpPr>
          <p:nvPr>
            <p:ph type="dt" sz="half" idx="10"/>
          </p:nvPr>
        </p:nvSpPr>
        <p:spPr/>
        <p:txBody>
          <a:bodyPr/>
          <a:lstStyle/>
          <a:p>
            <a:pPr>
              <a:defRPr/>
            </a:pPr>
            <a:fld id="{3CB2EF46-8163-479F-932E-668E11F6E2A5}" type="datetimeFigureOut">
              <a:rPr lang="zh-TW" altLang="en-US" smtClean="0"/>
              <a:pPr>
                <a:defRPr/>
              </a:pPr>
              <a:t>2023/4/14</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D123D846-2FA4-404C-AB8D-3A04016A4AB4}" type="slidenum">
              <a:rPr lang="zh-TW" altLang="en-US" smtClean="0"/>
              <a:pPr>
                <a:defRPr/>
              </a:pPr>
              <a:t>‹#›</a:t>
            </a:fld>
            <a:endParaRPr lang="zh-TW" altLang="en-US"/>
          </a:p>
        </p:txBody>
      </p:sp>
      <p:pic>
        <p:nvPicPr>
          <p:cNvPr id="7" name="Picture 3"/>
          <p:cNvPicPr>
            <a:picLocks noChangeAspect="1" noChangeArrowheads="1"/>
          </p:cNvPicPr>
          <p:nvPr userDrawn="1"/>
        </p:nvPicPr>
        <p:blipFill>
          <a:blip r:embed="rId2" cstate="print">
            <a:lum bright="70000" contrast="-70000"/>
          </a:blip>
          <a:srcRect/>
          <a:stretch>
            <a:fillRect/>
          </a:stretch>
        </p:blipFill>
        <p:spPr bwMode="auto">
          <a:xfrm>
            <a:off x="1547664" y="1340768"/>
            <a:ext cx="7410450" cy="4448175"/>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a:t>按一下以編輯母片文字樣式</a:t>
            </a:r>
          </a:p>
        </p:txBody>
      </p:sp>
      <p:sp>
        <p:nvSpPr>
          <p:cNvPr id="4" name="日期版面配置區 3"/>
          <p:cNvSpPr>
            <a:spLocks noGrp="1"/>
          </p:cNvSpPr>
          <p:nvPr>
            <p:ph type="dt" sz="half" idx="10"/>
          </p:nvPr>
        </p:nvSpPr>
        <p:spPr/>
        <p:txBody>
          <a:bodyPr/>
          <a:lstStyle/>
          <a:p>
            <a:pPr>
              <a:defRPr/>
            </a:pPr>
            <a:fld id="{0B09884A-9341-4358-BC2E-F82E55748B22}" type="datetimeFigureOut">
              <a:rPr lang="zh-TW" altLang="en-US" smtClean="0"/>
              <a:pPr>
                <a:defRPr/>
              </a:pPr>
              <a:t>2023/4/14</a:t>
            </a:fld>
            <a:endParaRPr lang="zh-TW" altLang="en-US"/>
          </a:p>
        </p:txBody>
      </p:sp>
      <p:sp>
        <p:nvSpPr>
          <p:cNvPr id="5" name="頁尾版面配置區 4"/>
          <p:cNvSpPr>
            <a:spLocks noGrp="1"/>
          </p:cNvSpPr>
          <p:nvPr>
            <p:ph type="ftr" sz="quarter" idx="11"/>
          </p:nvPr>
        </p:nvSpPr>
        <p:spPr/>
        <p:txBody>
          <a:bodyPr/>
          <a:lstStyle/>
          <a:p>
            <a:pPr>
              <a:defRPr/>
            </a:pPr>
            <a:endParaRPr lang="zh-TW" altLang="en-US"/>
          </a:p>
        </p:txBody>
      </p:sp>
      <p:sp>
        <p:nvSpPr>
          <p:cNvPr id="6" name="投影片編號版面配置區 5"/>
          <p:cNvSpPr>
            <a:spLocks noGrp="1"/>
          </p:cNvSpPr>
          <p:nvPr>
            <p:ph type="sldNum" sz="quarter" idx="12"/>
          </p:nvPr>
        </p:nvSpPr>
        <p:spPr/>
        <p:txBody>
          <a:bodyPr/>
          <a:lstStyle/>
          <a:p>
            <a:pPr>
              <a:defRPr/>
            </a:pPr>
            <a:fld id="{4609FF63-B18A-41A1-AA1F-98EDC9659668}" type="slidenum">
              <a:rPr lang="zh-TW" altLang="en-US" smtClean="0"/>
              <a:pPr>
                <a:defRPr/>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p>
            <a:r>
              <a:rPr kumimoji="0" lang="zh-TW" altLang="en-US"/>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日期版面配置區 4"/>
          <p:cNvSpPr>
            <a:spLocks noGrp="1"/>
          </p:cNvSpPr>
          <p:nvPr>
            <p:ph type="dt" sz="half" idx="10"/>
          </p:nvPr>
        </p:nvSpPr>
        <p:spPr/>
        <p:txBody>
          <a:bodyPr/>
          <a:lstStyle/>
          <a:p>
            <a:pPr>
              <a:defRPr/>
            </a:pPr>
            <a:fld id="{6C2D08B3-F38E-4F28-AB58-2C5B6B15C8A0}" type="datetimeFigureOut">
              <a:rPr lang="zh-TW" altLang="en-US" smtClean="0"/>
              <a:pPr>
                <a:defRPr/>
              </a:pPr>
              <a:t>2023/4/14</a:t>
            </a:fld>
            <a:endParaRPr lang="zh-TW" altLang="en-US"/>
          </a:p>
        </p:txBody>
      </p:sp>
      <p:sp>
        <p:nvSpPr>
          <p:cNvPr id="6" name="頁尾版面配置區 5"/>
          <p:cNvSpPr>
            <a:spLocks noGrp="1"/>
          </p:cNvSpPr>
          <p:nvPr>
            <p:ph type="ftr" sz="quarter" idx="11"/>
          </p:nvPr>
        </p:nvSpPr>
        <p:spPr/>
        <p:txBody>
          <a:bodyPr/>
          <a:lstStyle/>
          <a:p>
            <a:pPr>
              <a:defRPr/>
            </a:pPr>
            <a:endParaRPr lang="zh-TW" altLang="en-US"/>
          </a:p>
        </p:txBody>
      </p:sp>
      <p:sp>
        <p:nvSpPr>
          <p:cNvPr id="7" name="投影片編號版面配置區 6"/>
          <p:cNvSpPr>
            <a:spLocks noGrp="1"/>
          </p:cNvSpPr>
          <p:nvPr>
            <p:ph type="sldNum" sz="quarter" idx="12"/>
          </p:nvPr>
        </p:nvSpPr>
        <p:spPr/>
        <p:txBody>
          <a:bodyPr/>
          <a:lstStyle/>
          <a:p>
            <a:pPr>
              <a:defRPr/>
            </a:pPr>
            <a:fld id="{11F42F45-3A62-4C68-A8EF-CB3D114DCB45}" type="slidenum">
              <a:rPr lang="zh-TW" altLang="en-US" smtClean="0"/>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7" name="日期版面配置區 6"/>
          <p:cNvSpPr>
            <a:spLocks noGrp="1"/>
          </p:cNvSpPr>
          <p:nvPr>
            <p:ph type="dt" sz="half" idx="10"/>
          </p:nvPr>
        </p:nvSpPr>
        <p:spPr/>
        <p:txBody>
          <a:bodyPr/>
          <a:lstStyle/>
          <a:p>
            <a:pPr>
              <a:defRPr/>
            </a:pPr>
            <a:fld id="{671F1BFA-BBA2-48EF-9F3E-9BC0D41BF349}" type="datetimeFigureOut">
              <a:rPr lang="zh-TW" altLang="en-US" smtClean="0"/>
              <a:pPr>
                <a:defRPr/>
              </a:pPr>
              <a:t>2023/4/14</a:t>
            </a:fld>
            <a:endParaRPr lang="zh-TW" altLang="en-US"/>
          </a:p>
        </p:txBody>
      </p:sp>
      <p:sp>
        <p:nvSpPr>
          <p:cNvPr id="8" name="頁尾版面配置區 7"/>
          <p:cNvSpPr>
            <a:spLocks noGrp="1"/>
          </p:cNvSpPr>
          <p:nvPr>
            <p:ph type="ftr" sz="quarter" idx="11"/>
          </p:nvPr>
        </p:nvSpPr>
        <p:spPr/>
        <p:txBody>
          <a:bodyPr/>
          <a:lstStyle/>
          <a:p>
            <a:pPr>
              <a:defRPr/>
            </a:pPr>
            <a:endParaRPr lang="zh-TW" altLang="en-US"/>
          </a:p>
        </p:txBody>
      </p:sp>
      <p:sp>
        <p:nvSpPr>
          <p:cNvPr id="9" name="投影片編號版面配置區 8"/>
          <p:cNvSpPr>
            <a:spLocks noGrp="1"/>
          </p:cNvSpPr>
          <p:nvPr>
            <p:ph type="sldNum" sz="quarter" idx="12"/>
          </p:nvPr>
        </p:nvSpPr>
        <p:spPr/>
        <p:txBody>
          <a:bodyPr/>
          <a:lstStyle/>
          <a:p>
            <a:pPr>
              <a:defRPr/>
            </a:pPr>
            <a:fld id="{48257A77-4450-4FB6-9484-2BFABFBB7605}" type="slidenum">
              <a:rPr lang="zh-TW" altLang="en-US" smtClean="0"/>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p>
            <a:r>
              <a:rPr kumimoji="0" lang="zh-TW" altLang="en-US"/>
              <a:t>按一下以編輯母片標題樣式</a:t>
            </a:r>
            <a:endParaRPr kumimoji="0" lang="en-US"/>
          </a:p>
        </p:txBody>
      </p:sp>
      <p:sp>
        <p:nvSpPr>
          <p:cNvPr id="3" name="日期版面配置區 2"/>
          <p:cNvSpPr>
            <a:spLocks noGrp="1"/>
          </p:cNvSpPr>
          <p:nvPr>
            <p:ph type="dt" sz="half" idx="10"/>
          </p:nvPr>
        </p:nvSpPr>
        <p:spPr/>
        <p:txBody>
          <a:bodyPr/>
          <a:lstStyle/>
          <a:p>
            <a:pPr>
              <a:defRPr/>
            </a:pPr>
            <a:fld id="{AE72BAEE-8082-4E4B-8E5D-F40047C50DEF}" type="datetimeFigureOut">
              <a:rPr lang="zh-TW" altLang="en-US" smtClean="0"/>
              <a:pPr>
                <a:defRPr/>
              </a:pPr>
              <a:t>2023/4/14</a:t>
            </a:fld>
            <a:endParaRPr lang="zh-TW" altLang="en-US"/>
          </a:p>
        </p:txBody>
      </p:sp>
      <p:sp>
        <p:nvSpPr>
          <p:cNvPr id="4" name="頁尾版面配置區 3"/>
          <p:cNvSpPr>
            <a:spLocks noGrp="1"/>
          </p:cNvSpPr>
          <p:nvPr>
            <p:ph type="ftr" sz="quarter" idx="11"/>
          </p:nvPr>
        </p:nvSpPr>
        <p:spPr/>
        <p:txBody>
          <a:bodyPr/>
          <a:lstStyle/>
          <a:p>
            <a:pPr>
              <a:defRPr/>
            </a:pPr>
            <a:endParaRPr lang="zh-TW" altLang="en-US"/>
          </a:p>
        </p:txBody>
      </p:sp>
      <p:sp>
        <p:nvSpPr>
          <p:cNvPr id="5" name="投影片編號版面配置區 4"/>
          <p:cNvSpPr>
            <a:spLocks noGrp="1"/>
          </p:cNvSpPr>
          <p:nvPr>
            <p:ph type="sldNum" sz="quarter" idx="12"/>
          </p:nvPr>
        </p:nvSpPr>
        <p:spPr/>
        <p:txBody>
          <a:bodyPr/>
          <a:lstStyle/>
          <a:p>
            <a:pPr>
              <a:defRPr/>
            </a:pPr>
            <a:fld id="{98B3DF06-E8DC-483A-B83B-5443BA047834}" type="slidenum">
              <a:rPr lang="zh-TW" altLang="en-US" smtClean="0"/>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日期版面配置區 1"/>
          <p:cNvSpPr>
            <a:spLocks noGrp="1"/>
          </p:cNvSpPr>
          <p:nvPr>
            <p:ph type="dt" sz="half" idx="10"/>
          </p:nvPr>
        </p:nvSpPr>
        <p:spPr/>
        <p:txBody>
          <a:bodyPr/>
          <a:lstStyle/>
          <a:p>
            <a:pPr>
              <a:defRPr/>
            </a:pPr>
            <a:fld id="{1B508A29-3BD7-4B3F-B261-E08F0F71DD14}" type="datetimeFigureOut">
              <a:rPr lang="zh-TW" altLang="en-US" smtClean="0"/>
              <a:pPr>
                <a:defRPr/>
              </a:pPr>
              <a:t>2023/4/14</a:t>
            </a:fld>
            <a:endParaRPr lang="zh-TW" altLang="en-US"/>
          </a:p>
        </p:txBody>
      </p:sp>
      <p:sp>
        <p:nvSpPr>
          <p:cNvPr id="3" name="頁尾版面配置區 2"/>
          <p:cNvSpPr>
            <a:spLocks noGrp="1"/>
          </p:cNvSpPr>
          <p:nvPr>
            <p:ph type="ftr" sz="quarter" idx="11"/>
          </p:nvPr>
        </p:nvSpPr>
        <p:spPr/>
        <p:txBody>
          <a:bodyPr/>
          <a:lstStyle/>
          <a:p>
            <a:pPr>
              <a:defRPr/>
            </a:pPr>
            <a:endParaRPr lang="zh-TW" altLang="en-US"/>
          </a:p>
        </p:txBody>
      </p:sp>
      <p:sp>
        <p:nvSpPr>
          <p:cNvPr id="4" name="投影片編號版面配置區 3"/>
          <p:cNvSpPr>
            <a:spLocks noGrp="1"/>
          </p:cNvSpPr>
          <p:nvPr>
            <p:ph type="sldNum" sz="quarter" idx="12"/>
          </p:nvPr>
        </p:nvSpPr>
        <p:spPr/>
        <p:txBody>
          <a:bodyPr/>
          <a:lstStyle/>
          <a:p>
            <a:pPr>
              <a:defRPr/>
            </a:pPr>
            <a:fld id="{77057F31-537C-44CC-95E7-B05333669C37}" type="slidenum">
              <a:rPr lang="zh-TW" altLang="en-US" smtClean="0"/>
              <a:pPr>
                <a:defRPr/>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a:t>按一下以編輯母片文字樣式</a:t>
            </a:r>
          </a:p>
          <a:p>
            <a:pPr lvl="1" eaLnBrk="1" latinLnBrk="0" hangingPunct="1"/>
            <a:r>
              <a:rPr lang="zh-TW" altLang="en-US"/>
              <a:t>第二層</a:t>
            </a:r>
          </a:p>
          <a:p>
            <a:pPr lvl="2" eaLnBrk="1" latinLnBrk="0" hangingPunct="1"/>
            <a:r>
              <a:rPr lang="zh-TW" altLang="en-US"/>
              <a:t>第三層</a:t>
            </a:r>
          </a:p>
          <a:p>
            <a:pPr lvl="3" eaLnBrk="1" latinLnBrk="0" hangingPunct="1"/>
            <a:r>
              <a:rPr lang="zh-TW" altLang="en-US"/>
              <a:t>第四層</a:t>
            </a:r>
          </a:p>
          <a:p>
            <a:pPr lvl="4" eaLnBrk="1" latinLnBrk="0" hangingPunct="1"/>
            <a:r>
              <a:rPr lang="zh-TW" altLang="en-US"/>
              <a:t>第五層</a:t>
            </a:r>
            <a:endParaRPr kumimoji="0" lang="en-US"/>
          </a:p>
        </p:txBody>
      </p:sp>
      <p:sp>
        <p:nvSpPr>
          <p:cNvPr id="5" name="日期版面配置區 4"/>
          <p:cNvSpPr>
            <a:spLocks noGrp="1"/>
          </p:cNvSpPr>
          <p:nvPr>
            <p:ph type="dt" sz="half" idx="10"/>
          </p:nvPr>
        </p:nvSpPr>
        <p:spPr/>
        <p:txBody>
          <a:bodyPr/>
          <a:lstStyle/>
          <a:p>
            <a:pPr>
              <a:defRPr/>
            </a:pPr>
            <a:fld id="{11F50168-DACF-41B0-885B-212BFC114EAA}" type="datetimeFigureOut">
              <a:rPr lang="zh-TW" altLang="en-US" smtClean="0"/>
              <a:pPr>
                <a:defRPr/>
              </a:pPr>
              <a:t>2023/4/14</a:t>
            </a:fld>
            <a:endParaRPr lang="zh-TW" altLang="en-US"/>
          </a:p>
        </p:txBody>
      </p:sp>
      <p:sp>
        <p:nvSpPr>
          <p:cNvPr id="6" name="頁尾版面配置區 5"/>
          <p:cNvSpPr>
            <a:spLocks noGrp="1"/>
          </p:cNvSpPr>
          <p:nvPr>
            <p:ph type="ftr" sz="quarter" idx="11"/>
          </p:nvPr>
        </p:nvSpPr>
        <p:spPr/>
        <p:txBody>
          <a:bodyPr/>
          <a:lstStyle/>
          <a:p>
            <a:pPr>
              <a:defRPr/>
            </a:pPr>
            <a:endParaRPr lang="zh-TW" altLang="en-US"/>
          </a:p>
        </p:txBody>
      </p:sp>
      <p:sp>
        <p:nvSpPr>
          <p:cNvPr id="7" name="投影片編號版面配置區 6"/>
          <p:cNvSpPr>
            <a:spLocks noGrp="1"/>
          </p:cNvSpPr>
          <p:nvPr>
            <p:ph type="sldNum" sz="quarter" idx="12"/>
          </p:nvPr>
        </p:nvSpPr>
        <p:spPr/>
        <p:txBody>
          <a:bodyPr/>
          <a:lstStyle/>
          <a:p>
            <a:pPr>
              <a:defRPr/>
            </a:pPr>
            <a:fld id="{B7BD5CFB-2BA4-4614-A386-739D7BB90804}" type="slidenum">
              <a:rPr lang="zh-TW" altLang="en-US" smtClean="0"/>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a:t>按一下以編輯母片標題樣式</a:t>
            </a:r>
            <a:endParaRPr kumimoji="0" lang="en-US"/>
          </a:p>
        </p:txBody>
      </p:sp>
      <p:sp>
        <p:nvSpPr>
          <p:cNvPr id="5" name="日期版面配置區 4"/>
          <p:cNvSpPr>
            <a:spLocks noGrp="1"/>
          </p:cNvSpPr>
          <p:nvPr>
            <p:ph type="dt" sz="half" idx="10"/>
          </p:nvPr>
        </p:nvSpPr>
        <p:spPr/>
        <p:txBody>
          <a:bodyPr/>
          <a:lstStyle/>
          <a:p>
            <a:pPr>
              <a:defRPr/>
            </a:pPr>
            <a:fld id="{D486CF5D-BF18-4BFD-BC67-F34C0016B373}" type="datetimeFigureOut">
              <a:rPr lang="zh-TW" altLang="en-US" smtClean="0"/>
              <a:pPr>
                <a:defRPr/>
              </a:pPr>
              <a:t>2023/4/14</a:t>
            </a:fld>
            <a:endParaRPr lang="zh-TW" altLang="en-US"/>
          </a:p>
        </p:txBody>
      </p:sp>
      <p:sp>
        <p:nvSpPr>
          <p:cNvPr id="6" name="頁尾版面配置區 5"/>
          <p:cNvSpPr>
            <a:spLocks noGrp="1"/>
          </p:cNvSpPr>
          <p:nvPr>
            <p:ph type="ftr" sz="quarter" idx="11"/>
          </p:nvPr>
        </p:nvSpPr>
        <p:spPr/>
        <p:txBody>
          <a:bodyPr/>
          <a:lstStyle/>
          <a:p>
            <a:pPr>
              <a:defRPr/>
            </a:pPr>
            <a:endParaRPr lang="zh-TW" altLang="en-US"/>
          </a:p>
        </p:txBody>
      </p:sp>
      <p:sp>
        <p:nvSpPr>
          <p:cNvPr id="7" name="投影片編號版面配置區 6"/>
          <p:cNvSpPr>
            <a:spLocks noGrp="1"/>
          </p:cNvSpPr>
          <p:nvPr>
            <p:ph type="sldNum" sz="quarter" idx="12"/>
          </p:nvPr>
        </p:nvSpPr>
        <p:spPr/>
        <p:txBody>
          <a:bodyPr/>
          <a:lstStyle/>
          <a:p>
            <a:pPr>
              <a:defRPr/>
            </a:pPr>
            <a:fld id="{885F17F9-1C9C-4C59-B6CA-2A31917D9B01}" type="slidenum">
              <a:rPr lang="zh-TW" altLang="en-US" smtClean="0"/>
              <a:pPr>
                <a:defRPr/>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p>
            <a:r>
              <a:rPr kumimoji="0" lang="zh-TW" altLang="en-US"/>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zh-TW" altLang="en-US"/>
              <a:t>按一下以編輯母片文字樣式</a:t>
            </a:r>
          </a:p>
          <a:p>
            <a:pPr lvl="1" eaLnBrk="1" latinLnBrk="0" hangingPunct="1"/>
            <a:r>
              <a:rPr kumimoji="0" lang="zh-TW" altLang="en-US"/>
              <a:t>第二層</a:t>
            </a:r>
          </a:p>
          <a:p>
            <a:pPr lvl="2" eaLnBrk="1" latinLnBrk="0" hangingPunct="1"/>
            <a:r>
              <a:rPr kumimoji="0" lang="zh-TW" altLang="en-US"/>
              <a:t>第三層</a:t>
            </a:r>
          </a:p>
          <a:p>
            <a:pPr lvl="3" eaLnBrk="1" latinLnBrk="0" hangingPunct="1"/>
            <a:r>
              <a:rPr kumimoji="0" lang="zh-TW" altLang="en-US"/>
              <a:t>第四層</a:t>
            </a:r>
          </a:p>
          <a:p>
            <a:pPr lvl="4" eaLnBrk="1" latinLnBrk="0" hangingPunct="1"/>
            <a:r>
              <a:rPr kumimoji="0" lang="zh-TW" altLang="en-US"/>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4C83B4A3-C8DC-4A02-8007-3545260877AD}" type="datetimeFigureOut">
              <a:rPr lang="zh-TW" altLang="en-US" smtClean="0"/>
              <a:pPr>
                <a:defRPr/>
              </a:pPr>
              <a:t>2023/4/14</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9A8B54AD-B309-426B-8ED8-E87662F52B11}" type="slidenum">
              <a:rPr lang="zh-TW" altLang="en-US" smtClean="0"/>
              <a:pPr>
                <a:defRPr/>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71" r:id="rId1"/>
    <p:sldLayoutId id="2147484172" r:id="rId2"/>
    <p:sldLayoutId id="2147484173" r:id="rId3"/>
    <p:sldLayoutId id="2147484174" r:id="rId4"/>
    <p:sldLayoutId id="2147484175" r:id="rId5"/>
    <p:sldLayoutId id="2147484176" r:id="rId6"/>
    <p:sldLayoutId id="2147484177" r:id="rId7"/>
    <p:sldLayoutId id="2147484178" r:id="rId8"/>
    <p:sldLayoutId id="2147484179" r:id="rId9"/>
    <p:sldLayoutId id="2147484180" r:id="rId10"/>
    <p:sldLayoutId id="214748418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41784" y="1052736"/>
            <a:ext cx="8278688" cy="3096344"/>
          </a:xfrm>
        </p:spPr>
        <p:txBody>
          <a:bodyPr/>
          <a:lstStyle/>
          <a:p>
            <a:pPr eaLnBrk="1" fontAlgn="auto" hangingPunct="1">
              <a:spcAft>
                <a:spcPts val="0"/>
              </a:spcAft>
              <a:defRPr/>
            </a:pPr>
            <a:r>
              <a:rPr lang="en-US" altLang="zh-TW" sz="3800" dirty="0" smtClean="0"/>
              <a:t>112</a:t>
            </a:r>
            <a:r>
              <a:rPr lang="zh-TW" altLang="zh-TW" sz="3800" dirty="0" smtClean="0"/>
              <a:t>年</a:t>
            </a:r>
            <a:r>
              <a:rPr lang="zh-TW" altLang="zh-TW" sz="3800" dirty="0"/>
              <a:t>公立幼兒園契約進用教保員及助理教保員申請遷調他縣</a:t>
            </a:r>
            <a:r>
              <a:rPr lang="en-US" altLang="zh-TW" sz="3800" dirty="0"/>
              <a:t>(</a:t>
            </a:r>
            <a:r>
              <a:rPr lang="zh-TW" altLang="zh-TW" sz="3800" dirty="0"/>
              <a:t>市</a:t>
            </a:r>
            <a:r>
              <a:rPr lang="en-US" altLang="zh-TW" sz="3800" dirty="0"/>
              <a:t>)</a:t>
            </a:r>
            <a:r>
              <a:rPr lang="zh-TW" altLang="zh-TW" sz="3800" dirty="0"/>
              <a:t>服務作業說明會</a:t>
            </a:r>
            <a:endParaRPr lang="zh-TW" altLang="en-US" sz="3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a:defRPr/>
            </a:pPr>
            <a:endParaRPr lang="zh-TW" altLang="en-US"/>
          </a:p>
        </p:txBody>
      </p:sp>
      <p:sp>
        <p:nvSpPr>
          <p:cNvPr id="18434" name="內容版面配置區 1"/>
          <p:cNvSpPr>
            <a:spLocks noGrp="1"/>
          </p:cNvSpPr>
          <p:nvPr>
            <p:ph idx="1"/>
          </p:nvPr>
        </p:nvSpPr>
        <p:spPr/>
        <p:txBody>
          <a:bodyPr/>
          <a:lstStyle/>
          <a:p>
            <a:endParaRPr lang="zh-TW" altLang="en-US"/>
          </a:p>
        </p:txBody>
      </p:sp>
      <p:sp>
        <p:nvSpPr>
          <p:cNvPr id="4" name="內容版面配置區 2"/>
          <p:cNvSpPr txBox="1">
            <a:spLocks/>
          </p:cNvSpPr>
          <p:nvPr/>
        </p:nvSpPr>
        <p:spPr bwMode="auto">
          <a:xfrm>
            <a:off x="828675" y="3522663"/>
            <a:ext cx="7467600" cy="2397125"/>
          </a:xfrm>
          <a:prstGeom prst="rect">
            <a:avLst/>
          </a:prstGeom>
          <a:noFill/>
          <a:ln w="9525">
            <a:noFill/>
            <a:miter lim="800000"/>
            <a:headEnd/>
            <a:tailEnd/>
          </a:ln>
        </p:spPr>
        <p:txBody>
          <a:bodyPr/>
          <a:lstStyle/>
          <a:p>
            <a:pPr marL="365125" indent="-255588" eaLnBrk="0" hangingPunct="0">
              <a:spcBef>
                <a:spcPts val="400"/>
              </a:spcBef>
              <a:buClr>
                <a:schemeClr val="accent1"/>
              </a:buClr>
              <a:buSzPct val="68000"/>
              <a:buFont typeface="Wingdings 3" pitchFamily="18" charset="2"/>
              <a:buChar char=""/>
              <a:defRPr/>
            </a:pPr>
            <a:r>
              <a:rPr kumimoji="0" lang="zh-TW" altLang="en-US" sz="2700" dirty="0">
                <a:latin typeface="+mn-lt"/>
                <a:ea typeface="+mn-ea"/>
              </a:rPr>
              <a:t>請各幼兒園申請人向園主任要帳密以登入下載表格，列印後請人事核章註明與正本相符。</a:t>
            </a:r>
          </a:p>
        </p:txBody>
      </p:sp>
      <p:pic>
        <p:nvPicPr>
          <p:cNvPr id="18437" name="Picture 3"/>
          <p:cNvPicPr>
            <a:picLocks noChangeAspect="1" noChangeArrowheads="1"/>
          </p:cNvPicPr>
          <p:nvPr/>
        </p:nvPicPr>
        <p:blipFill>
          <a:blip r:embed="rId3" cstate="print"/>
          <a:srcRect/>
          <a:stretch>
            <a:fillRect/>
          </a:stretch>
        </p:blipFill>
        <p:spPr bwMode="auto">
          <a:xfrm>
            <a:off x="755650" y="260350"/>
            <a:ext cx="7632700" cy="3140075"/>
          </a:xfrm>
          <a:prstGeom prst="rect">
            <a:avLst/>
          </a:prstGeom>
          <a:noFill/>
          <a:ln w="9525">
            <a:noFill/>
            <a:miter lim="800000"/>
            <a:headEnd/>
            <a:tailEnd/>
          </a:ln>
        </p:spPr>
      </p:pic>
      <p:pic>
        <p:nvPicPr>
          <p:cNvPr id="18438" name="Picture 5"/>
          <p:cNvPicPr>
            <a:picLocks noChangeAspect="1" noChangeArrowheads="1"/>
          </p:cNvPicPr>
          <p:nvPr/>
        </p:nvPicPr>
        <p:blipFill>
          <a:blip r:embed="rId4" cstate="print"/>
          <a:srcRect/>
          <a:stretch>
            <a:fillRect/>
          </a:stretch>
        </p:blipFill>
        <p:spPr bwMode="auto">
          <a:xfrm>
            <a:off x="684213" y="4408488"/>
            <a:ext cx="8080375" cy="2232025"/>
          </a:xfrm>
          <a:prstGeom prst="rect">
            <a:avLst/>
          </a:prstGeom>
          <a:noFill/>
          <a:ln w="9525">
            <a:noFill/>
            <a:miter lim="800000"/>
            <a:headEnd/>
            <a:tailEnd/>
          </a:ln>
        </p:spPr>
      </p:pic>
      <p:sp>
        <p:nvSpPr>
          <p:cNvPr id="8" name="圓角矩形 7"/>
          <p:cNvSpPr/>
          <p:nvPr/>
        </p:nvSpPr>
        <p:spPr>
          <a:xfrm>
            <a:off x="4572000" y="5300663"/>
            <a:ext cx="576263" cy="129698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r>
              <a:rPr lang="en-US" altLang="zh-TW" dirty="0"/>
              <a:t>(</a:t>
            </a:r>
            <a:r>
              <a:rPr lang="zh-TW" altLang="en-US" dirty="0"/>
              <a:t>申請</a:t>
            </a:r>
            <a:r>
              <a:rPr lang="en-US" altLang="zh-TW" dirty="0"/>
              <a:t>)</a:t>
            </a:r>
            <a:endParaRPr lang="zh-TW" altLang="en-US" dirty="0"/>
          </a:p>
        </p:txBody>
      </p:sp>
      <p:sp>
        <p:nvSpPr>
          <p:cNvPr id="2" name="內容版面配置區 1"/>
          <p:cNvSpPr>
            <a:spLocks noGrp="1"/>
          </p:cNvSpPr>
          <p:nvPr>
            <p:ph idx="1"/>
          </p:nvPr>
        </p:nvSpPr>
        <p:spPr/>
        <p:txBody>
          <a:bodyPr>
            <a:normAutofit fontScale="92500" lnSpcReduction="10000"/>
          </a:bodyPr>
          <a:lstStyle/>
          <a:p>
            <a:pPr eaLnBrk="1" hangingPunct="1">
              <a:buFont typeface="Wingdings 3" pitchFamily="18" charset="2"/>
              <a:buNone/>
              <a:defRPr/>
            </a:pPr>
            <a:r>
              <a:rPr lang="zh-TW" altLang="en-US" sz="2300" dirty="0">
                <a:latin typeface="+mj-ea"/>
                <a:ea typeface="+mj-ea"/>
              </a:rPr>
              <a:t>七、申請遷調他縣（市）服務之教保員、助理教保員應於指定期限內，自行上網填報資料，並於截止日期前檢具下列各表件向服務之幼兒園或學校申請</a:t>
            </a:r>
            <a:endParaRPr lang="en-US" altLang="zh-TW" sz="2300" dirty="0">
              <a:latin typeface="+mj-ea"/>
              <a:ea typeface="+mj-ea"/>
            </a:endParaRPr>
          </a:p>
          <a:p>
            <a:pPr eaLnBrk="1" hangingPunct="1">
              <a:defRPr/>
            </a:pPr>
            <a:r>
              <a:rPr lang="zh-TW" altLang="en-US" sz="2300" dirty="0">
                <a:latin typeface="+mj-ea"/>
                <a:ea typeface="+mj-ea"/>
              </a:rPr>
              <a:t>（一）申請表乙份。 </a:t>
            </a:r>
            <a:endParaRPr lang="en-US" altLang="zh-TW" sz="2300" dirty="0">
              <a:latin typeface="+mj-ea"/>
              <a:ea typeface="+mj-ea"/>
            </a:endParaRPr>
          </a:p>
          <a:p>
            <a:pPr eaLnBrk="0" hangingPunct="0"/>
            <a:r>
              <a:rPr lang="zh-TW" altLang="en-US" sz="2300" dirty="0">
                <a:latin typeface="+mj-ea"/>
                <a:ea typeface="+mj-ea"/>
              </a:rPr>
              <a:t>（二）服務證件（教保員、助理教保員契約書、年資、考核、獎懲、進修研習等證明文件）</a:t>
            </a:r>
            <a:r>
              <a:rPr lang="zh-TW" altLang="zh-TW" sz="2400" dirty="0"/>
              <a:t>， </a:t>
            </a:r>
            <a:r>
              <a:rPr lang="zh-TW" altLang="zh-TW" sz="2400" u="sng" dirty="0"/>
              <a:t>並應檢附</a:t>
            </a:r>
            <a:r>
              <a:rPr lang="zh-TW" altLang="zh-TW" sz="2400" b="1" u="sng" dirty="0"/>
              <a:t>正本及影本</a:t>
            </a:r>
            <a:r>
              <a:rPr lang="zh-TW" altLang="zh-TW" sz="2400" u="sng" dirty="0"/>
              <a:t>各一</a:t>
            </a:r>
            <a:r>
              <a:rPr lang="en-US" altLang="zh-TW" sz="2400" u="sng" dirty="0"/>
              <a:t> </a:t>
            </a:r>
            <a:r>
              <a:rPr lang="zh-TW" altLang="zh-TW" sz="2400" u="sng" dirty="0"/>
              <a:t>份，正本驗後發還，影本由各縣</a:t>
            </a:r>
            <a:r>
              <a:rPr lang="en-US" altLang="zh-TW" sz="2400" u="sng" dirty="0"/>
              <a:t>(</a:t>
            </a:r>
            <a:r>
              <a:rPr lang="zh-TW" altLang="zh-TW" sz="2400" u="sng" dirty="0"/>
              <a:t>市</a:t>
            </a:r>
            <a:r>
              <a:rPr lang="en-US" altLang="zh-TW" sz="2400" u="sng" dirty="0"/>
              <a:t>)</a:t>
            </a:r>
            <a:r>
              <a:rPr lang="zh-TW" altLang="zh-TW" sz="2400" u="sng" dirty="0"/>
              <a:t>存查。</a:t>
            </a:r>
            <a:endParaRPr lang="en-US" altLang="zh-TW" sz="2300" dirty="0">
              <a:latin typeface="+mj-ea"/>
              <a:ea typeface="+mj-ea"/>
            </a:endParaRPr>
          </a:p>
          <a:p>
            <a:pPr marL="274320" indent="-274320" eaLnBrk="1" fontAlgn="auto" hangingPunct="1">
              <a:spcAft>
                <a:spcPts val="0"/>
              </a:spcAft>
              <a:buFont typeface="Wingdings"/>
              <a:buNone/>
              <a:defRPr/>
            </a:pPr>
            <a:r>
              <a:rPr lang="zh-TW" altLang="en-US" sz="2300" dirty="0">
                <a:latin typeface="+mj-ea"/>
                <a:ea typeface="+mj-ea"/>
              </a:rPr>
              <a:t>      </a:t>
            </a:r>
            <a:r>
              <a:rPr lang="en-US" altLang="zh-TW" sz="2400" dirty="0">
                <a:latin typeface="微軟正黑體" pitchFamily="34" charset="-120"/>
              </a:rPr>
              <a:t>※</a:t>
            </a:r>
            <a:r>
              <a:rPr lang="zh-TW" altLang="en-US" sz="2400" dirty="0">
                <a:latin typeface="微軟正黑體" pitchFamily="34" charset="-120"/>
              </a:rPr>
              <a:t>繳交</a:t>
            </a:r>
            <a:r>
              <a:rPr lang="zh-TW" altLang="en-US" sz="2400" b="1" dirty="0">
                <a:solidFill>
                  <a:srgbClr val="FF0000"/>
                </a:solidFill>
                <a:latin typeface="微軟正黑體" pitchFamily="34" charset="-120"/>
              </a:rPr>
              <a:t>影印本，</a:t>
            </a:r>
            <a:r>
              <a:rPr lang="zh-TW" altLang="en-US" sz="2400" dirty="0">
                <a:latin typeface="微軟正黑體" pitchFamily="34" charset="-120"/>
              </a:rPr>
              <a:t>攜帶</a:t>
            </a:r>
            <a:r>
              <a:rPr lang="zh-TW" altLang="en-US" sz="2400" b="1" dirty="0">
                <a:solidFill>
                  <a:srgbClr val="FF0000"/>
                </a:solidFill>
                <a:latin typeface="微軟正黑體" pitchFamily="34" charset="-120"/>
              </a:rPr>
              <a:t>正本</a:t>
            </a:r>
            <a:r>
              <a:rPr lang="zh-TW" altLang="en-US" sz="2400" dirty="0">
                <a:latin typeface="微軟正黑體" pitchFamily="34" charset="-120"/>
              </a:rPr>
              <a:t>現場比對審查，</a:t>
            </a:r>
            <a:endParaRPr lang="en-US" altLang="zh-TW" sz="2400" dirty="0">
              <a:latin typeface="微軟正黑體" pitchFamily="34" charset="-120"/>
            </a:endParaRPr>
          </a:p>
          <a:p>
            <a:pPr marL="274320" indent="-274320" eaLnBrk="1" fontAlgn="auto" hangingPunct="1">
              <a:spcAft>
                <a:spcPts val="0"/>
              </a:spcAft>
              <a:buFont typeface="Wingdings"/>
              <a:buNone/>
              <a:defRPr/>
            </a:pPr>
            <a:r>
              <a:rPr lang="zh-TW" altLang="en-US" sz="2400" dirty="0">
                <a:solidFill>
                  <a:srgbClr val="FF0000"/>
                </a:solidFill>
                <a:latin typeface="微軟正黑體" pitchFamily="34" charset="-120"/>
              </a:rPr>
              <a:t>               </a:t>
            </a:r>
            <a:r>
              <a:rPr lang="zh-TW" altLang="en-US" sz="2400" dirty="0">
                <a:latin typeface="微軟正黑體" pitchFamily="34" charset="-120"/>
              </a:rPr>
              <a:t>請蓋</a:t>
            </a:r>
            <a:r>
              <a:rPr lang="zh-TW" altLang="en-US" sz="4000" b="1" dirty="0">
                <a:solidFill>
                  <a:srgbClr val="FF0000"/>
                </a:solidFill>
                <a:latin typeface="微軟正黑體" pitchFamily="34" charset="-120"/>
              </a:rPr>
              <a:t>人事職章</a:t>
            </a:r>
            <a:r>
              <a:rPr lang="zh-TW" altLang="en-US" sz="2400" dirty="0">
                <a:latin typeface="微軟正黑體" pitchFamily="34" charset="-120"/>
              </a:rPr>
              <a:t>及</a:t>
            </a:r>
            <a:r>
              <a:rPr lang="zh-TW" altLang="en-US" sz="4000" b="1" dirty="0">
                <a:solidFill>
                  <a:srgbClr val="FF0000"/>
                </a:solidFill>
                <a:latin typeface="微軟正黑體" pitchFamily="34" charset="-120"/>
              </a:rPr>
              <a:t>與正本相符</a:t>
            </a:r>
            <a:r>
              <a:rPr lang="zh-TW" altLang="en-US" sz="2400" b="1" dirty="0">
                <a:solidFill>
                  <a:srgbClr val="FF0000"/>
                </a:solidFill>
                <a:latin typeface="微軟正黑體" pitchFamily="34" charset="-120"/>
              </a:rPr>
              <a:t>。</a:t>
            </a:r>
            <a:r>
              <a:rPr lang="zh-TW" altLang="en-US" sz="2300" dirty="0">
                <a:latin typeface="+mj-ea"/>
                <a:ea typeface="+mj-ea"/>
              </a:rPr>
              <a:t> </a:t>
            </a:r>
            <a:endParaRPr lang="en-US" altLang="zh-TW" sz="2300" dirty="0">
              <a:latin typeface="+mj-ea"/>
              <a:ea typeface="+mj-ea"/>
            </a:endParaRPr>
          </a:p>
          <a:p>
            <a:pPr eaLnBrk="1" hangingPunct="1">
              <a:buFont typeface="Wingdings 3" pitchFamily="18" charset="2"/>
              <a:buNone/>
              <a:defRPr/>
            </a:pPr>
            <a:r>
              <a:rPr lang="zh-TW" altLang="en-US" sz="2300" dirty="0">
                <a:latin typeface="+mj-ea"/>
                <a:ea typeface="+mj-ea"/>
              </a:rPr>
              <a:t>    服務幼兒園或學校審查後應轉直轄市、縣（市）小組彙整至聯合小組辦理，</a:t>
            </a:r>
            <a:r>
              <a:rPr lang="zh-TW" altLang="en-US" sz="2300" b="1" dirty="0">
                <a:solidFill>
                  <a:srgbClr val="FF0000"/>
                </a:solidFill>
                <a:latin typeface="+mj-ea"/>
                <a:ea typeface="+mj-ea"/>
              </a:rPr>
              <a:t>逾期不予受理</a:t>
            </a:r>
            <a:r>
              <a:rPr lang="zh-TW" altLang="en-US" sz="2300" dirty="0">
                <a:latin typeface="+mj-ea"/>
                <a:ea typeface="+mj-ea"/>
              </a:rPr>
              <a:t>。</a:t>
            </a:r>
            <a:endParaRPr lang="en-US" altLang="zh-TW" sz="2300" dirty="0">
              <a:latin typeface="+mj-ea"/>
              <a:ea typeface="+mj-ea"/>
            </a:endParaRPr>
          </a:p>
          <a:p>
            <a:pPr eaLnBrk="1" hangingPunct="1">
              <a:buFont typeface="Wingdings 3" pitchFamily="18" charset="2"/>
              <a:buNone/>
              <a:defRPr/>
            </a:pPr>
            <a:endParaRPr lang="en-US" altLang="zh-TW" sz="2300" dirty="0">
              <a:latin typeface="+mj-ea"/>
              <a:ea typeface="+mj-ea"/>
            </a:endParaRPr>
          </a:p>
          <a:p>
            <a:pPr eaLnBrk="1" hangingPunct="1">
              <a:buFont typeface="Wingdings 3" pitchFamily="18" charset="2"/>
              <a:buNone/>
              <a:defRPr/>
            </a:pPr>
            <a:r>
              <a:rPr lang="zh-TW" altLang="en-US" sz="2300" dirty="0">
                <a:latin typeface="+mj-ea"/>
                <a:ea typeface="+mj-ea"/>
              </a:rPr>
              <a:t>        </a:t>
            </a:r>
            <a:r>
              <a:rPr lang="en-US" altLang="zh-TW" sz="3600" b="1" dirty="0">
                <a:solidFill>
                  <a:srgbClr val="FF0000"/>
                </a:solidFill>
                <a:latin typeface="+mj-ea"/>
                <a:ea typeface="+mj-ea"/>
              </a:rPr>
              <a:t>(4</a:t>
            </a:r>
            <a:r>
              <a:rPr lang="zh-TW" altLang="en-US" sz="3600" b="1" dirty="0">
                <a:solidFill>
                  <a:srgbClr val="FF0000"/>
                </a:solidFill>
                <a:latin typeface="+mj-ea"/>
                <a:ea typeface="+mj-ea"/>
              </a:rPr>
              <a:t>月</a:t>
            </a:r>
            <a:r>
              <a:rPr lang="en-US" altLang="zh-TW" sz="3600" b="1" dirty="0" smtClean="0">
                <a:solidFill>
                  <a:srgbClr val="FF0000"/>
                </a:solidFill>
                <a:latin typeface="+mj-ea"/>
                <a:ea typeface="+mj-ea"/>
              </a:rPr>
              <a:t>28</a:t>
            </a:r>
            <a:r>
              <a:rPr lang="zh-TW" altLang="en-US" sz="3600" b="1" dirty="0" smtClean="0">
                <a:solidFill>
                  <a:srgbClr val="FF0000"/>
                </a:solidFill>
                <a:latin typeface="+mj-ea"/>
                <a:ea typeface="+mj-ea"/>
              </a:rPr>
              <a:t>日星期五，</a:t>
            </a:r>
            <a:r>
              <a:rPr lang="zh-TW" altLang="en-US" sz="3600" b="1" dirty="0">
                <a:solidFill>
                  <a:srgbClr val="FF0000"/>
                </a:solidFill>
                <a:latin typeface="+mj-ea"/>
                <a:ea typeface="+mj-ea"/>
              </a:rPr>
              <a:t>上午</a:t>
            </a:r>
            <a:r>
              <a:rPr lang="en-US" altLang="zh-TW" sz="3600" b="1" dirty="0">
                <a:solidFill>
                  <a:srgbClr val="FF0000"/>
                </a:solidFill>
                <a:latin typeface="+mj-ea"/>
                <a:ea typeface="+mj-ea"/>
              </a:rPr>
              <a:t>9:30-12:00)</a:t>
            </a:r>
            <a:endParaRPr lang="zh-TW" altLang="en-US" sz="3600" dirty="0">
              <a:latin typeface="+mj-ea"/>
              <a:ea typeface="+mj-ea"/>
            </a:endParaRPr>
          </a:p>
        </p:txBody>
      </p:sp>
      <p:sp>
        <p:nvSpPr>
          <p:cNvPr id="4" name="矩形 3"/>
          <p:cNvSpPr/>
          <p:nvPr/>
        </p:nvSpPr>
        <p:spPr>
          <a:xfrm>
            <a:off x="3779912" y="6121697"/>
            <a:ext cx="2954655" cy="461665"/>
          </a:xfrm>
          <a:prstGeom prst="rect">
            <a:avLst/>
          </a:prstGeom>
        </p:spPr>
        <p:txBody>
          <a:bodyPr wrap="none">
            <a:spAutoFit/>
          </a:bodyPr>
          <a:lstStyle/>
          <a:p>
            <a:pPr eaLnBrk="1" hangingPunct="1">
              <a:buFont typeface="Wingdings 3" pitchFamily="18" charset="2"/>
              <a:buNone/>
              <a:defRPr/>
            </a:pPr>
            <a:r>
              <a:rPr lang="en-US" altLang="zh-TW" sz="2400" b="1" dirty="0">
                <a:solidFill>
                  <a:srgbClr val="FF0000"/>
                </a:solidFill>
                <a:latin typeface="標楷體" panose="03000509000000000000" pitchFamily="65" charset="-120"/>
                <a:ea typeface="標楷體" panose="03000509000000000000" pitchFamily="65" charset="-120"/>
              </a:rPr>
              <a:t>(</a:t>
            </a:r>
            <a:r>
              <a:rPr lang="zh-TW" altLang="en-US" sz="2400" b="1" dirty="0">
                <a:solidFill>
                  <a:srgbClr val="FF0000"/>
                </a:solidFill>
                <a:latin typeface="標楷體" panose="03000509000000000000" pitchFamily="65" charset="-120"/>
                <a:ea typeface="標楷體" panose="03000509000000000000" pitchFamily="65" charset="-120"/>
              </a:rPr>
              <a:t>教育處</a:t>
            </a:r>
            <a:r>
              <a:rPr lang="zh-TW" altLang="en-US" sz="2400" b="1" dirty="0" smtClean="0">
                <a:solidFill>
                  <a:srgbClr val="FF0000"/>
                </a:solidFill>
                <a:latin typeface="標楷體" panose="03000509000000000000" pitchFamily="65" charset="-120"/>
                <a:ea typeface="標楷體" panose="03000509000000000000" pitchFamily="65" charset="-120"/>
              </a:rPr>
              <a:t>第二會議室</a:t>
            </a:r>
            <a:r>
              <a:rPr lang="en-US" altLang="zh-TW" sz="2400" b="1" dirty="0">
                <a:solidFill>
                  <a:srgbClr val="FF0000"/>
                </a:solidFill>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0482" name="內容版面配置區 1"/>
          <p:cNvSpPr>
            <a:spLocks noGrp="1"/>
          </p:cNvSpPr>
          <p:nvPr>
            <p:ph idx="1"/>
          </p:nvPr>
        </p:nvSpPr>
        <p:spPr/>
        <p:txBody>
          <a:bodyPr>
            <a:normAutofit fontScale="92500" lnSpcReduction="20000"/>
          </a:bodyPr>
          <a:lstStyle/>
          <a:p>
            <a:pPr eaLnBrk="0" hangingPunct="0"/>
            <a:r>
              <a:rPr lang="zh-TW" altLang="en-US" dirty="0"/>
              <a:t>八、</a:t>
            </a:r>
            <a:r>
              <a:rPr lang="zh-TW" altLang="zh-TW" dirty="0"/>
              <a:t>申請遷調教保員、助理教保員應於規定期限內至遷調網站選填志願，超過規定期限後即不得更改或增減，填錯或未完成選填志願者自行負責。如遷調原因消失，經各縣（市）小組查證屬實者，得於第二次會議（協調會）之預備會議前以書面申請撤回。</a:t>
            </a:r>
          </a:p>
          <a:p>
            <a:pPr eaLnBrk="0" hangingPunct="0"/>
            <a:r>
              <a:rPr lang="zh-TW" altLang="zh-TW" dirty="0"/>
              <a:t>教保員、助理教保員選填志願遷調幼兒園或附幼，從申請遷調直 轄 市 、 縣 （ 市 ）中，以</a:t>
            </a:r>
            <a:r>
              <a:rPr lang="zh-TW" altLang="zh-TW" dirty="0">
                <a:solidFill>
                  <a:srgbClr val="FF0000"/>
                </a:solidFill>
              </a:rPr>
              <a:t>申請一至二縣（市）為限。</a:t>
            </a:r>
            <a:r>
              <a:rPr lang="zh-TW" altLang="zh-TW" dirty="0"/>
              <a:t>不同參加縣（市）之志願遷調幼兒園或附幼可混合填列。</a:t>
            </a:r>
          </a:p>
          <a:p>
            <a:pPr eaLnBrk="1" hangingPunct="1">
              <a:buFont typeface="Wingdings 3" pitchFamily="18" charset="2"/>
              <a:buNone/>
            </a:pPr>
            <a:endParaRPr lang="zh-TW"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1506" name="內容版面配置區 1"/>
          <p:cNvSpPr>
            <a:spLocks noGrp="1"/>
          </p:cNvSpPr>
          <p:nvPr>
            <p:ph idx="1"/>
          </p:nvPr>
        </p:nvSpPr>
        <p:spPr/>
        <p:txBody>
          <a:bodyPr>
            <a:normAutofit lnSpcReduction="10000"/>
          </a:bodyPr>
          <a:lstStyle/>
          <a:p>
            <a:pPr eaLnBrk="1" hangingPunct="1">
              <a:buFont typeface="Wingdings 3" pitchFamily="18" charset="2"/>
              <a:buNone/>
            </a:pPr>
            <a:r>
              <a:rPr lang="zh-TW" altLang="en-US" dirty="0"/>
              <a:t>十一、遷調作業按申請遷調教保員、助理教保員積分高低，</a:t>
            </a:r>
            <a:r>
              <a:rPr lang="zh-TW" altLang="en-US" dirty="0">
                <a:solidFill>
                  <a:srgbClr val="FF0000"/>
                </a:solidFill>
              </a:rPr>
              <a:t>分下列階段依序辦理</a:t>
            </a:r>
            <a:r>
              <a:rPr lang="zh-TW" altLang="en-US" dirty="0"/>
              <a:t>。前一階段已達成遷調者，不得參與下一階段遷調作業： </a:t>
            </a:r>
            <a:endParaRPr lang="en-US" altLang="zh-TW" dirty="0"/>
          </a:p>
          <a:p>
            <a:pPr eaLnBrk="1" hangingPunct="1"/>
            <a:r>
              <a:rPr lang="zh-TW" altLang="en-US" dirty="0"/>
              <a:t>（一）志願幼兒園或附幼單調，單調成功時連帶開缺供其他教保員、助理教保員單調。 </a:t>
            </a:r>
            <a:endParaRPr lang="en-US" altLang="zh-TW" dirty="0"/>
          </a:p>
          <a:p>
            <a:pPr eaLnBrk="1" hangingPunct="1"/>
            <a:r>
              <a:rPr lang="zh-TW" altLang="en-US" dirty="0"/>
              <a:t>（二）志願幼兒園或附幼多角調，依序辦理六角調、五角調、四角調、三角調。 </a:t>
            </a:r>
            <a:endParaRPr lang="en-US" altLang="zh-TW" dirty="0"/>
          </a:p>
          <a:p>
            <a:pPr eaLnBrk="1" hangingPunct="1"/>
            <a:r>
              <a:rPr lang="zh-TW" altLang="en-US" dirty="0"/>
              <a:t>（三）志願幼兒園或附幼互調。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187624" y="764704"/>
            <a:ext cx="3673475" cy="504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22534" name="內容版面配置區 1"/>
          <p:cNvSpPr txBox="1">
            <a:spLocks/>
          </p:cNvSpPr>
          <p:nvPr/>
        </p:nvSpPr>
        <p:spPr bwMode="auto">
          <a:xfrm>
            <a:off x="1455861" y="2133600"/>
            <a:ext cx="7940675" cy="3671888"/>
          </a:xfrm>
          <a:prstGeom prst="rect">
            <a:avLst/>
          </a:prstGeom>
          <a:noFill/>
          <a:ln w="9525">
            <a:noFill/>
            <a:miter lim="800000"/>
            <a:headEnd/>
            <a:tailEnd/>
          </a:ln>
        </p:spPr>
        <p:txBody>
          <a:bodyPr/>
          <a:lstStyle/>
          <a:p>
            <a:pPr marL="365125" indent="-255588">
              <a:spcBef>
                <a:spcPts val="400"/>
              </a:spcBef>
              <a:buClr>
                <a:schemeClr val="accent1"/>
              </a:buClr>
              <a:buSzPct val="68000"/>
              <a:buFont typeface="Wingdings 3" pitchFamily="18" charset="2"/>
              <a:buNone/>
            </a:pPr>
            <a:r>
              <a:rPr kumimoji="0" lang="zh-TW" altLang="en-US" sz="2100" dirty="0">
                <a:solidFill>
                  <a:srgbClr val="FF0000"/>
                </a:solidFill>
                <a:latin typeface="微軟正黑體" pitchFamily="34" charset="-120"/>
                <a:ea typeface="微軟正黑體" pitchFamily="34" charset="-120"/>
              </a:rPr>
              <a:t>單調                                                多角調</a:t>
            </a:r>
          </a:p>
        </p:txBody>
      </p:sp>
      <p:sp>
        <p:nvSpPr>
          <p:cNvPr id="22535" name="矩形 6"/>
          <p:cNvSpPr>
            <a:spLocks noChangeArrowheads="1"/>
          </p:cNvSpPr>
          <p:nvPr/>
        </p:nvSpPr>
        <p:spPr bwMode="auto">
          <a:xfrm>
            <a:off x="1619672" y="764704"/>
            <a:ext cx="2239716" cy="523220"/>
          </a:xfrm>
          <a:prstGeom prst="rect">
            <a:avLst/>
          </a:prstGeom>
          <a:noFill/>
          <a:ln w="9525">
            <a:noFill/>
            <a:miter lim="800000"/>
            <a:headEnd/>
            <a:tailEnd/>
          </a:ln>
        </p:spPr>
        <p:txBody>
          <a:bodyPr wrap="none">
            <a:spAutoFit/>
          </a:bodyPr>
          <a:lstStyle/>
          <a:p>
            <a:pPr>
              <a:spcBef>
                <a:spcPts val="2400"/>
              </a:spcBef>
            </a:pPr>
            <a:r>
              <a:rPr lang="zh-TW" altLang="en-US" sz="2800" b="1" dirty="0">
                <a:solidFill>
                  <a:schemeClr val="bg1"/>
                </a:solidFill>
              </a:rPr>
              <a:t>單調</a:t>
            </a:r>
            <a:r>
              <a:rPr lang="en-US" altLang="zh-TW" sz="2800" b="1" dirty="0">
                <a:solidFill>
                  <a:schemeClr val="bg1"/>
                </a:solidFill>
              </a:rPr>
              <a:t>&amp;</a:t>
            </a:r>
            <a:r>
              <a:rPr lang="zh-TW" altLang="en-US" sz="2800" b="1" dirty="0">
                <a:solidFill>
                  <a:schemeClr val="bg1"/>
                </a:solidFill>
              </a:rPr>
              <a:t>多角調</a:t>
            </a:r>
            <a:endParaRPr lang="en-US" altLang="zh-TW" sz="2800" b="1" dirty="0">
              <a:solidFill>
                <a:schemeClr val="bg1"/>
              </a:solidFill>
            </a:endParaRPr>
          </a:p>
        </p:txBody>
      </p:sp>
      <p:sp>
        <p:nvSpPr>
          <p:cNvPr id="8" name="橢圓 7"/>
          <p:cNvSpPr/>
          <p:nvPr/>
        </p:nvSpPr>
        <p:spPr>
          <a:xfrm>
            <a:off x="2699569" y="2708275"/>
            <a:ext cx="647700" cy="6492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b="1" dirty="0"/>
              <a:t>空</a:t>
            </a:r>
          </a:p>
        </p:txBody>
      </p:sp>
      <p:sp>
        <p:nvSpPr>
          <p:cNvPr id="9" name="橢圓 8"/>
          <p:cNvSpPr/>
          <p:nvPr/>
        </p:nvSpPr>
        <p:spPr>
          <a:xfrm>
            <a:off x="1620069" y="3573463"/>
            <a:ext cx="576262"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桃園</a:t>
            </a:r>
          </a:p>
        </p:txBody>
      </p:sp>
      <p:cxnSp>
        <p:nvCxnSpPr>
          <p:cNvPr id="10" name="直線單箭頭接點 9"/>
          <p:cNvCxnSpPr/>
          <p:nvPr/>
        </p:nvCxnSpPr>
        <p:spPr>
          <a:xfrm flipV="1">
            <a:off x="2123306" y="3284538"/>
            <a:ext cx="576263" cy="43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橢圓 10"/>
          <p:cNvSpPr/>
          <p:nvPr/>
        </p:nvSpPr>
        <p:spPr>
          <a:xfrm>
            <a:off x="2267769" y="4508500"/>
            <a:ext cx="576262"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嘉義</a:t>
            </a:r>
          </a:p>
        </p:txBody>
      </p:sp>
      <p:cxnSp>
        <p:nvCxnSpPr>
          <p:cNvPr id="12" name="直線單箭頭接點 11"/>
          <p:cNvCxnSpPr/>
          <p:nvPr/>
        </p:nvCxnSpPr>
        <p:spPr>
          <a:xfrm flipV="1">
            <a:off x="2555106" y="3357563"/>
            <a:ext cx="360363" cy="11509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橢圓 12"/>
          <p:cNvSpPr/>
          <p:nvPr/>
        </p:nvSpPr>
        <p:spPr>
          <a:xfrm>
            <a:off x="3347269" y="4508500"/>
            <a:ext cx="576262"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高雄</a:t>
            </a:r>
          </a:p>
        </p:txBody>
      </p:sp>
      <p:cxnSp>
        <p:nvCxnSpPr>
          <p:cNvPr id="14" name="直線單箭頭接點 13"/>
          <p:cNvCxnSpPr/>
          <p:nvPr/>
        </p:nvCxnSpPr>
        <p:spPr>
          <a:xfrm flipH="1" flipV="1">
            <a:off x="3204394" y="3429000"/>
            <a:ext cx="358775" cy="1008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橢圓 14"/>
          <p:cNvSpPr/>
          <p:nvPr/>
        </p:nvSpPr>
        <p:spPr>
          <a:xfrm>
            <a:off x="3923531" y="3500438"/>
            <a:ext cx="576263"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花蓮</a:t>
            </a:r>
          </a:p>
        </p:txBody>
      </p:sp>
      <p:cxnSp>
        <p:nvCxnSpPr>
          <p:cNvPr id="16" name="直線單箭頭接點 15"/>
          <p:cNvCxnSpPr/>
          <p:nvPr/>
        </p:nvCxnSpPr>
        <p:spPr>
          <a:xfrm flipH="1" flipV="1">
            <a:off x="3420294" y="3213100"/>
            <a:ext cx="503237" cy="360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橢圓 16"/>
          <p:cNvSpPr/>
          <p:nvPr/>
        </p:nvSpPr>
        <p:spPr>
          <a:xfrm>
            <a:off x="6588944" y="2636838"/>
            <a:ext cx="647700" cy="6477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台北</a:t>
            </a:r>
          </a:p>
        </p:txBody>
      </p:sp>
      <p:sp>
        <p:nvSpPr>
          <p:cNvPr id="18" name="橢圓 17"/>
          <p:cNvSpPr/>
          <p:nvPr/>
        </p:nvSpPr>
        <p:spPr>
          <a:xfrm>
            <a:off x="5507856" y="3500438"/>
            <a:ext cx="576263"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桃園</a:t>
            </a:r>
          </a:p>
        </p:txBody>
      </p:sp>
      <p:sp>
        <p:nvSpPr>
          <p:cNvPr id="19" name="橢圓 18"/>
          <p:cNvSpPr/>
          <p:nvPr/>
        </p:nvSpPr>
        <p:spPr>
          <a:xfrm>
            <a:off x="6155556" y="4437063"/>
            <a:ext cx="576263"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嘉義</a:t>
            </a:r>
          </a:p>
        </p:txBody>
      </p:sp>
      <p:sp>
        <p:nvSpPr>
          <p:cNvPr id="20" name="橢圓 19"/>
          <p:cNvSpPr/>
          <p:nvPr/>
        </p:nvSpPr>
        <p:spPr>
          <a:xfrm>
            <a:off x="7236644" y="4437063"/>
            <a:ext cx="576262" cy="5762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台東</a:t>
            </a:r>
          </a:p>
        </p:txBody>
      </p:sp>
      <p:sp>
        <p:nvSpPr>
          <p:cNvPr id="21" name="橢圓 20"/>
          <p:cNvSpPr/>
          <p:nvPr/>
        </p:nvSpPr>
        <p:spPr>
          <a:xfrm>
            <a:off x="7812906" y="3429000"/>
            <a:ext cx="576263" cy="5762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dirty="0"/>
              <a:t>花蓮</a:t>
            </a:r>
          </a:p>
        </p:txBody>
      </p:sp>
      <p:cxnSp>
        <p:nvCxnSpPr>
          <p:cNvPr id="22" name="直線單箭頭接點 21"/>
          <p:cNvCxnSpPr/>
          <p:nvPr/>
        </p:nvCxnSpPr>
        <p:spPr>
          <a:xfrm flipV="1">
            <a:off x="6012681" y="3141663"/>
            <a:ext cx="576263" cy="431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直線單箭頭接點 22"/>
          <p:cNvCxnSpPr/>
          <p:nvPr/>
        </p:nvCxnSpPr>
        <p:spPr>
          <a:xfrm>
            <a:off x="7236644" y="3141663"/>
            <a:ext cx="576262" cy="358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線單箭頭接點 23"/>
          <p:cNvCxnSpPr>
            <a:stCxn id="21" idx="3"/>
          </p:cNvCxnSpPr>
          <p:nvPr/>
        </p:nvCxnSpPr>
        <p:spPr>
          <a:xfrm flipH="1">
            <a:off x="7668444" y="3921125"/>
            <a:ext cx="228600" cy="5159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直線單箭頭接點 24"/>
          <p:cNvCxnSpPr/>
          <p:nvPr/>
        </p:nvCxnSpPr>
        <p:spPr>
          <a:xfrm flipH="1">
            <a:off x="6804844" y="4724400"/>
            <a:ext cx="431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直線單箭頭接點 25"/>
          <p:cNvCxnSpPr/>
          <p:nvPr/>
        </p:nvCxnSpPr>
        <p:spPr>
          <a:xfrm flipH="1" flipV="1">
            <a:off x="5939656" y="4149725"/>
            <a:ext cx="288925" cy="358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3554" name="內容版面配置區 1"/>
          <p:cNvSpPr>
            <a:spLocks noGrp="1"/>
          </p:cNvSpPr>
          <p:nvPr>
            <p:ph idx="1"/>
          </p:nvPr>
        </p:nvSpPr>
        <p:spPr/>
        <p:txBody>
          <a:bodyPr>
            <a:normAutofit lnSpcReduction="10000"/>
          </a:bodyPr>
          <a:lstStyle/>
          <a:p>
            <a:pPr eaLnBrk="1" hangingPunct="1">
              <a:buFont typeface="Wingdings 3" pitchFamily="18" charset="2"/>
              <a:buNone/>
            </a:pPr>
            <a:r>
              <a:rPr lang="zh-TW" altLang="en-US" dirty="0"/>
              <a:t>十二、申請人申請遷調積分、申請遷調幼兒園或附幼均</a:t>
            </a:r>
            <a:r>
              <a:rPr lang="zh-TW" altLang="en-US" dirty="0">
                <a:solidFill>
                  <a:srgbClr val="FF0000"/>
                </a:solidFill>
              </a:rPr>
              <a:t>相同時</a:t>
            </a:r>
            <a:r>
              <a:rPr lang="zh-TW" altLang="en-US" dirty="0"/>
              <a:t>，應依</a:t>
            </a:r>
            <a:endParaRPr lang="en-US" altLang="zh-TW" dirty="0"/>
          </a:p>
          <a:p>
            <a:pPr eaLnBrk="1" hangingPunct="1">
              <a:buFont typeface="Wingdings 3" pitchFamily="18" charset="2"/>
              <a:buNone/>
            </a:pPr>
            <a:r>
              <a:rPr lang="zh-TW" altLang="en-US" dirty="0"/>
              <a:t>   </a:t>
            </a:r>
            <a:r>
              <a:rPr lang="en-US" altLang="zh-TW" dirty="0"/>
              <a:t>(</a:t>
            </a:r>
            <a:r>
              <a:rPr lang="zh-TW" altLang="en-US" dirty="0"/>
              <a:t>一</a:t>
            </a:r>
            <a:r>
              <a:rPr lang="en-US" altLang="zh-TW" dirty="0"/>
              <a:t>)</a:t>
            </a:r>
            <a:r>
              <a:rPr lang="zh-TW" altLang="en-US" dirty="0"/>
              <a:t>年齡（以出生年月日先後排序）</a:t>
            </a:r>
            <a:endParaRPr lang="en-US" altLang="zh-TW" dirty="0"/>
          </a:p>
          <a:p>
            <a:pPr eaLnBrk="1" hangingPunct="1">
              <a:buFont typeface="Wingdings 3" pitchFamily="18" charset="2"/>
              <a:buNone/>
            </a:pPr>
            <a:r>
              <a:rPr lang="zh-TW" altLang="en-US" dirty="0"/>
              <a:t>   </a:t>
            </a:r>
            <a:r>
              <a:rPr lang="en-US" altLang="zh-TW" dirty="0"/>
              <a:t>(</a:t>
            </a:r>
            <a:r>
              <a:rPr lang="zh-TW" altLang="en-US" dirty="0"/>
              <a:t>二</a:t>
            </a:r>
            <a:r>
              <a:rPr lang="en-US" altLang="zh-TW" dirty="0"/>
              <a:t>)</a:t>
            </a:r>
            <a:r>
              <a:rPr lang="zh-TW" altLang="en-US" dirty="0"/>
              <a:t>年資積分</a:t>
            </a:r>
            <a:endParaRPr lang="en-US" altLang="zh-TW" dirty="0"/>
          </a:p>
          <a:p>
            <a:pPr eaLnBrk="1" hangingPunct="1">
              <a:buFont typeface="Wingdings 3" pitchFamily="18" charset="2"/>
              <a:buNone/>
            </a:pPr>
            <a:r>
              <a:rPr lang="zh-TW" altLang="en-US" dirty="0"/>
              <a:t>   </a:t>
            </a:r>
            <a:r>
              <a:rPr lang="en-US" altLang="zh-TW" dirty="0"/>
              <a:t>(</a:t>
            </a:r>
            <a:r>
              <a:rPr lang="zh-TW" altLang="en-US" dirty="0"/>
              <a:t>三</a:t>
            </a:r>
            <a:r>
              <a:rPr lang="en-US" altLang="zh-TW" dirty="0"/>
              <a:t>)</a:t>
            </a:r>
            <a:r>
              <a:rPr lang="zh-TW" altLang="en-US" dirty="0"/>
              <a:t>考核績分</a:t>
            </a:r>
            <a:endParaRPr lang="en-US" altLang="zh-TW" dirty="0"/>
          </a:p>
          <a:p>
            <a:pPr eaLnBrk="1" hangingPunct="1">
              <a:buFont typeface="Wingdings 3" pitchFamily="18" charset="2"/>
              <a:buNone/>
            </a:pPr>
            <a:r>
              <a:rPr lang="zh-TW" altLang="en-US" dirty="0"/>
              <a:t>   </a:t>
            </a:r>
            <a:r>
              <a:rPr lang="en-US" altLang="zh-TW" dirty="0"/>
              <a:t>(</a:t>
            </a:r>
            <a:r>
              <a:rPr lang="zh-TW" altLang="en-US" dirty="0"/>
              <a:t>四</a:t>
            </a:r>
            <a:r>
              <a:rPr lang="en-US" altLang="zh-TW" dirty="0"/>
              <a:t>)</a:t>
            </a:r>
            <a:r>
              <a:rPr lang="zh-TW" altLang="en-US" dirty="0"/>
              <a:t>獎懲積分</a:t>
            </a:r>
            <a:endParaRPr lang="en-US" altLang="zh-TW" dirty="0"/>
          </a:p>
          <a:p>
            <a:pPr eaLnBrk="1" hangingPunct="1">
              <a:buFont typeface="Wingdings 3" pitchFamily="18" charset="2"/>
              <a:buNone/>
            </a:pPr>
            <a:r>
              <a:rPr lang="zh-TW" altLang="en-US" dirty="0"/>
              <a:t>   </a:t>
            </a:r>
            <a:r>
              <a:rPr lang="en-US" altLang="zh-TW" dirty="0"/>
              <a:t>(</a:t>
            </a:r>
            <a:r>
              <a:rPr lang="zh-TW" altLang="en-US" dirty="0"/>
              <a:t>五</a:t>
            </a:r>
            <a:r>
              <a:rPr lang="en-US" altLang="zh-TW" dirty="0"/>
              <a:t>)</a:t>
            </a:r>
            <a:r>
              <a:rPr lang="zh-TW" altLang="en-US" dirty="0"/>
              <a:t>進修研習積分等條件依序辦理</a:t>
            </a:r>
            <a:endParaRPr lang="en-US" altLang="zh-TW" dirty="0"/>
          </a:p>
          <a:p>
            <a:pPr eaLnBrk="1" hangingPunct="1">
              <a:buFont typeface="Wingdings 3" pitchFamily="18" charset="2"/>
              <a:buNone/>
            </a:pPr>
            <a:r>
              <a:rPr lang="zh-TW" altLang="en-US" dirty="0"/>
              <a:t>   以上情況均相同時，依電腦資料排序處理。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4578" name="內容版面配置區 1"/>
          <p:cNvSpPr>
            <a:spLocks noGrp="1"/>
          </p:cNvSpPr>
          <p:nvPr>
            <p:ph idx="1"/>
          </p:nvPr>
        </p:nvSpPr>
        <p:spPr/>
        <p:txBody>
          <a:bodyPr>
            <a:normAutofit fontScale="92500" lnSpcReduction="10000"/>
          </a:bodyPr>
          <a:lstStyle/>
          <a:p>
            <a:pPr marL="82296" indent="0">
              <a:buNone/>
            </a:pPr>
            <a:r>
              <a:rPr lang="zh-TW" altLang="en-US" dirty="0"/>
              <a:t>十四、經遷調之教保員、助理教保員，除有本條例第十二</a:t>
            </a:r>
            <a:r>
              <a:rPr lang="zh-TW" altLang="en-US" dirty="0"/>
              <a:t>條、第十三條或第十四條第一</a:t>
            </a:r>
            <a:r>
              <a:rPr lang="zh-TW" altLang="en-US" dirty="0"/>
              <a:t>項各款情形之一者外，幼兒園或學校</a:t>
            </a:r>
            <a:r>
              <a:rPr lang="zh-TW" altLang="en-US" dirty="0">
                <a:solidFill>
                  <a:srgbClr val="FF0000"/>
                </a:solidFill>
              </a:rPr>
              <a:t>不得拒絕</a:t>
            </a:r>
            <a:r>
              <a:rPr lang="zh-TW" altLang="en-US" dirty="0"/>
              <a:t>進用。 </a:t>
            </a:r>
          </a:p>
          <a:p>
            <a:pPr marL="82296" indent="0">
              <a:buNone/>
            </a:pPr>
            <a:r>
              <a:rPr lang="zh-TW" altLang="en-US" dirty="0"/>
              <a:t>教保員、助理教保員經達成遷調而</a:t>
            </a:r>
            <a:r>
              <a:rPr lang="zh-TW" altLang="en-US" dirty="0">
                <a:solidFill>
                  <a:srgbClr val="FF0000"/>
                </a:solidFill>
              </a:rPr>
              <a:t>未報到</a:t>
            </a:r>
            <a:r>
              <a:rPr lang="zh-TW" altLang="en-US" dirty="0"/>
              <a:t>，致影響其他幼兒園或附幼教保員、助理教保員遷調者，各該遷調均失其效力，各教保員、助理教保員仍留原幼兒園或附幼服務，原幼兒園或學校不得拒絕。但未報到教保員、助理教保員之原幼兒園或學校可</a:t>
            </a:r>
            <a:r>
              <a:rPr lang="zh-TW" altLang="en-US" dirty="0">
                <a:solidFill>
                  <a:srgbClr val="FF0000"/>
                </a:solidFill>
              </a:rPr>
              <a:t>增開缺額</a:t>
            </a:r>
            <a:r>
              <a:rPr lang="zh-TW" altLang="en-US" dirty="0"/>
              <a:t>者，各該遷調不失其效力。 </a:t>
            </a:r>
          </a:p>
        </p:txBody>
      </p:sp>
    </p:spTree>
    <p:extLst>
      <p:ext uri="{BB962C8B-B14F-4D97-AF65-F5344CB8AC3E}">
        <p14:creationId xmlns:p14="http://schemas.microsoft.com/office/powerpoint/2010/main" val="2063873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hangingPunct="1">
              <a:defRPr/>
            </a:pPr>
            <a:r>
              <a:rPr lang="zh-TW" altLang="en-US" dirty="0"/>
              <a:t>遷調他縣市服務作業要點</a:t>
            </a:r>
          </a:p>
        </p:txBody>
      </p:sp>
      <p:sp>
        <p:nvSpPr>
          <p:cNvPr id="24578" name="內容版面配置區 1"/>
          <p:cNvSpPr>
            <a:spLocks noGrp="1"/>
          </p:cNvSpPr>
          <p:nvPr>
            <p:ph idx="1"/>
          </p:nvPr>
        </p:nvSpPr>
        <p:spPr/>
        <p:txBody>
          <a:bodyPr>
            <a:normAutofit fontScale="92500" lnSpcReduction="10000"/>
          </a:bodyPr>
          <a:lstStyle/>
          <a:p>
            <a:pPr eaLnBrk="1" hangingPunct="1">
              <a:buFont typeface="Wingdings 3" pitchFamily="18" charset="2"/>
              <a:buNone/>
            </a:pPr>
            <a:r>
              <a:rPr lang="zh-TW" altLang="en-US" dirty="0"/>
              <a:t>十五、申請遷調其他直轄市、縣（市）服務之教保員、助理教保員，於遷調程序中有</a:t>
            </a:r>
            <a:r>
              <a:rPr lang="zh-TW" altLang="en-US" dirty="0">
                <a:solidFill>
                  <a:srgbClr val="FF0000"/>
                </a:solidFill>
              </a:rPr>
              <a:t>所提證明文件不實</a:t>
            </a:r>
            <a:r>
              <a:rPr lang="zh-TW" altLang="en-US" dirty="0"/>
              <a:t>，或</a:t>
            </a:r>
            <a:r>
              <a:rPr lang="zh-TW" altLang="en-US" dirty="0">
                <a:solidFill>
                  <a:srgbClr val="FF0000"/>
                </a:solidFill>
              </a:rPr>
              <a:t>不依服務條件規定申請遷調</a:t>
            </a:r>
            <a:r>
              <a:rPr lang="zh-TW" altLang="en-US" dirty="0"/>
              <a:t>者，應自負刑事及行政責任，其申請之遷調為無效。致影響其他幼兒園或附幼教保員、助理教保員遷調者，各該遷調均失其效力，各教保員、助理教保員仍留原幼兒園或附幼服務，原幼兒園或學校不得拒絕；未報到教保員、助理教保員之原幼兒園或學校可增開缺額者，各該遷調不失其效力。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zh-TW" dirty="0"/>
              <a:t>重要期程</a:t>
            </a:r>
            <a:endParaRPr lang="zh-TW" altLang="en-US" dirty="0"/>
          </a:p>
        </p:txBody>
      </p:sp>
      <p:sp>
        <p:nvSpPr>
          <p:cNvPr id="3" name="內容版面配置區 2"/>
          <p:cNvSpPr>
            <a:spLocks noGrp="1"/>
          </p:cNvSpPr>
          <p:nvPr>
            <p:ph idx="1"/>
          </p:nvPr>
        </p:nvSpPr>
        <p:spPr>
          <a:xfrm>
            <a:off x="1187624" y="1481138"/>
            <a:ext cx="7704856" cy="4827587"/>
          </a:xfrm>
        </p:spPr>
        <p:txBody>
          <a:bodyPr>
            <a:normAutofit fontScale="70000" lnSpcReduction="20000"/>
          </a:bodyPr>
          <a:lstStyle/>
          <a:p>
            <a:pPr marL="365760" indent="-256032" eaLnBrk="1" fontAlgn="auto" hangingPunct="1">
              <a:spcAft>
                <a:spcPts val="0"/>
              </a:spcAft>
              <a:buFont typeface="Wingdings 3"/>
              <a:buChar char=""/>
              <a:defRPr/>
            </a:pPr>
            <a:r>
              <a:rPr lang="en-US" altLang="zh-TW" dirty="0" smtClean="0">
                <a:solidFill>
                  <a:srgbClr val="FF0000"/>
                </a:solidFill>
              </a:rPr>
              <a:t>4</a:t>
            </a:r>
            <a:r>
              <a:rPr lang="zh-TW" altLang="zh-TW" dirty="0" smtClean="0">
                <a:solidFill>
                  <a:srgbClr val="FF0000"/>
                </a:solidFill>
              </a:rPr>
              <a:t>月</a:t>
            </a:r>
            <a:r>
              <a:rPr lang="en-US" altLang="zh-TW" dirty="0" smtClean="0">
                <a:solidFill>
                  <a:srgbClr val="FF0000"/>
                </a:solidFill>
              </a:rPr>
              <a:t>19</a:t>
            </a:r>
            <a:r>
              <a:rPr lang="zh-TW" altLang="zh-TW" dirty="0" smtClean="0">
                <a:solidFill>
                  <a:srgbClr val="FF0000"/>
                </a:solidFill>
              </a:rPr>
              <a:t>日</a:t>
            </a:r>
            <a:r>
              <a:rPr lang="en-US" altLang="zh-TW" dirty="0">
                <a:solidFill>
                  <a:srgbClr val="FF0000"/>
                </a:solidFill>
              </a:rPr>
              <a:t>(</a:t>
            </a:r>
            <a:r>
              <a:rPr lang="zh-TW" altLang="en-US" dirty="0" smtClean="0">
                <a:solidFill>
                  <a:srgbClr val="FF0000"/>
                </a:solidFill>
              </a:rPr>
              <a:t>星期三</a:t>
            </a:r>
            <a:r>
              <a:rPr lang="en-US" altLang="zh-TW" dirty="0" smtClean="0">
                <a:solidFill>
                  <a:srgbClr val="FF0000"/>
                </a:solidFill>
              </a:rPr>
              <a:t>)</a:t>
            </a:r>
            <a:r>
              <a:rPr lang="zh-TW" altLang="en-US" dirty="0">
                <a:solidFill>
                  <a:srgbClr val="FF0000"/>
                </a:solidFill>
              </a:rPr>
              <a:t>至</a:t>
            </a:r>
            <a:r>
              <a:rPr lang="en-US" altLang="zh-TW" dirty="0">
                <a:solidFill>
                  <a:srgbClr val="FF0000"/>
                </a:solidFill>
              </a:rPr>
              <a:t>4</a:t>
            </a:r>
            <a:r>
              <a:rPr lang="zh-TW" altLang="en-US" dirty="0" smtClean="0">
                <a:solidFill>
                  <a:srgbClr val="FF0000"/>
                </a:solidFill>
              </a:rPr>
              <a:t>月</a:t>
            </a:r>
            <a:r>
              <a:rPr lang="en-US" altLang="zh-TW" dirty="0" smtClean="0">
                <a:solidFill>
                  <a:srgbClr val="FF0000"/>
                </a:solidFill>
              </a:rPr>
              <a:t>24</a:t>
            </a:r>
            <a:r>
              <a:rPr lang="zh-TW" altLang="en-US" dirty="0" smtClean="0">
                <a:solidFill>
                  <a:srgbClr val="FF0000"/>
                </a:solidFill>
              </a:rPr>
              <a:t>日</a:t>
            </a:r>
            <a:r>
              <a:rPr lang="en-US" altLang="zh-TW" dirty="0" smtClean="0">
                <a:solidFill>
                  <a:srgbClr val="FF0000"/>
                </a:solidFill>
              </a:rPr>
              <a:t> </a:t>
            </a:r>
            <a:r>
              <a:rPr lang="en-US" altLang="zh-TW" dirty="0">
                <a:solidFill>
                  <a:srgbClr val="FF0000"/>
                </a:solidFill>
              </a:rPr>
              <a:t>(</a:t>
            </a:r>
            <a:r>
              <a:rPr lang="zh-TW" altLang="en-US" dirty="0" smtClean="0">
                <a:solidFill>
                  <a:srgbClr val="FF0000"/>
                </a:solidFill>
              </a:rPr>
              <a:t>星期一</a:t>
            </a:r>
            <a:r>
              <a:rPr lang="en-US" altLang="zh-TW" dirty="0" smtClean="0">
                <a:solidFill>
                  <a:srgbClr val="FF0000"/>
                </a:solidFill>
              </a:rPr>
              <a:t>)</a:t>
            </a:r>
            <a:endParaRPr lang="en-US" altLang="zh-TW" dirty="0">
              <a:solidFill>
                <a:srgbClr val="FF0000"/>
              </a:solidFill>
            </a:endParaRPr>
          </a:p>
          <a:p>
            <a:pPr marL="109728" indent="0" eaLnBrk="1" fontAlgn="auto" hangingPunct="1">
              <a:spcAft>
                <a:spcPts val="0"/>
              </a:spcAft>
              <a:buNone/>
              <a:defRPr/>
            </a:pPr>
            <a:r>
              <a:rPr lang="zh-TW" altLang="zh-TW" sz="3100" dirty="0"/>
              <a:t>發布參與遷調作業幼兒園及學校名單</a:t>
            </a:r>
            <a:r>
              <a:rPr lang="zh-TW" altLang="en-US" sz="3100" dirty="0"/>
              <a:t>。</a:t>
            </a:r>
            <a:endParaRPr lang="en-US" altLang="zh-TW" sz="3100" dirty="0"/>
          </a:p>
          <a:p>
            <a:pPr indent="-256032">
              <a:buFont typeface="Wingdings 3"/>
              <a:buChar char=""/>
              <a:defRPr/>
            </a:pPr>
            <a:r>
              <a:rPr lang="en-US" altLang="zh-TW" u="sng" dirty="0">
                <a:solidFill>
                  <a:srgbClr val="FF0000"/>
                </a:solidFill>
              </a:rPr>
              <a:t>4</a:t>
            </a:r>
            <a:r>
              <a:rPr lang="zh-TW" altLang="zh-TW" u="sng" dirty="0" smtClean="0">
                <a:solidFill>
                  <a:srgbClr val="FF0000"/>
                </a:solidFill>
              </a:rPr>
              <a:t>月</a:t>
            </a:r>
            <a:r>
              <a:rPr lang="en-US" altLang="zh-TW" u="sng" dirty="0" smtClean="0">
                <a:solidFill>
                  <a:srgbClr val="FF0000"/>
                </a:solidFill>
              </a:rPr>
              <a:t>20</a:t>
            </a:r>
            <a:r>
              <a:rPr lang="zh-TW" altLang="zh-TW" u="sng" dirty="0" smtClean="0">
                <a:solidFill>
                  <a:srgbClr val="FF0000"/>
                </a:solidFill>
              </a:rPr>
              <a:t>日</a:t>
            </a:r>
            <a:r>
              <a:rPr lang="en-US" altLang="zh-TW" u="sng" dirty="0">
                <a:solidFill>
                  <a:srgbClr val="FF0000"/>
                </a:solidFill>
              </a:rPr>
              <a:t>(</a:t>
            </a:r>
            <a:r>
              <a:rPr lang="zh-TW" altLang="zh-TW" u="sng" dirty="0" smtClean="0">
                <a:solidFill>
                  <a:srgbClr val="FF0000"/>
                </a:solidFill>
              </a:rPr>
              <a:t>星期</a:t>
            </a:r>
            <a:r>
              <a:rPr lang="zh-TW" altLang="en-US" u="sng" dirty="0">
                <a:solidFill>
                  <a:srgbClr val="FF0000"/>
                </a:solidFill>
              </a:rPr>
              <a:t>四</a:t>
            </a:r>
            <a:r>
              <a:rPr lang="en-US" altLang="zh-TW" u="sng" dirty="0" smtClean="0">
                <a:solidFill>
                  <a:srgbClr val="FF0000"/>
                </a:solidFill>
              </a:rPr>
              <a:t>)</a:t>
            </a:r>
            <a:r>
              <a:rPr lang="zh-TW" altLang="zh-TW" u="sng" dirty="0">
                <a:solidFill>
                  <a:srgbClr val="FF0000"/>
                </a:solidFill>
              </a:rPr>
              <a:t>至</a:t>
            </a:r>
            <a:r>
              <a:rPr lang="en-US" altLang="zh-TW" u="sng" dirty="0">
                <a:solidFill>
                  <a:srgbClr val="FF0000"/>
                </a:solidFill>
              </a:rPr>
              <a:t>4</a:t>
            </a:r>
            <a:r>
              <a:rPr lang="zh-TW" altLang="zh-TW" u="sng" dirty="0">
                <a:solidFill>
                  <a:srgbClr val="FF0000"/>
                </a:solidFill>
              </a:rPr>
              <a:t>月</a:t>
            </a:r>
            <a:r>
              <a:rPr lang="en-US" altLang="zh-TW" u="sng" dirty="0" smtClean="0">
                <a:solidFill>
                  <a:srgbClr val="FF0000"/>
                </a:solidFill>
              </a:rPr>
              <a:t>26</a:t>
            </a:r>
            <a:r>
              <a:rPr lang="zh-TW" altLang="zh-TW" u="sng" dirty="0" smtClean="0">
                <a:solidFill>
                  <a:srgbClr val="FF0000"/>
                </a:solidFill>
              </a:rPr>
              <a:t>日</a:t>
            </a:r>
            <a:r>
              <a:rPr lang="en-US" altLang="zh-TW" u="sng" dirty="0">
                <a:solidFill>
                  <a:srgbClr val="FF0000"/>
                </a:solidFill>
              </a:rPr>
              <a:t>(</a:t>
            </a:r>
            <a:r>
              <a:rPr lang="zh-TW" altLang="zh-TW" u="sng" dirty="0" smtClean="0">
                <a:solidFill>
                  <a:srgbClr val="FF0000"/>
                </a:solidFill>
              </a:rPr>
              <a:t>星期</a:t>
            </a:r>
            <a:r>
              <a:rPr lang="zh-TW" altLang="en-US" u="sng" dirty="0" smtClean="0">
                <a:solidFill>
                  <a:srgbClr val="FF0000"/>
                </a:solidFill>
              </a:rPr>
              <a:t>三</a:t>
            </a:r>
            <a:r>
              <a:rPr lang="en-US" altLang="zh-TW" u="sng" dirty="0" smtClean="0">
                <a:solidFill>
                  <a:srgbClr val="FF0000"/>
                </a:solidFill>
              </a:rPr>
              <a:t>)</a:t>
            </a:r>
            <a:r>
              <a:rPr lang="zh-TW" altLang="en-US" dirty="0" smtClean="0">
                <a:solidFill>
                  <a:srgbClr val="FF0000"/>
                </a:solidFill>
              </a:rPr>
              <a:t> </a:t>
            </a:r>
            <a:r>
              <a:rPr lang="zh-TW" altLang="en-US" dirty="0">
                <a:solidFill>
                  <a:srgbClr val="FF0000"/>
                </a:solidFill>
              </a:rPr>
              <a:t>★★★</a:t>
            </a:r>
            <a:endParaRPr lang="en-US" altLang="zh-TW" dirty="0">
              <a:solidFill>
                <a:srgbClr val="FF0000"/>
              </a:solidFill>
            </a:endParaRPr>
          </a:p>
          <a:p>
            <a:pPr marL="109728" indent="0">
              <a:buNone/>
              <a:defRPr/>
            </a:pPr>
            <a:r>
              <a:rPr lang="zh-TW" altLang="zh-TW" sz="3100" dirty="0"/>
              <a:t>參加遷調教保員及助理教保員上網填報資料</a:t>
            </a:r>
            <a:r>
              <a:rPr lang="zh-TW" altLang="en-US" sz="3100" dirty="0"/>
              <a:t>。</a:t>
            </a:r>
            <a:endParaRPr lang="en-US" altLang="zh-TW" sz="3100" dirty="0"/>
          </a:p>
          <a:p>
            <a:pPr indent="-256032">
              <a:buFont typeface="Wingdings 3"/>
              <a:buChar char=""/>
              <a:defRPr/>
            </a:pPr>
            <a:r>
              <a:rPr lang="en-US" altLang="zh-TW" u="sng" dirty="0">
                <a:solidFill>
                  <a:srgbClr val="FF0000"/>
                </a:solidFill>
              </a:rPr>
              <a:t>4</a:t>
            </a:r>
            <a:r>
              <a:rPr lang="zh-TW" altLang="en-US" u="sng" dirty="0">
                <a:solidFill>
                  <a:srgbClr val="FF0000"/>
                </a:solidFill>
              </a:rPr>
              <a:t>月</a:t>
            </a:r>
            <a:r>
              <a:rPr lang="en-US" altLang="zh-TW" u="sng" dirty="0" smtClean="0">
                <a:solidFill>
                  <a:srgbClr val="FF0000"/>
                </a:solidFill>
              </a:rPr>
              <a:t>28</a:t>
            </a:r>
            <a:r>
              <a:rPr lang="zh-TW" altLang="en-US" u="sng" dirty="0" smtClean="0">
                <a:solidFill>
                  <a:srgbClr val="FF0000"/>
                </a:solidFill>
              </a:rPr>
              <a:t>日</a:t>
            </a:r>
            <a:r>
              <a:rPr lang="en-US" altLang="zh-TW" u="sng" dirty="0">
                <a:solidFill>
                  <a:srgbClr val="FF0000"/>
                </a:solidFill>
              </a:rPr>
              <a:t>(</a:t>
            </a:r>
            <a:r>
              <a:rPr lang="zh-TW" altLang="en-US" u="sng" dirty="0" smtClean="0">
                <a:solidFill>
                  <a:srgbClr val="FF0000"/>
                </a:solidFill>
              </a:rPr>
              <a:t>星期五</a:t>
            </a:r>
            <a:r>
              <a:rPr lang="en-US" altLang="zh-TW" u="sng" dirty="0" smtClean="0">
                <a:solidFill>
                  <a:srgbClr val="FF0000"/>
                </a:solidFill>
              </a:rPr>
              <a:t>) </a:t>
            </a:r>
            <a:r>
              <a:rPr lang="zh-TW" altLang="en-US" u="sng" dirty="0">
                <a:solidFill>
                  <a:srgbClr val="FF0000"/>
                </a:solidFill>
              </a:rPr>
              <a:t>上午</a:t>
            </a:r>
            <a:r>
              <a:rPr lang="en-US" altLang="zh-TW" u="sng" dirty="0">
                <a:solidFill>
                  <a:srgbClr val="FF0000"/>
                </a:solidFill>
              </a:rPr>
              <a:t>9:30-12:00</a:t>
            </a:r>
            <a:r>
              <a:rPr lang="zh-TW" altLang="en-US" dirty="0">
                <a:solidFill>
                  <a:srgbClr val="FF0000"/>
                </a:solidFill>
              </a:rPr>
              <a:t> ★★★★★</a:t>
            </a:r>
            <a:endParaRPr lang="en-US" altLang="zh-TW" u="sng" dirty="0">
              <a:solidFill>
                <a:srgbClr val="FF0000"/>
              </a:solidFill>
            </a:endParaRPr>
          </a:p>
          <a:p>
            <a:pPr marL="109728" indent="0" fontAlgn="auto">
              <a:spcAft>
                <a:spcPts val="0"/>
              </a:spcAft>
              <a:buNone/>
              <a:defRPr/>
            </a:pPr>
            <a:r>
              <a:rPr lang="zh-TW" altLang="zh-TW" sz="3100" dirty="0"/>
              <a:t>申請人積分審查作業</a:t>
            </a:r>
            <a:r>
              <a:rPr lang="en-US" altLang="zh-TW" sz="3100" dirty="0"/>
              <a:t>(</a:t>
            </a:r>
            <a:r>
              <a:rPr lang="zh-TW" altLang="zh-TW" sz="3100" dirty="0"/>
              <a:t>教育處</a:t>
            </a:r>
            <a:r>
              <a:rPr lang="zh-TW" altLang="en-US" sz="3100" dirty="0" smtClean="0"/>
              <a:t>第二會議室</a:t>
            </a:r>
            <a:r>
              <a:rPr lang="en-US" altLang="zh-TW" sz="3100" dirty="0"/>
              <a:t>)</a:t>
            </a:r>
          </a:p>
          <a:p>
            <a:pPr indent="-256032">
              <a:buFont typeface="Wingdings 3"/>
              <a:buChar char=""/>
              <a:defRPr/>
            </a:pPr>
            <a:r>
              <a:rPr lang="en-US" altLang="zh-TW" u="sng" dirty="0">
                <a:solidFill>
                  <a:srgbClr val="FF0000"/>
                </a:solidFill>
              </a:rPr>
              <a:t>5</a:t>
            </a:r>
            <a:r>
              <a:rPr lang="zh-TW" altLang="zh-TW" u="sng" dirty="0" smtClean="0">
                <a:solidFill>
                  <a:srgbClr val="FF0000"/>
                </a:solidFill>
              </a:rPr>
              <a:t>月</a:t>
            </a:r>
            <a:r>
              <a:rPr lang="en-US" altLang="zh-TW" u="sng" dirty="0" smtClean="0">
                <a:solidFill>
                  <a:srgbClr val="FF0000"/>
                </a:solidFill>
              </a:rPr>
              <a:t>12</a:t>
            </a:r>
            <a:r>
              <a:rPr lang="zh-TW" altLang="zh-TW" u="sng" dirty="0" smtClean="0">
                <a:solidFill>
                  <a:srgbClr val="FF0000"/>
                </a:solidFill>
              </a:rPr>
              <a:t>日</a:t>
            </a:r>
            <a:r>
              <a:rPr lang="en-US" altLang="zh-TW" u="sng" dirty="0">
                <a:solidFill>
                  <a:srgbClr val="FF0000"/>
                </a:solidFill>
              </a:rPr>
              <a:t>(</a:t>
            </a:r>
            <a:r>
              <a:rPr lang="zh-TW" altLang="zh-TW" u="sng" dirty="0">
                <a:solidFill>
                  <a:srgbClr val="FF0000"/>
                </a:solidFill>
              </a:rPr>
              <a:t>星期</a:t>
            </a:r>
            <a:r>
              <a:rPr lang="zh-TW" altLang="en-US" u="sng" dirty="0">
                <a:solidFill>
                  <a:srgbClr val="FF0000"/>
                </a:solidFill>
              </a:rPr>
              <a:t>五</a:t>
            </a:r>
            <a:r>
              <a:rPr lang="en-US" altLang="zh-TW" u="sng" dirty="0">
                <a:solidFill>
                  <a:srgbClr val="FF0000"/>
                </a:solidFill>
              </a:rPr>
              <a:t>)</a:t>
            </a:r>
            <a:r>
              <a:rPr lang="zh-TW" altLang="zh-TW" u="sng" dirty="0">
                <a:solidFill>
                  <a:srgbClr val="FF0000"/>
                </a:solidFill>
              </a:rPr>
              <a:t>前</a:t>
            </a:r>
            <a:r>
              <a:rPr lang="zh-TW" altLang="en-US" dirty="0">
                <a:solidFill>
                  <a:srgbClr val="FF0000"/>
                </a:solidFill>
              </a:rPr>
              <a:t>★★</a:t>
            </a:r>
            <a:endParaRPr lang="en-US" altLang="zh-TW" dirty="0">
              <a:solidFill>
                <a:srgbClr val="FF0000"/>
              </a:solidFill>
            </a:endParaRPr>
          </a:p>
          <a:p>
            <a:pPr marL="109728" indent="0">
              <a:buNone/>
              <a:defRPr/>
            </a:pPr>
            <a:r>
              <a:rPr lang="zh-TW" altLang="zh-TW" sz="3100" dirty="0"/>
              <a:t>通知遷調結果</a:t>
            </a:r>
            <a:endParaRPr lang="en-US" altLang="zh-TW" sz="3100" dirty="0"/>
          </a:p>
          <a:p>
            <a:pPr indent="-256032">
              <a:buFont typeface="Wingdings 3"/>
              <a:buChar char=""/>
              <a:defRPr/>
            </a:pPr>
            <a:r>
              <a:rPr lang="en-US" altLang="zh-TW" u="sng" dirty="0">
                <a:solidFill>
                  <a:srgbClr val="FF0000"/>
                </a:solidFill>
              </a:rPr>
              <a:t>5</a:t>
            </a:r>
            <a:r>
              <a:rPr lang="zh-TW" altLang="zh-TW" u="sng" dirty="0">
                <a:solidFill>
                  <a:srgbClr val="FF0000"/>
                </a:solidFill>
              </a:rPr>
              <a:t>月</a:t>
            </a:r>
            <a:r>
              <a:rPr lang="en-US" altLang="zh-TW" u="sng" dirty="0" smtClean="0">
                <a:solidFill>
                  <a:srgbClr val="FF0000"/>
                </a:solidFill>
              </a:rPr>
              <a:t>19</a:t>
            </a:r>
            <a:r>
              <a:rPr lang="zh-TW" altLang="zh-TW" u="sng" dirty="0" smtClean="0">
                <a:solidFill>
                  <a:srgbClr val="FF0000"/>
                </a:solidFill>
              </a:rPr>
              <a:t>日</a:t>
            </a:r>
            <a:r>
              <a:rPr lang="en-US" altLang="zh-TW" u="sng" dirty="0">
                <a:solidFill>
                  <a:srgbClr val="FF0000"/>
                </a:solidFill>
              </a:rPr>
              <a:t>(</a:t>
            </a:r>
            <a:r>
              <a:rPr lang="zh-TW" altLang="zh-TW" u="sng" dirty="0">
                <a:solidFill>
                  <a:srgbClr val="FF0000"/>
                </a:solidFill>
              </a:rPr>
              <a:t>星期</a:t>
            </a:r>
            <a:r>
              <a:rPr lang="zh-TW" altLang="en-US" u="sng" dirty="0">
                <a:solidFill>
                  <a:srgbClr val="FF0000"/>
                </a:solidFill>
              </a:rPr>
              <a:t>三</a:t>
            </a:r>
            <a:r>
              <a:rPr lang="en-US" altLang="zh-TW" u="sng" dirty="0">
                <a:solidFill>
                  <a:srgbClr val="FF0000"/>
                </a:solidFill>
              </a:rPr>
              <a:t>)</a:t>
            </a:r>
            <a:r>
              <a:rPr lang="zh-TW" altLang="zh-TW" u="sng" dirty="0">
                <a:solidFill>
                  <a:srgbClr val="FF0000"/>
                </a:solidFill>
              </a:rPr>
              <a:t>前</a:t>
            </a:r>
            <a:r>
              <a:rPr lang="zh-TW" altLang="en-US" dirty="0">
                <a:solidFill>
                  <a:srgbClr val="FF0000"/>
                </a:solidFill>
              </a:rPr>
              <a:t>★★★★★</a:t>
            </a:r>
            <a:endParaRPr lang="en-US" altLang="zh-TW" dirty="0">
              <a:solidFill>
                <a:srgbClr val="FF0000"/>
              </a:solidFill>
            </a:endParaRPr>
          </a:p>
          <a:p>
            <a:pPr marL="109728" indent="0">
              <a:buNone/>
              <a:defRPr/>
            </a:pPr>
            <a:r>
              <a:rPr lang="zh-TW" altLang="en-US" dirty="0"/>
              <a:t>達成遷調教保員、助理教保員至遷調幼兒園或學校報到並接受資格審查。 </a:t>
            </a:r>
            <a:endParaRPr lang="en-US" altLang="zh-TW" sz="2400" b="1" dirty="0">
              <a:latin typeface="標楷體" pitchFamily="65" charset="-120"/>
              <a:ea typeface="標楷體" pitchFamily="65" charset="-120"/>
            </a:endParaRPr>
          </a:p>
          <a:p>
            <a:pPr indent="-256032">
              <a:buFont typeface="Wingdings 3"/>
              <a:buChar char=""/>
              <a:defRPr/>
            </a:pPr>
            <a:r>
              <a:rPr lang="en-US" altLang="zh-TW" dirty="0">
                <a:solidFill>
                  <a:srgbClr val="FF0000"/>
                </a:solidFill>
              </a:rPr>
              <a:t>6</a:t>
            </a:r>
            <a:r>
              <a:rPr lang="zh-TW" altLang="zh-TW" dirty="0">
                <a:solidFill>
                  <a:srgbClr val="FF0000"/>
                </a:solidFill>
              </a:rPr>
              <a:t>月</a:t>
            </a:r>
            <a:r>
              <a:rPr lang="en-US" altLang="zh-TW" dirty="0" smtClean="0">
                <a:solidFill>
                  <a:srgbClr val="FF0000"/>
                </a:solidFill>
              </a:rPr>
              <a:t>12</a:t>
            </a:r>
            <a:r>
              <a:rPr lang="zh-TW" altLang="zh-TW" dirty="0" smtClean="0">
                <a:solidFill>
                  <a:srgbClr val="FF0000"/>
                </a:solidFill>
              </a:rPr>
              <a:t>日</a:t>
            </a:r>
            <a:r>
              <a:rPr lang="en-US" altLang="zh-TW" dirty="0">
                <a:solidFill>
                  <a:srgbClr val="FF0000"/>
                </a:solidFill>
              </a:rPr>
              <a:t>(</a:t>
            </a:r>
            <a:r>
              <a:rPr lang="zh-TW" altLang="zh-TW" dirty="0">
                <a:solidFill>
                  <a:srgbClr val="FF0000"/>
                </a:solidFill>
              </a:rPr>
              <a:t>星期</a:t>
            </a:r>
            <a:r>
              <a:rPr lang="zh-TW" altLang="en-US" dirty="0">
                <a:solidFill>
                  <a:srgbClr val="FF0000"/>
                </a:solidFill>
              </a:rPr>
              <a:t>一</a:t>
            </a:r>
            <a:r>
              <a:rPr lang="en-US" altLang="zh-TW" dirty="0">
                <a:solidFill>
                  <a:srgbClr val="FF0000"/>
                </a:solidFill>
              </a:rPr>
              <a:t>)</a:t>
            </a:r>
            <a:r>
              <a:rPr lang="zh-TW" altLang="en-US" dirty="0">
                <a:solidFill>
                  <a:srgbClr val="FF0000"/>
                </a:solidFill>
              </a:rPr>
              <a:t> ★★</a:t>
            </a:r>
            <a:endParaRPr lang="en-US" altLang="zh-TW" dirty="0">
              <a:solidFill>
                <a:srgbClr val="FF0000"/>
              </a:solidFill>
            </a:endParaRPr>
          </a:p>
          <a:p>
            <a:pPr indent="-256032">
              <a:buNone/>
              <a:defRPr/>
            </a:pPr>
            <a:r>
              <a:rPr lang="zh-TW" altLang="en-US" dirty="0"/>
              <a:t>調入縣市轉知遷調幼兒園或學校通知達成遷調及資格審查通過之教保員及助理教保員到職事宜</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生效日一律自</a:t>
            </a:r>
            <a:r>
              <a:rPr lang="en-US" altLang="zh-TW" sz="2400" dirty="0">
                <a:latin typeface="標楷體" pitchFamily="65" charset="-120"/>
                <a:ea typeface="標楷體" pitchFamily="65" charset="-120"/>
              </a:rPr>
              <a:t>8</a:t>
            </a:r>
            <a:r>
              <a:rPr lang="zh-TW" altLang="zh-TW" sz="2400" dirty="0">
                <a:latin typeface="標楷體" pitchFamily="65" charset="-120"/>
                <a:ea typeface="標楷體" pitchFamily="65" charset="-120"/>
              </a:rPr>
              <a:t>月</a:t>
            </a:r>
            <a:r>
              <a:rPr lang="en-US" altLang="zh-TW" sz="2400" dirty="0">
                <a:latin typeface="標楷體" pitchFamily="65" charset="-120"/>
                <a:ea typeface="標楷體" pitchFamily="65" charset="-120"/>
              </a:rPr>
              <a:t>1</a:t>
            </a:r>
            <a:r>
              <a:rPr lang="zh-TW" altLang="zh-TW" sz="2400" dirty="0">
                <a:latin typeface="標楷體" pitchFamily="65" charset="-120"/>
                <a:ea typeface="標楷體" pitchFamily="65" charset="-120"/>
              </a:rPr>
              <a:t>日生效</a:t>
            </a:r>
            <a:r>
              <a:rPr lang="en-US" altLang="zh-TW" sz="2400" dirty="0">
                <a:latin typeface="標楷體" pitchFamily="65" charset="-120"/>
                <a:ea typeface="標楷體" pitchFamily="65" charset="-120"/>
              </a:rPr>
              <a:t>)</a:t>
            </a:r>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en-US" altLang="zh-TW" dirty="0"/>
          </a:p>
          <a:p>
            <a:pPr marL="365760" indent="-256032" eaLnBrk="1" fontAlgn="auto" hangingPunct="1">
              <a:spcAft>
                <a:spcPts val="0"/>
              </a:spcAft>
              <a:buFont typeface="Wingdings 3"/>
              <a:buChar char=""/>
              <a:defRPr/>
            </a:pPr>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1435608" y="197768"/>
            <a:ext cx="7498080" cy="1143000"/>
          </a:xfrm>
        </p:spPr>
        <p:txBody>
          <a:bodyPr>
            <a:normAutofit/>
          </a:bodyPr>
          <a:lstStyle/>
          <a:p>
            <a:pPr eaLnBrk="1" fontAlgn="auto" hangingPunct="1">
              <a:spcAft>
                <a:spcPts val="0"/>
              </a:spcAft>
              <a:defRPr/>
            </a:pPr>
            <a:r>
              <a:rPr lang="zh-TW" altLang="en-US" dirty="0"/>
              <a:t>遷調他縣市服務作業要點</a:t>
            </a:r>
            <a:r>
              <a:rPr lang="en-US" altLang="zh-TW" dirty="0"/>
              <a:t>(</a:t>
            </a:r>
            <a:r>
              <a:rPr lang="zh-TW" altLang="en-US" dirty="0"/>
              <a:t>資格</a:t>
            </a:r>
            <a:r>
              <a:rPr lang="en-US" altLang="zh-TW" dirty="0"/>
              <a:t>)</a:t>
            </a:r>
            <a:r>
              <a:rPr lang="zh-TW" altLang="en-US" dirty="0"/>
              <a:t> </a:t>
            </a:r>
          </a:p>
        </p:txBody>
      </p:sp>
      <p:sp>
        <p:nvSpPr>
          <p:cNvPr id="2" name="內容版面配置區 1"/>
          <p:cNvSpPr>
            <a:spLocks noGrp="1"/>
          </p:cNvSpPr>
          <p:nvPr>
            <p:ph idx="1"/>
          </p:nvPr>
        </p:nvSpPr>
        <p:spPr>
          <a:xfrm>
            <a:off x="1331640" y="1303784"/>
            <a:ext cx="7602048" cy="5221560"/>
          </a:xfrm>
        </p:spPr>
        <p:txBody>
          <a:bodyPr>
            <a:normAutofit fontScale="77500" lnSpcReduction="20000"/>
          </a:bodyPr>
          <a:lstStyle/>
          <a:p>
            <a:pPr marL="365760" indent="-256032" eaLnBrk="1" fontAlgn="auto" hangingPunct="1">
              <a:spcAft>
                <a:spcPts val="0"/>
              </a:spcAft>
              <a:buFont typeface="Wingdings 3"/>
              <a:buNone/>
              <a:defRPr/>
            </a:pPr>
            <a:r>
              <a:rPr lang="zh-TW" altLang="en-US" dirty="0">
                <a:latin typeface="+mj-ea"/>
                <a:ea typeface="+mj-ea"/>
              </a:rPr>
              <a:t>五、教保員、助理教保員應符合下列條件，始得申請遷調： </a:t>
            </a:r>
            <a:endParaRPr lang="en-US" altLang="zh-TW" dirty="0">
              <a:latin typeface="+mj-ea"/>
              <a:ea typeface="+mj-ea"/>
            </a:endParaRPr>
          </a:p>
          <a:p>
            <a:pPr marL="365760" indent="-256032" eaLnBrk="1" fontAlgn="auto" hangingPunct="1">
              <a:spcAft>
                <a:spcPts val="0"/>
              </a:spcAft>
              <a:buFont typeface="Wingdings 3"/>
              <a:buNone/>
              <a:defRPr/>
            </a:pPr>
            <a:endParaRPr lang="en-US" altLang="zh-TW" dirty="0">
              <a:latin typeface="+mj-ea"/>
              <a:ea typeface="+mj-ea"/>
            </a:endParaRPr>
          </a:p>
          <a:p>
            <a:pPr>
              <a:buNone/>
            </a:pPr>
            <a:r>
              <a:rPr lang="zh-TW" altLang="en-US" sz="2600" dirty="0">
                <a:latin typeface="+mj-ea"/>
                <a:ea typeface="+mj-ea"/>
              </a:rPr>
              <a:t>    （一）</a:t>
            </a:r>
            <a:r>
              <a:rPr lang="zh-TW" altLang="en-US" sz="2600" dirty="0"/>
              <a:t>在現職幼兒園或附幼服務累計達</a:t>
            </a:r>
            <a:r>
              <a:rPr lang="zh-TW" altLang="en-US" sz="2600" b="1" dirty="0">
                <a:solidFill>
                  <a:srgbClr val="FF0000"/>
                </a:solidFill>
              </a:rPr>
              <a:t>六學期</a:t>
            </a:r>
            <a:r>
              <a:rPr lang="zh-TW" altLang="en-US" sz="2600" dirty="0"/>
              <a:t>以上，且自</a:t>
            </a:r>
            <a:endParaRPr lang="en-US" altLang="zh-TW" sz="2600" dirty="0"/>
          </a:p>
          <a:p>
            <a:pPr>
              <a:buNone/>
            </a:pPr>
            <a:r>
              <a:rPr lang="zh-TW" altLang="en-US" sz="2600" dirty="0"/>
              <a:t>               一百零八年起</a:t>
            </a:r>
            <a:r>
              <a:rPr lang="zh-TW" altLang="en-US" sz="2600" b="1" dirty="0">
                <a:solidFill>
                  <a:srgbClr val="FF0000"/>
                </a:solidFill>
              </a:rPr>
              <a:t>十年內</a:t>
            </a:r>
            <a:r>
              <a:rPr lang="zh-TW" altLang="en-US" sz="2600" dirty="0"/>
              <a:t>未曾於達成遷調後以任何理由</a:t>
            </a:r>
            <a:endParaRPr lang="en-US" altLang="zh-TW" sz="2600" dirty="0"/>
          </a:p>
          <a:p>
            <a:pPr>
              <a:buNone/>
            </a:pPr>
            <a:r>
              <a:rPr lang="zh-TW" altLang="en-US" sz="2600" dirty="0"/>
              <a:t>               </a:t>
            </a:r>
            <a:r>
              <a:rPr lang="zh-TW" altLang="en-US" sz="2600" b="1" dirty="0">
                <a:solidFill>
                  <a:srgbClr val="FF0000"/>
                </a:solidFill>
              </a:rPr>
              <a:t>未至遷調幼兒園或學校報到或到職</a:t>
            </a:r>
            <a:r>
              <a:rPr lang="zh-TW" altLang="en-US" sz="2600" dirty="0"/>
              <a:t>，但因他人有第</a:t>
            </a:r>
            <a:endParaRPr lang="en-US" altLang="zh-TW" sz="2600" dirty="0"/>
          </a:p>
          <a:p>
            <a:pPr>
              <a:buNone/>
            </a:pPr>
            <a:r>
              <a:rPr lang="zh-TW" altLang="en-US" sz="2600" dirty="0"/>
              <a:t>               十四點第二項或第十五點情事致其遷調失效者不在此限。</a:t>
            </a:r>
            <a:endParaRPr lang="en-US" altLang="zh-TW" sz="2600" dirty="0">
              <a:latin typeface="+mj-ea"/>
              <a:ea typeface="+mj-ea"/>
            </a:endParaRPr>
          </a:p>
          <a:p>
            <a:pPr marL="365760" indent="-256032" eaLnBrk="1" fontAlgn="auto" hangingPunct="1">
              <a:spcAft>
                <a:spcPts val="0"/>
              </a:spcAft>
              <a:buNone/>
              <a:defRPr/>
            </a:pPr>
            <a:r>
              <a:rPr lang="zh-TW" altLang="en-US" sz="2600" dirty="0">
                <a:latin typeface="+mj-ea"/>
                <a:ea typeface="+mj-ea"/>
              </a:rPr>
              <a:t>    （二）留職停薪者，經幼兒園或學校核准於</a:t>
            </a:r>
            <a:r>
              <a:rPr lang="zh-TW" altLang="en-US" sz="2600" b="1" dirty="0">
                <a:solidFill>
                  <a:srgbClr val="FF0000"/>
                </a:solidFill>
                <a:latin typeface="+mj-ea"/>
                <a:ea typeface="+mj-ea"/>
              </a:rPr>
              <a:t>當學年度遷調生</a:t>
            </a:r>
            <a:endParaRPr lang="en-US" altLang="zh-TW" sz="2600" b="1" dirty="0">
              <a:solidFill>
                <a:srgbClr val="FF0000"/>
              </a:solidFill>
              <a:latin typeface="+mj-ea"/>
              <a:ea typeface="+mj-ea"/>
            </a:endParaRPr>
          </a:p>
          <a:p>
            <a:pPr marL="365760" indent="-256032" eaLnBrk="1" fontAlgn="auto" hangingPunct="1">
              <a:spcAft>
                <a:spcPts val="0"/>
              </a:spcAft>
              <a:buNone/>
              <a:defRPr/>
            </a:pPr>
            <a:r>
              <a:rPr lang="zh-TW" altLang="en-US" sz="2600" b="1" dirty="0">
                <a:solidFill>
                  <a:srgbClr val="FF0000"/>
                </a:solidFill>
                <a:latin typeface="+mj-ea"/>
                <a:ea typeface="+mj-ea"/>
              </a:rPr>
              <a:t>                 效日前回職復薪。</a:t>
            </a:r>
            <a:endParaRPr lang="en-US" altLang="zh-TW" sz="2600" b="1" dirty="0">
              <a:solidFill>
                <a:srgbClr val="FF0000"/>
              </a:solidFill>
              <a:latin typeface="+mj-ea"/>
              <a:ea typeface="+mj-ea"/>
            </a:endParaRPr>
          </a:p>
          <a:p>
            <a:pPr>
              <a:buNone/>
            </a:pPr>
            <a:r>
              <a:rPr lang="zh-TW" altLang="en-US" sz="2600" dirty="0" smtClean="0">
                <a:latin typeface="+mj-ea"/>
                <a:ea typeface="+mj-ea"/>
              </a:rPr>
              <a:t>     （三）無</a:t>
            </a:r>
            <a:r>
              <a:rPr lang="zh-TW" altLang="en-US" sz="2600" dirty="0" smtClean="0"/>
              <a:t>教保服務人員條例</a:t>
            </a:r>
            <a:r>
              <a:rPr lang="en-US" altLang="zh-TW" sz="2600" dirty="0" smtClean="0"/>
              <a:t>(</a:t>
            </a:r>
            <a:r>
              <a:rPr lang="zh-TW" altLang="en-US" sz="2600" dirty="0" smtClean="0"/>
              <a:t>以下簡稱本條例</a:t>
            </a:r>
            <a:r>
              <a:rPr lang="en-US" altLang="zh-TW" sz="2600" dirty="0" smtClean="0"/>
              <a:t>)</a:t>
            </a:r>
            <a:r>
              <a:rPr lang="zh-TW" altLang="en-US" sz="2600" dirty="0" smtClean="0">
                <a:latin typeface="+mj-ea"/>
                <a:ea typeface="+mj-ea"/>
              </a:rPr>
              <a:t>第</a:t>
            </a:r>
            <a:r>
              <a:rPr lang="zh-TW" altLang="en-US" sz="2600" dirty="0" smtClean="0">
                <a:latin typeface="+mj-ea"/>
              </a:rPr>
              <a:t>十</a:t>
            </a:r>
            <a:r>
              <a:rPr lang="zh-TW" altLang="en-US" sz="2600" dirty="0">
                <a:latin typeface="+mj-ea"/>
                <a:ea typeface="+mj-ea"/>
              </a:rPr>
              <a:t>二條、</a:t>
            </a:r>
            <a:r>
              <a:rPr lang="zh-TW" altLang="en-US" sz="2600" dirty="0" smtClean="0">
                <a:latin typeface="+mj-ea"/>
                <a:ea typeface="+mj-ea"/>
              </a:rPr>
              <a:t>第十三</a:t>
            </a:r>
            <a:endParaRPr lang="en-US" altLang="zh-TW" sz="2600" dirty="0" smtClean="0">
              <a:latin typeface="+mj-ea"/>
              <a:ea typeface="+mj-ea"/>
            </a:endParaRPr>
          </a:p>
          <a:p>
            <a:pPr>
              <a:buNone/>
            </a:pPr>
            <a:r>
              <a:rPr lang="zh-TW" altLang="en-US" sz="2600" dirty="0">
                <a:latin typeface="+mj-ea"/>
                <a:ea typeface="+mj-ea"/>
              </a:rPr>
              <a:t> </a:t>
            </a:r>
            <a:r>
              <a:rPr lang="zh-TW" altLang="en-US" sz="2600" dirty="0" smtClean="0">
                <a:latin typeface="+mj-ea"/>
                <a:ea typeface="+mj-ea"/>
              </a:rPr>
              <a:t>                條</a:t>
            </a:r>
            <a:r>
              <a:rPr lang="zh-TW" altLang="en-US" sz="2600" dirty="0">
                <a:latin typeface="+mj-ea"/>
                <a:ea typeface="+mj-ea"/>
              </a:rPr>
              <a:t>或第十四條</a:t>
            </a:r>
            <a:r>
              <a:rPr lang="zh-TW" altLang="en-US" sz="2600" dirty="0" smtClean="0">
                <a:latin typeface="+mj-ea"/>
                <a:ea typeface="+mj-ea"/>
              </a:rPr>
              <a:t>第一</a:t>
            </a:r>
            <a:r>
              <a:rPr lang="zh-TW" altLang="en-US" sz="2600" dirty="0">
                <a:latin typeface="+mj-ea"/>
                <a:ea typeface="+mj-ea"/>
              </a:rPr>
              <a:t>項各</a:t>
            </a:r>
            <a:r>
              <a:rPr lang="zh-TW" altLang="en-US" sz="2600" dirty="0" smtClean="0">
                <a:latin typeface="+mj-ea"/>
                <a:ea typeface="+mj-ea"/>
              </a:rPr>
              <a:t>款情形之一。</a:t>
            </a:r>
            <a:endParaRPr lang="en-US" altLang="zh-TW" sz="2600" dirty="0">
              <a:latin typeface="+mj-ea"/>
              <a:ea typeface="+mj-ea"/>
            </a:endParaRPr>
          </a:p>
          <a:p>
            <a:pPr marL="365760" indent="-256032" eaLnBrk="1" fontAlgn="auto" hangingPunct="1">
              <a:spcAft>
                <a:spcPts val="0"/>
              </a:spcAft>
              <a:buFont typeface="Wingdings 3"/>
              <a:buNone/>
              <a:defRPr/>
            </a:pPr>
            <a:r>
              <a:rPr lang="zh-TW" altLang="en-US" sz="2600" dirty="0">
                <a:latin typeface="+mj-ea"/>
                <a:ea typeface="+mj-ea"/>
              </a:rPr>
              <a:t>     前項第一款「實際服務」之認定</a:t>
            </a:r>
            <a:r>
              <a:rPr lang="zh-TW" altLang="en-US" sz="2600" b="1" dirty="0">
                <a:solidFill>
                  <a:srgbClr val="FF0000"/>
                </a:solidFill>
                <a:latin typeface="+mj-ea"/>
                <a:ea typeface="+mj-ea"/>
              </a:rPr>
              <a:t>不含借調人員、代理教保服務人員、留職停薪年資。</a:t>
            </a:r>
            <a:r>
              <a:rPr lang="zh-TW" altLang="en-US" sz="2600" dirty="0">
                <a:latin typeface="+mj-ea"/>
                <a:ea typeface="+mj-ea"/>
              </a:rPr>
              <a:t> 教保員、助理教保員分別各自申請教保員、助理教保員之遷調缺額，不得跨職別申請。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p:txBody>
          <a:bodyPr>
            <a:normAutofit fontScale="77500" lnSpcReduction="20000"/>
          </a:bodyPr>
          <a:lstStyle/>
          <a:p>
            <a:pPr marL="365760" indent="-256032" eaLnBrk="1" fontAlgn="auto" hangingPunct="1">
              <a:spcAft>
                <a:spcPts val="0"/>
              </a:spcAft>
              <a:buFont typeface="Wingdings 3"/>
              <a:buNone/>
              <a:defRPr/>
            </a:pPr>
            <a:r>
              <a:rPr lang="en-US" altLang="zh-TW" b="1" dirty="0">
                <a:solidFill>
                  <a:srgbClr val="0070C0"/>
                </a:solidFill>
                <a:latin typeface="微軟正黑體" pitchFamily="34" charset="-120"/>
              </a:rPr>
              <a:t>(</a:t>
            </a:r>
            <a:r>
              <a:rPr lang="zh-TW" altLang="zh-TW" b="1" dirty="0">
                <a:solidFill>
                  <a:srgbClr val="0070C0"/>
                </a:solidFill>
                <a:latin typeface="微軟正黑體" pitchFamily="34" charset="-120"/>
              </a:rPr>
              <a:t>一</a:t>
            </a:r>
            <a:r>
              <a:rPr lang="en-US" altLang="zh-TW" b="1" dirty="0">
                <a:solidFill>
                  <a:srgbClr val="0070C0"/>
                </a:solidFill>
                <a:latin typeface="微軟正黑體" pitchFamily="34" charset="-120"/>
              </a:rPr>
              <a:t>)</a:t>
            </a:r>
            <a:r>
              <a:rPr lang="zh-TW" altLang="zh-TW" b="1" dirty="0">
                <a:solidFill>
                  <a:srgbClr val="0070C0"/>
                </a:solidFill>
                <a:latin typeface="微軟正黑體" pitchFamily="34" charset="-120"/>
              </a:rPr>
              <a:t>年資積分：最高六十五分。</a:t>
            </a:r>
            <a:endParaRPr lang="en-US" altLang="zh-TW" b="1" dirty="0">
              <a:solidFill>
                <a:srgbClr val="0070C0"/>
              </a:solidFill>
              <a:latin typeface="微軟正黑體" pitchFamily="34" charset="-120"/>
            </a:endParaRPr>
          </a:p>
          <a:p>
            <a:pPr marL="365760" indent="-256032" eaLnBrk="1" fontAlgn="auto" hangingPunct="1">
              <a:spcAft>
                <a:spcPts val="0"/>
              </a:spcAft>
              <a:buFont typeface="Wingdings 3"/>
              <a:buChar char=""/>
              <a:defRPr/>
            </a:pPr>
            <a:r>
              <a:rPr lang="zh-TW" altLang="en-US" dirty="0">
                <a:latin typeface="微軟正黑體" pitchFamily="34" charset="-120"/>
              </a:rPr>
              <a:t>說明：</a:t>
            </a:r>
            <a:r>
              <a:rPr lang="zh-TW" altLang="zh-TW" dirty="0">
                <a:latin typeface="微軟正黑體" pitchFamily="34" charset="-120"/>
              </a:rPr>
              <a:t>教保員、助理教保員遷調，其積分採計以現職契約幼兒園或附幼為限，且為維持遷調作業之 公平性，並避免申請人以高分低報方式參加遷調。</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en-US" altLang="zh-TW" b="1" dirty="0">
                <a:latin typeface="微軟正黑體" pitchFamily="34" charset="-120"/>
              </a:rPr>
              <a:t>1.服務年資：</a:t>
            </a:r>
            <a:r>
              <a:rPr lang="zh-TW" altLang="en-US" b="1" dirty="0">
                <a:latin typeface="微軟正黑體" pitchFamily="34" charset="-120"/>
              </a:rPr>
              <a:t> </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en-US" altLang="zh-TW" b="1" dirty="0">
                <a:latin typeface="微軟正黑體" pitchFamily="34" charset="-120"/>
              </a:rPr>
              <a:t>(1)</a:t>
            </a:r>
            <a:r>
              <a:rPr lang="zh-TW" altLang="zh-TW" b="1" dirty="0">
                <a:latin typeface="微軟正黑體" pitchFamily="34" charset="-120"/>
              </a:rPr>
              <a:t>在幼兒園或附幼服務，</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zh-TW" altLang="zh-TW" b="1" dirty="0">
                <a:latin typeface="微軟正黑體" pitchFamily="34" charset="-120"/>
              </a:rPr>
              <a:t>每滿一年給二分。</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說明： </a:t>
            </a:r>
            <a:r>
              <a:rPr lang="en-US" altLang="zh-TW" dirty="0">
                <a:latin typeface="微軟正黑體" pitchFamily="34" charset="-120"/>
              </a:rPr>
              <a:t>1.</a:t>
            </a:r>
            <a:r>
              <a:rPr lang="zh-TW" altLang="zh-TW" dirty="0">
                <a:latin typeface="微軟正黑體" pitchFamily="34" charset="-120"/>
              </a:rPr>
              <a:t>檢附契約書影本及服務證明。</a:t>
            </a:r>
          </a:p>
          <a:p>
            <a:pPr marL="365760" indent="-256032"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2.</a:t>
            </a:r>
            <a:r>
              <a:rPr lang="zh-TW" altLang="zh-TW" dirty="0">
                <a:latin typeface="微軟正黑體" pitchFamily="34" charset="-120"/>
              </a:rPr>
              <a:t>服義務役年資可以採計，惟不含志願役。</a:t>
            </a:r>
          </a:p>
          <a:p>
            <a:pPr marL="365760" indent="-256032"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3.</a:t>
            </a:r>
            <a:r>
              <a:rPr lang="zh-TW" altLang="zh-TW" dirty="0">
                <a:latin typeface="微軟正黑體" pitchFamily="34" charset="-120"/>
              </a:rPr>
              <a:t>育嬰留職停薪年資得以採計。</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4.</a:t>
            </a:r>
            <a:r>
              <a:rPr lang="zh-TW" altLang="en-US" dirty="0">
                <a:latin typeface="微軟正黑體" pitchFamily="34" charset="-120"/>
              </a:rPr>
              <a:t>借調至教育處</a:t>
            </a:r>
            <a:r>
              <a:rPr lang="zh-TW" altLang="zh-TW" dirty="0">
                <a:latin typeface="微軟正黑體" pitchFamily="34" charset="-120"/>
              </a:rPr>
              <a:t>年資</a:t>
            </a:r>
            <a:r>
              <a:rPr lang="zh-TW" altLang="en-US" dirty="0">
                <a:latin typeface="微軟正黑體" pitchFamily="34" charset="-120"/>
              </a:rPr>
              <a:t>可以採計。</a:t>
            </a:r>
          </a:p>
          <a:p>
            <a:pPr marL="365760" indent="-256032" eaLnBrk="1" fontAlgn="auto" hangingPunct="1">
              <a:spcAft>
                <a:spcPts val="0"/>
              </a:spcAft>
              <a:buFont typeface="Wingdings 3"/>
              <a:buChar char=""/>
              <a:defRPr/>
            </a:pP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p:txBody>
          <a:bodyPr>
            <a:normAutofit fontScale="77500" lnSpcReduction="20000"/>
          </a:bodyPr>
          <a:lstStyle/>
          <a:p>
            <a:pPr marL="365760" indent="-256032" eaLnBrk="1" fontAlgn="auto" hangingPunct="1">
              <a:spcAft>
                <a:spcPts val="0"/>
              </a:spcAft>
              <a:buFont typeface="Wingdings 3"/>
              <a:buNone/>
              <a:defRPr/>
            </a:pPr>
            <a:r>
              <a:rPr lang="en-US" altLang="zh-TW" b="1" dirty="0">
                <a:latin typeface="微軟正黑體" pitchFamily="34" charset="-120"/>
              </a:rPr>
              <a:t>     (2)</a:t>
            </a:r>
            <a:r>
              <a:rPr lang="zh-TW" altLang="zh-TW" b="1" dirty="0">
                <a:latin typeface="微軟正黑體" pitchFamily="34" charset="-120"/>
              </a:rPr>
              <a:t>在離島、偏鄉</a:t>
            </a:r>
            <a:r>
              <a:rPr lang="zh-TW" altLang="en-US" b="1" dirty="0">
                <a:latin typeface="微軟正黑體" pitchFamily="34" charset="-120"/>
              </a:rPr>
              <a:t>、偏遠</a:t>
            </a:r>
            <a:r>
              <a:rPr lang="zh-TW" altLang="zh-TW" b="1" dirty="0">
                <a:latin typeface="微軟正黑體" pitchFamily="34" charset="-120"/>
              </a:rPr>
              <a:t>及原住民地區幼兒園或</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b="1" dirty="0">
                <a:latin typeface="微軟正黑體" pitchFamily="34" charset="-120"/>
              </a:rPr>
              <a:t>           </a:t>
            </a:r>
            <a:r>
              <a:rPr lang="zh-TW" altLang="zh-TW" b="1" dirty="0">
                <a:latin typeface="微軟正黑體" pitchFamily="34" charset="-120"/>
              </a:rPr>
              <a:t>附幼服務，每滿一年另加給一分。</a:t>
            </a:r>
            <a:endParaRPr lang="en-US" altLang="zh-TW" b="1"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說明：</a:t>
            </a:r>
            <a:r>
              <a:rPr lang="zh-TW" altLang="zh-TW" dirty="0">
                <a:latin typeface="微軟正黑體" pitchFamily="34" charset="-120"/>
              </a:rPr>
              <a:t>有關離島、偏鄉及原住民地區地點</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定 義，依據幼兒教育及照顧法施行</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細則第六條規定辦理。偏鄉定義之</a:t>
            </a:r>
            <a:r>
              <a:rPr lang="zh-TW" altLang="en-US" dirty="0">
                <a:latin typeface="微軟正黑體" pitchFamily="34" charset="-120"/>
              </a:rPr>
              <a:t> </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行政區，以申請遷調當年度教育部</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國民及學前教育署函文之符合幼兒教</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育及照顧法施行細則偏鄉定義之地區</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清冊為準。</a:t>
            </a:r>
            <a:endParaRPr lang="en-US" altLang="zh-TW" dirty="0">
              <a:latin typeface="微軟正黑體" pitchFamily="34" charset="-120"/>
            </a:endParaRPr>
          </a:p>
          <a:p>
            <a:pPr marL="365760" indent="-256032" eaLnBrk="1" fontAlgn="auto" hangingPunct="1">
              <a:spcAft>
                <a:spcPts val="0"/>
              </a:spcAft>
              <a:buFont typeface="Wingdings 3"/>
              <a:buNone/>
              <a:defRPr/>
            </a:pPr>
            <a:r>
              <a:rPr lang="zh-TW" altLang="en-US" b="1" dirty="0">
                <a:solidFill>
                  <a:srgbClr val="FF0000"/>
                </a:solidFill>
                <a:latin typeface="微軟正黑體" pitchFamily="34" charset="-120"/>
              </a:rPr>
              <a:t>          </a:t>
            </a:r>
            <a:r>
              <a:rPr lang="en-US" altLang="zh-TW" b="1" dirty="0">
                <a:solidFill>
                  <a:srgbClr val="FF0000"/>
                </a:solidFill>
                <a:latin typeface="微軟正黑體" pitchFamily="34" charset="-120"/>
              </a:rPr>
              <a:t>(</a:t>
            </a:r>
            <a:r>
              <a:rPr lang="zh-TW" altLang="en-US" b="1" dirty="0">
                <a:solidFill>
                  <a:srgbClr val="FF0000"/>
                </a:solidFill>
                <a:latin typeface="微軟正黑體" pitchFamily="34" charset="-120"/>
              </a:rPr>
              <a:t>全花蓮縣國小附幼及鄉鎮市立幼兒園皆屬原住民地區，皆加一分</a:t>
            </a:r>
            <a:r>
              <a:rPr lang="en-US" altLang="zh-TW" b="1" dirty="0">
                <a:solidFill>
                  <a:srgbClr val="FF0000"/>
                </a:solidFill>
                <a:latin typeface="微軟正黑體" pitchFamily="34" charset="-120"/>
              </a:rPr>
              <a:t>)</a:t>
            </a:r>
            <a:endParaRPr lang="zh-TW" altLang="en-US" b="1" dirty="0">
              <a:solidFill>
                <a:srgbClr val="FF0000"/>
              </a:solidFill>
              <a:latin typeface="微軟正黑體" pitchFamily="34" charset="-12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14338" name="內容版面配置區 1"/>
          <p:cNvSpPr>
            <a:spLocks noGrp="1"/>
          </p:cNvSpPr>
          <p:nvPr>
            <p:ph idx="1"/>
          </p:nvPr>
        </p:nvSpPr>
        <p:spPr/>
        <p:txBody>
          <a:bodyPr/>
          <a:lstStyle/>
          <a:p>
            <a:pPr eaLnBrk="1" hangingPunct="1">
              <a:buFont typeface="Wingdings 3" pitchFamily="18" charset="2"/>
              <a:buNone/>
            </a:pPr>
            <a:r>
              <a:rPr lang="en-US" altLang="zh-TW" b="1" dirty="0">
                <a:latin typeface="微軟正黑體" pitchFamily="34" charset="-120"/>
              </a:rPr>
              <a:t>2.</a:t>
            </a:r>
            <a:r>
              <a:rPr lang="zh-TW" altLang="zh-TW" b="1" dirty="0">
                <a:latin typeface="微軟正黑體" pitchFamily="34" charset="-120"/>
              </a:rPr>
              <a:t>行政年資：</a:t>
            </a:r>
            <a:endParaRPr lang="en-US" altLang="zh-TW" b="1" dirty="0">
              <a:latin typeface="微軟正黑體" pitchFamily="34" charset="-120"/>
            </a:endParaRPr>
          </a:p>
          <a:p>
            <a:pPr eaLnBrk="1" hangingPunct="1">
              <a:buFont typeface="Wingdings 3" pitchFamily="18" charset="2"/>
              <a:buNone/>
            </a:pPr>
            <a:r>
              <a:rPr lang="zh-TW" altLang="en-US" b="1" dirty="0">
                <a:latin typeface="微軟正黑體" pitchFamily="34" charset="-120"/>
              </a:rPr>
              <a:t>   </a:t>
            </a:r>
            <a:r>
              <a:rPr lang="zh-TW" altLang="zh-TW" dirty="0">
                <a:latin typeface="微軟正黑體" pitchFamily="34" charset="-120"/>
              </a:rPr>
              <a:t>在幼兒園或附幼任（代）園長、任（代）園主任、兼（代）組長，每滿一年另加 給一．五分。</a:t>
            </a:r>
            <a:endParaRPr lang="en-US" altLang="zh-TW" dirty="0">
              <a:latin typeface="微軟正黑體" pitchFamily="34" charset="-120"/>
            </a:endParaRPr>
          </a:p>
          <a:p>
            <a:pPr eaLnBrk="1" hangingPunct="1">
              <a:buFont typeface="Wingdings 3" pitchFamily="18" charset="2"/>
              <a:buNone/>
            </a:pPr>
            <a:r>
              <a:rPr lang="zh-TW" altLang="en-US" dirty="0">
                <a:latin typeface="微軟正黑體" pitchFamily="34" charset="-120"/>
              </a:rPr>
              <a:t>   說明：</a:t>
            </a:r>
            <a:r>
              <a:rPr lang="en-US" altLang="zh-TW" dirty="0">
                <a:latin typeface="微軟正黑體" pitchFamily="34" charset="-120"/>
              </a:rPr>
              <a:t> </a:t>
            </a:r>
            <a:r>
              <a:rPr lang="en-US" altLang="zh-TW" dirty="0" err="1">
                <a:latin typeface="微軟正黑體" pitchFamily="34" charset="-120"/>
              </a:rPr>
              <a:t>檢附</a:t>
            </a:r>
            <a:r>
              <a:rPr lang="zh-TW" altLang="en-US" dirty="0">
                <a:latin typeface="微軟正黑體" pitchFamily="34" charset="-120"/>
              </a:rPr>
              <a:t>學校或鄉鎮市立公所</a:t>
            </a:r>
            <a:r>
              <a:rPr lang="en-US" altLang="zh-TW" dirty="0" err="1">
                <a:latin typeface="微軟正黑體" pitchFamily="34" charset="-120"/>
              </a:rPr>
              <a:t>證明</a:t>
            </a:r>
            <a:r>
              <a:rPr lang="en-US" altLang="zh-TW" dirty="0">
                <a:latin typeface="微軟正黑體" pitchFamily="34" charset="-120"/>
              </a:rPr>
              <a:t>。</a:t>
            </a:r>
            <a:endParaRPr lang="zh-TW" altLang="en-US" b="1" dirty="0">
              <a:latin typeface="微軟正黑體" pitchFamily="34"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p:txBody>
          <a:bodyPr>
            <a:normAutofit/>
          </a:bodyPr>
          <a:lstStyle/>
          <a:p>
            <a:pPr marL="274320" indent="-274320" eaLnBrk="1" fontAlgn="auto" hangingPunct="1">
              <a:spcAft>
                <a:spcPts val="0"/>
              </a:spcAft>
              <a:buFont typeface="Wingdings 3"/>
              <a:buNone/>
              <a:defRPr/>
            </a:pP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二</a:t>
            </a: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最近五年考核之積分：最高十分。</a:t>
            </a:r>
            <a:endParaRPr lang="en-US" altLang="zh-TW" sz="3200" b="1" dirty="0">
              <a:solidFill>
                <a:srgbClr val="0070C0"/>
              </a:solidFill>
              <a:latin typeface="微軟正黑體" pitchFamily="34" charset="-120"/>
            </a:endParaRPr>
          </a:p>
          <a:p>
            <a:pPr marL="274320" indent="-274320" eaLnBrk="1" fontAlgn="auto" hangingPunct="1">
              <a:spcAft>
                <a:spcPts val="0"/>
              </a:spcAft>
              <a:buFont typeface="Wingdings 3"/>
              <a:buNone/>
              <a:defRPr/>
            </a:pPr>
            <a:r>
              <a:rPr lang="zh-TW" altLang="en-US" sz="2800" dirty="0">
                <a:latin typeface="微軟正黑體" pitchFamily="34" charset="-120"/>
              </a:rPr>
              <a:t>       </a:t>
            </a:r>
            <a:r>
              <a:rPr lang="en-US" altLang="zh-TW" sz="2800" dirty="0">
                <a:latin typeface="微軟正黑體" pitchFamily="34" charset="-120"/>
              </a:rPr>
              <a:t>1.</a:t>
            </a:r>
            <a:r>
              <a:rPr lang="zh-TW" altLang="zh-TW" sz="2800" dirty="0">
                <a:latin typeface="微軟正黑體" pitchFamily="34" charset="-120"/>
              </a:rPr>
              <a:t>考列甲等者，每年給二分。</a:t>
            </a:r>
            <a:endParaRPr lang="en-US" altLang="zh-TW" sz="2800" dirty="0">
              <a:latin typeface="微軟正黑體" pitchFamily="34" charset="-120"/>
            </a:endParaRPr>
          </a:p>
          <a:p>
            <a:pPr marL="274320" indent="-274320" eaLnBrk="1" fontAlgn="auto" hangingPunct="1">
              <a:spcAft>
                <a:spcPts val="0"/>
              </a:spcAft>
              <a:buFont typeface="Wingdings 3"/>
              <a:buNone/>
              <a:defRPr/>
            </a:pPr>
            <a:r>
              <a:rPr lang="zh-TW" altLang="en-US" sz="2800" dirty="0">
                <a:latin typeface="微軟正黑體" pitchFamily="34" charset="-120"/>
              </a:rPr>
              <a:t>       </a:t>
            </a:r>
            <a:r>
              <a:rPr lang="en-US" altLang="zh-TW" sz="2800" dirty="0">
                <a:latin typeface="微軟正黑體" pitchFamily="34" charset="-120"/>
              </a:rPr>
              <a:t>2.</a:t>
            </a:r>
            <a:r>
              <a:rPr lang="zh-TW" altLang="zh-TW" sz="2800" dirty="0">
                <a:latin typeface="微軟正黑體" pitchFamily="34" charset="-120"/>
              </a:rPr>
              <a:t>考列乙等者，每年給一分。</a:t>
            </a:r>
            <a:endParaRPr lang="en-US" altLang="zh-TW" sz="2800" dirty="0">
              <a:latin typeface="微軟正黑體" pitchFamily="34" charset="-120"/>
            </a:endParaRPr>
          </a:p>
          <a:p>
            <a:pPr eaLnBrk="0" hangingPunct="0">
              <a:buNone/>
            </a:pPr>
            <a:r>
              <a:rPr lang="zh-TW" altLang="en-US" sz="2800" dirty="0">
                <a:latin typeface="微軟正黑體" pitchFamily="34" charset="-120"/>
              </a:rPr>
              <a:t>      </a:t>
            </a:r>
            <a:r>
              <a:rPr lang="en-US" altLang="zh-TW" sz="2800" dirty="0">
                <a:latin typeface="微軟正黑體" pitchFamily="34" charset="-120"/>
              </a:rPr>
              <a:t>3.</a:t>
            </a:r>
            <a:r>
              <a:rPr lang="zh-TW" altLang="zh-TW" sz="2800" dirty="0"/>
              <a:t>另予考核者，考列甲等者每年給一分</a:t>
            </a:r>
            <a:endParaRPr lang="en-US" altLang="zh-TW" sz="2800" dirty="0"/>
          </a:p>
          <a:p>
            <a:pPr eaLnBrk="0" hangingPunct="0">
              <a:buNone/>
            </a:pPr>
            <a:r>
              <a:rPr lang="zh-TW" altLang="en-US" sz="2800" dirty="0"/>
              <a:t>       </a:t>
            </a:r>
            <a:r>
              <a:rPr lang="zh-TW" altLang="zh-TW" sz="2800" dirty="0"/>
              <a:t>；考列乙等者，每年給零‧五分。</a:t>
            </a:r>
            <a:endParaRPr lang="en-US" altLang="zh-TW" sz="2800" dirty="0"/>
          </a:p>
          <a:p>
            <a:pPr eaLnBrk="0" hangingPunct="0">
              <a:buNone/>
            </a:pPr>
            <a:endParaRPr lang="en-US" altLang="zh-TW" sz="2800"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說明：採計</a:t>
            </a:r>
            <a:r>
              <a:rPr lang="en-US" altLang="zh-TW" dirty="0">
                <a:latin typeface="微軟正黑體" pitchFamily="34" charset="-120"/>
              </a:rPr>
              <a:t> </a:t>
            </a:r>
            <a:r>
              <a:rPr lang="en-US" altLang="zh-TW" b="1" u="heavy" dirty="0" smtClean="0">
                <a:solidFill>
                  <a:srgbClr val="FF0000"/>
                </a:solidFill>
                <a:latin typeface="微軟正黑體" pitchFamily="34" charset="-120"/>
              </a:rPr>
              <a:t>106-110</a:t>
            </a:r>
            <a:r>
              <a:rPr lang="en-US" altLang="zh-TW" dirty="0" smtClean="0">
                <a:latin typeface="微軟正黑體" pitchFamily="34" charset="-120"/>
              </a:rPr>
              <a:t>學年度成績考核</a:t>
            </a:r>
            <a:r>
              <a:rPr lang="zh-TW" altLang="en-US" dirty="0">
                <a:latin typeface="微軟正黑體" pitchFamily="34" charset="-120"/>
              </a:rPr>
              <a:t>，</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en-US" altLang="zh-TW" dirty="0" err="1">
                <a:latin typeface="微軟正黑體" pitchFamily="34" charset="-120"/>
              </a:rPr>
              <a:t>檢附考核通知書</a:t>
            </a:r>
            <a:r>
              <a:rPr lang="en-US" altLang="zh-TW" dirty="0">
                <a:latin typeface="微軟正黑體" pitchFamily="34" charset="-120"/>
              </a:rPr>
              <a:t>。</a:t>
            </a:r>
            <a:endParaRPr lang="zh-TW" altLang="en-US" dirty="0">
              <a:latin typeface="微軟正黑體" pitchFamily="34" charset="-120"/>
            </a:endParaRPr>
          </a:p>
          <a:p>
            <a:pPr marL="365760" indent="-256032" eaLnBrk="1" fontAlgn="auto" hangingPunct="1">
              <a:spcAft>
                <a:spcPts val="0"/>
              </a:spcAft>
              <a:buFont typeface="Wingdings 3"/>
              <a:buChar char=""/>
              <a:defRPr/>
            </a:pP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a:xfrm>
            <a:off x="1094928" y="1340768"/>
            <a:ext cx="8229600" cy="5043487"/>
          </a:xfrm>
        </p:spPr>
        <p:txBody>
          <a:bodyPr>
            <a:normAutofit fontScale="92500" lnSpcReduction="20000"/>
          </a:bodyPr>
          <a:lstStyle/>
          <a:p>
            <a:pPr marL="274320" indent="-274320" eaLnBrk="1" fontAlgn="auto" hangingPunct="1">
              <a:spcAft>
                <a:spcPts val="0"/>
              </a:spcAft>
              <a:buFont typeface="Wingdings 3"/>
              <a:buNone/>
              <a:defRPr/>
            </a:pP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三</a:t>
            </a:r>
            <a:r>
              <a:rPr lang="en-US" altLang="zh-TW" sz="3200" b="1" dirty="0">
                <a:solidFill>
                  <a:srgbClr val="0070C0"/>
                </a:solidFill>
                <a:latin typeface="微軟正黑體" pitchFamily="34" charset="-120"/>
              </a:rPr>
              <a:t>)</a:t>
            </a:r>
            <a:r>
              <a:rPr lang="zh-TW" altLang="zh-TW" sz="3200" b="1" dirty="0">
                <a:solidFill>
                  <a:srgbClr val="0070C0"/>
                </a:solidFill>
                <a:latin typeface="微軟正黑體" pitchFamily="34" charset="-120"/>
              </a:rPr>
              <a:t>最近五年獎懲之積分：最高十分</a:t>
            </a:r>
            <a:r>
              <a:rPr lang="zh-TW" altLang="en-US" sz="3200" b="1" dirty="0">
                <a:solidFill>
                  <a:srgbClr val="0070C0"/>
                </a:solidFill>
                <a:latin typeface="微軟正黑體" pitchFamily="34" charset="-120"/>
              </a:rPr>
              <a:t>，最低減至零分</a:t>
            </a:r>
            <a:r>
              <a:rPr lang="zh-TW" altLang="zh-TW" sz="3200" b="1" dirty="0">
                <a:solidFill>
                  <a:srgbClr val="0070C0"/>
                </a:solidFill>
                <a:latin typeface="微軟正黑體" pitchFamily="34" charset="-120"/>
              </a:rPr>
              <a:t>。</a:t>
            </a:r>
            <a:endParaRPr lang="en-US" altLang="zh-TW" sz="3200" b="1" dirty="0">
              <a:solidFill>
                <a:srgbClr val="0070C0"/>
              </a:solidFill>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1.</a:t>
            </a:r>
            <a:r>
              <a:rPr lang="zh-TW" altLang="zh-TW" sz="2400" dirty="0">
                <a:latin typeface="微軟正黑體" pitchFamily="34" charset="-120"/>
              </a:rPr>
              <a:t>嘉獎一次給一分，申誡一次減一分。</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2.</a:t>
            </a:r>
            <a:r>
              <a:rPr lang="zh-TW" altLang="zh-TW" sz="2400" dirty="0">
                <a:latin typeface="微軟正黑體" pitchFamily="34" charset="-120"/>
              </a:rPr>
              <a:t>記功一次給三分，記過一次減三分。</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3.</a:t>
            </a:r>
            <a:r>
              <a:rPr lang="zh-TW" altLang="zh-TW" sz="2400" dirty="0">
                <a:latin typeface="微軟正黑體" pitchFamily="34" charset="-120"/>
              </a:rPr>
              <a:t>記一大功給九分，記一大過減九分。</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en-US" altLang="zh-TW" sz="2400" dirty="0">
                <a:latin typeface="微軟正黑體" pitchFamily="34" charset="-120"/>
              </a:rPr>
              <a:t>4.</a:t>
            </a:r>
            <a:r>
              <a:rPr lang="zh-TW" altLang="zh-TW" sz="2400" dirty="0">
                <a:latin typeface="微軟正黑體" pitchFamily="34" charset="-120"/>
              </a:rPr>
              <a:t>主管機關頒發之獎狀（牌），直轄市、 縣（市）級每</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紙給零、五分，中央級者每紙給二分，同一事實之獎</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勵不得重複計算。</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說明：</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sz="2400" b="1" dirty="0">
                <a:latin typeface="微軟正黑體" pitchFamily="34" charset="-120"/>
              </a:rPr>
              <a:t>       </a:t>
            </a:r>
            <a:r>
              <a:rPr lang="en-US" altLang="zh-TW" sz="2400" dirty="0">
                <a:latin typeface="微軟正黑體" pitchFamily="34" charset="-120"/>
              </a:rPr>
              <a:t>1.</a:t>
            </a:r>
            <a:r>
              <a:rPr lang="zh-TW" altLang="zh-TW" sz="2400" dirty="0">
                <a:latin typeface="微軟正黑體" pitchFamily="34" charset="-120"/>
              </a:rPr>
              <a:t>由所屬機關或所屬上級機關核給 之嘉獎、記功、</a:t>
            </a:r>
            <a:endParaRPr lang="en-US" altLang="zh-TW" sz="2400"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記大功，直轄市、 縣（市）級、中央級核給之獎狀</a:t>
            </a:r>
            <a:endParaRPr lang="zh-TW" altLang="zh-TW" dirty="0">
              <a:latin typeface="微軟正黑體" pitchFamily="34" charset="-120"/>
            </a:endParaRPr>
          </a:p>
          <a:p>
            <a:pPr marL="274320" indent="-274320" eaLnBrk="1" fontAlgn="auto" hangingPunct="1">
              <a:spcAft>
                <a:spcPts val="0"/>
              </a:spcAft>
              <a:buFont typeface="Wingdings 3"/>
              <a:buNone/>
              <a:defRPr/>
            </a:pPr>
            <a:r>
              <a:rPr lang="zh-TW" altLang="en-US" sz="2400" dirty="0">
                <a:latin typeface="微軟正黑體" pitchFamily="34" charset="-120"/>
              </a:rPr>
              <a:t>          </a:t>
            </a:r>
            <a:r>
              <a:rPr lang="zh-TW" altLang="zh-TW" sz="2400" dirty="0">
                <a:latin typeface="微軟正黑體" pitchFamily="34" charset="-120"/>
              </a:rPr>
              <a:t>（牌）為認定標準</a:t>
            </a:r>
            <a:r>
              <a:rPr lang="en-US" altLang="zh-TW" sz="2400" dirty="0">
                <a:latin typeface="微軟正黑體" pitchFamily="34" charset="-120"/>
              </a:rPr>
              <a:t>(</a:t>
            </a:r>
            <a:r>
              <a:rPr lang="zh-TW" altLang="zh-TW" sz="2400" dirty="0">
                <a:latin typeface="微軟正黑體" pitchFamily="34" charset="-120"/>
              </a:rPr>
              <a:t>如選舉准予採計</a:t>
            </a:r>
            <a:r>
              <a:rPr lang="en-US" altLang="zh-TW" sz="2400" dirty="0">
                <a:latin typeface="微軟正黑體" pitchFamily="34" charset="-120"/>
              </a:rPr>
              <a:t>)</a:t>
            </a:r>
            <a:r>
              <a:rPr lang="zh-TW" altLang="zh-TW" sz="2400" dirty="0">
                <a:latin typeface="微軟正黑體" pitchFamily="34" charset="-120"/>
              </a:rPr>
              <a:t>。</a:t>
            </a:r>
            <a:endParaRPr lang="zh-TW" altLang="zh-TW" dirty="0">
              <a:latin typeface="微軟正黑體" pitchFamily="34" charset="-120"/>
            </a:endParaRPr>
          </a:p>
          <a:p>
            <a:pPr marL="274320" indent="-274320">
              <a:buNone/>
              <a:defRPr/>
            </a:pPr>
            <a:r>
              <a:rPr lang="zh-TW" altLang="en-US" sz="2400" dirty="0">
                <a:solidFill>
                  <a:srgbClr val="FF0000"/>
                </a:solidFill>
                <a:latin typeface="微軟正黑體" pitchFamily="34" charset="-120"/>
              </a:rPr>
              <a:t>       </a:t>
            </a:r>
            <a:r>
              <a:rPr lang="en-US" altLang="zh-TW" sz="2400" dirty="0">
                <a:solidFill>
                  <a:srgbClr val="FF0000"/>
                </a:solidFill>
                <a:latin typeface="微軟正黑體" pitchFamily="34" charset="-120"/>
              </a:rPr>
              <a:t>2.</a:t>
            </a:r>
            <a:r>
              <a:rPr lang="zh-TW" altLang="en-US" sz="2600" b="1" dirty="0">
                <a:solidFill>
                  <a:srgbClr val="FF0000"/>
                </a:solidFill>
              </a:rPr>
              <a:t>積分採計自</a:t>
            </a:r>
            <a:r>
              <a:rPr lang="en-US" altLang="zh-TW" sz="2600" b="1" dirty="0" smtClean="0">
                <a:solidFill>
                  <a:srgbClr val="FF0000"/>
                </a:solidFill>
              </a:rPr>
              <a:t>107</a:t>
            </a:r>
            <a:r>
              <a:rPr lang="zh-TW" altLang="en-US" sz="2600" b="1" dirty="0" smtClean="0">
                <a:solidFill>
                  <a:srgbClr val="FF0000"/>
                </a:solidFill>
              </a:rPr>
              <a:t>年</a:t>
            </a:r>
            <a:r>
              <a:rPr lang="en-US" altLang="zh-TW" sz="2600" b="1" dirty="0">
                <a:solidFill>
                  <a:srgbClr val="FF0000"/>
                </a:solidFill>
              </a:rPr>
              <a:t>4</a:t>
            </a:r>
            <a:r>
              <a:rPr lang="zh-TW" altLang="en-US" sz="2600" b="1" dirty="0" smtClean="0">
                <a:solidFill>
                  <a:srgbClr val="FF0000"/>
                </a:solidFill>
              </a:rPr>
              <a:t>月</a:t>
            </a:r>
            <a:r>
              <a:rPr lang="en-US" altLang="zh-TW" sz="2600" b="1" dirty="0" smtClean="0">
                <a:solidFill>
                  <a:srgbClr val="FF0000"/>
                </a:solidFill>
              </a:rPr>
              <a:t>28</a:t>
            </a:r>
            <a:r>
              <a:rPr lang="zh-TW" altLang="en-US" sz="2600" b="1" dirty="0" smtClean="0">
                <a:solidFill>
                  <a:srgbClr val="FF0000"/>
                </a:solidFill>
              </a:rPr>
              <a:t>日</a:t>
            </a:r>
            <a:r>
              <a:rPr lang="zh-TW" altLang="en-US" sz="2600" b="1" dirty="0">
                <a:solidFill>
                  <a:srgbClr val="FF0000"/>
                </a:solidFill>
              </a:rPr>
              <a:t>起至</a:t>
            </a:r>
            <a:r>
              <a:rPr lang="en-US" altLang="zh-TW" sz="2600" b="1" dirty="0" smtClean="0">
                <a:solidFill>
                  <a:srgbClr val="FF0000"/>
                </a:solidFill>
              </a:rPr>
              <a:t>112</a:t>
            </a:r>
            <a:r>
              <a:rPr lang="zh-TW" altLang="en-US" sz="2600" b="1" dirty="0" smtClean="0">
                <a:solidFill>
                  <a:srgbClr val="FF0000"/>
                </a:solidFill>
              </a:rPr>
              <a:t>年</a:t>
            </a:r>
            <a:r>
              <a:rPr lang="en-US" altLang="zh-TW" sz="2600" b="1" dirty="0">
                <a:solidFill>
                  <a:srgbClr val="FF0000"/>
                </a:solidFill>
              </a:rPr>
              <a:t>4</a:t>
            </a:r>
            <a:r>
              <a:rPr lang="zh-TW" altLang="en-US" sz="2600" b="1" dirty="0" smtClean="0">
                <a:solidFill>
                  <a:srgbClr val="FF0000"/>
                </a:solidFill>
              </a:rPr>
              <a:t>月</a:t>
            </a:r>
            <a:r>
              <a:rPr lang="en-US" altLang="zh-TW" sz="2600" b="1" dirty="0" smtClean="0">
                <a:solidFill>
                  <a:srgbClr val="FF0000"/>
                </a:solidFill>
              </a:rPr>
              <a:t>27</a:t>
            </a:r>
            <a:r>
              <a:rPr lang="zh-TW" altLang="en-US" sz="2600" b="1" dirty="0" smtClean="0">
                <a:solidFill>
                  <a:srgbClr val="FF0000"/>
                </a:solidFill>
              </a:rPr>
              <a:t>日</a:t>
            </a:r>
            <a:r>
              <a:rPr lang="zh-TW" altLang="en-US" sz="2600" b="1" dirty="0">
                <a:solidFill>
                  <a:srgbClr val="FF0000"/>
                </a:solidFill>
              </a:rPr>
              <a:t>止。 </a:t>
            </a:r>
            <a:r>
              <a:rPr lang="zh-TW" altLang="en-US" sz="3500" b="1" dirty="0">
                <a:solidFill>
                  <a:srgbClr val="FF0000"/>
                </a:solidFill>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eaLnBrk="1" fontAlgn="auto" hangingPunct="1">
              <a:spcAft>
                <a:spcPts val="0"/>
              </a:spcAft>
              <a:defRPr/>
            </a:pPr>
            <a:r>
              <a:rPr lang="zh-TW" altLang="en-US" dirty="0"/>
              <a:t>遷調他縣市服務作業要點</a:t>
            </a:r>
            <a:r>
              <a:rPr lang="en-US" altLang="zh-TW" dirty="0"/>
              <a:t>(</a:t>
            </a:r>
            <a:r>
              <a:rPr lang="zh-TW" altLang="en-US" dirty="0"/>
              <a:t>積分</a:t>
            </a:r>
            <a:r>
              <a:rPr lang="en-US" altLang="zh-TW" dirty="0"/>
              <a:t>)</a:t>
            </a:r>
            <a:endParaRPr lang="zh-TW" altLang="en-US" dirty="0"/>
          </a:p>
        </p:txBody>
      </p:sp>
      <p:sp>
        <p:nvSpPr>
          <p:cNvPr id="2" name="內容版面配置區 1"/>
          <p:cNvSpPr>
            <a:spLocks noGrp="1"/>
          </p:cNvSpPr>
          <p:nvPr>
            <p:ph idx="1"/>
          </p:nvPr>
        </p:nvSpPr>
        <p:spPr>
          <a:xfrm>
            <a:off x="971600" y="1412776"/>
            <a:ext cx="8229600" cy="5256584"/>
          </a:xfrm>
        </p:spPr>
        <p:txBody>
          <a:bodyPr>
            <a:normAutofit fontScale="62500" lnSpcReduction="20000"/>
          </a:bodyPr>
          <a:lstStyle/>
          <a:p>
            <a:pPr marL="274320" indent="-274320" eaLnBrk="1" fontAlgn="auto" hangingPunct="1">
              <a:spcAft>
                <a:spcPts val="0"/>
              </a:spcAft>
              <a:buFont typeface="Wingdings 3"/>
              <a:buNone/>
              <a:defRPr/>
            </a:pPr>
            <a:r>
              <a:rPr lang="zh-TW" altLang="en-US" sz="4000" b="1" dirty="0">
                <a:latin typeface="微軟正黑體" pitchFamily="34" charset="-120"/>
              </a:rPr>
              <a:t> </a:t>
            </a:r>
            <a:r>
              <a:rPr lang="en-US" altLang="zh-TW" sz="4000" b="1" dirty="0">
                <a:solidFill>
                  <a:srgbClr val="0070C0"/>
                </a:solidFill>
                <a:latin typeface="微軟正黑體" pitchFamily="34" charset="-120"/>
              </a:rPr>
              <a:t>(</a:t>
            </a:r>
            <a:r>
              <a:rPr lang="zh-TW" altLang="en-US" sz="4000" b="1" dirty="0">
                <a:solidFill>
                  <a:srgbClr val="0070C0"/>
                </a:solidFill>
                <a:latin typeface="微軟正黑體" pitchFamily="34" charset="-120"/>
              </a:rPr>
              <a:t>四</a:t>
            </a:r>
            <a:r>
              <a:rPr lang="en-US" altLang="zh-TW" sz="4000" b="1" dirty="0">
                <a:solidFill>
                  <a:srgbClr val="0070C0"/>
                </a:solidFill>
                <a:latin typeface="微軟正黑體" pitchFamily="34" charset="-120"/>
              </a:rPr>
              <a:t>)</a:t>
            </a:r>
            <a:r>
              <a:rPr lang="zh-TW" altLang="zh-TW" sz="4000" b="1" dirty="0">
                <a:solidFill>
                  <a:srgbClr val="0070C0"/>
                </a:solidFill>
                <a:latin typeface="微軟正黑體" pitchFamily="34" charset="-120"/>
              </a:rPr>
              <a:t>最近五年進修研習之積分：最高十五 分。</a:t>
            </a:r>
            <a:endParaRPr lang="en-US" altLang="zh-TW" sz="4000" b="1" dirty="0">
              <a:solidFill>
                <a:srgbClr val="0070C0"/>
              </a:solidFill>
              <a:latin typeface="微軟正黑體" pitchFamily="34" charset="-120"/>
            </a:endParaRPr>
          </a:p>
          <a:p>
            <a:pPr marL="274320" indent="-274320" eaLnBrk="1" fontAlgn="auto" hangingPunct="1">
              <a:spcAft>
                <a:spcPts val="0"/>
              </a:spcAft>
              <a:buFont typeface="Wingdings 3"/>
              <a:buNone/>
              <a:defRPr/>
            </a:pPr>
            <a:r>
              <a:rPr lang="zh-TW" altLang="en-US" sz="3200" b="1" dirty="0">
                <a:latin typeface="微軟正黑體" pitchFamily="34" charset="-120"/>
              </a:rPr>
              <a:t>        </a:t>
            </a:r>
            <a:r>
              <a:rPr lang="zh-TW" altLang="zh-TW" dirty="0">
                <a:latin typeface="微軟正黑體" pitchFamily="34" charset="-120"/>
              </a:rPr>
              <a:t>依本</a:t>
            </a:r>
            <a:r>
              <a:rPr lang="zh-TW" altLang="en-US" dirty="0">
                <a:latin typeface="微軟正黑體" pitchFamily="34" charset="-120"/>
              </a:rPr>
              <a:t>條例</a:t>
            </a:r>
            <a:r>
              <a:rPr lang="zh-TW" altLang="zh-TW" dirty="0">
                <a:latin typeface="微軟正黑體" pitchFamily="34" charset="-120"/>
              </a:rPr>
              <a:t>規定，取得幼兒教育、幼兒保育相關系、所、學位學程、科之進修 及教保專業知能研習等，一日以七小時計，一週以三十五小時計，累計每滿三十五小時給零、五分，未滿三十五小時者不計分；進修、研習或經政府核可民間團體辦理之研習，均予採計；取得幼兒教育、幼兒保育相關系、所、學位學程、科較高學歷之進修、幼教在職專班之學分學程、大學推廣部學分，其一學分以十八小時計算。</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endParaRPr lang="en-US" altLang="zh-TW" dirty="0">
              <a:latin typeface="微軟正黑體" pitchFamily="34" charset="-120"/>
            </a:endParaRPr>
          </a:p>
          <a:p>
            <a:pPr marL="274320" indent="-274320" eaLnBrk="1" fontAlgn="auto" hangingPunct="1">
              <a:spcAft>
                <a:spcPts val="0"/>
              </a:spcAft>
              <a:buFont typeface="Wingdings 3"/>
              <a:buNone/>
              <a:defRPr/>
            </a:pPr>
            <a:endParaRPr lang="en-US" altLang="zh-TW" dirty="0">
              <a:latin typeface="微軟正黑體" pitchFamily="34" charset="-120"/>
            </a:endParaRPr>
          </a:p>
          <a:p>
            <a:pPr marL="274320" indent="-274320" eaLnBrk="1" fontAlgn="auto" hangingPunct="1">
              <a:spcAft>
                <a:spcPts val="0"/>
              </a:spcAft>
              <a:buFont typeface="Wingdings 3"/>
              <a:buNone/>
              <a:defRPr/>
            </a:pP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說明：   </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en-US" altLang="zh-TW" dirty="0">
                <a:latin typeface="微軟正黑體" pitchFamily="34" charset="-120"/>
              </a:rPr>
              <a:t>1.</a:t>
            </a:r>
            <a:r>
              <a:rPr lang="zh-TW" altLang="zh-TW" dirty="0">
                <a:latin typeface="微軟正黑體" pitchFamily="34" charset="-120"/>
              </a:rPr>
              <a:t>時數之計算以登錄於</a:t>
            </a:r>
            <a:r>
              <a:rPr lang="zh-TW" altLang="zh-TW" b="1" dirty="0">
                <a:solidFill>
                  <a:srgbClr val="FF0000"/>
                </a:solidFill>
                <a:latin typeface="微軟正黑體" pitchFamily="34" charset="-120"/>
              </a:rPr>
              <a:t>全國教保資訊網填報系統、</a:t>
            </a:r>
            <a:r>
              <a:rPr lang="zh-TW" altLang="zh-TW" dirty="0">
                <a:latin typeface="微軟正黑體" pitchFamily="34" charset="-120"/>
              </a:rPr>
              <a:t>全國教</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師在職進修資訊網或各縣市核可之教保專業知能研習為限；</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如未登錄研習 時數，仍可以進修單位所開立之成績單，由直</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轄市、縣（市）小組現場參照教保專業知能認定表</a:t>
            </a:r>
            <a:r>
              <a:rPr lang="en-US" altLang="zh-TW" dirty="0">
                <a:latin typeface="微軟正黑體" pitchFamily="34" charset="-120"/>
              </a:rPr>
              <a:t> (</a:t>
            </a:r>
            <a:r>
              <a:rPr lang="zh-TW" altLang="zh-TW" dirty="0">
                <a:latin typeface="微軟正黑體" pitchFamily="34" charset="-120"/>
              </a:rPr>
              <a:t>附表</a:t>
            </a:r>
            <a:r>
              <a:rPr lang="en-US" altLang="zh-TW" dirty="0">
                <a:latin typeface="微軟正黑體" pitchFamily="34" charset="-120"/>
              </a:rPr>
              <a:t>)</a:t>
            </a:r>
            <a:r>
              <a:rPr lang="zh-TW" altLang="zh-TW" dirty="0">
                <a:latin typeface="微軟正黑體" pitchFamily="34" charset="-120"/>
              </a:rPr>
              <a:t>審</a:t>
            </a:r>
            <a:endParaRPr lang="en-US" altLang="zh-TW" dirty="0">
              <a:latin typeface="微軟正黑體" pitchFamily="34" charset="-120"/>
            </a:endParaRPr>
          </a:p>
          <a:p>
            <a:pPr marL="274320" indent="-274320" eaLnBrk="1" fontAlgn="auto" hangingPunct="1">
              <a:spcAft>
                <a:spcPts val="0"/>
              </a:spcAft>
              <a:buFont typeface="Wingdings 3"/>
              <a:buNone/>
              <a:defRPr/>
            </a:pPr>
            <a:r>
              <a:rPr lang="zh-TW" altLang="en-US" dirty="0">
                <a:latin typeface="微軟正黑體" pitchFamily="34" charset="-120"/>
              </a:rPr>
              <a:t>        </a:t>
            </a:r>
            <a:r>
              <a:rPr lang="zh-TW" altLang="zh-TW" dirty="0">
                <a:latin typeface="微軟正黑體" pitchFamily="34" charset="-120"/>
              </a:rPr>
              <a:t>查後核發，惟研習時數不可重複採計。</a:t>
            </a:r>
          </a:p>
          <a:p>
            <a:pPr marL="274320" indent="-274320">
              <a:buNone/>
              <a:defRPr/>
            </a:pPr>
            <a:r>
              <a:rPr lang="zh-TW" altLang="en-US" dirty="0">
                <a:latin typeface="微軟正黑體" pitchFamily="34" charset="-120"/>
              </a:rPr>
              <a:t> </a:t>
            </a:r>
            <a:r>
              <a:rPr lang="zh-TW" altLang="en-US" b="1" dirty="0">
                <a:solidFill>
                  <a:srgbClr val="FF0000"/>
                </a:solidFill>
                <a:latin typeface="微軟正黑體" pitchFamily="34" charset="-120"/>
              </a:rPr>
              <a:t>   </a:t>
            </a:r>
            <a:r>
              <a:rPr lang="en-US" altLang="zh-TW" b="1" dirty="0">
                <a:solidFill>
                  <a:srgbClr val="FF0000"/>
                </a:solidFill>
                <a:latin typeface="微軟正黑體" pitchFamily="34" charset="-120"/>
              </a:rPr>
              <a:t>2.</a:t>
            </a:r>
            <a:r>
              <a:rPr lang="zh-TW" altLang="en-US" b="1" dirty="0">
                <a:solidFill>
                  <a:srgbClr val="FF0000"/>
                </a:solidFill>
              </a:rPr>
              <a:t>積分採計</a:t>
            </a:r>
            <a:r>
              <a:rPr lang="zh-TW" altLang="en-US" b="1" dirty="0" smtClean="0">
                <a:solidFill>
                  <a:srgbClr val="FF0000"/>
                </a:solidFill>
              </a:rPr>
              <a:t>自</a:t>
            </a:r>
            <a:r>
              <a:rPr lang="en-US" altLang="zh-TW" b="1" dirty="0">
                <a:solidFill>
                  <a:srgbClr val="FF0000"/>
                </a:solidFill>
              </a:rPr>
              <a:t>107</a:t>
            </a:r>
            <a:r>
              <a:rPr lang="zh-TW" altLang="en-US" b="1" dirty="0">
                <a:solidFill>
                  <a:srgbClr val="FF0000"/>
                </a:solidFill>
              </a:rPr>
              <a:t>年</a:t>
            </a:r>
            <a:r>
              <a:rPr lang="en-US" altLang="zh-TW" b="1" dirty="0">
                <a:solidFill>
                  <a:srgbClr val="FF0000"/>
                </a:solidFill>
              </a:rPr>
              <a:t>4</a:t>
            </a:r>
            <a:r>
              <a:rPr lang="zh-TW" altLang="en-US" b="1" dirty="0">
                <a:solidFill>
                  <a:srgbClr val="FF0000"/>
                </a:solidFill>
              </a:rPr>
              <a:t>月</a:t>
            </a:r>
            <a:r>
              <a:rPr lang="en-US" altLang="zh-TW" b="1" dirty="0">
                <a:solidFill>
                  <a:srgbClr val="FF0000"/>
                </a:solidFill>
              </a:rPr>
              <a:t>28</a:t>
            </a:r>
            <a:r>
              <a:rPr lang="zh-TW" altLang="en-US" b="1" dirty="0">
                <a:solidFill>
                  <a:srgbClr val="FF0000"/>
                </a:solidFill>
              </a:rPr>
              <a:t>日起至</a:t>
            </a:r>
            <a:r>
              <a:rPr lang="en-US" altLang="zh-TW" b="1" dirty="0">
                <a:solidFill>
                  <a:srgbClr val="FF0000"/>
                </a:solidFill>
              </a:rPr>
              <a:t>112</a:t>
            </a:r>
            <a:r>
              <a:rPr lang="zh-TW" altLang="en-US" b="1" dirty="0">
                <a:solidFill>
                  <a:srgbClr val="FF0000"/>
                </a:solidFill>
              </a:rPr>
              <a:t>年</a:t>
            </a:r>
            <a:r>
              <a:rPr lang="en-US" altLang="zh-TW" b="1" dirty="0">
                <a:solidFill>
                  <a:srgbClr val="FF0000"/>
                </a:solidFill>
              </a:rPr>
              <a:t>4</a:t>
            </a:r>
            <a:r>
              <a:rPr lang="zh-TW" altLang="en-US" b="1" dirty="0">
                <a:solidFill>
                  <a:srgbClr val="FF0000"/>
                </a:solidFill>
              </a:rPr>
              <a:t>月</a:t>
            </a:r>
            <a:r>
              <a:rPr lang="en-US" altLang="zh-TW" b="1" dirty="0">
                <a:solidFill>
                  <a:srgbClr val="FF0000"/>
                </a:solidFill>
              </a:rPr>
              <a:t>27</a:t>
            </a:r>
            <a:r>
              <a:rPr lang="zh-TW" altLang="en-US" b="1" dirty="0">
                <a:solidFill>
                  <a:srgbClr val="FF0000"/>
                </a:solidFill>
              </a:rPr>
              <a:t>日止。 </a:t>
            </a:r>
            <a:r>
              <a:rPr lang="zh-TW" altLang="en-US" dirty="0"/>
              <a:t>	</a:t>
            </a:r>
          </a:p>
        </p:txBody>
      </p:sp>
      <p:sp>
        <p:nvSpPr>
          <p:cNvPr id="4" name="矩形圖說文字 3"/>
          <p:cNvSpPr/>
          <p:nvPr/>
        </p:nvSpPr>
        <p:spPr>
          <a:xfrm>
            <a:off x="1403648" y="3428926"/>
            <a:ext cx="7561262" cy="792162"/>
          </a:xfrm>
          <a:prstGeom prst="wedgeRectCallout">
            <a:avLst>
              <a:gd name="adj1" fmla="val 1070"/>
              <a:gd name="adj2" fmla="val 86669"/>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kumimoji="0" lang="zh-TW" altLang="en-US" b="1" dirty="0">
                <a:latin typeface="標楷體" pitchFamily="65" charset="-120"/>
                <a:ea typeface="標楷體" pitchFamily="65" charset="-120"/>
              </a:rPr>
              <a:t>以</a:t>
            </a:r>
            <a:r>
              <a:rPr kumimoji="0" lang="zh-TW" altLang="en-US" sz="2400" b="1" dirty="0">
                <a:latin typeface="標楷體" pitchFamily="65" charset="-120"/>
                <a:ea typeface="標楷體" pitchFamily="65" charset="-120"/>
              </a:rPr>
              <a:t>全國教保資訊網填報系統</a:t>
            </a:r>
            <a:endParaRPr kumimoji="0" lang="en-US" altLang="zh-TW" sz="2400" b="1" dirty="0">
              <a:latin typeface="標楷體" pitchFamily="65" charset="-120"/>
              <a:ea typeface="標楷體" pitchFamily="65" charset="-120"/>
            </a:endParaRPr>
          </a:p>
          <a:p>
            <a:pPr algn="ctr" fontAlgn="auto">
              <a:spcBef>
                <a:spcPts val="0"/>
              </a:spcBef>
              <a:spcAft>
                <a:spcPts val="0"/>
              </a:spcAft>
              <a:defRPr/>
            </a:pPr>
            <a:r>
              <a:rPr kumimoji="0" lang="zh-TW" altLang="en-US" sz="2000" b="1" dirty="0">
                <a:latin typeface="標楷體" pitchFamily="65" charset="-120"/>
                <a:ea typeface="標楷體" pitchFamily="65" charset="-120"/>
              </a:rPr>
              <a:t>教保專業知能為主，包含基本救命術和安全教育</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617</TotalTime>
  <Words>2148</Words>
  <Application>Microsoft Office PowerPoint</Application>
  <PresentationFormat>如螢幕大小 (4:3)</PresentationFormat>
  <Paragraphs>152</Paragraphs>
  <Slides>17</Slides>
  <Notes>17</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夏至</vt:lpstr>
      <vt:lpstr>112年公立幼兒園契約進用教保員及助理教保員申請遷調他縣(市)服務作業說明會</vt:lpstr>
      <vt:lpstr>重要期程</vt:lpstr>
      <vt:lpstr>遷調他縣市服務作業要點(資格) </vt:lpstr>
      <vt:lpstr>遷調他縣市服務作業要點(積分)</vt:lpstr>
      <vt:lpstr>遷調他縣市服務作業要點(積分)</vt:lpstr>
      <vt:lpstr>遷調他縣市服務作業要點(積分)</vt:lpstr>
      <vt:lpstr>遷調他縣市服務作業要點(積分)</vt:lpstr>
      <vt:lpstr>遷調他縣市服務作業要點(積分)</vt:lpstr>
      <vt:lpstr>遷調他縣市服務作業要點(積分)</vt:lpstr>
      <vt:lpstr>PowerPoint 簡報</vt:lpstr>
      <vt:lpstr>遷調他縣市服務作業要點(申請)</vt:lpstr>
      <vt:lpstr>遷調他縣市服務作業要點</vt:lpstr>
      <vt:lpstr>遷調他縣市服務作業要點</vt:lpstr>
      <vt:lpstr>PowerPoint 簡報</vt:lpstr>
      <vt:lpstr>遷調他縣市服務作業要點</vt:lpstr>
      <vt:lpstr>遷調他縣市服務作業要點</vt:lpstr>
      <vt:lpstr>遷調他縣市服務作業要點</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106年公立幼兒園契約進用教保員及助理教保員 申請遷調他縣(市)服務作業說明會</dc:title>
  <dc:creator>user</dc:creator>
  <cp:lastModifiedBy>LU</cp:lastModifiedBy>
  <cp:revision>88</cp:revision>
  <cp:lastPrinted>2022-04-11T01:16:10Z</cp:lastPrinted>
  <dcterms:created xsi:type="dcterms:W3CDTF">2017-05-18T08:26:39Z</dcterms:created>
  <dcterms:modified xsi:type="dcterms:W3CDTF">2023-04-13T18:23:06Z</dcterms:modified>
</cp:coreProperties>
</file>