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79" r:id="rId4"/>
    <p:sldId id="257" r:id="rId5"/>
    <p:sldId id="277" r:id="rId6"/>
    <p:sldId id="286" r:id="rId7"/>
    <p:sldId id="258" r:id="rId8"/>
    <p:sldId id="259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85" r:id="rId19"/>
    <p:sldId id="287" r:id="rId20"/>
    <p:sldId id="281" r:id="rId21"/>
    <p:sldId id="283" r:id="rId22"/>
    <p:sldId id="284" r:id="rId23"/>
    <p:sldId id="262" r:id="rId24"/>
    <p:sldId id="280" r:id="rId25"/>
  </p:sldIdLst>
  <p:sldSz cx="12192000" cy="6858000"/>
  <p:notesSz cx="6794500" cy="992505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alibri Light" pitchFamily="34" charset="0"/>
      <p:regular r:id="rId32"/>
      <p:italic r:id="rId33"/>
    </p:embeddedFont>
    <p:embeddedFont>
      <p:font typeface="Book Antiqua" pitchFamily="18" charset="0"/>
      <p:regular r:id="rId34"/>
      <p:bold r:id="rId35"/>
      <p:italic r:id="rId36"/>
      <p:boldItalic r:id="rId37"/>
    </p:embeddedFont>
    <p:embeddedFont>
      <p:font typeface="標楷體" pitchFamily="65" charset="-120"/>
      <p:regular r:id="rId38"/>
    </p:embeddedFont>
    <p:embeddedFont>
      <p:font typeface="微軟正黑體" pitchFamily="34" charset="-120"/>
      <p:regular r:id="rId39"/>
      <p:bold r:id="rId40"/>
    </p:embeddedFont>
    <p:embeddedFont>
      <p:font typeface="Dotum" pitchFamily="34" charset="-127"/>
      <p:regular r:id="rId41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30A0"/>
    <a:srgbClr val="EEB500"/>
    <a:srgbClr val="D6A300"/>
    <a:srgbClr val="0DD50D"/>
    <a:srgbClr val="E0209B"/>
    <a:srgbClr val="EBFF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20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32DA40E-E561-4F8C-A634-A23E2F9FF61A}" type="datetimeFigureOut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100" y="942657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681927-D70C-424A-8A45-587C0143AC3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A04248F-22B9-4907-A8C5-55D5EEB959F0}" type="datetimeFigureOut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5600" cy="3906837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8475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4813" cy="498475"/>
          </a:xfrm>
          <a:prstGeom prst="rect">
            <a:avLst/>
          </a:prstGeom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6A9747-44A1-4F54-A134-CFC753BC2B1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863795-79BB-404F-99EF-C18F0C5F929C}" type="slidenum">
              <a:rPr lang="zh-TW" altLang="en-US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0B5795-FC7E-4E4F-99AF-1729B30D8A2D}" type="slidenum">
              <a:rPr lang="zh-TW" altLang="en-US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243E44-DC17-4BBB-BD46-6FB0E442FDCC}" type="slidenum">
              <a:rPr lang="zh-TW" altLang="en-US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7C03C-0375-405E-8C7D-F3AD88F7A79E}" type="slidenum">
              <a:rPr lang="zh-TW" altLang="en-US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6D86-36A0-4948-8CDA-E3D14BBF4903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1888" y="6423025"/>
            <a:ext cx="2743200" cy="365125"/>
          </a:xfrm>
        </p:spPr>
        <p:txBody>
          <a:bodyPr/>
          <a:lstStyle>
            <a:lvl1pPr>
              <a:defRPr sz="2000" i="1" u="sng">
                <a:solidFill>
                  <a:srgbClr val="0000FF"/>
                </a:solidFill>
                <a:latin typeface="Book Antiqua" pitchFamily="18" charset="0"/>
              </a:defRPr>
            </a:lvl1pPr>
          </a:lstStyle>
          <a:p>
            <a:fld id="{22818B1E-FAE7-4564-9AC0-C7E5877ABEF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519B-F9D7-46D0-880B-C4DA7D2636A7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CEFB-2763-4128-BADB-148D557796D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25EA-0E94-40BF-966C-2CCE65CD163B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3DD87-63FF-48F1-8939-741218BE8BA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:\檢測\聯合會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763" y="136525"/>
            <a:ext cx="26098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B11D-E13B-4953-A284-3776E6F9D0E2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550" y="6256338"/>
            <a:ext cx="2743200" cy="365125"/>
          </a:xfrm>
        </p:spPr>
        <p:txBody>
          <a:bodyPr/>
          <a:lstStyle>
            <a:lvl1pPr>
              <a:defRPr sz="2600" b="1" u="sng">
                <a:solidFill>
                  <a:srgbClr val="0000FF"/>
                </a:solidFill>
                <a:latin typeface="Book Antiqua" pitchFamily="18" charset="0"/>
              </a:defRPr>
            </a:lvl1pPr>
          </a:lstStyle>
          <a:p>
            <a:fld id="{124A25ED-2365-4DE9-B169-548567CC0D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EF7C-8C77-48F4-8332-50F6F6585D31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1F84-0761-4629-8023-A943AB7A8EA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3765-707E-47A1-83F7-325CF5299866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1694-5AEB-4477-B6D8-7EF5DCCEFE2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24B5-C8A6-4BDC-9634-DAC4C8AC7E94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7AE24-C9E6-42B9-85E4-4B19B231D81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9757-58FA-41D1-A990-4A5DDDBB2620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FF259-9FA3-4B48-92C8-5707E1032D3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7101-D5A3-4D43-8AFD-CF27FFA04E21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9537-5C4E-431C-9023-7E2804FBAB8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4BA5-C67D-4D50-BF04-F6D76596742D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67AD-7002-43A7-99C2-C7B2FB2C8C1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3A59-DB00-44D7-B738-62807C21D5A2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27AB-054B-4C8A-9E68-94DAD59742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4C0D5A-719F-4B02-98CD-F008422F379A}" type="datetime1">
              <a:rPr lang="zh-TW" altLang="en-US"/>
              <a:pPr>
                <a:defRPr/>
              </a:pPr>
              <a:t>2018/1/19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4CF4D7-D1B7-4948-9256-B3C5C44AE47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u5/?academicYear=10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流程圖: 文件 3"/>
          <p:cNvSpPr>
            <a:spLocks noChangeArrowheads="1"/>
          </p:cNvSpPr>
          <p:nvPr/>
        </p:nvSpPr>
        <p:spPr bwMode="auto">
          <a:xfrm flipV="1">
            <a:off x="0" y="5033963"/>
            <a:ext cx="12192000" cy="1016000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kumimoji="1" lang="en-US" altLang="zh-TW" sz="3200" b="1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106</a:t>
            </a:r>
            <a:r>
              <a:rPr kumimoji="1" lang="zh-TW" altLang="en-US" sz="3200" b="1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年 </a:t>
            </a:r>
            <a:r>
              <a:rPr kumimoji="1" lang="en-US" altLang="zh-TW" sz="3200" b="1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12</a:t>
            </a:r>
            <a:r>
              <a:rPr kumimoji="1" lang="zh-TW" altLang="en-US" sz="3200" b="1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月 </a:t>
            </a:r>
            <a:r>
              <a:rPr kumimoji="1" lang="en-US" altLang="zh-TW" sz="3200" b="1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29</a:t>
            </a:r>
            <a:r>
              <a:rPr kumimoji="1" lang="zh-TW" altLang="en-US" sz="3200" b="1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日</a:t>
            </a:r>
          </a:p>
        </p:txBody>
      </p:sp>
      <p:pic>
        <p:nvPicPr>
          <p:cNvPr id="6147" name="Picture 1" descr="F:\檢測\聯合會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15900"/>
            <a:ext cx="5441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3050" y="4079875"/>
            <a:ext cx="24526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938" y="4552950"/>
            <a:ext cx="108426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>
            <a:extLst>
              <a:ext uri="{FF2B5EF4-FFF2-40B4-BE49-F238E27FC236}"/>
            </a:extLst>
          </p:cNvPr>
          <p:cNvSpPr/>
          <p:nvPr/>
        </p:nvSpPr>
        <p:spPr>
          <a:xfrm>
            <a:off x="0" y="2116515"/>
            <a:ext cx="12192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800" b="1" dirty="0">
                <a:solidFill>
                  <a:srgbClr val="C0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 </a:t>
            </a:r>
            <a:r>
              <a:rPr lang="en-US" altLang="zh-TW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度五專優先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免試入學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試務宣導說明</a:t>
            </a:r>
            <a:endParaRPr lang="zh-TW" altLang="en-US" sz="4800" b="1" dirty="0">
              <a:solidFill>
                <a:srgbClr val="C0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9300" y="1473200"/>
            <a:ext cx="11137900" cy="47783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zh-TW" sz="3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生可依志向網路選填</a:t>
            </a:r>
            <a:r>
              <a:rPr lang="en-US" altLang="zh-TW" sz="34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30</a:t>
            </a:r>
            <a:r>
              <a:rPr lang="zh-TW" altLang="zh-TW" sz="34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個</a:t>
            </a:r>
            <a:r>
              <a:rPr lang="zh-TW" altLang="zh-TW" sz="34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校科（組）</a:t>
            </a:r>
            <a:r>
              <a:rPr lang="zh-TW" altLang="zh-TW" sz="34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每</a:t>
            </a:r>
            <a:r>
              <a:rPr lang="en-US" altLang="zh-TW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志願為一組共</a:t>
            </a:r>
            <a:r>
              <a:rPr lang="en-US" altLang="zh-TW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3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，積分核分準則如下：</a:t>
            </a:r>
            <a:endParaRPr lang="en-US" altLang="zh-TW" sz="3400" b="1" dirty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187325" y="239713"/>
            <a:ext cx="10515600" cy="1325562"/>
          </a:xfrm>
        </p:spPr>
        <p:txBody>
          <a:bodyPr/>
          <a:lstStyle/>
          <a:p>
            <a:r>
              <a:rPr lang="zh-TW" altLang="en-US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志願序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47865" y="2848309"/>
          <a:ext cx="10165407" cy="249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201"/>
                <a:gridCol w="1452201"/>
                <a:gridCol w="1452201"/>
                <a:gridCol w="1452201"/>
                <a:gridCol w="1452201"/>
                <a:gridCol w="1452201"/>
                <a:gridCol w="1452201"/>
              </a:tblGrid>
              <a:tr h="7002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 別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895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53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分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24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23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副標題 2"/>
          <p:cNvSpPr txBox="1">
            <a:spLocks/>
          </p:cNvSpPr>
          <p:nvPr/>
        </p:nvSpPr>
        <p:spPr>
          <a:xfrm>
            <a:off x="0" y="5859463"/>
            <a:ext cx="12192000" cy="496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6" name="圖片 7"/>
          <p:cNvPicPr>
            <a:picLocks noChangeAspect="1"/>
          </p:cNvPicPr>
          <p:nvPr/>
        </p:nvPicPr>
        <p:blipFill>
          <a:blip r:embed="rId2" cstate="print"/>
          <a:srcRect t="9474" r="10579" b="5344"/>
          <a:stretch>
            <a:fillRect/>
          </a:stretch>
        </p:blipFill>
        <p:spPr bwMode="auto">
          <a:xfrm>
            <a:off x="8959850" y="5626100"/>
            <a:ext cx="17049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AD8A0F-622A-4F5B-8B31-071E9C9C0114}" type="slidenum">
              <a:rPr lang="zh-TW" altLang="en-US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74725" y="1714500"/>
            <a:ext cx="9907588" cy="2443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4725" y="4373563"/>
            <a:ext cx="9907588" cy="2408237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9226550" y="6256338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9070AC-A855-4F91-A9E9-3DC3D50EA7D1}" type="slidenum">
              <a:rPr lang="zh-TW" altLang="en-US"/>
              <a:pPr/>
              <a:t>11</a:t>
            </a:fld>
            <a:endParaRPr lang="zh-TW" altLang="en-US"/>
          </a:p>
        </p:txBody>
      </p:sp>
      <p:sp>
        <p:nvSpPr>
          <p:cNvPr id="16389" name="標題 1"/>
          <p:cNvSpPr>
            <a:spLocks noGrp="1"/>
          </p:cNvSpPr>
          <p:nvPr>
            <p:ph type="title"/>
          </p:nvPr>
        </p:nvSpPr>
        <p:spPr>
          <a:xfrm>
            <a:off x="152400" y="314325"/>
            <a:ext cx="10515600" cy="823913"/>
          </a:xfrm>
        </p:spPr>
        <p:txBody>
          <a:bodyPr/>
          <a:lstStyle/>
          <a:p>
            <a:r>
              <a:rPr lang="zh-TW" altLang="en-US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多元學習表現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974725" y="1252538"/>
            <a:ext cx="10515600" cy="58737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r>
              <a:rPr lang="zh-TW" altLang="en-US" sz="22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多元學習表現（積分上限</a:t>
            </a:r>
            <a:r>
              <a:rPr lang="en-US" altLang="zh-TW" sz="22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15</a:t>
            </a:r>
            <a:r>
              <a:rPr lang="zh-TW" altLang="en-US" sz="22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en-US" altLang="zh-TW" sz="2200" b="1" smtClean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17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 競 賽</a:t>
            </a:r>
            <a:r>
              <a:rPr lang="zh-TW" altLang="en-US" sz="17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（積分上限</a:t>
            </a:r>
            <a:r>
              <a:rPr lang="en-US" altLang="zh-TW" sz="17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7</a:t>
            </a:r>
            <a:r>
              <a:rPr lang="zh-TW" altLang="en-US" sz="17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Calibri Light" pitchFamily="34" charset="0"/>
              <a:buAutoNum type="arabicParenR"/>
            </a:pP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核分標準：招生簡章表列之「國際、全國、區域及縣市」競賽項目</a:t>
            </a:r>
            <a:endParaRPr lang="en-US" altLang="zh-TW" sz="1700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1700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    區域及縣（市）競賽以縣市政府主辦者為限，獲獎證明之落款人在縣市須為縣市</a:t>
            </a:r>
            <a:endParaRPr lang="en-US" altLang="zh-TW" sz="1700" smtClean="0">
              <a:solidFill>
                <a:srgbClr val="C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1700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    長，在直轄市須為市長或其所屬一級機關首長。</a:t>
            </a:r>
            <a:endParaRPr lang="en-US" altLang="zh-TW" sz="1700" smtClean="0">
              <a:solidFill>
                <a:srgbClr val="C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1700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    同學年度同項競賽擇優</a:t>
            </a:r>
            <a:r>
              <a:rPr lang="en-US" altLang="zh-TW" sz="1700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sz="1700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次採計。</a:t>
            </a:r>
            <a:endParaRPr lang="en-US" altLang="zh-TW" sz="1700" smtClean="0">
              <a:solidFill>
                <a:srgbClr val="C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Font typeface="Calibri Light" pitchFamily="34" charset="0"/>
              <a:buAutoNum type="arabicParenR" startAt="2"/>
            </a:pP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採計期間：</a:t>
            </a:r>
            <a:r>
              <a:rPr lang="zh-TW" altLang="en-US" sz="1700" smtClean="0">
                <a:latin typeface="Book Antiqua" pitchFamily="18" charset="0"/>
                <a:ea typeface="標楷體" pitchFamily="65" charset="-120"/>
              </a:rPr>
              <a:t>免試生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國中就學期間至</a:t>
            </a:r>
            <a:r>
              <a:rPr lang="en-US" altLang="zh-TW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107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年</a:t>
            </a:r>
            <a:r>
              <a:rPr lang="en-US" altLang="zh-TW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5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月</a:t>
            </a:r>
            <a:r>
              <a:rPr lang="en-US" altLang="zh-TW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14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日（含）止</a:t>
            </a:r>
            <a:endParaRPr lang="en-US" altLang="zh-TW" sz="1700" b="1" u="sng" smtClean="0">
              <a:solidFill>
                <a:srgbClr val="C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endParaRPr lang="en-US" altLang="zh-TW" sz="1500" b="1" smtClean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17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 服務學習</a:t>
            </a:r>
            <a:r>
              <a:rPr lang="zh-TW" altLang="en-US" sz="17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（積分上限</a:t>
            </a:r>
            <a:r>
              <a:rPr lang="en-US" altLang="zh-TW" sz="17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15</a:t>
            </a:r>
            <a:r>
              <a:rPr lang="zh-TW" altLang="en-US" sz="17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en-US" altLang="zh-TW" sz="1700" b="1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ts val="1800"/>
              </a:lnSpc>
              <a:spcAft>
                <a:spcPts val="600"/>
              </a:spcAft>
              <a:buFont typeface="Calibri Light" pitchFamily="34" charset="0"/>
              <a:buAutoNum type="arabicParenR"/>
            </a:pP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核分標準：</a:t>
            </a:r>
            <a:endParaRPr lang="en-US" altLang="zh-TW" sz="1700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ts val="1800"/>
              </a:lnSpc>
              <a:spcAft>
                <a:spcPts val="600"/>
              </a:spcAft>
              <a:buFont typeface="Arial" charset="0"/>
              <a:buNone/>
            </a:pP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擔任班級幹部、小老師或社團幹部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任滿一學期得</a:t>
            </a:r>
            <a:r>
              <a:rPr lang="en-US" altLang="zh-TW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分</a:t>
            </a: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，同一學期同時擔任班級幹部 、小老師</a:t>
            </a:r>
            <a:endParaRPr lang="en-US" altLang="zh-TW" sz="1700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ts val="1800"/>
              </a:lnSpc>
              <a:spcAft>
                <a:spcPts val="600"/>
              </a:spcAft>
              <a:buFont typeface="Arial" charset="0"/>
              <a:buNone/>
            </a:pP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或社團幹部，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仍以</a:t>
            </a:r>
            <a:r>
              <a:rPr lang="en-US" altLang="zh-TW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分採計</a:t>
            </a: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。班級幹部除副班長、副社長，其餘副級幹部皆不採計。</a:t>
            </a:r>
            <a:endParaRPr lang="en-US" altLang="zh-TW" sz="1700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ts val="1800"/>
              </a:lnSpc>
              <a:spcAft>
                <a:spcPts val="600"/>
              </a:spcAft>
              <a:buFont typeface="Arial" charset="0"/>
              <a:buNone/>
            </a:pPr>
            <a:r>
              <a:rPr lang="zh-TW" altLang="en-US" sz="1700" smtClean="0">
                <a:latin typeface="Book Antiqua" pitchFamily="18" charset="0"/>
                <a:ea typeface="標楷體" pitchFamily="65" charset="-120"/>
              </a:rPr>
              <a:t>參加校內服務學習課程及活動，或於校外參加志工服務或社區服務服務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每滿</a:t>
            </a:r>
            <a:r>
              <a:rPr lang="en-US" altLang="zh-TW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小時得</a:t>
            </a:r>
            <a:r>
              <a:rPr lang="en-US" altLang="zh-TW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0.25</a:t>
            </a:r>
            <a:r>
              <a:rPr lang="zh-TW" altLang="en-US" sz="1700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分</a:t>
            </a:r>
            <a:r>
              <a:rPr lang="zh-TW" altLang="en-US" sz="1700" smtClean="0">
                <a:latin typeface="Book Antiqua" pitchFamily="18" charset="0"/>
                <a:ea typeface="標楷體" pitchFamily="65" charset="-120"/>
              </a:rPr>
              <a:t>。</a:t>
            </a:r>
            <a:endParaRPr lang="en-US" altLang="zh-TW" sz="1700" b="1" u="sng" smtClean="0">
              <a:solidFill>
                <a:srgbClr val="C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ts val="1800"/>
              </a:lnSpc>
              <a:spcAft>
                <a:spcPts val="600"/>
              </a:spcAft>
              <a:buFont typeface="Calibri Light" pitchFamily="34" charset="0"/>
              <a:buAutoNum type="arabicParenR" startAt="2"/>
            </a:pPr>
            <a:r>
              <a:rPr lang="zh-TW" altLang="en-US" sz="1700" smtClean="0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採計期間：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國中就學期間至</a:t>
            </a:r>
            <a:r>
              <a:rPr lang="en-US" altLang="zh-TW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107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年</a:t>
            </a:r>
            <a:r>
              <a:rPr lang="en-US" altLang="zh-TW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5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月</a:t>
            </a:r>
            <a:r>
              <a:rPr lang="en-US" altLang="zh-TW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14</a:t>
            </a:r>
            <a:r>
              <a:rPr lang="zh-TW" altLang="en-US" sz="1700" b="1" u="sng" smtClean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日（含）止</a:t>
            </a:r>
            <a:endParaRPr lang="en-US" altLang="zh-TW" sz="1700" b="1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endParaRPr lang="en-US" altLang="zh-TW" sz="1600" b="1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altLang="zh-TW" sz="1600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marL="0" indent="0">
              <a:lnSpc>
                <a:spcPct val="70000"/>
              </a:lnSpc>
            </a:pPr>
            <a:endParaRPr lang="en-US" altLang="zh-TW" sz="1300" smtClean="0">
              <a:solidFill>
                <a:srgbClr val="000000"/>
              </a:solidFill>
              <a:latin typeface="Book Antiqua" pitchFamily="18" charset="0"/>
              <a:ea typeface="標楷體" pitchFamily="65" charset="-120"/>
            </a:endParaRPr>
          </a:p>
          <a:p>
            <a:pPr marL="0" indent="0">
              <a:lnSpc>
                <a:spcPct val="70000"/>
              </a:lnSpc>
            </a:pPr>
            <a:endParaRPr lang="en-US" altLang="zh-TW" sz="1300" smtClean="0">
              <a:latin typeface="Book Antiqua" pitchFamily="18" charset="0"/>
            </a:endParaRPr>
          </a:p>
          <a:p>
            <a:pPr marL="0" indent="0">
              <a:lnSpc>
                <a:spcPct val="70000"/>
              </a:lnSpc>
            </a:pPr>
            <a:endParaRPr lang="zh-TW" altLang="en-US" sz="13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714375" y="1868488"/>
            <a:ext cx="10910888" cy="1349375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積分上限為</a:t>
            </a:r>
            <a:r>
              <a:rPr lang="en-US" altLang="zh-TW" sz="3000" smtClean="0"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分，採計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「技藝教育」課程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平均總成績。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單修一學期者以一學期成績計算，不須平均計算分數。</a:t>
            </a:r>
          </a:p>
        </p:txBody>
      </p:sp>
      <p:sp>
        <p:nvSpPr>
          <p:cNvPr id="17411" name="標題 1"/>
          <p:cNvSpPr>
            <a:spLocks noGrp="1"/>
          </p:cNvSpPr>
          <p:nvPr>
            <p:ph type="title"/>
          </p:nvPr>
        </p:nvSpPr>
        <p:spPr>
          <a:xfrm>
            <a:off x="419100" y="411163"/>
            <a:ext cx="10515600" cy="1325562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技藝優良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94929" y="3037392"/>
          <a:ext cx="9151620" cy="196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24"/>
                <a:gridCol w="1830324"/>
                <a:gridCol w="1830324"/>
                <a:gridCol w="1830324"/>
                <a:gridCol w="1830324"/>
              </a:tblGrid>
              <a:tr h="981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平均成績</a:t>
                      </a:r>
                      <a:endParaRPr lang="zh-TW" altLang="en-US" sz="2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100~90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~80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itchFamily="65" charset="-120"/>
                          <a:cs typeface="+mn-cs"/>
                        </a:rPr>
                        <a:t>79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itchFamily="65" charset="-120"/>
                          <a:cs typeface="+mn-cs"/>
                        </a:rPr>
                        <a:t>69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13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  分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2.5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1.5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1.0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副標題 2"/>
          <p:cNvSpPr txBox="1">
            <a:spLocks/>
          </p:cNvSpPr>
          <p:nvPr/>
        </p:nvSpPr>
        <p:spPr>
          <a:xfrm>
            <a:off x="0" y="5859463"/>
            <a:ext cx="12192000" cy="496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4" name="圖片 7"/>
          <p:cNvPicPr>
            <a:picLocks noChangeAspect="1"/>
          </p:cNvPicPr>
          <p:nvPr/>
        </p:nvPicPr>
        <p:blipFill>
          <a:blip r:embed="rId2" cstate="print"/>
          <a:srcRect t="9474" r="10579" b="5344"/>
          <a:stretch>
            <a:fillRect/>
          </a:stretch>
        </p:blipFill>
        <p:spPr bwMode="auto">
          <a:xfrm>
            <a:off x="714375" y="5578475"/>
            <a:ext cx="15478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135BB1-902B-4832-A46C-6A4B1962B3A9}" type="slidenum">
              <a:rPr lang="zh-TW" altLang="en-US"/>
              <a:pPr/>
              <a:t>12</a:t>
            </a:fld>
            <a:endParaRPr lang="zh-TW" altLang="en-US"/>
          </a:p>
        </p:txBody>
      </p:sp>
      <p:sp>
        <p:nvSpPr>
          <p:cNvPr id="17416" name="文字方塊 1"/>
          <p:cNvSpPr txBox="1">
            <a:spLocks noChangeArrowheads="1"/>
          </p:cNvSpPr>
          <p:nvPr/>
        </p:nvSpPr>
        <p:spPr bwMode="auto">
          <a:xfrm>
            <a:off x="1800225" y="5018088"/>
            <a:ext cx="87582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1825" indent="-631825" eaLnBrk="1" hangingPunct="1">
              <a:tabLst>
                <a:tab pos="631825" algn="l"/>
              </a:tabLst>
            </a:pP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註：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	89</a:t>
            </a:r>
            <a:r>
              <a:rPr lang="en-US" altLang="zh-TW" sz="2200" b="1" baseline="30000">
                <a:solidFill>
                  <a:srgbClr val="000000"/>
                </a:solidFill>
                <a:latin typeface="Book Antiqua" pitchFamily="18" charset="0"/>
              </a:rPr>
              <a:t>+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~80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80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90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分，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 79</a:t>
            </a:r>
            <a:r>
              <a:rPr lang="en-US" altLang="zh-TW" sz="2200" b="1" baseline="30000">
                <a:solidFill>
                  <a:srgbClr val="000000"/>
                </a:solidFill>
                <a:latin typeface="Book Antiqua" pitchFamily="18" charset="0"/>
              </a:rPr>
              <a:t>+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~70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70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80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分，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 69</a:t>
            </a:r>
            <a:r>
              <a:rPr lang="en-US" altLang="zh-TW" sz="2200" b="1" baseline="30000">
                <a:solidFill>
                  <a:srgbClr val="000000"/>
                </a:solidFill>
                <a:latin typeface="Book Antiqua" pitchFamily="18" charset="0"/>
              </a:rPr>
              <a:t>+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~60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60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70</a:t>
            </a:r>
            <a:r>
              <a:rPr lang="zh-TW" altLang="en-US" sz="2200" b="1">
                <a:solidFill>
                  <a:srgbClr val="000000"/>
                </a:solidFill>
                <a:latin typeface="Book Antiqua" pitchFamily="18" charset="0"/>
                <a:ea typeface="標楷體" pitchFamily="65" charset="-120"/>
              </a:rPr>
              <a:t>分。</a:t>
            </a:r>
            <a:endParaRPr lang="zh-TW" altLang="en-US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9BC8D-CF33-4E65-9F05-364A521E9725}" type="slidenum">
              <a:rPr lang="zh-TW" altLang="en-US"/>
              <a:pPr/>
              <a:t>13</a:t>
            </a:fld>
            <a:endParaRPr lang="zh-TW" altLang="en-US"/>
          </a:p>
        </p:txBody>
      </p:sp>
      <p:sp>
        <p:nvSpPr>
          <p:cNvPr id="18435" name="標題 1"/>
          <p:cNvSpPr>
            <a:spLocks noGrp="1"/>
          </p:cNvSpPr>
          <p:nvPr>
            <p:ph type="title"/>
          </p:nvPr>
        </p:nvSpPr>
        <p:spPr>
          <a:xfrm>
            <a:off x="666750" y="249238"/>
            <a:ext cx="10515600" cy="1004887"/>
          </a:xfrm>
        </p:spPr>
        <p:txBody>
          <a:bodyPr/>
          <a:lstStyle/>
          <a:p>
            <a:r>
              <a:rPr lang="zh-TW" altLang="en-US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弱勢身分</a:t>
            </a:r>
          </a:p>
        </p:txBody>
      </p:sp>
      <p:sp>
        <p:nvSpPr>
          <p:cNvPr id="10" name="矩形 9"/>
          <p:cNvSpPr/>
          <p:nvPr/>
        </p:nvSpPr>
        <p:spPr>
          <a:xfrm>
            <a:off x="1419225" y="2560638"/>
            <a:ext cx="1728788" cy="1079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中低收入戶</a:t>
            </a:r>
            <a:endParaRPr lang="en-US" altLang="zh-TW" sz="24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419225" y="1277938"/>
            <a:ext cx="1728788" cy="1079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低收入戶</a:t>
            </a:r>
            <a:endParaRPr lang="en-US" altLang="zh-TW" sz="24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en-US" altLang="zh-TW" sz="1400" b="1" dirty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9225" y="3821113"/>
            <a:ext cx="1728788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失業戶子女</a:t>
            </a:r>
            <a:endParaRPr lang="en-US" altLang="zh-TW" sz="24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zh-TW" altLang="en-US" sz="1100" b="1" dirty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8439" name="矩形 13"/>
          <p:cNvSpPr>
            <a:spLocks noChangeArrowheads="1"/>
          </p:cNvSpPr>
          <p:nvPr/>
        </p:nvSpPr>
        <p:spPr bwMode="auto">
          <a:xfrm>
            <a:off x="3384550" y="1282700"/>
            <a:ext cx="8278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ts val="4200"/>
              </a:lnSpc>
              <a:buFont typeface="Wingdings" pitchFamily="2" charset="2"/>
              <a:buChar char="l"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凡屬縣市政府所界定之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低收入戶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中低收入戶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者報名時繳交由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縣市政府</a:t>
            </a:r>
            <a:r>
              <a:rPr lang="en-US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包含鄉、鎮、市、區公所</a:t>
            </a:r>
            <a:r>
              <a:rPr lang="en-US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開具之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低收入戶或中低收入戶證明文件影印本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（報名期間內有效之證明文件，</a:t>
            </a:r>
            <a:r>
              <a:rPr lang="zh-TW" altLang="en-US" sz="2400" b="1" u="sng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清寒證明）及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戶口名簿影印本。</a:t>
            </a:r>
            <a:endParaRPr lang="zh-TW" altLang="en-US" sz="2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0" name="矩形 14"/>
          <p:cNvSpPr>
            <a:spLocks noChangeArrowheads="1"/>
          </p:cNvSpPr>
          <p:nvPr/>
        </p:nvSpPr>
        <p:spPr bwMode="auto">
          <a:xfrm>
            <a:off x="3384550" y="3903663"/>
            <a:ext cx="82788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ts val="4200"/>
              </a:lnSpc>
              <a:buFont typeface="Wingdings" pitchFamily="2" charset="2"/>
              <a:buChar char="l"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直系血親尊親屬支領失業給付之子女，須檢附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公立就業服務機構核發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2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就業保險失業</a:t>
            </a:r>
            <a:r>
              <a:rPr lang="en-US" altLang="zh-TW" sz="2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en-US" altLang="zh-TW" sz="2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認定、失業給付申請書暨給付收據」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認定收執聯」</a:t>
            </a:r>
            <a:r>
              <a:rPr lang="zh-TW" altLang="en-US" sz="2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文件有效日期須於簡章報名期間）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戶口名簿影印本。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66750" y="1277938"/>
            <a:ext cx="723900" cy="48783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符合其一身分者得</a:t>
            </a:r>
            <a:endParaRPr lang="en-US" altLang="zh-TW" sz="2400" b="1" dirty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Book Antiqua" panose="0204060205030503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標楷體" pitchFamily="65" charset="-120"/>
                <a:cs typeface="Times New Roman" panose="02020603050405020304" pitchFamily="18" charset="0"/>
              </a:rPr>
              <a:t>分</a:t>
            </a:r>
            <a:endParaRPr lang="en-US" altLang="zh-TW" sz="2400" b="1" dirty="0">
              <a:solidFill>
                <a:schemeClr val="bg1"/>
              </a:solidFill>
              <a:latin typeface="Book Antiqua" panose="0204060205030503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或</a:t>
            </a:r>
            <a:endParaRPr lang="en-US" altLang="zh-TW" sz="2400" b="1" dirty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1.5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分</a:t>
            </a:r>
            <a:endParaRPr lang="en-US" altLang="zh-TW" sz="2400" b="1" dirty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9225" y="5070475"/>
            <a:ext cx="1728788" cy="10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特殊境遇</a:t>
            </a:r>
            <a:endParaRPr lang="en-US" altLang="zh-TW" sz="20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家庭子女</a:t>
            </a:r>
            <a:endParaRPr lang="en-US" altLang="zh-TW" sz="20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</a:t>
            </a: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）</a:t>
            </a:r>
            <a:endParaRPr lang="zh-TW" altLang="en-US" sz="1050" b="1" dirty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/>
          <p:cNvSpPr txBox="1">
            <a:spLocks/>
          </p:cNvSpPr>
          <p:nvPr/>
        </p:nvSpPr>
        <p:spPr>
          <a:xfrm>
            <a:off x="0" y="5816600"/>
            <a:ext cx="121920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12913"/>
            <a:ext cx="10515600" cy="4351337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均衡</a:t>
            </a:r>
            <a:r>
              <a:rPr lang="zh-TW" altLang="zh-TW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學習</a:t>
            </a:r>
            <a:r>
              <a:rPr lang="zh-TW" altLang="en-US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上限</a:t>
            </a:r>
            <a:r>
              <a:rPr lang="en-US" altLang="zh-TW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en-US" altLang="zh-TW" sz="4000" b="1" dirty="0">
              <a:solidFill>
                <a:srgbClr val="FF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indent="-444500" fontAlgn="auto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核分標準：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採計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健康與體育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藝術與人文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綜合活動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zh-TW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三大學習領域</a:t>
            </a:r>
            <a:r>
              <a:rPr lang="zh-TW" altLang="en-US" sz="3200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五學期平均</a:t>
            </a:r>
            <a:r>
              <a:rPr lang="zh-TW" alt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成績，每領域及格者得</a:t>
            </a:r>
            <a:r>
              <a:rPr lang="en-US" altLang="zh-TW" sz="32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32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indent="-444500" fontAlgn="auto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採計期間</a:t>
            </a:r>
            <a:r>
              <a:rPr lang="zh-TW" altLang="en-US" sz="3200" dirty="0">
                <a:latin typeface="Book Antiqua" panose="02040602050305030304" pitchFamily="18" charset="0"/>
                <a:ea typeface="標楷體" panose="03000509000000000000" pitchFamily="65" charset="-120"/>
              </a:rPr>
              <a:t>：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七</a:t>
            </a:r>
            <a:r>
              <a:rPr lang="zh-TW" altLang="zh-TW" sz="3200" b="1" u="sng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年級上、下學期、八年級上、下學期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及</a:t>
            </a:r>
            <a:r>
              <a:rPr lang="en-US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九</a:t>
            </a:r>
            <a:r>
              <a:rPr lang="zh-TW" altLang="zh-TW" sz="3200" b="1" u="sng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年級上學期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等</a:t>
            </a:r>
            <a:r>
              <a:rPr lang="en-US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學期</a:t>
            </a:r>
            <a:r>
              <a:rPr lang="zh-TW" altLang="zh-TW" sz="3200" dirty="0">
                <a:latin typeface="Book Antiqua" panose="02040602050305030304" pitchFamily="18" charset="0"/>
                <a:ea typeface="標楷體" panose="03000509000000000000" pitchFamily="65" charset="-120"/>
              </a:rPr>
              <a:t>成績</a:t>
            </a: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410F71-67B0-49E9-8436-97094AEB0852}" type="slidenum">
              <a:rPr lang="zh-TW" altLang="en-US"/>
              <a:pPr/>
              <a:t>14</a:t>
            </a:fld>
            <a:endParaRPr lang="zh-TW" altLang="en-US"/>
          </a:p>
        </p:txBody>
      </p:sp>
      <p:sp>
        <p:nvSpPr>
          <p:cNvPr id="19461" name="標題 1"/>
          <p:cNvSpPr>
            <a:spLocks noGrp="1"/>
          </p:cNvSpPr>
          <p:nvPr>
            <p:ph type="title"/>
          </p:nvPr>
        </p:nvSpPr>
        <p:spPr>
          <a:xfrm>
            <a:off x="615950" y="503238"/>
            <a:ext cx="10515600" cy="1325562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均衝學習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1960AB-1B0A-41AA-81E6-DA93E9E9F3D3}" type="slidenum">
              <a:rPr lang="zh-TW" altLang="en-US"/>
              <a:pPr/>
              <a:t>15</a:t>
            </a:fld>
            <a:endParaRPr lang="zh-TW" altLang="en-US"/>
          </a:p>
        </p:txBody>
      </p:sp>
      <p:sp>
        <p:nvSpPr>
          <p:cNvPr id="20483" name="標題 1"/>
          <p:cNvSpPr>
            <a:spLocks noGrp="1"/>
          </p:cNvSpPr>
          <p:nvPr>
            <p:ph type="title"/>
          </p:nvPr>
        </p:nvSpPr>
        <p:spPr>
          <a:xfrm>
            <a:off x="385763" y="504825"/>
            <a:ext cx="11312525" cy="944563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國中教育會考（</a:t>
            </a:r>
            <a:r>
              <a:rPr lang="en-US" altLang="zh-TW" sz="40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</a:t>
            </a:r>
            <a:r>
              <a:rPr lang="en-US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40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66750" y="1371600"/>
            <a:ext cx="10896600" cy="470852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國中教育會考</a:t>
            </a: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（上限</a:t>
            </a:r>
            <a:r>
              <a:rPr lang="en-US" altLang="zh-TW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32</a:t>
            </a: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分項目為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「國文」、「數學</a:t>
            </a:r>
            <a:r>
              <a:rPr lang="zh-TW" altLang="zh-TW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」 、 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英語」 、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「自然」及「社會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FF0000"/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TW" dirty="0" smtClean="0">
              <a:solidFill>
                <a:srgbClr val="002060"/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indent="39370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國中教育會考成績採計以</a:t>
            </a:r>
            <a:r>
              <a:rPr lang="en-US" altLang="zh-TW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年度</a:t>
            </a:r>
            <a:r>
              <a:rPr lang="zh-TW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取得之成績為準。</a:t>
            </a:r>
            <a:endParaRPr lang="zh-TW" altLang="en-US" b="1" dirty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70042" y="2927828"/>
          <a:ext cx="10428053" cy="249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03"/>
                <a:gridCol w="1301450"/>
                <a:gridCol w="1301450"/>
                <a:gridCol w="1301450"/>
                <a:gridCol w="1301450"/>
                <a:gridCol w="1301450"/>
                <a:gridCol w="1301450"/>
                <a:gridCol w="1301450"/>
              </a:tblGrid>
              <a:tr h="807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</a:t>
                      </a:r>
                      <a:endParaRPr lang="en-US" altLang="zh-TW" sz="3300" b="1" dirty="0" smtClean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</a:t>
                      </a:r>
                      <a:endParaRPr lang="zh-TW" altLang="en-US" sz="3300" b="1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精  熟</a:t>
                      </a:r>
                      <a:endParaRPr lang="zh-TW" altLang="en-US" sz="30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基   礎</a:t>
                      </a:r>
                      <a:endParaRPr lang="zh-TW" altLang="en-US" sz="3000" b="1" kern="12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待加強</a:t>
                      </a:r>
                      <a:endParaRPr lang="zh-TW" altLang="en-US" sz="2600" b="1" kern="12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10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B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C</a:t>
                      </a:r>
                      <a:endParaRPr lang="zh-TW" altLang="en-US" sz="30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9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核分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6.4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21221D-3273-4E6A-B7A8-B28D96A2CDDD}" type="slidenum">
              <a:rPr lang="zh-TW" altLang="en-US"/>
              <a:pPr/>
              <a:t>16</a:t>
            </a:fld>
            <a:endParaRPr lang="zh-TW" altLang="en-US"/>
          </a:p>
        </p:txBody>
      </p:sp>
      <p:sp>
        <p:nvSpPr>
          <p:cNvPr id="21507" name="標題 1"/>
          <p:cNvSpPr>
            <a:spLocks noGrp="1"/>
          </p:cNvSpPr>
          <p:nvPr>
            <p:ph type="title"/>
          </p:nvPr>
        </p:nvSpPr>
        <p:spPr>
          <a:xfrm>
            <a:off x="358775" y="446088"/>
            <a:ext cx="11566525" cy="1325562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國中教育會考（</a:t>
            </a:r>
            <a:r>
              <a:rPr lang="en-US" altLang="zh-TW" sz="40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en-US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40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7888" y="1851025"/>
            <a:ext cx="10526712" cy="386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護理科及國立招生學校之各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總積分計算項目</a:t>
            </a:r>
            <a:r>
              <a:rPr lang="zh-TW" altLang="en-US" sz="4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須採計國中教育會考成績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fontAlgn="auto" hangingPunct="1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私立招生學校各科組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總積分計算項目由各校</a:t>
            </a:r>
            <a:r>
              <a:rPr lang="zh-TW" altLang="en-US" sz="4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自行決定是否採計國中教育</a:t>
            </a:r>
            <a:r>
              <a:rPr lang="zh-TW" altLang="en-US" sz="4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會考成績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F94513-31DF-4D49-93F7-B77887313EE0}" type="slidenum">
              <a:rPr lang="zh-TW" altLang="en-US"/>
              <a:pPr/>
              <a:t>17</a:t>
            </a:fld>
            <a:endParaRPr lang="zh-TW" altLang="en-US"/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>
          <a:xfrm>
            <a:off x="660400" y="790575"/>
            <a:ext cx="10515600" cy="1325563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五、各項比序積分採計說明</a:t>
            </a:r>
            <a:r>
              <a:rPr lang="en-US" altLang="zh-TW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寫作測驗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63588" y="2035175"/>
            <a:ext cx="10515600" cy="96043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寫作測驗（上限</a:t>
            </a:r>
            <a:r>
              <a:rPr lang="en-US" altLang="zh-TW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44591" y="2789007"/>
          <a:ext cx="10590485" cy="202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43"/>
                <a:gridCol w="1439057"/>
                <a:gridCol w="1439057"/>
                <a:gridCol w="1439057"/>
                <a:gridCol w="1439057"/>
                <a:gridCol w="1439057"/>
                <a:gridCol w="1439057"/>
              </a:tblGrid>
              <a:tr h="1013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寫作成績</a:t>
                      </a:r>
                      <a:endParaRPr lang="zh-TW" altLang="en-US" sz="33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3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級分</a:t>
                      </a:r>
                      <a:endParaRPr lang="zh-TW" altLang="en-US" sz="33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132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  分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0.8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0.6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0.4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0.2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0.1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箭號: 五邊形 12">
            <a:extLst>
              <a:ext uri="{FF2B5EF4-FFF2-40B4-BE49-F238E27FC236}"/>
            </a:extLst>
          </p:cNvPr>
          <p:cNvSpPr/>
          <p:nvPr/>
        </p:nvSpPr>
        <p:spPr>
          <a:xfrm>
            <a:off x="10404475" y="2039938"/>
            <a:ext cx="1727200" cy="1227137"/>
          </a:xfrm>
          <a:prstGeom prst="homePlate">
            <a:avLst/>
          </a:prstGeom>
          <a:solidFill>
            <a:srgbClr val="EEB500"/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4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六、超額同分比序項目順序</a:t>
            </a:r>
          </a:p>
        </p:txBody>
      </p:sp>
      <p:sp>
        <p:nvSpPr>
          <p:cNvPr id="13" name="箭號: 五邊形 12">
            <a:extLst>
              <a:ext uri="{FF2B5EF4-FFF2-40B4-BE49-F238E27FC236}"/>
            </a:extLst>
          </p:cNvPr>
          <p:cNvSpPr/>
          <p:nvPr/>
        </p:nvSpPr>
        <p:spPr>
          <a:xfrm>
            <a:off x="9113838" y="1530350"/>
            <a:ext cx="1727200" cy="1227138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4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箭號: 五邊形 11">
            <a:extLst>
              <a:ext uri="{FF2B5EF4-FFF2-40B4-BE49-F238E27FC236}"/>
            </a:extLst>
          </p:cNvPr>
          <p:cNvSpPr/>
          <p:nvPr/>
        </p:nvSpPr>
        <p:spPr>
          <a:xfrm>
            <a:off x="7702550" y="1982788"/>
            <a:ext cx="1744663" cy="123983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箭號: 五邊形 10">
            <a:extLst>
              <a:ext uri="{FF2B5EF4-FFF2-40B4-BE49-F238E27FC236}"/>
            </a:extLst>
          </p:cNvPr>
          <p:cNvSpPr/>
          <p:nvPr/>
        </p:nvSpPr>
        <p:spPr>
          <a:xfrm>
            <a:off x="6181725" y="1546225"/>
            <a:ext cx="1741488" cy="123666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箭號: 五邊形 8">
            <a:extLst>
              <a:ext uri="{FF2B5EF4-FFF2-40B4-BE49-F238E27FC236}"/>
            </a:extLst>
          </p:cNvPr>
          <p:cNvSpPr/>
          <p:nvPr/>
        </p:nvSpPr>
        <p:spPr>
          <a:xfrm>
            <a:off x="4684713" y="1990725"/>
            <a:ext cx="1720850" cy="1222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箭號: 五邊形 9">
            <a:extLst>
              <a:ext uri="{FF2B5EF4-FFF2-40B4-BE49-F238E27FC236}"/>
            </a:extLst>
          </p:cNvPr>
          <p:cNvSpPr/>
          <p:nvPr/>
        </p:nvSpPr>
        <p:spPr>
          <a:xfrm>
            <a:off x="3103563" y="1552575"/>
            <a:ext cx="1743075" cy="12477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ts val="6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箭號: 五邊形 7">
            <a:extLst>
              <a:ext uri="{FF2B5EF4-FFF2-40B4-BE49-F238E27FC236}"/>
            </a:extLst>
          </p:cNvPr>
          <p:cNvSpPr/>
          <p:nvPr/>
        </p:nvSpPr>
        <p:spPr>
          <a:xfrm>
            <a:off x="1665288" y="2039938"/>
            <a:ext cx="1706562" cy="1193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ts val="6300"/>
              </a:lnSpc>
            </a:pPr>
            <a:r>
              <a:rPr lang="en-US" altLang="zh-TW" sz="16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	</a:t>
            </a:r>
          </a:p>
        </p:txBody>
      </p:sp>
      <p:sp>
        <p:nvSpPr>
          <p:cNvPr id="7" name="箭號: 五邊形 6">
            <a:extLst>
              <a:ext uri="{FF2B5EF4-FFF2-40B4-BE49-F238E27FC236}"/>
            </a:extLst>
          </p:cNvPr>
          <p:cNvSpPr/>
          <p:nvPr/>
        </p:nvSpPr>
        <p:spPr>
          <a:xfrm>
            <a:off x="307975" y="1552575"/>
            <a:ext cx="1614488" cy="114776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箭號: 五邊形 14">
            <a:extLst>
              <a:ext uri="{FF2B5EF4-FFF2-40B4-BE49-F238E27FC236}"/>
            </a:extLst>
          </p:cNvPr>
          <p:cNvSpPr/>
          <p:nvPr/>
        </p:nvSpPr>
        <p:spPr>
          <a:xfrm>
            <a:off x="10122794" y="3795856"/>
            <a:ext cx="1972165" cy="14351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寫作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測驗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indent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6&gt;5&gt;4&gt;</a:t>
            </a:r>
          </a:p>
          <a:p>
            <a:pPr indent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3&gt;2&gt;1&gt;</a:t>
            </a:r>
            <a:r>
              <a:rPr lang="zh-TW" altLang="en-US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6" name="箭號: 五邊形 15">
            <a:extLst>
              <a:ext uri="{FF2B5EF4-FFF2-40B4-BE49-F238E27FC236}"/>
            </a:extLst>
          </p:cNvPr>
          <p:cNvSpPr/>
          <p:nvPr/>
        </p:nvSpPr>
        <p:spPr>
          <a:xfrm>
            <a:off x="8435189" y="4305446"/>
            <a:ext cx="2023862" cy="14351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13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社會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sp>
        <p:nvSpPr>
          <p:cNvPr id="17" name="箭號: 五邊形 16">
            <a:extLst>
              <a:ext uri="{FF2B5EF4-FFF2-40B4-BE49-F238E27FC236}"/>
            </a:extLst>
          </p:cNvPr>
          <p:cNvSpPr/>
          <p:nvPr/>
        </p:nvSpPr>
        <p:spPr>
          <a:xfrm>
            <a:off x="6750544" y="3803277"/>
            <a:ext cx="1857376" cy="14351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12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自然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sp>
        <p:nvSpPr>
          <p:cNvPr id="18" name="箭號: 五邊形 17">
            <a:extLst>
              <a:ext uri="{FF2B5EF4-FFF2-40B4-BE49-F238E27FC236}"/>
            </a:extLst>
          </p:cNvPr>
          <p:cNvSpPr/>
          <p:nvPr/>
        </p:nvSpPr>
        <p:spPr>
          <a:xfrm>
            <a:off x="5176739" y="4256460"/>
            <a:ext cx="1857375" cy="14351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英語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sp>
        <p:nvSpPr>
          <p:cNvPr id="19" name="箭號: 五邊形 18">
            <a:extLst>
              <a:ext uri="{FF2B5EF4-FFF2-40B4-BE49-F238E27FC236}"/>
            </a:extLst>
          </p:cNvPr>
          <p:cNvSpPr/>
          <p:nvPr/>
        </p:nvSpPr>
        <p:spPr>
          <a:xfrm>
            <a:off x="3569101" y="3794791"/>
            <a:ext cx="1835150" cy="14351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數學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20" name="箭號: 五邊形 19">
            <a:extLst>
              <a:ext uri="{FF2B5EF4-FFF2-40B4-BE49-F238E27FC236}"/>
            </a:extLst>
          </p:cNvPr>
          <p:cNvSpPr/>
          <p:nvPr/>
        </p:nvSpPr>
        <p:spPr>
          <a:xfrm>
            <a:off x="2016125" y="4252913"/>
            <a:ext cx="1835150" cy="14351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413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21" name="箭號: 五邊形 20">
            <a:extLst>
              <a:ext uri="{FF2B5EF4-FFF2-40B4-BE49-F238E27FC236}"/>
            </a:extLst>
          </p:cNvPr>
          <p:cNvSpPr/>
          <p:nvPr/>
        </p:nvSpPr>
        <p:spPr>
          <a:xfrm>
            <a:off x="330116" y="3798330"/>
            <a:ext cx="1930400" cy="14351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8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競賽</a:t>
            </a: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200" b="1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2357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5026F-7CF2-47AE-B0A2-424B5B0394D7}" type="slidenum">
              <a:rPr lang="zh-TW" altLang="en-US"/>
              <a:pPr/>
              <a:t>18</a:t>
            </a:fld>
            <a:endParaRPr lang="zh-TW" altLang="en-US"/>
          </a:p>
        </p:txBody>
      </p:sp>
      <p:sp>
        <p:nvSpPr>
          <p:cNvPr id="23571" name="文字方塊 4"/>
          <p:cNvSpPr txBox="1">
            <a:spLocks noChangeArrowheads="1"/>
          </p:cNvSpPr>
          <p:nvPr/>
        </p:nvSpPr>
        <p:spPr bwMode="auto">
          <a:xfrm>
            <a:off x="330200" y="5868988"/>
            <a:ext cx="113157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此為同分之參酌比序之分發順位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積分採計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無論是否採計會考成績，但同分比序項目皆為一致標準，且均包含會考相關科目之比序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127777" y="1666659"/>
            <a:ext cx="2221436" cy="1223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總積分</a:t>
            </a:r>
            <a:endParaRPr lang="en-US" altLang="zh-TW" sz="2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101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endParaRPr lang="zh-TW" altLang="en-US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9550" y="2066323"/>
            <a:ext cx="1617237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均衡學習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dirty="0">
              <a:latin typeface="+mn-lt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02932" y="1531344"/>
            <a:ext cx="1506583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技藝優良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indent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2.5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endParaRPr lang="en-US" altLang="zh-TW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indent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1.5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542078" y="2039708"/>
            <a:ext cx="162353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志願序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26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endParaRPr lang="zh-TW" altLang="en-US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98778" y="1593779"/>
            <a:ext cx="143218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弱勢身分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1.5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b="1" dirty="0">
              <a:latin typeface="Book Antiqua" panose="02040602050305030304" pitchFamily="18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543672" y="2003557"/>
            <a:ext cx="167764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會考</a:t>
            </a: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+</a:t>
            </a: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寫作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33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b="1" dirty="0">
              <a:latin typeface="Book Antiqua" panose="02040602050305030304" pitchFamily="18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064872" y="1608499"/>
            <a:ext cx="1481519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多元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學習表現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i="1" dirty="0">
                <a:latin typeface="Book Antiqua" panose="02040602050305030304" pitchFamily="18" charset="0"/>
                <a:ea typeface="標楷體" panose="03000509000000000000" pitchFamily="65" charset="-120"/>
              </a:rPr>
              <a:t>15~0</a:t>
            </a: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0331859" y="2028038"/>
            <a:ext cx="148957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服務學習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841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i="1" dirty="0">
                <a:latin typeface="Book Antiqua" panose="02040602050305030304" pitchFamily="18" charset="0"/>
                <a:ea typeface="標楷體" panose="03000509000000000000" pitchFamily="65" charset="-120"/>
              </a:rPr>
              <a:t>15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 ～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b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級距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0.25)</a:t>
            </a:r>
            <a:endParaRPr lang="zh-TW" altLang="en-US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400" dirty="0">
              <a:latin typeface="+mn-lt"/>
              <a:ea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987118" y="4496003"/>
            <a:ext cx="15901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9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國文</a:t>
            </a:r>
            <a:r>
              <a:rPr lang="en-US" altLang="zh-TW" sz="2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pt-BR" altLang="zh-TW" sz="12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sz="1200" b="1" dirty="0">
              <a:latin typeface="Book Antiqua" panose="02040602050305030304" pitchFamily="18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2036763" y="1476375"/>
            <a:ext cx="8828087" cy="4700588"/>
          </a:xfrm>
        </p:spPr>
        <p:txBody>
          <a:bodyPr/>
          <a:lstStyle/>
          <a:p>
            <a:pPr marL="0" indent="0" algn="just">
              <a:lnSpc>
                <a:spcPts val="3363"/>
              </a:lnSpc>
              <a:buFont typeface="Arial" charset="0"/>
              <a:buNone/>
            </a:pPr>
            <a:r>
              <a:rPr lang="zh-TW" altLang="zh-TW" smtClean="0">
                <a:latin typeface="Book Antiqua" pitchFamily="18" charset="0"/>
                <a:ea typeface="標楷體" pitchFamily="65" charset="-120"/>
              </a:rPr>
              <a:t>依照免試生分發順位之順序，再按免試生選填登記之志願序進行統一分發。</a:t>
            </a:r>
            <a:endParaRPr lang="zh-TW" altLang="zh-TW" sz="2400" smtClean="0">
              <a:latin typeface="Book Antiqua" pitchFamily="18" charset="0"/>
              <a:ea typeface="標楷體" pitchFamily="65" charset="-120"/>
            </a:endParaRPr>
          </a:p>
          <a:p>
            <a:pPr lvl="1" algn="just">
              <a:lnSpc>
                <a:spcPts val="3363"/>
              </a:lnSpc>
              <a:buFont typeface="Wingdings" pitchFamily="2" charset="2"/>
              <a:buChar char="u"/>
            </a:pPr>
            <a:r>
              <a:rPr lang="zh-TW" altLang="zh-TW" smtClean="0">
                <a:latin typeface="Book Antiqua" pitchFamily="18" charset="0"/>
                <a:ea typeface="標楷體" pitchFamily="65" charset="-120"/>
              </a:rPr>
              <a:t>當分發順位相同時且招生名額不足分配時，以下列方式增額錄取：</a:t>
            </a:r>
            <a:endParaRPr lang="zh-TW" altLang="zh-TW" sz="2000" smtClean="0">
              <a:latin typeface="Book Antiqua" pitchFamily="18" charset="0"/>
              <a:ea typeface="標楷體" pitchFamily="65" charset="-120"/>
            </a:endParaRPr>
          </a:p>
          <a:p>
            <a:pPr lvl="2" algn="just">
              <a:lnSpc>
                <a:spcPts val="3363"/>
              </a:lnSpc>
            </a:pP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增額人數以不超過該校科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組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招生名額之</a:t>
            </a:r>
            <a:r>
              <a:rPr lang="en-US" altLang="zh-TW" sz="2400" b="1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5%</a:t>
            </a: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為原則；惟如增額人數逾該校科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組</a:t>
            </a:r>
            <a:r>
              <a:rPr lang="en-US" altLang="zh-TW" sz="2400" smtClean="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之招生名額</a:t>
            </a:r>
            <a:r>
              <a:rPr lang="en-US" altLang="zh-TW" sz="2400" b="1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5%</a:t>
            </a: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，</a:t>
            </a:r>
            <a:r>
              <a:rPr lang="zh-TW" altLang="zh-TW" sz="24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增額部分依免試生選填之志願序，於招生名額</a:t>
            </a:r>
            <a:r>
              <a:rPr lang="en-US" altLang="zh-TW" sz="2400" b="1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5%</a:t>
            </a:r>
            <a:r>
              <a:rPr lang="zh-TW" altLang="zh-TW" sz="2400" b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以內依序錄取。</a:t>
            </a:r>
            <a:endParaRPr lang="zh-TW" altLang="zh-TW" b="1" smtClean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  <a:p>
            <a:pPr lvl="2" algn="just">
              <a:lnSpc>
                <a:spcPts val="3363"/>
              </a:lnSpc>
            </a:pP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如經上述適當之處理後仍有超額情形，以增加名額錄取。</a:t>
            </a:r>
            <a:endParaRPr lang="en-US" altLang="zh-TW" smtClean="0">
              <a:latin typeface="Book Antiqua" pitchFamily="18" charset="0"/>
              <a:ea typeface="標楷體" pitchFamily="65" charset="-120"/>
            </a:endParaRPr>
          </a:p>
          <a:p>
            <a:pPr lvl="2" algn="just">
              <a:lnSpc>
                <a:spcPts val="3363"/>
              </a:lnSpc>
            </a:pPr>
            <a:r>
              <a:rPr lang="zh-TW" altLang="zh-TW" sz="2400" smtClean="0">
                <a:latin typeface="Book Antiqua" pitchFamily="18" charset="0"/>
                <a:ea typeface="標楷體" pitchFamily="65" charset="-120"/>
              </a:rPr>
              <a:t>增額錄取之名額，報請教育部核准</a:t>
            </a:r>
            <a:r>
              <a:rPr lang="zh-TW" altLang="zh-TW" sz="2400" b="1" smtClean="0">
                <a:latin typeface="Book Antiqua" pitchFamily="18" charset="0"/>
                <a:ea typeface="標楷體" pitchFamily="65" charset="-120"/>
              </a:rPr>
              <a:t>。</a:t>
            </a:r>
            <a:endParaRPr lang="zh-TW" altLang="en-US" sz="240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95952B-9C5D-437A-81A9-EB756FD9E3A9}" type="slidenum">
              <a:rPr lang="zh-TW" altLang="en-US"/>
              <a:pPr/>
              <a:t>19</a:t>
            </a:fld>
            <a:endParaRPr lang="zh-TW" altLang="en-US"/>
          </a:p>
        </p:txBody>
      </p:sp>
      <p:sp>
        <p:nvSpPr>
          <p:cNvPr id="2560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zh-TW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增額錄取</a:t>
            </a:r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.calm9.com/qrcode/2018-01/36JIE8JI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447" y="1981074"/>
            <a:ext cx="4290768" cy="4290768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417" y="668215"/>
            <a:ext cx="10515600" cy="808891"/>
          </a:xfrm>
        </p:spPr>
        <p:txBody>
          <a:bodyPr/>
          <a:lstStyle/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3-4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月間公布練習版系統，供學生練習操作。</a:t>
            </a:r>
          </a:p>
          <a:p>
            <a:pPr>
              <a:buNone/>
            </a:pP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https://www.jctv.ntut.edu.tw/u5/?academicYear=107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25ED-2365-4DE9-B169-548567CC0D1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5770563"/>
            <a:ext cx="36226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620713" y="0"/>
            <a:ext cx="10515600" cy="1181100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八、分發比序原則（</a:t>
            </a:r>
            <a:r>
              <a:rPr lang="en-US" altLang="zh-TW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1/3</a:t>
            </a:r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D55655-9419-400F-99F9-E58D09A41A5C}" type="slidenum">
              <a:rPr lang="zh-TW" altLang="en-US"/>
              <a:pPr/>
              <a:t>20</a:t>
            </a:fld>
            <a:endParaRPr lang="zh-TW" altLang="en-US"/>
          </a:p>
        </p:txBody>
      </p:sp>
      <p:sp>
        <p:nvSpPr>
          <p:cNvPr id="26629" name="文字方塊 4"/>
          <p:cNvSpPr txBox="1">
            <a:spLocks noChangeArrowheads="1"/>
          </p:cNvSpPr>
          <p:nvPr/>
        </p:nvSpPr>
        <p:spPr bwMode="auto">
          <a:xfrm>
            <a:off x="604838" y="1000125"/>
            <a:ext cx="2865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：信義國民中學</a:t>
            </a:r>
            <a:endParaRPr lang="en-US" altLang="zh-TW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陳同學</a:t>
            </a:r>
            <a:r>
              <a:rPr lang="zh-TW" altLang="zh-TW" sz="32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優先</a:t>
            </a:r>
            <a:endParaRPr lang="en-US" altLang="zh-TW" sz="3200" b="1" u="sng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免試入學報名</a:t>
            </a:r>
            <a:endParaRPr lang="en-US" altLang="zh-TW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之積分證明單</a:t>
            </a:r>
            <a:endParaRPr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30" name="圖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738" y="954088"/>
            <a:ext cx="652145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2"/>
          <p:cNvPicPr>
            <a:picLocks noChangeAspect="1"/>
          </p:cNvPicPr>
          <p:nvPr/>
        </p:nvPicPr>
        <p:blipFill>
          <a:blip r:embed="rId2" cstate="print"/>
          <a:srcRect t="1369"/>
          <a:stretch>
            <a:fillRect/>
          </a:stretch>
        </p:blipFill>
        <p:spPr bwMode="auto">
          <a:xfrm>
            <a:off x="869950" y="3516313"/>
            <a:ext cx="8266113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8FD126-8AAC-4FA2-AB17-3F388FD065C8}" type="slidenum">
              <a:rPr lang="zh-TW" altLang="en-US"/>
              <a:pPr/>
              <a:t>21</a:t>
            </a:fld>
            <a:endParaRPr lang="zh-TW" altLang="en-US"/>
          </a:p>
        </p:txBody>
      </p:sp>
      <p:sp>
        <p:nvSpPr>
          <p:cNvPr id="28676" name="文字方塊 6"/>
          <p:cNvSpPr txBox="1">
            <a:spLocks noChangeArrowheads="1"/>
          </p:cNvSpPr>
          <p:nvPr/>
        </p:nvSpPr>
        <p:spPr bwMode="auto">
          <a:xfrm>
            <a:off x="860425" y="3241675"/>
            <a:ext cx="10023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表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：陳同學以</a:t>
            </a:r>
            <a:r>
              <a:rPr lang="zh-TW" altLang="en-US" sz="1400" b="1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第</a:t>
            </a:r>
            <a:r>
              <a:rPr lang="en-US" altLang="zh-TW" sz="1400" b="1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1400" b="1">
                <a:solidFill>
                  <a:srgbClr val="C00000"/>
                </a:solidFill>
                <a:latin typeface="Book Antiqua" pitchFamily="18" charset="0"/>
                <a:ea typeface="標楷體" pitchFamily="65" charset="-120"/>
              </a:rPr>
              <a:t>志願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選填登記○○科技大學○○科（組）之超額比序項目積分採計表 </a:t>
            </a:r>
          </a:p>
        </p:txBody>
      </p:sp>
      <p:sp>
        <p:nvSpPr>
          <p:cNvPr id="28677" name="標題 1"/>
          <p:cNvSpPr>
            <a:spLocks noGrp="1"/>
          </p:cNvSpPr>
          <p:nvPr>
            <p:ph type="title"/>
          </p:nvPr>
        </p:nvSpPr>
        <p:spPr>
          <a:xfrm>
            <a:off x="620713" y="0"/>
            <a:ext cx="10515600" cy="1181100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八、分發比序原則（</a:t>
            </a:r>
            <a:r>
              <a:rPr lang="en-US" altLang="zh-TW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2/3</a:t>
            </a:r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28678" name="文字方塊 8"/>
          <p:cNvSpPr txBox="1">
            <a:spLocks noChangeArrowheads="1"/>
          </p:cNvSpPr>
          <p:nvPr/>
        </p:nvSpPr>
        <p:spPr bwMode="auto">
          <a:xfrm>
            <a:off x="833438" y="841375"/>
            <a:ext cx="585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免試生超額比序總積分計算範例</a:t>
            </a:r>
          </a:p>
        </p:txBody>
      </p:sp>
      <p:sp>
        <p:nvSpPr>
          <p:cNvPr id="11" name="矩形 10"/>
          <p:cNvSpPr/>
          <p:nvPr/>
        </p:nvSpPr>
        <p:spPr>
          <a:xfrm>
            <a:off x="941388" y="4953000"/>
            <a:ext cx="8129587" cy="541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50913" y="5548313"/>
            <a:ext cx="8120062" cy="5429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8681" name="文字方塊 12"/>
          <p:cNvSpPr txBox="1">
            <a:spLocks noChangeArrowheads="1"/>
          </p:cNvSpPr>
          <p:nvPr/>
        </p:nvSpPr>
        <p:spPr bwMode="auto">
          <a:xfrm>
            <a:off x="893763" y="6091238"/>
            <a:ext cx="10720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註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：志願序積分以級別方式計算，並於免試生完成選填登記志願後，納入超額比序總積分之主項目採計。</a:t>
            </a:r>
          </a:p>
          <a:p>
            <a:pPr eaLnBrk="1" hangingPunct="1"/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註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：陳同學未持有原住民文化及語言能力證明，加分比率以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10%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計算。</a:t>
            </a:r>
          </a:p>
        </p:txBody>
      </p:sp>
      <p:pic>
        <p:nvPicPr>
          <p:cNvPr id="28682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1585913"/>
            <a:ext cx="700563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文字方塊 15"/>
          <p:cNvSpPr txBox="1">
            <a:spLocks noChangeArrowheads="1"/>
          </p:cNvSpPr>
          <p:nvPr/>
        </p:nvSpPr>
        <p:spPr bwMode="auto">
          <a:xfrm>
            <a:off x="869950" y="1323975"/>
            <a:ext cx="371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表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：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 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陳同學國中教育會考成績與採計積分表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3"/>
          <p:cNvPicPr>
            <a:picLocks noChangeAspect="1"/>
          </p:cNvPicPr>
          <p:nvPr/>
        </p:nvPicPr>
        <p:blipFill>
          <a:blip r:embed="rId2" cstate="print"/>
          <a:srcRect t="1543"/>
          <a:stretch>
            <a:fillRect/>
          </a:stretch>
        </p:blipFill>
        <p:spPr bwMode="auto">
          <a:xfrm>
            <a:off x="1155700" y="4221163"/>
            <a:ext cx="81375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圖片 12"/>
          <p:cNvPicPr>
            <a:picLocks noChangeAspect="1"/>
          </p:cNvPicPr>
          <p:nvPr/>
        </p:nvPicPr>
        <p:blipFill>
          <a:blip r:embed="rId3" cstate="print"/>
          <a:srcRect t="1274"/>
          <a:stretch>
            <a:fillRect/>
          </a:stretch>
        </p:blipFill>
        <p:spPr bwMode="auto">
          <a:xfrm>
            <a:off x="1211263" y="1679575"/>
            <a:ext cx="80724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68298-0DE7-42A2-86BA-3192511561B0}" type="slidenum">
              <a:rPr lang="zh-TW" altLang="en-US"/>
              <a:pPr/>
              <a:t>22</a:t>
            </a:fld>
            <a:endParaRPr lang="zh-TW" altLang="en-US"/>
          </a:p>
        </p:txBody>
      </p:sp>
      <p:sp>
        <p:nvSpPr>
          <p:cNvPr id="29701" name="標題 1"/>
          <p:cNvSpPr>
            <a:spLocks noGrp="1"/>
          </p:cNvSpPr>
          <p:nvPr>
            <p:ph type="title"/>
          </p:nvPr>
        </p:nvSpPr>
        <p:spPr>
          <a:xfrm>
            <a:off x="620713" y="0"/>
            <a:ext cx="10515600" cy="1181100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八、分發比序原則（</a:t>
            </a:r>
            <a:r>
              <a:rPr lang="en-US" altLang="zh-TW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3/3</a:t>
            </a:r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29702" name="文字方塊 6"/>
          <p:cNvSpPr txBox="1">
            <a:spLocks noChangeArrowheads="1"/>
          </p:cNvSpPr>
          <p:nvPr/>
        </p:nvSpPr>
        <p:spPr bwMode="auto">
          <a:xfrm>
            <a:off x="1216025" y="1382713"/>
            <a:ext cx="10126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表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4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：陳同學選填登記○○科技大學○○科（組）之一般生同分比序項目積分順序採計表 </a:t>
            </a:r>
          </a:p>
        </p:txBody>
      </p:sp>
      <p:sp>
        <p:nvSpPr>
          <p:cNvPr id="29703" name="文字方塊 7"/>
          <p:cNvSpPr txBox="1">
            <a:spLocks noChangeArrowheads="1"/>
          </p:cNvSpPr>
          <p:nvPr/>
        </p:nvSpPr>
        <p:spPr bwMode="auto">
          <a:xfrm>
            <a:off x="1216025" y="981075"/>
            <a:ext cx="585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免試生超額比序總積分計算範例</a:t>
            </a:r>
          </a:p>
        </p:txBody>
      </p:sp>
      <p:sp>
        <p:nvSpPr>
          <p:cNvPr id="29704" name="文字方塊 9"/>
          <p:cNvSpPr txBox="1">
            <a:spLocks noChangeArrowheads="1"/>
          </p:cNvSpPr>
          <p:nvPr/>
        </p:nvSpPr>
        <p:spPr bwMode="auto">
          <a:xfrm>
            <a:off x="1216025" y="3871913"/>
            <a:ext cx="828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表</a:t>
            </a:r>
            <a:r>
              <a:rPr lang="en-US" altLang="zh-TW" sz="1400" b="1">
                <a:latin typeface="Book Antiqua" pitchFamily="18" charset="0"/>
                <a:ea typeface="標楷體" pitchFamily="65" charset="-120"/>
              </a:rPr>
              <a:t>5</a:t>
            </a:r>
            <a:r>
              <a:rPr lang="zh-TW" altLang="en-US" sz="1400" b="1">
                <a:latin typeface="Book Antiqua" pitchFamily="18" charset="0"/>
                <a:ea typeface="標楷體" pitchFamily="65" charset="-120"/>
              </a:rPr>
              <a:t>：陳同學選填登記○○科技大學○○科（組）特種身分生之同分比序項目積分順序採計表 </a:t>
            </a:r>
          </a:p>
        </p:txBody>
      </p:sp>
      <p:sp>
        <p:nvSpPr>
          <p:cNvPr id="11" name="矩形 10"/>
          <p:cNvSpPr/>
          <p:nvPr/>
        </p:nvSpPr>
        <p:spPr>
          <a:xfrm>
            <a:off x="1262063" y="3065463"/>
            <a:ext cx="79756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52538" y="5613400"/>
            <a:ext cx="7985125" cy="62865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838200" y="-39688"/>
            <a:ext cx="10515600" cy="1325563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九、</a:t>
            </a:r>
            <a:r>
              <a:rPr lang="en-US" altLang="zh-TW" sz="4000" b="1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107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zh-TW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辦理期程</a:t>
            </a:r>
            <a:endParaRPr lang="zh-TW" altLang="en-US" sz="4000" b="1" smtClean="0">
              <a:solidFill>
                <a:srgbClr val="7030A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770063" y="1157288"/>
          <a:ext cx="8832715" cy="4854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2299">
                  <a:extLst>
                    <a:ext uri="{9D8B030D-6E8A-4147-A177-3AD203B41FA5}"/>
                  </a:extLst>
                </a:gridCol>
                <a:gridCol w="5890416">
                  <a:extLst>
                    <a:ext uri="{9D8B030D-6E8A-4147-A177-3AD203B41FA5}"/>
                  </a:extLst>
                </a:gridCol>
              </a:tblGrid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招生校科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數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共計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46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校、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218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組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30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招 生 名 額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計</a:t>
                      </a:r>
                      <a:r>
                        <a:rPr lang="en-US" altLang="zh-TW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5,318</a:t>
                      </a: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名（一般生）</a:t>
                      </a:r>
                      <a:endParaRPr lang="zh-TW" altLang="en-US" sz="3000" b="1" kern="120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簡章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公告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集體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日～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選填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~6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17:00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錄取公告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報到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放棄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075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86AD15-9FB9-43FF-96EA-B1D2862007EE}" type="slidenum">
              <a:rPr lang="zh-TW" altLang="en-US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F:\檢測\聯合會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575" y="4359275"/>
            <a:ext cx="66246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2213"/>
            <a:ext cx="12192000" cy="306863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8800" b="1" spc="2000" dirty="0">
                <a:solidFill>
                  <a:schemeClr val="bg1"/>
                </a:solidFill>
                <a:effectLst>
                  <a:glow rad="127000">
                    <a:srgbClr val="0000FF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簡報完畢　</a:t>
            </a:r>
            <a:endParaRPr lang="en-US" altLang="zh-TW" sz="8800" b="1" spc="2000" dirty="0">
              <a:solidFill>
                <a:schemeClr val="bg1"/>
              </a:solidFill>
              <a:effectLst>
                <a:glow rad="127000">
                  <a:srgbClr val="0000FF">
                    <a:alpha val="9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8800" b="1" spc="2000" dirty="0">
                <a:solidFill>
                  <a:schemeClr val="bg1"/>
                </a:solidFill>
                <a:effectLst>
                  <a:glow rad="127000">
                    <a:srgbClr val="0000FF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  <p:sp>
        <p:nvSpPr>
          <p:cNvPr id="32772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B542C0-210A-4788-B3AF-1E931B4502D6}" type="slidenum">
              <a:rPr lang="zh-TW" altLang="en-US"/>
              <a:pPr/>
              <a:t>24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7313" y="5884863"/>
            <a:ext cx="1527175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183688" y="25400"/>
            <a:ext cx="2968625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0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6713" y="1670050"/>
            <a:ext cx="2047875" cy="208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圖: 文件 7"/>
          <p:cNvSpPr>
            <a:spLocks noChangeArrowheads="1"/>
          </p:cNvSpPr>
          <p:nvPr/>
        </p:nvSpPr>
        <p:spPr bwMode="auto">
          <a:xfrm flipV="1">
            <a:off x="0" y="5638800"/>
            <a:ext cx="12192000" cy="1219200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  <a:extLst/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                                                   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171" name="標題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en-US" altLang="zh-TW" sz="3800" b="1" smtClean="0">
                <a:solidFill>
                  <a:srgbClr val="C00000"/>
                </a:solidFill>
                <a:latin typeface="Book Antiqua" pitchFamily="18" charset="0"/>
                <a:ea typeface="華康儷楷書" pitchFamily="65" charset="-120"/>
              </a:rPr>
              <a:t>107</a:t>
            </a:r>
            <a:r>
              <a:rPr lang="zh-TW" altLang="en-US" sz="38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學年度優先免試入學招生規劃簡報大綱</a:t>
            </a:r>
          </a:p>
        </p:txBody>
      </p:sp>
      <p:sp>
        <p:nvSpPr>
          <p:cNvPr id="7172" name="內容版面配置區 2"/>
          <p:cNvSpPr>
            <a:spLocks noGrp="1"/>
          </p:cNvSpPr>
          <p:nvPr>
            <p:ph idx="1"/>
          </p:nvPr>
        </p:nvSpPr>
        <p:spPr>
          <a:xfrm>
            <a:off x="2401888" y="1374775"/>
            <a:ext cx="7578725" cy="5876925"/>
          </a:xfrm>
        </p:spPr>
        <p:txBody>
          <a:bodyPr/>
          <a:lstStyle/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一、緣起                                  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3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二、招生學校                          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5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三、五專優先免試入學招生試務辦理方式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6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四、免試生比序積分採計項目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7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五、各項比序積分採計說明  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8</a:t>
            </a: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 </a:t>
            </a:r>
            <a:endParaRPr lang="en-US" altLang="zh-TW" b="1" smtClean="0">
              <a:solidFill>
                <a:srgbClr val="002060"/>
              </a:solidFill>
              <a:latin typeface="Book Antiqua" pitchFamily="18" charset="0"/>
              <a:ea typeface="標楷體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六、超額同分比序項目順序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17</a:t>
            </a: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 </a:t>
            </a:r>
            <a:endParaRPr lang="en-US" altLang="zh-TW" b="1" smtClean="0">
              <a:solidFill>
                <a:srgbClr val="002060"/>
              </a:solidFill>
              <a:latin typeface="Book Antiqua" pitchFamily="18" charset="0"/>
              <a:ea typeface="標楷體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七、增額錄取方式                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18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八、分發比序原則                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19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九、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107</a:t>
            </a:r>
            <a:r>
              <a:rPr lang="zh-TW" altLang="en-US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學年度辦理期程                               </a:t>
            </a:r>
            <a:r>
              <a:rPr lang="en-US" altLang="zh-TW" b="1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21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Font typeface="Arial" charset="0"/>
              <a:buNone/>
            </a:pPr>
            <a:r>
              <a:rPr lang="zh-TW" altLang="en-US" smtClean="0">
                <a:solidFill>
                  <a:srgbClr val="002060"/>
                </a:solidFill>
              </a:rPr>
              <a:t>                                                                                </a:t>
            </a:r>
          </a:p>
        </p:txBody>
      </p:sp>
      <p:sp>
        <p:nvSpPr>
          <p:cNvPr id="71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1B02BA-5A29-42AE-985B-06DE4C958569}" type="slidenum">
              <a:rPr lang="zh-TW" altLang="en-US"/>
              <a:pPr/>
              <a:t>3</a:t>
            </a:fld>
            <a:endParaRPr lang="zh-TW" altLang="en-US"/>
          </a:p>
        </p:txBody>
      </p:sp>
      <p:pic>
        <p:nvPicPr>
          <p:cNvPr id="7174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9863" y="4719638"/>
            <a:ext cx="14827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25" y="5100638"/>
            <a:ext cx="720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flipV="1">
            <a:off x="0" y="5638800"/>
            <a:ext cx="12192000" cy="1219200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  <a:extLst/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                                                   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9219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1988" y="5237163"/>
            <a:ext cx="12795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5154613"/>
            <a:ext cx="730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標題 1"/>
          <p:cNvSpPr>
            <a:spLocks noGrp="1"/>
          </p:cNvSpPr>
          <p:nvPr>
            <p:ph type="title"/>
          </p:nvPr>
        </p:nvSpPr>
        <p:spPr>
          <a:xfrm>
            <a:off x="838200" y="90488"/>
            <a:ext cx="10515600" cy="1325562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緣起</a:t>
            </a:r>
            <a:r>
              <a:rPr lang="zh-TW" altLang="en-US" sz="300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300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1/2</a:t>
            </a:r>
            <a:r>
              <a:rPr lang="zh-TW" altLang="en-US" sz="300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）</a:t>
            </a: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1223963"/>
            <a:ext cx="9796462" cy="4779962"/>
          </a:xfrm>
        </p:spPr>
        <p:txBody>
          <a:bodyPr rtlCol="0">
            <a:normAutofit fontScale="85000" lnSpcReduction="20000"/>
          </a:bodyPr>
          <a:lstStyle/>
          <a:p>
            <a:pPr marL="444500" indent="-444500" algn="just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為使具職業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性向</a:t>
            </a:r>
            <a:r>
              <a:rPr lang="zh-TW" altLang="en-US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明確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之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國中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畢業生</a:t>
            </a:r>
            <a:r>
              <a:rPr lang="zh-TW" altLang="en-US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升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五專學制及多元選擇科組入學機會，幫助學生提早升學定位及適性入學</a:t>
            </a:r>
            <a:r>
              <a:rPr lang="zh-TW" altLang="en-US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0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indent="-444500" algn="just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教育部於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106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日召開「五專招生入學制度工作圈第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次會議」決議，自</a:t>
            </a:r>
            <a:r>
              <a:rPr lang="en-US" altLang="zh-TW" sz="3000" dirty="0">
                <a:latin typeface="Book Antiqua" pitchFamily="18" charset="0"/>
                <a:ea typeface="標楷體" panose="03000509000000000000" pitchFamily="65" charset="-120"/>
              </a:rPr>
              <a:t>107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學年度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起</a:t>
            </a:r>
            <a:r>
              <a:rPr lang="zh-TW" altLang="en-US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辦理</a:t>
            </a:r>
            <a:r>
              <a:rPr lang="zh-TW" altLang="zh-TW" sz="3200" b="1" spc="-15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「五專優先免試</a:t>
            </a:r>
            <a:r>
              <a:rPr lang="zh-TW" altLang="zh-TW" sz="3200" b="1" spc="-1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入學</a:t>
            </a:r>
            <a:r>
              <a:rPr lang="zh-TW" altLang="en-US" sz="3200" b="1" spc="-1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招生</a:t>
            </a:r>
            <a:r>
              <a:rPr lang="zh-TW" altLang="zh-TW" sz="3200" b="1" spc="-1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0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7675" indent="-447675" algn="just" fontAlgn="auto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依據</a:t>
            </a:r>
            <a:r>
              <a:rPr lang="zh-TW" altLang="zh-TW" sz="3200" b="1" spc="-150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教育部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日「五專招生入學制度工作圈第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次會議」決議，自</a:t>
            </a:r>
            <a:r>
              <a:rPr lang="en-US" altLang="zh-TW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zh-TW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學年度起</a:t>
            </a:r>
            <a:r>
              <a:rPr lang="zh-TW" altLang="en-US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辦理全國</a:t>
            </a:r>
            <a:r>
              <a:rPr lang="zh-TW" altLang="zh-TW" sz="3200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五專優先免試</a:t>
            </a:r>
            <a:r>
              <a:rPr lang="zh-TW" altLang="zh-TW" sz="3200" b="1" spc="-15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入學</a:t>
            </a:r>
            <a:r>
              <a:rPr lang="zh-TW" altLang="en-US" sz="3200" b="1" spc="-15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招生</a:t>
            </a:r>
            <a:r>
              <a:rPr lang="zh-TW" altLang="zh-TW" sz="3200" spc="-15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3200" spc="-150" dirty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經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22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</a:t>
            </a:r>
            <a:r>
              <a:rPr lang="zh-TW" altLang="en-US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日技專校院</a:t>
            </a:r>
            <a:r>
              <a:rPr lang="zh-TW" altLang="zh-TW" sz="3200" b="1" spc="-150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招生策進總會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年度第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次常務會議</a:t>
            </a:r>
            <a:r>
              <a:rPr lang="zh-TW" altLang="en-US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次委員會議決議通過，嗣奉教育部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日臺教技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字第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1060099170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號函核定，</a:t>
            </a:r>
            <a:r>
              <a:rPr lang="zh-TW" altLang="zh-TW" sz="3200" spc="-1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並委由</a:t>
            </a:r>
            <a:r>
              <a:rPr lang="zh-TW" altLang="zh-TW" sz="3200" b="1" spc="-15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技專校院招生委員會聯合會</a:t>
            </a:r>
            <a:r>
              <a:rPr lang="zh-TW" altLang="zh-TW" sz="3200" spc="-1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辦理</a:t>
            </a:r>
            <a:r>
              <a:rPr lang="zh-TW" altLang="zh-TW" sz="3200" b="1" spc="-150" dirty="0">
                <a:latin typeface="Book Antiqua" panose="02040602050305030304" pitchFamily="18" charset="0"/>
                <a:ea typeface="華康儷楷書" panose="03000509000000000000" pitchFamily="65" charset="-120"/>
              </a:rPr>
              <a:t>。</a:t>
            </a:r>
            <a:endParaRPr lang="en-US" altLang="zh-TW" sz="3200" b="1" spc="-15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  <p:sp>
        <p:nvSpPr>
          <p:cNvPr id="922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652335-9FBA-4557-B292-277985C1AC6F}" type="slidenum">
              <a:rPr lang="zh-TW" altLang="en-US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407988"/>
            <a:ext cx="10515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一、緣 起</a:t>
            </a:r>
            <a:r>
              <a:rPr lang="zh-TW" altLang="en-US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2/2</a:t>
            </a:r>
            <a:r>
              <a:rPr lang="zh-TW" altLang="en-US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zh-TW" altLang="en-US" sz="3300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4CB8A-4345-4E08-9118-0DB26DA8C33A}" type="slidenum">
              <a:rPr lang="zh-TW" altLang="en-US"/>
              <a:pPr/>
              <a:t>5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61281" y="948307"/>
            <a:ext cx="667512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106.7.31</a:t>
            </a:r>
            <a:r>
              <a:rPr lang="zh-TW" altLang="en-US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教育部公告</a:t>
            </a:r>
            <a:r>
              <a:rPr lang="en-US" altLang="zh-TW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年度辦理</a:t>
            </a:r>
            <a:r>
              <a:rPr lang="en-US" altLang="zh-TW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「五專優先免試入學招生」</a:t>
            </a:r>
            <a:endParaRPr lang="en-US" altLang="zh-TW" sz="2800" b="1" dirty="0">
              <a:solidFill>
                <a:srgbClr val="FF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並由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技專校院招生委員會聯合會</a:t>
            </a:r>
            <a:r>
              <a:rPr lang="zh-TW" altLang="en-US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承辦</a:t>
            </a:r>
            <a:endParaRPr lang="zh-TW" altLang="en-US" sz="28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l="2286" r="5717" b="1606"/>
          <a:stretch/>
        </p:blipFill>
        <p:spPr>
          <a:xfrm>
            <a:off x="514350" y="1422400"/>
            <a:ext cx="4179888" cy="478155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/>
          <a:srcRect b="13721"/>
          <a:stretch/>
        </p:blipFill>
        <p:spPr>
          <a:xfrm>
            <a:off x="4175125" y="2663825"/>
            <a:ext cx="7661275" cy="351948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5613" y="200025"/>
            <a:ext cx="10515600" cy="757238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二、招生學校</a:t>
            </a:r>
            <a:endParaRPr lang="zh-TW" altLang="en-US" sz="330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6721" y="1553698"/>
          <a:ext cx="11373397" cy="484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11"/>
                <a:gridCol w="2010964"/>
                <a:gridCol w="696685"/>
                <a:gridCol w="1699073"/>
                <a:gridCol w="785602"/>
                <a:gridCol w="2087325"/>
                <a:gridCol w="687977"/>
                <a:gridCol w="26996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zh-TW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104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國立臺北科技大學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211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正修科技大學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245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致理科技大學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603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仁德醫護管理專科學校</a:t>
                      </a:r>
                    </a:p>
                  </a:txBody>
                  <a:tcPr marL="68580" marR="68580" marT="3810" marB="381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國立高雄應用科技大學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聖約翰科技大學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宏國德霖科技大學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樹人醫護管理專科學校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國立虎尾科技大學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225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中華醫事科技大學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東方設計大學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慈惠醫護管理專科學校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國立高雄海洋科技大學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228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台北海洋科技大學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耕莘健康管理專科學校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國立澎湖科技大學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美和科技大學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南亞技術學院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敏惠醫護管理專科學校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國立高雄餐旅大學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大華科技大學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蘭陽技術學院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育英醫護管理專科學校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國立臺中科技大學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臺北城市科技大學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黎明技術學院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崇仁醫護管理專科學校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國立臺北商業大學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醒吾科技大學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經國管理暨健康學院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聖母醫護管理專科學校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南臺科技大學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文藻外語大學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大同技術學院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新生醫護管理專科學校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龍華科技大學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南榮科技大學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國立臺南護理專科學校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832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康寧大學</a:t>
                      </a: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（康寧醫護暨管理專科學校）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輔英科技大學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華夏科技大學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503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國立臺東專科學校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弘光科技大學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慈濟科技大學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馬偕醫護管理專科學校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" name="文字方塊 6"/>
          <p:cNvSpPr txBox="1">
            <a:spLocks noChangeArrowheads="1"/>
          </p:cNvSpPr>
          <p:nvPr/>
        </p:nvSpPr>
        <p:spPr bwMode="auto">
          <a:xfrm>
            <a:off x="568325" y="1055688"/>
            <a:ext cx="1123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000" b="1">
                <a:latin typeface="Book Antiqua" pitchFamily="18" charset="0"/>
                <a:ea typeface="標楷體" pitchFamily="65" charset="-120"/>
              </a:rPr>
              <a:t>107</a:t>
            </a:r>
            <a:r>
              <a:rPr lang="zh-TW" altLang="en-US" sz="2000" b="1">
                <a:latin typeface="Book Antiqua" pitchFamily="18" charset="0"/>
                <a:ea typeface="標楷體" pitchFamily="65" charset="-120"/>
              </a:rPr>
              <a:t>學年度五專優先免試入學各招生學校（計</a:t>
            </a:r>
            <a:r>
              <a:rPr lang="en-US" altLang="zh-TW" sz="2000" b="1">
                <a:latin typeface="Book Antiqua" pitchFamily="18" charset="0"/>
                <a:ea typeface="標楷體" pitchFamily="65" charset="-120"/>
              </a:rPr>
              <a:t>46</a:t>
            </a:r>
            <a:r>
              <a:rPr lang="zh-TW" altLang="en-US" sz="2000" b="1">
                <a:latin typeface="Book Antiqua" pitchFamily="18" charset="0"/>
                <a:ea typeface="標楷體" pitchFamily="65" charset="-120"/>
              </a:rPr>
              <a:t>校，其中</a:t>
            </a:r>
            <a:r>
              <a:rPr lang="en-US" altLang="zh-TW" sz="2000" b="1">
                <a:latin typeface="Book Antiqua" pitchFamily="18" charset="0"/>
                <a:ea typeface="標楷體" pitchFamily="65" charset="-120"/>
              </a:rPr>
              <a:t>10</a:t>
            </a:r>
            <a:r>
              <a:rPr lang="zh-TW" altLang="en-US" sz="2000" b="1">
                <a:latin typeface="Book Antiqua" pitchFamily="18" charset="0"/>
                <a:ea typeface="標楷體" pitchFamily="65" charset="-120"/>
              </a:rPr>
              <a:t>校為國立校院，</a:t>
            </a:r>
            <a:r>
              <a:rPr lang="en-US" altLang="zh-TW" sz="2000" b="1">
                <a:latin typeface="Book Antiqua" pitchFamily="18" charset="0"/>
                <a:ea typeface="標楷體" pitchFamily="65" charset="-120"/>
              </a:rPr>
              <a:t>36</a:t>
            </a:r>
            <a:r>
              <a:rPr lang="zh-TW" altLang="en-US" sz="2000" b="1">
                <a:latin typeface="Book Antiqua" pitchFamily="18" charset="0"/>
                <a:ea typeface="標楷體" pitchFamily="65" charset="-120"/>
              </a:rPr>
              <a:t>校為私立校院）</a:t>
            </a:r>
          </a:p>
        </p:txBody>
      </p:sp>
      <p:sp>
        <p:nvSpPr>
          <p:cNvPr id="112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9056688" y="6375400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38A78F-78E8-4E79-94FE-B9BA46D66B52}" type="slidenum">
              <a:rPr lang="zh-TW" altLang="en-US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11250" y="1944688"/>
            <a:ext cx="10871200" cy="3406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291" name="標題 1"/>
          <p:cNvSpPr>
            <a:spLocks noGrp="1"/>
          </p:cNvSpPr>
          <p:nvPr>
            <p:ph type="title"/>
          </p:nvPr>
        </p:nvSpPr>
        <p:spPr>
          <a:xfrm>
            <a:off x="796925" y="228600"/>
            <a:ext cx="10515600" cy="1325563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三、五專優先免入學招生試務</a:t>
            </a:r>
            <a:r>
              <a:rPr lang="zh-TW" altLang="zh-TW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辦理方式</a:t>
            </a:r>
            <a:endParaRPr lang="zh-TW" altLang="en-US" b="1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130C4-2BF3-45C3-8583-38DE7ED3A3EF}" type="slidenum">
              <a:rPr lang="zh-TW" altLang="en-US"/>
              <a:pPr/>
              <a:t>7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56590" y="2129937"/>
            <a:ext cx="11277646" cy="445789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fontAlgn="auto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spc="-150" dirty="0" smtClean="0">
                <a:latin typeface="華康儷楷書" panose="03000509000000000000" pitchFamily="65" charset="-120"/>
                <a:ea typeface="華康儷楷書" panose="03000509000000000000" pitchFamily="65" charset="-120"/>
              </a:rPr>
              <a:t>    </a:t>
            </a:r>
            <a:r>
              <a:rPr lang="zh-TW" altLang="en-US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 </a:t>
            </a:r>
            <a:r>
              <a:rPr lang="en-US" altLang="zh-TW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“</a:t>
            </a:r>
            <a:r>
              <a:rPr lang="en-US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學年度五專優先免試入學</a:t>
            </a:r>
            <a:r>
              <a:rPr lang="zh-TW" altLang="en-US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”</a:t>
            </a:r>
            <a:r>
              <a:rPr lang="zh-TW" altLang="en-US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基本規範</a:t>
            </a:r>
            <a:r>
              <a:rPr lang="en-US" altLang="zh-TW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/>
            </a:r>
            <a:br>
              <a:rPr lang="en-US" altLang="zh-TW" sz="2400" b="1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招生名額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為教育部核定五專招生總員額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30%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為限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約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5,000~5,500</a:t>
            </a:r>
            <a:r>
              <a:rPr lang="zh-TW" altLang="en-US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名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2.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限定為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國中應屆畢業生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始具有報名資 格</a:t>
            </a:r>
            <a:endParaRPr lang="en-US" altLang="zh-TW" spc="-150" dirty="0">
              <a:effectLst>
                <a:glow rad="127000">
                  <a:schemeClr val="bg1">
                    <a:alpha val="91000"/>
                  </a:schemeClr>
                </a:glow>
              </a:effectLst>
              <a:latin typeface="Book Antiqua" pitchFamily="18" charset="0"/>
              <a:ea typeface="標楷體" pitchFamily="65" charset="-120"/>
            </a:endParaRPr>
          </a:p>
          <a:p>
            <a:pPr marL="536575" indent="-5365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      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3.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報名方式</a:t>
            </a:r>
            <a:r>
              <a:rPr lang="zh-TW" altLang="en-US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僅限國中學校「集體報名」</a:t>
            </a:r>
            <a:r>
              <a:rPr lang="en-US" altLang="zh-TW" b="1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/>
            </a:r>
            <a:br>
              <a:rPr lang="en-US" altLang="zh-TW" b="1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4.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免試生報名時可選填至多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個 科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組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志願</a:t>
            </a: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/>
            </a:r>
            <a:b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5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採用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全國一區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依免試生分發順位與志願序由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電腦統一分發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</a:b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6.</a:t>
            </a:r>
            <a:r>
              <a:rPr lang="zh-TW" altLang="en-US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共計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46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所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學校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參與招生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，提供國中應屆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畢業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生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選擇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入學五專機會</a:t>
            </a:r>
            <a:endParaRPr lang="en-US" altLang="zh-TW" sz="3600" b="1" dirty="0" smtClean="0">
              <a:solidFill>
                <a:srgbClr val="FF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  <a:p>
            <a:pPr marL="536575" indent="-536575" fontAlgn="auto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2600" b="1" dirty="0" smtClean="0">
              <a:solidFill>
                <a:srgbClr val="FF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  <a:p>
            <a:pPr marL="877887" indent="-342900" fontAlgn="auto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400" spc="-150" dirty="0" smtClean="0"/>
          </a:p>
          <a:p>
            <a:pPr marL="536575" indent="-536575" algn="just" fontAlgn="auto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200" spc="-150" dirty="0">
              <a:solidFill>
                <a:srgbClr val="0000FF"/>
              </a:solidFill>
            </a:endParaRPr>
          </a:p>
        </p:txBody>
      </p:sp>
      <p:sp>
        <p:nvSpPr>
          <p:cNvPr id="12294" name="內容版面配置區 2"/>
          <p:cNvSpPr>
            <a:spLocks noGrp="1"/>
          </p:cNvSpPr>
          <p:nvPr>
            <p:ph idx="1"/>
          </p:nvPr>
        </p:nvSpPr>
        <p:spPr>
          <a:xfrm>
            <a:off x="1009650" y="1389063"/>
            <a:ext cx="10629900" cy="7651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mtClean="0">
                <a:latin typeface="Book Antiqua" pitchFamily="18" charset="0"/>
                <a:ea typeface="標楷體" pitchFamily="65" charset="-120"/>
              </a:rPr>
              <a:t>（一）</a:t>
            </a:r>
            <a:r>
              <a:rPr lang="en-US" altLang="zh-TW" smtClean="0">
                <a:latin typeface="Book Antiqua" pitchFamily="18" charset="0"/>
                <a:ea typeface="標楷體" pitchFamily="65" charset="-120"/>
              </a:rPr>
              <a:t>107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學年度起五專優先免試入學招生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方式</a:t>
            </a:r>
          </a:p>
        </p:txBody>
      </p:sp>
      <p:sp>
        <p:nvSpPr>
          <p:cNvPr id="12295" name="內容版面配置區 2"/>
          <p:cNvSpPr txBox="1">
            <a:spLocks/>
          </p:cNvSpPr>
          <p:nvPr/>
        </p:nvSpPr>
        <p:spPr bwMode="auto">
          <a:xfrm>
            <a:off x="971550" y="5499100"/>
            <a:ext cx="105568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4125" indent="-1254125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（二）本招生規定業經教育部</a:t>
            </a:r>
            <a:r>
              <a:rPr lang="en-US" altLang="zh-TW" sz="2800">
                <a:latin typeface="Book Antiqua" pitchFamily="18" charset="0"/>
                <a:ea typeface="標楷體" pitchFamily="65" charset="-120"/>
              </a:rPr>
              <a:t>106</a:t>
            </a: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年</a:t>
            </a:r>
            <a:r>
              <a:rPr lang="en-US" altLang="zh-TW" sz="2800">
                <a:latin typeface="Book Antiqua" pitchFamily="18" charset="0"/>
                <a:ea typeface="標楷體" pitchFamily="65" charset="-120"/>
              </a:rPr>
              <a:t>11</a:t>
            </a: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月</a:t>
            </a:r>
            <a:r>
              <a:rPr lang="en-US" altLang="zh-TW" sz="2800">
                <a:latin typeface="Book Antiqua" pitchFamily="18" charset="0"/>
                <a:ea typeface="標楷體" pitchFamily="65" charset="-120"/>
              </a:rPr>
              <a:t>23</a:t>
            </a: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日臺教技</a:t>
            </a:r>
            <a:r>
              <a:rPr lang="en-US" altLang="zh-TW" sz="280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一</a:t>
            </a:r>
            <a:r>
              <a:rPr lang="en-US" altLang="zh-TW" sz="280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字</a:t>
            </a:r>
            <a:endParaRPr lang="en-US" altLang="zh-TW" sz="2800">
              <a:latin typeface="Book Antiqua" pitchFamily="18" charset="0"/>
              <a:ea typeface="標楷體" pitchFamily="65" charset="-120"/>
            </a:endParaRPr>
          </a:p>
          <a:p>
            <a:pPr marL="1254125" indent="-1254125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            第</a:t>
            </a:r>
            <a:r>
              <a:rPr lang="en-US" altLang="zh-TW" sz="2800">
                <a:latin typeface="Book Antiqua" pitchFamily="18" charset="0"/>
                <a:ea typeface="標楷體" pitchFamily="65" charset="-120"/>
              </a:rPr>
              <a:t>1060165728</a:t>
            </a:r>
            <a:r>
              <a:rPr lang="zh-TW" altLang="en-US" sz="2800">
                <a:latin typeface="Book Antiqua" pitchFamily="18" charset="0"/>
                <a:ea typeface="標楷體" pitchFamily="65" charset="-120"/>
              </a:rPr>
              <a:t>號函核定。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0" y="3465513"/>
            <a:ext cx="3927475" cy="444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/>
            </a:extLst>
          </p:cNvPr>
          <p:cNvSpPr/>
          <p:nvPr/>
        </p:nvSpPr>
        <p:spPr>
          <a:xfrm>
            <a:off x="1089025" y="1236663"/>
            <a:ext cx="10264775" cy="5003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315" name="標題 1"/>
          <p:cNvSpPr>
            <a:spLocks noGrp="1"/>
          </p:cNvSpPr>
          <p:nvPr>
            <p:ph type="title"/>
          </p:nvPr>
        </p:nvSpPr>
        <p:spPr>
          <a:xfrm>
            <a:off x="838200" y="84138"/>
            <a:ext cx="10515600" cy="1325562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四、免試生</a:t>
            </a:r>
            <a:r>
              <a:rPr lang="zh-TW" altLang="zh-TW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比序積分採計項目</a:t>
            </a:r>
            <a:endParaRPr lang="zh-TW" altLang="en-US" b="1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1349375"/>
            <a:ext cx="9598025" cy="47672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五專優先免試入學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比序積分採計項目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806450" indent="-363538" fontAlgn="auto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超額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比序總積分之計算，採計免試生於國中就學期間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且至</a:t>
            </a:r>
            <a:r>
              <a:rPr lang="en-US" altLang="zh-TW" sz="18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8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（星期一）（含）前取得之積分為限，其中「均衡學習」項目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採計國中在學期間七年級上、下學期、八年級上、下學期及九年級上學期等五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取得之積分。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應屆畢業生在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含競賽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學習）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技藝優良</a:t>
            </a:r>
            <a:endParaRPr lang="en-US" altLang="zh-TW" sz="1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弱勢身分</a:t>
            </a:r>
            <a:endParaRPr lang="en-US" altLang="zh-TW" sz="1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</a:t>
            </a:r>
            <a:r>
              <a:rPr lang="zh-TW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包括健康與體育、藝術與人文及綜合活動五學期平均成績）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endParaRPr lang="en-US" altLang="zh-TW" sz="1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二、國中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（含寫作測驗）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337496-A714-43DC-8E26-C382134D9E95}" type="slidenum">
              <a:rPr lang="zh-TW" altLang="en-US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27256" y="798153"/>
          <a:ext cx="11938000" cy="592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620">
                  <a:extLst>
                    <a:ext uri="{9D8B030D-6E8A-4147-A177-3AD203B41FA5}"/>
                  </a:extLst>
                </a:gridCol>
                <a:gridCol w="1321713">
                  <a:extLst>
                    <a:ext uri="{9D8B030D-6E8A-4147-A177-3AD203B41FA5}"/>
                  </a:extLst>
                </a:gridCol>
                <a:gridCol w="787765">
                  <a:extLst>
                    <a:ext uri="{9D8B030D-6E8A-4147-A177-3AD203B41FA5}"/>
                  </a:extLst>
                </a:gridCol>
                <a:gridCol w="542759">
                  <a:extLst>
                    <a:ext uri="{9D8B030D-6E8A-4147-A177-3AD203B41FA5}"/>
                  </a:extLst>
                </a:gridCol>
                <a:gridCol w="7983143">
                  <a:extLst>
                    <a:ext uri="{9D8B030D-6E8A-4147-A177-3AD203B41FA5}"/>
                  </a:extLst>
                </a:gridCol>
              </a:tblGrid>
              <a:tr h="38558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採計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項目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積分上限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採計項目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說明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/>
                </a:extLst>
              </a:tr>
              <a:tr h="68305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序 </a:t>
                      </a:r>
                      <a:r>
                        <a:rPr lang="en-US" altLang="zh-TW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(1~30)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26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每五志願為一群： 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66792">
                <a:tc rowSpan="2">
                  <a:txBody>
                    <a:bodyPr/>
                    <a:lstStyle/>
                    <a:p>
                      <a:pPr marL="0" indent="0" algn="l"/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多元學  </a:t>
                      </a:r>
                      <a: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習表現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競 賽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7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15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簡章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“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國際、全國、區域及縣市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"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競賽項目：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7-1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en-US" altLang="zh-TW" sz="1800" b="0" i="0" u="none" strike="noStrike" kern="12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採計日期：國中就學期間至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107.5.14(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含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前為限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553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77913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服務學習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	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15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擔任班級幹部、小老師或社團幹部任滿一學期得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分，同一學期同時擔任班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級幹部、小老師或社團幹部，仍以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分採計。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參加校內服務學習課程及活動，或於校外參加志工服務或社區服務 滿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小時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得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0.25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技藝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優良 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採計技藝教育課程平均總成績：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弱勢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身分 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低收入戶：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；中低收入戶、支領失業給付、特殊境遇家庭：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en-US" altLang="zh-TW" sz="1800" b="0" i="0" u="none" strike="noStrike" kern="12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符合一項即可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1675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均衡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學習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21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三領域學習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健體、藝文、綜合：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領域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五學期平均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成績及格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國中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教育會考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32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國文、數學、英語、自然、社會：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、 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kumimoji="0" lang="en-US" altLang="zh-TW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kumimoji="0" lang="en-US" altLang="zh-TW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                                                     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6.4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寫作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測驗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寫作測驗分六級分：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                                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	</a:t>
                      </a:r>
                      <a:endParaRPr lang="zh-TW" altLang="en-US" sz="18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5274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總積分</a:t>
                      </a:r>
                      <a:r>
                        <a:rPr lang="en-US" altLang="zh-TW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上限</a:t>
                      </a:r>
                      <a:r>
                        <a:rPr lang="en-US" altLang="zh-TW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】</a:t>
                      </a:r>
                      <a:endParaRPr lang="zh-TW" altLang="en-US" sz="2100" dirty="0"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101</a:t>
                      </a:r>
                      <a:endParaRPr lang="zh-TW" altLang="en-US" sz="2100" b="1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會考科目違規每扣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點，則扣該科積分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0.15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分， 至該科積分零分為止。</a:t>
                      </a:r>
                      <a:endParaRPr lang="zh-TW" altLang="en-US" sz="1800" dirty="0"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3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267BA1-8D56-4903-9A1E-BFB88DFE7826}" type="slidenum">
              <a:rPr lang="zh-TW" altLang="en-US"/>
              <a:pPr/>
              <a:t>9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19063"/>
            <a:ext cx="10515600" cy="4810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、各項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比序積分採計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3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2707</Words>
  <Application>Microsoft Office PowerPoint</Application>
  <PresentationFormat>自訂</PresentationFormat>
  <Paragraphs>417</Paragraphs>
  <Slides>24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Calibri</vt:lpstr>
      <vt:lpstr>新細明體</vt:lpstr>
      <vt:lpstr>Arial</vt:lpstr>
      <vt:lpstr>Calibri Light</vt:lpstr>
      <vt:lpstr>Book Antiqua</vt:lpstr>
      <vt:lpstr>標楷體</vt:lpstr>
      <vt:lpstr>華康儷楷書</vt:lpstr>
      <vt:lpstr>微軟正黑體</vt:lpstr>
      <vt:lpstr>Dotum</vt:lpstr>
      <vt:lpstr>Times New Roman</vt:lpstr>
      <vt:lpstr>Wingdings</vt:lpstr>
      <vt:lpstr>Office 佈景主題</vt:lpstr>
      <vt:lpstr>投影片 1</vt:lpstr>
      <vt:lpstr>投影片 2</vt:lpstr>
      <vt:lpstr>107學年度優先免試入學招生規劃簡報大綱</vt:lpstr>
      <vt:lpstr>一、緣起（1/2）</vt:lpstr>
      <vt:lpstr>一、緣 起（2/2）</vt:lpstr>
      <vt:lpstr>二、招生學校</vt:lpstr>
      <vt:lpstr>三、五專優先免入學招生試務辦理方式</vt:lpstr>
      <vt:lpstr>四、免試生比序積分採計項目</vt:lpstr>
      <vt:lpstr>五、各項比序積分採計說明</vt:lpstr>
      <vt:lpstr>五、各項比序積分採計說明-志願序</vt:lpstr>
      <vt:lpstr>五、各項比序積分採計說明-多元學習表現</vt:lpstr>
      <vt:lpstr>五、各項比序積分採計說明-技藝優良</vt:lpstr>
      <vt:lpstr>五、各項比序積分採計說明-弱勢身分</vt:lpstr>
      <vt:lpstr>五、各項比序積分採計說明-均衝學習</vt:lpstr>
      <vt:lpstr>五、各項比序積分採計說明-國中教育會考（1/2）</vt:lpstr>
      <vt:lpstr>五、各項比序積分採計說明-國中教育會考（2/2）</vt:lpstr>
      <vt:lpstr>五、各項比序積分採計說明-寫作測驗</vt:lpstr>
      <vt:lpstr>六、超額同分比序項目順序</vt:lpstr>
      <vt:lpstr>七、增額錄取方式</vt:lpstr>
      <vt:lpstr>八、分發比序原則（1/3）</vt:lpstr>
      <vt:lpstr>八、分發比序原則（2/3）</vt:lpstr>
      <vt:lpstr>八、分發比序原則（3/3）</vt:lpstr>
      <vt:lpstr>九、107學年度辦理期程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GeraldChou</dc:creator>
  <cp:lastModifiedBy>user</cp:lastModifiedBy>
  <cp:revision>188</cp:revision>
  <cp:lastPrinted>2017-12-29T06:18:59Z</cp:lastPrinted>
  <dcterms:created xsi:type="dcterms:W3CDTF">2017-08-13T16:06:33Z</dcterms:created>
  <dcterms:modified xsi:type="dcterms:W3CDTF">2018-01-19T08:24:43Z</dcterms:modified>
</cp:coreProperties>
</file>