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7.xml" ContentType="application/vnd.openxmlformats-officedocument.presentationml.notesSlide+xml"/>
  <Default Extension="xlsx" ContentType="application/vnd.openxmlformats-officedocument.spreadsheetml.sheet"/>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diagrams/drawing8.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6" r:id="rId2"/>
    <p:sldMasterId id="2147483782" r:id="rId3"/>
    <p:sldMasterId id="2147483794" r:id="rId4"/>
    <p:sldMasterId id="2147483809" r:id="rId5"/>
  </p:sldMasterIdLst>
  <p:notesMasterIdLst>
    <p:notesMasterId r:id="rId46"/>
  </p:notesMasterIdLst>
  <p:sldIdLst>
    <p:sldId id="456" r:id="rId6"/>
    <p:sldId id="457" r:id="rId7"/>
    <p:sldId id="471" r:id="rId8"/>
    <p:sldId id="465" r:id="rId9"/>
    <p:sldId id="469" r:id="rId10"/>
    <p:sldId id="294" r:id="rId11"/>
    <p:sldId id="296" r:id="rId12"/>
    <p:sldId id="297" r:id="rId13"/>
    <p:sldId id="301" r:id="rId14"/>
    <p:sldId id="511" r:id="rId15"/>
    <p:sldId id="512" r:id="rId16"/>
    <p:sldId id="308" r:id="rId17"/>
    <p:sldId id="474" r:id="rId18"/>
    <p:sldId id="386" r:id="rId19"/>
    <p:sldId id="387" r:id="rId20"/>
    <p:sldId id="392" r:id="rId21"/>
    <p:sldId id="394" r:id="rId22"/>
    <p:sldId id="476" r:id="rId23"/>
    <p:sldId id="514" r:id="rId24"/>
    <p:sldId id="517" r:id="rId25"/>
    <p:sldId id="401" r:id="rId26"/>
    <p:sldId id="483" r:id="rId27"/>
    <p:sldId id="522" r:id="rId28"/>
    <p:sldId id="411" r:id="rId29"/>
    <p:sldId id="412" r:id="rId30"/>
    <p:sldId id="414" r:id="rId31"/>
    <p:sldId id="487" r:id="rId32"/>
    <p:sldId id="488" r:id="rId33"/>
    <p:sldId id="420" r:id="rId34"/>
    <p:sldId id="421" r:id="rId35"/>
    <p:sldId id="523" r:id="rId36"/>
    <p:sldId id="425" r:id="rId37"/>
    <p:sldId id="492" r:id="rId38"/>
    <p:sldId id="500" r:id="rId39"/>
    <p:sldId id="501" r:id="rId40"/>
    <p:sldId id="442" r:id="rId41"/>
    <p:sldId id="443" r:id="rId42"/>
    <p:sldId id="446" r:id="rId43"/>
    <p:sldId id="433" r:id="rId44"/>
    <p:sldId id="454" r:id="rId4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9900"/>
    <a:srgbClr val="FFFF66"/>
    <a:srgbClr val="0000CC"/>
    <a:srgbClr val="000000"/>
    <a:srgbClr val="A9C210"/>
    <a:srgbClr val="0000FF"/>
    <a:srgbClr val="FF3300"/>
    <a:srgbClr val="99CCFF"/>
    <a:srgbClr val="99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425" autoAdjust="0"/>
    <p:restoredTop sz="90909" autoAdjust="0"/>
  </p:normalViewPr>
  <p:slideViewPr>
    <p:cSldViewPr>
      <p:cViewPr>
        <p:scale>
          <a:sx n="80" d="100"/>
          <a:sy n="80" d="100"/>
        </p:scale>
        <p:origin x="-1470" y="-7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___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zh-TW"/>
  <c:style val="32"/>
  <c:clrMapOvr bg1="lt1" tx1="dk1" bg2="lt2" tx2="dk2" accent1="accent1" accent2="accent2" accent3="accent3" accent4="accent4" accent5="accent5" accent6="accent6" hlink="hlink" folHlink="folHlink"/>
  <c:chart>
    <c:plotArea>
      <c:layout/>
      <c:pieChart>
        <c:varyColors val="1"/>
        <c:ser>
          <c:idx val="0"/>
          <c:order val="0"/>
          <c:explosion val="25"/>
          <c:dPt>
            <c:idx val="0"/>
            <c:spPr>
              <a:scene3d>
                <a:camera prst="orthographicFront"/>
                <a:lightRig rig="threePt" dir="t">
                  <a:rot lat="0" lon="0" rev="1200000"/>
                </a:lightRig>
              </a:scene3d>
              <a:sp3d>
                <a:bevelT w="63500" h="25400" prst="coolSlant"/>
              </a:sp3d>
            </c:spPr>
            <c:extLst xmlns:c16r2="http://schemas.microsoft.com/office/drawing/2015/06/chart">
              <c:ext xmlns:c16="http://schemas.microsoft.com/office/drawing/2014/chart" uri="{C3380CC4-5D6E-409C-BE32-E72D297353CC}">
                <c16:uniqueId val="{00000001-6657-4E33-9E55-2284EC0A7A49}"/>
              </c:ext>
            </c:extLst>
          </c:dPt>
          <c:dPt>
            <c:idx val="1"/>
            <c:explosion val="0"/>
            <c:extLst xmlns:c16r2="http://schemas.microsoft.com/office/drawing/2015/06/chart">
              <c:ext xmlns:c16="http://schemas.microsoft.com/office/drawing/2014/chart" uri="{C3380CC4-5D6E-409C-BE32-E72D297353CC}">
                <c16:uniqueId val="{00000002-6657-4E33-9E55-2284EC0A7A49}"/>
              </c:ext>
            </c:extLst>
          </c:dPt>
          <c:val>
            <c:numRef>
              <c:f>工作表1!$E$9:$E$10</c:f>
              <c:numCache>
                <c:formatCode>0%</c:formatCode>
                <c:ptCount val="2"/>
                <c:pt idx="0">
                  <c:v>0.85000000000000064</c:v>
                </c:pt>
                <c:pt idx="1">
                  <c:v>0.15000000000000019</c:v>
                </c:pt>
              </c:numCache>
            </c:numRef>
          </c:val>
          <c:extLst xmlns:c16r2="http://schemas.microsoft.com/office/drawing/2015/06/chart">
            <c:ext xmlns:c16="http://schemas.microsoft.com/office/drawing/2014/chart" uri="{C3380CC4-5D6E-409C-BE32-E72D297353CC}">
              <c16:uniqueId val="{00000003-6657-4E33-9E55-2284EC0A7A49}"/>
            </c:ext>
          </c:extLst>
        </c:ser>
        <c:dLbls/>
        <c:firstSliceAng val="0"/>
      </c:pieChart>
    </c:plotArea>
    <c:legend>
      <c:legendPos val="r"/>
      <c:layout>
        <c:manualLayout>
          <c:xMode val="edge"/>
          <c:yMode val="edge"/>
          <c:x val="0.90720406381254659"/>
          <c:y val="0.42469193407587918"/>
          <c:w val="7.9183679010828414E-2"/>
          <c:h val="0.24286819747838662"/>
        </c:manualLayout>
      </c:layout>
      <c:txPr>
        <a:bodyPr/>
        <a:lstStyle/>
        <a:p>
          <a:pPr rtl="0">
            <a:defRPr lang="en-US"/>
          </a:pPr>
          <a:endParaRPr lang="zh-TW"/>
        </a:p>
      </c:txPr>
    </c:legend>
    <c:plotVisOnly val="1"/>
    <c:dispBlanksAs val="zero"/>
  </c:chart>
  <c:txPr>
    <a:bodyPr/>
    <a:lstStyle/>
    <a:p>
      <a:pPr>
        <a:defRPr sz="1800"/>
      </a:pPr>
      <a:endParaRPr lang="zh-TW"/>
    </a:p>
  </c:txPr>
  <c:externalData r:id="rId2"/>
</c:chartSpace>
</file>

<file path=ppt/diagrams/_rels/data7.xml.rels><?xml version="1.0" encoding="UTF-8" standalone="yes"?>
<Relationships xmlns="http://schemas.openxmlformats.org/package/2006/relationships"><Relationship Id="rId1" Type="http://schemas.openxmlformats.org/officeDocument/2006/relationships/hyperlink" Target="103_1%E5%BF%97%E9%A1%98%E9%81%B8%E5%A1%AB%E6%AA%A2%E8%A8%8E%E8%88%87%E7%B2%BE%E9%80%B2%E4%BD%9C%E7%82%BA(%E7%B2%BE%E7%B0%A1%E7%89%88).ppt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32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600" b="1" dirty="0">
              <a:latin typeface="Adobe 繁黑體 Std B" pitchFamily="34" charset="-120"/>
              <a:ea typeface="Adobe 繁黑體 Std B" pitchFamily="34" charset="-120"/>
            </a:rPr>
            <a:t>A</a:t>
          </a:r>
          <a:br>
            <a:rPr lang="en-US" altLang="zh-TW" sz="3600" b="1" dirty="0">
              <a:latin typeface="Adobe 繁黑體 Std B" pitchFamily="34" charset="-120"/>
              <a:ea typeface="Adobe 繁黑體 Std B" pitchFamily="34" charset="-120"/>
            </a:rPr>
          </a:br>
          <a:r>
            <a:rPr lang="zh-TW" altLang="en-US" sz="3600" b="1" dirty="0">
              <a:latin typeface="Adobe 繁黑體 Std B" pitchFamily="34" charset="-120"/>
              <a:ea typeface="Adobe 繁黑體 Std B" pitchFamily="34" charset="-120"/>
            </a:rPr>
            <a:t>精熟</a:t>
          </a:r>
          <a:r>
            <a:rPr lang="en-US" altLang="zh-TW" sz="3600" b="1" dirty="0">
              <a:latin typeface="Adobe 繁黑體 Std B" pitchFamily="34" charset="-120"/>
              <a:ea typeface="Adobe 繁黑體 Std B" pitchFamily="34" charset="-120"/>
            </a:rPr>
            <a:t>10%~20%</a:t>
          </a:r>
          <a:endParaRPr lang="zh-TW" altLang="en-US" sz="36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r>
            <a:rPr lang="en-US" altLang="zh-TW" sz="3600" b="1" kern="1200" dirty="0">
              <a:solidFill>
                <a:prstClr val="white"/>
              </a:solidFill>
              <a:latin typeface="Adobe 繁黑體 Std B" pitchFamily="34" charset="-120"/>
              <a:ea typeface="Adobe 繁黑體 Std B" pitchFamily="34" charset="-120"/>
              <a:cs typeface="+mn-cs"/>
            </a:rPr>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600" b="1" i="0" u="none" strike="noStrike" cap="none" normalizeH="0" baseline="0" dirty="0">
              <a:ln/>
              <a:effectLst/>
              <a:latin typeface="Adobe 繁黑體 Std B" pitchFamily="34" charset="-120"/>
              <a:ea typeface="Adobe 繁黑體 Std B" pitchFamily="34" charset="-120"/>
            </a:rPr>
            <a:t>C</a:t>
          </a:r>
          <a:br>
            <a:rPr kumimoji="0" lang="en-US" altLang="zh-TW" sz="3600" b="1" i="0" u="none" strike="noStrike" cap="none" normalizeH="0" baseline="0" dirty="0">
              <a:ln/>
              <a:effectLst/>
              <a:latin typeface="Adobe 繁黑體 Std B" pitchFamily="34" charset="-120"/>
              <a:ea typeface="Adobe 繁黑體 Std B" pitchFamily="34" charset="-120"/>
            </a:rPr>
          </a:br>
          <a:r>
            <a:rPr kumimoji="0" lang="zh-TW" altLang="en-US" sz="3600" b="1" i="0" u="none" strike="noStrike" cap="none" normalizeH="0" baseline="0" dirty="0">
              <a:ln/>
              <a:effectLst/>
              <a:latin typeface="Adobe 繁黑體 Std B" pitchFamily="34" charset="-120"/>
              <a:ea typeface="Adobe 繁黑體 Std B" pitchFamily="34" charset="-120"/>
            </a:rPr>
            <a:t>待加強</a:t>
          </a:r>
          <a:r>
            <a:rPr kumimoji="0" lang="en-US" altLang="zh-TW" sz="2800" b="1" i="0" u="none" strike="noStrike" cap="none" normalizeH="0" baseline="0" dirty="0">
              <a:ln/>
              <a:effectLst/>
              <a:latin typeface="Adobe 繁黑體 Std B" pitchFamily="34" charset="-120"/>
              <a:ea typeface="Adobe 繁黑體 Std B" pitchFamily="34" charset="-120"/>
            </a:rPr>
            <a:t>20%~35%</a:t>
          </a:r>
          <a:endParaRPr lang="zh-TW" altLang="en-US" sz="28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dgm:presLayoutVars>
          <dgm:chPref val="3"/>
        </dgm:presLayoutVars>
      </dgm:prSet>
      <dgm:spPr/>
      <dgm:t>
        <a:bodyPr/>
        <a:lstStyle/>
        <a:p>
          <a:endParaRPr 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dgm:presLayoutVars>
          <dgm:chPref val="3"/>
        </dgm:presLayoutVars>
      </dgm:prSet>
      <dgm:spPr/>
      <dgm:t>
        <a:bodyPr/>
        <a:lstStyle/>
        <a:p>
          <a:endParaRPr 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12588">
        <dgm:presLayoutVars>
          <dgm:chPref val="3"/>
        </dgm:presLayoutVars>
      </dgm:prSet>
      <dgm:spPr/>
      <dgm:t>
        <a:bodyPr/>
        <a:lstStyle/>
        <a:p>
          <a:endParaRPr lang="en-US"/>
        </a:p>
      </dgm:t>
    </dgm:pt>
    <dgm:pt modelId="{90242DB1-FABC-4324-AFB8-99A22CE7058E}" type="pres">
      <dgm:prSet presAssocID="{6F124437-8009-494A-B63C-F61D459E06C8}" presName="horzTwo" presStyleCnt="0"/>
      <dgm:spPr/>
    </dgm:pt>
  </dgm:ptLst>
  <dgm:cxnLst>
    <dgm:cxn modelId="{BF1C8EA6-7577-4FA0-937F-8D88A55ADAA0}" srcId="{289F4839-6E29-45E6-B6DB-5799C1BD1ED7}" destId="{48B1000F-41DC-49DD-AC90-D2237E31BA82}" srcOrd="0" destOrd="0" parTransId="{836D715F-EC98-444F-8C6F-67B7E148F311}" sibTransId="{32B4BC19-C126-43E6-B778-E285C391E921}"/>
    <dgm:cxn modelId="{417BA8DD-3B15-40F0-B796-EC2F927A3F8D}" srcId="{CBF39CD6-BBCF-4D46-AACC-2F433AD3EDC6}" destId="{A729D145-A53D-45BB-8AD7-D9F2BA7A93F8}" srcOrd="0" destOrd="0" parTransId="{6A8B1F5A-0DEC-4E19-B22D-BB3ACFC3F2D2}" sibTransId="{37FBF3AC-BF80-42B0-81D9-BADAC076A700}"/>
    <dgm:cxn modelId="{AA3153EC-44AC-4A40-B7DA-3E2D6379A0EC}" type="presOf" srcId="{CBF39CD6-BBCF-4D46-AACC-2F433AD3EDC6}" destId="{865394A4-E208-4B73-855B-B63B6DBC3E2F}"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D3567816-2CE3-AF4C-AB9C-B54E7A108F0B}" type="presOf" srcId="{6FCFDD51-497D-4702-8139-C0BE32C83D83}" destId="{3C66C250-9DE2-4A67-8729-28E76F8C31FD}"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1DD19263-5985-1248-9925-228F6EB7B668}" type="presOf" srcId="{6F124437-8009-494A-B63C-F61D459E06C8}" destId="{84011A27-B680-42DE-A2B3-ACCAF6B82430}"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52A50F02-4F43-3143-A95C-BFFAD922FF48}" type="presOf" srcId="{A729D145-A53D-45BB-8AD7-D9F2BA7A93F8}" destId="{7180FB11-191F-42ED-A61C-A4E908BF40AB}"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908A935F-751F-4F42-8F23-2A90C4B20CD7}" srcId="{59D2F8B0-F1D7-4F65-8452-8BF850ACA52B}" destId="{D8E98FFE-158F-4A26-8672-D49F3D88C382}" srcOrd="0" destOrd="0" parTransId="{4416A284-0DD5-4C86-A0FC-A2C5E5448E47}" sibTransId="{2561B68B-0AFE-40E1-B76D-816556452E0A}"/>
    <dgm:cxn modelId="{D3F5FA98-BFCD-014C-BA0A-F65DF11196E8}" type="presOf" srcId="{289F4839-6E29-45E6-B6DB-5799C1BD1ED7}" destId="{D51F9016-D34B-4097-8B58-ECFAF94F457D}"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BD3E9A36-A4F2-7A4D-B0DF-228CBE5747C1}" type="presOf" srcId="{59D2F8B0-F1D7-4F65-8452-8BF850ACA52B}" destId="{46E2B52A-8B52-492C-B877-3125378BC34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658388A1-227E-D349-ADBB-FCF0B2E12A97}" type="presOf" srcId="{48B1000F-41DC-49DD-AC90-D2237E31BA82}" destId="{5907107C-8F2D-478C-87DB-8AE8D750049F}" srcOrd="0" destOrd="0" presId="urn:microsoft.com/office/officeart/2005/8/layout/hierarchy4"/>
    <dgm:cxn modelId="{5C24C4E2-7768-924E-9F69-06B143E8614A}" type="presOf" srcId="{96019579-E34D-4B37-9845-C39219B7CB73}" destId="{644B511A-A981-4E35-A697-2F6233CB0C5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482EBF-559A-43A9-B5AE-32B34705FE0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66E8CE42-883F-4F5A-945E-B1DF15E9383C}">
      <dgm:prSet phldrT="[文字]" custT="1"/>
      <dgm:spPr/>
      <dgm:t>
        <a:bodyPr/>
        <a:lstStyle/>
        <a:p>
          <a:pPr>
            <a:lnSpc>
              <a:spcPct val="100000"/>
            </a:lnSpc>
            <a:spcAft>
              <a:spcPts val="600"/>
            </a:spcAft>
          </a:pPr>
          <a:r>
            <a:rPr lang="zh-TW" altLang="en-US" sz="3600" dirty="0">
              <a:solidFill>
                <a:schemeClr val="accent6">
                  <a:lumMod val="60000"/>
                  <a:lumOff val="40000"/>
                </a:schemeClr>
              </a:solidFill>
              <a:latin typeface="Adobe 繁黑體 Std B" pitchFamily="34" charset="-120"/>
              <a:ea typeface="Adobe 繁黑體 Std B" pitchFamily="34" charset="-120"/>
            </a:rPr>
            <a:t>重點</a:t>
          </a:r>
          <a:endParaRPr lang="en-US" altLang="zh-TW" sz="3600" dirty="0">
            <a:solidFill>
              <a:schemeClr val="accent6">
                <a:lumMod val="60000"/>
                <a:lumOff val="40000"/>
              </a:schemeClr>
            </a:solidFill>
            <a:latin typeface="Adobe 繁黑體 Std B" pitchFamily="34" charset="-120"/>
            <a:ea typeface="Adobe 繁黑體 Std B" pitchFamily="34" charset="-120"/>
          </a:endParaRPr>
        </a:p>
        <a:p>
          <a:pPr>
            <a:lnSpc>
              <a:spcPct val="100000"/>
            </a:lnSpc>
            <a:spcAft>
              <a:spcPts val="600"/>
            </a:spcAft>
          </a:pPr>
          <a:r>
            <a:rPr lang="zh-TW" altLang="en-US" sz="3600" dirty="0">
              <a:solidFill>
                <a:schemeClr val="accent6">
                  <a:lumMod val="60000"/>
                  <a:lumOff val="40000"/>
                </a:schemeClr>
              </a:solidFill>
              <a:latin typeface="Adobe 繁黑體 Std B" pitchFamily="34" charset="-120"/>
              <a:ea typeface="Adobe 繁黑體 Std B" pitchFamily="34" charset="-120"/>
            </a:rPr>
            <a:t>事項</a:t>
          </a:r>
        </a:p>
      </dgm:t>
    </dgm:pt>
    <dgm:pt modelId="{9999FF56-ED8B-4A45-A423-8886C56974E7}" type="par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E9558FDB-71C6-4F9E-9954-61F75B31C019}" type="sibTrans" cxnId="{1E0F2325-0F39-4B44-B0B8-23AFB26A642A}">
      <dgm:prSet/>
      <dgm:spPr/>
      <dgm:t>
        <a:bodyPr/>
        <a:lstStyle/>
        <a:p>
          <a:endParaRPr lang="zh-TW" altLang="en-US">
            <a:latin typeface="Adobe 繁黑體 Std B" pitchFamily="34" charset="-120"/>
            <a:ea typeface="Adobe 繁黑體 Std B" pitchFamily="34" charset="-120"/>
          </a:endParaRPr>
        </a:p>
      </dgm:t>
    </dgm:pt>
    <dgm:pt modelId="{89ABEA10-4A9E-4D38-953C-3E28A075D282}">
      <dgm:prSet phldrT="[文字]" custT="1"/>
      <dgm:spPr/>
      <dgm:t>
        <a:bodyPr/>
        <a:lstStyle/>
        <a:p>
          <a:pPr algn="l">
            <a:spcAft>
              <a:spcPts val="0"/>
            </a:spcAft>
          </a:pPr>
          <a:r>
            <a:rPr lang="zh-TW" altLang="en-US" sz="2400" dirty="0" smtClean="0">
              <a:solidFill>
                <a:schemeClr val="tx1"/>
              </a:solidFill>
              <a:latin typeface="Adobe 繁黑體 Std B" pitchFamily="34" charset="-120"/>
              <a:ea typeface="Adobe 繁黑體 Std B" pitchFamily="34" charset="-120"/>
            </a:rPr>
            <a:t>五專優先免試入學，全國一區採電腦選填志願分發</a:t>
          </a:r>
          <a:endParaRPr lang="zh-TW" altLang="en-US" sz="2400" dirty="0">
            <a:solidFill>
              <a:schemeClr val="tx1"/>
            </a:solidFill>
            <a:latin typeface="Adobe 繁黑體 Std B" pitchFamily="34" charset="-120"/>
            <a:ea typeface="Adobe 繁黑體 Std B" pitchFamily="34" charset="-120"/>
          </a:endParaRPr>
        </a:p>
      </dgm:t>
    </dgm:pt>
    <dgm:pt modelId="{B6BB0DBC-A6DF-412C-9B25-D0EEE25FD91F}" type="parTrans" cxnId="{3AE517B0-8C66-417D-B150-670A48BECF1A}">
      <dgm:prSet/>
      <dgm:spPr/>
      <dgm:t>
        <a:bodyPr/>
        <a:lstStyle/>
        <a:p>
          <a:endParaRPr lang="zh-TW" altLang="en-US"/>
        </a:p>
      </dgm:t>
    </dgm:pt>
    <dgm:pt modelId="{BCDA06E4-885F-42F6-BB1A-1AA0C1BF51EA}" type="sibTrans" cxnId="{3AE517B0-8C66-417D-B150-670A48BECF1A}">
      <dgm:prSet/>
      <dgm:spPr/>
      <dgm:t>
        <a:bodyPr/>
        <a:lstStyle/>
        <a:p>
          <a:endParaRPr lang="zh-TW" altLang="en-US"/>
        </a:p>
      </dgm:t>
    </dgm:pt>
    <dgm:pt modelId="{9C065769-7B94-4FA2-857A-64774A08378A}">
      <dgm:prSet phldrT="[文字]" custT="1"/>
      <dgm:spPr/>
      <dgm:t>
        <a:bodyPr/>
        <a:lstStyle/>
        <a:p>
          <a:pPr algn="l">
            <a:spcAft>
              <a:spcPts val="0"/>
            </a:spcAft>
          </a:pPr>
          <a:r>
            <a:rPr lang="zh-TW" altLang="en-US" sz="2400" dirty="0" smtClean="0">
              <a:solidFill>
                <a:schemeClr val="tx1"/>
              </a:solidFill>
              <a:latin typeface="Adobe 繁黑體 Std B" pitchFamily="34" charset="-120"/>
              <a:ea typeface="Adobe 繁黑體 Std B" pitchFamily="34" charset="-120"/>
            </a:rPr>
            <a:t>北、中、南各區五專聯合免試入學</a:t>
          </a:r>
          <a:endParaRPr lang="zh-TW" altLang="en-US" sz="2400" dirty="0">
            <a:solidFill>
              <a:schemeClr val="tx1"/>
            </a:solidFill>
            <a:latin typeface="Adobe 繁黑體 Std B" pitchFamily="34" charset="-120"/>
            <a:ea typeface="Adobe 繁黑體 Std B" pitchFamily="34" charset="-120"/>
          </a:endParaRPr>
        </a:p>
      </dgm:t>
    </dgm:pt>
    <dgm:pt modelId="{53796568-2E1D-4F73-9AF8-D5891C490CED}" type="parTrans" cxnId="{9573DA8F-2224-40CB-9BA1-C93C4FC8F298}">
      <dgm:prSet/>
      <dgm:spPr/>
      <dgm:t>
        <a:bodyPr/>
        <a:lstStyle/>
        <a:p>
          <a:endParaRPr lang="zh-TW" altLang="en-US"/>
        </a:p>
      </dgm:t>
    </dgm:pt>
    <dgm:pt modelId="{C4C256FC-FBE6-4AA4-897B-F05D4E73203D}" type="sibTrans" cxnId="{9573DA8F-2224-40CB-9BA1-C93C4FC8F298}">
      <dgm:prSet/>
      <dgm:spPr/>
      <dgm:t>
        <a:bodyPr/>
        <a:lstStyle/>
        <a:p>
          <a:endParaRPr lang="zh-TW" altLang="en-US"/>
        </a:p>
      </dgm:t>
    </dgm:pt>
    <dgm:pt modelId="{3264E875-DC4F-4EAE-BBC1-E9A872FEF299}">
      <dgm:prSet phldrT="[文字]" custT="1"/>
      <dgm:spPr/>
      <dgm:t>
        <a:bodyPr/>
        <a:lstStyle/>
        <a:p>
          <a:pPr algn="l">
            <a:spcAft>
              <a:spcPts val="0"/>
            </a:spcAft>
          </a:pPr>
          <a:r>
            <a:rPr lang="zh-TW" altLang="en-US" sz="2400" dirty="0" smtClean="0">
              <a:solidFill>
                <a:schemeClr val="tx1"/>
              </a:solidFill>
              <a:latin typeface="Adobe 繁黑體 Std B" pitchFamily="34" charset="-120"/>
              <a:ea typeface="Adobe 繁黑體 Std B" pitchFamily="34" charset="-120"/>
            </a:rPr>
            <a:t>七年一貫制系組採甄選入學</a:t>
          </a:r>
          <a:endParaRPr lang="zh-TW" altLang="en-US" sz="2400" dirty="0">
            <a:solidFill>
              <a:schemeClr val="tx1"/>
            </a:solidFill>
            <a:latin typeface="Adobe 繁黑體 Std B" pitchFamily="34" charset="-120"/>
            <a:ea typeface="Adobe 繁黑體 Std B" pitchFamily="34" charset="-120"/>
          </a:endParaRPr>
        </a:p>
      </dgm:t>
    </dgm:pt>
    <dgm:pt modelId="{A17527DB-9B8C-41C3-9B22-B01F10F8E992}" type="parTrans" cxnId="{3240D5F6-C300-4CA5-A5AF-5F13FF926299}">
      <dgm:prSet/>
      <dgm:spPr/>
      <dgm:t>
        <a:bodyPr/>
        <a:lstStyle/>
        <a:p>
          <a:endParaRPr lang="zh-TW" altLang="en-US"/>
        </a:p>
      </dgm:t>
    </dgm:pt>
    <dgm:pt modelId="{01048C76-9A6D-4E5E-8B9C-CCE45ABD9C18}" type="sibTrans" cxnId="{3240D5F6-C300-4CA5-A5AF-5F13FF926299}">
      <dgm:prSet/>
      <dgm:spPr/>
      <dgm:t>
        <a:bodyPr/>
        <a:lstStyle/>
        <a:p>
          <a:endParaRPr lang="zh-TW" altLang="en-US"/>
        </a:p>
      </dgm:t>
    </dgm:pt>
    <dgm:pt modelId="{EB169DEA-908E-46C0-A316-B08828397343}" type="pres">
      <dgm:prSet presAssocID="{6C482EBF-559A-43A9-B5AE-32B34705FE0F}" presName="Name0" presStyleCnt="0">
        <dgm:presLayoutVars>
          <dgm:dir/>
          <dgm:animLvl val="lvl"/>
          <dgm:resizeHandles val="exact"/>
        </dgm:presLayoutVars>
      </dgm:prSet>
      <dgm:spPr/>
      <dgm:t>
        <a:bodyPr/>
        <a:lstStyle/>
        <a:p>
          <a:endParaRPr lang="en-US"/>
        </a:p>
      </dgm:t>
    </dgm:pt>
    <dgm:pt modelId="{1E56066F-AF50-4861-8227-79608477BE2B}" type="pres">
      <dgm:prSet presAssocID="{66E8CE42-883F-4F5A-945E-B1DF15E9383C}" presName="linNode" presStyleCnt="0"/>
      <dgm:spPr/>
    </dgm:pt>
    <dgm:pt modelId="{55C83305-3BA2-4F60-B1DB-B2720C3C55BA}" type="pres">
      <dgm:prSet presAssocID="{66E8CE42-883F-4F5A-945E-B1DF15E9383C}" presName="parentText" presStyleLbl="node1" presStyleIdx="0" presStyleCnt="1" custScaleX="70054" custScaleY="77175">
        <dgm:presLayoutVars>
          <dgm:chMax val="1"/>
          <dgm:bulletEnabled val="1"/>
        </dgm:presLayoutVars>
      </dgm:prSet>
      <dgm:spPr/>
      <dgm:t>
        <a:bodyPr/>
        <a:lstStyle/>
        <a:p>
          <a:endParaRPr lang="en-US"/>
        </a:p>
      </dgm:t>
    </dgm:pt>
    <dgm:pt modelId="{A07B2F60-D26E-4DA9-8106-4A80199FAEFA}" type="pres">
      <dgm:prSet presAssocID="{66E8CE42-883F-4F5A-945E-B1DF15E9383C}" presName="descendantText" presStyleLbl="alignAccFollowNode1" presStyleIdx="0" presStyleCnt="1" custScaleX="221598" custScaleY="75593" custLinFactNeighborX="-1451" custLinFactNeighborY="1288">
        <dgm:presLayoutVars>
          <dgm:bulletEnabled val="1"/>
        </dgm:presLayoutVars>
      </dgm:prSet>
      <dgm:spPr/>
      <dgm:t>
        <a:bodyPr/>
        <a:lstStyle/>
        <a:p>
          <a:endParaRPr lang="en-US"/>
        </a:p>
      </dgm:t>
    </dgm:pt>
  </dgm:ptLst>
  <dgm:cxnLst>
    <dgm:cxn modelId="{13728625-98ED-423F-9100-92D8C929F363}" type="presOf" srcId="{66E8CE42-883F-4F5A-945E-B1DF15E9383C}" destId="{55C83305-3BA2-4F60-B1DB-B2720C3C55BA}" srcOrd="0" destOrd="0" presId="urn:microsoft.com/office/officeart/2005/8/layout/vList5"/>
    <dgm:cxn modelId="{3240D5F6-C300-4CA5-A5AF-5F13FF926299}" srcId="{66E8CE42-883F-4F5A-945E-B1DF15E9383C}" destId="{3264E875-DC4F-4EAE-BBC1-E9A872FEF299}" srcOrd="2" destOrd="0" parTransId="{A17527DB-9B8C-41C3-9B22-B01F10F8E992}" sibTransId="{01048C76-9A6D-4E5E-8B9C-CCE45ABD9C18}"/>
    <dgm:cxn modelId="{1E0F2325-0F39-4B44-B0B8-23AFB26A642A}" srcId="{6C482EBF-559A-43A9-B5AE-32B34705FE0F}" destId="{66E8CE42-883F-4F5A-945E-B1DF15E9383C}" srcOrd="0" destOrd="0" parTransId="{9999FF56-ED8B-4A45-A423-8886C56974E7}" sibTransId="{E9558FDB-71C6-4F9E-9954-61F75B31C019}"/>
    <dgm:cxn modelId="{85F5BB88-8FA4-4762-AF5C-502BCAECEF08}" type="presOf" srcId="{89ABEA10-4A9E-4D38-953C-3E28A075D282}" destId="{A07B2F60-D26E-4DA9-8106-4A80199FAEFA}" srcOrd="0" destOrd="0" presId="urn:microsoft.com/office/officeart/2005/8/layout/vList5"/>
    <dgm:cxn modelId="{3AE517B0-8C66-417D-B150-670A48BECF1A}" srcId="{66E8CE42-883F-4F5A-945E-B1DF15E9383C}" destId="{89ABEA10-4A9E-4D38-953C-3E28A075D282}" srcOrd="0" destOrd="0" parTransId="{B6BB0DBC-A6DF-412C-9B25-D0EEE25FD91F}" sibTransId="{BCDA06E4-885F-42F6-BB1A-1AA0C1BF51EA}"/>
    <dgm:cxn modelId="{9573DA8F-2224-40CB-9BA1-C93C4FC8F298}" srcId="{66E8CE42-883F-4F5A-945E-B1DF15E9383C}" destId="{9C065769-7B94-4FA2-857A-64774A08378A}" srcOrd="1" destOrd="0" parTransId="{53796568-2E1D-4F73-9AF8-D5891C490CED}" sibTransId="{C4C256FC-FBE6-4AA4-897B-F05D4E73203D}"/>
    <dgm:cxn modelId="{09EBBF62-B695-4075-9839-D2830A1ADA0A}" type="presOf" srcId="{9C065769-7B94-4FA2-857A-64774A08378A}" destId="{A07B2F60-D26E-4DA9-8106-4A80199FAEFA}" srcOrd="0" destOrd="1" presId="urn:microsoft.com/office/officeart/2005/8/layout/vList5"/>
    <dgm:cxn modelId="{C5FB25DD-F271-4E09-9234-02BC0D3BF6C0}" type="presOf" srcId="{3264E875-DC4F-4EAE-BBC1-E9A872FEF299}" destId="{A07B2F60-D26E-4DA9-8106-4A80199FAEFA}" srcOrd="0" destOrd="2" presId="urn:microsoft.com/office/officeart/2005/8/layout/vList5"/>
    <dgm:cxn modelId="{3EBA350A-853F-4B1F-AFB0-63953FE9B013}" type="presOf" srcId="{6C482EBF-559A-43A9-B5AE-32B34705FE0F}" destId="{EB169DEA-908E-46C0-A316-B08828397343}" srcOrd="0" destOrd="0" presId="urn:microsoft.com/office/officeart/2005/8/layout/vList5"/>
    <dgm:cxn modelId="{964E21E2-8D64-4896-8CEF-3726D55C6131}" type="presParOf" srcId="{EB169DEA-908E-46C0-A316-B08828397343}" destId="{1E56066F-AF50-4861-8227-79608477BE2B}" srcOrd="0" destOrd="0" presId="urn:microsoft.com/office/officeart/2005/8/layout/vList5"/>
    <dgm:cxn modelId="{C86E7914-0A84-4D40-958C-9F1AA2C48A72}" type="presParOf" srcId="{1E56066F-AF50-4861-8227-79608477BE2B}" destId="{55C83305-3BA2-4F60-B1DB-B2720C3C55BA}" srcOrd="0" destOrd="0" presId="urn:microsoft.com/office/officeart/2005/8/layout/vList5"/>
    <dgm:cxn modelId="{B9F7A5B7-5EC9-4450-BF40-FFD9D220CA51}" type="presParOf" srcId="{1E56066F-AF50-4861-8227-79608477BE2B}" destId="{A07B2F60-D26E-4DA9-8106-4A80199FAEFA}"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 </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en-US"/>
        </a:p>
      </dgm:t>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t>
        <a:bodyPr/>
        <a:lstStyle/>
        <a:p>
          <a:endParaRPr lang="en-US"/>
        </a:p>
      </dgm:t>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t>
        <a:bodyPr/>
        <a:lstStyle/>
        <a:p>
          <a:endParaRPr lang="en-US"/>
        </a:p>
      </dgm:t>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t>
        <a:bodyPr/>
        <a:lstStyle/>
        <a:p>
          <a:endParaRPr lang="en-US"/>
        </a:p>
      </dgm:t>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t>
        <a:bodyPr/>
        <a:lstStyle/>
        <a:p>
          <a:endParaRPr lang="en-US"/>
        </a:p>
      </dgm:t>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t>
        <a:bodyPr/>
        <a:lstStyle/>
        <a:p>
          <a:endParaRPr lang="en-US"/>
        </a:p>
      </dgm:t>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t>
        <a:bodyPr/>
        <a:lstStyle/>
        <a:p>
          <a:endParaRPr lang="en-US"/>
        </a:p>
      </dgm:t>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4EF399E8-BEF9-4F34-B73D-216F8805FBFC}" type="presOf" srcId="{A4089DEC-CEBC-4936-A2EB-1EA650F7E28E}" destId="{94A57900-E124-4E6F-BBBD-1A063FA1BA48}" srcOrd="0" destOrd="0" presId="urn:microsoft.com/office/officeart/2008/layout/VerticalCurvedList"/>
    <dgm:cxn modelId="{460D1DA6-7413-4E13-9499-45F260F4E3F5}" type="presOf" srcId="{D97F83D7-B1E2-4D31-A336-9B6B00E3AB0F}" destId="{E5CC2F90-4DD3-4D2C-9C83-A5826D3693E8}" srcOrd="0" destOrd="0" presId="urn:microsoft.com/office/officeart/2008/layout/VerticalCurvedList"/>
    <dgm:cxn modelId="{632BCE8C-A233-4C35-8306-EFC001239441}" srcId="{5CF64CCC-7FF9-46A3-8E6C-0B65EB1383FA}" destId="{FC01C967-AD63-4D3D-97FC-979AE2CD9A7B}" srcOrd="0" destOrd="0" parTransId="{C00858C3-9069-42DA-98CE-1174B81B8693}" sibTransId="{DA1F5978-EC6D-4075-B601-6A139FAEC9A3}"/>
    <dgm:cxn modelId="{6C03BBA8-9191-4286-8CC2-8DC07636E743}" type="presOf" srcId="{957BE181-A5C6-4493-BE1D-296700003F49}" destId="{FBEFAE02-2ACE-4490-B3CE-5145A03B0588}"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F81BA7F5-8526-484B-A33E-1F6C27CD6A91}" type="presOf" srcId="{950CA700-A649-4CA2-9998-0603FCD092D5}" destId="{DED45C18-9EEA-42B9-B6CA-B8A3BA4CAD10}" srcOrd="0" destOrd="0" presId="urn:microsoft.com/office/officeart/2008/layout/VerticalCurvedList"/>
    <dgm:cxn modelId="{439F76BF-BA78-44AE-926E-74A20B790CE6}" type="presOf" srcId="{5CF64CCC-7FF9-46A3-8E6C-0B65EB1383FA}" destId="{B16E3B39-2B4E-4449-BE99-997AD491196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EBDE0B48-5F13-4C82-B8DC-617470B64D6F}" type="presOf" srcId="{FC01C967-AD63-4D3D-97FC-979AE2CD9A7B}" destId="{A3C6AF3D-FCE6-45E5-BF8A-F0A11860FB91}"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CFF8B4B4-1986-416E-B590-567BF395667D}" srcId="{5CF64CCC-7FF9-46A3-8E6C-0B65EB1383FA}" destId="{950CA700-A649-4CA2-9998-0603FCD092D5}" srcOrd="2" destOrd="0" parTransId="{542C6622-0112-47B5-830A-BB8C399A2942}" sibTransId="{79B34587-6170-4BB8-84D1-017493DEA6C2}"/>
    <dgm:cxn modelId="{04AB4BF8-1AA7-42E9-B878-210A4ED83461}" type="presOf" srcId="{DA1F5978-EC6D-4075-B601-6A139FAEC9A3}" destId="{043471AD-577A-4537-82F7-27616798857D}" srcOrd="0" destOrd="0" presId="urn:microsoft.com/office/officeart/2008/layout/VerticalCurvedList"/>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l"/>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l"/>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l"/>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l"/>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dgm:spPr/>
      <dgm:t>
        <a:bodyPr/>
        <a:lstStyle/>
        <a:p>
          <a:endParaRPr lang="en-US"/>
        </a:p>
      </dgm:t>
    </dgm:pt>
    <dgm:pt modelId="{B140CF7C-7375-4B61-811B-CC4133916574}" type="pres">
      <dgm:prSet presAssocID="{2F16201B-933E-4461-8BC8-87F21D9E7E4D}" presName="rootConnector" presStyleLbl="node1" presStyleIdx="0" presStyleCnt="3"/>
      <dgm:spPr/>
      <dgm:t>
        <a:bodyPr/>
        <a:lstStyle/>
        <a:p>
          <a:endParaRPr 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en-US"/>
        </a:p>
      </dgm:t>
    </dgm:pt>
    <dgm:pt modelId="{F093A886-9A24-4A6F-8842-1B9463DFC82F}" type="pres">
      <dgm:prSet presAssocID="{F6BDEB2C-66AF-4479-B261-F66C552B91A6}" presName="Name13" presStyleLbl="parChTrans1D2" presStyleIdx="1" presStyleCnt="9"/>
      <dgm:spPr/>
      <dgm:t>
        <a:bodyPr/>
        <a:lstStyle/>
        <a:p>
          <a:endParaRPr 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en-US"/>
        </a:p>
      </dgm:t>
    </dgm:pt>
    <dgm:pt modelId="{6BDDDAF2-015E-4C28-9370-677AC8DCB0BB}" type="pres">
      <dgm:prSet presAssocID="{C5BD3101-2BD5-4577-8FFA-9A94C0CA7CA8}" presName="Name13" presStyleLbl="parChTrans1D2" presStyleIdx="2" presStyleCnt="9"/>
      <dgm:spPr/>
      <dgm:t>
        <a:bodyPr/>
        <a:lstStyle/>
        <a:p>
          <a:endParaRPr 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en-US"/>
        </a:p>
      </dgm:t>
    </dgm:pt>
    <dgm:pt modelId="{D97BEAD7-400B-42E9-8EE0-2F7B8F31B459}" type="pres">
      <dgm:prSet presAssocID="{1F6B2464-6055-41BA-995F-7081D0EAD73B}" presName="rootConnector" presStyleLbl="node1" presStyleIdx="1" presStyleCnt="3"/>
      <dgm:spPr/>
      <dgm:t>
        <a:bodyPr/>
        <a:lstStyle/>
        <a:p>
          <a:endParaRPr 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en-US"/>
        </a:p>
      </dgm:t>
    </dgm:pt>
    <dgm:pt modelId="{7F4C41A4-E9B8-42D3-8E2C-42ACC304BFB2}" type="pres">
      <dgm:prSet presAssocID="{383144D2-1977-4E03-8630-DC460BE7F288}" presName="Name13" presStyleLbl="parChTrans1D2" presStyleIdx="4" presStyleCnt="9"/>
      <dgm:spPr/>
      <dgm:t>
        <a:bodyPr/>
        <a:lstStyle/>
        <a:p>
          <a:endParaRPr 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en-US"/>
        </a:p>
      </dgm:t>
    </dgm:pt>
    <dgm:pt modelId="{364501B8-53D0-444F-AC7C-E925FEAB77A5}" type="pres">
      <dgm:prSet presAssocID="{0CF67CA4-6DDC-4950-ADB6-2829E5A954D2}" presName="Name13" presStyleLbl="parChTrans1D2" presStyleIdx="5" presStyleCnt="9"/>
      <dgm:spPr/>
      <dgm:t>
        <a:bodyPr/>
        <a:lstStyle/>
        <a:p>
          <a:endParaRPr 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en-US"/>
        </a:p>
      </dgm:t>
    </dgm:pt>
    <dgm:pt modelId="{30B98B06-28F6-4525-8C4D-30CF06EB40D3}" type="pres">
      <dgm:prSet presAssocID="{A8F33A36-00A2-497B-A143-2211AEEFE4AD}" presName="rootConnector" presStyleLbl="node1" presStyleIdx="2" presStyleCnt="3"/>
      <dgm:spPr/>
      <dgm:t>
        <a:bodyPr/>
        <a:lstStyle/>
        <a:p>
          <a:endParaRPr 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en-US"/>
        </a:p>
      </dgm:t>
    </dgm:pt>
    <dgm:pt modelId="{D64E767E-EA74-47CF-B878-B0F655200516}" type="pres">
      <dgm:prSet presAssocID="{489D68AB-C690-4511-8DBA-D22F42F069A3}" presName="Name13" presStyleLbl="parChTrans1D2" presStyleIdx="7" presStyleCnt="9"/>
      <dgm:spPr/>
      <dgm:t>
        <a:bodyPr/>
        <a:lstStyle/>
        <a:p>
          <a:endParaRPr 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en-US"/>
        </a:p>
      </dgm:t>
    </dgm:pt>
    <dgm:pt modelId="{CC0E329D-4715-4A16-9EC2-D8B5B3601286}" type="pres">
      <dgm:prSet presAssocID="{9BB5BE1D-B71E-47F6-93FB-C53A909E2FFC}" presName="Name13" presStyleLbl="parChTrans1D2" presStyleIdx="8" presStyleCnt="9"/>
      <dgm:spPr/>
      <dgm:t>
        <a:bodyPr/>
        <a:lstStyle/>
        <a:p>
          <a:endParaRPr 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en-US"/>
        </a:p>
      </dgm:t>
    </dgm:pt>
  </dgm:ptLst>
  <dgm:cxnLst>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B52935F7-7362-4BB6-AF3B-3595B01583BB}" type="presOf" srcId="{AE8250C6-2632-4F91-96CD-833239B2BF92}" destId="{0DFD795E-052E-4AB5-8C21-4D993FF50002}"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D6EDA9C8-3653-4728-972A-DCFE651877E9}" type="presOf" srcId="{383144D2-1977-4E03-8630-DC460BE7F288}" destId="{7F4C41A4-E9B8-42D3-8E2C-42ACC304BFB2}"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F34A9F99-5E77-44EB-A15A-27F6EB9A8AAA}" type="presOf" srcId="{6C3C1F96-6D3A-4A67-A939-67E2CF10DD11}" destId="{FC7D8BD6-DCAE-4923-9D2A-927FA4D613A3}" srcOrd="0" destOrd="0" presId="urn:microsoft.com/office/officeart/2005/8/layout/hierarchy3"/>
    <dgm:cxn modelId="{CD144530-9D39-45A4-BA8A-44DDB3D4E7DD}" type="presOf" srcId="{5E0E9D3D-31E8-434D-8456-4782E8876D6C}" destId="{BBDEFCEE-1486-4C46-9D96-9EB56093C49F}"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48C31377-751B-4FC7-8FBE-E2FDDBCBC903}" type="presOf" srcId="{1F6B2464-6055-41BA-995F-7081D0EAD73B}" destId="{85FCF6C0-E142-430F-A251-830F2FEC3A67}" srcOrd="0" destOrd="0" presId="urn:microsoft.com/office/officeart/2005/8/layout/hierarchy3"/>
    <dgm:cxn modelId="{2548176F-ABE1-4D9A-89D3-84E8E417E41C}" srcId="{A8F33A36-00A2-497B-A143-2211AEEFE4AD}" destId="{7906BCB2-65D6-4620-9354-2CAD6D34095E}" srcOrd="0" destOrd="0" parTransId="{AE8250C6-2632-4F91-96CD-833239B2BF92}" sibTransId="{121BDA2C-86AF-4009-B11A-AF978602DA01}"/>
    <dgm:cxn modelId="{699EC3F5-467C-4EF5-9B23-733D89F36B7E}" type="presOf" srcId="{2F16201B-933E-4461-8BC8-87F21D9E7E4D}" destId="{BF7CD507-E0F1-4C24-8109-712D7C5AB9AC}"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6B561971-81AC-43C1-8B15-5D6D1685AC00}" type="presOf" srcId="{A8F33A36-00A2-497B-A143-2211AEEFE4AD}" destId="{30B98B06-28F6-4525-8C4D-30CF06EB40D3}" srcOrd="1"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9BCD41D5-54CE-4CE6-BAEC-51215870B1D8}" type="presOf" srcId="{A8F33A36-00A2-497B-A143-2211AEEFE4AD}" destId="{61FD8914-6389-4635-BA44-E39AC0A9387D}"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199CC9E4-B7EB-43D5-BAF9-C27C0739FABD}" type="presOf" srcId="{6CEA7E8D-D31A-43EC-9041-37EFC61365C0}" destId="{E4DF2E74-5265-46A7-BD70-17092C4A0D23}" srcOrd="0"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B0846574-A607-4F33-A586-CC64DB6E17DB}" type="presOf" srcId="{C5BD3101-2BD5-4577-8FFA-9A94C0CA7CA8}" destId="{6BDDDAF2-015E-4C28-9370-677AC8DCB0BB}"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21D428B1-944C-4F12-A7F3-1B310C6BD413}" type="presOf" srcId="{3B75BCFF-1A40-4DEB-8C22-6F0A5078E387}" destId="{3BECD76B-389E-4A81-B244-6C0418F33830}"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C8BBCA5-1E51-4A4C-B732-18EBD01A48E9}" type="presOf" srcId="{F33CC9CD-0C9D-4442-90E6-FEDD82388C93}" destId="{1E55B344-3D5D-4821-87C0-C35F5E4B1F82}"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DF39D26F-9091-4D64-8DA6-1E32B6DB18E3}" type="presOf" srcId="{5A4DE850-63A1-4B10-A90D-6CD91D6BDDC4}" destId="{8A8C3431-501D-423E-9F69-920AD745161A}" srcOrd="0"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6826AF7C-83E4-4B72-A2AE-F5F64933E759}" type="presOf" srcId="{9BB5BE1D-B71E-47F6-93FB-C53A909E2FFC}" destId="{CC0E329D-4715-4A16-9EC2-D8B5B3601286}"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B6772FF4-0C4C-4078-BF9E-4D746A2F98FA}" type="presOf" srcId="{2F16201B-933E-4461-8BC8-87F21D9E7E4D}" destId="{B140CF7C-7375-4B61-811B-CC4133916574}" srcOrd="1"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F4C0C58-5CD3-44D3-911B-7E3430DCB0DF}" srcId="{5E0E9D3D-31E8-434D-8456-4782E8876D6C}" destId="{2F16201B-933E-4461-8BC8-87F21D9E7E4D}" srcOrd="0" destOrd="0" parTransId="{B4D6E7F7-157A-4492-AD4C-33FD7A0C03D8}" sibTransId="{45D63E77-F9A4-4C19-89E0-FC059BB88665}"/>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r>
            <a:rPr lang="zh-TW" sz="2000" b="1" dirty="0">
              <a:solidFill>
                <a:srgbClr val="FF0000"/>
              </a:solidFill>
            </a:rPr>
            <a:t>教務主任</a:t>
          </a:r>
          <a:r>
            <a:rPr lang="zh-TW" sz="2000" b="1" dirty="0">
              <a:solidFill>
                <a:schemeClr val="bg2">
                  <a:lumMod val="10000"/>
                </a:schemeClr>
              </a:solidFill>
            </a:rPr>
            <a:t>擔任副召集人，</a:t>
          </a:r>
          <a:r>
            <a:rPr lang="zh-TW" altLang="en-US" sz="2000" b="1" dirty="0">
              <a:solidFill>
                <a:schemeClr val="bg2">
                  <a:lumMod val="10000"/>
                </a:schemeClr>
              </a:solidFill>
            </a:rPr>
            <a:t>推動入學制度宣導與協助督導生涯教育</a:t>
          </a:r>
          <a:r>
            <a:rPr lang="zh-TW" sz="2000" b="1" dirty="0">
              <a:solidFill>
                <a:schemeClr val="bg2">
                  <a:lumMod val="10000"/>
                </a:schemeClr>
              </a:solidFill>
            </a:rPr>
            <a:t>課程規劃</a:t>
          </a:r>
          <a:endParaRPr lang="zh-TW" altLang="en-US" sz="20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t>
        <a:bodyPr/>
        <a:lstStyle/>
        <a:p>
          <a:endParaRPr lang="en-US"/>
        </a:p>
      </dgm:t>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t>
        <a:bodyPr/>
        <a:lstStyle/>
        <a:p>
          <a:endParaRPr lang="en-US"/>
        </a:p>
      </dgm:t>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2" csCatId="colorful" phldr="1"/>
      <dgm:spPr/>
    </dgm:pt>
    <dgm:pt modelId="{17414668-8E7C-4E21-B6B3-47472D869B83}">
      <dgm:prSet phldrT="[文字]" custT="1"/>
      <dgm:spPr>
        <a:ln w="38100">
          <a:solidFill>
            <a:schemeClr val="bg1"/>
          </a:solidFill>
        </a:ln>
      </dgm:spPr>
      <dgm:t>
        <a:bodyPr/>
        <a:lstStyle/>
        <a:p>
          <a:pPr>
            <a:lnSpc>
              <a:spcPts val="4200"/>
            </a:lnSpc>
            <a:spcAft>
              <a:spcPts val="0"/>
            </a:spcAft>
          </a:pPr>
          <a:r>
            <a:rPr lang="zh-TW" altLang="en-US" sz="3600" b="0" dirty="0">
              <a:solidFill>
                <a:schemeClr val="accent3">
                  <a:lumMod val="20000"/>
                  <a:lumOff val="80000"/>
                </a:schemeClr>
              </a:solidFill>
              <a:effectLst/>
              <a:latin typeface="標楷體" pitchFamily="65" charset="-120"/>
              <a:ea typeface="標楷體" pitchFamily="65" charset="-120"/>
            </a:rPr>
            <a:t>探索體驗</a:t>
          </a: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a:ln w="38100">
          <a:solidFill>
            <a:schemeClr val="bg1"/>
          </a:solidFill>
        </a:ln>
      </dgm:spPr>
      <dgm:t>
        <a:bodyPr/>
        <a:lstStyle/>
        <a:p>
          <a:pPr>
            <a:lnSpc>
              <a:spcPts val="4200"/>
            </a:lnSpc>
            <a:spcAft>
              <a:spcPts val="0"/>
            </a:spcAft>
          </a:pPr>
          <a:r>
            <a:rPr lang="zh-TW" altLang="en-US" sz="3600" b="0" dirty="0">
              <a:solidFill>
                <a:srgbClr val="C00000"/>
              </a:solidFill>
              <a:effectLst/>
              <a:latin typeface="標楷體" pitchFamily="65" charset="-120"/>
              <a:ea typeface="標楷體" pitchFamily="65" charset="-120"/>
            </a:rPr>
            <a:t>統整省思</a:t>
          </a: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a:ln w="38100">
          <a:solidFill>
            <a:schemeClr val="bg1"/>
          </a:solidFill>
        </a:ln>
      </dgm:spPr>
      <dgm:t>
        <a:bodyPr/>
        <a:lstStyle/>
        <a:p>
          <a:pPr>
            <a:lnSpc>
              <a:spcPts val="4200"/>
            </a:lnSpc>
            <a:spcAft>
              <a:spcPts val="0"/>
            </a:spcAft>
          </a:pPr>
          <a:r>
            <a:rPr lang="zh-TW" altLang="en-US" sz="3600" b="0" dirty="0">
              <a:solidFill>
                <a:srgbClr val="FFFF00"/>
              </a:solidFill>
              <a:effectLst/>
              <a:latin typeface="標楷體" pitchFamily="65" charset="-120"/>
              <a:ea typeface="標楷體" pitchFamily="65" charset="-120"/>
            </a:rPr>
            <a:t>宣導培訓</a:t>
          </a: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1027" custLinFactNeighborY="1943"/>
      <dgm:spPr>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t>
        <a:bodyPr/>
        <a:lstStyle/>
        <a:p>
          <a:endParaRPr lang="en-US"/>
        </a:p>
      </dgm:t>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t>
        <a:bodyPr/>
        <a:lstStyle/>
        <a:p>
          <a:endParaRPr lang="en-US"/>
        </a:p>
      </dgm:t>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t>
        <a:bodyPr/>
        <a:lstStyle/>
        <a:p>
          <a:endParaRPr lang="en-US"/>
        </a:p>
      </dgm:t>
    </dgm:pt>
  </dgm:ptLst>
  <dgm:cxnLst>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3871FE08-3D37-4270-A79F-C0D3E5A04C11}" type="presOf" srcId="{77867A4E-1F63-4D93-8B2F-BC03263C86AC}" destId="{9D93E39F-8CC9-4A1E-9671-C0176B6C9E64}" srcOrd="0" destOrd="0" presId="urn:microsoft.com/office/officeart/2005/8/layout/hProcess9"/>
    <dgm:cxn modelId="{4C2CCFE9-4680-4BA7-A118-5B4FF5E4E65F}" type="presOf" srcId="{CEE05894-7822-459E-AC61-D2BB51DABDA4}" destId="{D6F3213F-45E8-425A-903B-FFC4010A3E0D}"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46C8AD3F-BB9C-43C9-93BC-E90F47BD370B}" type="presOf" srcId="{17414668-8E7C-4E21-B6B3-47472D869B83}" destId="{F97E00A9-C840-4AB2-A506-BD14EC6DCCD8}" srcOrd="0" destOrd="0" presId="urn:microsoft.com/office/officeart/2005/8/layout/hProcess9"/>
    <dgm:cxn modelId="{6CAB8133-723D-4C14-8685-6E1808D1C689}" type="presOf" srcId="{1E7FB022-EEB9-4DE1-8CBE-DB865A521DE9}" destId="{998F1B80-43EE-4DE1-AC7B-CE25668C6D86}" srcOrd="0" destOrd="0" presId="urn:microsoft.com/office/officeart/2005/8/layout/hProcess9"/>
    <dgm:cxn modelId="{3976470A-6DF7-4900-AFE2-05A1E9D8815F}" type="presParOf" srcId="{998F1B80-43EE-4DE1-AC7B-CE25668C6D86}" destId="{F9281329-A4AE-4C8F-832C-BF34028495B7}" srcOrd="0" destOrd="0" presId="urn:microsoft.com/office/officeart/2005/8/layout/hProcess9"/>
    <dgm:cxn modelId="{119D5F53-9C0E-497A-B82D-C220DCA95514}" type="presParOf" srcId="{998F1B80-43EE-4DE1-AC7B-CE25668C6D86}" destId="{4AAB0BAB-227D-4120-8699-4E4878BB4821}" srcOrd="1" destOrd="0" presId="urn:microsoft.com/office/officeart/2005/8/layout/hProcess9"/>
    <dgm:cxn modelId="{66B6F6DC-C963-4FA5-AA7E-42A89D73F827}" type="presParOf" srcId="{4AAB0BAB-227D-4120-8699-4E4878BB4821}" destId="{9D93E39F-8CC9-4A1E-9671-C0176B6C9E64}" srcOrd="0" destOrd="0" presId="urn:microsoft.com/office/officeart/2005/8/layout/hProcess9"/>
    <dgm:cxn modelId="{19321C3A-0FAF-4E93-B65C-2D03171B95F5}" type="presParOf" srcId="{4AAB0BAB-227D-4120-8699-4E4878BB4821}" destId="{BC4503DE-39A3-4E69-8C22-6E0F8A8550A8}" srcOrd="1" destOrd="0" presId="urn:microsoft.com/office/officeart/2005/8/layout/hProcess9"/>
    <dgm:cxn modelId="{C813A169-9A4B-45A2-8566-0740986F379B}" type="presParOf" srcId="{4AAB0BAB-227D-4120-8699-4E4878BB4821}" destId="{F97E00A9-C840-4AB2-A506-BD14EC6DCCD8}" srcOrd="2" destOrd="0" presId="urn:microsoft.com/office/officeart/2005/8/layout/hProcess9"/>
    <dgm:cxn modelId="{A24D0164-F8E9-4BFF-B1C6-AE94F5A7243B}" type="presParOf" srcId="{4AAB0BAB-227D-4120-8699-4E4878BB4821}" destId="{C720EB95-CD69-45DA-ABE0-FE26936DFC9D}" srcOrd="3" destOrd="0" presId="urn:microsoft.com/office/officeart/2005/8/layout/hProcess9"/>
    <dgm:cxn modelId="{CA63C9E7-C924-4595-906C-9DE24B3D41AB}"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16DD079-6D2A-4124-9430-F092A875A64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1B975278-D5EA-43DF-8E5F-5ADBBA4CE55D}">
      <dgm:prSet phldrT="[文字]" custT="1"/>
      <dgm:spPr/>
      <dgm:t>
        <a:bodyPr/>
        <a:lstStyle/>
        <a:p>
          <a:pPr rtl="0"/>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
          </a:r>
          <a:b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dirty="0">
            <a:solidFill>
              <a:schemeClr val="bg1"/>
            </a:solidFill>
            <a:effectLst/>
            <a:latin typeface="Adobe 繁黑體 Std B" pitchFamily="34" charset="-120"/>
            <a:ea typeface="Adobe 繁黑體 Std B" pitchFamily="34" charset="-120"/>
          </a:endParaRPr>
        </a:p>
      </dgm:t>
    </dgm:pt>
    <dgm:pt modelId="{E4D1FAEC-78AB-4A76-912E-4095C3787936}" type="par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263CF50C-7458-4F1A-9C50-F7D2E53388D1}" type="sib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09A258A2-702F-40E9-9AA9-563290786699}">
      <dgm:prSet phldrT="[文字]" custT="1"/>
      <dgm:spPr/>
      <dgm:t>
        <a:bodyPr/>
        <a:lstStyle/>
        <a:p>
          <a:pPr rtl="0"/>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dirty="0">
            <a:solidFill>
              <a:schemeClr val="accent6">
                <a:lumMod val="20000"/>
                <a:lumOff val="80000"/>
              </a:schemeClr>
            </a:solidFill>
            <a:latin typeface="Adobe 繁黑體 Std B" pitchFamily="34" charset="-120"/>
            <a:ea typeface="Adobe 繁黑體 Std B" pitchFamily="34" charset="-120"/>
          </a:endParaRPr>
        </a:p>
      </dgm:t>
    </dgm:pt>
    <dgm:pt modelId="{BF0ED1F1-3F9D-4672-BF0E-2B5306E747B0}" type="par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A96B8EDF-0D09-433C-8CB5-5536AE9FF745}" type="sib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38B8F17C-8D56-4D55-AE0D-306DA191DDBE}">
      <dgm:prSet phldrT="[文字]" custT="1"/>
      <dgm:spPr/>
      <dgm:t>
        <a:bodyPr/>
        <a:lstStyle/>
        <a:p>
          <a:pPr rtl="0"/>
          <a:r>
            <a:rPr lang="zh-TW" altLang="en-US" sz="4000" b="1"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dirty="0">
            <a:solidFill>
              <a:srgbClr val="FFFF66"/>
            </a:solidFill>
            <a:latin typeface="Adobe 繁黑體 Std B" pitchFamily="34" charset="-120"/>
            <a:ea typeface="Adobe 繁黑體 Std B" pitchFamily="34" charset="-120"/>
          </a:endParaRPr>
        </a:p>
      </dgm:t>
      <dgm:extLst>
        <a:ext uri="{E40237B7-FDA0-4F09-8148-C483321AD2D9}">
          <dgm14:cNvPr xmlns:dgm14="http://schemas.microsoft.com/office/drawing/2010/diagram" xmlns="" id="0" name="">
            <a:hlinkClick xmlns:r="http://schemas.openxmlformats.org/officeDocument/2006/relationships" r:id="rId1" action="ppaction://hlinkpres?slideindex=1&amp;slidetitle="/>
          </dgm14:cNvPr>
        </a:ext>
      </dgm:extLst>
    </dgm:pt>
    <dgm:pt modelId="{E9E05966-4F8F-48D9-940A-5FCBFFFC9A36}" type="par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49A6EB43-48AE-45A8-A3A6-F635913C3FF8}" type="sib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52B71EF0-306C-4204-8D16-CCA12E08525C}" type="pres">
      <dgm:prSet presAssocID="{816DD079-6D2A-4124-9430-F092A875A64F}" presName="Name0" presStyleCnt="0">
        <dgm:presLayoutVars>
          <dgm:dir/>
          <dgm:resizeHandles val="exact"/>
        </dgm:presLayoutVars>
      </dgm:prSet>
      <dgm:spPr/>
      <dgm:t>
        <a:bodyPr/>
        <a:lstStyle/>
        <a:p>
          <a:endParaRPr lang="en-US"/>
        </a:p>
      </dgm:t>
    </dgm:pt>
    <dgm:pt modelId="{B1BBCFE8-D21A-456C-8598-7DC7C36583CD}" type="pres">
      <dgm:prSet presAssocID="{1B975278-D5EA-43DF-8E5F-5ADBBA4CE55D}" presName="node" presStyleLbl="node1" presStyleIdx="0" presStyleCnt="3">
        <dgm:presLayoutVars>
          <dgm:bulletEnabled val="1"/>
        </dgm:presLayoutVars>
      </dgm:prSet>
      <dgm:spPr/>
      <dgm:t>
        <a:bodyPr/>
        <a:lstStyle/>
        <a:p>
          <a:endParaRPr lang="en-US"/>
        </a:p>
      </dgm:t>
    </dgm:pt>
    <dgm:pt modelId="{45E6B84B-7061-4C5C-960F-87542AE02FEA}" type="pres">
      <dgm:prSet presAssocID="{263CF50C-7458-4F1A-9C50-F7D2E53388D1}" presName="sibTrans" presStyleCnt="0"/>
      <dgm:spPr/>
    </dgm:pt>
    <dgm:pt modelId="{AAAC0DE2-67B1-47AA-B7CB-9F514F5BE73B}" type="pres">
      <dgm:prSet presAssocID="{38B8F17C-8D56-4D55-AE0D-306DA191DDBE}" presName="node" presStyleLbl="node1" presStyleIdx="1" presStyleCnt="3">
        <dgm:presLayoutVars>
          <dgm:bulletEnabled val="1"/>
        </dgm:presLayoutVars>
      </dgm:prSet>
      <dgm:spPr/>
      <dgm:t>
        <a:bodyPr/>
        <a:lstStyle/>
        <a:p>
          <a:endParaRPr lang="en-US"/>
        </a:p>
      </dgm:t>
    </dgm:pt>
    <dgm:pt modelId="{A4788702-9E45-4382-9A8F-3C6D149B9011}" type="pres">
      <dgm:prSet presAssocID="{49A6EB43-48AE-45A8-A3A6-F635913C3FF8}" presName="sibTrans" presStyleCnt="0"/>
      <dgm:spPr/>
    </dgm:pt>
    <dgm:pt modelId="{D1E99713-0EE6-4A87-AD39-053087675B0F}" type="pres">
      <dgm:prSet presAssocID="{09A258A2-702F-40E9-9AA9-563290786699}" presName="node" presStyleLbl="node1" presStyleIdx="2" presStyleCnt="3">
        <dgm:presLayoutVars>
          <dgm:bulletEnabled val="1"/>
        </dgm:presLayoutVars>
      </dgm:prSet>
      <dgm:spPr/>
      <dgm:t>
        <a:bodyPr/>
        <a:lstStyle/>
        <a:p>
          <a:endParaRPr lang="en-US"/>
        </a:p>
      </dgm:t>
    </dgm:pt>
  </dgm:ptLst>
  <dgm:cxnLst>
    <dgm:cxn modelId="{3898E950-5826-4B3A-ABDE-843F9082E62F}" type="presOf" srcId="{816DD079-6D2A-4124-9430-F092A875A64F}" destId="{52B71EF0-306C-4204-8D16-CCA12E08525C}" srcOrd="0" destOrd="0" presId="urn:microsoft.com/office/officeart/2005/8/layout/hList6"/>
    <dgm:cxn modelId="{4E5DF2F7-CF05-474C-A843-F164237B350F}" type="presOf" srcId="{1B975278-D5EA-43DF-8E5F-5ADBBA4CE55D}" destId="{B1BBCFE8-D21A-456C-8598-7DC7C36583CD}" srcOrd="0" destOrd="0" presId="urn:microsoft.com/office/officeart/2005/8/layout/hList6"/>
    <dgm:cxn modelId="{BEA45D02-5701-447A-9484-7B5C8AF667A7}" srcId="{816DD079-6D2A-4124-9430-F092A875A64F}" destId="{1B975278-D5EA-43DF-8E5F-5ADBBA4CE55D}" srcOrd="0" destOrd="0" parTransId="{E4D1FAEC-78AB-4A76-912E-4095C3787936}" sibTransId="{263CF50C-7458-4F1A-9C50-F7D2E53388D1}"/>
    <dgm:cxn modelId="{2D0C7457-B746-4E2A-B11F-7207279DFBC3}" srcId="{816DD079-6D2A-4124-9430-F092A875A64F}" destId="{38B8F17C-8D56-4D55-AE0D-306DA191DDBE}" srcOrd="1" destOrd="0" parTransId="{E9E05966-4F8F-48D9-940A-5FCBFFFC9A36}" sibTransId="{49A6EB43-48AE-45A8-A3A6-F635913C3FF8}"/>
    <dgm:cxn modelId="{5F3E2AAF-532A-435F-BE4A-4AA9CFDDC0D7}" type="presOf" srcId="{09A258A2-702F-40E9-9AA9-563290786699}" destId="{D1E99713-0EE6-4A87-AD39-053087675B0F}" srcOrd="0" destOrd="0" presId="urn:microsoft.com/office/officeart/2005/8/layout/hList6"/>
    <dgm:cxn modelId="{8B3AAC69-165E-48B1-B35F-B572C6D80BBA}" type="presOf" srcId="{38B8F17C-8D56-4D55-AE0D-306DA191DDBE}" destId="{AAAC0DE2-67B1-47AA-B7CB-9F514F5BE73B}" srcOrd="0" destOrd="0" presId="urn:microsoft.com/office/officeart/2005/8/layout/hList6"/>
    <dgm:cxn modelId="{5D83145A-3B5A-446F-AC70-A2EB3F174B5A}" srcId="{816DD079-6D2A-4124-9430-F092A875A64F}" destId="{09A258A2-702F-40E9-9AA9-563290786699}" srcOrd="2" destOrd="0" parTransId="{BF0ED1F1-3F9D-4672-BF0E-2B5306E747B0}" sibTransId="{A96B8EDF-0D09-433C-8CB5-5536AE9FF745}"/>
    <dgm:cxn modelId="{CF4D80F0-8741-4F9F-85A9-B7D3C2433AFF}" type="presParOf" srcId="{52B71EF0-306C-4204-8D16-CCA12E08525C}" destId="{B1BBCFE8-D21A-456C-8598-7DC7C36583CD}" srcOrd="0" destOrd="0" presId="urn:microsoft.com/office/officeart/2005/8/layout/hList6"/>
    <dgm:cxn modelId="{6CA8EF2F-2470-4E93-B237-4C2D184F42B1}" type="presParOf" srcId="{52B71EF0-306C-4204-8D16-CCA12E08525C}" destId="{45E6B84B-7061-4C5C-960F-87542AE02FEA}" srcOrd="1" destOrd="0" presId="urn:microsoft.com/office/officeart/2005/8/layout/hList6"/>
    <dgm:cxn modelId="{9174940F-5E82-4B53-B982-A73FEBE37BBC}" type="presParOf" srcId="{52B71EF0-306C-4204-8D16-CCA12E08525C}" destId="{AAAC0DE2-67B1-47AA-B7CB-9F514F5BE73B}" srcOrd="2" destOrd="0" presId="urn:microsoft.com/office/officeart/2005/8/layout/hList6"/>
    <dgm:cxn modelId="{20A93574-5178-422E-AE94-18A747AC4192}" type="presParOf" srcId="{52B71EF0-306C-4204-8D16-CCA12E08525C}" destId="{A4788702-9E45-4382-9A8F-3C6D149B9011}" srcOrd="3" destOrd="0" presId="urn:microsoft.com/office/officeart/2005/8/layout/hList6"/>
    <dgm:cxn modelId="{C2016DCA-5053-4EF7-B851-3FB2B7617462}" type="presParOf" srcId="{52B71EF0-306C-4204-8D16-CCA12E08525C}" destId="{D1E99713-0EE6-4A87-AD39-053087675B0F}" srcOrd="4" destOrd="0" presId="urn:microsoft.com/office/officeart/2005/8/layout/hList6"/>
  </dgm:cxnLst>
  <dgm:bg/>
  <dgm:whole/>
  <dgm:extLst>
    <a:ext uri="{C62137D5-CB1D-491B-B009-E17868A290BF}">
      <dgm14:recolorImg xmlns:dgm14="http://schemas.microsoft.com/office/drawing/2010/diagram" xmlns="" val="1"/>
    </a:ex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2A413890-7A7C-D54B-AF09-42D07A526ED8}" type="presOf" srcId="{801224FE-7EAB-4B59-8732-10876F140393}" destId="{AE68F0E5-5581-4AC3-9E03-A1310ADAE706}" srcOrd="0" destOrd="0" presId="urn:microsoft.com/office/officeart/2005/8/layout/list1"/>
    <dgm:cxn modelId="{9D94269A-1AB3-4FFD-8A7B-AE3AA21155E1}" srcId="{4ADED7EB-94B0-4652-A576-FC9C88E30C38}" destId="{4554EC5F-830F-4D87-AE37-EEA18F0C571C}" srcOrd="3" destOrd="0" parTransId="{A8B4EABD-FE8E-4D1A-BF7A-80F9979CFDB3}" sibTransId="{24B49895-9AE9-4F39-877D-C8BCB82FC8CA}"/>
    <dgm:cxn modelId="{08C083F7-8C89-4826-8195-BA5A31DD9CC8}" srcId="{4ADED7EB-94B0-4652-A576-FC9C88E30C38}" destId="{39E0A280-0A8D-422F-8C1D-B337DAF1A354}" srcOrd="2" destOrd="0" parTransId="{ECF18CA2-7DC7-48AA-B831-284FEDD1F5BE}" sibTransId="{DD040FE0-6A75-41B1-8FA8-5CE2AECDB1CD}"/>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30EBDDCE-0A97-104A-B262-545D5E5B3600}" type="presOf" srcId="{DB2CBB9C-8D17-42F7-9D3F-925D477897A1}" destId="{59E8ADE5-32A3-40C5-9D70-F13A96749C9B}" srcOrd="0"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80FB11-191F-42ED-A61C-A4E908BF40AB}">
      <dsp:nvSpPr>
        <dsp:cNvPr id="0" name=""/>
        <dsp:cNvSpPr/>
      </dsp:nvSpPr>
      <dsp:spPr>
        <a:xfrm>
          <a:off x="3696" y="2096"/>
          <a:ext cx="8781279" cy="6076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Adobe 繁黑體 Std B" pitchFamily="34" charset="-120"/>
              <a:ea typeface="Adobe 繁黑體 Std B" pitchFamily="34" charset="-120"/>
            </a:rPr>
            <a:t>國、英、數、社、自五科─難易適中</a:t>
          </a:r>
        </a:p>
      </dsp:txBody>
      <dsp:txXfrm>
        <a:off x="3696" y="2096"/>
        <a:ext cx="8781279" cy="607680"/>
      </dsp:txXfrm>
    </dsp:sp>
    <dsp:sp modelId="{D51F9016-D34B-4097-8B58-ECFAF94F457D}">
      <dsp:nvSpPr>
        <dsp:cNvPr id="0" name=""/>
        <dsp:cNvSpPr/>
      </dsp:nvSpPr>
      <dsp:spPr>
        <a:xfrm>
          <a:off x="119235" y="796182"/>
          <a:ext cx="2705183" cy="155520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000"/>
            </a:lnSpc>
            <a:spcBef>
              <a:spcPct val="0"/>
            </a:spcBef>
            <a:spcAft>
              <a:spcPts val="0"/>
            </a:spcAft>
          </a:pPr>
          <a:r>
            <a:rPr lang="en-US" altLang="zh-TW" sz="3600" b="1" kern="1200" dirty="0">
              <a:latin typeface="Adobe 繁黑體 Std B" pitchFamily="34" charset="-120"/>
              <a:ea typeface="Adobe 繁黑體 Std B" pitchFamily="34" charset="-120"/>
            </a:rPr>
            <a:t>A</a:t>
          </a:r>
          <a:br>
            <a:rPr lang="en-US" altLang="zh-TW" sz="3600" b="1" kern="1200" dirty="0">
              <a:latin typeface="Adobe 繁黑體 Std B" pitchFamily="34" charset="-120"/>
              <a:ea typeface="Adobe 繁黑體 Std B" pitchFamily="34" charset="-120"/>
            </a:rPr>
          </a:br>
          <a:r>
            <a:rPr lang="zh-TW" altLang="en-US" sz="3600" b="1" kern="1200" dirty="0">
              <a:latin typeface="Adobe 繁黑體 Std B" pitchFamily="34" charset="-120"/>
              <a:ea typeface="Adobe 繁黑體 Std B" pitchFamily="34" charset="-120"/>
            </a:rPr>
            <a:t>精熟</a:t>
          </a:r>
          <a:r>
            <a:rPr lang="en-US" altLang="zh-TW" sz="3600" b="1" kern="1200" dirty="0">
              <a:latin typeface="Adobe 繁黑體 Std B" pitchFamily="34" charset="-120"/>
              <a:ea typeface="Adobe 繁黑體 Std B" pitchFamily="34" charset="-120"/>
            </a:rPr>
            <a:t>10%~20%</a:t>
          </a:r>
          <a:endParaRPr lang="zh-TW" altLang="en-US" sz="3600" b="1" kern="1200" dirty="0">
            <a:latin typeface="Adobe 繁黑體 Std B" pitchFamily="34" charset="-120"/>
            <a:ea typeface="Adobe 繁黑體 Std B" pitchFamily="34" charset="-120"/>
          </a:endParaRPr>
        </a:p>
      </dsp:txBody>
      <dsp:txXfrm>
        <a:off x="119235" y="796182"/>
        <a:ext cx="2705183" cy="1555204"/>
      </dsp:txXfrm>
    </dsp:sp>
    <dsp:sp modelId="{5907107C-8F2D-478C-87DB-8AE8D750049F}">
      <dsp:nvSpPr>
        <dsp:cNvPr id="0" name=""/>
        <dsp:cNvSpPr/>
      </dsp:nvSpPr>
      <dsp:spPr>
        <a:xfrm>
          <a:off x="0" y="2548679"/>
          <a:ext cx="986623"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0" y="2548679"/>
        <a:ext cx="986623" cy="1555204"/>
      </dsp:txXfrm>
    </dsp:sp>
    <dsp:sp modelId="{3C66C250-9DE2-4A67-8729-28E76F8C31FD}">
      <dsp:nvSpPr>
        <dsp:cNvPr id="0" name=""/>
        <dsp:cNvSpPr/>
      </dsp:nvSpPr>
      <dsp:spPr>
        <a:xfrm>
          <a:off x="1048917" y="2537792"/>
          <a:ext cx="977125"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48917" y="2537792"/>
        <a:ext cx="977125" cy="1555204"/>
      </dsp:txXfrm>
    </dsp:sp>
    <dsp:sp modelId="{BBF2EBE7-81EE-4149-9CEA-94B5A4F62A3D}">
      <dsp:nvSpPr>
        <dsp:cNvPr id="0" name=""/>
        <dsp:cNvSpPr/>
      </dsp:nvSpPr>
      <dsp:spPr>
        <a:xfrm>
          <a:off x="2077917" y="2537792"/>
          <a:ext cx="855317"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077917" y="2537792"/>
        <a:ext cx="855317" cy="1555204"/>
      </dsp:txXfrm>
    </dsp:sp>
    <dsp:sp modelId="{46E2B52A-8B52-492C-B877-3125378BC34F}">
      <dsp:nvSpPr>
        <dsp:cNvPr id="0" name=""/>
        <dsp:cNvSpPr/>
      </dsp:nvSpPr>
      <dsp:spPr>
        <a:xfrm>
          <a:off x="3036985" y="796182"/>
          <a:ext cx="3809098" cy="155520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r>
            <a:rPr lang="en-US" altLang="zh-TW" sz="3600" b="1" kern="1200" dirty="0">
              <a:solidFill>
                <a:prstClr val="white"/>
              </a:solidFill>
              <a:latin typeface="Adobe 繁黑體 Std B" pitchFamily="34" charset="-120"/>
              <a:ea typeface="Adobe 繁黑體 Std B" pitchFamily="34" charset="-120"/>
              <a:cs typeface="+mn-cs"/>
            </a:rPr>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sp:txBody>
      <dsp:txXfrm>
        <a:off x="3036985" y="796182"/>
        <a:ext cx="3809098" cy="1555204"/>
      </dsp:txXfrm>
    </dsp:sp>
    <dsp:sp modelId="{F04B4055-874F-4D7F-8E0A-E19E9C4182A4}">
      <dsp:nvSpPr>
        <dsp:cNvPr id="0" name=""/>
        <dsp:cNvSpPr/>
      </dsp:nvSpPr>
      <dsp:spPr>
        <a:xfrm>
          <a:off x="3036985"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36985" y="2537792"/>
        <a:ext cx="1235116" cy="1555204"/>
      </dsp:txXfrm>
    </dsp:sp>
    <dsp:sp modelId="{644B511A-A981-4E35-A697-2F6233CB0C53}">
      <dsp:nvSpPr>
        <dsp:cNvPr id="0" name=""/>
        <dsp:cNvSpPr/>
      </dsp:nvSpPr>
      <dsp:spPr>
        <a:xfrm>
          <a:off x="4323976"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23976" y="2537792"/>
        <a:ext cx="1235116" cy="1555204"/>
      </dsp:txXfrm>
    </dsp:sp>
    <dsp:sp modelId="{D4D73F13-BFFA-435B-B30F-37F099DA09A3}">
      <dsp:nvSpPr>
        <dsp:cNvPr id="0" name=""/>
        <dsp:cNvSpPr/>
      </dsp:nvSpPr>
      <dsp:spPr>
        <a:xfrm>
          <a:off x="5610967" y="2537792"/>
          <a:ext cx="1235116" cy="155520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10967" y="2537792"/>
        <a:ext cx="1235116" cy="1555204"/>
      </dsp:txXfrm>
    </dsp:sp>
    <dsp:sp modelId="{84011A27-B680-42DE-A2B3-ACCAF6B82430}">
      <dsp:nvSpPr>
        <dsp:cNvPr id="0" name=""/>
        <dsp:cNvSpPr/>
      </dsp:nvSpPr>
      <dsp:spPr>
        <a:xfrm>
          <a:off x="6949833" y="796182"/>
          <a:ext cx="1824723" cy="330617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en-US" altLang="zh-TW" sz="3600" b="1" i="0" u="none" strike="noStrike" kern="1200" cap="none" normalizeH="0" baseline="0" dirty="0">
              <a:ln/>
              <a:effectLst/>
              <a:latin typeface="Adobe 繁黑體 Std B" pitchFamily="34" charset="-120"/>
              <a:ea typeface="Adobe 繁黑體 Std B" pitchFamily="34" charset="-120"/>
            </a:rPr>
            <a:t>C</a:t>
          </a:r>
          <a:br>
            <a:rPr kumimoji="0" lang="en-US" altLang="zh-TW" sz="3600" b="1" i="0" u="none" strike="noStrike" kern="1200" cap="none" normalizeH="0" baseline="0" dirty="0">
              <a:ln/>
              <a:effectLst/>
              <a:latin typeface="Adobe 繁黑體 Std B" pitchFamily="34" charset="-120"/>
              <a:ea typeface="Adobe 繁黑體 Std B" pitchFamily="34" charset="-120"/>
            </a:rPr>
          </a:br>
          <a:r>
            <a:rPr kumimoji="0" lang="zh-TW" altLang="en-US" sz="3600" b="1" i="0" u="none" strike="noStrike" kern="1200" cap="none" normalizeH="0" baseline="0" dirty="0">
              <a:ln/>
              <a:effectLst/>
              <a:latin typeface="Adobe 繁黑體 Std B" pitchFamily="34" charset="-120"/>
              <a:ea typeface="Adobe 繁黑體 Std B" pitchFamily="34" charset="-120"/>
            </a:rPr>
            <a:t>待加強</a:t>
          </a:r>
          <a:r>
            <a:rPr kumimoji="0" lang="en-US" altLang="zh-TW" sz="2800" b="1" i="0" u="none" strike="noStrike" kern="1200" cap="none" normalizeH="0" baseline="0" dirty="0">
              <a:ln/>
              <a:effectLst/>
              <a:latin typeface="Adobe 繁黑體 Std B" pitchFamily="34" charset="-120"/>
              <a:ea typeface="Adobe 繁黑體 Std B" pitchFamily="34" charset="-120"/>
            </a:rPr>
            <a:t>20%~35%</a:t>
          </a:r>
          <a:endParaRPr lang="zh-TW" altLang="en-US" sz="2800" b="1" kern="1200" dirty="0">
            <a:latin typeface="Adobe 繁黑體 Std B" pitchFamily="34" charset="-120"/>
            <a:ea typeface="Adobe 繁黑體 Std B" pitchFamily="34" charset="-120"/>
          </a:endParaRPr>
        </a:p>
      </dsp:txBody>
      <dsp:txXfrm>
        <a:off x="6949833" y="796182"/>
        <a:ext cx="1824723" cy="330617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07B2F60-D26E-4DA9-8106-4A80199FAEFA}">
      <dsp:nvSpPr>
        <dsp:cNvPr id="0" name=""/>
        <dsp:cNvSpPr/>
      </dsp:nvSpPr>
      <dsp:spPr>
        <a:xfrm rot="5400000">
          <a:off x="4483406" y="-2574635"/>
          <a:ext cx="1584076" cy="782522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ts val="0"/>
            </a:spcAft>
            <a:buChar char="••"/>
          </a:pPr>
          <a:r>
            <a:rPr lang="zh-TW" altLang="en-US" sz="2400" kern="1200" dirty="0" smtClean="0">
              <a:solidFill>
                <a:schemeClr val="tx1"/>
              </a:solidFill>
              <a:latin typeface="Adobe 繁黑體 Std B" pitchFamily="34" charset="-120"/>
              <a:ea typeface="Adobe 繁黑體 Std B" pitchFamily="34" charset="-120"/>
            </a:rPr>
            <a:t>五專優先免試入學，全國一區採電腦選填志願分發</a:t>
          </a:r>
          <a:endParaRPr lang="zh-TW" altLang="en-US" sz="2400" kern="1200" dirty="0">
            <a:solidFill>
              <a:schemeClr val="tx1"/>
            </a:solidFill>
            <a:latin typeface="Adobe 繁黑體 Std B" pitchFamily="34" charset="-120"/>
            <a:ea typeface="Adobe 繁黑體 Std B" pitchFamily="34" charset="-120"/>
          </a:endParaRPr>
        </a:p>
        <a:p>
          <a:pPr marL="228600" lvl="1" indent="-228600" algn="l" defTabSz="1066800">
            <a:lnSpc>
              <a:spcPct val="90000"/>
            </a:lnSpc>
            <a:spcBef>
              <a:spcPct val="0"/>
            </a:spcBef>
            <a:spcAft>
              <a:spcPts val="0"/>
            </a:spcAft>
            <a:buChar char="••"/>
          </a:pPr>
          <a:r>
            <a:rPr lang="zh-TW" altLang="en-US" sz="2400" kern="1200" dirty="0" smtClean="0">
              <a:solidFill>
                <a:schemeClr val="tx1"/>
              </a:solidFill>
              <a:latin typeface="Adobe 繁黑體 Std B" pitchFamily="34" charset="-120"/>
              <a:ea typeface="Adobe 繁黑體 Std B" pitchFamily="34" charset="-120"/>
            </a:rPr>
            <a:t>北、中、南各區五專聯合免試入學</a:t>
          </a:r>
          <a:endParaRPr lang="zh-TW" altLang="en-US" sz="2400" kern="1200" dirty="0">
            <a:solidFill>
              <a:schemeClr val="tx1"/>
            </a:solidFill>
            <a:latin typeface="Adobe 繁黑體 Std B" pitchFamily="34" charset="-120"/>
            <a:ea typeface="Adobe 繁黑體 Std B" pitchFamily="34" charset="-120"/>
          </a:endParaRPr>
        </a:p>
        <a:p>
          <a:pPr marL="228600" lvl="1" indent="-228600" algn="l" defTabSz="1066800">
            <a:lnSpc>
              <a:spcPct val="90000"/>
            </a:lnSpc>
            <a:spcBef>
              <a:spcPct val="0"/>
            </a:spcBef>
            <a:spcAft>
              <a:spcPts val="0"/>
            </a:spcAft>
            <a:buChar char="••"/>
          </a:pPr>
          <a:r>
            <a:rPr lang="zh-TW" altLang="en-US" sz="2400" kern="1200" dirty="0" smtClean="0">
              <a:solidFill>
                <a:schemeClr val="tx1"/>
              </a:solidFill>
              <a:latin typeface="Adobe 繁黑體 Std B" pitchFamily="34" charset="-120"/>
              <a:ea typeface="Adobe 繁黑體 Std B" pitchFamily="34" charset="-120"/>
            </a:rPr>
            <a:t>七年一貫制系組採甄選入學</a:t>
          </a:r>
          <a:endParaRPr lang="zh-TW" altLang="en-US" sz="2400" kern="1200" dirty="0">
            <a:solidFill>
              <a:schemeClr val="tx1"/>
            </a:solidFill>
            <a:latin typeface="Adobe 繁黑體 Std B" pitchFamily="34" charset="-120"/>
            <a:ea typeface="Adobe 繁黑體 Std B" pitchFamily="34" charset="-120"/>
          </a:endParaRPr>
        </a:p>
      </dsp:txBody>
      <dsp:txXfrm rot="5400000">
        <a:off x="4483406" y="-2574635"/>
        <a:ext cx="1584076" cy="7825227"/>
      </dsp:txXfrm>
    </dsp:sp>
    <dsp:sp modelId="{55C83305-3BA2-4F60-B1DB-B2720C3C55BA}">
      <dsp:nvSpPr>
        <dsp:cNvPr id="0" name=""/>
        <dsp:cNvSpPr/>
      </dsp:nvSpPr>
      <dsp:spPr>
        <a:xfrm>
          <a:off x="142" y="300221"/>
          <a:ext cx="1391510" cy="20215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100000"/>
            </a:lnSpc>
            <a:spcBef>
              <a:spcPct val="0"/>
            </a:spcBef>
            <a:spcAft>
              <a:spcPts val="600"/>
            </a:spcAft>
          </a:pPr>
          <a:r>
            <a:rPr lang="zh-TW" altLang="en-US" sz="3600" kern="1200" dirty="0">
              <a:solidFill>
                <a:schemeClr val="accent6">
                  <a:lumMod val="60000"/>
                  <a:lumOff val="40000"/>
                </a:schemeClr>
              </a:solidFill>
              <a:latin typeface="Adobe 繁黑體 Std B" pitchFamily="34" charset="-120"/>
              <a:ea typeface="Adobe 繁黑體 Std B" pitchFamily="34" charset="-120"/>
            </a:rPr>
            <a:t>重點</a:t>
          </a:r>
          <a:endParaRPr lang="en-US" altLang="zh-TW" sz="3600" kern="1200" dirty="0">
            <a:solidFill>
              <a:schemeClr val="accent6">
                <a:lumMod val="60000"/>
                <a:lumOff val="40000"/>
              </a:schemeClr>
            </a:solidFill>
            <a:latin typeface="Adobe 繁黑體 Std B" pitchFamily="34" charset="-120"/>
            <a:ea typeface="Adobe 繁黑體 Std B" pitchFamily="34" charset="-120"/>
          </a:endParaRPr>
        </a:p>
        <a:p>
          <a:pPr lvl="0" algn="ctr" defTabSz="1600200">
            <a:lnSpc>
              <a:spcPct val="100000"/>
            </a:lnSpc>
            <a:spcBef>
              <a:spcPct val="0"/>
            </a:spcBef>
            <a:spcAft>
              <a:spcPts val="600"/>
            </a:spcAft>
          </a:pPr>
          <a:r>
            <a:rPr lang="zh-TW" altLang="en-US" sz="3600" kern="1200" dirty="0">
              <a:solidFill>
                <a:schemeClr val="accent6">
                  <a:lumMod val="60000"/>
                  <a:lumOff val="40000"/>
                </a:schemeClr>
              </a:solidFill>
              <a:latin typeface="Adobe 繁黑體 Std B" pitchFamily="34" charset="-120"/>
              <a:ea typeface="Adobe 繁黑體 Std B" pitchFamily="34" charset="-120"/>
            </a:rPr>
            <a:t>事項</a:t>
          </a:r>
        </a:p>
      </dsp:txBody>
      <dsp:txXfrm>
        <a:off x="142" y="300221"/>
        <a:ext cx="1391510" cy="202153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43471AD-577A-4537-82F7-27616798857D}">
      <dsp:nvSpPr>
        <dsp:cNvPr id="0" name=""/>
        <dsp:cNvSpPr/>
      </dsp:nvSpPr>
      <dsp:spPr>
        <a:xfrm>
          <a:off x="-6241717" y="-954853"/>
          <a:ext cx="7429786" cy="7429786"/>
        </a:xfrm>
        <a:prstGeom prst="blockArc">
          <a:avLst>
            <a:gd name="adj1" fmla="val 18900000"/>
            <a:gd name="adj2" fmla="val 2700000"/>
            <a:gd name="adj3" fmla="val 291"/>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3C6AF3D-FCE6-45E5-BF8A-F0A11860FB91}">
      <dsp:nvSpPr>
        <dsp:cNvPr id="0" name=""/>
        <dsp:cNvSpPr/>
      </dsp:nvSpPr>
      <dsp:spPr>
        <a:xfrm>
          <a:off x="519088" y="344894"/>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sp:txBody>
      <dsp:txXfrm>
        <a:off x="519088" y="344894"/>
        <a:ext cx="7509778" cy="690230"/>
      </dsp:txXfrm>
    </dsp:sp>
    <dsp:sp modelId="{648D17C5-3A4B-4AE5-815C-74C01CE95108}">
      <dsp:nvSpPr>
        <dsp:cNvPr id="0" name=""/>
        <dsp:cNvSpPr/>
      </dsp:nvSpPr>
      <dsp:spPr>
        <a:xfrm>
          <a:off x="87694" y="25861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5CC2F90-4DD3-4D2C-9C83-A5826D3693E8}">
      <dsp:nvSpPr>
        <dsp:cNvPr id="0" name=""/>
        <dsp:cNvSpPr/>
      </dsp:nvSpPr>
      <dsp:spPr>
        <a:xfrm>
          <a:off x="1013687" y="1379909"/>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sp:txBody>
      <dsp:txXfrm>
        <a:off x="1013687" y="1379909"/>
        <a:ext cx="7015179" cy="690230"/>
      </dsp:txXfrm>
    </dsp:sp>
    <dsp:sp modelId="{0A76F8E6-BDA5-45D4-8D1A-6585CEC1DB51}">
      <dsp:nvSpPr>
        <dsp:cNvPr id="0" name=""/>
        <dsp:cNvSpPr/>
      </dsp:nvSpPr>
      <dsp:spPr>
        <a:xfrm>
          <a:off x="582293" y="129363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45C18-9EEA-42B9-B6CA-B8A3BA4CAD10}">
      <dsp:nvSpPr>
        <dsp:cNvPr id="0" name=""/>
        <dsp:cNvSpPr/>
      </dsp:nvSpPr>
      <dsp:spPr>
        <a:xfrm>
          <a:off x="1165490" y="2414924"/>
          <a:ext cx="6863377"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165490" y="2414924"/>
        <a:ext cx="6863377" cy="690230"/>
      </dsp:txXfrm>
    </dsp:sp>
    <dsp:sp modelId="{7E1D13DD-A273-4497-B198-2AF26421BA05}">
      <dsp:nvSpPr>
        <dsp:cNvPr id="0" name=""/>
        <dsp:cNvSpPr/>
      </dsp:nvSpPr>
      <dsp:spPr>
        <a:xfrm>
          <a:off x="734095" y="232864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4A57900-E124-4E6F-BBBD-1A063FA1BA48}">
      <dsp:nvSpPr>
        <dsp:cNvPr id="0" name=""/>
        <dsp:cNvSpPr/>
      </dsp:nvSpPr>
      <dsp:spPr>
        <a:xfrm>
          <a:off x="1013687" y="3449938"/>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 </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13687" y="3449938"/>
        <a:ext cx="7015179" cy="690230"/>
      </dsp:txXfrm>
    </dsp:sp>
    <dsp:sp modelId="{3D6B2D63-AC6D-41C7-8818-CDDD3337EDE2}">
      <dsp:nvSpPr>
        <dsp:cNvPr id="0" name=""/>
        <dsp:cNvSpPr/>
      </dsp:nvSpPr>
      <dsp:spPr>
        <a:xfrm>
          <a:off x="582293" y="336366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EFAE02-2ACE-4490-B3CE-5145A03B0588}">
      <dsp:nvSpPr>
        <dsp:cNvPr id="0" name=""/>
        <dsp:cNvSpPr/>
      </dsp:nvSpPr>
      <dsp:spPr>
        <a:xfrm>
          <a:off x="519088" y="4484953"/>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sp:txBody>
      <dsp:txXfrm>
        <a:off x="519088" y="4484953"/>
        <a:ext cx="7509778" cy="690230"/>
      </dsp:txXfrm>
    </dsp:sp>
    <dsp:sp modelId="{D8D07802-F890-4AB2-9557-22E2F6E20567}">
      <dsp:nvSpPr>
        <dsp:cNvPr id="0" name=""/>
        <dsp:cNvSpPr/>
      </dsp:nvSpPr>
      <dsp:spPr>
        <a:xfrm>
          <a:off x="87694" y="4398674"/>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7CD507-E0F1-4C24-8109-712D7C5AB9AC}">
      <dsp:nvSpPr>
        <dsp:cNvPr id="0" name=""/>
        <dsp:cNvSpPr/>
      </dsp:nvSpPr>
      <dsp:spPr>
        <a:xfrm>
          <a:off x="1080115"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適性輔導</a:t>
          </a:r>
        </a:p>
      </dsp:txBody>
      <dsp:txXfrm>
        <a:off x="1080115" y="862"/>
        <a:ext cx="2030657" cy="1015328"/>
      </dsp:txXfrm>
    </dsp:sp>
    <dsp:sp modelId="{BEE43D38-C371-4AF3-9B1C-20859E67A450}">
      <dsp:nvSpPr>
        <dsp:cNvPr id="0" name=""/>
        <dsp:cNvSpPr/>
      </dsp:nvSpPr>
      <dsp:spPr>
        <a:xfrm>
          <a:off x="1283181"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486247" y="1270023"/>
        <a:ext cx="2006224" cy="1015328"/>
      </dsp:txXfrm>
    </dsp:sp>
    <dsp:sp modelId="{F093A886-9A24-4A6F-8842-1B9463DFC82F}">
      <dsp:nvSpPr>
        <dsp:cNvPr id="0" name=""/>
        <dsp:cNvSpPr/>
      </dsp:nvSpPr>
      <dsp:spPr>
        <a:xfrm>
          <a:off x="1283181"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486247" y="2539184"/>
        <a:ext cx="2006224" cy="1015328"/>
      </dsp:txXfrm>
    </dsp:sp>
    <dsp:sp modelId="{6BDDDAF2-015E-4C28-9370-677AC8DCB0BB}">
      <dsp:nvSpPr>
        <dsp:cNvPr id="0" name=""/>
        <dsp:cNvSpPr/>
      </dsp:nvSpPr>
      <dsp:spPr>
        <a:xfrm>
          <a:off x="1283181"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486247" y="3808344"/>
        <a:ext cx="2006224" cy="1015328"/>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18437" y="862"/>
        <a:ext cx="2030657" cy="1015328"/>
      </dsp:txXfrm>
    </dsp:sp>
    <dsp:sp modelId="{E973DCF4-0E6E-41E7-88CA-76B1BC2C3DFC}">
      <dsp:nvSpPr>
        <dsp:cNvPr id="0" name=""/>
        <dsp:cNvSpPr/>
      </dsp:nvSpPr>
      <dsp:spPr>
        <a:xfrm>
          <a:off x="3821503"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24568" y="1270023"/>
        <a:ext cx="2200582" cy="1015328"/>
      </dsp:txXfrm>
    </dsp:sp>
    <dsp:sp modelId="{7F4C41A4-E9B8-42D3-8E2C-42ACC304BFB2}">
      <dsp:nvSpPr>
        <dsp:cNvPr id="0" name=""/>
        <dsp:cNvSpPr/>
      </dsp:nvSpPr>
      <dsp:spPr>
        <a:xfrm>
          <a:off x="3821503"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24568" y="2539184"/>
        <a:ext cx="2200582" cy="1015328"/>
      </dsp:txXfrm>
    </dsp:sp>
    <dsp:sp modelId="{364501B8-53D0-444F-AC7C-E925FEAB77A5}">
      <dsp:nvSpPr>
        <dsp:cNvPr id="0" name=""/>
        <dsp:cNvSpPr/>
      </dsp:nvSpPr>
      <dsp:spPr>
        <a:xfrm>
          <a:off x="3821503"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24568" y="3808344"/>
        <a:ext cx="2200582" cy="1015328"/>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適性入學</a:t>
          </a:r>
        </a:p>
      </dsp:txBody>
      <dsp:txXfrm>
        <a:off x="6326684" y="862"/>
        <a:ext cx="2030657" cy="1015328"/>
      </dsp:txXfrm>
    </dsp:sp>
    <dsp:sp modelId="{0DFD795E-052E-4AB5-8C21-4D993FF50002}">
      <dsp:nvSpPr>
        <dsp:cNvPr id="0" name=""/>
        <dsp:cNvSpPr/>
      </dsp:nvSpPr>
      <dsp:spPr>
        <a:xfrm>
          <a:off x="6529750"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32815" y="1270023"/>
        <a:ext cx="2196180" cy="1015328"/>
      </dsp:txXfrm>
    </dsp:sp>
    <dsp:sp modelId="{D64E767E-EA74-47CF-B878-B0F655200516}">
      <dsp:nvSpPr>
        <dsp:cNvPr id="0" name=""/>
        <dsp:cNvSpPr/>
      </dsp:nvSpPr>
      <dsp:spPr>
        <a:xfrm>
          <a:off x="6529750"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32815" y="2539184"/>
        <a:ext cx="2196180" cy="1015328"/>
      </dsp:txXfrm>
    </dsp:sp>
    <dsp:sp modelId="{CC0E329D-4715-4A16-9EC2-D8B5B3601286}">
      <dsp:nvSpPr>
        <dsp:cNvPr id="0" name=""/>
        <dsp:cNvSpPr/>
      </dsp:nvSpPr>
      <dsp:spPr>
        <a:xfrm>
          <a:off x="6529750"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32815" y="3808344"/>
        <a:ext cx="2196180" cy="101532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84DF61-D63E-44B5-87B4-D7AADB7A44F2}">
      <dsp:nvSpPr>
        <dsp:cNvPr id="0" name=""/>
        <dsp:cNvSpPr/>
      </dsp:nvSpPr>
      <dsp:spPr>
        <a:xfrm>
          <a:off x="0" y="21078"/>
          <a:ext cx="3018206" cy="11685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sz="2000" b="1" kern="1200" dirty="0">
              <a:solidFill>
                <a:srgbClr val="FF0000"/>
              </a:solidFill>
            </a:rPr>
            <a:t>教務主任</a:t>
          </a:r>
          <a:r>
            <a:rPr lang="zh-TW" sz="2000" b="1" kern="1200" dirty="0">
              <a:solidFill>
                <a:schemeClr val="bg2">
                  <a:lumMod val="10000"/>
                </a:schemeClr>
              </a:solidFill>
            </a:rPr>
            <a:t>擔任副召集人，</a:t>
          </a:r>
          <a:r>
            <a:rPr lang="zh-TW" altLang="en-US" sz="2000" b="1" kern="1200" dirty="0">
              <a:solidFill>
                <a:schemeClr val="bg2">
                  <a:lumMod val="10000"/>
                </a:schemeClr>
              </a:solidFill>
            </a:rPr>
            <a:t>推動入學制度宣導與協助督導生涯教育</a:t>
          </a:r>
          <a:r>
            <a:rPr lang="zh-TW" sz="2000" b="1" kern="1200" dirty="0">
              <a:solidFill>
                <a:schemeClr val="bg2">
                  <a:lumMod val="10000"/>
                </a:schemeClr>
              </a:solidFill>
            </a:rPr>
            <a:t>課程規劃</a:t>
          </a:r>
          <a:endParaRPr lang="zh-TW" altLang="en-US" sz="2000" b="1" kern="1200" dirty="0">
            <a:solidFill>
              <a:srgbClr val="FF0000"/>
            </a:solidFill>
            <a:latin typeface="微軟正黑體" panose="020B0604030504040204" pitchFamily="34" charset="-120"/>
            <a:ea typeface="微軟正黑體" panose="020B0604030504040204" pitchFamily="34" charset="-120"/>
          </a:endParaRPr>
        </a:p>
      </dsp:txBody>
      <dsp:txXfrm>
        <a:off x="0" y="21078"/>
        <a:ext cx="3018206" cy="116858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9281329-A4AE-4C8F-832C-BF34028495B7}">
      <dsp:nvSpPr>
        <dsp:cNvPr id="0" name=""/>
        <dsp:cNvSpPr/>
      </dsp:nvSpPr>
      <dsp:spPr>
        <a:xfrm>
          <a:off x="60356" y="0"/>
          <a:ext cx="7461217" cy="1800199"/>
        </a:xfrm>
        <a:prstGeom prst="rightArrow">
          <a:avLst/>
        </a:prstGeom>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a:noFill/>
        </a:ln>
        <a:effectLst/>
      </dsp:spPr>
      <dsp:style>
        <a:lnRef idx="0">
          <a:scrgbClr r="0" g="0" b="0"/>
        </a:lnRef>
        <a:fillRef idx="1">
          <a:scrgbClr r="0" g="0" b="0"/>
        </a:fillRef>
        <a:effectRef idx="0">
          <a:scrgbClr r="0" g="0" b="0"/>
        </a:effectRef>
        <a:fontRef idx="minor"/>
      </dsp:style>
    </dsp:sp>
    <dsp:sp modelId="{9D93E39F-8CC9-4A1E-9671-C0176B6C9E64}">
      <dsp:nvSpPr>
        <dsp:cNvPr id="0" name=""/>
        <dsp:cNvSpPr/>
      </dsp:nvSpPr>
      <dsp:spPr>
        <a:xfrm>
          <a:off x="0" y="540059"/>
          <a:ext cx="2256472" cy="720080"/>
        </a:xfrm>
        <a:prstGeom prst="roundRect">
          <a:avLst/>
        </a:prstGeom>
        <a:solidFill>
          <a:schemeClr val="accent2">
            <a:hueOff val="0"/>
            <a:satOff val="0"/>
            <a:lumOff val="0"/>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rgbClr val="FFFF00"/>
              </a:solidFill>
              <a:effectLst/>
              <a:latin typeface="標楷體" pitchFamily="65" charset="-120"/>
              <a:ea typeface="標楷體" pitchFamily="65" charset="-120"/>
            </a:rPr>
            <a:t>宣導培訓</a:t>
          </a:r>
        </a:p>
      </dsp:txBody>
      <dsp:txXfrm>
        <a:off x="0" y="540059"/>
        <a:ext cx="2256472" cy="720080"/>
      </dsp:txXfrm>
    </dsp:sp>
    <dsp:sp modelId="{F97E00A9-C840-4AB2-A506-BD14EC6DCCD8}">
      <dsp:nvSpPr>
        <dsp:cNvPr id="0" name=""/>
        <dsp:cNvSpPr/>
      </dsp:nvSpPr>
      <dsp:spPr>
        <a:xfrm>
          <a:off x="2632550" y="540059"/>
          <a:ext cx="2256472" cy="720080"/>
        </a:xfrm>
        <a:prstGeom prst="roundRect">
          <a:avLst/>
        </a:prstGeom>
        <a:solidFill>
          <a:schemeClr val="accent2">
            <a:hueOff val="2340759"/>
            <a:satOff val="-2919"/>
            <a:lumOff val="686"/>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chemeClr val="accent3">
                  <a:lumMod val="20000"/>
                  <a:lumOff val="80000"/>
                </a:schemeClr>
              </a:solidFill>
              <a:effectLst/>
              <a:latin typeface="標楷體" pitchFamily="65" charset="-120"/>
              <a:ea typeface="標楷體" pitchFamily="65" charset="-120"/>
            </a:rPr>
            <a:t>探索體驗</a:t>
          </a:r>
        </a:p>
      </dsp:txBody>
      <dsp:txXfrm>
        <a:off x="2632550" y="540059"/>
        <a:ext cx="2256472" cy="720080"/>
      </dsp:txXfrm>
    </dsp:sp>
    <dsp:sp modelId="{D6F3213F-45E8-425A-903B-FFC4010A3E0D}">
      <dsp:nvSpPr>
        <dsp:cNvPr id="0" name=""/>
        <dsp:cNvSpPr/>
      </dsp:nvSpPr>
      <dsp:spPr>
        <a:xfrm>
          <a:off x="5265101" y="540059"/>
          <a:ext cx="2256472" cy="720080"/>
        </a:xfrm>
        <a:prstGeom prst="roundRect">
          <a:avLst/>
        </a:prstGeom>
        <a:solidFill>
          <a:schemeClr val="accent2">
            <a:hueOff val="4681519"/>
            <a:satOff val="-5839"/>
            <a:lumOff val="1373"/>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rgbClr val="C00000"/>
              </a:solidFill>
              <a:effectLst/>
              <a:latin typeface="標楷體" pitchFamily="65" charset="-120"/>
              <a:ea typeface="標楷體" pitchFamily="65" charset="-120"/>
            </a:rPr>
            <a:t>統整省思</a:t>
          </a:r>
        </a:p>
      </dsp:txBody>
      <dsp:txXfrm>
        <a:off x="5265101" y="540059"/>
        <a:ext cx="2256472" cy="72008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BBCFE8-D21A-456C-8598-7DC7C36583CD}">
      <dsp:nvSpPr>
        <dsp:cNvPr id="0" name=""/>
        <dsp:cNvSpPr/>
      </dsp:nvSpPr>
      <dsp:spPr>
        <a:xfrm rot="16200000">
          <a:off x="-1141844" y="1142916"/>
          <a:ext cx="5072580" cy="2786747"/>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lvl="0" algn="ctr" defTabSz="1778000" rtl="0">
            <a:lnSpc>
              <a:spcPct val="90000"/>
            </a:lnSpc>
            <a:spcBef>
              <a:spcPct val="0"/>
            </a:spcBef>
            <a:spcAft>
              <a:spcPct val="35000"/>
            </a:spcAft>
          </a:pP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r>
            <a:rPr kumimoji="0" lang="en-US" altLang="zh-TW"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
          </a:r>
          <a:br>
            <a:rPr kumimoji="0" lang="en-US" altLang="zh-TW"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kern="1200" dirty="0">
            <a:solidFill>
              <a:schemeClr val="bg1"/>
            </a:solidFill>
            <a:effectLst/>
            <a:latin typeface="Adobe 繁黑體 Std B" pitchFamily="34" charset="-120"/>
            <a:ea typeface="Adobe 繁黑體 Std B" pitchFamily="34" charset="-120"/>
          </a:endParaRPr>
        </a:p>
      </dsp:txBody>
      <dsp:txXfrm rot="16200000">
        <a:off x="-1141844" y="1142916"/>
        <a:ext cx="5072580" cy="2786747"/>
      </dsp:txXfrm>
    </dsp:sp>
    <dsp:sp modelId="{AAAC0DE2-67B1-47AA-B7CB-9F514F5BE73B}">
      <dsp:nvSpPr>
        <dsp:cNvPr id="0" name=""/>
        <dsp:cNvSpPr/>
      </dsp:nvSpPr>
      <dsp:spPr>
        <a:xfrm rot="16200000">
          <a:off x="1853909" y="1142916"/>
          <a:ext cx="5072580" cy="2786747"/>
        </a:xfrm>
        <a:prstGeom prst="flowChartManualOperati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lvl="0" algn="ctr" defTabSz="1778000" rtl="0">
            <a:lnSpc>
              <a:spcPct val="90000"/>
            </a:lnSpc>
            <a:spcBef>
              <a:spcPct val="0"/>
            </a:spcBef>
            <a:spcAft>
              <a:spcPct val="35000"/>
            </a:spcAft>
          </a:pPr>
          <a:r>
            <a:rPr lang="zh-TW" altLang="en-US" sz="4000" b="1" kern="1200"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kern="1200" dirty="0">
            <a:solidFill>
              <a:srgbClr val="FFFF66"/>
            </a:solidFill>
            <a:latin typeface="Adobe 繁黑體 Std B" pitchFamily="34" charset="-120"/>
            <a:ea typeface="Adobe 繁黑體 Std B" pitchFamily="34" charset="-120"/>
          </a:endParaRPr>
        </a:p>
      </dsp:txBody>
      <dsp:txXfrm rot="16200000">
        <a:off x="1853909" y="1142916"/>
        <a:ext cx="5072580" cy="2786747"/>
      </dsp:txXfrm>
    </dsp:sp>
    <dsp:sp modelId="{D1E99713-0EE6-4A87-AD39-053087675B0F}">
      <dsp:nvSpPr>
        <dsp:cNvPr id="0" name=""/>
        <dsp:cNvSpPr/>
      </dsp:nvSpPr>
      <dsp:spPr>
        <a:xfrm rot="16200000">
          <a:off x="4849663" y="1142916"/>
          <a:ext cx="5072580" cy="2786747"/>
        </a:xfrm>
        <a:prstGeom prst="flowChartManualOperati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0" tIns="0" rIns="266700" bIns="0" numCol="1" spcCol="1270" anchor="ctr" anchorCtr="0">
          <a:noAutofit/>
        </a:bodyPr>
        <a:lstStyle/>
        <a:p>
          <a:pPr lvl="0" algn="ctr" defTabSz="1866900" rtl="0">
            <a:lnSpc>
              <a:spcPct val="90000"/>
            </a:lnSpc>
            <a:spcBef>
              <a:spcPct val="0"/>
            </a:spcBef>
            <a:spcAft>
              <a:spcPct val="35000"/>
            </a:spcAft>
          </a:pP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r>
            <a:rPr lang="en-US" altLang="zh-TW"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kern="1200" dirty="0">
            <a:solidFill>
              <a:schemeClr val="accent6">
                <a:lumMod val="20000"/>
                <a:lumOff val="80000"/>
              </a:schemeClr>
            </a:solidFill>
            <a:latin typeface="Adobe 繁黑體 Std B" pitchFamily="34" charset="-120"/>
            <a:ea typeface="Adobe 繁黑體 Std B" pitchFamily="34" charset="-120"/>
          </a:endParaRPr>
        </a:p>
      </dsp:txBody>
      <dsp:txXfrm rot="16200000">
        <a:off x="4849663" y="1142916"/>
        <a:ext cx="5072580" cy="2786747"/>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A39D9EF-FF65-4EEB-934F-94E0A8540B3E}">
      <dsp:nvSpPr>
        <dsp:cNvPr id="0" name=""/>
        <dsp:cNvSpPr/>
      </dsp:nvSpPr>
      <dsp:spPr>
        <a:xfrm>
          <a:off x="0" y="459743"/>
          <a:ext cx="9072747"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31930" y="46463"/>
        <a:ext cx="8638594" cy="826560"/>
      </dsp:txXfrm>
    </dsp:sp>
    <dsp:sp modelId="{A32AAD09-7620-43E1-8BF8-1B58B9C129F7}">
      <dsp:nvSpPr>
        <dsp:cNvPr id="0" name=""/>
        <dsp:cNvSpPr/>
      </dsp:nvSpPr>
      <dsp:spPr>
        <a:xfrm>
          <a:off x="0" y="1729823"/>
          <a:ext cx="9072747"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31930" y="1316543"/>
        <a:ext cx="8638594" cy="826560"/>
      </dsp:txXfrm>
    </dsp:sp>
    <dsp:sp modelId="{CA7A1F4C-41DD-4F58-9267-81004995B169}">
      <dsp:nvSpPr>
        <dsp:cNvPr id="0" name=""/>
        <dsp:cNvSpPr/>
      </dsp:nvSpPr>
      <dsp:spPr>
        <a:xfrm>
          <a:off x="0" y="2999903"/>
          <a:ext cx="9072747"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31930" y="2586624"/>
        <a:ext cx="8638594" cy="826560"/>
      </dsp:txXfrm>
    </dsp:sp>
    <dsp:sp modelId="{D5658559-4A64-4808-9C34-005366080D28}">
      <dsp:nvSpPr>
        <dsp:cNvPr id="0" name=""/>
        <dsp:cNvSpPr/>
      </dsp:nvSpPr>
      <dsp:spPr>
        <a:xfrm>
          <a:off x="0" y="4269983"/>
          <a:ext cx="9072747"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31930" y="3856704"/>
        <a:ext cx="8638594" cy="8265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2018/1/19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xmlns=""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iki.mbalib.com/zh-tw/%E5%8A%A0%E5%BE%B7%E7%BA%B3"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iki.mbalib.com/zh-tw/%E8%AF%84%E4%BB%B7%E6%A0%87%E5%87%86" TargetMode="External"/><Relationship Id="rId5" Type="http://schemas.openxmlformats.org/officeDocument/2006/relationships/hyperlink" Target="http://wiki.mbalib.com/zh-tw/%E4%BB%B7%E5%80%BC%E6%A0%87%E5%87%86" TargetMode="External"/><Relationship Id="rId4" Type="http://schemas.openxmlformats.org/officeDocument/2006/relationships/hyperlink" Target="http://wiki.mbalib.com/zh-tw/Howard_Gardn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2018/1/19</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xmlns=""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12</a:t>
            </a:fld>
            <a:endParaRPr lang="zh-TW" altLang="en-US"/>
          </a:p>
        </p:txBody>
      </p:sp>
    </p:spTree>
    <p:extLst>
      <p:ext uri="{BB962C8B-B14F-4D97-AF65-F5344CB8AC3E}">
        <p14:creationId xmlns:p14="http://schemas.microsoft.com/office/powerpoint/2010/main" xmlns="" val="2296315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33</a:t>
            </a:fld>
            <a:endParaRPr lang="zh-TW" altLang="en-US"/>
          </a:p>
        </p:txBody>
      </p:sp>
    </p:spTree>
    <p:extLst>
      <p:ext uri="{BB962C8B-B14F-4D97-AF65-F5344CB8AC3E}">
        <p14:creationId xmlns:p14="http://schemas.microsoft.com/office/powerpoint/2010/main" xmlns="" val="283102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fld id="{F2B17562-99F9-4A32-AA66-4D35E163037B}" type="datetime1">
              <a:rPr lang="zh-TW" altLang="en-US" smtClean="0"/>
              <a:pPr>
                <a:defRPr/>
              </a:pPr>
              <a:t>2018/1/19</a:t>
            </a:fld>
            <a:endParaRPr lang="en-US" altLang="zh-TW"/>
          </a:p>
        </p:txBody>
      </p:sp>
      <p:sp>
        <p:nvSpPr>
          <p:cNvPr id="5" name="投影片編號版面配置區 4"/>
          <p:cNvSpPr>
            <a:spLocks noGrp="1"/>
          </p:cNvSpPr>
          <p:nvPr>
            <p:ph type="sldNum" sz="quarter" idx="11"/>
          </p:nvPr>
        </p:nvSpPr>
        <p:spPr/>
        <p:txBody>
          <a:bodyPr/>
          <a:lstStyle/>
          <a:p>
            <a:pPr>
              <a:defRPr/>
            </a:pPr>
            <a:fld id="{6EB76FF0-2326-4570-A453-CB8BD0750EB7}" type="slidenum">
              <a:rPr lang="zh-TW" altLang="en-US" smtClean="0"/>
              <a:pPr>
                <a:defRPr/>
              </a:pPr>
              <a:t>3</a:t>
            </a:fld>
            <a:endParaRPr lang="en-US" altLang="zh-TW"/>
          </a:p>
        </p:txBody>
      </p:sp>
    </p:spTree>
    <p:extLst>
      <p:ext uri="{BB962C8B-B14F-4D97-AF65-F5344CB8AC3E}">
        <p14:creationId xmlns:p14="http://schemas.microsoft.com/office/powerpoint/2010/main" xmlns="" val="2583625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85000" lnSpcReduction="20000"/>
          </a:bodyPr>
          <a:lstStyle/>
          <a:p>
            <a:pPr eaLnBrk="1" hangingPunct="1">
              <a:spcBef>
                <a:spcPct val="0"/>
              </a:spcBef>
            </a:pPr>
            <a:r>
              <a:rPr lang="zh-TW" altLang="en-US" dirty="0">
                <a:latin typeface="Calibri" charset="0"/>
                <a:ea typeface="新細明體" charset="0"/>
              </a:rPr>
              <a:t>　　美國心理學家</a:t>
            </a:r>
            <a:r>
              <a:rPr lang="zh-TW" altLang="en-US" dirty="0">
                <a:latin typeface="Calibri" charset="0"/>
                <a:ea typeface="新細明體" charset="0"/>
                <a:hlinkClick r:id="rId3" tooltip="加德纳"/>
              </a:rPr>
              <a:t>加德納</a:t>
            </a:r>
            <a:r>
              <a:rPr lang="zh-TW" altLang="en-US" dirty="0">
                <a:latin typeface="Calibri" charset="0"/>
                <a:ea typeface="新細明體" charset="0"/>
              </a:rPr>
              <a:t>（</a:t>
            </a:r>
            <a:r>
              <a:rPr lang="en-US" altLang="zh-TW" dirty="0">
                <a:latin typeface="Calibri" charset="0"/>
                <a:ea typeface="新細明體" charset="0"/>
                <a:hlinkClick r:id="rId4" tooltip="Howard Gardner"/>
              </a:rPr>
              <a:t>Howard Gardner</a:t>
            </a:r>
            <a:r>
              <a:rPr lang="zh-TW" altLang="en-US" dirty="0">
                <a:latin typeface="Calibri" charset="0"/>
                <a:ea typeface="新細明體" charset="0"/>
              </a:rPr>
              <a:t>）反駁了傳統智力理論的觀念，他認為，智力測驗的頻繁使用，使得它把人進行了分類並帖上了標簽，用來判斷人的弱項和短處而非長處。智力並不是一個容易“被測量”的東西，目前所能夠測量的東西僅僅是語言和數理邏輯，如果一定要去測量智力，那麼應當側重於該智力所要解決的問題或在運用該智力時表現出來的創造性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rPr>
              <a:t>智力總是以組合的方式來進行的，每個人都是具有多種能力組合的個體，而不是只擁有單一的、用紙筆測驗可以測出的解答問題能力的個體。由此</a:t>
            </a:r>
            <a:r>
              <a:rPr lang="zh-TW" altLang="en-US" dirty="0">
                <a:latin typeface="Calibri" charset="0"/>
                <a:ea typeface="新細明體" charset="0"/>
                <a:hlinkClick r:id="rId3" tooltip="加德纳"/>
              </a:rPr>
              <a:t>加德納</a:t>
            </a:r>
            <a:r>
              <a:rPr lang="zh-TW" altLang="en-US" dirty="0">
                <a:latin typeface="Calibri" charset="0"/>
                <a:ea typeface="新細明體" charset="0"/>
              </a:rPr>
              <a:t>提出了智力多元論的觀點。在</a:t>
            </a:r>
            <a:r>
              <a:rPr lang="en-US" altLang="zh-TW" dirty="0">
                <a:latin typeface="Calibri" charset="0"/>
                <a:ea typeface="新細明體" charset="0"/>
              </a:rPr>
              <a:t>1983</a:t>
            </a:r>
            <a:r>
              <a:rPr lang="zh-TW" altLang="en-US" dirty="0">
                <a:latin typeface="Calibri" charset="0"/>
                <a:ea typeface="新細明體" charset="0"/>
              </a:rPr>
              <a:t>年的</a:t>
            </a:r>
            <a:r>
              <a:rPr lang="en-US" altLang="zh-TW" dirty="0">
                <a:latin typeface="Calibri" charset="0"/>
                <a:ea typeface="新細明體" charset="0"/>
              </a:rPr>
              <a:t>《</a:t>
            </a:r>
            <a:r>
              <a:rPr lang="zh-TW" altLang="en-US" dirty="0">
                <a:latin typeface="Calibri" charset="0"/>
                <a:ea typeface="新細明體" charset="0"/>
              </a:rPr>
              <a:t>智力的結構：多元智能理論</a:t>
            </a:r>
            <a:r>
              <a:rPr lang="en-US" altLang="zh-TW" dirty="0">
                <a:latin typeface="Calibri" charset="0"/>
                <a:ea typeface="新細明體" charset="0"/>
              </a:rPr>
              <a:t>》</a:t>
            </a:r>
            <a:r>
              <a:rPr lang="zh-TW" altLang="en-US" dirty="0">
                <a:latin typeface="Calibri" charset="0"/>
                <a:ea typeface="新細明體" charset="0"/>
              </a:rPr>
              <a:t>一書中，</a:t>
            </a:r>
            <a:r>
              <a:rPr lang="zh-TW" altLang="en-US" dirty="0">
                <a:latin typeface="Calibri" charset="0"/>
                <a:ea typeface="新細明體" charset="0"/>
                <a:hlinkClick r:id="rId3" tooltip="加德纳"/>
              </a:rPr>
              <a:t>加德納</a:t>
            </a:r>
            <a:r>
              <a:rPr lang="zh-TW" altLang="en-US" dirty="0">
                <a:latin typeface="Calibri" charset="0"/>
                <a:ea typeface="新細明體" charset="0"/>
              </a:rPr>
              <a:t>把智力定義為“是在某種社會和文化環境的</a:t>
            </a:r>
            <a:r>
              <a:rPr lang="zh-TW" altLang="en-US" dirty="0">
                <a:latin typeface="Calibri" charset="0"/>
                <a:ea typeface="新細明體" charset="0"/>
                <a:hlinkClick r:id="rId5" tooltip="价值标准"/>
              </a:rPr>
              <a:t>價值標準</a:t>
            </a:r>
            <a:r>
              <a:rPr lang="zh-TW" altLang="en-US" dirty="0">
                <a:latin typeface="Calibri" charset="0"/>
                <a:ea typeface="新細明體" charset="0"/>
              </a:rPr>
              <a:t>下，個體用以解決自己遇到的真正難題或生產及創造出某種產品所需要的能力”。他認為，一方面，智力不是一種能力而是一組能力；</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spcBef>
                <a:spcPct val="0"/>
              </a:spcBef>
            </a:pPr>
            <a:r>
              <a:rPr lang="zh-TW" altLang="en-US" dirty="0">
                <a:latin typeface="Calibri" charset="0"/>
                <a:ea typeface="新細明體" charset="0"/>
                <a:hlinkClick r:id="rId3" tooltip="加德纳"/>
              </a:rPr>
              <a:t>加德納</a:t>
            </a:r>
            <a:r>
              <a:rPr lang="zh-TW" altLang="en-US" dirty="0">
                <a:latin typeface="Calibri" charset="0"/>
                <a:ea typeface="新細明體" charset="0"/>
              </a:rPr>
              <a:t>認為，每個人都同時擁用相對獨立的九種智力，而這九種智力在每個人身上以不同方式、不同程度的組合使得每個人的智力各具特點，加德納還認為，因為每個人的智力都有獨特的表現方式，每一種智力都有多種表現方式，所以，我們很難找到一個適用於任何人的統一的</a:t>
            </a:r>
            <a:r>
              <a:rPr lang="zh-TW" altLang="en-US" dirty="0">
                <a:latin typeface="Calibri" charset="0"/>
                <a:ea typeface="新細明體" charset="0"/>
                <a:hlinkClick r:id="rId6" tooltip="评价标准"/>
              </a:rPr>
              <a:t>評價標準</a:t>
            </a:r>
            <a:r>
              <a:rPr lang="zh-TW" altLang="en-US" dirty="0">
                <a:latin typeface="Calibri" charset="0"/>
                <a:ea typeface="新細明體" charset="0"/>
              </a:rPr>
              <a:t>來評價一個人的聰明和成功與否</a:t>
            </a:r>
            <a:endParaRPr lang="en-US" altLang="zh-TW" dirty="0">
              <a:latin typeface="Calibri" charset="0"/>
              <a:ea typeface="新細明體" charset="0"/>
            </a:endParaRPr>
          </a:p>
          <a:p>
            <a:pPr eaLnBrk="1" hangingPunct="1">
              <a:spcBef>
                <a:spcPct val="0"/>
              </a:spcBef>
            </a:pPr>
            <a:endParaRPr lang="en-US" altLang="zh-TW" dirty="0">
              <a:latin typeface="Calibri" charset="0"/>
              <a:ea typeface="新細明體" charset="0"/>
            </a:endParaRPr>
          </a:p>
          <a:p>
            <a:pPr eaLnBrk="1" hangingPunct="1"/>
            <a:r>
              <a:rPr lang="zh-TW" altLang="en-US" sz="1200" b="1" dirty="0">
                <a:solidFill>
                  <a:srgbClr val="0D0D0D"/>
                </a:solidFill>
                <a:effectLst/>
                <a:latin typeface="標楷體" charset="0"/>
                <a:ea typeface="標楷體" charset="0"/>
                <a:cs typeface="標楷體" charset="0"/>
              </a:rPr>
              <a:t>語言智能</a:t>
            </a:r>
            <a:r>
              <a:rPr lang="en-US" altLang="zh-TW" sz="1200" b="1" dirty="0">
                <a:solidFill>
                  <a:srgbClr val="0D0D0D"/>
                </a:solidFill>
                <a:effectLst/>
                <a:latin typeface="標楷體" charset="0"/>
                <a:ea typeface="標楷體" charset="0"/>
                <a:cs typeface="標楷體" charset="0"/>
              </a:rPr>
              <a:t>(linguistic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運用語言傳達訊息，激發、取悅他人的能力， 如詩人、小說家、編輯記者等。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數學</a:t>
            </a:r>
            <a:r>
              <a:rPr lang="en-US" altLang="zh-TW" sz="1200" b="1" dirty="0">
                <a:solidFill>
                  <a:srgbClr val="0D0D0D"/>
                </a:solidFill>
                <a:effectLst/>
                <a:latin typeface="標楷體" charset="0"/>
                <a:ea typeface="標楷體" charset="0"/>
                <a:cs typeface="標楷體" charset="0"/>
              </a:rPr>
              <a:t>-</a:t>
            </a:r>
            <a:r>
              <a:rPr lang="zh-TW" altLang="en-US" sz="1200" b="1" dirty="0">
                <a:solidFill>
                  <a:srgbClr val="0D0D0D"/>
                </a:solidFill>
                <a:effectLst/>
                <a:latin typeface="標楷體" charset="0"/>
                <a:ea typeface="標楷體" charset="0"/>
                <a:cs typeface="標楷體" charset="0"/>
              </a:rPr>
              <a:t>邏輯智能</a:t>
            </a:r>
            <a:r>
              <a:rPr lang="en-US" altLang="zh-TW" sz="1200" b="1" dirty="0">
                <a:solidFill>
                  <a:srgbClr val="0D0D0D"/>
                </a:solidFill>
                <a:effectLst/>
                <a:latin typeface="標楷體" charset="0"/>
                <a:ea typeface="標楷體" charset="0"/>
                <a:cs typeface="標楷體" charset="0"/>
              </a:rPr>
              <a:t>(logic-mathematical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一種有秩序方式操作符號或句型間關係的能力，如數學家、科學　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內省智能</a:t>
            </a:r>
            <a:r>
              <a:rPr lang="en-US" altLang="zh-TW" sz="1200" b="1" dirty="0">
                <a:solidFill>
                  <a:srgbClr val="0D0D0D"/>
                </a:solidFill>
                <a:effectLst/>
                <a:latin typeface="標楷體" charset="0"/>
                <a:ea typeface="標楷體" charset="0"/>
                <a:cs typeface="標楷體" charset="0"/>
              </a:rPr>
              <a:t>(intrapersonal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了解自己內在感受、夢想和觀念，並能自省、自制的能力，如小說家、宗教家等。</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人際智能</a:t>
            </a:r>
            <a:r>
              <a:rPr lang="en-US" altLang="zh-TW" sz="1200" b="1" dirty="0">
                <a:solidFill>
                  <a:srgbClr val="0D0D0D"/>
                </a:solidFill>
                <a:effectLst/>
                <a:latin typeface="標楷體" charset="0"/>
                <a:ea typeface="標楷體" charset="0"/>
                <a:cs typeface="標楷體" charset="0"/>
              </a:rPr>
              <a:t>(interpersonal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能瞭解他人、與人相處的能力，如教師、社會工作者。</a:t>
            </a:r>
          </a:p>
          <a:p>
            <a:pPr eaLnBrk="1" hangingPunct="1"/>
            <a:r>
              <a:rPr lang="zh-TW" altLang="en-US" sz="1200" b="1" dirty="0">
                <a:solidFill>
                  <a:srgbClr val="0D0D0D"/>
                </a:solidFill>
                <a:effectLst/>
                <a:latin typeface="標楷體" charset="0"/>
                <a:ea typeface="標楷體" charset="0"/>
                <a:cs typeface="標楷體" charset="0"/>
              </a:rPr>
              <a:t>身體動覺智能</a:t>
            </a:r>
            <a:r>
              <a:rPr lang="en-US" altLang="zh-TW" sz="1200" b="1" dirty="0">
                <a:solidFill>
                  <a:srgbClr val="0D0D0D"/>
                </a:solidFill>
                <a:effectLst/>
                <a:latin typeface="標楷體" charset="0"/>
                <a:ea typeface="標楷體" charset="0"/>
                <a:cs typeface="標楷體" charset="0"/>
              </a:rPr>
              <a:t>(bodily-kinesthetic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在運動、表演藝術施展的能力，如運動員、演員。</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音樂智能</a:t>
            </a:r>
            <a:r>
              <a:rPr lang="en-US" altLang="zh-TW" sz="1200" b="1" dirty="0">
                <a:solidFill>
                  <a:srgbClr val="0D0D0D"/>
                </a:solidFill>
                <a:effectLst/>
                <a:latin typeface="標楷體" charset="0"/>
                <a:ea typeface="標楷體" charset="0"/>
                <a:cs typeface="標楷體" charset="0"/>
              </a:rPr>
              <a:t>(musical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能享受音樂節奏、演出、作曲的能力，例如演奏家、作曲家。</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視覺空間智能</a:t>
            </a:r>
            <a:r>
              <a:rPr lang="en-US" altLang="zh-TW" sz="1200" b="1" dirty="0">
                <a:solidFill>
                  <a:srgbClr val="0D0D0D"/>
                </a:solidFill>
                <a:effectLst/>
                <a:latin typeface="標楷體" charset="0"/>
                <a:ea typeface="標楷體" charset="0"/>
                <a:cs typeface="標楷體" charset="0"/>
              </a:rPr>
              <a:t>(spatial intelligence)</a:t>
            </a:r>
            <a:r>
              <a:rPr lang="zh-TW" altLang="en-US" sz="1200" b="1" dirty="0">
                <a:solidFill>
                  <a:srgbClr val="0D0D0D"/>
                </a:solidFill>
                <a:effectLst/>
                <a:latin typeface="標楷體" charset="0"/>
                <a:ea typeface="標楷體" charset="0"/>
                <a:cs typeface="標楷體" charset="0"/>
              </a:rPr>
              <a:t>：</a:t>
            </a:r>
            <a:r>
              <a:rPr lang="zh-TW" altLang="en-US" sz="1200" dirty="0">
                <a:solidFill>
                  <a:srgbClr val="0D0D0D"/>
                </a:solidFill>
                <a:effectLst/>
                <a:latin typeface="標楷體" charset="0"/>
                <a:ea typeface="標楷體" charset="0"/>
                <a:cs typeface="標楷體" charset="0"/>
              </a:rPr>
              <a:t/>
            </a:r>
            <a:br>
              <a:rPr lang="zh-TW" altLang="en-US"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在視覺藝術或空間展示上，能感受創造、平衡的能力，如設計師。</a:t>
            </a:r>
            <a:endParaRPr lang="en-US" altLang="zh-TW" sz="1200" dirty="0">
              <a:solidFill>
                <a:srgbClr val="0D0D0D"/>
              </a:solidFill>
              <a:effectLst/>
              <a:latin typeface="標楷體" charset="0"/>
              <a:ea typeface="標楷體" charset="0"/>
              <a:cs typeface="標楷體" charset="0"/>
            </a:endParaRPr>
          </a:p>
          <a:p>
            <a:pPr eaLnBrk="1" hangingPunct="1"/>
            <a:r>
              <a:rPr lang="zh-TW" altLang="en-US" sz="1200" b="1" dirty="0">
                <a:solidFill>
                  <a:srgbClr val="0D0D0D"/>
                </a:solidFill>
                <a:effectLst/>
                <a:latin typeface="標楷體" charset="0"/>
                <a:ea typeface="標楷體" charset="0"/>
                <a:cs typeface="標楷體" charset="0"/>
              </a:rPr>
              <a:t>自然智能</a:t>
            </a:r>
            <a:r>
              <a:rPr lang="en-US" altLang="zh-TW" sz="1200" b="1" dirty="0">
                <a:solidFill>
                  <a:srgbClr val="0D0D0D"/>
                </a:solidFill>
                <a:effectLst/>
                <a:latin typeface="標楷體" charset="0"/>
                <a:ea typeface="標楷體" charset="0"/>
                <a:cs typeface="標楷體" charset="0"/>
              </a:rPr>
              <a:t>(naturalist intelligence)</a:t>
            </a:r>
            <a:r>
              <a:rPr lang="zh-TW" altLang="en-US" sz="1200" b="1" dirty="0">
                <a:solidFill>
                  <a:srgbClr val="0D0D0D"/>
                </a:solidFill>
                <a:effectLst/>
                <a:latin typeface="標楷體" charset="0"/>
                <a:ea typeface="標楷體" charset="0"/>
                <a:cs typeface="標楷體" charset="0"/>
              </a:rPr>
              <a:t>：</a:t>
            </a:r>
            <a:r>
              <a:rPr lang="en-US" altLang="zh-TW" sz="1200" dirty="0">
                <a:solidFill>
                  <a:srgbClr val="0D0D0D"/>
                </a:solidFill>
                <a:effectLst/>
                <a:latin typeface="標楷體" charset="0"/>
                <a:ea typeface="標楷體" charset="0"/>
                <a:cs typeface="標楷體" charset="0"/>
              </a:rPr>
              <a:t/>
            </a:r>
            <a:br>
              <a:rPr lang="en-US" altLang="zh-TW" sz="1200" dirty="0">
                <a:solidFill>
                  <a:srgbClr val="0D0D0D"/>
                </a:solidFill>
                <a:effectLst/>
                <a:latin typeface="標楷體" charset="0"/>
                <a:ea typeface="標楷體" charset="0"/>
                <a:cs typeface="標楷體" charset="0"/>
              </a:rPr>
            </a:br>
            <a:r>
              <a:rPr lang="zh-TW" altLang="en-US" sz="1200" dirty="0">
                <a:solidFill>
                  <a:srgbClr val="0D0D0D"/>
                </a:solidFill>
                <a:effectLst/>
                <a:latin typeface="標楷體" charset="0"/>
                <a:ea typeface="標楷體" charset="0"/>
                <a:cs typeface="標楷體" charset="0"/>
              </a:rPr>
              <a:t>能夠瞭解自然環境並與之和諧相處的能力，如生物學家、環保人士等。</a:t>
            </a:r>
          </a:p>
          <a:p>
            <a:pPr eaLnBrk="1" hangingPunct="1">
              <a:spcBef>
                <a:spcPct val="0"/>
              </a:spcBef>
            </a:pPr>
            <a:endParaRPr lang="zh-TW" altLang="en-US" dirty="0">
              <a:latin typeface="Calibri" charset="0"/>
              <a:ea typeface="新細明體" charset="0"/>
            </a:endParaRPr>
          </a:p>
          <a:p>
            <a:pPr eaLnBrk="1" hangingPunct="1">
              <a:spcBef>
                <a:spcPct val="0"/>
              </a:spcBef>
            </a:pPr>
            <a:endParaRPr lang="zh-TW" altLang="en-US" dirty="0">
              <a:latin typeface="Calibri" charset="0"/>
              <a:ea typeface="新細明體" charset="0"/>
            </a:endParaRPr>
          </a:p>
          <a:p>
            <a:endParaRPr lang="zh-TW" altLang="en-US" dirty="0"/>
          </a:p>
        </p:txBody>
      </p:sp>
      <p:sp>
        <p:nvSpPr>
          <p:cNvPr id="4" name="投影片編號版面配置區 3"/>
          <p:cNvSpPr>
            <a:spLocks noGrp="1"/>
          </p:cNvSpPr>
          <p:nvPr>
            <p:ph type="sldNum" sz="quarter" idx="10"/>
          </p:nvPr>
        </p:nvSpPr>
        <p:spPr/>
        <p:txBody>
          <a:bodyPr/>
          <a:lstStyle/>
          <a:p>
            <a:fld id="{D50211D7-884D-3F4B-99D6-30AD3ED21E76}" type="slidenum">
              <a:rPr kumimoji="1" lang="zh-TW" altLang="en-US" smtClean="0">
                <a:solidFill>
                  <a:prstClr val="black"/>
                </a:solidFill>
                <a:latin typeface="Calibri"/>
                <a:ea typeface="新細明體"/>
              </a:rPr>
              <a:pPr/>
              <a:t>4</a:t>
            </a:fld>
            <a:endParaRPr kumimoji="1" lang="zh-TW" altLang="en-US">
              <a:solidFill>
                <a:prstClr val="black"/>
              </a:solidFill>
              <a:latin typeface="Calibri"/>
              <a:ea typeface="新細明體"/>
            </a:endParaRPr>
          </a:p>
        </p:txBody>
      </p:sp>
    </p:spTree>
    <p:extLst>
      <p:ext uri="{BB962C8B-B14F-4D97-AF65-F5344CB8AC3E}">
        <p14:creationId xmlns:p14="http://schemas.microsoft.com/office/powerpoint/2010/main" xmlns="" val="260364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kumimoji="1" lang="zh-TW" altLang="en-US" dirty="0"/>
              <a:t>所以在孩子國中三年的探索期間</a:t>
            </a:r>
            <a:endParaRPr kumimoji="1" lang="en-US" altLang="zh-TW" dirty="0"/>
          </a:p>
          <a:p>
            <a:r>
              <a:rPr kumimoji="1" lang="zh-TW" altLang="en-US" dirty="0"/>
              <a:t>分別在七年級讓他們初步了解不同行業的樣貌</a:t>
            </a:r>
            <a:endParaRPr kumimoji="1" lang="en-US" altLang="zh-TW" dirty="0"/>
          </a:p>
          <a:p>
            <a:r>
              <a:rPr kumimoji="1" lang="zh-TW" altLang="en-US" dirty="0"/>
              <a:t>八年級讓他們有機會動手操作實地參觀</a:t>
            </a:r>
            <a:endParaRPr kumimoji="1" lang="en-US" altLang="zh-TW" dirty="0"/>
          </a:p>
          <a:p>
            <a:r>
              <a:rPr kumimoji="1" lang="zh-TW" altLang="en-US" dirty="0"/>
              <a:t>九年級則是在七八年級厚植的基礎上陪伴他們做出適性的選擇</a:t>
            </a:r>
          </a:p>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5</a:t>
            </a:fld>
            <a:endParaRPr lang="zh-TW" altLang="en-US"/>
          </a:p>
        </p:txBody>
      </p:sp>
    </p:spTree>
    <p:extLst>
      <p:ext uri="{BB962C8B-B14F-4D97-AF65-F5344CB8AC3E}">
        <p14:creationId xmlns:p14="http://schemas.microsoft.com/office/powerpoint/2010/main" xmlns="" val="402584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所以從前面的影片就可以知道生涯決定與適性輔導的關係密不可分</a:t>
            </a:r>
            <a:endParaRPr lang="en-US" altLang="zh-TW" dirty="0"/>
          </a:p>
          <a:p>
            <a:r>
              <a:rPr lang="zh-TW" altLang="en-US" dirty="0"/>
              <a:t>而且多元的試探與體驗缺一不可</a:t>
            </a:r>
            <a:r>
              <a:rPr lang="en-US" altLang="zh-TW" dirty="0"/>
              <a:t> </a:t>
            </a:r>
            <a:r>
              <a:rPr lang="zh-TW" altLang="en-US" dirty="0"/>
              <a:t>才能幫助孩子畫出屬於自己的生涯圖像</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7</a:t>
            </a:fld>
            <a:endParaRPr lang="zh-TW" altLang="en-US"/>
          </a:p>
        </p:txBody>
      </p:sp>
    </p:spTree>
    <p:extLst>
      <p:ext uri="{BB962C8B-B14F-4D97-AF65-F5344CB8AC3E}">
        <p14:creationId xmlns:p14="http://schemas.microsoft.com/office/powerpoint/2010/main" xmlns="" val="229631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r>
              <a:rPr lang="zh-TW" altLang="en-US" dirty="0"/>
              <a:t>國中的生涯規劃分為覺察與探索、評估與統整及做決定三個階段</a:t>
            </a:r>
            <a:endParaRPr lang="en-US" altLang="zh-TW" dirty="0"/>
          </a:p>
          <a:p>
            <a:r>
              <a:rPr lang="zh-TW" altLang="en-US" dirty="0"/>
              <a:t>對應到學習的歷程就是要先運用金三角的概念努力體驗多元生活經驗後</a:t>
            </a:r>
            <a:endParaRPr lang="en-US" altLang="zh-TW" dirty="0"/>
          </a:p>
          <a:p>
            <a:r>
              <a:rPr lang="zh-TW" altLang="en-US" dirty="0"/>
              <a:t>再決定自己適合選讀學術型、或技術型高中</a:t>
            </a:r>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a:t>
            </a:fld>
            <a:endParaRPr lang="zh-TW" altLang="en-US"/>
          </a:p>
        </p:txBody>
      </p:sp>
    </p:spTree>
    <p:extLst>
      <p:ext uri="{BB962C8B-B14F-4D97-AF65-F5344CB8AC3E}">
        <p14:creationId xmlns:p14="http://schemas.microsoft.com/office/powerpoint/2010/main" xmlns="" val="229631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9</a:t>
            </a:fld>
            <a:endParaRPr lang="zh-TW" altLang="en-US"/>
          </a:p>
        </p:txBody>
      </p:sp>
    </p:spTree>
    <p:extLst>
      <p:ext uri="{BB962C8B-B14F-4D97-AF65-F5344CB8AC3E}">
        <p14:creationId xmlns:p14="http://schemas.microsoft.com/office/powerpoint/2010/main" xmlns="" val="2296315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10</a:t>
            </a:fld>
            <a:endParaRPr lang="en-US" altLang="zh-TW">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圖像版面配置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5826"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05827"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fld id="{055A7311-A05C-4A88-9F74-01DA51090577}" type="slidenum">
              <a:rPr lang="zh-TW" altLang="en-US">
                <a:solidFill>
                  <a:prstClr val="black"/>
                </a:solidFill>
              </a:rPr>
              <a:pPr/>
              <a:t>11</a:t>
            </a:fld>
            <a:endParaRPr lang="en-US" altLang="zh-TW">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pPr>
                <a:defRPr/>
              </a:pPr>
              <a:t>2018/1/19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2018/1/19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2018/1/19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標題投影片含圖片">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pic>
        <p:nvPicPr>
          <p:cNvPr id="8" name="Picture 7" descr="TitleSlideOverlay.png"/>
          <p:cNvPicPr>
            <a:picLocks noChangeAspect="1"/>
          </p:cNvPicPr>
          <p:nvPr/>
        </p:nvPicPr>
        <p:blipFill>
          <a:blip r:embed="rId2" cstate="print"/>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zh-TW" altLang="en-US"/>
              <a:t>按一下以編輯母片標題樣式</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區段標頭">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cstate="print"/>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zh-TW" altLang="en-US"/>
              <a:t>按一下以編輯母片標題樣式</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8" name="Footer Placeholder 7"/>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9" name="Slide Number Placeholder 8"/>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4" name="Footer Placeholder 3"/>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5" name="Slide Number Placeholder 4"/>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3" name="Footer Placeholder 2"/>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4" name="Slide Number Placeholder 3"/>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2018/1/19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zh-TW" altLang="en-US"/>
              <a:t>按一下以編輯母片標題樣式</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zh-TW" altLang="en-US"/>
              <a:t>按一下以編輯母片標題樣式</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標題上的圖片">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標題上 2 張圖片">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6" name="Footer Placeholder 5"/>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7" name="Slide Number Placeholder 6"/>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zh-TW" altLang="en-US"/>
              <a:t>按一下以編輯母片標題樣式</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 name="Vertical Title 1"/>
          <p:cNvSpPr>
            <a:spLocks noGrp="1"/>
          </p:cNvSpPr>
          <p:nvPr>
            <p:ph type="title" orient="vert"/>
          </p:nvPr>
        </p:nvSpPr>
        <p:spPr>
          <a:xfrm>
            <a:off x="7318248" y="914400"/>
            <a:ext cx="1444752" cy="54864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fld id="{1D1526D8-A515-5540-8072-BD0818DB8F80}" type="datetimeFigureOut">
              <a:rPr kumimoji="1" lang="zh-TW" altLang="en-US" smtClean="0">
                <a:solidFill>
                  <a:prstClr val="white"/>
                </a:solidFill>
                <a:latin typeface="Arial Rounded MT Bold"/>
                <a:ea typeface="新細明體"/>
              </a:rPr>
              <a:pPr/>
              <a:t>2018/1/19</a:t>
            </a:fld>
            <a:endParaRPr kumimoji="1" lang="zh-TW" altLang="en-US">
              <a:solidFill>
                <a:prstClr val="white"/>
              </a:solidFill>
              <a:latin typeface="Arial Rounded MT Bold"/>
              <a:ea typeface="新細明體"/>
            </a:endParaRPr>
          </a:p>
        </p:txBody>
      </p:sp>
      <p:sp>
        <p:nvSpPr>
          <p:cNvPr id="5" name="Footer Placeholder 4"/>
          <p:cNvSpPr>
            <a:spLocks noGrp="1"/>
          </p:cNvSpPr>
          <p:nvPr>
            <p:ph type="ftr" sz="quarter" idx="11"/>
          </p:nvPr>
        </p:nvSpPr>
        <p:spPr/>
        <p:txBody>
          <a:bodyPr/>
          <a:lstStyle/>
          <a:p>
            <a:endParaRPr kumimoji="1" lang="zh-TW" altLang="en-US">
              <a:solidFill>
                <a:prstClr val="white"/>
              </a:solidFill>
              <a:latin typeface="Arial Rounded MT Bold"/>
              <a:ea typeface="新細明體"/>
            </a:endParaRPr>
          </a:p>
        </p:txBody>
      </p:sp>
      <p:sp>
        <p:nvSpPr>
          <p:cNvPr id="6" name="Slide Number Placeholder 5"/>
          <p:cNvSpPr>
            <a:spLocks noGrp="1"/>
          </p:cNvSpPr>
          <p:nvPr>
            <p:ph type="sldNum" sz="quarter" idx="12"/>
          </p:nvPr>
        </p:nvSpPr>
        <p:spPr/>
        <p:txBody>
          <a:bodyPr/>
          <a:lstStyle/>
          <a:p>
            <a:fld id="{38694BE8-8A70-644A-A24C-1BF74B52F64E}" type="slidenum">
              <a:rPr kumimoji="1" lang="zh-TW" altLang="en-US" smtClean="0">
                <a:solidFill>
                  <a:prstClr val="white"/>
                </a:solidFill>
                <a:latin typeface="Arial Rounded MT Bold"/>
                <a:ea typeface="新細明體"/>
              </a:rPr>
              <a:pPr/>
              <a:t>‹#›</a:t>
            </a:fld>
            <a:endParaRPr kumimoji="1" lang="zh-TW" altLang="en-US">
              <a:solidFill>
                <a:prstClr val="white"/>
              </a:solidFill>
              <a:latin typeface="Arial Rounded MT Bold"/>
              <a:ea typeface="新細明體"/>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endParaRPr lang="zh-TW" altLang="en-US" noProof="0"/>
          </a:p>
        </p:txBody>
      </p:sp>
      <p:sp>
        <p:nvSpPr>
          <p:cNvPr id="4" name="Rectangle 77"/>
          <p:cNvSpPr>
            <a:spLocks noGrp="1" noChangeArrowheads="1"/>
          </p:cNvSpPr>
          <p:nvPr>
            <p:ph type="sldNum" sz="quarter" idx="10"/>
          </p:nvPr>
        </p:nvSpPr>
        <p:spPr>
          <a:ln/>
        </p:spPr>
        <p:txBody>
          <a:bodyPr/>
          <a:lstStyle>
            <a:lvl1pPr>
              <a:defRPr/>
            </a:lvl1pPr>
          </a:lstStyle>
          <a:p>
            <a:pPr>
              <a:defRPr/>
            </a:pPr>
            <a:fld id="{0A9C8304-E8E8-4E31-9F63-ABAF49A4BE69}" type="slidenum">
              <a:rPr lang="zh-TW" altLang="en-US">
                <a:solidFill>
                  <a:prstClr val="white"/>
                </a:solidFill>
                <a:latin typeface="Arial Rounded MT Bold"/>
                <a:ea typeface="新細明體"/>
              </a:rPr>
              <a:pPr>
                <a:defRPr/>
              </a:pPr>
              <a:t>‹#›</a:t>
            </a:fld>
            <a:endParaRPr lang="en-US" altLang="zh-TW">
              <a:solidFill>
                <a:prstClr val="white"/>
              </a:solidFill>
              <a:latin typeface="Arial Rounded MT Bold"/>
              <a:ea typeface="新細明體"/>
            </a:endParaRPr>
          </a:p>
        </p:txBody>
      </p:sp>
    </p:spTree>
    <p:extLst>
      <p:ext uri="{BB962C8B-B14F-4D97-AF65-F5344CB8AC3E}">
        <p14:creationId xmlns:p14="http://schemas.microsoft.com/office/powerpoint/2010/main" xmlns="" val="2669592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2018/1/19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500117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821006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2018/1/19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3968990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195718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43997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255887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1631590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3710573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292455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1495184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1434731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26305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2018/1/19</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8"/>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3"/>
            <a:ext cx="4038600" cy="441166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3"/>
            <a:ext cx="4038600" cy="4411662"/>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2976962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38"/>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xmlns="" val="1993683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91CA5739-9C35-45C9-B5EF-F3DF0ACD304D}"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4B162F58-7177-4E3A-8D9C-4F66406F1A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9571890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CBC76E-56BE-4F8F-BD71-342D345C42C9}"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2A487346-E5F0-4739-8D31-30C1866C4FB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397978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AEB6438D-4DEC-4DEC-B4B7-25580A14395B}"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6ED3551-820C-4C3A-BBFD-62D5D6C77D6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194612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F3739078-D267-492C-8ACF-2E432A1F062F}"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BF66BAD-63F9-455B-9252-1A93E8913BC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3160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428CA61-2362-4A2A-8ED2-76F7A0E94E27}"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637F90B-CD97-48E8-A796-02D73D20CD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619179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A898164-7281-4095-80B0-ACCD1CD1E9EB}"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DD2765EC-8184-4A5C-A457-4AAA51F9EFF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2770680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C6E762B-6CA8-4BAE-AA0E-B575F12948BF}"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8FA85D96-D6A2-46B0-8A58-14653CC1B1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1031026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36B05A5-B329-4D38-97F4-78DE46D61E14}"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A0C780CD-DFFF-4DB4-8161-A13AB9AA1374}"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19347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2018/1/19</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29CEA0D-4A77-47DA-BCD3-424CF3BA7514}"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99CDD090-0002-42F5-8A3E-BC23B918FAE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573023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130667E-C2CB-4340-891C-3B8E88C3B8FF}"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D1021B5D-024B-47E5-B990-A3024B412D0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3395493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9"/>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1298C2-54FB-40D7-AC18-E1D3959A3861}"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89203BCD-F0BB-4B67-8913-0E5B5F25E04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199815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2018/1/19</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2018/1/19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2018/1/19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9.jpeg"/><Relationship Id="rId2" Type="http://schemas.openxmlformats.org/officeDocument/2006/relationships/slideLayout" Target="../slideLayouts/slideLayout39.xml"/><Relationship Id="rId16" Type="http://schemas.openxmlformats.org/officeDocument/2006/relationships/image" Target="../media/image8.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2018/1/19</a:t>
            </a:fld>
            <a:endParaRPr lang="zh-TW" altLang="en-US"/>
          </a:p>
        </p:txBody>
      </p:sp>
      <p:sp>
        <p:nvSpPr>
          <p:cNvPr id="5" name="頁尾版面配置區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7" cstate="print"/>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a:solidFill>
                  <a:prstClr val="white"/>
                </a:solidFill>
                <a:latin typeface="Arial Rounded MT Bold"/>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zh-TW" altLang="en-US"/>
              <a:t>按一下以編輯母片標題樣式</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fld id="{1D1526D8-A515-5540-8072-BD0818DB8F80}" type="datetimeFigureOut">
              <a:rPr lang="zh-TW" altLang="en-US" smtClean="0">
                <a:solidFill>
                  <a:prstClr val="white"/>
                </a:solidFill>
                <a:latin typeface="Arial Rounded MT Bold"/>
                <a:ea typeface="新細明體"/>
              </a:rPr>
              <a:pPr defTabSz="457200" fontAlgn="auto">
                <a:spcBef>
                  <a:spcPts val="0"/>
                </a:spcBef>
                <a:spcAft>
                  <a:spcPts val="0"/>
                </a:spcAft>
              </a:pPr>
              <a:t>2018/1/19</a:t>
            </a:fld>
            <a:endParaRPr lang="zh-TW" altLang="en-US">
              <a:solidFill>
                <a:prstClr val="white"/>
              </a:solidFill>
              <a:latin typeface="Arial Rounded MT Bold"/>
              <a:ea typeface="新細明體"/>
            </a:endParaRPr>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pPr defTabSz="457200" fontAlgn="auto">
              <a:spcBef>
                <a:spcPts val="0"/>
              </a:spcBef>
              <a:spcAft>
                <a:spcPts val="0"/>
              </a:spcAft>
            </a:pPr>
            <a:endParaRPr lang="zh-TW" altLang="en-US">
              <a:solidFill>
                <a:prstClr val="white"/>
              </a:solidFill>
              <a:latin typeface="Arial Rounded MT Bold"/>
              <a:ea typeface="新細明體"/>
            </a:endParaRPr>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pPr defTabSz="457200" fontAlgn="auto">
              <a:spcBef>
                <a:spcPts val="0"/>
              </a:spcBef>
              <a:spcAft>
                <a:spcPts val="0"/>
              </a:spcAft>
            </a:pPr>
            <a:fld id="{38694BE8-8A70-644A-A24C-1BF74B52F64E}" type="slidenum">
              <a:rPr lang="zh-TW" altLang="en-US" smtClean="0">
                <a:solidFill>
                  <a:prstClr val="white"/>
                </a:solidFill>
                <a:latin typeface="Arial Rounded MT Bold"/>
                <a:ea typeface="新細明體"/>
              </a:rPr>
              <a:pPr defTabSz="457200" fontAlgn="auto">
                <a:spcBef>
                  <a:spcPts val="0"/>
                </a:spcBef>
                <a:spcAft>
                  <a:spcPts val="0"/>
                </a:spcAft>
              </a:pPr>
              <a:t>‹#›</a:t>
            </a:fld>
            <a:endParaRPr lang="zh-TW" altLang="en-US">
              <a:solidFill>
                <a:prstClr val="white"/>
              </a:solidFill>
              <a:latin typeface="Arial Rounded MT Bold"/>
              <a:ea typeface="新細明體"/>
            </a:endParaRPr>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kumimoji="0">
              <a:solidFill>
                <a:prstClr val="white"/>
              </a:solidFill>
              <a:latin typeface="Arial Rounded MT Bold"/>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8"/>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8"/>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8"/>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8"/>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8"/>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8"/>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2018/1/19</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2018/1/19</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xmlns=""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95C8FC7C-3690-4BC4-A905-EF022B0022AD}" type="datetimeFigureOut">
              <a:rPr lang="zh-TW" altLang="en-US">
                <a:solidFill>
                  <a:prstClr val="black">
                    <a:tint val="75000"/>
                  </a:prstClr>
                </a:solidFill>
              </a:rPr>
              <a:pPr>
                <a:defRPr/>
              </a:pPr>
              <a:t>2018/1/19</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8FE58871-2B2D-44A9-B589-C5146B6BCB0A}"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xmlns="" val="26725540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新細明體" charset="-120"/>
        </a:defRPr>
      </a:lvl2pPr>
      <a:lvl3pPr algn="ctr" rtl="0" fontAlgn="base">
        <a:spcBef>
          <a:spcPct val="0"/>
        </a:spcBef>
        <a:spcAft>
          <a:spcPct val="0"/>
        </a:spcAft>
        <a:defRPr sz="4400">
          <a:solidFill>
            <a:schemeClr val="tx1"/>
          </a:solidFill>
          <a:latin typeface="Calibri" pitchFamily="34" charset="0"/>
          <a:ea typeface="新細明體" charset="-120"/>
        </a:defRPr>
      </a:lvl3pPr>
      <a:lvl4pPr algn="ctr" rtl="0" fontAlgn="base">
        <a:spcBef>
          <a:spcPct val="0"/>
        </a:spcBef>
        <a:spcAft>
          <a:spcPct val="0"/>
        </a:spcAft>
        <a:defRPr sz="4400">
          <a:solidFill>
            <a:schemeClr val="tx1"/>
          </a:solidFill>
          <a:latin typeface="Calibri" pitchFamily="34" charset="0"/>
          <a:ea typeface="新細明體" charset="-120"/>
        </a:defRPr>
      </a:lvl4pPr>
      <a:lvl5pPr algn="ctr" rtl="0" fontAlgn="base">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png"/><Relationship Id="rId7" Type="http://schemas.openxmlformats.org/officeDocument/2006/relationships/diagramColors" Target="../diagrams/colors1.xml"/><Relationship Id="rId2" Type="http://schemas.openxmlformats.org/officeDocument/2006/relationships/image" Target="../media/image12.jpeg"/><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8.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image" Target="../media/image12.jpeg"/><Relationship Id="rId1" Type="http://schemas.openxmlformats.org/officeDocument/2006/relationships/slideLayout" Target="../slideLayouts/slideLayout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image" Target="../media/image12.jpeg"/><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png"/><Relationship Id="rId7" Type="http://schemas.openxmlformats.org/officeDocument/2006/relationships/diagramColors" Target="../diagrams/colors5.xml"/><Relationship Id="rId2" Type="http://schemas.openxmlformats.org/officeDocument/2006/relationships/image" Target="../media/image12.jpeg"/><Relationship Id="rId1" Type="http://schemas.openxmlformats.org/officeDocument/2006/relationships/slideLayout" Target="../slideLayouts/slideLayout2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png"/><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2.jpeg"/><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2.jpeg"/><Relationship Id="rId7" Type="http://schemas.openxmlformats.org/officeDocument/2006/relationships/diagramQuickStyle" Target="../diagrams/quickStyle7.xm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6.png"/><Relationship Id="rId9" Type="http://schemas.microsoft.com/office/2007/relationships/diagramDrawing" Target="../diagrams/drawing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6.png"/><Relationship Id="rId7" Type="http://schemas.openxmlformats.org/officeDocument/2006/relationships/diagramColors" Target="../diagrams/colors8.xml"/><Relationship Id="rId2" Type="http://schemas.openxmlformats.org/officeDocument/2006/relationships/image" Target="../media/image12.jpeg"/><Relationship Id="rId1" Type="http://schemas.openxmlformats.org/officeDocument/2006/relationships/slideLayout" Target="../slideLayouts/slideLayout2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solidFill>
                  <a:srgbClr val="000000"/>
                </a:solidFill>
              </a:rPr>
              <a:pPr>
                <a:defRPr/>
              </a:pPr>
              <a:t>1</a:t>
            </a:fld>
            <a:endParaRPr lang="zh-TW" altLang="en-US" dirty="0">
              <a:solidFill>
                <a:srgbClr val="000000"/>
              </a:solidFill>
            </a:endParaRPr>
          </a:p>
        </p:txBody>
      </p:sp>
      <p:pic>
        <p:nvPicPr>
          <p:cNvPr id="4" name="圖片 3" descr="107適性輔導研習簡報封面-2.jpg"/>
          <p:cNvPicPr>
            <a:picLocks noChangeAspect="1"/>
          </p:cNvPicPr>
          <p:nvPr/>
        </p:nvPicPr>
        <p:blipFill>
          <a:blip r:embed="rId3" cstate="print"/>
          <a:stretch>
            <a:fillRect/>
          </a:stretch>
        </p:blipFill>
        <p:spPr>
          <a:xfrm>
            <a:off x="-72009" y="-72008"/>
            <a:ext cx="9252521" cy="7029400"/>
          </a:xfrm>
          <a:prstGeom prst="rect">
            <a:avLst/>
          </a:prstGeom>
        </p:spPr>
      </p:pic>
    </p:spTree>
    <p:extLst>
      <p:ext uri="{BB962C8B-B14F-4D97-AF65-F5344CB8AC3E}">
        <p14:creationId xmlns:p14="http://schemas.microsoft.com/office/powerpoint/2010/main" xmlns="" val="386604683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xmlns=""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04806" name="文字方塊 38"/>
          <p:cNvSpPr txBox="1">
            <a:spLocks noChangeArrowheads="1"/>
          </p:cNvSpPr>
          <p:nvPr/>
        </p:nvSpPr>
        <p:spPr bwMode="auto">
          <a:xfrm>
            <a:off x="355600" y="530225"/>
            <a:ext cx="73850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r>
              <a:rPr lang="zh-TW" altLang="en-US" sz="2800" dirty="0">
                <a:solidFill>
                  <a:srgbClr val="FFFFCC"/>
                </a:solidFill>
                <a:latin typeface="Adobe 繁黑體 Std B" pitchFamily="34" charset="-120"/>
                <a:ea typeface="Adobe 繁黑體 Std B" pitchFamily="34" charset="-120"/>
                <a:sym typeface="Wingdings" pitchFamily="2" charset="2"/>
              </a:rPr>
              <a:t>生涯願景：想要</a:t>
            </a:r>
            <a:r>
              <a:rPr lang="en-US" altLang="zh-TW" sz="2800" dirty="0">
                <a:solidFill>
                  <a:srgbClr val="FFFFCC"/>
                </a:solidFill>
                <a:latin typeface="Adobe 繁黑體 Std B" pitchFamily="34" charset="-120"/>
                <a:ea typeface="Adobe 繁黑體 Std B" pitchFamily="34" charset="-120"/>
                <a:sym typeface="Wingdings" pitchFamily="2" charset="2"/>
              </a:rPr>
              <a:t>+</a:t>
            </a:r>
            <a:r>
              <a:rPr lang="zh-TW" altLang="en-US" sz="2800" dirty="0">
                <a:solidFill>
                  <a:srgbClr val="FFFFCC"/>
                </a:solidFill>
                <a:latin typeface="Adobe 繁黑體 Std B" pitchFamily="34" charset="-120"/>
                <a:ea typeface="Adobe 繁黑體 Std B" pitchFamily="34" charset="-120"/>
                <a:sym typeface="Wingdings" pitchFamily="2" charset="2"/>
              </a:rPr>
              <a:t>能要的組合</a:t>
            </a: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bwMode="auto">
          <a:xfrm>
            <a:off x="611188" y="2133600"/>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23" name="AutoShape 397"/>
          <p:cNvSpPr>
            <a:spLocks noChangeArrowheads="1"/>
          </p:cNvSpPr>
          <p:nvPr/>
        </p:nvSpPr>
        <p:spPr bwMode="auto">
          <a:xfrm>
            <a:off x="3492500" y="2708275"/>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24" name="文字方塊 23"/>
          <p:cNvSpPr txBox="1"/>
          <p:nvPr/>
        </p:nvSpPr>
        <p:spPr bwMode="auto">
          <a:xfrm>
            <a:off x="5095443" y="4514273"/>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25" name="文字方塊 24"/>
          <p:cNvSpPr txBox="1"/>
          <p:nvPr/>
        </p:nvSpPr>
        <p:spPr bwMode="auto">
          <a:xfrm>
            <a:off x="5292725" y="2133600"/>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26" name="文字方塊 25"/>
          <p:cNvSpPr txBox="1"/>
          <p:nvPr/>
        </p:nvSpPr>
        <p:spPr bwMode="auto">
          <a:xfrm>
            <a:off x="755650" y="4581525"/>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31" name="文字方塊 30"/>
          <p:cNvSpPr txBox="1">
            <a:spLocks noChangeArrowheads="1"/>
          </p:cNvSpPr>
          <p:nvPr/>
        </p:nvSpPr>
        <p:spPr bwMode="auto">
          <a:xfrm>
            <a:off x="457200" y="1600200"/>
            <a:ext cx="8229600" cy="4525963"/>
          </a:xfrm>
          <a:prstGeom prst="rect">
            <a:avLst/>
          </a:prstGeom>
          <a:noFill/>
          <a:ln>
            <a:noFill/>
          </a:ln>
          <a:effectLst>
            <a:outerShdw blurRad="40000" dist="20000" dir="5400000" rotWithShape="0">
              <a:srgbClr val="000000">
                <a:alpha val="37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buFontTx/>
              <a:buNone/>
            </a:pPr>
            <a:r>
              <a:rPr lang="zh-TW" altLang="en-US" dirty="0">
                <a:solidFill>
                  <a:srgbClr val="002060"/>
                </a:solidFill>
                <a:latin typeface="微軟正黑體" panose="020B0604030504040204" pitchFamily="34" charset="-120"/>
                <a:ea typeface="微軟正黑體" panose="020B0604030504040204" pitchFamily="34" charset="-120"/>
              </a:rPr>
              <a:t>能要：憑啥去那</a:t>
            </a:r>
          </a:p>
        </p:txBody>
      </p:sp>
      <p:sp>
        <p:nvSpPr>
          <p:cNvPr id="32" name="文字方塊 10"/>
          <p:cNvSpPr txBox="1">
            <a:spLocks noChangeArrowheads="1"/>
          </p:cNvSpPr>
          <p:nvPr/>
        </p:nvSpPr>
        <p:spPr bwMode="auto">
          <a:xfrm>
            <a:off x="5022591" y="1611458"/>
            <a:ext cx="3419475" cy="579437"/>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33" name="文字方塊 13"/>
          <p:cNvSpPr txBox="1">
            <a:spLocks noChangeArrowheads="1"/>
          </p:cNvSpPr>
          <p:nvPr/>
        </p:nvSpPr>
        <p:spPr bwMode="auto">
          <a:xfrm>
            <a:off x="5359752" y="3952443"/>
            <a:ext cx="2820987" cy="593725"/>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34" name="文字方塊 1"/>
          <p:cNvSpPr txBox="1">
            <a:spLocks noChangeArrowheads="1"/>
          </p:cNvSpPr>
          <p:nvPr/>
        </p:nvSpPr>
        <p:spPr bwMode="auto">
          <a:xfrm>
            <a:off x="909638" y="4025612"/>
            <a:ext cx="2241550" cy="579438"/>
          </a:xfrm>
          <a:prstGeom prst="rect">
            <a:avLst/>
          </a:prstGeom>
          <a:noFill/>
          <a:ln>
            <a:noFill/>
          </a:ln>
          <a:extLst/>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Tree>
    <p:extLst>
      <p:ext uri="{BB962C8B-B14F-4D97-AF65-F5344CB8AC3E}">
        <p14:creationId xmlns:p14="http://schemas.microsoft.com/office/powerpoint/2010/main" xmlns="" val="398508865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02" name="矩形 40"/>
          <p:cNvSpPr>
            <a:spLocks noChangeArrowheads="1"/>
          </p:cNvSpPr>
          <p:nvPr/>
        </p:nvSpPr>
        <p:spPr bwMode="auto">
          <a:xfrm>
            <a:off x="0" y="0"/>
            <a:ext cx="9144000" cy="444500"/>
          </a:xfrm>
          <a:prstGeom prst="rect">
            <a:avLst/>
          </a:prstGeom>
          <a:solidFill>
            <a:srgbClr val="990000"/>
          </a:solidFill>
          <a:ln>
            <a:noFill/>
          </a:ln>
          <a:extLst>
            <a:ext uri="{91240B29-F687-4F45-9708-019B960494DF}">
              <a14:hiddenLine xmlns:a14="http://schemas.microsoft.com/office/drawing/2010/main" xmlns="" w="0" algn="ctr">
                <a:solidFill>
                  <a:srgbClr val="000000"/>
                </a:solidFill>
                <a:round/>
                <a:headEnd/>
                <a:tailEnd/>
              </a14:hiddenLine>
            </a:ext>
          </a:extLst>
        </p:spPr>
        <p:txBody>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endParaRPr lang="zh-TW" altLang="en-US" sz="3200">
              <a:solidFill>
                <a:prstClr val="black"/>
              </a:solidFill>
            </a:endParaRPr>
          </a:p>
        </p:txBody>
      </p:sp>
      <p:pic>
        <p:nvPicPr>
          <p:cNvPr id="204803"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388" y="-15875"/>
            <a:ext cx="1960562"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4804" name="群組 74"/>
          <p:cNvGrpSpPr>
            <a:grpSpLocks/>
          </p:cNvGrpSpPr>
          <p:nvPr/>
        </p:nvGrpSpPr>
        <p:grpSpPr bwMode="auto">
          <a:xfrm>
            <a:off x="2411413" y="44450"/>
            <a:ext cx="2481262" cy="381000"/>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3742"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5212"/>
              <a:ext cx="360284" cy="359487"/>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659"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430" y="44624"/>
              <a:ext cx="360285"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201" y="44624"/>
              <a:ext cx="360284" cy="35948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250"/>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1" name="矩形 20"/>
          <p:cNvSpPr/>
          <p:nvPr/>
        </p:nvSpPr>
        <p:spPr>
          <a:xfrm>
            <a:off x="4910138" y="44450"/>
            <a:ext cx="4054475" cy="708025"/>
          </a:xfrm>
          <a:prstGeom prst="rect">
            <a:avLst/>
          </a:prstGeom>
        </p:spPr>
        <p:txBody>
          <a:bodyPr>
            <a:spAutoFit/>
          </a:bodyPr>
          <a:lstStyle/>
          <a:p>
            <a:pPr>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pPr>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517526" y="1346521"/>
            <a:ext cx="4054474" cy="468074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zh-TW" altLang="en-US" sz="1600" b="1" dirty="0">
                <a:solidFill>
                  <a:srgbClr val="8064A2">
                    <a:lumMod val="50000"/>
                  </a:srgbClr>
                </a:solidFill>
                <a:latin typeface="微軟正黑體" pitchFamily="34" charset="-120"/>
                <a:ea typeface="微軟正黑體" pitchFamily="34" charset="-120"/>
              </a:rPr>
              <a:t>釐清生涯願景</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發現所是</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建立籌劃策略</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精挑掌控</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置身學校</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精專實用</a:t>
            </a:r>
            <a:endParaRPr lang="en-US" altLang="zh-TW" sz="3200" b="1" dirty="0">
              <a:solidFill>
                <a:srgbClr val="8064A2">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endParaRPr lang="en-US" altLang="zh-TW" sz="1600" b="1" dirty="0">
              <a:solidFill>
                <a:srgbClr val="F79646">
                  <a:lumMod val="50000"/>
                </a:srgbClr>
              </a:solidFill>
              <a:latin typeface="微軟正黑體" pitchFamily="34" charset="-120"/>
              <a:ea typeface="微軟正黑體" pitchFamily="34" charset="-120"/>
            </a:endParaRPr>
          </a:p>
          <a:p>
            <a:pPr>
              <a:defRPr/>
            </a:pPr>
            <a:r>
              <a:rPr lang="zh-TW" altLang="en-US" sz="1600" b="1" dirty="0">
                <a:solidFill>
                  <a:srgbClr val="8064A2">
                    <a:lumMod val="50000"/>
                  </a:srgbClr>
                </a:solidFill>
                <a:latin typeface="微軟正黑體" pitchFamily="34" charset="-120"/>
                <a:ea typeface="微軟正黑體" pitchFamily="34" charset="-120"/>
              </a:rPr>
              <a:t>置身職場</a:t>
            </a:r>
            <a:endParaRPr lang="en-US" altLang="zh-TW" sz="1600" b="1" dirty="0">
              <a:solidFill>
                <a:srgbClr val="8064A2">
                  <a:lumMod val="50000"/>
                </a:srgbClr>
              </a:solidFill>
              <a:latin typeface="微軟正黑體" pitchFamily="34" charset="-120"/>
              <a:ea typeface="微軟正黑體" pitchFamily="34" charset="-120"/>
            </a:endParaRPr>
          </a:p>
          <a:p>
            <a:pPr>
              <a:defRPr/>
            </a:pPr>
            <a:r>
              <a:rPr lang="zh-TW" altLang="en-US" sz="3200" b="1" dirty="0">
                <a:solidFill>
                  <a:srgbClr val="8064A2">
                    <a:lumMod val="50000"/>
                  </a:srgbClr>
                </a:solidFill>
                <a:latin typeface="微軟正黑體" pitchFamily="34" charset="-120"/>
                <a:ea typeface="微軟正黑體" pitchFamily="34" charset="-120"/>
              </a:rPr>
              <a:t>典型出路</a:t>
            </a:r>
          </a:p>
        </p:txBody>
      </p:sp>
      <p:sp>
        <p:nvSpPr>
          <p:cNvPr id="15" name="矩形 14"/>
          <p:cNvSpPr/>
          <p:nvPr/>
        </p:nvSpPr>
        <p:spPr>
          <a:xfrm>
            <a:off x="4468813" y="1341438"/>
            <a:ext cx="4063627" cy="46807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r">
              <a:defRPr/>
            </a:pPr>
            <a:r>
              <a:rPr lang="zh-TW" altLang="en-US" sz="1600" b="1" dirty="0">
                <a:solidFill>
                  <a:srgbClr val="002060"/>
                </a:solidFill>
                <a:latin typeface="微軟正黑體" pitchFamily="34" charset="-120"/>
                <a:ea typeface="微軟正黑體" pitchFamily="34" charset="-120"/>
              </a:rPr>
              <a:t>釐清生涯願景</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拓展可能</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建立</a:t>
            </a:r>
            <a:r>
              <a:rPr lang="zh-TW" altLang="en-US" sz="1600" b="1" dirty="0">
                <a:solidFill>
                  <a:srgbClr val="8064A2">
                    <a:lumMod val="50000"/>
                  </a:srgbClr>
                </a:solidFill>
                <a:latin typeface="微軟正黑體" pitchFamily="34" charset="-120"/>
                <a:ea typeface="微軟正黑體" pitchFamily="34" charset="-120"/>
              </a:rPr>
              <a:t>籌劃</a:t>
            </a:r>
            <a:r>
              <a:rPr lang="zh-TW" altLang="en-US" sz="1600" b="1" dirty="0">
                <a:solidFill>
                  <a:srgbClr val="002060"/>
                </a:solidFill>
                <a:latin typeface="微軟正黑體" pitchFamily="34" charset="-120"/>
                <a:ea typeface="微軟正黑體" pitchFamily="34" charset="-120"/>
              </a:rPr>
              <a:t>策略</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開放體驗</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置身學校</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廣博求知</a:t>
            </a:r>
            <a:endParaRPr lang="en-US" altLang="zh-TW" sz="3200" b="1" dirty="0">
              <a:solidFill>
                <a:srgbClr val="002060"/>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endParaRPr lang="en-US" altLang="zh-TW" sz="1600" b="1" dirty="0">
              <a:solidFill>
                <a:srgbClr val="F79646">
                  <a:lumMod val="50000"/>
                </a:srgbClr>
              </a:solidFill>
              <a:latin typeface="微軟正黑體" pitchFamily="34" charset="-120"/>
              <a:ea typeface="微軟正黑體" pitchFamily="34" charset="-120"/>
            </a:endParaRPr>
          </a:p>
          <a:p>
            <a:pPr algn="r">
              <a:defRPr/>
            </a:pPr>
            <a:r>
              <a:rPr lang="zh-TW" altLang="en-US" sz="1600" b="1" dirty="0">
                <a:solidFill>
                  <a:srgbClr val="002060"/>
                </a:solidFill>
                <a:latin typeface="微軟正黑體" pitchFamily="34" charset="-120"/>
                <a:ea typeface="微軟正黑體" pitchFamily="34" charset="-120"/>
              </a:rPr>
              <a:t>置身職場</a:t>
            </a:r>
            <a:endParaRPr lang="en-US" altLang="zh-TW" sz="1600" b="1" dirty="0">
              <a:solidFill>
                <a:srgbClr val="002060"/>
              </a:solidFill>
              <a:latin typeface="微軟正黑體" pitchFamily="34" charset="-120"/>
              <a:ea typeface="微軟正黑體" pitchFamily="34" charset="-120"/>
            </a:endParaRPr>
          </a:p>
          <a:p>
            <a:pPr algn="r">
              <a:defRPr/>
            </a:pPr>
            <a:r>
              <a:rPr lang="zh-TW" altLang="en-US" sz="3200" b="1" dirty="0">
                <a:solidFill>
                  <a:srgbClr val="002060"/>
                </a:solidFill>
                <a:latin typeface="微軟正黑體" pitchFamily="34" charset="-120"/>
                <a:ea typeface="微軟正黑體" pitchFamily="34" charset="-120"/>
              </a:rPr>
              <a:t>創新出路</a:t>
            </a:r>
          </a:p>
        </p:txBody>
      </p:sp>
      <p:pic>
        <p:nvPicPr>
          <p:cNvPr id="16" name="資料庫圖表 3"/>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22513" y="2636912"/>
            <a:ext cx="4498975" cy="27305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文字方塊 16"/>
          <p:cNvSpPr txBox="1">
            <a:spLocks noChangeArrowheads="1"/>
          </p:cNvSpPr>
          <p:nvPr/>
        </p:nvSpPr>
        <p:spPr bwMode="auto">
          <a:xfrm>
            <a:off x="2938502" y="1370929"/>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掌控力</a:t>
            </a:r>
            <a:endParaRPr lang="zh-TW" altLang="en-US" sz="2400" dirty="0">
              <a:solidFill>
                <a:prstClr val="black"/>
              </a:solidFill>
              <a:latin typeface="Arial" pitchFamily="34" charset="0"/>
            </a:endParaRPr>
          </a:p>
        </p:txBody>
      </p:sp>
      <p:sp>
        <p:nvSpPr>
          <p:cNvPr id="18" name="文字方塊 17"/>
          <p:cNvSpPr txBox="1">
            <a:spLocks noChangeArrowheads="1"/>
          </p:cNvSpPr>
          <p:nvPr/>
        </p:nvSpPr>
        <p:spPr bwMode="auto">
          <a:xfrm>
            <a:off x="5530890" y="1418554"/>
            <a:ext cx="553998" cy="1144587"/>
          </a:xfrm>
          <a:prstGeom prst="rect">
            <a:avLst/>
          </a:prstGeom>
          <a:solidFill>
            <a:schemeClr val="accent3">
              <a:lumMod val="60000"/>
              <a:lumOff val="40000"/>
            </a:schemeClr>
          </a:solidFill>
          <a:ln>
            <a:noFill/>
          </a:ln>
        </p:spPr>
        <p:txBody>
          <a:bodyPr vert="eaVert">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algn="ctr"/>
            <a:r>
              <a:rPr lang="zh-TW" altLang="en-US" sz="2400" b="1" dirty="0">
                <a:solidFill>
                  <a:srgbClr val="C00000"/>
                </a:solidFill>
                <a:latin typeface="微軟正黑體" pitchFamily="34" charset="-120"/>
                <a:ea typeface="微軟正黑體" pitchFamily="34" charset="-120"/>
              </a:rPr>
              <a:t>開放力</a:t>
            </a:r>
            <a:endParaRPr lang="zh-TW" altLang="en-US" sz="2400" dirty="0">
              <a:solidFill>
                <a:prstClr val="black"/>
              </a:solidFill>
              <a:latin typeface="Arial" pitchFamily="34" charset="0"/>
            </a:endParaRPr>
          </a:p>
        </p:txBody>
      </p:sp>
    </p:spTree>
    <p:extLst>
      <p:ext uri="{BB962C8B-B14F-4D97-AF65-F5344CB8AC3E}">
        <p14:creationId xmlns:p14="http://schemas.microsoft.com/office/powerpoint/2010/main" xmlns="" val="3884501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out)">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55732" y="529516"/>
            <a:ext cx="7384620" cy="523220"/>
          </a:xfrm>
          <a:prstGeom prst="rect">
            <a:avLst/>
          </a:prstGeom>
          <a:noFill/>
        </p:spPr>
        <p:txBody>
          <a:bodyPr wrap="square" rtlCol="0">
            <a:spAutoFit/>
          </a:bodyPr>
          <a:lstStyle/>
          <a:p>
            <a:r>
              <a:rPr lang="zh-TW" altLang="en-US" sz="2800" dirty="0">
                <a:solidFill>
                  <a:srgbClr val="FFFFCC"/>
                </a:solidFill>
                <a:latin typeface="Adobe 繁黑體 Std B" pitchFamily="34" charset="-120"/>
                <a:ea typeface="Adobe 繁黑體 Std B" pitchFamily="34" charset="-120"/>
                <a:sym typeface="Arial" pitchFamily="34" charset="0"/>
              </a:rPr>
              <a:t>學生</a:t>
            </a:r>
            <a:r>
              <a:rPr lang="zh-TW" altLang="zh-TW" sz="2800" dirty="0">
                <a:solidFill>
                  <a:srgbClr val="FFFFCC"/>
                </a:solidFill>
                <a:latin typeface="Adobe 繁黑體 Std B" pitchFamily="34" charset="-120"/>
                <a:ea typeface="Adobe 繁黑體 Std B" pitchFamily="34" charset="-120"/>
                <a:sym typeface="Arial" pitchFamily="34" charset="0"/>
              </a:rPr>
              <a:t>國中畢業前，如何協助孩子適性入學</a:t>
            </a:r>
            <a:endParaRPr lang="zh-TW" altLang="zh-TW" sz="2800" dirty="0">
              <a:solidFill>
                <a:srgbClr val="FFFFCC"/>
              </a:solidFill>
              <a:latin typeface="Adobe 繁黑體 Std B" pitchFamily="34" charset="-120"/>
              <a:ea typeface="Adobe 繁黑體 Std B" pitchFamily="34" charset="-120"/>
            </a:endParaRPr>
          </a:p>
        </p:txBody>
      </p:sp>
      <p:sp>
        <p:nvSpPr>
          <p:cNvPr id="21" name="Shape 628"/>
          <p:cNvSpPr>
            <a:spLocks noChangeArrowheads="1"/>
          </p:cNvSpPr>
          <p:nvPr/>
        </p:nvSpPr>
        <p:spPr bwMode="auto">
          <a:xfrm>
            <a:off x="1104079" y="1271808"/>
            <a:ext cx="7216775" cy="868363"/>
          </a:xfrm>
          <a:prstGeom prst="rect">
            <a:avLst/>
          </a:prstGeom>
          <a:solidFill>
            <a:srgbClr val="FFFFCC"/>
          </a:solidFill>
          <a:ln w="25400">
            <a:solidFill>
              <a:schemeClr val="tx1"/>
            </a:solidFill>
            <a:round/>
            <a:headEnd/>
            <a:tailEnd/>
          </a:ln>
        </p:spPr>
        <p:txBody>
          <a:bodyPr lIns="91425" tIns="45700" rIns="91425" bIns="45700" anchor="ctr"/>
          <a:lstStyle>
            <a:lvl1pPr marL="633413" indent="-633413">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親師生共同完成「</a:t>
            </a:r>
            <a:r>
              <a:rPr lang="zh-TW" altLang="zh-TW" sz="3000" b="1" dirty="0">
                <a:solidFill>
                  <a:srgbClr val="FF0000"/>
                </a:solidFill>
                <a:latin typeface="Adobe 繁黑體 Std B" pitchFamily="34" charset="-120"/>
                <a:ea typeface="Adobe 繁黑體 Std B" pitchFamily="34" charset="-120"/>
                <a:cs typeface="Arial" pitchFamily="34" charset="0"/>
                <a:sym typeface="Arial" pitchFamily="34" charset="0"/>
              </a:rPr>
              <a:t>國中學生生涯輔導紀錄手冊</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」生涯發展規劃書</a:t>
            </a:r>
          </a:p>
        </p:txBody>
      </p:sp>
      <p:sp>
        <p:nvSpPr>
          <p:cNvPr id="22" name="Shape 629"/>
          <p:cNvSpPr>
            <a:spLocks noChangeArrowheads="1"/>
          </p:cNvSpPr>
          <p:nvPr/>
        </p:nvSpPr>
        <p:spPr bwMode="auto">
          <a:xfrm>
            <a:off x="1091379" y="2568795"/>
            <a:ext cx="7216775" cy="939800"/>
          </a:xfrm>
          <a:prstGeom prst="rect">
            <a:avLst/>
          </a:prstGeom>
          <a:solidFill>
            <a:srgbClr val="E0B2B1"/>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認識各縣市免試入學（含超額比序）</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及特色招生</a:t>
            </a:r>
          </a:p>
        </p:txBody>
      </p:sp>
      <p:sp>
        <p:nvSpPr>
          <p:cNvPr id="23" name="Shape 630"/>
          <p:cNvSpPr>
            <a:spLocks noChangeArrowheads="1"/>
          </p:cNvSpPr>
          <p:nvPr/>
        </p:nvSpPr>
        <p:spPr bwMode="auto">
          <a:xfrm>
            <a:off x="1086617" y="3935633"/>
            <a:ext cx="7216775" cy="936625"/>
          </a:xfrm>
          <a:prstGeom prst="rect">
            <a:avLst/>
          </a:prstGeom>
          <a:solidFill>
            <a:srgbClr val="D18D8B"/>
          </a:solidFill>
          <a:ln w="25400">
            <a:solidFill>
              <a:schemeClr val="tx1"/>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認識全國五專、</a:t>
            </a:r>
          </a:p>
          <a:p>
            <a:pPr algn="ctr" eaLnBrk="1" hangingPunct="1">
              <a:buSzPct val="25000"/>
            </a:pPr>
            <a:r>
              <a:rPr lang="zh-TW" altLang="zh-TW" sz="3000">
                <a:solidFill>
                  <a:srgbClr val="000000"/>
                </a:solidFill>
                <a:latin typeface="Adobe 繁黑體 Std B" pitchFamily="34" charset="-120"/>
                <a:ea typeface="Adobe 繁黑體 Std B" pitchFamily="34" charset="-120"/>
                <a:cs typeface="Arial" pitchFamily="34" charset="0"/>
                <a:sym typeface="Arial" pitchFamily="34" charset="0"/>
              </a:rPr>
              <a:t>各免試就學區高</a:t>
            </a:r>
            <a:r>
              <a:rPr lang="zh-TW" altLang="en-US" sz="3000">
                <a:solidFill>
                  <a:srgbClr val="000000"/>
                </a:solidFill>
                <a:latin typeface="Adobe 繁黑體 Std B" pitchFamily="34" charset="-120"/>
                <a:ea typeface="Adobe 繁黑體 Std B" pitchFamily="34" charset="-120"/>
                <a:cs typeface="Arial" pitchFamily="34" charset="0"/>
                <a:sym typeface="Arial" pitchFamily="34" charset="0"/>
              </a:rPr>
              <a:t>級中等學校</a:t>
            </a:r>
            <a:endParaRPr lang="zh-TW" altLang="zh-TW" sz="300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4" name="Shape 631"/>
          <p:cNvSpPr>
            <a:spLocks noChangeArrowheads="1"/>
          </p:cNvSpPr>
          <p:nvPr/>
        </p:nvSpPr>
        <p:spPr bwMode="auto">
          <a:xfrm>
            <a:off x="1067565" y="5304058"/>
            <a:ext cx="7218362" cy="576263"/>
          </a:xfrm>
          <a:prstGeom prst="rect">
            <a:avLst/>
          </a:prstGeom>
          <a:solidFill>
            <a:srgbClr val="FFC000"/>
          </a:solidFill>
          <a:ln w="25400">
            <a:solidFill>
              <a:schemeClr val="tx1"/>
            </a:solidFill>
            <a:round/>
            <a:headEnd/>
            <a:tailEnd/>
          </a:ln>
        </p:spPr>
        <p:txBody>
          <a:bodyPr lIns="91425" tIns="45700" rIns="91425" bIns="45700"/>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buSzPct val="25000"/>
            </a:pP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使用</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各</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就學區</a:t>
            </a:r>
            <a:r>
              <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rPr>
              <a:t>志願選填試探系統</a:t>
            </a:r>
            <a:r>
              <a:rPr lang="zh-TW" altLang="en-US" sz="3000" dirty="0">
                <a:solidFill>
                  <a:srgbClr val="000000"/>
                </a:solidFill>
                <a:latin typeface="Adobe 繁黑體 Std B" pitchFamily="34" charset="-120"/>
                <a:ea typeface="Adobe 繁黑體 Std B" pitchFamily="34" charset="-120"/>
                <a:cs typeface="Arial" pitchFamily="34" charset="0"/>
                <a:sym typeface="Arial" pitchFamily="34" charset="0"/>
              </a:rPr>
              <a:t>進行試探</a:t>
            </a:r>
            <a:endParaRPr lang="zh-TW" altLang="zh-TW" sz="3000" dirty="0">
              <a:solidFill>
                <a:srgbClr val="000000"/>
              </a:solidFill>
              <a:latin typeface="Adobe 繁黑體 Std B" pitchFamily="34" charset="-120"/>
              <a:ea typeface="Adobe 繁黑體 Std B" pitchFamily="34" charset="-120"/>
              <a:cs typeface="Arial" pitchFamily="34" charset="0"/>
              <a:sym typeface="Arial" pitchFamily="34" charset="0"/>
            </a:endParaRPr>
          </a:p>
        </p:txBody>
      </p:sp>
      <p:sp>
        <p:nvSpPr>
          <p:cNvPr id="25" name="Shape 633"/>
          <p:cNvSpPr>
            <a:spLocks noChangeArrowheads="1"/>
          </p:cNvSpPr>
          <p:nvPr/>
        </p:nvSpPr>
        <p:spPr bwMode="auto">
          <a:xfrm rot="5400000">
            <a:off x="4518791" y="2179857"/>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26" name="Shape 634"/>
          <p:cNvSpPr>
            <a:spLocks noChangeArrowheads="1"/>
          </p:cNvSpPr>
          <p:nvPr/>
        </p:nvSpPr>
        <p:spPr bwMode="auto">
          <a:xfrm rot="5400000">
            <a:off x="4514821" y="3547489"/>
            <a:ext cx="360363"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2" name="Shape 635"/>
          <p:cNvSpPr>
            <a:spLocks noChangeArrowheads="1"/>
          </p:cNvSpPr>
          <p:nvPr/>
        </p:nvSpPr>
        <p:spPr bwMode="auto">
          <a:xfrm rot="5400000">
            <a:off x="4514028" y="4915121"/>
            <a:ext cx="361951" cy="419100"/>
          </a:xfrm>
          <a:prstGeom prst="rightArrow">
            <a:avLst>
              <a:gd name="adj1" fmla="val 50000"/>
              <a:gd name="adj2" fmla="val 50000"/>
            </a:avLst>
          </a:prstGeom>
          <a:solidFill>
            <a:srgbClr val="FF0000"/>
          </a:solidFill>
          <a:ln w="9525">
            <a:solidFill>
              <a:srgbClr val="C00000"/>
            </a:solidFill>
            <a:round/>
            <a:headEnd/>
            <a:tailEnd/>
          </a:ln>
        </p:spPr>
        <p:txBody>
          <a:bodyPr lIns="91425" tIns="45700" rIns="91425" bIns="4570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zh-TW">
              <a:solidFill>
                <a:srgbClr val="000000"/>
              </a:solidFill>
              <a:latin typeface="標楷體" panose="03000509000000000000" pitchFamily="65" charset="-120"/>
              <a:ea typeface="標楷體" panose="03000509000000000000" pitchFamily="65" charset="-120"/>
            </a:endParaRPr>
          </a:p>
        </p:txBody>
      </p:sp>
      <p:sp>
        <p:nvSpPr>
          <p:cNvPr id="35" name="Shape 637"/>
          <p:cNvSpPr>
            <a:spLocks noChangeArrowheads="1"/>
          </p:cNvSpPr>
          <p:nvPr/>
        </p:nvSpPr>
        <p:spPr bwMode="auto">
          <a:xfrm>
            <a:off x="203965" y="1116232"/>
            <a:ext cx="1079500" cy="10922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lang="zh-TW" altLang="en-US">
              <a:solidFill>
                <a:srgbClr val="000000"/>
              </a:solidFill>
              <a:latin typeface="標楷體" panose="03000509000000000000" pitchFamily="65" charset="-120"/>
              <a:ea typeface="標楷體" panose="03000509000000000000" pitchFamily="65" charset="-120"/>
            </a:endParaRPr>
          </a:p>
        </p:txBody>
      </p:sp>
      <p:sp>
        <p:nvSpPr>
          <p:cNvPr id="27" name="矩形 26"/>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082763474"/>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p:tgtEl>
                                          <p:spTgt spid="35"/>
                                        </p:tgtEl>
                                        <p:attrNameLst>
                                          <p:attrName>ppt_w</p:attrName>
                                        </p:attrNameLst>
                                      </p:cBhvr>
                                      <p:tavLst>
                                        <p:tav tm="0">
                                          <p:val>
                                            <p:strVal val="0"/>
                                          </p:val>
                                        </p:tav>
                                        <p:tav tm="100000">
                                          <p:val>
                                            <p:strVal val="#ppt_w"/>
                                          </p:val>
                                        </p:tav>
                                      </p:tavLst>
                                    </p:anim>
                                    <p:anim calcmode="lin" valueType="num">
                                      <p:cBhvr additive="base">
                                        <p:cTn id="8" dur="1000"/>
                                        <p:tgtEl>
                                          <p:spTgt spid="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2" y="1095850"/>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參、適性入學與相關資源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xmlns="" val="115227745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8" name="直線接點 17"/>
          <p:cNvCxnSpPr/>
          <p:nvPr/>
        </p:nvCxnSpPr>
        <p:spPr>
          <a:xfrm>
            <a:off x="12585"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476672"/>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106</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xmlns="" val="534242000"/>
              </p:ext>
            </p:extLst>
          </p:nvPr>
        </p:nvGraphicFramePr>
        <p:xfrm>
          <a:off x="1402997" y="1534428"/>
          <a:ext cx="5597896" cy="4680654"/>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441925" y="1534428"/>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rgbClr val="0000FF"/>
                </a:solidFill>
                <a:latin typeface="Adobe 繁黑體 Std B" pitchFamily="34" charset="-120"/>
                <a:ea typeface="Adobe 繁黑體 Std B" pitchFamily="34" charset="-120"/>
              </a:rPr>
              <a:t>珍視</a:t>
            </a:r>
            <a:r>
              <a:rPr lang="zh-TW" altLang="zh-TW" sz="2600" b="1" dirty="0">
                <a:solidFill>
                  <a:srgbClr val="0000FF"/>
                </a:solidFill>
                <a:latin typeface="Adobe 繁黑體 Std B" pitchFamily="34" charset="-120"/>
                <a:ea typeface="Adobe 繁黑體 Std B" pitchFamily="34" charset="-120"/>
              </a:rPr>
              <a:t>菁英教育</a:t>
            </a:r>
            <a:endParaRPr lang="zh-TW" altLang="en-US" sz="2600" b="1" dirty="0">
              <a:solidFill>
                <a:srgbClr val="0000FF"/>
              </a:solidFill>
              <a:latin typeface="Adobe 繁黑體 Std B" pitchFamily="34" charset="-120"/>
              <a:ea typeface="Adobe 繁黑體 Std B" pitchFamily="34" charset="-120"/>
            </a:endParaRPr>
          </a:p>
        </p:txBody>
      </p:sp>
      <p:sp>
        <p:nvSpPr>
          <p:cNvPr id="23" name="上-下雙向箭號 22"/>
          <p:cNvSpPr/>
          <p:nvPr/>
        </p:nvSpPr>
        <p:spPr>
          <a:xfrm>
            <a:off x="546806" y="2357899"/>
            <a:ext cx="1146228" cy="2176590"/>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相輔相成</a:t>
            </a:r>
          </a:p>
        </p:txBody>
      </p:sp>
      <p:sp>
        <p:nvSpPr>
          <p:cNvPr id="24" name="向右箭號 23"/>
          <p:cNvSpPr/>
          <p:nvPr/>
        </p:nvSpPr>
        <p:spPr>
          <a:xfrm flipH="1">
            <a:off x="4583650" y="1707248"/>
            <a:ext cx="1656184" cy="526350"/>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6435755" y="1855559"/>
            <a:ext cx="1233482" cy="830997"/>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rgbClr val="FF0000"/>
                </a:solidFill>
                <a:latin typeface="Adobe 繁黑體 Std B" pitchFamily="34" charset="-120"/>
                <a:ea typeface="Adobe 繁黑體 Std B" pitchFamily="34" charset="-120"/>
              </a:rPr>
              <a:t>特色招生入學</a:t>
            </a:r>
          </a:p>
        </p:txBody>
      </p:sp>
      <p:sp>
        <p:nvSpPr>
          <p:cNvPr id="26" name="右大括弧 25"/>
          <p:cNvSpPr/>
          <p:nvPr/>
        </p:nvSpPr>
        <p:spPr>
          <a:xfrm>
            <a:off x="6023393" y="2560118"/>
            <a:ext cx="432883" cy="3222782"/>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703165" y="3061621"/>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7875377" y="2271057"/>
            <a:ext cx="271404" cy="2071683"/>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8290797" y="2164922"/>
            <a:ext cx="576064"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7043558" y="1063471"/>
            <a:ext cx="15608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微軟正黑體" panose="020B0604030504040204" pitchFamily="34" charset="-120"/>
                <a:ea typeface="微軟正黑體" panose="020B0604030504040204" pitchFamily="34" charset="-120"/>
              </a:rPr>
              <a:t>甄選入學</a:t>
            </a:r>
          </a:p>
        </p:txBody>
      </p:sp>
      <p:sp>
        <p:nvSpPr>
          <p:cNvPr id="31" name="文字方塊 30"/>
          <p:cNvSpPr txBox="1"/>
          <p:nvPr/>
        </p:nvSpPr>
        <p:spPr>
          <a:xfrm>
            <a:off x="7029020" y="1486227"/>
            <a:ext cx="15754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922645" y="1279495"/>
            <a:ext cx="0" cy="576064"/>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922645" y="1279495"/>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946121" y="1707248"/>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7085153" y="4917800"/>
            <a:ext cx="163769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975832" y="4877503"/>
            <a:ext cx="0" cy="1170694"/>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975832" y="5158992"/>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999308" y="5586745"/>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482245" y="4774788"/>
            <a:ext cx="1841502"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rgbClr val="0000FF"/>
                </a:solidFill>
                <a:latin typeface="Adobe 繁黑體 Std B" pitchFamily="34" charset="-120"/>
                <a:ea typeface="Adobe 繁黑體 Std B" pitchFamily="34" charset="-120"/>
              </a:rPr>
              <a:t>適性揚才</a:t>
            </a:r>
            <a:endParaRPr lang="en-US" altLang="zh-TW" sz="2400" b="1" dirty="0">
              <a:solidFill>
                <a:srgbClr val="0000FF"/>
              </a:solidFill>
              <a:latin typeface="Adobe 繁黑體 Std B" pitchFamily="34" charset="-120"/>
              <a:ea typeface="Adobe 繁黑體 Std B" pitchFamily="34" charset="-120"/>
            </a:endParaRPr>
          </a:p>
          <a:p>
            <a:pPr algn="ctr"/>
            <a:r>
              <a:rPr lang="zh-TW" altLang="zh-TW" sz="2400" b="1" dirty="0">
                <a:solidFill>
                  <a:srgbClr val="0000FF"/>
                </a:solidFill>
                <a:latin typeface="Adobe 繁黑體 Std B" pitchFamily="34" charset="-120"/>
                <a:ea typeface="Adobe 繁黑體 Std B" pitchFamily="34" charset="-120"/>
              </a:rPr>
              <a:t>多元發展</a:t>
            </a:r>
            <a:endParaRPr lang="zh-TW" altLang="en-US" sz="2400" b="1" dirty="0">
              <a:solidFill>
                <a:srgbClr val="0000FF"/>
              </a:solidFill>
              <a:latin typeface="Adobe 繁黑體 Std B" pitchFamily="34" charset="-120"/>
              <a:ea typeface="Adobe 繁黑體 Std B" pitchFamily="34" charset="-120"/>
            </a:endParaRPr>
          </a:p>
        </p:txBody>
      </p:sp>
      <p:cxnSp>
        <p:nvCxnSpPr>
          <p:cNvPr id="48" name="直線單箭頭接點 47"/>
          <p:cNvCxnSpPr>
            <a:stCxn id="25" idx="1"/>
          </p:cNvCxnSpPr>
          <p:nvPr/>
        </p:nvCxnSpPr>
        <p:spPr>
          <a:xfrm flipH="1">
            <a:off x="4229244" y="2271058"/>
            <a:ext cx="2206511"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7068909" y="5380910"/>
            <a:ext cx="165393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999308" y="6048197"/>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7068908" y="5842362"/>
            <a:ext cx="207509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srgbClr val="FFFF00"/>
                </a:solidFill>
                <a:latin typeface="Adobe 繁黑體 Std B" pitchFamily="34" charset="-120"/>
                <a:ea typeface="Adobe 繁黑體 Std B" pitchFamily="34" charset="-120"/>
              </a:rPr>
              <a:t>試辦完全免試入學</a:t>
            </a:r>
          </a:p>
        </p:txBody>
      </p:sp>
    </p:spTree>
    <p:extLst>
      <p:ext uri="{BB962C8B-B14F-4D97-AF65-F5344CB8AC3E}">
        <p14:creationId xmlns:p14="http://schemas.microsoft.com/office/powerpoint/2010/main" xmlns="" val="260530623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cxnSp>
        <p:nvCxnSpPr>
          <p:cNvPr id="34" name="直線接點 33"/>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3927"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smtClean="0">
                <a:solidFill>
                  <a:srgbClr val="FFFFFF"/>
                </a:solidFill>
                <a:latin typeface="Adobe 繁黑體 Std B" pitchFamily="34" charset="-120"/>
                <a:ea typeface="Adobe 繁黑體 Std B" pitchFamily="34" charset="-120"/>
                <a:cs typeface="BiauKai"/>
              </a:rPr>
              <a:t>107</a:t>
            </a:r>
            <a:r>
              <a:rPr lang="zh-TW" altLang="en-US" sz="3200" b="1" dirty="0" smtClean="0">
                <a:solidFill>
                  <a:srgbClr val="FFFFFF"/>
                </a:solidFill>
                <a:latin typeface="Adobe 繁黑體 Std B" pitchFamily="34" charset="-120"/>
                <a:ea typeface="Adobe 繁黑體 Std B" pitchFamily="34" charset="-120"/>
                <a:cs typeface="BiauKai"/>
              </a:rPr>
              <a:t>年</a:t>
            </a:r>
            <a:r>
              <a:rPr lang="zh-TW" altLang="en-US" sz="3200" b="1" dirty="0">
                <a:solidFill>
                  <a:srgbClr val="FFFFFF"/>
                </a:solidFill>
                <a:latin typeface="Adobe 繁黑體 Std B" pitchFamily="34" charset="-120"/>
                <a:ea typeface="Adobe 繁黑體 Std B" pitchFamily="34" charset="-120"/>
                <a:cs typeface="BiauKai"/>
              </a:rPr>
              <a:t>適性入學時間流程</a:t>
            </a:r>
          </a:p>
        </p:txBody>
      </p:sp>
      <p:sp>
        <p:nvSpPr>
          <p:cNvPr id="37" name="向右箭號 53"/>
          <p:cNvSpPr/>
          <p:nvPr/>
        </p:nvSpPr>
        <p:spPr>
          <a:xfrm>
            <a:off x="119455" y="1011430"/>
            <a:ext cx="9045677" cy="5594811"/>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4848394" y="1137240"/>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1949132" y="1137240"/>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06279" y="1792739"/>
            <a:ext cx="1468072"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346774" y="1819026"/>
            <a:ext cx="2322715" cy="12175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5879015" y="1835376"/>
            <a:ext cx="2375239" cy="40841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603796" y="4589152"/>
            <a:ext cx="4137563" cy="71508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186174" y="1835376"/>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3811587" y="3212902"/>
            <a:ext cx="1879473" cy="1273686"/>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156713" y="5394214"/>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86356" y="6094345"/>
            <a:ext cx="1713931" cy="461665"/>
          </a:xfrm>
          <a:prstGeom prst="rect">
            <a:avLst/>
          </a:prstGeom>
          <a:noFill/>
        </p:spPr>
        <p:txBody>
          <a:bodyPr wrap="none" rtlCol="0">
            <a:spAutoFit/>
          </a:bodyPr>
          <a:lstStyle/>
          <a:p>
            <a:r>
              <a:rPr lang="en-US" altLang="zh-TW" sz="2400" b="1" dirty="0" smtClean="0">
                <a:solidFill>
                  <a:srgbClr val="FF0000"/>
                </a:solidFill>
                <a:latin typeface="Adobe 繁黑體 Std B" pitchFamily="34" charset="-120"/>
                <a:ea typeface="Adobe 繁黑體 Std B" pitchFamily="34" charset="-120"/>
              </a:rPr>
              <a:t>107</a:t>
            </a:r>
            <a:r>
              <a:rPr lang="zh-TW" altLang="en-US" sz="2400" b="1" dirty="0" smtClean="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509935" y="6088223"/>
            <a:ext cx="1713931" cy="461665"/>
          </a:xfrm>
          <a:prstGeom prst="rect">
            <a:avLst/>
          </a:prstGeom>
          <a:noFill/>
        </p:spPr>
        <p:txBody>
          <a:bodyPr wrap="none" rtlCol="0">
            <a:spAutoFit/>
          </a:bodyPr>
          <a:lstStyle/>
          <a:p>
            <a:r>
              <a:rPr lang="en-US" altLang="zh-TW" sz="2400" b="1" dirty="0" smtClean="0">
                <a:solidFill>
                  <a:srgbClr val="FF0000"/>
                </a:solidFill>
                <a:latin typeface="Adobe 繁黑體 Std B" pitchFamily="34" charset="-120"/>
                <a:ea typeface="Adobe 繁黑體 Std B" pitchFamily="34" charset="-120"/>
              </a:rPr>
              <a:t>107</a:t>
            </a:r>
            <a:r>
              <a:rPr lang="zh-TW" altLang="en-US" sz="2400" b="1" dirty="0" smtClean="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4961778" y="6086492"/>
            <a:ext cx="1713931" cy="461665"/>
          </a:xfrm>
          <a:prstGeom prst="rect">
            <a:avLst/>
          </a:prstGeom>
          <a:noFill/>
        </p:spPr>
        <p:txBody>
          <a:bodyPr wrap="none" rtlCol="0">
            <a:spAutoFit/>
          </a:bodyPr>
          <a:lstStyle/>
          <a:p>
            <a:r>
              <a:rPr lang="en-US" altLang="zh-TW" sz="2400" b="1" dirty="0" smtClean="0">
                <a:solidFill>
                  <a:srgbClr val="FF0000"/>
                </a:solidFill>
                <a:latin typeface="Adobe 繁黑體 Std B" pitchFamily="34" charset="-120"/>
                <a:ea typeface="Adobe 繁黑體 Std B" pitchFamily="34" charset="-120"/>
              </a:rPr>
              <a:t>107</a:t>
            </a:r>
            <a:r>
              <a:rPr lang="zh-TW" altLang="en-US" sz="2400" b="1" dirty="0" smtClean="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725881" y="6094345"/>
            <a:ext cx="1713931" cy="461665"/>
          </a:xfrm>
          <a:prstGeom prst="rect">
            <a:avLst/>
          </a:prstGeom>
          <a:noFill/>
        </p:spPr>
        <p:txBody>
          <a:bodyPr wrap="none" rtlCol="0">
            <a:spAutoFit/>
          </a:bodyPr>
          <a:lstStyle/>
          <a:p>
            <a:r>
              <a:rPr lang="en-US" altLang="zh-TW" sz="2400" b="1" dirty="0" smtClean="0">
                <a:solidFill>
                  <a:srgbClr val="FF0000"/>
                </a:solidFill>
                <a:latin typeface="Adobe 繁黑體 Std B" pitchFamily="34" charset="-120"/>
                <a:ea typeface="Adobe 繁黑體 Std B" pitchFamily="34" charset="-120"/>
              </a:rPr>
              <a:t>107</a:t>
            </a:r>
            <a:r>
              <a:rPr lang="zh-TW" altLang="en-US" sz="2400" b="1" dirty="0" smtClean="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619360" y="3819742"/>
            <a:ext cx="1662525" cy="694914"/>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613032" y="2448443"/>
            <a:ext cx="167808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2509935" y="1153665"/>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smtClean="0">
                <a:solidFill>
                  <a:srgbClr val="FF0000"/>
                </a:solidFill>
                <a:latin typeface="Adobe 繁黑體 Std B" pitchFamily="34" charset="-120"/>
                <a:ea typeface="Adobe 繁黑體 Std B" pitchFamily="34" charset="-120"/>
              </a:rPr>
              <a:t>107/06/19</a:t>
            </a:r>
            <a:endParaRPr lang="zh-TW" altLang="en-US" dirty="0">
              <a:solidFill>
                <a:srgbClr val="FF0000"/>
              </a:solidFill>
              <a:latin typeface="Adobe 繁黑體 Std B" pitchFamily="34" charset="-120"/>
              <a:ea typeface="Adobe 繁黑體 Std B" pitchFamily="34" charset="-120"/>
            </a:endParaRPr>
          </a:p>
        </p:txBody>
      </p:sp>
      <p:sp>
        <p:nvSpPr>
          <p:cNvPr id="63" name="向下箭號圖說文字 70"/>
          <p:cNvSpPr/>
          <p:nvPr/>
        </p:nvSpPr>
        <p:spPr>
          <a:xfrm>
            <a:off x="4962837" y="1126638"/>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smtClean="0">
                <a:solidFill>
                  <a:srgbClr val="FF0000"/>
                </a:solidFill>
                <a:latin typeface="Adobe 繁黑體 Std B" pitchFamily="34" charset="-120"/>
                <a:ea typeface="Adobe 繁黑體 Std B" pitchFamily="34" charset="-120"/>
              </a:rPr>
              <a:t>107/07/14</a:t>
            </a:r>
            <a:endParaRPr lang="zh-TW" altLang="en-US" dirty="0">
              <a:solidFill>
                <a:srgbClr val="FF0000"/>
              </a:solidFill>
              <a:latin typeface="Adobe 繁黑體 Std B" pitchFamily="34" charset="-120"/>
              <a:ea typeface="Adobe 繁黑體 Std B" pitchFamily="34" charset="-120"/>
            </a:endParaRPr>
          </a:p>
        </p:txBody>
      </p:sp>
      <p:sp>
        <p:nvSpPr>
          <p:cNvPr id="64" name="向下箭號圖說文字 71"/>
          <p:cNvSpPr/>
          <p:nvPr/>
        </p:nvSpPr>
        <p:spPr>
          <a:xfrm>
            <a:off x="7573175" y="1154261"/>
            <a:ext cx="1391313"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smtClean="0">
                <a:solidFill>
                  <a:srgbClr val="FF0000"/>
                </a:solidFill>
                <a:latin typeface="Adobe 繁黑體 Std B" pitchFamily="34" charset="-120"/>
                <a:ea typeface="Adobe 繁黑體 Std B" pitchFamily="34" charset="-120"/>
              </a:rPr>
              <a:t>107/08/23</a:t>
            </a:r>
            <a:endParaRPr lang="zh-TW" altLang="en-US" dirty="0">
              <a:solidFill>
                <a:srgbClr val="FF0000"/>
              </a:solidFill>
              <a:latin typeface="Adobe 繁黑體 Std B" pitchFamily="34" charset="-120"/>
              <a:ea typeface="Adobe 繁黑體 Std B" pitchFamily="34" charset="-120"/>
            </a:endParaRPr>
          </a:p>
        </p:txBody>
      </p:sp>
      <p:sp>
        <p:nvSpPr>
          <p:cNvPr id="65" name="矩形 64"/>
          <p:cNvSpPr/>
          <p:nvPr/>
        </p:nvSpPr>
        <p:spPr>
          <a:xfrm>
            <a:off x="1621211" y="3093555"/>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spTree>
    <p:extLst>
      <p:ext uri="{BB962C8B-B14F-4D97-AF65-F5344CB8AC3E}">
        <p14:creationId xmlns:p14="http://schemas.microsoft.com/office/powerpoint/2010/main" xmlns="" val="406648705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xmlns="" val="2223100375"/>
              </p:ext>
            </p:extLst>
          </p:nvPr>
        </p:nvGraphicFramePr>
        <p:xfrm>
          <a:off x="179512" y="1268760"/>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474913"/>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04" y="5474913"/>
            <a:ext cx="5192861"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xmlns="" val="290774041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 name="圓角矩形 32"/>
          <p:cNvSpPr/>
          <p:nvPr/>
        </p:nvSpPr>
        <p:spPr>
          <a:xfrm>
            <a:off x="4738684" y="2589678"/>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712465" y="1962047"/>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6644563" y="1892936"/>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697494" y="1926043"/>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611559" y="1950149"/>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437540" y="4566053"/>
            <a:ext cx="8602288" cy="15272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altLang="en-US" sz="4000" b="1" dirty="0">
                <a:solidFill>
                  <a:srgbClr val="FFFF00"/>
                </a:solidFill>
                <a:latin typeface="Adobe 繁黑體 Std B" pitchFamily="34" charset="-120"/>
                <a:ea typeface="Adobe 繁黑體 Std B" pitchFamily="34" charset="-120"/>
              </a:rPr>
              <a:t>特殊原因可變更就學區</a:t>
            </a:r>
            <a:r>
              <a:rPr lang="en-US" altLang="zh-TW" sz="4000" dirty="0">
                <a:solidFill>
                  <a:srgbClr val="FFFF00"/>
                </a:solidFill>
                <a:latin typeface="Adobe 繁黑體 Std B" pitchFamily="34" charset="-120"/>
                <a:ea typeface="Adobe 繁黑體 Std B" pitchFamily="34" charset="-120"/>
              </a:rPr>
              <a:t/>
            </a:r>
            <a:br>
              <a:rPr lang="en-US" altLang="zh-TW" sz="4000" dirty="0">
                <a:solidFill>
                  <a:srgbClr val="FFFF00"/>
                </a:solidFill>
                <a:latin typeface="Adobe 繁黑體 Std B" pitchFamily="34" charset="-120"/>
                <a:ea typeface="Adobe 繁黑體 Std B" pitchFamily="34" charset="-120"/>
              </a:rPr>
            </a:br>
            <a:r>
              <a:rPr lang="en-US" altLang="zh-TW" sz="4000" dirty="0">
                <a:solidFill>
                  <a:srgbClr val="FFFF00"/>
                </a:solidFill>
                <a:latin typeface="Adobe 繁黑體 Std B" pitchFamily="34" charset="-120"/>
                <a:ea typeface="Adobe 繁黑體 Std B" pitchFamily="34" charset="-120"/>
              </a:rPr>
              <a:t>        </a:t>
            </a:r>
            <a:r>
              <a:rPr lang="zh-TW" altLang="en-US" sz="4000" b="1" dirty="0">
                <a:solidFill>
                  <a:srgbClr val="FF0000"/>
                </a:solidFill>
                <a:latin typeface="Adobe 繁黑體 Std B" pitchFamily="34" charset="-120"/>
                <a:ea typeface="Adobe 繁黑體 Std B" pitchFamily="34" charset="-120"/>
              </a:rPr>
              <a:t>申請日程：</a:t>
            </a:r>
            <a:r>
              <a:rPr lang="en-US" altLang="zh-TW" sz="4000" b="1" dirty="0" smtClean="0">
                <a:solidFill>
                  <a:srgbClr val="FF0000"/>
                </a:solidFill>
                <a:latin typeface="Adobe 繁黑體 Std B" pitchFamily="34" charset="-120"/>
                <a:ea typeface="Adobe 繁黑體 Std B" pitchFamily="34" charset="-120"/>
              </a:rPr>
              <a:t>107</a:t>
            </a:r>
            <a:r>
              <a:rPr lang="zh-TW" altLang="en-US" sz="4000" b="1" dirty="0" smtClean="0">
                <a:solidFill>
                  <a:srgbClr val="FF0000"/>
                </a:solidFill>
                <a:latin typeface="Adobe 繁黑體 Std B" pitchFamily="34" charset="-120"/>
                <a:ea typeface="Adobe 繁黑體 Std B" pitchFamily="34" charset="-120"/>
              </a:rPr>
              <a:t>年</a:t>
            </a:r>
            <a:r>
              <a:rPr lang="en-US" altLang="zh-TW" sz="4000" b="1" dirty="0">
                <a:solidFill>
                  <a:srgbClr val="FF0000"/>
                </a:solidFill>
                <a:latin typeface="Adobe 繁黑體 Std B" pitchFamily="34" charset="-120"/>
                <a:ea typeface="Adobe 繁黑體 Std B" pitchFamily="34" charset="-120"/>
              </a:rPr>
              <a:t>5</a:t>
            </a:r>
            <a:r>
              <a:rPr lang="zh-TW" altLang="en-US" sz="4000" b="1" dirty="0">
                <a:solidFill>
                  <a:srgbClr val="FF0000"/>
                </a:solidFill>
                <a:latin typeface="Adobe 繁黑體 Std B" pitchFamily="34" charset="-120"/>
                <a:ea typeface="Adobe 繁黑體 Std B" pitchFamily="34" charset="-120"/>
              </a:rPr>
              <a:t>月</a:t>
            </a:r>
            <a:r>
              <a:rPr lang="en-US" altLang="zh-TW" sz="4000" b="1" dirty="0">
                <a:solidFill>
                  <a:srgbClr val="FF0000"/>
                </a:solidFill>
                <a:latin typeface="Adobe 繁黑體 Std B" pitchFamily="34" charset="-120"/>
                <a:ea typeface="Adobe 繁黑體 Std B" pitchFamily="34" charset="-120"/>
              </a:rPr>
              <a:t>1</a:t>
            </a:r>
            <a:r>
              <a:rPr lang="zh-TW" altLang="en-US" sz="4000" b="1" dirty="0">
                <a:solidFill>
                  <a:srgbClr val="FF0000"/>
                </a:solidFill>
                <a:latin typeface="Adobe 繁黑體 Std B" pitchFamily="34" charset="-120"/>
                <a:ea typeface="Adobe 繁黑體 Std B" pitchFamily="34" charset="-120"/>
              </a:rPr>
              <a:t>～</a:t>
            </a:r>
            <a:r>
              <a:rPr lang="en-US" altLang="zh-TW" sz="4000" b="1" dirty="0">
                <a:solidFill>
                  <a:srgbClr val="FF0000"/>
                </a:solidFill>
                <a:latin typeface="Adobe 繁黑體 Std B" pitchFamily="34" charset="-120"/>
                <a:ea typeface="Adobe 繁黑體 Std B" pitchFamily="34" charset="-120"/>
              </a:rPr>
              <a:t>5</a:t>
            </a:r>
            <a:r>
              <a:rPr lang="zh-TW" altLang="en-US" sz="4000" b="1" dirty="0">
                <a:solidFill>
                  <a:srgbClr val="FF0000"/>
                </a:solidFill>
                <a:latin typeface="Adobe 繁黑體 Std B" pitchFamily="34" charset="-120"/>
                <a:ea typeface="Adobe 繁黑體 Std B" pitchFamily="34" charset="-120"/>
              </a:rPr>
              <a:t>日止</a:t>
            </a:r>
          </a:p>
        </p:txBody>
      </p:sp>
      <p:sp>
        <p:nvSpPr>
          <p:cNvPr id="28" name="內容版面配置區 2"/>
          <p:cNvSpPr>
            <a:spLocks noGrp="1"/>
          </p:cNvSpPr>
          <p:nvPr>
            <p:ph idx="1"/>
          </p:nvPr>
        </p:nvSpPr>
        <p:spPr>
          <a:xfrm>
            <a:off x="190967" y="1167063"/>
            <a:ext cx="8712968" cy="3384375"/>
          </a:xfrm>
        </p:spPr>
        <p:txBody>
          <a:bodyPr>
            <a:normAutofit fontScale="85000" lnSpcReduction="20000"/>
          </a:bodyPr>
          <a:lstStyle/>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依學生學籍所在全國共有</a:t>
            </a:r>
            <a:r>
              <a:rPr lang="en-US" altLang="zh-TW" sz="4500" dirty="0">
                <a:solidFill>
                  <a:srgbClr val="FF0000"/>
                </a:solidFill>
                <a:latin typeface="Adobe 繁黑體 Std B" pitchFamily="34" charset="-120"/>
                <a:ea typeface="Adobe 繁黑體 Std B" pitchFamily="34" charset="-120"/>
              </a:rPr>
              <a:t>15</a:t>
            </a:r>
            <a:r>
              <a:rPr lang="zh-TW" altLang="en-US" sz="4500" dirty="0">
                <a:solidFill>
                  <a:srgbClr val="FF0000"/>
                </a:solidFill>
                <a:latin typeface="Adobe 繁黑體 Std B" pitchFamily="34" charset="-120"/>
                <a:ea typeface="Adobe 繁黑體 Std B" pitchFamily="34" charset="-120"/>
              </a:rPr>
              <a:t>個就學區：</a:t>
            </a:r>
            <a:endParaRPr lang="en-US" altLang="zh-TW" sz="45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基北區、桃連區、竹苗區、中投區、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彰化區、雲林區、嘉義區、臺南區、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zh-TW" altLang="en-US" sz="4700" b="1" dirty="0">
                <a:solidFill>
                  <a:schemeClr val="accent2">
                    <a:lumMod val="75000"/>
                  </a:schemeClr>
                </a:solidFill>
                <a:latin typeface="Adobe 繁黑體 Std B" pitchFamily="34" charset="-120"/>
                <a:ea typeface="Adobe 繁黑體 Std B" pitchFamily="34" charset="-120"/>
              </a:rPr>
              <a:t>   高雄區、屏東區、宜蘭區、花蓮區、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臺東區、澎湖區、金門區</a:t>
            </a:r>
            <a:endParaRPr lang="en-US" altLang="zh-TW" sz="4700" b="1" dirty="0">
              <a:solidFill>
                <a:schemeClr val="accent2">
                  <a:lumMod val="75000"/>
                </a:schemeClr>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xmlns=""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各就學區免試招生作業流程</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2" name="矩形 21"/>
          <p:cNvSpPr/>
          <p:nvPr/>
        </p:nvSpPr>
        <p:spPr>
          <a:xfrm>
            <a:off x="275470" y="1281390"/>
            <a:ext cx="2444598" cy="121927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參加國中</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教育會考</a:t>
            </a:r>
            <a:endParaRPr lang="en-US" altLang="zh-TW" sz="2800" dirty="0">
              <a:latin typeface="標楷體" panose="03000509000000000000" pitchFamily="65" charset="-120"/>
              <a:ea typeface="標楷體" panose="03000509000000000000" pitchFamily="65"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申請變更就學區</a:t>
            </a:r>
            <a:endParaRPr lang="en-US" altLang="zh-TW" sz="2400" dirty="0">
              <a:latin typeface="標楷體" panose="03000509000000000000" pitchFamily="65" charset="-120"/>
              <a:ea typeface="標楷體" panose="03000509000000000000" pitchFamily="65" charset="-120"/>
            </a:endParaRPr>
          </a:p>
          <a:p>
            <a:pPr algn="ct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有需要者申請</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多元學習表現</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2"/>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個別序位查詢</a:t>
            </a:r>
            <a:endParaRPr lang="zh-TW" altLang="en-US" sz="2400" dirty="0">
              <a:latin typeface="標楷體" panose="03000509000000000000" pitchFamily="65" charset="-120"/>
              <a:ea typeface="標楷體" panose="03000509000000000000" pitchFamily="65" charset="-120"/>
            </a:endParaRPr>
          </a:p>
        </p:txBody>
      </p:sp>
      <p:sp>
        <p:nvSpPr>
          <p:cNvPr id="34" name="矩形 33"/>
          <p:cNvSpPr/>
          <p:nvPr/>
        </p:nvSpPr>
        <p:spPr>
          <a:xfrm>
            <a:off x="3354562" y="317451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選填志願</a:t>
            </a:r>
            <a:endParaRPr lang="zh-TW" altLang="en-US" sz="2400" dirty="0">
              <a:latin typeface="標楷體" panose="03000509000000000000" pitchFamily="65" charset="-120"/>
              <a:ea typeface="標楷體" panose="03000509000000000000" pitchFamily="65"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集體報名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個別報名</a:t>
            </a:r>
            <a:endParaRPr lang="zh-TW" altLang="en-US" sz="2000" dirty="0">
              <a:latin typeface="標楷體" panose="03000509000000000000" pitchFamily="65" charset="-120"/>
              <a:ea typeface="標楷體" panose="03000509000000000000" pitchFamily="65" charset="-120"/>
            </a:endParaRPr>
          </a:p>
        </p:txBody>
      </p:sp>
      <p:cxnSp>
        <p:nvCxnSpPr>
          <p:cNvPr id="36" name="肘形接點 18"/>
          <p:cNvCxnSpPr>
            <a:stCxn id="24" idx="3"/>
            <a:endCxn id="33" idx="1"/>
          </p:cNvCxnSpPr>
          <p:nvPr/>
        </p:nvCxnSpPr>
        <p:spPr>
          <a:xfrm flipV="1">
            <a:off x="2720068" y="1893458"/>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4"/>
            <a:ext cx="3674" cy="69548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放榜</a:t>
            </a:r>
          </a:p>
        </p:txBody>
      </p:sp>
      <p:sp>
        <p:nvSpPr>
          <p:cNvPr id="48" name="矩形 47"/>
          <p:cNvSpPr/>
          <p:nvPr/>
        </p:nvSpPr>
        <p:spPr>
          <a:xfrm>
            <a:off x="6543840" y="317451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放棄錄取資格</a:t>
            </a:r>
          </a:p>
        </p:txBody>
      </p:sp>
      <p:cxnSp>
        <p:nvCxnSpPr>
          <p:cNvPr id="51" name="直線單箭頭接點 50"/>
          <p:cNvCxnSpPr>
            <a:stCxn id="47" idx="2"/>
            <a:endCxn id="48" idx="0"/>
          </p:cNvCxnSpPr>
          <p:nvPr/>
        </p:nvCxnSpPr>
        <p:spPr>
          <a:xfrm>
            <a:off x="7742435" y="247146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69"/>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5"/>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4225373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2</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4</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1</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5</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Adobe 繁黑體 Std B" pitchFamily="34" charset="-120"/>
                  <a:ea typeface="Adobe 繁黑體 Std B" pitchFamily="34" charset="-120"/>
                </a:rPr>
                <a:t>6</a:t>
              </a:r>
              <a:endParaRPr lang="zh-TW" altLang="en-US" sz="2400" dirty="0">
                <a:solidFill>
                  <a:srgbClr val="C0504D">
                    <a:lumMod val="60000"/>
                    <a:lumOff val="40000"/>
                  </a:srgbClr>
                </a:solidFill>
                <a:latin typeface="Adobe 繁黑體 Std B" pitchFamily="34" charset="-120"/>
                <a:ea typeface="Adobe 繁黑體 Std B"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106</a:t>
            </a:r>
            <a:r>
              <a:rPr lang="zh-TW" altLang="en-US" sz="3200" b="1" dirty="0">
                <a:solidFill>
                  <a:prstClr val="white"/>
                </a:solidFill>
                <a:latin typeface="Adobe 繁黑體 Std B" pitchFamily="34" charset="-120"/>
                <a:ea typeface="Adobe 繁黑體 Std B" pitchFamily="34" charset="-120"/>
              </a:rPr>
              <a:t>學年度試辦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─辦理學校</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19</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0"/>
            <a:ext cx="21336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19</a:t>
            </a:fld>
            <a:endParaRPr lang="en-US" altLang="zh-TW" sz="1200">
              <a:solidFill>
                <a:srgbClr val="898989"/>
              </a:solidFill>
              <a:latin typeface="Adobe 繁黑體 Std B" pitchFamily="34" charset="-120"/>
              <a:ea typeface="Adobe 繁黑體 Std B" pitchFamily="34" charset="-120"/>
            </a:endParaRPr>
          </a:p>
        </p:txBody>
      </p:sp>
      <p:pic>
        <p:nvPicPr>
          <p:cNvPr id="2" name="圖片 1"/>
          <p:cNvPicPr>
            <a:picLocks noChangeAspect="1"/>
          </p:cNvPicPr>
          <p:nvPr/>
        </p:nvPicPr>
        <p:blipFill>
          <a:blip r:embed="rId4" cstate="print"/>
          <a:stretch>
            <a:fillRect/>
          </a:stretch>
        </p:blipFill>
        <p:spPr>
          <a:xfrm>
            <a:off x="1619672" y="1270436"/>
            <a:ext cx="5895281" cy="5587564"/>
          </a:xfrm>
          <a:prstGeom prst="rect">
            <a:avLst/>
          </a:prstGeom>
        </p:spPr>
      </p:pic>
    </p:spTree>
    <p:extLst>
      <p:ext uri="{BB962C8B-B14F-4D97-AF65-F5344CB8AC3E}">
        <p14:creationId xmlns:p14="http://schemas.microsoft.com/office/powerpoint/2010/main" xmlns="" val="34996557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53000"/>
            <a:lum/>
          </a:blip>
          <a:srcRect/>
          <a:stretch>
            <a:fillRect l="-43000" r="-4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366597"/>
            <a:ext cx="8351838" cy="902163"/>
          </a:xfrm>
        </p:spPr>
        <p:txBody>
          <a:bodyPr>
            <a:normAutofit/>
          </a:bodyPr>
          <a:lstStyle/>
          <a:p>
            <a:pPr marL="0" indent="0" algn="ctr">
              <a:lnSpc>
                <a:spcPct val="110000"/>
              </a:lnSpc>
              <a:spcBef>
                <a:spcPts val="600"/>
              </a:spcBef>
              <a:buFontTx/>
              <a:buNone/>
              <a:defRPr/>
            </a:pPr>
            <a:r>
              <a:rPr lang="zh-TW" altLang="en-US" sz="4800" b="1" dirty="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rPr>
              <a:t>大綱</a:t>
            </a:r>
          </a:p>
        </p:txBody>
      </p:sp>
      <p:sp>
        <p:nvSpPr>
          <p:cNvPr id="11"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2</a:t>
            </a:fld>
            <a:endParaRPr lang="zh-TW" altLang="en-US" dirty="0"/>
          </a:p>
        </p:txBody>
      </p:sp>
      <p:grpSp>
        <p:nvGrpSpPr>
          <p:cNvPr id="2" name="群組 1"/>
          <p:cNvGrpSpPr/>
          <p:nvPr/>
        </p:nvGrpSpPr>
        <p:grpSpPr>
          <a:xfrm>
            <a:off x="-5794550" y="208975"/>
            <a:ext cx="14471006" cy="7468497"/>
            <a:chOff x="-5870942" y="35553"/>
            <a:chExt cx="14471006"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012969" y="1168849"/>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a:solidFill>
                    <a:schemeClr val="bg1"/>
                  </a:solidFill>
                  <a:latin typeface="Adobe 繁黑體 Std B" pitchFamily="34" charset="-120"/>
                  <a:ea typeface="Adobe 繁黑體 Std B" pitchFamily="34" charset="-120"/>
                </a:rPr>
                <a:t>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687950" y="110384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1949352"/>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適性輔導之內涵</a:t>
              </a:r>
              <a:endParaRPr lang="zh-TW" altLang="en-US" sz="2800" b="0" kern="1200" dirty="0">
                <a:solidFill>
                  <a:srgbClr val="FFC000"/>
                </a:solidFill>
                <a:latin typeface="華康儷粗圓" pitchFamily="49" charset="-120"/>
                <a:ea typeface="華康儷粗圓" pitchFamily="49" charset="-120"/>
              </a:endParaRPr>
            </a:p>
          </p:txBody>
        </p:sp>
        <p:sp>
          <p:nvSpPr>
            <p:cNvPr id="8" name="橢圓 7"/>
            <p:cNvSpPr/>
            <p:nvPr/>
          </p:nvSpPr>
          <p:spPr>
            <a:xfrm>
              <a:off x="1158884" y="1884348"/>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3" y="2729283"/>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生涯試探與覺察</a:t>
              </a:r>
              <a:endParaRPr lang="zh-TW" altLang="en-US" sz="2800" b="0" kern="1200" dirty="0">
                <a:solidFill>
                  <a:srgbClr val="FFC000"/>
                </a:solidFill>
                <a:latin typeface="華康儷粗圓" pitchFamily="49" charset="-120"/>
                <a:ea typeface="華康儷粗圓" pitchFamily="49" charset="-120"/>
              </a:endParaRPr>
            </a:p>
          </p:txBody>
        </p:sp>
        <p:sp>
          <p:nvSpPr>
            <p:cNvPr id="10" name="橢圓 9"/>
            <p:cNvSpPr/>
            <p:nvPr/>
          </p:nvSpPr>
          <p:spPr>
            <a:xfrm>
              <a:off x="1416954" y="266427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2" y="3509786"/>
              <a:ext cx="6775692"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zh-TW" altLang="en-US" sz="2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與相關資源</a:t>
              </a: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99353" y="3444782"/>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741973" y="4290289"/>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學生志願選填試探作業定位與運作</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416954" y="42252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483903" y="5070220"/>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輔導策略</a:t>
              </a: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及</a:t>
              </a:r>
              <a:r>
                <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rPr>
                <a:t>特色作法</a:t>
              </a: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1158884" y="5005216"/>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手繪多邊形 25"/>
            <p:cNvSpPr/>
            <p:nvPr/>
          </p:nvSpPr>
          <p:spPr>
            <a:xfrm>
              <a:off x="1012969" y="5850723"/>
              <a:ext cx="7587095"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結語</a:t>
              </a:r>
              <a:endParaRPr lang="zh-TW" altLang="en-US" sz="2800" b="0" kern="1200" dirty="0">
                <a:solidFill>
                  <a:schemeClr val="bg1"/>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687950" y="578571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331640" y="206451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1</a:t>
            </a:r>
            <a:endParaRPr lang="zh-TW" altLang="en-US" sz="4000" dirty="0">
              <a:solidFill>
                <a:srgbClr val="0070C0"/>
              </a:solidFill>
              <a:latin typeface="Arial Black" pitchFamily="34" charset="0"/>
            </a:endParaRPr>
          </a:p>
        </p:txBody>
      </p:sp>
      <p:sp>
        <p:nvSpPr>
          <p:cNvPr id="14" name="文字方塊 13"/>
          <p:cNvSpPr txBox="1"/>
          <p:nvPr/>
        </p:nvSpPr>
        <p:spPr>
          <a:xfrm>
            <a:off x="1547664" y="285293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2</a:t>
            </a:r>
            <a:endParaRPr lang="zh-TW" altLang="en-US" sz="4000" dirty="0">
              <a:solidFill>
                <a:srgbClr val="0070C0"/>
              </a:solidFill>
              <a:latin typeface="Arial Black" pitchFamily="34" charset="0"/>
            </a:endParaRPr>
          </a:p>
        </p:txBody>
      </p:sp>
      <p:sp>
        <p:nvSpPr>
          <p:cNvPr id="15" name="文字方塊 14"/>
          <p:cNvSpPr txBox="1"/>
          <p:nvPr/>
        </p:nvSpPr>
        <p:spPr>
          <a:xfrm>
            <a:off x="1669630" y="3573016"/>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3</a:t>
            </a:r>
            <a:endParaRPr lang="zh-TW" altLang="en-US" sz="4000" dirty="0">
              <a:solidFill>
                <a:srgbClr val="0070C0"/>
              </a:solidFill>
              <a:latin typeface="Arial Black" pitchFamily="34" charset="0"/>
            </a:endParaRPr>
          </a:p>
        </p:txBody>
      </p:sp>
      <p:sp>
        <p:nvSpPr>
          <p:cNvPr id="16" name="文字方塊 15"/>
          <p:cNvSpPr txBox="1"/>
          <p:nvPr/>
        </p:nvSpPr>
        <p:spPr>
          <a:xfrm>
            <a:off x="1525614" y="436510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4</a:t>
            </a:r>
            <a:endParaRPr lang="zh-TW" altLang="en-US" sz="4000" dirty="0">
              <a:solidFill>
                <a:srgbClr val="0070C0"/>
              </a:solidFill>
              <a:latin typeface="Arial Black" pitchFamily="34" charset="0"/>
            </a:endParaRPr>
          </a:p>
        </p:txBody>
      </p:sp>
      <p:sp>
        <p:nvSpPr>
          <p:cNvPr id="17" name="文字方塊 16"/>
          <p:cNvSpPr txBox="1"/>
          <p:nvPr/>
        </p:nvSpPr>
        <p:spPr>
          <a:xfrm>
            <a:off x="1309590" y="5157192"/>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5</a:t>
            </a:r>
            <a:endParaRPr lang="zh-TW" altLang="en-US" sz="4000" dirty="0">
              <a:solidFill>
                <a:srgbClr val="0070C0"/>
              </a:solidFill>
              <a:latin typeface="Arial Black" pitchFamily="34" charset="0"/>
            </a:endParaRPr>
          </a:p>
        </p:txBody>
      </p:sp>
      <p:sp>
        <p:nvSpPr>
          <p:cNvPr id="18" name="文字方塊 17"/>
          <p:cNvSpPr txBox="1"/>
          <p:nvPr/>
        </p:nvSpPr>
        <p:spPr>
          <a:xfrm>
            <a:off x="805534" y="596147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6</a:t>
            </a:r>
            <a:endParaRPr lang="zh-TW" altLang="en-US" sz="4000" dirty="0">
              <a:solidFill>
                <a:srgbClr val="0070C0"/>
              </a:solidFill>
              <a:latin typeface="Arial Black" pitchFamily="34" charset="0"/>
            </a:endParaRPr>
          </a:p>
        </p:txBody>
      </p:sp>
      <p:sp>
        <p:nvSpPr>
          <p:cNvPr id="19" name="文字方塊 18"/>
          <p:cNvSpPr txBox="1"/>
          <p:nvPr/>
        </p:nvSpPr>
        <p:spPr>
          <a:xfrm>
            <a:off x="805534" y="1280954"/>
            <a:ext cx="526106" cy="707886"/>
          </a:xfrm>
          <a:prstGeom prst="rect">
            <a:avLst/>
          </a:prstGeom>
          <a:noFill/>
        </p:spPr>
        <p:txBody>
          <a:bodyPr wrap="none" rtlCol="0">
            <a:spAutoFit/>
          </a:bodyPr>
          <a:lstStyle/>
          <a:p>
            <a:r>
              <a:rPr lang="en-US" altLang="zh-TW" sz="4000" dirty="0">
                <a:solidFill>
                  <a:srgbClr val="0070C0"/>
                </a:solidFill>
                <a:latin typeface="Arial Black" pitchFamily="34" charset="0"/>
              </a:rPr>
              <a:t>0</a:t>
            </a:r>
            <a:endParaRPr lang="zh-TW" altLang="en-US" sz="4000" dirty="0">
              <a:solidFill>
                <a:srgbClr val="0070C0"/>
              </a:solidFill>
              <a:latin typeface="Arial Black" pitchFamily="34" charset="0"/>
            </a:endParaRPr>
          </a:p>
        </p:txBody>
      </p:sp>
    </p:spTree>
    <p:extLst>
      <p:ext uri="{BB962C8B-B14F-4D97-AF65-F5344CB8AC3E}">
        <p14:creationId xmlns:p14="http://schemas.microsoft.com/office/powerpoint/2010/main" xmlns="" val="55063017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五專升學進路</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3" name="資料庫圖表 22"/>
          <p:cNvGraphicFramePr/>
          <p:nvPr>
            <p:extLst>
              <p:ext uri="{D42A27DB-BD31-4B8C-83A1-F6EECF244321}">
                <p14:modId xmlns:p14="http://schemas.microsoft.com/office/powerpoint/2010/main" xmlns="" val="2712669222"/>
              </p:ext>
            </p:extLst>
          </p:nvPr>
        </p:nvGraphicFramePr>
        <p:xfrm>
          <a:off x="107505" y="866837"/>
          <a:ext cx="9217023" cy="2621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內容版面配置區 3"/>
          <p:cNvGraphicFramePr>
            <a:graphicFrameLocks noGrp="1"/>
          </p:cNvGraphicFramePr>
          <p:nvPr>
            <p:ph idx="1"/>
            <p:extLst>
              <p:ext uri="{D42A27DB-BD31-4B8C-83A1-F6EECF244321}">
                <p14:modId xmlns:p14="http://schemas.microsoft.com/office/powerpoint/2010/main" xmlns="" val="1105589804"/>
              </p:ext>
            </p:extLst>
          </p:nvPr>
        </p:nvGraphicFramePr>
        <p:xfrm>
          <a:off x="480294" y="3284984"/>
          <a:ext cx="8424936" cy="2910012"/>
        </p:xfrm>
        <a:graphic>
          <a:graphicData uri="http://schemas.openxmlformats.org/drawingml/2006/table">
            <a:tbl>
              <a:tblPr firstRow="1" bandRow="1">
                <a:tableStyleId>{00A15C55-8517-42AA-B614-E9B94910E393}</a:tableStyleId>
              </a:tblPr>
              <a:tblGrid>
                <a:gridCol w="2219498">
                  <a:extLst>
                    <a:ext uri="{9D8B030D-6E8A-4147-A177-3AD203B41FA5}">
                      <a16:colId xmlns:a16="http://schemas.microsoft.com/office/drawing/2014/main" xmlns="" val="20000"/>
                    </a:ext>
                  </a:extLst>
                </a:gridCol>
                <a:gridCol w="6205438">
                  <a:extLst>
                    <a:ext uri="{9D8B030D-6E8A-4147-A177-3AD203B41FA5}">
                      <a16:colId xmlns:a16="http://schemas.microsoft.com/office/drawing/2014/main" xmlns="" val="20001"/>
                    </a:ext>
                  </a:extLst>
                </a:gridCol>
              </a:tblGrid>
              <a:tr h="553502">
                <a:tc>
                  <a:txBody>
                    <a:bodyPr/>
                    <a:lstStyle/>
                    <a:p>
                      <a:pPr algn="ctr"/>
                      <a:r>
                        <a:rPr lang="zh-TW" altLang="en-US" sz="2800" dirty="0">
                          <a:latin typeface="微軟正黑體" panose="020B0604030504040204" pitchFamily="34" charset="-120"/>
                          <a:ea typeface="微軟正黑體" panose="020B0604030504040204" pitchFamily="34" charset="-120"/>
                        </a:rPr>
                        <a:t>區別</a:t>
                      </a:r>
                    </a:p>
                  </a:txBody>
                  <a:tcPr anchor="ctr"/>
                </a:tc>
                <a:tc>
                  <a:txBody>
                    <a:bodyPr/>
                    <a:lstStyle/>
                    <a:p>
                      <a:pPr algn="ctr"/>
                      <a:r>
                        <a:rPr lang="zh-TW" altLang="en-US" sz="2800" dirty="0">
                          <a:latin typeface="微軟正黑體" panose="020B0604030504040204" pitchFamily="34" charset="-120"/>
                          <a:ea typeface="微軟正黑體" panose="020B0604030504040204" pitchFamily="34" charset="-120"/>
                        </a:rPr>
                        <a:t>承辦學校</a:t>
                      </a:r>
                    </a:p>
                  </a:txBody>
                  <a:tcPr anchor="ctr"/>
                </a:tc>
                <a:extLst>
                  <a:ext uri="{0D108BD9-81ED-4DB2-BD59-A6C34878D82A}">
                    <a16:rowId xmlns:a16="http://schemas.microsoft.com/office/drawing/2014/main" xmlns="" val="10000"/>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全國</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1"/>
                  </a:ext>
                </a:extLst>
              </a:tr>
              <a:tr h="570736">
                <a:tc>
                  <a:txBody>
                    <a:bodyPr/>
                    <a:lstStyle/>
                    <a:p>
                      <a:pPr algn="ctr"/>
                      <a:r>
                        <a:rPr lang="zh-TW" altLang="en-US" sz="2800" b="1" dirty="0">
                          <a:solidFill>
                            <a:srgbClr val="C00000"/>
                          </a:solidFill>
                          <a:effectLst/>
                          <a:latin typeface="微軟正黑體" panose="020B0604030504040204" pitchFamily="34" charset="-120"/>
                          <a:ea typeface="微軟正黑體" panose="020B0604030504040204" pitchFamily="34" charset="-120"/>
                        </a:rPr>
                        <a:t>北區</a:t>
                      </a: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技專校院招生委員會聯合會</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2"/>
                  </a:ext>
                </a:extLst>
              </a:tr>
              <a:tr h="644302">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中區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仁德醫護管理專科學校</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3"/>
                  </a:ext>
                </a:extLst>
              </a:tr>
              <a:tr h="570736">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南區</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zh-TW" altLang="en-US" sz="2800" b="1" kern="1200" dirty="0">
                          <a:solidFill>
                            <a:srgbClr val="C00000"/>
                          </a:solidFill>
                          <a:effectLst/>
                          <a:latin typeface="微軟正黑體" panose="020B0604030504040204" pitchFamily="34" charset="-120"/>
                          <a:ea typeface="微軟正黑體" panose="020B0604030504040204" pitchFamily="34" charset="-120"/>
                        </a:rPr>
                        <a:t>國立高雄餐旅大學</a:t>
                      </a:r>
                      <a:endParaRPr lang="zh-TW" altLang="en-US" sz="2800" b="1" kern="1200" dirty="0">
                        <a:solidFill>
                          <a:srgbClr val="C00000"/>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149070890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23927" y="996425"/>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2851" y="546375"/>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五專免試入學作業流程</a:t>
            </a:r>
          </a:p>
        </p:txBody>
      </p:sp>
      <p:grpSp>
        <p:nvGrpSpPr>
          <p:cNvPr id="14" name="群組 13"/>
          <p:cNvGrpSpPr/>
          <p:nvPr/>
        </p:nvGrpSpPr>
        <p:grpSpPr>
          <a:xfrm>
            <a:off x="259385" y="1192142"/>
            <a:ext cx="8417926" cy="5470594"/>
            <a:chOff x="624746" y="1197703"/>
            <a:chExt cx="8417926" cy="5470594"/>
          </a:xfrm>
        </p:grpSpPr>
        <p:sp>
          <p:nvSpPr>
            <p:cNvPr id="7" name="矩形 6"/>
            <p:cNvSpPr/>
            <p:nvPr/>
          </p:nvSpPr>
          <p:spPr>
            <a:xfrm>
              <a:off x="6714857" y="3867244"/>
              <a:ext cx="692081" cy="14401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2" name="矩形: 圓角 1"/>
            <p:cNvSpPr/>
            <p:nvPr/>
          </p:nvSpPr>
          <p:spPr>
            <a:xfrm>
              <a:off x="1760299" y="1197703"/>
              <a:ext cx="7265272" cy="5144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國中學生</a:t>
              </a:r>
            </a:p>
          </p:txBody>
        </p:sp>
        <p:sp>
          <p:nvSpPr>
            <p:cNvPr id="3" name="箭號: 向下 2"/>
            <p:cNvSpPr/>
            <p:nvPr/>
          </p:nvSpPr>
          <p:spPr>
            <a:xfrm>
              <a:off x="3955889"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5" name="矩形: 圓角 74"/>
            <p:cNvSpPr/>
            <p:nvPr/>
          </p:nvSpPr>
          <p:spPr>
            <a:xfrm>
              <a:off x="1792271" y="2183803"/>
              <a:ext cx="4228290" cy="4967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國中教育會考</a:t>
              </a:r>
              <a:r>
                <a:rPr lang="en-US" altLang="zh-TW" sz="3200" dirty="0">
                  <a:latin typeface="微軟正黑體" panose="020B0604030504040204" pitchFamily="34" charset="-120"/>
                  <a:ea typeface="微軟正黑體" panose="020B0604030504040204" pitchFamily="34" charset="-120"/>
                </a:rPr>
                <a:t>(5</a:t>
              </a:r>
              <a:r>
                <a:rPr lang="zh-TW" altLang="en-US" sz="3200" dirty="0">
                  <a:latin typeface="微軟正黑體" panose="020B0604030504040204" pitchFamily="34" charset="-120"/>
                  <a:ea typeface="微軟正黑體" panose="020B0604030504040204" pitchFamily="34" charset="-120"/>
                </a:rPr>
                <a:t>月</a:t>
              </a:r>
              <a:r>
                <a:rPr lang="en-US" altLang="zh-TW" sz="3200" dirty="0">
                  <a:latin typeface="微軟正黑體" panose="020B0604030504040204" pitchFamily="34" charset="-120"/>
                  <a:ea typeface="微軟正黑體" panose="020B0604030504040204" pitchFamily="34" charset="-120"/>
                </a:rPr>
                <a:t>)</a:t>
              </a:r>
              <a:endParaRPr lang="zh-TW" altLang="en-US" sz="3200" dirty="0">
                <a:latin typeface="微軟正黑體" panose="020B0604030504040204" pitchFamily="34" charset="-120"/>
                <a:ea typeface="微軟正黑體" panose="020B0604030504040204" pitchFamily="34" charset="-120"/>
              </a:endParaRPr>
            </a:p>
          </p:txBody>
        </p:sp>
        <p:sp>
          <p:nvSpPr>
            <p:cNvPr id="76" name="矩形: 圓角 75"/>
            <p:cNvSpPr/>
            <p:nvPr/>
          </p:nvSpPr>
          <p:spPr>
            <a:xfrm>
              <a:off x="1824243" y="3109490"/>
              <a:ext cx="4164346" cy="5227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b="1" dirty="0">
                  <a:solidFill>
                    <a:schemeClr val="accent6">
                      <a:lumMod val="50000"/>
                    </a:schemeClr>
                  </a:solidFill>
                  <a:latin typeface="微軟正黑體" panose="020B0604030504040204" pitchFamily="34" charset="-120"/>
                  <a:ea typeface="微軟正黑體" panose="020B0604030504040204" pitchFamily="34" charset="-120"/>
                </a:rPr>
                <a:t>五專免試入學 </a:t>
              </a:r>
            </a:p>
          </p:txBody>
        </p:sp>
        <p:sp>
          <p:nvSpPr>
            <p:cNvPr id="81" name="矩形: 圓角 80"/>
            <p:cNvSpPr/>
            <p:nvPr/>
          </p:nvSpPr>
          <p:spPr>
            <a:xfrm>
              <a:off x="6827276" y="2174704"/>
              <a:ext cx="2198294" cy="9567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特色招生</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3200" dirty="0">
                  <a:latin typeface="微軟正黑體" panose="020B0604030504040204" pitchFamily="34" charset="-120"/>
                  <a:ea typeface="微軟正黑體" panose="020B0604030504040204" pitchFamily="34" charset="-120"/>
                </a:rPr>
                <a:t>甄選入學</a:t>
              </a:r>
            </a:p>
          </p:txBody>
        </p:sp>
        <p:sp>
          <p:nvSpPr>
            <p:cNvPr id="4" name="流程圖: 決策 3"/>
            <p:cNvSpPr/>
            <p:nvPr/>
          </p:nvSpPr>
          <p:spPr>
            <a:xfrm>
              <a:off x="1839725" y="3908364"/>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2" name="矩形: 圓角 81"/>
            <p:cNvSpPr/>
            <p:nvPr/>
          </p:nvSpPr>
          <p:spPr>
            <a:xfrm>
              <a:off x="3539380" y="4056004"/>
              <a:ext cx="2448272"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800" dirty="0">
                  <a:latin typeface="微軟正黑體" panose="020B0604030504040204" pitchFamily="34" charset="-120"/>
                  <a:ea typeface="微軟正黑體" panose="020B0604030504040204" pitchFamily="34" charset="-120"/>
                </a:rPr>
                <a:t>五專免試續招 </a:t>
              </a:r>
            </a:p>
          </p:txBody>
        </p:sp>
        <p:sp>
          <p:nvSpPr>
            <p:cNvPr id="83" name="矩形: 圓角 82"/>
            <p:cNvSpPr/>
            <p:nvPr/>
          </p:nvSpPr>
          <p:spPr>
            <a:xfrm>
              <a:off x="1856083" y="6020225"/>
              <a:ext cx="7186589"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3600" dirty="0">
                  <a:latin typeface="微軟正黑體" panose="020B0604030504040204" pitchFamily="34" charset="-120"/>
                  <a:ea typeface="微軟正黑體" panose="020B0604030504040204" pitchFamily="34" charset="-120"/>
                </a:rPr>
                <a:t>報到入學 </a:t>
              </a:r>
            </a:p>
          </p:txBody>
        </p:sp>
        <p:sp>
          <p:nvSpPr>
            <p:cNvPr id="85" name="流程圖: 決策 84"/>
            <p:cNvSpPr/>
            <p:nvPr/>
          </p:nvSpPr>
          <p:spPr>
            <a:xfrm>
              <a:off x="4273145" y="4820201"/>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6" name="流程圖: 決策 85"/>
            <p:cNvSpPr/>
            <p:nvPr/>
          </p:nvSpPr>
          <p:spPr>
            <a:xfrm>
              <a:off x="7294520" y="3503400"/>
              <a:ext cx="1119790" cy="917846"/>
            </a:xfrm>
            <a:prstGeom prst="flowChartDecisio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錄取</a:t>
              </a:r>
            </a:p>
          </p:txBody>
        </p:sp>
        <p:sp>
          <p:nvSpPr>
            <p:cNvPr id="87" name="箭號: 向下 86"/>
            <p:cNvSpPr/>
            <p:nvPr/>
          </p:nvSpPr>
          <p:spPr>
            <a:xfrm>
              <a:off x="7782407" y="173598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8" name="箭號: 向下 87"/>
            <p:cNvSpPr/>
            <p:nvPr/>
          </p:nvSpPr>
          <p:spPr>
            <a:xfrm>
              <a:off x="3964448" y="2661371"/>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9" name="箭號: 向下 88"/>
            <p:cNvSpPr/>
            <p:nvPr/>
          </p:nvSpPr>
          <p:spPr>
            <a:xfrm>
              <a:off x="7782407" y="3124638"/>
              <a:ext cx="144016" cy="40123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0" name="箭號: 向下 89"/>
            <p:cNvSpPr/>
            <p:nvPr/>
          </p:nvSpPr>
          <p:spPr>
            <a:xfrm>
              <a:off x="2344853" y="3632196"/>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2" name="箭號: 向下 91"/>
            <p:cNvSpPr/>
            <p:nvPr/>
          </p:nvSpPr>
          <p:spPr>
            <a:xfrm>
              <a:off x="4764453" y="4704076"/>
              <a:ext cx="126259" cy="17298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3" name="箭號: 向下 92"/>
            <p:cNvSpPr/>
            <p:nvPr/>
          </p:nvSpPr>
          <p:spPr>
            <a:xfrm>
              <a:off x="4764453" y="5776309"/>
              <a:ext cx="126259" cy="24391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4" name="箭號: 向下 93"/>
            <p:cNvSpPr/>
            <p:nvPr/>
          </p:nvSpPr>
          <p:spPr>
            <a:xfrm>
              <a:off x="2344854" y="4861854"/>
              <a:ext cx="115344" cy="11194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5" name="箭號: 向下 94"/>
            <p:cNvSpPr/>
            <p:nvPr/>
          </p:nvSpPr>
          <p:spPr>
            <a:xfrm>
              <a:off x="7782407" y="4456117"/>
              <a:ext cx="144016" cy="152519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 name="箭號: 彎曲 7"/>
            <p:cNvSpPr/>
            <p:nvPr/>
          </p:nvSpPr>
          <p:spPr>
            <a:xfrm rot="10800000">
              <a:off x="6020561" y="4018212"/>
              <a:ext cx="806715" cy="458137"/>
            </a:xfrm>
            <a:prstGeom prst="ben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endParaRPr>
            </a:p>
          </p:txBody>
        </p:sp>
        <p:sp>
          <p:nvSpPr>
            <p:cNvPr id="9" name="箭號: 上彎 8"/>
            <p:cNvSpPr/>
            <p:nvPr/>
          </p:nvSpPr>
          <p:spPr>
            <a:xfrm rot="16200000">
              <a:off x="6105073" y="3143828"/>
              <a:ext cx="604359" cy="840047"/>
            </a:xfrm>
            <a:prstGeom prst="bentUpArrow">
              <a:avLst>
                <a:gd name="adj1" fmla="val 18344"/>
                <a:gd name="adj2" fmla="val 25000"/>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2" name="矩形 11"/>
            <p:cNvSpPr/>
            <p:nvPr/>
          </p:nvSpPr>
          <p:spPr>
            <a:xfrm>
              <a:off x="8099623" y="4361111"/>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97" name="矩形 96"/>
            <p:cNvSpPr/>
            <p:nvPr/>
          </p:nvSpPr>
          <p:spPr>
            <a:xfrm>
              <a:off x="6900966" y="3398626"/>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3198005" y="4114944"/>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9" name="矩形 98"/>
            <p:cNvSpPr/>
            <p:nvPr/>
          </p:nvSpPr>
          <p:spPr>
            <a:xfrm>
              <a:off x="1883673" y="4776506"/>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sp>
          <p:nvSpPr>
            <p:cNvPr id="100" name="矩形 99"/>
            <p:cNvSpPr/>
            <p:nvPr/>
          </p:nvSpPr>
          <p:spPr>
            <a:xfrm>
              <a:off x="3006392" y="3874612"/>
              <a:ext cx="4411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624746" y="1778961"/>
              <a:ext cx="972454" cy="129113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國中</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在校</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624746" y="3147113"/>
              <a:ext cx="972454" cy="86414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6</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647218" y="4075361"/>
              <a:ext cx="972454" cy="25929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7</a:t>
              </a:r>
            </a:p>
            <a:p>
              <a:pPr algn="ctr"/>
              <a:r>
                <a:rPr lang="zh-TW" altLang="en-US" sz="2400" dirty="0">
                  <a:latin typeface="微軟正黑體" panose="020B0604030504040204" pitchFamily="34" charset="-120"/>
                  <a:ea typeface="微軟正黑體" panose="020B0604030504040204" pitchFamily="34" charset="-120"/>
                </a:rPr>
                <a:t>月</a:t>
              </a:r>
            </a:p>
          </p:txBody>
        </p:sp>
        <p:sp>
          <p:nvSpPr>
            <p:cNvPr id="103" name="矩形 102"/>
            <p:cNvSpPr/>
            <p:nvPr/>
          </p:nvSpPr>
          <p:spPr>
            <a:xfrm>
              <a:off x="4982800" y="5569358"/>
              <a:ext cx="423514"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Y</a:t>
              </a:r>
              <a:endParaRPr lang="zh-TW" altLang="en-US" sz="2400" dirty="0">
                <a:solidFill>
                  <a:srgbClr val="C00000"/>
                </a:solidFill>
                <a:latin typeface="Arial Black" panose="020B0A04020102020204" pitchFamily="34" charset="0"/>
              </a:endParaRPr>
            </a:p>
          </p:txBody>
        </p:sp>
      </p:grpSp>
    </p:spTree>
    <p:extLst>
      <p:ext uri="{BB962C8B-B14F-4D97-AF65-F5344CB8AC3E}">
        <p14:creationId xmlns:p14="http://schemas.microsoft.com/office/powerpoint/2010/main" xmlns="" val="249071089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2" name="直線接點 11"/>
          <p:cNvCxnSpPr/>
          <p:nvPr/>
        </p:nvCxnSpPr>
        <p:spPr>
          <a:xfrm>
            <a:off x="-34814"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85"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106</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xmlns="" val="1080430779"/>
              </p:ext>
            </p:extLst>
          </p:nvPr>
        </p:nvGraphicFramePr>
        <p:xfrm>
          <a:off x="713420" y="960145"/>
          <a:ext cx="8107051" cy="5520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2457663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00CC"/>
                </a:solidFill>
                <a:latin typeface="Adobe 繁黑體 Std B" pitchFamily="34" charset="-120"/>
                <a:ea typeface="Adobe 繁黑體 Std B" pitchFamily="34" charset="-120"/>
              </a:rPr>
              <a:t>107</a:t>
            </a:r>
            <a:r>
              <a:rPr lang="zh-TW" altLang="en-US" sz="3200" b="1" dirty="0">
                <a:solidFill>
                  <a:srgbClr val="0000CC"/>
                </a:solidFill>
                <a:latin typeface="Adobe 繁黑體 Std B" pitchFamily="34" charset="-120"/>
                <a:ea typeface="Adobe 繁黑體 Std B" pitchFamily="34" charset="-120"/>
              </a:rPr>
              <a:t>年度適性入學重要主委學校</a:t>
            </a:r>
          </a:p>
        </p:txBody>
      </p:sp>
      <p:graphicFrame>
        <p:nvGraphicFramePr>
          <p:cNvPr id="21" name="內容版面配置區 3"/>
          <p:cNvGraphicFramePr>
            <a:graphicFrameLocks noGrp="1"/>
          </p:cNvGraphicFramePr>
          <p:nvPr>
            <p:ph idx="1"/>
            <p:extLst>
              <p:ext uri="{D42A27DB-BD31-4B8C-83A1-F6EECF244321}">
                <p14:modId xmlns:p14="http://schemas.microsoft.com/office/powerpoint/2010/main" xmlns="" val="4014487558"/>
              </p:ext>
            </p:extLst>
          </p:nvPr>
        </p:nvGraphicFramePr>
        <p:xfrm>
          <a:off x="31554" y="1225054"/>
          <a:ext cx="9053200" cy="5444307"/>
        </p:xfrm>
        <a:graphic>
          <a:graphicData uri="http://schemas.openxmlformats.org/drawingml/2006/table">
            <a:tbl>
              <a:tblPr firstRow="1" bandRow="1">
                <a:tableStyleId>{5C22544A-7EE6-4342-B048-85BDC9FD1C3A}</a:tableStyleId>
              </a:tblPr>
              <a:tblGrid>
                <a:gridCol w="3548855">
                  <a:extLst>
                    <a:ext uri="{9D8B030D-6E8A-4147-A177-3AD203B41FA5}">
                      <a16:colId xmlns:a16="http://schemas.microsoft.com/office/drawing/2014/main" xmlns="" val="20000"/>
                    </a:ext>
                  </a:extLst>
                </a:gridCol>
                <a:gridCol w="5504345">
                  <a:extLst>
                    <a:ext uri="{9D8B030D-6E8A-4147-A177-3AD203B41FA5}">
                      <a16:colId xmlns:a16="http://schemas.microsoft.com/office/drawing/2014/main" xmlns="" val="20001"/>
                    </a:ext>
                  </a:extLst>
                </a:gridCol>
              </a:tblGrid>
              <a:tr h="508907">
                <a:tc>
                  <a:txBody>
                    <a:bodyPr/>
                    <a:lstStyle/>
                    <a:p>
                      <a:pPr algn="ctr"/>
                      <a:r>
                        <a:rPr lang="zh-TW" altLang="en-US" sz="2400" dirty="0">
                          <a:latin typeface="Adobe 繁黑體 Std B" pitchFamily="34" charset="-120"/>
                          <a:ea typeface="Adobe 繁黑體 Std B" pitchFamily="34" charset="-120"/>
                        </a:rPr>
                        <a:t>入學管道</a:t>
                      </a:r>
                    </a:p>
                  </a:txBody>
                  <a:tcPr anchor="ctr"/>
                </a:tc>
                <a:tc>
                  <a:txBody>
                    <a:bodyPr/>
                    <a:lstStyle/>
                    <a:p>
                      <a:pPr algn="ctr"/>
                      <a:r>
                        <a:rPr lang="zh-TW" altLang="en-US" sz="2400" dirty="0">
                          <a:latin typeface="Adobe 繁黑體 Std B" pitchFamily="34" charset="-120"/>
                          <a:ea typeface="Adobe 繁黑體 Std B" pitchFamily="34" charset="-120"/>
                        </a:rPr>
                        <a:t>主委</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總召</a:t>
                      </a:r>
                      <a:r>
                        <a:rPr lang="en-US" altLang="zh-TW" sz="2400" dirty="0">
                          <a:latin typeface="Adobe 繁黑體 Std B" pitchFamily="34" charset="-120"/>
                          <a:ea typeface="Adobe 繁黑體 Std B" pitchFamily="34" charset="-120"/>
                        </a:rPr>
                        <a:t>)</a:t>
                      </a:r>
                      <a:r>
                        <a:rPr lang="zh-TW" altLang="en-US" sz="2400" dirty="0">
                          <a:latin typeface="Adobe 繁黑體 Std B" pitchFamily="34" charset="-120"/>
                          <a:ea typeface="Adobe 繁黑體 Std B" pitchFamily="34" charset="-120"/>
                        </a:rPr>
                        <a:t>學校</a:t>
                      </a:r>
                    </a:p>
                  </a:txBody>
                  <a:tcPr anchor="ctr"/>
                </a:tc>
                <a:extLst>
                  <a:ext uri="{0D108BD9-81ED-4DB2-BD59-A6C34878D82A}">
                    <a16:rowId xmlns:a16="http://schemas.microsoft.com/office/drawing/2014/main" xmlns="" val="10000"/>
                  </a:ext>
                </a:extLst>
              </a:tr>
              <a:tr h="616925">
                <a:tc>
                  <a:txBody>
                    <a:bodyPr/>
                    <a:lstStyle/>
                    <a:p>
                      <a:pPr algn="ctr"/>
                      <a:r>
                        <a:rPr lang="zh-TW" altLang="en-US" sz="2800" b="1" kern="1200" dirty="0">
                          <a:solidFill>
                            <a:srgbClr val="FF0000"/>
                          </a:solidFill>
                          <a:effectLst/>
                          <a:latin typeface="Adobe 繁黑體 Std B" pitchFamily="34" charset="-120"/>
                          <a:ea typeface="Adobe 繁黑體 Std B" pitchFamily="34" charset="-120"/>
                          <a:cs typeface="+mn-cs"/>
                        </a:rPr>
                        <a:t>全國適性入學委員會</a:t>
                      </a:r>
                    </a:p>
                  </a:txBody>
                  <a:tcPr anchor="ctr"/>
                </a:tc>
                <a:tc>
                  <a:txBody>
                    <a:bodyPr/>
                    <a:lstStyle/>
                    <a:p>
                      <a:pPr algn="ctr"/>
                      <a:r>
                        <a:rPr lang="zh-TW" altLang="en-US" sz="2800" b="1" kern="1200"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國立中興大學附屬高級中學</a:t>
                      </a:r>
                      <a:endParaRPr lang="zh-TW" altLang="en-US" sz="2800" dirty="0">
                        <a:solidFill>
                          <a:srgbClr val="FF0000"/>
                        </a:solidFill>
                        <a:latin typeface="Adobe 繁黑體 Std B" pitchFamily="34" charset="-120"/>
                        <a:ea typeface="Adobe 繁黑體 Std B" pitchFamily="34" charset="-120"/>
                      </a:endParaRPr>
                    </a:p>
                  </a:txBody>
                  <a:tcPr anchor="ctr"/>
                </a:tc>
                <a:extLst>
                  <a:ext uri="{0D108BD9-81ED-4DB2-BD59-A6C34878D82A}">
                    <a16:rowId xmlns:a16="http://schemas.microsoft.com/office/drawing/2014/main" xmlns="" val="2564562456"/>
                  </a:ext>
                </a:extLst>
              </a:tr>
              <a:tr h="616925">
                <a:tc>
                  <a:txBody>
                    <a:bodyPr/>
                    <a:lstStyle/>
                    <a:p>
                      <a:pPr algn="ctr"/>
                      <a:r>
                        <a:rPr lang="zh-TW" altLang="en-US" sz="2800" b="1" kern="1200" dirty="0">
                          <a:solidFill>
                            <a:schemeClr val="tx1"/>
                          </a:solidFill>
                          <a:effectLst/>
                          <a:latin typeface="Adobe 繁黑體 Std B" pitchFamily="34" charset="-120"/>
                          <a:ea typeface="Adobe 繁黑體 Std B" pitchFamily="34" charset="-120"/>
                          <a:cs typeface="+mn-cs"/>
                        </a:rPr>
                        <a:t>全國免試入學委員會</a:t>
                      </a:r>
                    </a:p>
                  </a:txBody>
                  <a:tcPr anchor="ctr"/>
                </a:tc>
                <a:tc>
                  <a:txBody>
                    <a:bodyPr/>
                    <a:lstStyle/>
                    <a:p>
                      <a:pPr algn="ctr"/>
                      <a:r>
                        <a:rPr lang="zh-TW" altLang="en-US" sz="2800" b="1" kern="1200" dirty="0" smtClean="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新北市立林口高級中學</a:t>
                      </a:r>
                      <a:endParaRPr lang="zh-TW" altLang="en-US" sz="2800" dirty="0">
                        <a:solidFill>
                          <a:schemeClr val="tx1"/>
                        </a:solidFill>
                        <a:latin typeface="Adobe 繁黑體 Std B" pitchFamily="34" charset="-120"/>
                        <a:ea typeface="Adobe 繁黑體 Std B" pitchFamily="34" charset="-120"/>
                      </a:endParaRPr>
                    </a:p>
                  </a:txBody>
                  <a:tcPr anchor="ctr"/>
                </a:tc>
                <a:extLst>
                  <a:ext uri="{0D108BD9-81ED-4DB2-BD59-A6C34878D82A}">
                    <a16:rowId xmlns:a16="http://schemas.microsoft.com/office/drawing/2014/main" xmlns="" val="3784680022"/>
                  </a:ext>
                </a:extLst>
              </a:tr>
              <a:tr h="616925">
                <a:tc>
                  <a:txBody>
                    <a:bodyPr/>
                    <a:lstStyle/>
                    <a:p>
                      <a:pPr marL="0" algn="ctr"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考試分發入學</a:t>
                      </a:r>
                    </a:p>
                  </a:txBody>
                  <a:tcPr anchor="ctr"/>
                </a:tc>
                <a:tc>
                  <a:txBody>
                    <a:bodyPr/>
                    <a:lstStyle/>
                    <a:p>
                      <a:pPr marL="0" algn="ctr"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國立臺南女子高級中學</a:t>
                      </a:r>
                    </a:p>
                  </a:txBody>
                  <a:tcPr anchor="ctr"/>
                </a:tc>
                <a:extLst>
                  <a:ext uri="{0D108BD9-81ED-4DB2-BD59-A6C34878D82A}">
                    <a16:rowId xmlns:a16="http://schemas.microsoft.com/office/drawing/2014/main" xmlns="" val="10001"/>
                  </a:ext>
                </a:extLst>
              </a:tr>
              <a:tr h="616925">
                <a:tc>
                  <a:txBody>
                    <a:bodyPr/>
                    <a:lstStyle/>
                    <a:p>
                      <a:pPr algn="ctr"/>
                      <a:r>
                        <a:rPr lang="zh-TW" altLang="en-US" sz="2800" b="1" kern="1200" dirty="0">
                          <a:solidFill>
                            <a:schemeClr val="tx1"/>
                          </a:solidFill>
                          <a:effectLst/>
                          <a:latin typeface="Adobe 繁黑體 Std B" pitchFamily="34" charset="-120"/>
                          <a:ea typeface="Adobe 繁黑體 Std B" pitchFamily="34" charset="-120"/>
                          <a:cs typeface="+mn-cs"/>
                        </a:rPr>
                        <a:t>甄選入學藝術才能班</a:t>
                      </a:r>
                    </a:p>
                  </a:txBody>
                  <a:tcPr anchor="ctr"/>
                </a:tc>
                <a:tc>
                  <a:txBody>
                    <a:bodyPr/>
                    <a:lstStyle/>
                    <a:p>
                      <a:pPr marL="0" algn="ctr" defTabSz="914400" rtl="0" eaLnBrk="1" latinLnBrk="0" hangingPunct="1"/>
                      <a:r>
                        <a:rPr lang="zh-TW" altLang="en-US" sz="2800" b="1" kern="1200" dirty="0" smtClean="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國立臺南女子高級中學</a:t>
                      </a:r>
                      <a:endPar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endParaRPr>
                    </a:p>
                  </a:txBody>
                  <a:tcPr anchor="ctr"/>
                </a:tc>
                <a:extLst>
                  <a:ext uri="{0D108BD9-81ED-4DB2-BD59-A6C34878D82A}">
                    <a16:rowId xmlns:a16="http://schemas.microsoft.com/office/drawing/2014/main" xmlns="" val="10002"/>
                  </a:ext>
                </a:extLst>
              </a:tr>
              <a:tr h="6169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latin typeface="Adobe 繁黑體 Std B" pitchFamily="34" charset="-120"/>
                          <a:ea typeface="Adobe 繁黑體 Std B" pitchFamily="34" charset="-120"/>
                          <a:cs typeface="+mn-cs"/>
                        </a:rPr>
                        <a:t>甄選入學科學班</a:t>
                      </a:r>
                    </a:p>
                  </a:txBody>
                  <a:tcPr anchor="ctr"/>
                </a:tc>
                <a:tc>
                  <a:txBody>
                    <a:bodyPr/>
                    <a:lstStyle/>
                    <a:p>
                      <a:pPr marL="0" algn="ctr" defTabSz="914400" rtl="0" eaLnBrk="1" latinLnBrk="0" hangingPunct="1"/>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國立臺中第一高級中學</a:t>
                      </a:r>
                    </a:p>
                  </a:txBody>
                  <a:tcPr anchor="ctr"/>
                </a:tc>
                <a:extLst>
                  <a:ext uri="{0D108BD9-81ED-4DB2-BD59-A6C34878D82A}">
                    <a16:rowId xmlns:a16="http://schemas.microsoft.com/office/drawing/2014/main" xmlns="" val="10003"/>
                  </a:ext>
                </a:extLst>
              </a:tr>
              <a:tr h="6169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latin typeface="Adobe 繁黑體 Std B" pitchFamily="34" charset="-120"/>
                          <a:ea typeface="Adobe 繁黑體 Std B" pitchFamily="34" charset="-120"/>
                          <a:cs typeface="+mn-cs"/>
                        </a:rPr>
                        <a:t>甄選入學職業類科</a:t>
                      </a:r>
                    </a:p>
                  </a:txBody>
                  <a:tcPr anchor="ctr"/>
                </a:tc>
                <a:tc>
                  <a:txBody>
                    <a:bodyPr/>
                    <a:lstStyle/>
                    <a:p>
                      <a:pPr marL="0" algn="ctr" defTabSz="914400" rtl="0" eaLnBrk="1" latinLnBrk="0" hangingPunct="1"/>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國立臺南高級海事水產職業學校</a:t>
                      </a:r>
                    </a:p>
                  </a:txBody>
                  <a:tcPr anchor="ctr"/>
                </a:tc>
                <a:extLst>
                  <a:ext uri="{0D108BD9-81ED-4DB2-BD59-A6C34878D82A}">
                    <a16:rowId xmlns:a16="http://schemas.microsoft.com/office/drawing/2014/main" xmlns="" val="10004"/>
                  </a:ext>
                </a:extLst>
              </a:tr>
              <a:tr h="616925">
                <a:tc>
                  <a:txBody>
                    <a:bodyPr/>
                    <a:lstStyle/>
                    <a:p>
                      <a:pPr marL="0" algn="ctr" defTabSz="914400" rtl="0" eaLnBrk="1" latinLnBrk="0" hangingPunct="1"/>
                      <a:r>
                        <a:rPr lang="zh-TW" altLang="en-US" sz="2800" b="1" kern="1200" dirty="0">
                          <a:solidFill>
                            <a:srgbClr val="FF0000"/>
                          </a:solidFill>
                          <a:effectLst/>
                          <a:latin typeface="Adobe 繁黑體 Std B" pitchFamily="34" charset="-120"/>
                          <a:ea typeface="Adobe 繁黑體 Std B" pitchFamily="34" charset="-120"/>
                          <a:cs typeface="+mn-cs"/>
                        </a:rPr>
                        <a:t>實用技能學程入學</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國立南投高級商業</a:t>
                      </a:r>
                      <a:r>
                        <a:rPr lang="zh-TW" altLang="en-US" sz="2800" b="1" kern="1200" dirty="0" smtClean="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職業學校</a:t>
                      </a:r>
                      <a:endParaRPr lang="zh-TW" altLang="en-US" sz="2000" b="1" kern="1200" dirty="0">
                        <a:solidFill>
                          <a:srgbClr val="00B050"/>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endParaRPr>
                    </a:p>
                  </a:txBody>
                  <a:tcPr anchor="ctr"/>
                </a:tc>
                <a:extLst>
                  <a:ext uri="{0D108BD9-81ED-4DB2-BD59-A6C34878D82A}">
                    <a16:rowId xmlns:a16="http://schemas.microsoft.com/office/drawing/2014/main" xmlns="" val="10005"/>
                  </a:ext>
                </a:extLst>
              </a:tr>
              <a:tr h="616925">
                <a:tc>
                  <a:txBody>
                    <a:bodyPr/>
                    <a:lstStyle/>
                    <a:p>
                      <a:pPr marL="0" algn="ctr" defTabSz="914400" rtl="0" eaLnBrk="1" latinLnBrk="0" hangingPunct="1"/>
                      <a:r>
                        <a:rPr lang="zh-TW" altLang="en-US" sz="2800" b="1" kern="1200" dirty="0">
                          <a:solidFill>
                            <a:schemeClr val="tx1"/>
                          </a:solidFill>
                          <a:effectLst/>
                          <a:latin typeface="Adobe 繁黑體 Std B" pitchFamily="34" charset="-120"/>
                          <a:ea typeface="Adobe 繁黑體 Std B" pitchFamily="34" charset="-120"/>
                          <a:cs typeface="+mn-cs"/>
                        </a:rPr>
                        <a:t>運動績優學生升學</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國立臺灣體育運動</a:t>
                      </a:r>
                      <a:r>
                        <a:rPr lang="zh-TW" altLang="en-US" sz="2800" b="1" kern="1200" dirty="0" smtClean="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rPr>
                        <a:t>大學</a:t>
                      </a:r>
                      <a:endParaRPr lang="zh-TW" altLang="en-US" sz="28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cs typeface="+mn-cs"/>
                      </a:endParaRPr>
                    </a:p>
                  </a:txBody>
                  <a:tcPr anchor="ctr"/>
                </a:tc>
                <a:extLst>
                  <a:ext uri="{0D108BD9-81ED-4DB2-BD59-A6C34878D82A}">
                    <a16:rowId xmlns:a16="http://schemas.microsoft.com/office/drawing/2014/main" xmlns="" val="1683143614"/>
                  </a:ext>
                </a:extLst>
              </a:tr>
            </a:tbl>
          </a:graphicData>
        </a:graphic>
      </p:graphicFrame>
    </p:spTree>
    <p:extLst>
      <p:ext uri="{BB962C8B-B14F-4D97-AF65-F5344CB8AC3E}">
        <p14:creationId xmlns:p14="http://schemas.microsoft.com/office/powerpoint/2010/main" xmlns="" val="149428444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24</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pic>
        <p:nvPicPr>
          <p:cNvPr id="22" name="內容版面配置區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14282" y="1309938"/>
            <a:ext cx="8643998" cy="5405210"/>
          </a:xfrm>
        </p:spPr>
      </p:pic>
    </p:spTree>
    <p:extLst>
      <p:ext uri="{BB962C8B-B14F-4D97-AF65-F5344CB8AC3E}">
        <p14:creationId xmlns:p14="http://schemas.microsoft.com/office/powerpoint/2010/main" xmlns="" val="405547996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8" name="群組 37"/>
          <p:cNvGrpSpPr/>
          <p:nvPr/>
        </p:nvGrpSpPr>
        <p:grpSpPr>
          <a:xfrm>
            <a:off x="2411760" y="44624"/>
            <a:ext cx="2480725" cy="361199"/>
            <a:chOff x="2411760" y="44624"/>
            <a:chExt cx="2480725" cy="361199"/>
          </a:xfrm>
        </p:grpSpPr>
        <p:sp>
          <p:nvSpPr>
            <p:cNvPr id="39" name="橢圓 38"/>
            <p:cNvSpPr/>
            <p:nvPr/>
          </p:nvSpPr>
          <p:spPr>
            <a:xfrm>
              <a:off x="327585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3</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pic>
        <p:nvPicPr>
          <p:cNvPr id="2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244" r="1045" b="4589"/>
          <a:stretch/>
        </p:blipFill>
        <p:spPr bwMode="auto">
          <a:xfrm>
            <a:off x="755576" y="1197504"/>
            <a:ext cx="8365573" cy="424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矩形: 圓角 3"/>
          <p:cNvSpPr/>
          <p:nvPr/>
        </p:nvSpPr>
        <p:spPr>
          <a:xfrm>
            <a:off x="426080" y="4536666"/>
            <a:ext cx="7586702" cy="1713383"/>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25</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75456" y="4014228"/>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標楷體" pitchFamily="65" charset="-120"/>
                <a:ea typeface="標楷體" pitchFamily="65" charset="-120"/>
              </a:rPr>
              <a:t>適性入學宣導手冊</a:t>
            </a:r>
            <a:endParaRPr lang="zh-TW" altLang="en-US" sz="2800" dirty="0">
              <a:solidFill>
                <a:srgbClr val="FFFF00"/>
              </a:solidFill>
            </a:endParaRPr>
          </a:p>
        </p:txBody>
      </p:sp>
      <p:sp>
        <p:nvSpPr>
          <p:cNvPr id="30" name="內容版面配置區 2"/>
          <p:cNvSpPr>
            <a:spLocks noGrp="1"/>
          </p:cNvSpPr>
          <p:nvPr>
            <p:ph idx="1"/>
          </p:nvPr>
        </p:nvSpPr>
        <p:spPr>
          <a:xfrm>
            <a:off x="516801" y="4525507"/>
            <a:ext cx="7405259" cy="1842591"/>
          </a:xfrm>
        </p:spPr>
        <p:txBody>
          <a:bodyPr>
            <a:normAutofit lnSpcReduction="10000"/>
            <a:scene3d>
              <a:camera prst="orthographicFront"/>
              <a:lightRig rig="threePt" dir="t"/>
            </a:scene3d>
            <a:sp3d extrusionH="57150">
              <a:bevelT w="38100" h="38100"/>
            </a:sp3d>
          </a:bodyPr>
          <a:lstStyle/>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8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80039278"/>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8" name="圖片 17" descr="圖片12.jpg"/>
          <p:cNvPicPr>
            <a:picLocks noChangeAspect="1"/>
          </p:cNvPicPr>
          <p:nvPr/>
        </p:nvPicPr>
        <p:blipFill>
          <a:blip r:embed="rId4" cstate="print"/>
          <a:stretch>
            <a:fillRect/>
          </a:stretch>
        </p:blipFill>
        <p:spPr>
          <a:xfrm>
            <a:off x="-1888" y="1785926"/>
            <a:ext cx="4073822" cy="4439530"/>
          </a:xfrm>
          <a:prstGeom prst="rect">
            <a:avLst/>
          </a:prstGeom>
          <a:ln>
            <a:noFill/>
          </a:ln>
          <a:effectLst>
            <a:softEdge rad="317500"/>
          </a:effectLst>
        </p:spPr>
      </p:pic>
      <p:sp>
        <p:nvSpPr>
          <p:cNvPr id="19" name="矩形 18"/>
          <p:cNvSpPr/>
          <p:nvPr/>
        </p:nvSpPr>
        <p:spPr>
          <a:xfrm>
            <a:off x="16966" y="5755845"/>
            <a:ext cx="9144000"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5"/>
            <a:ext cx="2133600" cy="365125"/>
          </a:xfrm>
        </p:spPr>
        <p:txBody>
          <a:bodyPr/>
          <a:lstStyle/>
          <a:p>
            <a:pPr>
              <a:defRPr/>
            </a:pPr>
            <a:fld id="{03FD5384-ADE2-4419-8CED-3AA429929FD9}" type="slidenum">
              <a:rPr lang="zh-TW" altLang="en-US" smtClean="0"/>
              <a:pPr>
                <a:defRPr/>
              </a:pPr>
              <a:t>26</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0874562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416296" y="1492302"/>
            <a:ext cx="10009112" cy="4824536"/>
            <a:chOff x="419558" y="1443067"/>
            <a:chExt cx="8568952" cy="5200352"/>
          </a:xfrm>
        </p:grpSpPr>
        <p:graphicFrame>
          <p:nvGraphicFramePr>
            <p:cNvPr id="18" name="資料庫圖表 17"/>
            <p:cNvGraphicFramePr/>
            <p:nvPr>
              <p:extLst>
                <p:ext uri="{D42A27DB-BD31-4B8C-83A1-F6EECF244321}">
                  <p14:modId xmlns:p14="http://schemas.microsoft.com/office/powerpoint/2010/main" xmlns="" val="2085461645"/>
                </p:ext>
              </p:extLst>
            </p:nvPr>
          </p:nvGraphicFramePr>
          <p:xfrm>
            <a:off x="419558" y="1443067"/>
            <a:ext cx="8568952" cy="5200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向右箭號 18"/>
            <p:cNvSpPr/>
            <p:nvPr/>
          </p:nvSpPr>
          <p:spPr bwMode="auto">
            <a:xfrm>
              <a:off x="3091671" y="1547113"/>
              <a:ext cx="450192"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1639050"/>
              <a:ext cx="555566"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spTree>
    <p:extLst>
      <p:ext uri="{BB962C8B-B14F-4D97-AF65-F5344CB8AC3E}">
        <p14:creationId xmlns:p14="http://schemas.microsoft.com/office/powerpoint/2010/main" xmlns="" val="229223262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3" y="1346313"/>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a:solidFill>
                  <a:prstClr val="white"/>
                </a:solidFill>
                <a:latin typeface="Adobe 繁黑體 Std B" pitchFamily="34" charset="-120"/>
                <a:ea typeface="Adobe 繁黑體 Std B" pitchFamily="34" charset="-120"/>
              </a:rPr>
              <a:t>志願選填試探與輔導作業功能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75"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670137" y="3895385"/>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643115" y="1590296"/>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800" b="1" dirty="0">
                  <a:solidFill>
                    <a:schemeClr val="tx1">
                      <a:lumMod val="95000"/>
                      <a:lumOff val="5000"/>
                    </a:schemeClr>
                  </a:solidFill>
                  <a:latin typeface="微軟正黑體" pitchFamily="34" charset="-120"/>
                  <a:ea typeface="微軟正黑體" pitchFamily="34" charset="-120"/>
                </a:rPr>
                <a:t>透過二</a:t>
              </a:r>
              <a:r>
                <a:rPr lang="zh-TW" altLang="zh-TW" sz="2800" b="1" dirty="0">
                  <a:solidFill>
                    <a:schemeClr val="tx1">
                      <a:lumMod val="95000"/>
                      <a:lumOff val="5000"/>
                    </a:schemeClr>
                  </a:solidFill>
                  <a:latin typeface="微軟正黑體" pitchFamily="34" charset="-120"/>
                  <a:ea typeface="微軟正黑體" pitchFamily="34" charset="-120"/>
                </a:rPr>
                <a:t>階段</a:t>
              </a:r>
              <a:r>
                <a:rPr lang="zh-TW" altLang="en-US" sz="2800" b="1" dirty="0">
                  <a:solidFill>
                    <a:schemeClr val="tx1">
                      <a:lumMod val="95000"/>
                      <a:lumOff val="5000"/>
                    </a:schemeClr>
                  </a:solidFill>
                  <a:latin typeface="微軟正黑體" pitchFamily="34" charset="-120"/>
                  <a:ea typeface="微軟正黑體" pitchFamily="34" charset="-120"/>
                </a:rPr>
                <a:t>志願選填試探作業，</a:t>
              </a:r>
              <a:r>
                <a:rPr lang="zh-TW" altLang="zh-TW" sz="2800" b="1" dirty="0">
                  <a:solidFill>
                    <a:schemeClr val="tx1">
                      <a:lumMod val="95000"/>
                      <a:lumOff val="5000"/>
                    </a:schemeClr>
                  </a:solidFill>
                  <a:latin typeface="微軟正黑體" pitchFamily="34" charset="-120"/>
                  <a:ea typeface="微軟正黑體" pitchFamily="34" charset="-120"/>
                </a:rPr>
                <a:t>引導</a:t>
              </a:r>
              <a:r>
                <a:rPr lang="zh-TW" altLang="en-US" sz="2800" b="1" dirty="0">
                  <a:solidFill>
                    <a:schemeClr val="tx1">
                      <a:lumMod val="95000"/>
                      <a:lumOff val="5000"/>
                    </a:schemeClr>
                  </a:solidFill>
                  <a:latin typeface="微軟正黑體" pitchFamily="34" charset="-120"/>
                  <a:ea typeface="微軟正黑體" pitchFamily="34" charset="-120"/>
                </a:rPr>
                <a:t>學生</a:t>
              </a:r>
              <a:r>
                <a:rPr lang="zh-TW" altLang="zh-TW" sz="2800" b="1" dirty="0">
                  <a:solidFill>
                    <a:schemeClr val="tx1">
                      <a:lumMod val="95000"/>
                      <a:lumOff val="5000"/>
                    </a:schemeClr>
                  </a:solidFill>
                  <a:latin typeface="微軟正黑體" pitchFamily="34" charset="-120"/>
                  <a:ea typeface="微軟正黑體" pitchFamily="34" charset="-120"/>
                </a:rPr>
                <a:t>學習</a:t>
              </a:r>
              <a:r>
                <a:rPr lang="zh-TW" altLang="en-US" sz="2800" b="1" dirty="0">
                  <a:solidFill>
                    <a:schemeClr val="tx1">
                      <a:lumMod val="95000"/>
                      <a:lumOff val="5000"/>
                    </a:schemeClr>
                  </a:solidFill>
                  <a:latin typeface="微軟正黑體" pitchFamily="34" charset="-120"/>
                  <a:ea typeface="微軟正黑體" pitchFamily="34" charset="-120"/>
                </a:rPr>
                <a:t>志願</a:t>
              </a:r>
              <a:r>
                <a:rPr lang="zh-TW" altLang="zh-TW" sz="2800" b="1" dirty="0">
                  <a:solidFill>
                    <a:schemeClr val="tx1">
                      <a:lumMod val="95000"/>
                      <a:lumOff val="5000"/>
                    </a:schemeClr>
                  </a:solidFill>
                  <a:latin typeface="微軟正黑體" pitchFamily="34" charset="-120"/>
                  <a:ea typeface="微軟正黑體" pitchFamily="34" charset="-120"/>
                </a:rPr>
                <a:t>抉擇</a:t>
              </a:r>
              <a:endParaRPr lang="zh-TW" altLang="en-US" sz="28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655203" y="1693242"/>
            <a:ext cx="1881896" cy="4349790"/>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導師及</a:t>
              </a:r>
              <a:endParaRPr lang="en-US" altLang="zh-TW" sz="30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684795" y="5040523"/>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8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xmlns="" val="208793657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5"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志願選填試探與輔導作業整體推動架構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245797"/>
            <a:ext cx="7776864" cy="4968552"/>
            <a:chOff x="395536" y="980728"/>
            <a:chExt cx="8479656" cy="5877272"/>
          </a:xfrm>
        </p:grpSpPr>
        <p:sp>
          <p:nvSpPr>
            <p:cNvPr id="23" name="橢圓形圖說文字 22"/>
            <p:cNvSpPr/>
            <p:nvPr/>
          </p:nvSpPr>
          <p:spPr bwMode="auto">
            <a:xfrm>
              <a:off x="6856907" y="980728"/>
              <a:ext cx="1617956" cy="671917"/>
            </a:xfrm>
            <a:prstGeom prst="wedgeEllipseCallout">
              <a:avLst>
                <a:gd name="adj1" fmla="val -124036"/>
                <a:gd name="adj2" fmla="val 10266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altLang="en-US" sz="3200" dirty="0">
                  <a:solidFill>
                    <a:srgbClr val="FF0000"/>
                  </a:solidFill>
                  <a:latin typeface="標楷體" panose="03000509000000000000" pitchFamily="65" charset="-120"/>
                  <a:ea typeface="標楷體" panose="03000509000000000000" pitchFamily="65" charset="-120"/>
                </a:rPr>
                <a:t>整合</a:t>
              </a:r>
            </a:p>
          </p:txBody>
        </p:sp>
        <p:sp>
          <p:nvSpPr>
            <p:cNvPr id="24" name="矩形 23"/>
            <p:cNvSpPr/>
            <p:nvPr/>
          </p:nvSpPr>
          <p:spPr bwMode="auto">
            <a:xfrm>
              <a:off x="1777306" y="2010604"/>
              <a:ext cx="6697558" cy="2066468"/>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25" name="上-下雙向箭號 24"/>
            <p:cNvSpPr/>
            <p:nvPr/>
          </p:nvSpPr>
          <p:spPr bwMode="auto">
            <a:xfrm>
              <a:off x="395536" y="1124744"/>
              <a:ext cx="1381768" cy="1339672"/>
            </a:xfrm>
            <a:prstGeom prst="upDownArrow">
              <a:avLst>
                <a:gd name="adj1" fmla="val 52085"/>
                <a:gd name="adj2" fmla="val 28418"/>
              </a:avLst>
            </a:prstGeom>
            <a:solidFill>
              <a:srgbClr val="00B0F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1400" dirty="0">
                  <a:solidFill>
                    <a:prstClr val="black"/>
                  </a:solidFill>
                  <a:latin typeface="標楷體" pitchFamily="65" charset="-120"/>
                  <a:ea typeface="標楷體" pitchFamily="65" charset="-120"/>
                </a:rPr>
                <a:t>考核</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督導</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規劃</a:t>
              </a:r>
            </a:p>
          </p:txBody>
        </p:sp>
        <p:sp>
          <p:nvSpPr>
            <p:cNvPr id="26" name="上-下雙向箭號 25"/>
            <p:cNvSpPr/>
            <p:nvPr/>
          </p:nvSpPr>
          <p:spPr bwMode="auto">
            <a:xfrm>
              <a:off x="395536" y="2462756"/>
              <a:ext cx="1381768" cy="4206604"/>
            </a:xfrm>
            <a:prstGeom prst="upDownArrow">
              <a:avLst>
                <a:gd name="adj1" fmla="val 32272"/>
                <a:gd name="adj2" fmla="val 28418"/>
              </a:avLst>
            </a:prstGeom>
            <a:solidFill>
              <a:srgbClr val="92D050"/>
            </a:solidFill>
            <a:ln w="9525" cap="flat" cmpd="sng" algn="ctr">
              <a:solidFill>
                <a:srgbClr val="669900"/>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2400" dirty="0">
                  <a:solidFill>
                    <a:prstClr val="black"/>
                  </a:solidFill>
                  <a:latin typeface="標楷體" pitchFamily="65" charset="-120"/>
                  <a:ea typeface="標楷體" pitchFamily="65"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solidFill>
                <a:srgbClr val="FF6600"/>
              </a:solidFill>
              <a:round/>
              <a:headEnd/>
              <a:tailEnd/>
            </a:ln>
          </p:spPr>
          <p:txBody>
            <a:bodyPr anchor="ctr"/>
            <a:lstStyle/>
            <a:p>
              <a:pPr marL="165100" indent="-165100" algn="ctr"/>
              <a:r>
                <a:rPr lang="zh-TW" altLang="en-US" sz="2400" b="1">
                  <a:solidFill>
                    <a:prstClr val="black"/>
                  </a:solidFill>
                  <a:latin typeface="標楷體" pitchFamily="65" charset="-120"/>
                  <a:ea typeface="標楷體" pitchFamily="65"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400" b="1" dirty="0">
                  <a:solidFill>
                    <a:prstClr val="black"/>
                  </a:solidFill>
                  <a:latin typeface="標楷體" pitchFamily="65" charset="-120"/>
                  <a:ea typeface="標楷體" pitchFamily="65"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rgbClr val="66FFFF"/>
            </a:solidFill>
            <a:ln w="38100" algn="ctr">
              <a:solidFill>
                <a:srgbClr val="00B0F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輔導工作</a:t>
              </a:r>
              <a:endParaRPr lang="en-US" altLang="zh-TW" sz="2200" b="1" dirty="0">
                <a:solidFill>
                  <a:prstClr val="black"/>
                </a:solidFill>
                <a:latin typeface="標楷體" pitchFamily="65" charset="-120"/>
                <a:ea typeface="標楷體" pitchFamily="65" charset="-120"/>
              </a:endParaRPr>
            </a:p>
            <a:p>
              <a:pPr algn="ctr"/>
              <a:r>
                <a:rPr lang="zh-TW" altLang="en-US" sz="2200" b="1" dirty="0">
                  <a:solidFill>
                    <a:prstClr val="black"/>
                  </a:solidFill>
                  <a:latin typeface="標楷體" pitchFamily="65" charset="-120"/>
                  <a:ea typeface="標楷體" pitchFamily="65" charset="-120"/>
                </a:rPr>
                <a:t>輔導團</a:t>
              </a:r>
            </a:p>
          </p:txBody>
        </p:sp>
        <p:sp>
          <p:nvSpPr>
            <p:cNvPr id="32" name="橢圓 8"/>
            <p:cNvSpPr>
              <a:spLocks noChangeArrowheads="1"/>
            </p:cNvSpPr>
            <p:nvPr/>
          </p:nvSpPr>
          <p:spPr bwMode="auto">
            <a:xfrm>
              <a:off x="1777304" y="2946567"/>
              <a:ext cx="2286043" cy="1130505"/>
            </a:xfrm>
            <a:prstGeom prst="ellipse">
              <a:avLst/>
            </a:prstGeom>
            <a:solidFill>
              <a:srgbClr val="66FFFF"/>
            </a:solidFill>
            <a:ln w="38100" algn="ctr">
              <a:solidFill>
                <a:srgbClr val="00B0F0"/>
              </a:solidFill>
              <a:round/>
              <a:headEnd/>
              <a:tailEnd/>
            </a:ln>
          </p:spPr>
          <p:txBody>
            <a:bodyPr lIns="54000" rIns="54000" anchor="ctr"/>
            <a:lstStyle/>
            <a:p>
              <a:pPr algn="ctr"/>
              <a:r>
                <a:rPr lang="zh-TW" altLang="en-US" sz="2400" b="1" dirty="0">
                  <a:solidFill>
                    <a:prstClr val="black"/>
                  </a:solidFill>
                  <a:latin typeface="標楷體" pitchFamily="65" charset="-120"/>
                  <a:ea typeface="標楷體" pitchFamily="65" charset="-120"/>
                </a:rPr>
                <a:t>學生輔導</a:t>
              </a:r>
              <a:endParaRPr lang="en-US" altLang="zh-TW" sz="2400" b="1" dirty="0">
                <a:solidFill>
                  <a:prstClr val="black"/>
                </a:solidFill>
                <a:latin typeface="標楷體" pitchFamily="65" charset="-120"/>
                <a:ea typeface="標楷體" pitchFamily="65" charset="-120"/>
              </a:endParaRPr>
            </a:p>
            <a:p>
              <a:pPr algn="ctr"/>
              <a:r>
                <a:rPr lang="zh-TW" altLang="en-US" sz="2400" b="1" dirty="0">
                  <a:solidFill>
                    <a:prstClr val="black"/>
                  </a:solidFill>
                  <a:latin typeface="標楷體" pitchFamily="65" charset="-120"/>
                  <a:ea typeface="標楷體" pitchFamily="65" charset="-120"/>
                </a:rPr>
                <a:t>諮商中心</a:t>
              </a:r>
            </a:p>
          </p:txBody>
        </p:sp>
        <p:sp>
          <p:nvSpPr>
            <p:cNvPr id="33" name="流程圖: 程序 10"/>
            <p:cNvSpPr>
              <a:spLocks noChangeArrowheads="1"/>
            </p:cNvSpPr>
            <p:nvPr/>
          </p:nvSpPr>
          <p:spPr bwMode="auto">
            <a:xfrm>
              <a:off x="3421155" y="4847995"/>
              <a:ext cx="3853241" cy="584343"/>
            </a:xfrm>
            <a:prstGeom prst="flowChartProcess">
              <a:avLst/>
            </a:prstGeom>
            <a:solidFill>
              <a:srgbClr val="CC99FF"/>
            </a:solidFill>
            <a:ln w="25400" algn="ctr">
              <a:solidFill>
                <a:srgbClr val="7030A0"/>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b="1" dirty="0">
                  <a:solidFill>
                    <a:prstClr val="black"/>
                  </a:solidFill>
                  <a:latin typeface="標楷體" pitchFamily="65" charset="-120"/>
                  <a:ea typeface="標楷體" pitchFamily="65" charset="-120"/>
                </a:rPr>
                <a:t>學校「生涯發展教育工作</a:t>
              </a:r>
              <a:r>
                <a:rPr lang="en-US" altLang="zh-TW" b="1" dirty="0">
                  <a:solidFill>
                    <a:prstClr val="black"/>
                  </a:solidFill>
                  <a:latin typeface="標楷體" pitchFamily="65" charset="-120"/>
                  <a:ea typeface="標楷體" pitchFamily="65" charset="-120"/>
                </a:rPr>
                <a:t/>
              </a:r>
              <a:br>
                <a:rPr lang="en-US" altLang="zh-TW" b="1" dirty="0">
                  <a:solidFill>
                    <a:prstClr val="black"/>
                  </a:solidFill>
                  <a:latin typeface="標楷體" pitchFamily="65" charset="-120"/>
                  <a:ea typeface="標楷體" pitchFamily="65" charset="-120"/>
                </a:rPr>
              </a:br>
              <a:r>
                <a:rPr lang="zh-TW" altLang="en-US" b="1" dirty="0">
                  <a:solidFill>
                    <a:prstClr val="black"/>
                  </a:solidFill>
                  <a:latin typeface="標楷體" pitchFamily="65" charset="-120"/>
                  <a:ea typeface="標楷體" pitchFamily="65"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07719757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a:stretch>
        </a:blipFill>
        <a:effectLst/>
      </p:bgPr>
    </p:bg>
    <p:spTree>
      <p:nvGrpSpPr>
        <p:cNvPr id="1" name=""/>
        <p:cNvGrpSpPr/>
        <p:nvPr/>
      </p:nvGrpSpPr>
      <p:grpSpPr>
        <a:xfrm>
          <a:off x="0" y="0"/>
          <a:ext cx="0" cy="0"/>
          <a:chOff x="0" y="0"/>
          <a:chExt cx="0" cy="0"/>
        </a:xfrm>
      </p:grpSpPr>
      <p:sp>
        <p:nvSpPr>
          <p:cNvPr id="71" name="圓角矩形 70"/>
          <p:cNvSpPr/>
          <p:nvPr/>
        </p:nvSpPr>
        <p:spPr>
          <a:xfrm flipV="1">
            <a:off x="323528" y="1514442"/>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a:off x="0" y="107154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0" y="76470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 name="群組 8"/>
          <p:cNvGrpSpPr/>
          <p:nvPr/>
        </p:nvGrpSpPr>
        <p:grpSpPr>
          <a:xfrm>
            <a:off x="1475656" y="1227077"/>
            <a:ext cx="5981556" cy="4524989"/>
            <a:chOff x="1475656" y="2000355"/>
            <a:chExt cx="5981556" cy="4524989"/>
          </a:xfrm>
        </p:grpSpPr>
        <p:grpSp>
          <p:nvGrpSpPr>
            <p:cNvPr id="5" name="群組 4"/>
            <p:cNvGrpSpPr/>
            <p:nvPr/>
          </p:nvGrpSpPr>
          <p:grpSpPr>
            <a:xfrm>
              <a:off x="3707904" y="2523356"/>
              <a:ext cx="2808312" cy="3888432"/>
              <a:chOff x="3347864" y="2708920"/>
              <a:chExt cx="2808312" cy="3888432"/>
            </a:xfrm>
          </p:grpSpPr>
          <p:sp>
            <p:nvSpPr>
              <p:cNvPr id="4" name="等腰三角形 3"/>
              <p:cNvSpPr/>
              <p:nvPr/>
            </p:nvSpPr>
            <p:spPr bwMode="auto">
              <a:xfrm>
                <a:off x="3347864" y="2708920"/>
                <a:ext cx="2808312" cy="1224136"/>
              </a:xfrm>
              <a:prstGeom prst="triangle">
                <a:avLst>
                  <a:gd name="adj" fmla="val 77954"/>
                </a:avLst>
              </a:prstGeom>
              <a:gradFill flip="none" rotWithShape="1">
                <a:gsLst>
                  <a:gs pos="42000">
                    <a:srgbClr val="B31B51"/>
                  </a:gs>
                  <a:gs pos="70000">
                    <a:srgbClr val="B31B51">
                      <a:gamma/>
                      <a:shade val="46275"/>
                      <a:invGamma/>
                      <a:lumMod val="98000"/>
                      <a:lumOff val="2000"/>
                    </a:srgbClr>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40" name="等腰三角形 39"/>
              <p:cNvSpPr/>
              <p:nvPr/>
            </p:nvSpPr>
            <p:spPr bwMode="auto">
              <a:xfrm flipV="1">
                <a:off x="3347864" y="3933056"/>
                <a:ext cx="2808312" cy="2664296"/>
              </a:xfrm>
              <a:prstGeom prst="triangle">
                <a:avLst>
                  <a:gd name="adj" fmla="val 22486"/>
                </a:avLst>
              </a:prstGeom>
              <a:gradFill>
                <a:gsLst>
                  <a:gs pos="38000">
                    <a:srgbClr val="B31B51">
                      <a:lumMod val="0"/>
                    </a:srgbClr>
                  </a:gs>
                  <a:gs pos="99000">
                    <a:srgbClr val="B31B51">
                      <a:gamma/>
                      <a:shade val="46275"/>
                      <a:invGamma/>
                      <a:lumMod val="98000"/>
                      <a:lumOff val="2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sp>
          <p:nvSpPr>
            <p:cNvPr id="51" name="等腰三角形 50"/>
            <p:cNvSpPr/>
            <p:nvPr/>
          </p:nvSpPr>
          <p:spPr bwMode="auto">
            <a:xfrm>
              <a:off x="1475656" y="3747492"/>
              <a:ext cx="2808312" cy="1224136"/>
            </a:xfrm>
            <a:prstGeom prst="triangle">
              <a:avLst>
                <a:gd name="adj" fmla="val 77954"/>
              </a:avLst>
            </a:prstGeom>
            <a:gradFill flip="none" rotWithShape="1">
              <a:gsLst>
                <a:gs pos="42000">
                  <a:srgbClr val="9933FF"/>
                </a:gs>
                <a:gs pos="70000">
                  <a:srgbClr val="3A1953"/>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6" name="Freeform 824"/>
            <p:cNvSpPr>
              <a:spLocks/>
            </p:cNvSpPr>
            <p:nvPr/>
          </p:nvSpPr>
          <p:spPr bwMode="auto">
            <a:xfrm rot="1531325" flipH="1" flipV="1">
              <a:off x="1741281" y="2859540"/>
              <a:ext cx="3059273" cy="1591610"/>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2" name="等腰三角形 51"/>
            <p:cNvSpPr/>
            <p:nvPr/>
          </p:nvSpPr>
          <p:spPr bwMode="auto">
            <a:xfrm flipV="1">
              <a:off x="1475656" y="4971628"/>
              <a:ext cx="2808312" cy="1553716"/>
            </a:xfrm>
            <a:prstGeom prst="triangle">
              <a:avLst>
                <a:gd name="adj" fmla="val 100000"/>
              </a:avLst>
            </a:prstGeom>
            <a:gradFill>
              <a:gsLst>
                <a:gs pos="0">
                  <a:srgbClr val="B31B51">
                    <a:lumMod val="0"/>
                  </a:srgbClr>
                </a:gs>
                <a:gs pos="100000">
                  <a:srgbClr val="7030A0">
                    <a:lumMod val="87000"/>
                    <a:alpha val="69000"/>
                  </a:srgbClr>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4" name="等腰三角形 53"/>
            <p:cNvSpPr/>
            <p:nvPr/>
          </p:nvSpPr>
          <p:spPr bwMode="auto">
            <a:xfrm>
              <a:off x="4427984" y="3747492"/>
              <a:ext cx="2808312" cy="1224136"/>
            </a:xfrm>
            <a:prstGeom prst="triangle">
              <a:avLst>
                <a:gd name="adj" fmla="val 77954"/>
              </a:avLst>
            </a:prstGeom>
            <a:gradFill flip="none" rotWithShape="1">
              <a:gsLst>
                <a:gs pos="26000">
                  <a:srgbClr val="00B050"/>
                </a:gs>
                <a:gs pos="74000">
                  <a:srgbClr val="192F20"/>
                </a:gs>
              </a:gsLst>
              <a:path path="circle">
                <a:fillToRect l="100000" t="100000"/>
              </a:path>
              <a:tileRect r="-100000" b="-10000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55" name="等腰三角形 54"/>
            <p:cNvSpPr/>
            <p:nvPr/>
          </p:nvSpPr>
          <p:spPr bwMode="auto">
            <a:xfrm flipV="1">
              <a:off x="4438126" y="4971628"/>
              <a:ext cx="2798170" cy="1553716"/>
            </a:xfrm>
            <a:prstGeom prst="triangle">
              <a:avLst>
                <a:gd name="adj" fmla="val 0"/>
              </a:avLst>
            </a:prstGeom>
            <a:gradFill>
              <a:gsLst>
                <a:gs pos="0">
                  <a:srgbClr val="B31B51">
                    <a:lumMod val="0"/>
                  </a:srgbClr>
                </a:gs>
                <a:gs pos="63000">
                  <a:srgbClr val="28391F"/>
                </a:gs>
              </a:gsLst>
              <a:path path="circle">
                <a:fillToRect l="100000" t="100000"/>
              </a:path>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0" name="矩形 59"/>
            <p:cNvSpPr/>
            <p:nvPr/>
          </p:nvSpPr>
          <p:spPr>
            <a:xfrm>
              <a:off x="1619672" y="4293096"/>
              <a:ext cx="2160240" cy="646331"/>
            </a:xfrm>
            <a:prstGeom prst="rect">
              <a:avLst/>
            </a:prstGeom>
          </p:spPr>
          <p:txBody>
            <a:bodyPr wrap="squar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家庭</a:t>
              </a: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校園</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環境因素</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62" name="矩形 61"/>
            <p:cNvSpPr/>
            <p:nvPr/>
          </p:nvSpPr>
          <p:spPr>
            <a:xfrm>
              <a:off x="5120188" y="2854677"/>
              <a:ext cx="1107996"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探索活動</a:t>
              </a:r>
              <a:r>
                <a:rPr lang="en-US" altLang="zh-TW" sz="1800" b="1" dirty="0">
                  <a:solidFill>
                    <a:schemeClr val="bg1"/>
                  </a:solidFill>
                  <a:latin typeface="微軟正黑體" panose="020B0604030504040204" pitchFamily="34" charset="-120"/>
                  <a:ea typeface="微軟正黑體" panose="020B0604030504040204" pitchFamily="34" charset="-120"/>
                </a:rPr>
                <a:t/>
              </a:r>
              <a:br>
                <a:rPr lang="en-US" altLang="zh-TW" sz="1800" b="1" dirty="0">
                  <a:solidFill>
                    <a:schemeClr val="bg1"/>
                  </a:solidFill>
                  <a:latin typeface="微軟正黑體" panose="020B0604030504040204" pitchFamily="34" charset="-120"/>
                  <a:ea typeface="微軟正黑體" panose="020B0604030504040204" pitchFamily="34" charset="-120"/>
                </a:rPr>
              </a:br>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個人</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sp>
          <p:nvSpPr>
            <p:cNvPr id="7" name="向右箭號 6"/>
            <p:cNvSpPr/>
            <p:nvPr/>
          </p:nvSpPr>
          <p:spPr bwMode="auto">
            <a:xfrm rot="19671886">
              <a:off x="3560438" y="3912734"/>
              <a:ext cx="691209" cy="938852"/>
            </a:xfrm>
            <a:prstGeom prst="rightArrow">
              <a:avLst>
                <a:gd name="adj1" fmla="val 62859"/>
                <a:gd name="adj2" fmla="val 54940"/>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200000" lon="6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5" name="矩形 64"/>
            <p:cNvSpPr/>
            <p:nvPr/>
          </p:nvSpPr>
          <p:spPr>
            <a:xfrm rot="21427155">
              <a:off x="3493273" y="4267834"/>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nvGrpSpPr>
            <p:cNvPr id="6" name="群組 7"/>
            <p:cNvGrpSpPr/>
            <p:nvPr/>
          </p:nvGrpSpPr>
          <p:grpSpPr>
            <a:xfrm>
              <a:off x="4716016" y="3183021"/>
              <a:ext cx="749312" cy="879111"/>
              <a:chOff x="4716016" y="3008545"/>
              <a:chExt cx="749312" cy="879111"/>
            </a:xfrm>
          </p:grpSpPr>
          <p:sp>
            <p:nvSpPr>
              <p:cNvPr id="68" name="向右箭號 67"/>
              <p:cNvSpPr/>
              <p:nvPr/>
            </p:nvSpPr>
            <p:spPr bwMode="auto">
              <a:xfrm rot="18921835">
                <a:off x="4866482" y="3008545"/>
                <a:ext cx="598846" cy="879111"/>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20794202" lon="19762852" rev="12960672"/>
                </a:camera>
                <a:lightRig rig="threePt" dir="t"/>
              </a:scene3d>
              <a:sp3d z="-57150"/>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9" name="矩形 68"/>
              <p:cNvSpPr/>
              <p:nvPr/>
            </p:nvSpPr>
            <p:spPr>
              <a:xfrm>
                <a:off x="4716016" y="3398540"/>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grpSp>
        <p:sp>
          <p:nvSpPr>
            <p:cNvPr id="66" name="向右箭號 65"/>
            <p:cNvSpPr/>
            <p:nvPr/>
          </p:nvSpPr>
          <p:spPr bwMode="auto">
            <a:xfrm rot="19671886">
              <a:off x="5188960" y="3722494"/>
              <a:ext cx="747478" cy="1041497"/>
            </a:xfrm>
            <a:prstGeom prst="rightArrow">
              <a:avLst>
                <a:gd name="adj1" fmla="val 64525"/>
                <a:gd name="adj2" fmla="val 72182"/>
              </a:avLst>
            </a:prstGeom>
            <a:gradFill flip="none" rotWithShape="1">
              <a:gsLst>
                <a:gs pos="0">
                  <a:srgbClr val="990033">
                    <a:tint val="66000"/>
                    <a:satMod val="160000"/>
                  </a:srgbClr>
                </a:gs>
                <a:gs pos="50000">
                  <a:srgbClr val="990033">
                    <a:tint val="44500"/>
                    <a:satMod val="160000"/>
                  </a:srgbClr>
                </a:gs>
                <a:gs pos="100000">
                  <a:srgbClr val="990033">
                    <a:tint val="23500"/>
                    <a:satMod val="160000"/>
                  </a:srgbClr>
                </a:gs>
              </a:gsLst>
              <a:lin ang="2700000" scaled="1"/>
              <a:tileRect/>
            </a:gradFill>
            <a:ln w="9525" cap="flat" cmpd="sng" algn="ctr">
              <a:noFill/>
              <a:prstDash val="solid"/>
              <a:round/>
              <a:headEnd type="none" w="med" len="med"/>
              <a:tailEnd type="none" w="med" len="med"/>
            </a:ln>
            <a:effectLst>
              <a:prstShdw prst="shdw17" dist="17961" dir="2700000">
                <a:schemeClr val="tx1">
                  <a:gamma/>
                  <a:shade val="60000"/>
                  <a:invGamma/>
                </a:schemeClr>
              </a:prstShdw>
            </a:effectLst>
            <a:scene3d>
              <a:camera prst="orthographicFront">
                <a:rot lat="18610581" lon="1719144" rev="4995378"/>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67" name="矩形 66"/>
            <p:cNvSpPr/>
            <p:nvPr/>
          </p:nvSpPr>
          <p:spPr>
            <a:xfrm rot="20769501">
              <a:off x="5099680" y="4151407"/>
              <a:ext cx="655045" cy="276999"/>
            </a:xfrm>
            <a:prstGeom prst="rect">
              <a:avLst/>
            </a:prstGeom>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做決定</a:t>
              </a:r>
            </a:p>
          </p:txBody>
        </p:sp>
        <p:sp>
          <p:nvSpPr>
            <p:cNvPr id="59" name="Freeform 824"/>
            <p:cNvSpPr>
              <a:spLocks/>
            </p:cNvSpPr>
            <p:nvPr/>
          </p:nvSpPr>
          <p:spPr bwMode="auto">
            <a:xfrm rot="2083037" flipH="1" flipV="1">
              <a:off x="2876343" y="2000355"/>
              <a:ext cx="2451214" cy="2397688"/>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8" name="Freeform 824"/>
            <p:cNvSpPr>
              <a:spLocks/>
            </p:cNvSpPr>
            <p:nvPr/>
          </p:nvSpPr>
          <p:spPr bwMode="auto">
            <a:xfrm rot="21372992" flipV="1">
              <a:off x="4266277" y="3161107"/>
              <a:ext cx="3190935" cy="213962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00">
                <a:alpha val="66000"/>
              </a:srgbClr>
            </a:solidFill>
            <a:ln>
              <a:noFill/>
            </a:ln>
            <a:effectLst/>
            <a:extLst/>
          </p:spPr>
          <p:txBody>
            <a:bodyPr/>
            <a:lstStyle/>
            <a:p>
              <a:endParaRPr lang="zh-TW" altLang="en-US" dirty="0"/>
            </a:p>
          </p:txBody>
        </p:sp>
        <p:sp>
          <p:nvSpPr>
            <p:cNvPr id="61" name="矩形 60"/>
            <p:cNvSpPr/>
            <p:nvPr/>
          </p:nvSpPr>
          <p:spPr>
            <a:xfrm>
              <a:off x="5724128" y="4294837"/>
              <a:ext cx="1271502" cy="646331"/>
            </a:xfrm>
            <a:prstGeom prst="rect">
              <a:avLst/>
            </a:prstGeom>
          </p:spPr>
          <p:txBody>
            <a:bodyPr wrap="none">
              <a:spAutoFit/>
            </a:bodyPr>
            <a:lstStyle/>
            <a:p>
              <a:pPr algn="ctr"/>
              <a:r>
                <a:rPr lang="zh-TW" altLang="en-US" sz="1800" b="1" dirty="0">
                  <a:solidFill>
                    <a:schemeClr val="bg1"/>
                  </a:solidFill>
                  <a:latin typeface="微軟正黑體" panose="020B0604030504040204" pitchFamily="34" charset="-120"/>
                  <a:ea typeface="微軟正黑體" panose="020B0604030504040204" pitchFamily="34" charset="-120"/>
                </a:rPr>
                <a:t>職業環境</a:t>
              </a:r>
              <a:endParaRPr lang="en-US" altLang="zh-TW" sz="1800" b="1" dirty="0">
                <a:solidFill>
                  <a:schemeClr val="bg1"/>
                </a:solidFill>
                <a:latin typeface="微軟正黑體" panose="020B0604030504040204" pitchFamily="34" charset="-120"/>
                <a:ea typeface="微軟正黑體" panose="020B0604030504040204" pitchFamily="34" charset="-120"/>
              </a:endParaRPr>
            </a:p>
            <a:p>
              <a:r>
                <a:rPr lang="en-US" altLang="zh-TW" sz="1800" b="1" dirty="0">
                  <a:solidFill>
                    <a:schemeClr val="bg1"/>
                  </a:solidFill>
                  <a:latin typeface="微軟正黑體" panose="020B0604030504040204" pitchFamily="34" charset="-120"/>
                  <a:ea typeface="微軟正黑體" panose="020B0604030504040204" pitchFamily="34" charset="-120"/>
                </a:rPr>
                <a:t>(</a:t>
              </a:r>
              <a:r>
                <a:rPr lang="zh-TW" altLang="en-US" sz="1800" b="1" dirty="0">
                  <a:solidFill>
                    <a:schemeClr val="bg1"/>
                  </a:solidFill>
                  <a:latin typeface="微軟正黑體" panose="020B0604030504040204" pitchFamily="34" charset="-120"/>
                  <a:ea typeface="微軟正黑體" panose="020B0604030504040204" pitchFamily="34" charset="-120"/>
                </a:rPr>
                <a:t>工作資訊</a:t>
              </a:r>
              <a:r>
                <a:rPr lang="en-US" altLang="zh-TW" sz="1800" b="1" dirty="0">
                  <a:solidFill>
                    <a:schemeClr val="bg1"/>
                  </a:solidFill>
                  <a:latin typeface="微軟正黑體" panose="020B0604030504040204" pitchFamily="34" charset="-120"/>
                  <a:ea typeface="微軟正黑體" panose="020B0604030504040204" pitchFamily="34" charset="-120"/>
                </a:rPr>
                <a:t>)</a:t>
              </a:r>
              <a:endParaRPr lang="zh-TW" altLang="en-US" sz="1800" b="1" dirty="0">
                <a:solidFill>
                  <a:schemeClr val="bg1"/>
                </a:solidFill>
                <a:latin typeface="微軟正黑體" panose="020B0604030504040204" pitchFamily="34" charset="-120"/>
                <a:ea typeface="微軟正黑體" panose="020B0604030504040204" pitchFamily="34" charset="-120"/>
              </a:endParaRPr>
            </a:p>
          </p:txBody>
        </p:sp>
      </p:grpSp>
      <p:sp>
        <p:nvSpPr>
          <p:cNvPr id="72" name="矩形 71"/>
          <p:cNvSpPr/>
          <p:nvPr/>
        </p:nvSpPr>
        <p:spPr>
          <a:xfrm>
            <a:off x="2627784" y="4921069"/>
            <a:ext cx="3982607" cy="830997"/>
          </a:xfrm>
          <a:prstGeom prst="rect">
            <a:avLst/>
          </a:prstGeom>
        </p:spPr>
        <p:txBody>
          <a:bodyPr wrap="square">
            <a:spAutoFit/>
          </a:bodyPr>
          <a:lstStyle/>
          <a:p>
            <a:r>
              <a:rPr lang="zh-TW" altLang="en-US" sz="4800" b="1" dirty="0">
                <a:solidFill>
                  <a:schemeClr val="bg1"/>
                </a:solidFill>
                <a:latin typeface="微軟正黑體" panose="020B0604030504040204" pitchFamily="34" charset="-120"/>
                <a:ea typeface="微軟正黑體" panose="020B0604030504040204" pitchFamily="34" charset="-120"/>
              </a:rPr>
              <a:t>適性輔導內涵</a:t>
            </a:r>
          </a:p>
        </p:txBody>
      </p:sp>
      <p:sp>
        <p:nvSpPr>
          <p:cNvPr id="38" name="矩形 37"/>
          <p:cNvSpPr/>
          <p:nvPr/>
        </p:nvSpPr>
        <p:spPr>
          <a:xfrm rot="19494214">
            <a:off x="3963270" y="1207257"/>
            <a:ext cx="569387" cy="2216192"/>
          </a:xfrm>
          <a:prstGeom prst="rect">
            <a:avLst/>
          </a:prstGeom>
        </p:spPr>
        <p:txBody>
          <a:bodyPr vert="eaVert" wrap="square">
            <a:spAutoFit/>
          </a:bodyPr>
          <a:lstStyle/>
          <a:p>
            <a:r>
              <a:rPr lang="zh-TW" altLang="en-US" sz="2500" b="1" dirty="0">
                <a:latin typeface="微軟正黑體" panose="020B0604030504040204" pitchFamily="34" charset="-120"/>
                <a:ea typeface="微軟正黑體" panose="020B0604030504040204" pitchFamily="34" charset="-120"/>
              </a:rPr>
              <a:t>最</a:t>
            </a:r>
            <a:r>
              <a:rPr lang="zh-TW" altLang="en-US" sz="2400" b="1" dirty="0">
                <a:latin typeface="微軟正黑體" panose="020B0604030504040204" pitchFamily="34" charset="-120"/>
                <a:ea typeface="微軟正黑體" panose="020B0604030504040204" pitchFamily="34" charset="-120"/>
              </a:rPr>
              <a:t>適</a:t>
            </a:r>
            <a:r>
              <a:rPr lang="zh-TW" altLang="en-US" sz="2200" b="1" dirty="0">
                <a:latin typeface="微軟正黑體" panose="020B0604030504040204" pitchFamily="34" charset="-120"/>
                <a:ea typeface="微軟正黑體" panose="020B0604030504040204" pitchFamily="34" charset="-120"/>
              </a:rPr>
              <a:t>合</a:t>
            </a:r>
            <a:r>
              <a:rPr lang="zh-TW" altLang="en-US" sz="2000" b="1" dirty="0">
                <a:latin typeface="微軟正黑體" panose="020B0604030504040204" pitchFamily="34" charset="-120"/>
                <a:ea typeface="微軟正黑體" panose="020B0604030504040204" pitchFamily="34" charset="-120"/>
              </a:rPr>
              <a:t>的</a:t>
            </a:r>
            <a:r>
              <a:rPr lang="zh-TW" altLang="en-US" sz="1900" b="1" dirty="0">
                <a:latin typeface="微軟正黑體" panose="020B0604030504040204" pitchFamily="34" charset="-120"/>
                <a:ea typeface="微軟正黑體" panose="020B0604030504040204" pitchFamily="34" charset="-120"/>
              </a:rPr>
              <a:t>生</a:t>
            </a:r>
            <a:r>
              <a:rPr lang="zh-TW" altLang="en-US" sz="1800" b="1" dirty="0">
                <a:latin typeface="微軟正黑體" panose="020B0604030504040204" pitchFamily="34" charset="-120"/>
                <a:ea typeface="微軟正黑體" panose="020B0604030504040204" pitchFamily="34" charset="-120"/>
              </a:rPr>
              <a:t>涯</a:t>
            </a:r>
            <a:r>
              <a:rPr lang="zh-TW" altLang="en-US" sz="1700" b="1" dirty="0">
                <a:latin typeface="微軟正黑體" panose="020B0604030504040204" pitchFamily="34" charset="-120"/>
                <a:ea typeface="微軟正黑體" panose="020B0604030504040204" pitchFamily="34" charset="-120"/>
              </a:rPr>
              <a:t>進</a:t>
            </a:r>
            <a:r>
              <a:rPr lang="zh-TW" altLang="en-US" sz="1500" b="1" dirty="0">
                <a:latin typeface="微軟正黑體" panose="020B0604030504040204" pitchFamily="34" charset="-120"/>
                <a:ea typeface="微軟正黑體" panose="020B0604030504040204" pitchFamily="34" charset="-120"/>
              </a:rPr>
              <a:t>路</a:t>
            </a:r>
          </a:p>
        </p:txBody>
      </p:sp>
      <p:sp>
        <p:nvSpPr>
          <p:cNvPr id="41" name="投影片編號版面配置區 1"/>
          <p:cNvSpPr>
            <a:spLocks noGrp="1"/>
          </p:cNvSpPr>
          <p:nvPr>
            <p:ph type="sldNum" sz="quarter" idx="12"/>
          </p:nvPr>
        </p:nvSpPr>
        <p:spPr>
          <a:xfrm>
            <a:off x="7010400" y="5719597"/>
            <a:ext cx="2133600" cy="365125"/>
          </a:xfrm>
        </p:spPr>
        <p:txBody>
          <a:bodyPr/>
          <a:lstStyle/>
          <a:p>
            <a:pPr>
              <a:defRPr/>
            </a:pPr>
            <a:fld id="{03FD5384-ADE2-4419-8CED-3AA429929FD9}" type="slidenum">
              <a:rPr lang="zh-TW" altLang="en-US" smtClean="0"/>
              <a:pPr>
                <a:defRPr/>
              </a:pPr>
              <a:t>3</a:t>
            </a:fld>
            <a:endParaRPr lang="zh-TW" altLang="en-US" dirty="0"/>
          </a:p>
        </p:txBody>
      </p:sp>
      <p:sp>
        <p:nvSpPr>
          <p:cNvPr id="43" name="文字方塊 8"/>
          <p:cNvSpPr txBox="1">
            <a:spLocks noChangeArrowheads="1"/>
          </p:cNvSpPr>
          <p:nvPr/>
        </p:nvSpPr>
        <p:spPr bwMode="auto">
          <a:xfrm>
            <a:off x="683568" y="4756753"/>
            <a:ext cx="1872208" cy="851297"/>
          </a:xfrm>
          <a:prstGeom prst="wedgeRoundRectCallout">
            <a:avLst>
              <a:gd name="adj1" fmla="val 42358"/>
              <a:gd name="adj2" fmla="val -125845"/>
              <a:gd name="adj3" fmla="val 16667"/>
            </a:avLst>
          </a:prstGeom>
          <a:solidFill>
            <a:srgbClr val="CC00FF"/>
          </a:solidFill>
          <a:ln w="9525">
            <a:noFill/>
            <a:miter lim="800000"/>
            <a:headEnd/>
            <a:tailEnd/>
          </a:ln>
        </p:spPr>
        <p:txBody>
          <a:bodyPr wrap="square">
            <a:spAutoFit/>
          </a:bodyPr>
          <a:lstStyle/>
          <a:p>
            <a:pPr algn="ctr"/>
            <a:r>
              <a:rPr kumimoji="0" lang="zh-TW" altLang="zh-TW" sz="2200" dirty="0">
                <a:solidFill>
                  <a:schemeClr val="bg1"/>
                </a:solidFill>
                <a:latin typeface="Adobe 黑体 Std R" pitchFamily="34" charset="-128"/>
                <a:ea typeface="Adobe 黑体 Std R" pitchFamily="34" charset="-128"/>
              </a:rPr>
              <a:t>個人與環境關係的協調</a:t>
            </a:r>
            <a:endParaRPr kumimoji="0" lang="zh-TW" altLang="en-US" sz="2200" dirty="0">
              <a:solidFill>
                <a:schemeClr val="bg1"/>
              </a:solidFill>
              <a:latin typeface="Adobe 黑体 Std R" pitchFamily="34" charset="-128"/>
              <a:ea typeface="Adobe 黑体 Std R" pitchFamily="34" charset="-128"/>
            </a:endParaRPr>
          </a:p>
        </p:txBody>
      </p:sp>
      <p:sp>
        <p:nvSpPr>
          <p:cNvPr id="44" name="文字方塊 7"/>
          <p:cNvSpPr txBox="1">
            <a:spLocks noChangeArrowheads="1"/>
          </p:cNvSpPr>
          <p:nvPr/>
        </p:nvSpPr>
        <p:spPr bwMode="auto">
          <a:xfrm>
            <a:off x="6588224" y="4756753"/>
            <a:ext cx="1728192" cy="851297"/>
          </a:xfrm>
          <a:prstGeom prst="wedgeRoundRectCallout">
            <a:avLst>
              <a:gd name="adj1" fmla="val -76647"/>
              <a:gd name="adj2" fmla="val -98215"/>
              <a:gd name="adj3" fmla="val 16667"/>
            </a:avLst>
          </a:prstGeom>
          <a:solidFill>
            <a:srgbClr val="336600"/>
          </a:solidFill>
          <a:ln w="9525">
            <a:noFill/>
            <a:miter lim="800000"/>
            <a:headEnd/>
            <a:tailEnd/>
          </a:ln>
        </p:spPr>
        <p:txBody>
          <a:bodyPr wrap="square">
            <a:spAutoFit/>
          </a:bodyPr>
          <a:lstStyle/>
          <a:p>
            <a:r>
              <a:rPr kumimoji="0" lang="zh-TW" altLang="en-US" sz="2200" dirty="0">
                <a:solidFill>
                  <a:schemeClr val="bg1"/>
                </a:solidFill>
                <a:latin typeface="Adobe 繁黑體 Std B" pitchFamily="34" charset="-120"/>
                <a:ea typeface="Adobe 繁黑體 Std B" pitchFamily="34" charset="-120"/>
              </a:rPr>
              <a:t>教育與職業資料的提供</a:t>
            </a:r>
          </a:p>
        </p:txBody>
      </p:sp>
      <p:sp>
        <p:nvSpPr>
          <p:cNvPr id="45" name="文字方塊 1"/>
          <p:cNvSpPr txBox="1">
            <a:spLocks noChangeArrowheads="1"/>
          </p:cNvSpPr>
          <p:nvPr/>
        </p:nvSpPr>
        <p:spPr bwMode="auto">
          <a:xfrm>
            <a:off x="6516216" y="1503594"/>
            <a:ext cx="1872208" cy="851297"/>
          </a:xfrm>
          <a:prstGeom prst="wedgeRoundRectCallout">
            <a:avLst>
              <a:gd name="adj1" fmla="val -71293"/>
              <a:gd name="adj2" fmla="val 79283"/>
              <a:gd name="adj3" fmla="val 16667"/>
            </a:avLst>
          </a:prstGeom>
          <a:solidFill>
            <a:srgbClr val="CC0066"/>
          </a:solidFill>
          <a:ln w="9525">
            <a:noFill/>
            <a:miter lim="800000"/>
            <a:headEnd/>
            <a:tailEnd/>
          </a:ln>
        </p:spPr>
        <p:txBody>
          <a:bodyPr wrap="square">
            <a:spAutoFit/>
          </a:bodyPr>
          <a:lstStyle/>
          <a:p>
            <a:r>
              <a:rPr kumimoji="0" lang="zh-TW" altLang="zh-TW" sz="2200" dirty="0">
                <a:solidFill>
                  <a:schemeClr val="bg1"/>
                </a:solidFill>
                <a:latin typeface="Adobe 繁黑體 Std B" pitchFamily="34" charset="-120"/>
                <a:ea typeface="Adobe 繁黑體 Std B" pitchFamily="34" charset="-120"/>
              </a:rPr>
              <a:t>個人特質的</a:t>
            </a:r>
            <a:endParaRPr kumimoji="0" lang="en-US" altLang="zh-TW" sz="2200" dirty="0">
              <a:solidFill>
                <a:schemeClr val="bg1"/>
              </a:solidFill>
              <a:latin typeface="Adobe 繁黑體 Std B" pitchFamily="34" charset="-120"/>
              <a:ea typeface="Adobe 繁黑體 Std B" pitchFamily="34" charset="-120"/>
            </a:endParaRPr>
          </a:p>
          <a:p>
            <a:r>
              <a:rPr kumimoji="0" lang="zh-TW" altLang="zh-TW" sz="2200" dirty="0">
                <a:solidFill>
                  <a:schemeClr val="bg1"/>
                </a:solidFill>
                <a:latin typeface="Adobe 繁黑體 Std B" pitchFamily="34" charset="-120"/>
                <a:ea typeface="Adobe 繁黑體 Std B" pitchFamily="34" charset="-120"/>
              </a:rPr>
              <a:t>澄清與了解</a:t>
            </a:r>
            <a:endParaRPr lang="zh-TW" altLang="en-US" sz="2200" dirty="0">
              <a:solidFill>
                <a:schemeClr val="bg1"/>
              </a:solidFill>
              <a:latin typeface="Adobe 繁黑體 Std B" pitchFamily="34" charset="-120"/>
              <a:ea typeface="Adobe 繁黑體 Std B" pitchFamily="34" charset="-120"/>
            </a:endParaRPr>
          </a:p>
        </p:txBody>
      </p:sp>
      <p:sp>
        <p:nvSpPr>
          <p:cNvPr id="42" name="矩形 41"/>
          <p:cNvSpPr/>
          <p:nvPr/>
        </p:nvSpPr>
        <p:spPr bwMode="auto">
          <a:xfrm>
            <a:off x="0" y="1"/>
            <a:ext cx="9144000" cy="620687"/>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Adobe 繁黑體 Std B" pitchFamily="34" charset="-120"/>
              <a:ea typeface="Adobe 繁黑體 Std B" pitchFamily="34" charset="-120"/>
            </a:endParaRPr>
          </a:p>
        </p:txBody>
      </p:sp>
      <p:grpSp>
        <p:nvGrpSpPr>
          <p:cNvPr id="8" name="群組 4"/>
          <p:cNvGrpSpPr/>
          <p:nvPr/>
        </p:nvGrpSpPr>
        <p:grpSpPr>
          <a:xfrm>
            <a:off x="2767309" y="170313"/>
            <a:ext cx="2056588" cy="360040"/>
            <a:chOff x="2835897" y="44624"/>
            <a:chExt cx="2056588"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2</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8" name="橢圓 4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3</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49" name="橢圓 4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4</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0" name="橢圓 4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5</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sp>
          <p:nvSpPr>
            <p:cNvPr id="53" name="橢圓 5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Adobe 繁黑體 Std B" pitchFamily="34" charset="-120"/>
                  <a:ea typeface="Adobe 繁黑體 Std B" pitchFamily="34" charset="-120"/>
                </a:rPr>
                <a:t>6</a:t>
              </a:r>
              <a:endParaRPr lang="zh-TW" altLang="en-US" sz="2400" dirty="0">
                <a:solidFill>
                  <a:schemeClr val="accent2">
                    <a:lumMod val="60000"/>
                    <a:lumOff val="40000"/>
                  </a:schemeClr>
                </a:solidFill>
                <a:latin typeface="Adobe 繁黑體 Std B" pitchFamily="34" charset="-120"/>
                <a:ea typeface="Adobe 繁黑體 Std B" pitchFamily="34" charset="-120"/>
              </a:endParaRPr>
            </a:p>
          </p:txBody>
        </p:sp>
      </p:grpSp>
      <p:sp>
        <p:nvSpPr>
          <p:cNvPr id="63" name="橢圓 62"/>
          <p:cNvSpPr/>
          <p:nvPr/>
        </p:nvSpPr>
        <p:spPr>
          <a:xfrm>
            <a:off x="2285984" y="170313"/>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pic>
        <p:nvPicPr>
          <p:cNvPr id="7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73" name="內容版面配置區 2"/>
          <p:cNvSpPr txBox="1">
            <a:spLocks/>
          </p:cNvSpPr>
          <p:nvPr/>
        </p:nvSpPr>
        <p:spPr bwMode="auto">
          <a:xfrm>
            <a:off x="4572000" y="142876"/>
            <a:ext cx="3155914"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85000" lnSpcReduction="20000"/>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32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xmlns="" val="3413120147"/>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1+#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國中學校運作架構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154878" y="1241995"/>
            <a:ext cx="8989121" cy="5388161"/>
            <a:chOff x="154878" y="1241995"/>
            <a:chExt cx="8989121" cy="5388161"/>
          </a:xfrm>
        </p:grpSpPr>
        <p:sp>
          <p:nvSpPr>
            <p:cNvPr id="45" name="圓角矩形 44"/>
            <p:cNvSpPr/>
            <p:nvPr/>
          </p:nvSpPr>
          <p:spPr>
            <a:xfrm>
              <a:off x="705380" y="2119809"/>
              <a:ext cx="2473759" cy="91940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dirty="0">
                  <a:solidFill>
                    <a:prstClr val="black"/>
                  </a:solidFill>
                  <a:latin typeface="微軟正黑體" pitchFamily="34" charset="-120"/>
                  <a:ea typeface="微軟正黑體" pitchFamily="34" charset="-120"/>
                </a:rPr>
                <a:t>志願選填試探與輔導作業</a:t>
              </a:r>
              <a:endParaRPr lang="zh-TW" altLang="zh-TW" sz="2400"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cxnSp>
          <p:nvCxnSpPr>
            <p:cNvPr id="48" name="肘形接點 47"/>
            <p:cNvCxnSpPr>
              <a:stCxn id="54" idx="4"/>
              <a:endCxn id="45" idx="0"/>
            </p:cNvCxnSpPr>
            <p:nvPr/>
          </p:nvCxnSpPr>
          <p:spPr bwMode="auto">
            <a:xfrm rot="10800000" flipV="1">
              <a:off x="1942260" y="1771525"/>
              <a:ext cx="1867406" cy="348283"/>
            </a:xfrm>
            <a:prstGeom prst="bentConnector2">
              <a:avLst/>
            </a:prstGeom>
            <a:solidFill>
              <a:schemeClr val="accent1"/>
            </a:solidFill>
            <a:ln w="3175" cap="flat" cmpd="sng" algn="ctr">
              <a:solidFill>
                <a:schemeClr val="accent2">
                  <a:lumMod val="75000"/>
                </a:schemeClr>
              </a:solidFill>
              <a:prstDash val="solid"/>
              <a:round/>
              <a:headEnd type="none" w="med" len="med"/>
              <a:tailEnd type="arrow"/>
            </a:ln>
            <a:effectLst>
              <a:prstShdw prst="shdw17" dist="17961" dir="2700000">
                <a:schemeClr val="tx1">
                  <a:gamma/>
                  <a:shade val="60000"/>
                  <a:invGamma/>
                </a:schemeClr>
              </a:prstShdw>
            </a:effectLst>
          </p:spPr>
        </p:cxnSp>
        <p:sp>
          <p:nvSpPr>
            <p:cNvPr id="49" name="圓角矩形 48"/>
            <p:cNvSpPr/>
            <p:nvPr/>
          </p:nvSpPr>
          <p:spPr>
            <a:xfrm>
              <a:off x="7461414" y="4856958"/>
              <a:ext cx="1524887" cy="1773198"/>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sz="2000">
                  <a:solidFill>
                    <a:prstClr val="black"/>
                  </a:solidFill>
                  <a:latin typeface="微軟正黑體" pitchFamily="34" charset="-120"/>
                  <a:ea typeface="微軟正黑體" pitchFamily="34" charset="-120"/>
                </a:rPr>
                <a:t>各校</a:t>
              </a:r>
              <a:r>
                <a:rPr lang="zh-TW" altLang="zh-TW" sz="2000" dirty="0">
                  <a:solidFill>
                    <a:prstClr val="black"/>
                  </a:solidFill>
                  <a:latin typeface="微軟正黑體" pitchFamily="34" charset="-120"/>
                  <a:ea typeface="微軟正黑體" pitchFamily="34" charset="-120"/>
                </a:rPr>
                <a:t>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solidFill>
                <a:schemeClr val="tx1"/>
              </a:solid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ea typeface="SimSun" pitchFamily="2" charset="-122"/>
              </a:endParaRPr>
            </a:p>
          </p:txBody>
        </p:sp>
        <p:sp>
          <p:nvSpPr>
            <p:cNvPr id="52" name="AutoShape 48"/>
            <p:cNvSpPr>
              <a:spLocks noChangeArrowheads="1"/>
            </p:cNvSpPr>
            <p:nvPr/>
          </p:nvSpPr>
          <p:spPr bwMode="auto">
            <a:xfrm>
              <a:off x="3809666" y="1383500"/>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3" name="AutoShape 47"/>
            <p:cNvSpPr>
              <a:spLocks noChangeArrowheads="1"/>
            </p:cNvSpPr>
            <p:nvPr/>
          </p:nvSpPr>
          <p:spPr bwMode="auto">
            <a:xfrm>
              <a:off x="3809666" y="1408534"/>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4" name="AutoShape 46"/>
            <p:cNvSpPr>
              <a:spLocks noChangeArrowheads="1"/>
            </p:cNvSpPr>
            <p:nvPr/>
          </p:nvSpPr>
          <p:spPr bwMode="auto">
            <a:xfrm>
              <a:off x="3809666" y="1433568"/>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5" name="Text Box 75"/>
            <p:cNvSpPr txBox="1">
              <a:spLocks noChangeArrowheads="1"/>
            </p:cNvSpPr>
            <p:nvPr/>
          </p:nvSpPr>
          <p:spPr bwMode="auto">
            <a:xfrm>
              <a:off x="3964572" y="1383500"/>
              <a:ext cx="1256690"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副召集人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執行秘書</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8" name="Text Box 55"/>
            <p:cNvSpPr txBox="1">
              <a:spLocks noChangeArrowheads="1"/>
            </p:cNvSpPr>
            <p:nvPr/>
          </p:nvSpPr>
          <p:spPr bwMode="auto">
            <a:xfrm>
              <a:off x="2081717" y="5169881"/>
              <a:ext cx="1099604"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標楷體" pitchFamily="65" charset="-120"/>
                  <a:ea typeface="標楷體" pitchFamily="65" charset="-120"/>
                  <a:cs typeface="Times New Roman" pitchFamily="18" charset="0"/>
                </a:rPr>
                <a:t>行政組</a:t>
              </a:r>
              <a:endParaRPr lang="zh-TW" altLang="zh-TW" sz="2400" dirty="0">
                <a:solidFill>
                  <a:prstClr val="black"/>
                </a:solidFill>
                <a:latin typeface="Arial" pitchFamily="34" charset="0"/>
                <a:ea typeface="新細明體" pitchFamily="18"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0" name="Text Box 53"/>
            <p:cNvSpPr txBox="1">
              <a:spLocks noChangeArrowheads="1"/>
            </p:cNvSpPr>
            <p:nvPr/>
          </p:nvSpPr>
          <p:spPr bwMode="auto">
            <a:xfrm>
              <a:off x="3338407" y="5169881"/>
              <a:ext cx="1099604"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教學組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2" name="Text Box 51"/>
            <p:cNvSpPr txBox="1">
              <a:spLocks noChangeArrowheads="1"/>
            </p:cNvSpPr>
            <p:nvPr/>
          </p:nvSpPr>
          <p:spPr bwMode="auto">
            <a:xfrm>
              <a:off x="4595098" y="5169881"/>
              <a:ext cx="1099604"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活動組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4" name="Text Box 49"/>
            <p:cNvSpPr txBox="1">
              <a:spLocks noChangeArrowheads="1"/>
            </p:cNvSpPr>
            <p:nvPr/>
          </p:nvSpPr>
          <p:spPr bwMode="auto">
            <a:xfrm>
              <a:off x="5851788" y="5169881"/>
              <a:ext cx="1099604" cy="675916"/>
            </a:xfrm>
            <a:prstGeom prst="rect">
              <a:avLst/>
            </a:prstGeom>
            <a:noFill/>
            <a:ln>
              <a:noFill/>
            </a:ln>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輔導組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aphicFrame>
          <p:nvGraphicFramePr>
            <p:cNvPr id="77" name="資料庫圖表 76"/>
            <p:cNvGraphicFramePr/>
            <p:nvPr>
              <p:extLst>
                <p:ext uri="{D42A27DB-BD31-4B8C-83A1-F6EECF244321}">
                  <p14:modId xmlns:p14="http://schemas.microsoft.com/office/powerpoint/2010/main" xmlns="" val="447862245"/>
                </p:ext>
              </p:extLst>
            </p:nvPr>
          </p:nvGraphicFramePr>
          <p:xfrm>
            <a:off x="6104807"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pSp>
          <p:nvGrpSpPr>
            <p:cNvPr id="86" name="群組 85"/>
            <p:cNvGrpSpPr/>
            <p:nvPr/>
          </p:nvGrpSpPr>
          <p:grpSpPr>
            <a:xfrm>
              <a:off x="6104806" y="3617778"/>
              <a:ext cx="3039193" cy="1035402"/>
              <a:chOff x="0" y="0"/>
              <a:chExt cx="3362027" cy="741520"/>
            </a:xfrm>
            <a:scene3d>
              <a:camera prst="orthographicFront"/>
              <a:lightRig rig="flat" dir="t"/>
            </a:scene3d>
          </p:grpSpPr>
          <p:sp>
            <p:nvSpPr>
              <p:cNvPr id="88" name="圓角矩形 87"/>
              <p:cNvSpPr/>
              <p:nvPr/>
            </p:nvSpPr>
            <p:spPr>
              <a:xfrm>
                <a:off x="0" y="0"/>
                <a:ext cx="3362027" cy="74152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4127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Calibri"/>
                    <a:ea typeface="新細明體"/>
                  </a:rPr>
                  <a:t>輔導主任</a:t>
                </a:r>
                <a:r>
                  <a:rPr lang="zh-TW" altLang="en-US" sz="2000" b="1" dirty="0">
                    <a:solidFill>
                      <a:srgbClr val="EEECE1">
                        <a:lumMod val="10000"/>
                      </a:srgbClr>
                    </a:solidFill>
                    <a:latin typeface="Calibri"/>
                    <a:ea typeface="新細明體"/>
                  </a:rPr>
                  <a:t>為執行秘書，</a:t>
                </a:r>
                <a:r>
                  <a:rPr lang="zh-TW" altLang="zh-TW" sz="2000" b="1" dirty="0">
                    <a:solidFill>
                      <a:srgbClr val="EEECE1">
                        <a:lumMod val="10000"/>
                      </a:srgbClr>
                    </a:solidFill>
                    <a:latin typeface="Calibri"/>
                    <a:ea typeface="新細明體"/>
                  </a:rPr>
                  <a:t>協助與督導整體活動企畫與推動執行</a:t>
                </a:r>
                <a:endParaRPr lang="zh-TW" altLang="en-US" sz="2000"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6071730" y="1241995"/>
              <a:ext cx="3039193" cy="958925"/>
              <a:chOff x="0" y="-28630"/>
              <a:chExt cx="3362027" cy="873919"/>
            </a:xfrm>
            <a:scene3d>
              <a:camera prst="orthographicFront"/>
              <a:lightRig rig="flat" dir="t"/>
            </a:scene3d>
          </p:grpSpPr>
          <p:sp>
            <p:nvSpPr>
              <p:cNvPr id="91" name="圓角矩形 90"/>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微軟正黑體" panose="020B0604030504040204" pitchFamily="34" charset="-120"/>
                    <a:ea typeface="微軟正黑體" panose="020B0604030504040204" pitchFamily="34" charset="-120"/>
                  </a:rPr>
                  <a:t>校長</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擔任召集人</a:t>
                </a:r>
                <a:r>
                  <a:rPr lang="zh-TW" altLang="en-US" sz="2000" b="1" dirty="0">
                    <a:solidFill>
                      <a:srgbClr val="EEECE1">
                        <a:lumMod val="10000"/>
                      </a:srgbClr>
                    </a:solidFill>
                    <a:latin typeface="新細明體"/>
                    <a:ea typeface="新細明體"/>
                  </a:rPr>
                  <a:t>，</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督導生涯發展教育之推行</a:t>
                </a:r>
              </a:p>
            </p:txBody>
          </p:sp>
        </p:grpSp>
        <p:grpSp>
          <p:nvGrpSpPr>
            <p:cNvPr id="94" name="群組 93"/>
            <p:cNvGrpSpPr/>
            <p:nvPr/>
          </p:nvGrpSpPr>
          <p:grpSpPr>
            <a:xfrm>
              <a:off x="154878" y="3589301"/>
              <a:ext cx="1778175" cy="808002"/>
              <a:chOff x="0" y="-28630"/>
              <a:chExt cx="3362027" cy="873919"/>
            </a:xfrm>
            <a:scene3d>
              <a:camera prst="orthographicFront"/>
              <a:lightRig rig="flat" dir="t"/>
            </a:scene3d>
          </p:grpSpPr>
          <p:sp>
            <p:nvSpPr>
              <p:cNvPr id="95" name="圓角矩形 94"/>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583043"/>
              <a:ext cx="1727949" cy="814260"/>
              <a:chOff x="0" y="-28630"/>
              <a:chExt cx="3362027" cy="873919"/>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grpSp>
    </p:spTree>
    <p:extLst>
      <p:ext uri="{BB962C8B-B14F-4D97-AF65-F5344CB8AC3E}">
        <p14:creationId xmlns:p14="http://schemas.microsoft.com/office/powerpoint/2010/main" xmlns="" val="190242425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圓角 1"/>
          <p:cNvSpPr/>
          <p:nvPr/>
        </p:nvSpPr>
        <p:spPr>
          <a:xfrm>
            <a:off x="184809" y="1473196"/>
            <a:ext cx="8827210" cy="5196164"/>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78" name="群組 77"/>
          <p:cNvGrpSpPr/>
          <p:nvPr/>
        </p:nvGrpSpPr>
        <p:grpSpPr>
          <a:xfrm>
            <a:off x="2411760" y="44624"/>
            <a:ext cx="2480725" cy="361199"/>
            <a:chOff x="2411760" y="44624"/>
            <a:chExt cx="2480725" cy="361199"/>
          </a:xfrm>
        </p:grpSpPr>
        <p:sp>
          <p:nvSpPr>
            <p:cNvPr id="79" name="橢圓 78"/>
            <p:cNvSpPr/>
            <p:nvPr/>
          </p:nvSpPr>
          <p:spPr>
            <a:xfrm>
              <a:off x="370790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4</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矩形 6"/>
          <p:cNvSpPr>
            <a:spLocks noChangeArrowheads="1"/>
          </p:cNvSpPr>
          <p:nvPr/>
        </p:nvSpPr>
        <p:spPr bwMode="auto">
          <a:xfrm>
            <a:off x="0" y="692696"/>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smtClean="0">
                <a:solidFill>
                  <a:srgbClr val="00B050"/>
                </a:solidFill>
                <a:latin typeface="微軟正黑體" panose="020B0604030504040204" pitchFamily="34" charset="-120"/>
                <a:ea typeface="微軟正黑體" panose="020B0604030504040204" pitchFamily="34" charset="-120"/>
              </a:rPr>
              <a:t>  </a:t>
            </a:r>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年志願選填試探與輔導作業日程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xmlns="" val="1565408048"/>
              </p:ext>
            </p:extLst>
          </p:nvPr>
        </p:nvGraphicFramePr>
        <p:xfrm>
          <a:off x="268756" y="1473196"/>
          <a:ext cx="8640962" cy="3132350"/>
        </p:xfrm>
        <a:graphic>
          <a:graphicData uri="http://schemas.openxmlformats.org/drawingml/2006/table">
            <a:tbl>
              <a:tblPr firstRow="1" firstCol="1" bandRow="1">
                <a:tableStyleId>{5C22544A-7EE6-4342-B048-85BDC9FD1C3A}</a:tableStyleId>
              </a:tblPr>
              <a:tblGrid>
                <a:gridCol w="2103763">
                  <a:extLst>
                    <a:ext uri="{9D8B030D-6E8A-4147-A177-3AD203B41FA5}">
                      <a16:colId xmlns:a16="http://schemas.microsoft.com/office/drawing/2014/main" xmlns="" val="20000"/>
                    </a:ext>
                  </a:extLst>
                </a:gridCol>
                <a:gridCol w="463367">
                  <a:extLst>
                    <a:ext uri="{9D8B030D-6E8A-4147-A177-3AD203B41FA5}">
                      <a16:colId xmlns:a16="http://schemas.microsoft.com/office/drawing/2014/main" xmlns="" val="20001"/>
                    </a:ext>
                  </a:extLst>
                </a:gridCol>
                <a:gridCol w="463367">
                  <a:extLst>
                    <a:ext uri="{9D8B030D-6E8A-4147-A177-3AD203B41FA5}">
                      <a16:colId xmlns:a16="http://schemas.microsoft.com/office/drawing/2014/main" xmlns="" val="20002"/>
                    </a:ext>
                  </a:extLst>
                </a:gridCol>
                <a:gridCol w="463367">
                  <a:extLst>
                    <a:ext uri="{9D8B030D-6E8A-4147-A177-3AD203B41FA5}">
                      <a16:colId xmlns:a16="http://schemas.microsoft.com/office/drawing/2014/main" xmlns="" val="20003"/>
                    </a:ext>
                  </a:extLst>
                </a:gridCol>
                <a:gridCol w="463367">
                  <a:extLst>
                    <a:ext uri="{9D8B030D-6E8A-4147-A177-3AD203B41FA5}">
                      <a16:colId xmlns:a16="http://schemas.microsoft.com/office/drawing/2014/main" xmlns="" val="20004"/>
                    </a:ext>
                  </a:extLst>
                </a:gridCol>
                <a:gridCol w="463367">
                  <a:extLst>
                    <a:ext uri="{9D8B030D-6E8A-4147-A177-3AD203B41FA5}">
                      <a16:colId xmlns:a16="http://schemas.microsoft.com/office/drawing/2014/main" xmlns="" val="20005"/>
                    </a:ext>
                  </a:extLst>
                </a:gridCol>
                <a:gridCol w="463367">
                  <a:extLst>
                    <a:ext uri="{9D8B030D-6E8A-4147-A177-3AD203B41FA5}">
                      <a16:colId xmlns:a16="http://schemas.microsoft.com/office/drawing/2014/main" xmlns="" val="20006"/>
                    </a:ext>
                  </a:extLst>
                </a:gridCol>
                <a:gridCol w="463367">
                  <a:extLst>
                    <a:ext uri="{9D8B030D-6E8A-4147-A177-3AD203B41FA5}">
                      <a16:colId xmlns:a16="http://schemas.microsoft.com/office/drawing/2014/main" xmlns="" val="20007"/>
                    </a:ext>
                  </a:extLst>
                </a:gridCol>
                <a:gridCol w="463367">
                  <a:extLst>
                    <a:ext uri="{9D8B030D-6E8A-4147-A177-3AD203B41FA5}">
                      <a16:colId xmlns:a16="http://schemas.microsoft.com/office/drawing/2014/main" xmlns="" val="20008"/>
                    </a:ext>
                  </a:extLst>
                </a:gridCol>
                <a:gridCol w="463367">
                  <a:extLst>
                    <a:ext uri="{9D8B030D-6E8A-4147-A177-3AD203B41FA5}">
                      <a16:colId xmlns:a16="http://schemas.microsoft.com/office/drawing/2014/main" xmlns="" val="20009"/>
                    </a:ext>
                  </a:extLst>
                </a:gridCol>
                <a:gridCol w="463367">
                  <a:extLst>
                    <a:ext uri="{9D8B030D-6E8A-4147-A177-3AD203B41FA5}">
                      <a16:colId xmlns:a16="http://schemas.microsoft.com/office/drawing/2014/main" xmlns="" val="20010"/>
                    </a:ext>
                  </a:extLst>
                </a:gridCol>
                <a:gridCol w="463367">
                  <a:extLst>
                    <a:ext uri="{9D8B030D-6E8A-4147-A177-3AD203B41FA5}">
                      <a16:colId xmlns:a16="http://schemas.microsoft.com/office/drawing/2014/main" xmlns="" val="20011"/>
                    </a:ext>
                  </a:extLst>
                </a:gridCol>
                <a:gridCol w="1440162">
                  <a:extLst>
                    <a:ext uri="{9D8B030D-6E8A-4147-A177-3AD203B41FA5}">
                      <a16:colId xmlns:a16="http://schemas.microsoft.com/office/drawing/2014/main" xmlns="" val="20012"/>
                    </a:ext>
                  </a:extLst>
                </a:gridCol>
              </a:tblGrid>
              <a:tr h="441049">
                <a:tc>
                  <a:txBody>
                    <a:bodyPr/>
                    <a:lstStyle/>
                    <a:p>
                      <a:pPr algn="ctr">
                        <a:spcAft>
                          <a:spcPts val="0"/>
                        </a:spcAft>
                      </a:pPr>
                      <a:r>
                        <a:rPr lang="zh-TW" sz="2400" kern="100" dirty="0" smtClean="0">
                          <a:effectLst/>
                          <a:latin typeface="標楷體" panose="03000509000000000000" pitchFamily="65" charset="-120"/>
                          <a:ea typeface="標楷體" panose="03000509000000000000" pitchFamily="65" charset="-120"/>
                        </a:rPr>
                        <a:t>年</a:t>
                      </a:r>
                      <a:r>
                        <a:rPr lang="en-US" altLang="zh-TW" sz="2400" kern="100" dirty="0" smtClean="0">
                          <a:effectLst/>
                          <a:latin typeface="標楷體" panose="03000509000000000000" pitchFamily="65" charset="-120"/>
                          <a:ea typeface="標楷體" panose="03000509000000000000" pitchFamily="65" charset="-120"/>
                        </a:rPr>
                        <a:t>   </a:t>
                      </a:r>
                      <a:r>
                        <a:rPr lang="zh-TW" sz="2400" kern="100" dirty="0" smtClean="0">
                          <a:effectLst/>
                          <a:latin typeface="標楷體" panose="03000509000000000000" pitchFamily="65" charset="-120"/>
                          <a:ea typeface="標楷體" panose="03000509000000000000" pitchFamily="65" charset="-120"/>
                        </a:rPr>
                        <a:t>度</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gridSpan="4">
                  <a:txBody>
                    <a:bodyPr/>
                    <a:lstStyle/>
                    <a:p>
                      <a:pPr algn="ctr">
                        <a:spcAft>
                          <a:spcPts val="0"/>
                        </a:spcAft>
                      </a:pPr>
                      <a:r>
                        <a:rPr lang="en-US" sz="2400" kern="100" dirty="0" smtClean="0">
                          <a:solidFill>
                            <a:srgbClr val="00B050"/>
                          </a:solidFill>
                          <a:effectLst/>
                          <a:latin typeface="標楷體" panose="03000509000000000000" pitchFamily="65" charset="-120"/>
                          <a:ea typeface="標楷體" panose="03000509000000000000" pitchFamily="65" charset="-120"/>
                        </a:rPr>
                        <a:t>106</a:t>
                      </a:r>
                      <a:endParaRPr lang="zh-TW" sz="2400" kern="100" dirty="0">
                        <a:solidFill>
                          <a:srgbClr val="00B050"/>
                        </a:solidFill>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smtClean="0">
                          <a:solidFill>
                            <a:srgbClr val="00B050"/>
                          </a:solidFill>
                          <a:effectLst/>
                          <a:latin typeface="標楷體" panose="03000509000000000000" pitchFamily="65" charset="-120"/>
                          <a:ea typeface="標楷體" panose="03000509000000000000" pitchFamily="65" charset="-120"/>
                        </a:rPr>
                        <a:t>107</a:t>
                      </a:r>
                      <a:endParaRPr lang="zh-TW" sz="2400" kern="100" dirty="0">
                        <a:solidFill>
                          <a:srgbClr val="00B050"/>
                        </a:solidFill>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備註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0"/>
                  </a:ext>
                </a:extLst>
              </a:tr>
              <a:tr h="441049">
                <a:tc>
                  <a:txBody>
                    <a:bodyPr/>
                    <a:lstStyle/>
                    <a:p>
                      <a:pPr algn="ctr">
                        <a:spcAft>
                          <a:spcPts val="0"/>
                        </a:spcAft>
                      </a:pPr>
                      <a:r>
                        <a:rPr lang="zh-TW" sz="2400" kern="100" dirty="0" smtClean="0">
                          <a:effectLst/>
                          <a:latin typeface="標楷體" panose="03000509000000000000" pitchFamily="65" charset="-120"/>
                          <a:ea typeface="標楷體" panose="03000509000000000000" pitchFamily="65" charset="-120"/>
                        </a:rPr>
                        <a:t>月</a:t>
                      </a:r>
                      <a:r>
                        <a:rPr lang="en-US" altLang="zh-TW" sz="2400" kern="100" dirty="0" smtClean="0">
                          <a:effectLst/>
                          <a:latin typeface="標楷體" panose="03000509000000000000" pitchFamily="65" charset="-120"/>
                          <a:ea typeface="標楷體" panose="03000509000000000000" pitchFamily="65" charset="-120"/>
                        </a:rPr>
                        <a:t>   </a:t>
                      </a:r>
                      <a:r>
                        <a:rPr lang="zh-TW" sz="2400" kern="100" dirty="0" smtClean="0">
                          <a:effectLst/>
                          <a:latin typeface="標楷體" panose="03000509000000000000" pitchFamily="65" charset="-120"/>
                          <a:ea typeface="標楷體" panose="03000509000000000000" pitchFamily="65" charset="-120"/>
                        </a:rPr>
                        <a:t>份</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9</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10</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11</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4</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5</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7</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1"/>
                  </a:ext>
                </a:extLst>
              </a:tr>
              <a:tr h="486056">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a:rPr>
                        <a:t>宣導研習</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xmlns="" val="10002"/>
                  </a:ext>
                </a:extLst>
              </a:tr>
              <a:tr h="441049">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線上</a:t>
                      </a:r>
                      <a:r>
                        <a:rPr lang="zh-TW" sz="2400" kern="100" dirty="0">
                          <a:effectLst/>
                          <a:latin typeface="標楷體" panose="03000509000000000000" pitchFamily="65" charset="-120"/>
                          <a:ea typeface="標楷體" panose="03000509000000000000" pitchFamily="65" charset="-120"/>
                        </a:rPr>
                        <a:t>選填作業</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altLang="zh-TW" sz="2400" kern="100" dirty="0">
                          <a:effectLst/>
                          <a:latin typeface="標楷體" panose="03000509000000000000" pitchFamily="65" charset="-120"/>
                          <a:ea typeface="標楷體" panose="03000509000000000000" pitchFamily="65" charset="-120"/>
                        </a:rPr>
                        <a:t> </a:t>
                      </a:r>
                      <a:endParaRPr lang="zh-TW" alt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extLst>
                  <a:ext uri="{0D108BD9-81ED-4DB2-BD59-A6C34878D82A}">
                    <a16:rowId xmlns:a16="http://schemas.microsoft.com/office/drawing/2014/main" xmlns="" val="10003"/>
                  </a:ext>
                </a:extLst>
              </a:tr>
              <a:tr h="441049">
                <a:tc>
                  <a:txBody>
                    <a:bodyPr/>
                    <a:lstStyle/>
                    <a:p>
                      <a:pPr>
                        <a:spcAft>
                          <a:spcPts val="0"/>
                        </a:spcAft>
                      </a:pPr>
                      <a:r>
                        <a:rPr lang="zh-TW" sz="2400" kern="100" dirty="0">
                          <a:solidFill>
                            <a:srgbClr val="FF0000"/>
                          </a:solidFill>
                          <a:effectLst/>
                          <a:latin typeface="標楷體" panose="03000509000000000000" pitchFamily="65" charset="-120"/>
                          <a:ea typeface="標楷體" panose="03000509000000000000" pitchFamily="65" charset="-120"/>
                        </a:rPr>
                        <a:t>後</a:t>
                      </a:r>
                      <a:r>
                        <a:rPr lang="zh-TW" altLang="en-US" sz="2400" kern="100" dirty="0">
                          <a:solidFill>
                            <a:srgbClr val="FF0000"/>
                          </a:solidFill>
                          <a:effectLst/>
                          <a:latin typeface="標楷體" panose="03000509000000000000" pitchFamily="65" charset="-120"/>
                          <a:ea typeface="標楷體" panose="03000509000000000000" pitchFamily="65" charset="-120"/>
                        </a:rPr>
                        <a:t>續</a:t>
                      </a:r>
                      <a:r>
                        <a:rPr lang="zh-TW" sz="2400" kern="100" dirty="0">
                          <a:solidFill>
                            <a:srgbClr val="FF0000"/>
                          </a:solidFill>
                          <a:effectLst/>
                          <a:latin typeface="標楷體" panose="03000509000000000000" pitchFamily="65" charset="-120"/>
                          <a:ea typeface="標楷體" panose="03000509000000000000" pitchFamily="65" charset="-120"/>
                        </a:rPr>
                        <a:t>輔導作業</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solidFill>
                            <a:srgbClr val="FF0000"/>
                          </a:solidFill>
                          <a:effectLst/>
                          <a:latin typeface="標楷體" panose="03000509000000000000" pitchFamily="65" charset="-120"/>
                          <a:ea typeface="標楷體" panose="03000509000000000000" pitchFamily="65" charset="-120"/>
                        </a:rPr>
                        <a:t> </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no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4"/>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國中教育會考</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B05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5"/>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免試入學作業</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66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C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xmlns=""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xmlns="" val="445456152"/>
              </p:ext>
            </p:extLst>
          </p:nvPr>
        </p:nvGraphicFramePr>
        <p:xfrm>
          <a:off x="1006716" y="4569540"/>
          <a:ext cx="7521574"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5" name="直線單箭頭接點 24"/>
          <p:cNvCxnSpPr/>
          <p:nvPr/>
        </p:nvCxnSpPr>
        <p:spPr bwMode="auto">
          <a:xfrm flipH="1">
            <a:off x="3797148" y="3705444"/>
            <a:ext cx="864096"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13372" y="3705444"/>
            <a:ext cx="576065" cy="1371598"/>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356988" y="2769340"/>
            <a:ext cx="1440160" cy="2307702"/>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6893493" y="2337292"/>
            <a:ext cx="1584177" cy="1224136"/>
          </a:xfrm>
          <a:prstGeom prst="wedgeRoundRectCallout">
            <a:avLst>
              <a:gd name="adj1" fmla="val -72994"/>
              <a:gd name="adj2" fmla="val 28071"/>
              <a:gd name="adj3" fmla="val 16667"/>
            </a:avLst>
          </a:prstGeom>
          <a:solidFill>
            <a:schemeClr val="bg1">
              <a:alpha val="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標楷體" panose="03000509000000000000" pitchFamily="65" charset="-120"/>
                <a:ea typeface="標楷體" panose="03000509000000000000" pitchFamily="65" charset="-120"/>
              </a:rPr>
              <a:t>協助完成生涯發展規劃書</a:t>
            </a:r>
          </a:p>
        </p:txBody>
      </p:sp>
      <p:sp>
        <p:nvSpPr>
          <p:cNvPr id="2" name="圓角矩形 1"/>
          <p:cNvSpPr/>
          <p:nvPr/>
        </p:nvSpPr>
        <p:spPr>
          <a:xfrm>
            <a:off x="2733309" y="3724480"/>
            <a:ext cx="4895436" cy="1019911"/>
          </a:xfrm>
          <a:prstGeom prst="round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107.01.19</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截止</a:t>
            </a:r>
            <a:endParaRPr lang="en-US" altLang="zh-TW" sz="3200" b="1" dirty="0">
              <a:effectLst>
                <a:outerShdw blurRad="38100" dist="38100" dir="2700000" algn="tl">
                  <a:srgbClr val="000000">
                    <a:alpha val="43137"/>
                  </a:srgbClr>
                </a:outerShdw>
              </a:effectLst>
              <a:latin typeface="標楷體" pitchFamily="65" charset="-120"/>
              <a:ea typeface="標楷體" pitchFamily="65" charset="-120"/>
            </a:endParaRPr>
          </a:p>
          <a:p>
            <a:pPr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2</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107.04.13</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截止</a:t>
            </a:r>
          </a:p>
        </p:txBody>
      </p:sp>
    </p:spTree>
    <p:extLst>
      <p:ext uri="{BB962C8B-B14F-4D97-AF65-F5344CB8AC3E}">
        <p14:creationId xmlns:p14="http://schemas.microsoft.com/office/powerpoint/2010/main" xmlns="" val="140776181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print"/>
          <a:srcRect t="28559"/>
          <a:stretch/>
        </p:blipFill>
        <p:spPr bwMode="auto">
          <a:xfrm>
            <a:off x="-642974" y="714356"/>
            <a:ext cx="10715700" cy="6500858"/>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矩形 25"/>
          <p:cNvSpPr/>
          <p:nvPr/>
        </p:nvSpPr>
        <p:spPr>
          <a:xfrm>
            <a:off x="2048407" y="5720380"/>
            <a:ext cx="5166799"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extLst>
      <p:ext uri="{BB962C8B-B14F-4D97-AF65-F5344CB8AC3E}">
        <p14:creationId xmlns:p14="http://schemas.microsoft.com/office/powerpoint/2010/main" xmlns="" val="402218023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矩形: 圓角 1"/>
          <p:cNvSpPr/>
          <p:nvPr/>
        </p:nvSpPr>
        <p:spPr>
          <a:xfrm>
            <a:off x="49804" y="142893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8005718" cy="523220"/>
          </a:xfrm>
          <a:prstGeom prst="rect">
            <a:avLst/>
          </a:prstGeom>
        </p:spPr>
        <p:txBody>
          <a:bodyPr wrap="none">
            <a:spAutoFit/>
          </a:bodyPr>
          <a:lstStyle/>
          <a:p>
            <a:pPr marL="165100" indent="-165100"/>
            <a:r>
              <a:rPr lang="en-US" altLang="zh-TW" sz="2800" b="1" dirty="0" smtClean="0">
                <a:solidFill>
                  <a:prstClr val="white"/>
                </a:solidFill>
                <a:latin typeface="微軟正黑體" panose="020B0604030504040204" pitchFamily="34" charset="-120"/>
                <a:ea typeface="微軟正黑體" panose="020B0604030504040204" pitchFamily="34" charset="-120"/>
              </a:rPr>
              <a:t>106</a:t>
            </a:r>
            <a:r>
              <a:rPr lang="zh-TW" altLang="en-US" sz="2800" b="1" dirty="0" smtClean="0">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2" name="內容版面配置區 1"/>
          <p:cNvGraphicFramePr>
            <a:graphicFrameLocks noGrp="1"/>
          </p:cNvGraphicFramePr>
          <p:nvPr>
            <p:ph idx="1"/>
            <p:extLst>
              <p:ext uri="{D42A27DB-BD31-4B8C-83A1-F6EECF244321}">
                <p14:modId xmlns:p14="http://schemas.microsoft.com/office/powerpoint/2010/main" xmlns="" val="1953064475"/>
              </p:ext>
            </p:extLst>
          </p:nvPr>
        </p:nvGraphicFramePr>
        <p:xfrm>
          <a:off x="337684" y="1257073"/>
          <a:ext cx="8780399" cy="5072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312004876"/>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2" name="矩形 3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3" name="表格 32"/>
          <p:cNvGraphicFramePr>
            <a:graphicFrameLocks noGrp="1"/>
          </p:cNvGraphicFramePr>
          <p:nvPr>
            <p:extLst>
              <p:ext uri="{D42A27DB-BD31-4B8C-83A1-F6EECF244321}">
                <p14:modId xmlns:p14="http://schemas.microsoft.com/office/powerpoint/2010/main" xmlns="" val="3663847301"/>
              </p:ext>
            </p:extLst>
          </p:nvPr>
        </p:nvGraphicFramePr>
        <p:xfrm>
          <a:off x="179513" y="1508922"/>
          <a:ext cx="8678768" cy="2991648"/>
        </p:xfrm>
        <a:graphic>
          <a:graphicData uri="http://schemas.openxmlformats.org/drawingml/2006/table">
            <a:tbl>
              <a:tblPr/>
              <a:tblGrid>
                <a:gridCol w="8678768">
                  <a:extLst>
                    <a:ext uri="{9D8B030D-6E8A-4147-A177-3AD203B41FA5}">
                      <a16:colId xmlns="" xmlns:a16="http://schemas.microsoft.com/office/drawing/2014/main" val="20000"/>
                    </a:ext>
                  </a:extLst>
                </a:gridCol>
              </a:tblGrid>
              <a:tr h="568488">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適性輔導評估與決定</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extLst>
                  <a:ext uri="{0D108BD9-81ED-4DB2-BD59-A6C34878D82A}">
                    <a16:rowId xmlns="" xmlns:a16="http://schemas.microsoft.com/office/drawing/2014/main" val="10000"/>
                  </a:ext>
                </a:extLst>
              </a:tr>
              <a:tr h="242316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經過第一次對於高中職及五專的志願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生涯評估</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試探和選填</a:t>
                      </a:r>
                      <a:r>
                        <a:rPr kumimoji="0" lang="zh-TW" altLang="en-US" sz="2400" b="0" i="0" u="none" strike="noStrike" cap="none" normalizeH="0" baseline="0" dirty="0">
                          <a:ln>
                            <a:noFill/>
                          </a:ln>
                          <a:solidFill>
                            <a:srgbClr val="FF0000"/>
                          </a:solidFill>
                          <a:effectLst/>
                          <a:latin typeface="Calibri" pitchFamily="34" charset="0"/>
                          <a:ea typeface="華康中黑體" pitchFamily="49" charset="-120"/>
                          <a:cs typeface="新細明體" pitchFamily="18" charset="-120"/>
                        </a:rPr>
                        <a:t>，</a:t>
                      </a:r>
                      <a:endParaRPr kumimoji="0" lang="zh-TW" altLang="en-US" sz="24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一、我生涯</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選填志願</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諮詢對象：</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r>
                        <a:rPr kumimoji="0" lang="zh-TW" altLang="en-US"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可複選</a:t>
                      </a:r>
                      <a:r>
                        <a:rPr kumimoji="0" lang="en-US" altLang="zh-TW" sz="2400" b="0" i="0" u="none" strike="noStrike" cap="none" normalizeH="0" baseline="0" dirty="0">
                          <a:ln>
                            <a:noFill/>
                          </a:ln>
                          <a:solidFill>
                            <a:srgbClr val="333333"/>
                          </a:solidFill>
                          <a:effectLst/>
                          <a:latin typeface="Calibri" pitchFamily="34" charset="0"/>
                          <a:ea typeface="華康中黑體" pitchFamily="49" charset="-120"/>
                          <a:cs typeface="新細明體" pitchFamily="18" charset="-120"/>
                        </a:rPr>
                        <a:t>)</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400" b="0" i="0" u="none" strike="noStrike" cap="none" normalizeH="0" baseline="0" dirty="0">
                          <a:ln>
                            <a:noFill/>
                          </a:ln>
                          <a:solidFill>
                            <a:srgbClr val="333333"/>
                          </a:solidFill>
                          <a:effectLst/>
                          <a:latin typeface="華康中黑體" pitchFamily="49" charset="-120"/>
                          <a:ea typeface="新細明體" pitchFamily="18" charset="-120"/>
                        </a:rPr>
                        <a:t>    ______________________________________</a:t>
                      </a:r>
                      <a:endParaRPr kumimoji="0" lang="zh-TW" altLang="zh-TW"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p>
                      <a:pPr marL="0" marR="0" lvl="0" indent="0" algn="l" defTabSz="914400" rtl="0" eaLnBrk="1" fontAlgn="base" latinLnBrk="0" hangingPunct="1">
                        <a:lnSpc>
                          <a:spcPct val="150000"/>
                        </a:lnSpc>
                        <a:spcBef>
                          <a:spcPts val="600"/>
                        </a:spcBef>
                        <a:spcAft>
                          <a:spcPct val="0"/>
                        </a:spcAft>
                        <a:buClrTx/>
                        <a:buSzTx/>
                        <a:buFontTx/>
                        <a:buNone/>
                        <a:tabLst/>
                      </a:pPr>
                      <a:r>
                        <a:rPr kumimoji="0" lang="en-US" altLang="zh-TW" sz="2400" b="0" i="0" u="none" strike="noStrike" cap="none" normalizeH="0" baseline="0" dirty="0">
                          <a:ln>
                            <a:noFill/>
                          </a:ln>
                          <a:solidFill>
                            <a:schemeClr val="tx1"/>
                          </a:solidFill>
                          <a:effectLst/>
                          <a:latin typeface="華康中黑體" pitchFamily="49" charset="-120"/>
                          <a:ea typeface="新細明體" pitchFamily="18" charset="-120"/>
                        </a:rPr>
                        <a:t>A</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導師、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B</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輔導老師、</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C</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學科教師</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r>
                        <a:rPr kumimoji="0" lang="zh-TW" altLang="zh-TW" sz="2400" b="0" i="0" u="none" strike="noStrike" cap="none" normalizeH="0" baseline="0" dirty="0">
                          <a:ln>
                            <a:noFill/>
                          </a:ln>
                          <a:solidFill>
                            <a:schemeClr val="tx1"/>
                          </a:solidFill>
                          <a:effectLst/>
                          <a:latin typeface="Calibri" pitchFamily="34" charset="0"/>
                          <a:ea typeface="華康中黑體" pitchFamily="49" charset="-120"/>
                        </a:rPr>
                        <a:t>科</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D</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學校行政人員、</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E</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家長、</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F</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親戚或長輩、</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G</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同學、</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H</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兄弟姊妹、</a:t>
                      </a:r>
                      <a:r>
                        <a:rPr kumimoji="0" lang="en-US" altLang="zh-TW" sz="2400" b="0" i="0" u="none" strike="noStrike" cap="none" normalizeH="0" baseline="0" dirty="0">
                          <a:ln>
                            <a:noFill/>
                          </a:ln>
                          <a:solidFill>
                            <a:schemeClr val="tx1"/>
                          </a:solidFill>
                          <a:effectLst/>
                          <a:latin typeface="Calibri" pitchFamily="34" charset="0"/>
                          <a:ea typeface="華康中黑體" pitchFamily="49" charset="-120"/>
                        </a:rPr>
                        <a:t>I</a:t>
                      </a:r>
                      <a:r>
                        <a:rPr kumimoji="0" lang="zh-TW" altLang="en-US" sz="2400" b="0" i="0" u="none" strike="noStrike" cap="none" normalizeH="0" baseline="0" dirty="0">
                          <a:ln>
                            <a:noFill/>
                          </a:ln>
                          <a:solidFill>
                            <a:schemeClr val="tx1"/>
                          </a:solidFill>
                          <a:effectLst/>
                          <a:latin typeface="Calibri" pitchFamily="34" charset="0"/>
                          <a:ea typeface="華康中黑體" pitchFamily="49" charset="-120"/>
                        </a:rPr>
                        <a:t>其他</a:t>
                      </a:r>
                      <a:r>
                        <a:rPr kumimoji="0" lang="en-US" altLang="zh-TW" sz="2400" b="0" i="0" u="sng" strike="noStrike" cap="none" normalizeH="0" baseline="0" dirty="0">
                          <a:ln>
                            <a:noFill/>
                          </a:ln>
                          <a:solidFill>
                            <a:schemeClr val="tx1"/>
                          </a:solidFill>
                          <a:effectLst/>
                          <a:latin typeface="Calibri" pitchFamily="34" charset="0"/>
                          <a:ea typeface="華康中黑體" pitchFamily="49" charset="-120"/>
                        </a:rPr>
                        <a:t>          </a:t>
                      </a:r>
                      <a:endParaRPr kumimoji="0" lang="zh-TW" altLang="en-US" sz="24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pSp>
        <p:nvGrpSpPr>
          <p:cNvPr id="2" name="群組 1"/>
          <p:cNvGrpSpPr/>
          <p:nvPr/>
        </p:nvGrpSpPr>
        <p:grpSpPr>
          <a:xfrm>
            <a:off x="340627" y="4644584"/>
            <a:ext cx="8517654" cy="2096783"/>
            <a:chOff x="340627" y="4644584"/>
            <a:chExt cx="8517654" cy="2096783"/>
          </a:xfrm>
        </p:grpSpPr>
        <p:sp>
          <p:nvSpPr>
            <p:cNvPr id="34" name="圓角矩形 33"/>
            <p:cNvSpPr/>
            <p:nvPr/>
          </p:nvSpPr>
          <p:spPr>
            <a:xfrm>
              <a:off x="340627" y="4644584"/>
              <a:ext cx="8517654" cy="20967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5" name="矩形 34"/>
            <p:cNvSpPr/>
            <p:nvPr/>
          </p:nvSpPr>
          <p:spPr>
            <a:xfrm>
              <a:off x="899592" y="4941168"/>
              <a:ext cx="7825119" cy="1446550"/>
            </a:xfrm>
            <a:prstGeom prst="rect">
              <a:avLst/>
            </a:prstGeom>
          </p:spPr>
          <p:txBody>
            <a:bodyPr wrap="square">
              <a:spAutoFit/>
            </a:bodyPr>
            <a:lstStyle/>
            <a:p>
              <a:r>
                <a:rPr kumimoji="0" lang="en-US" altLang="zh-TW" sz="4400" b="1" dirty="0">
                  <a:solidFill>
                    <a:srgbClr val="0000CC"/>
                  </a:solidFill>
                  <a:latin typeface="微軟正黑體" panose="020B0604030504040204" pitchFamily="34" charset="-120"/>
                  <a:ea typeface="微軟正黑體" panose="020B0604030504040204" pitchFamily="34" charset="-120"/>
                </a:rPr>
                <a:t>※</a:t>
              </a:r>
              <a:r>
                <a:rPr kumimoji="0" lang="zh-TW" altLang="zh-TW" sz="4400" b="1" dirty="0">
                  <a:solidFill>
                    <a:srgbClr val="0000CC"/>
                  </a:solidFill>
                  <a:latin typeface="微軟正黑體" panose="020B0604030504040204" pitchFamily="34" charset="-120"/>
                  <a:ea typeface="微軟正黑體" panose="020B0604030504040204" pitchFamily="34" charset="-120"/>
                </a:rPr>
                <a:t>了解學生生涯諮詢主要對象</a:t>
              </a:r>
              <a:endParaRPr kumimoji="0" lang="en-US" altLang="zh-TW" sz="4400" b="1" dirty="0">
                <a:solidFill>
                  <a:srgbClr val="0000CC"/>
                </a:solidFill>
                <a:latin typeface="微軟正黑體" panose="020B0604030504040204" pitchFamily="34" charset="-120"/>
                <a:ea typeface="微軟正黑體" panose="020B0604030504040204" pitchFamily="34" charset="-120"/>
              </a:endParaRPr>
            </a:p>
            <a:p>
              <a:r>
                <a:rPr kumimoji="0" lang="en-US" altLang="zh-TW" sz="4400" b="1" dirty="0">
                  <a:solidFill>
                    <a:srgbClr val="C00000"/>
                  </a:solidFill>
                  <a:latin typeface="微軟正黑體" panose="020B0604030504040204" pitchFamily="34" charset="-120"/>
                  <a:ea typeface="微軟正黑體" panose="020B0604030504040204" pitchFamily="34" charset="-120"/>
                </a:rPr>
                <a:t>※</a:t>
              </a:r>
              <a:r>
                <a:rPr kumimoji="0" lang="zh-TW" altLang="zh-TW" sz="4400" b="1" dirty="0">
                  <a:solidFill>
                    <a:srgbClr val="C00000"/>
                  </a:solidFill>
                  <a:latin typeface="微軟正黑體" panose="020B0604030504040204" pitchFamily="34" charset="-120"/>
                  <a:ea typeface="微軟正黑體" panose="020B0604030504040204" pitchFamily="34" charset="-120"/>
                </a:rPr>
                <a:t>進行個別生涯諮商</a:t>
              </a:r>
              <a:r>
                <a:rPr kumimoji="0" lang="zh-TW" altLang="en-US" sz="4400" b="1" dirty="0">
                  <a:solidFill>
                    <a:srgbClr val="C00000"/>
                  </a:solidFill>
                  <a:latin typeface="微軟正黑體" panose="020B0604030504040204" pitchFamily="34" charset="-120"/>
                  <a:ea typeface="微軟正黑體" panose="020B0604030504040204" pitchFamily="34" charset="-120"/>
                </a:rPr>
                <a:t>重要他人</a:t>
              </a:r>
              <a:endParaRPr lang="zh-TW" altLang="en-US" sz="4400" dirty="0">
                <a:solidFill>
                  <a:srgbClr val="C00000"/>
                </a:solidFill>
              </a:endParaRPr>
            </a:p>
          </p:txBody>
        </p:sp>
      </p:grpSp>
    </p:spTree>
    <p:extLst>
      <p:ext uri="{BB962C8B-B14F-4D97-AF65-F5344CB8AC3E}">
        <p14:creationId xmlns:p14="http://schemas.microsoft.com/office/powerpoint/2010/main" xmlns="" val="381102395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8" name="矩形 37"/>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-2.1(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9" name="Rectangle 1"/>
          <p:cNvSpPr>
            <a:spLocks noChangeArrowheads="1"/>
          </p:cNvSpPr>
          <p:nvPr/>
        </p:nvSpPr>
        <p:spPr bwMode="auto">
          <a:xfrm>
            <a:off x="178978" y="1322861"/>
            <a:ext cx="8281988"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zh-TW" sz="2400" b="1" dirty="0">
                <a:solidFill>
                  <a:srgbClr val="333333"/>
                </a:solidFill>
                <a:latin typeface="Adobe 繁黑體 Std B" pitchFamily="34" charset="-120"/>
                <a:ea typeface="Adobe 繁黑體 Std B" pitchFamily="34" charset="-120"/>
                <a:cs typeface="新細明體" pitchFamily="18" charset="-120"/>
              </a:rPr>
              <a:t>二、我生涯</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選填志願</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考量因素的優先順序為： </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請依代號依序寫出</a:t>
            </a:r>
            <a:r>
              <a:rPr lang="en-US" altLang="zh-TW" sz="2400" b="1" dirty="0">
                <a:solidFill>
                  <a:srgbClr val="333333"/>
                </a:solidFill>
                <a:latin typeface="Adobe 繁黑體 Std B" pitchFamily="34" charset="-120"/>
                <a:ea typeface="Adobe 繁黑體 Std B" pitchFamily="34" charset="-120"/>
                <a:cs typeface="新細明體" pitchFamily="18" charset="-120"/>
              </a:rPr>
              <a:t>3</a:t>
            </a:r>
            <a:r>
              <a:rPr lang="zh-TW" altLang="en-US" sz="2400" b="1" dirty="0">
                <a:solidFill>
                  <a:srgbClr val="333333"/>
                </a:solidFill>
                <a:latin typeface="Adobe 繁黑體 Std B" pitchFamily="34" charset="-120"/>
                <a:ea typeface="Adobe 繁黑體 Std B" pitchFamily="34" charset="-120"/>
                <a:cs typeface="新細明體" pitchFamily="18" charset="-120"/>
              </a:rPr>
              <a:t>個以上選項</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en-US" altLang="zh-TW" sz="2400" dirty="0">
                <a:solidFill>
                  <a:srgbClr val="333333"/>
                </a:solidFill>
                <a:latin typeface="Adobe 繁黑體 Std B" pitchFamily="34" charset="-120"/>
                <a:ea typeface="Adobe 繁黑體 Std B" pitchFamily="34" charset="-120"/>
                <a:cs typeface="新細明體" pitchFamily="18" charset="-120"/>
              </a:rPr>
              <a:t> </a:t>
            </a:r>
            <a:endParaRPr lang="en-US" altLang="zh-TW" sz="2400" dirty="0">
              <a:solidFill>
                <a:prstClr val="black"/>
              </a:solidFill>
              <a:latin typeface="Adobe 繁黑體 Std B" pitchFamily="34" charset="-120"/>
              <a:ea typeface="Adobe 繁黑體 Std B" pitchFamily="34" charset="-120"/>
              <a:cs typeface="新細明體" pitchFamily="18" charset="-120"/>
            </a:endParaRPr>
          </a:p>
          <a:p>
            <a:pPr eaLnBrk="0" hangingPunct="0"/>
            <a:r>
              <a:rPr lang="en-US" altLang="zh-TW" dirty="0">
                <a:solidFill>
                  <a:srgbClr val="333333"/>
                </a:solidFill>
                <a:latin typeface="Adobe 繁黑體 Std B" pitchFamily="34" charset="-120"/>
                <a:ea typeface="Adobe 繁黑體 Std B" pitchFamily="34" charset="-120"/>
                <a:cs typeface="新細明體" pitchFamily="18" charset="-120"/>
              </a:rPr>
              <a:t>    </a:t>
            </a:r>
          </a:p>
        </p:txBody>
      </p:sp>
      <p:graphicFrame>
        <p:nvGraphicFramePr>
          <p:cNvPr id="40" name="表格 39"/>
          <p:cNvGraphicFramePr>
            <a:graphicFrameLocks noGrp="1"/>
          </p:cNvGraphicFramePr>
          <p:nvPr>
            <p:extLst>
              <p:ext uri="{D42A27DB-BD31-4B8C-83A1-F6EECF244321}">
                <p14:modId xmlns:p14="http://schemas.microsoft.com/office/powerpoint/2010/main" xmlns="" val="180105437"/>
              </p:ext>
            </p:extLst>
          </p:nvPr>
        </p:nvGraphicFramePr>
        <p:xfrm>
          <a:off x="371929" y="2188602"/>
          <a:ext cx="8471846" cy="3600399"/>
        </p:xfrm>
        <a:graphic>
          <a:graphicData uri="http://schemas.openxmlformats.org/drawingml/2006/table">
            <a:tbl>
              <a:tblPr/>
              <a:tblGrid>
                <a:gridCol w="1275715">
                  <a:extLst>
                    <a:ext uri="{9D8B030D-6E8A-4147-A177-3AD203B41FA5}">
                      <a16:colId xmlns="" xmlns:a16="http://schemas.microsoft.com/office/drawing/2014/main" val="20000"/>
                    </a:ext>
                  </a:extLst>
                </a:gridCol>
                <a:gridCol w="7196131">
                  <a:extLst>
                    <a:ext uri="{9D8B030D-6E8A-4147-A177-3AD203B41FA5}">
                      <a16:colId xmlns="" xmlns:a16="http://schemas.microsoft.com/office/drawing/2014/main" val="20001"/>
                    </a:ext>
                  </a:extLst>
                </a:gridCol>
              </a:tblGrid>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因素</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選項</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extLst>
                  <a:ext uri="{0D108BD9-81ED-4DB2-BD59-A6C34878D82A}">
                    <a16:rowId xmlns="" xmlns:a16="http://schemas.microsoft.com/office/drawing/2014/main" val="10000"/>
                  </a:ext>
                </a:extLst>
              </a:tr>
              <a:tr h="850897">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個人因素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A</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學業表現、</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B</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性向（專長能力）、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C</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生涯興趣、</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D</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工作價值觀、</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E</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人格特質、</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F</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健康狀況</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 xmlns:a16="http://schemas.microsoft.com/office/drawing/2014/main" val="10001"/>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環境因素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華康中黑體" pitchFamily="49" charset="-120"/>
                          <a:ea typeface="新細明體" pitchFamily="18" charset="-120"/>
                        </a:rPr>
                        <a:t>G</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家庭經濟狀況、</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H</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家人期望、</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I</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社會潮流與評價、</a:t>
                      </a:r>
                      <a:r>
                        <a:rPr kumimoji="0" lang="en-US" altLang="zh-TW"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J</a:t>
                      </a:r>
                      <a:r>
                        <a:rPr kumimoji="0" lang="zh-TW" altLang="en-US" sz="18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通勤距離及時間</a:t>
                      </a:r>
                      <a:endParaRPr kumimoji="0" lang="zh-TW" altLang="en-US" sz="18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99799">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資訊因素</a:t>
                      </a:r>
                      <a:endParaRPr kumimoji="0" lang="zh-TW" altLang="en-US" sz="18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K</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生涯試探結果、</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L</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學校入學管道與方式、</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M</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學校多元社團及發展特色、</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N</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未來升學就業管道、</a:t>
                      </a:r>
                      <a:endParaRPr kumimoji="0" lang="zh-TW" altLang="en-US"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 xmlns:a16="http://schemas.microsoft.com/office/drawing/2014/main" val="10003"/>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其他</a:t>
                      </a:r>
                      <a:endPar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1800" b="0" i="0" u="none" strike="noStrike" cap="none" normalizeH="0" baseline="0" dirty="0">
                          <a:ln>
                            <a:noFill/>
                          </a:ln>
                          <a:solidFill>
                            <a:schemeClr val="tx1"/>
                          </a:solidFill>
                          <a:effectLst/>
                          <a:latin typeface="華康中黑體" pitchFamily="49" charset="-120"/>
                          <a:ea typeface="新細明體" pitchFamily="18" charset="-120"/>
                        </a:rPr>
                        <a:t>O(</a:t>
                      </a:r>
                      <a:r>
                        <a:rPr kumimoji="0" lang="zh-TW" altLang="en-US"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請自填</a:t>
                      </a:r>
                      <a:r>
                        <a:rPr kumimoji="0" lang="en-US" altLang="zh-TW" sz="18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_______________________________________</a:t>
                      </a:r>
                      <a:endParaRPr kumimoji="0" lang="zh-TW" altLang="zh-TW" sz="18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grpSp>
        <p:nvGrpSpPr>
          <p:cNvPr id="5" name="群組 4"/>
          <p:cNvGrpSpPr/>
          <p:nvPr/>
        </p:nvGrpSpPr>
        <p:grpSpPr>
          <a:xfrm>
            <a:off x="371929" y="2992657"/>
            <a:ext cx="8471060" cy="2308551"/>
            <a:chOff x="371929" y="2992657"/>
            <a:chExt cx="8471060" cy="2308551"/>
          </a:xfrm>
        </p:grpSpPr>
        <p:sp>
          <p:nvSpPr>
            <p:cNvPr id="43" name="圓角矩形 42"/>
            <p:cNvSpPr/>
            <p:nvPr/>
          </p:nvSpPr>
          <p:spPr>
            <a:xfrm>
              <a:off x="371929" y="2992657"/>
              <a:ext cx="8471060" cy="2308551"/>
            </a:xfrm>
            <a:prstGeom prst="roundRect">
              <a:avLst/>
            </a:prstGeom>
            <a:solidFill>
              <a:schemeClr val="tx1">
                <a:lumMod val="75000"/>
                <a:lumOff val="2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4" name="矩形 43"/>
            <p:cNvSpPr/>
            <p:nvPr/>
          </p:nvSpPr>
          <p:spPr>
            <a:xfrm>
              <a:off x="990334" y="3221541"/>
              <a:ext cx="7444261" cy="1938992"/>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Adobe 繁黑體 Std B"/>
                </a:rPr>
                <a:t>了解學生</a:t>
              </a:r>
              <a:r>
                <a:rPr lang="zh-TW" altLang="zh-TW" sz="4000" b="1" dirty="0">
                  <a:solidFill>
                    <a:schemeClr val="bg1"/>
                  </a:solidFill>
                  <a:latin typeface="Adobe 繁黑體 Std B" pitchFamily="34" charset="-120"/>
                  <a:ea typeface="Adobe 繁黑體 Std B"/>
                </a:rPr>
                <a:t>生涯決定考量順序</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★師長進行生涯諮商時重要參據</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a:t>
              </a:r>
              <a:r>
                <a:rPr lang="zh-TW" altLang="zh-TW" sz="4000" b="1" dirty="0">
                  <a:solidFill>
                    <a:schemeClr val="bg1"/>
                  </a:solidFill>
                  <a:latin typeface="Adobe 繁黑體 Std B" pitchFamily="34" charset="-120"/>
                  <a:ea typeface="Adobe 繁黑體 Std B"/>
                </a:rPr>
                <a:t>檢視生涯發展教育的實施效果</a:t>
              </a:r>
              <a:endParaRPr lang="zh-TW" altLang="en-US" sz="4000" dirty="0">
                <a:solidFill>
                  <a:schemeClr val="bg1"/>
                </a:solidFill>
                <a:ea typeface="Adobe 繁黑體 Std B"/>
              </a:endParaRPr>
            </a:p>
          </p:txBody>
        </p:sp>
      </p:grpSp>
    </p:spTree>
    <p:extLst>
      <p:ext uri="{BB962C8B-B14F-4D97-AF65-F5344CB8AC3E}">
        <p14:creationId xmlns:p14="http://schemas.microsoft.com/office/powerpoint/2010/main" xmlns="" val="2857632620"/>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 name="矩形: 圓角 1"/>
          <p:cNvSpPr/>
          <p:nvPr/>
        </p:nvSpPr>
        <p:spPr>
          <a:xfrm>
            <a:off x="79019" y="1167063"/>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62901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-3(</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79512" y="1340768"/>
            <a:ext cx="8626225" cy="923330"/>
          </a:xfrm>
          <a:prstGeom prst="rect">
            <a:avLst/>
          </a:prstGeom>
        </p:spPr>
        <p:txBody>
          <a:bodyPr wrap="square">
            <a:spAutoFit/>
          </a:bodyPr>
          <a:lstStyle/>
          <a:p>
            <a:r>
              <a:rPr lang="zh-TW" altLang="zh-TW" dirty="0">
                <a:solidFill>
                  <a:prstClr val="black"/>
                </a:solidFill>
                <a:latin typeface="Adobe 繁黑體 Std B" pitchFamily="34" charset="-120"/>
                <a:ea typeface="Adobe 繁黑體 Std B" pitchFamily="34" charset="-120"/>
              </a:rPr>
              <a:t>三、我認為我生涯評估結果是：</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單選</a:t>
            </a:r>
            <a:r>
              <a:rPr lang="en-US" altLang="zh-TW" dirty="0">
                <a:solidFill>
                  <a:prstClr val="black"/>
                </a:solidFill>
                <a:latin typeface="Adobe 繁黑體 Std B" pitchFamily="34" charset="-120"/>
                <a:ea typeface="Adobe 繁黑體 Std B" pitchFamily="34" charset="-120"/>
              </a:rPr>
              <a:t>)_________</a:t>
            </a:r>
            <a:endParaRPr lang="zh-TW" altLang="zh-TW" dirty="0">
              <a:solidFill>
                <a:prstClr val="black"/>
              </a:solidFill>
              <a:latin typeface="Adobe 繁黑體 Std B" pitchFamily="34" charset="-120"/>
              <a:ea typeface="Adobe 繁黑體 Std B" pitchFamily="34" charset="-120"/>
            </a:endParaRPr>
          </a:p>
          <a:p>
            <a:r>
              <a:rPr lang="en-US" altLang="zh-TW" dirty="0">
                <a:solidFill>
                  <a:prstClr val="black"/>
                </a:solidFill>
                <a:latin typeface="Adobe 繁黑體 Std B" pitchFamily="34" charset="-120"/>
                <a:ea typeface="Adobe 繁黑體 Std B" pitchFamily="34" charset="-120"/>
              </a:rPr>
              <a:t>A</a:t>
            </a:r>
            <a:r>
              <a:rPr lang="zh-TW" altLang="zh-TW" dirty="0">
                <a:solidFill>
                  <a:prstClr val="black"/>
                </a:solidFill>
                <a:latin typeface="Adobe 繁黑體 Std B" pitchFamily="34" charset="-120"/>
                <a:ea typeface="Adobe 繁黑體 Std B" pitchFamily="34" charset="-120"/>
              </a:rPr>
              <a:t>學術傾向</a:t>
            </a:r>
            <a:r>
              <a:rPr lang="en-US" altLang="zh-TW" dirty="0">
                <a:solidFill>
                  <a:prstClr val="black"/>
                </a:solidFill>
                <a:latin typeface="Adobe 繁黑體 Std B" pitchFamily="34" charset="-120"/>
                <a:ea typeface="Adobe 繁黑體 Std B" pitchFamily="34" charset="-120"/>
              </a:rPr>
              <a:t>     B</a:t>
            </a:r>
            <a:r>
              <a:rPr lang="zh-TW" altLang="zh-TW" dirty="0">
                <a:solidFill>
                  <a:prstClr val="black"/>
                </a:solidFill>
                <a:latin typeface="Adobe 繁黑體 Std B" pitchFamily="34" charset="-120"/>
                <a:ea typeface="Adobe 繁黑體 Std B" pitchFamily="34" charset="-120"/>
              </a:rPr>
              <a:t>職業傾向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請續填第四題</a:t>
            </a:r>
            <a:r>
              <a:rPr lang="en-US" altLang="zh-TW" dirty="0">
                <a:solidFill>
                  <a:prstClr val="black"/>
                </a:solidFill>
                <a:latin typeface="Adobe 繁黑體 Std B" pitchFamily="34" charset="-120"/>
                <a:ea typeface="Adobe 繁黑體 Std B" pitchFamily="34" charset="-120"/>
              </a:rPr>
              <a:t>)   C</a:t>
            </a:r>
            <a:r>
              <a:rPr lang="zh-TW" altLang="zh-TW" dirty="0">
                <a:solidFill>
                  <a:prstClr val="black"/>
                </a:solidFill>
                <a:latin typeface="Adobe 繁黑體 Std B" pitchFamily="34" charset="-120"/>
                <a:ea typeface="Adobe 繁黑體 Std B" pitchFamily="34" charset="-120"/>
              </a:rPr>
              <a:t>生涯未定向</a:t>
            </a:r>
            <a:r>
              <a:rPr lang="en-US" altLang="zh-TW" dirty="0">
                <a:solidFill>
                  <a:prstClr val="black"/>
                </a:solidFill>
                <a:latin typeface="Adobe 繁黑體 Std B" pitchFamily="34" charset="-120"/>
                <a:ea typeface="Adobe 繁黑體 Std B" pitchFamily="34" charset="-120"/>
              </a:rPr>
              <a:t>   D</a:t>
            </a:r>
            <a:r>
              <a:rPr lang="zh-TW" altLang="zh-TW" dirty="0">
                <a:solidFill>
                  <a:prstClr val="black"/>
                </a:solidFill>
                <a:latin typeface="Adobe 繁黑體 Std B" pitchFamily="34" charset="-120"/>
                <a:ea typeface="Adobe 繁黑體 Std B" pitchFamily="34" charset="-120"/>
              </a:rPr>
              <a:t>特殊專長傾向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單科型高中或特色班</a:t>
            </a:r>
            <a:r>
              <a:rPr lang="en-US" altLang="zh-TW" dirty="0">
                <a:solidFill>
                  <a:prstClr val="black"/>
                </a:solidFill>
                <a:latin typeface="Adobe 繁黑體 Std B" pitchFamily="34" charset="-120"/>
                <a:ea typeface="Adobe 繁黑體 Std B" pitchFamily="34" charset="-120"/>
              </a:rPr>
              <a:t>)    E</a:t>
            </a:r>
            <a:r>
              <a:rPr lang="zh-TW" altLang="zh-TW" dirty="0">
                <a:solidFill>
                  <a:prstClr val="black"/>
                </a:solidFill>
                <a:latin typeface="Adobe 繁黑體 Std B" pitchFamily="34" charset="-120"/>
                <a:ea typeface="Adobe 繁黑體 Std B" pitchFamily="34" charset="-120"/>
              </a:rPr>
              <a:t>中正預校</a:t>
            </a:r>
          </a:p>
        </p:txBody>
      </p:sp>
      <p:grpSp>
        <p:nvGrpSpPr>
          <p:cNvPr id="4" name="群組 3"/>
          <p:cNvGrpSpPr/>
          <p:nvPr/>
        </p:nvGrpSpPr>
        <p:grpSpPr>
          <a:xfrm>
            <a:off x="359835" y="2437803"/>
            <a:ext cx="8265578" cy="3175239"/>
            <a:chOff x="458872" y="2793798"/>
            <a:chExt cx="8265578" cy="3175239"/>
          </a:xfrm>
        </p:grpSpPr>
        <p:sp>
          <p:nvSpPr>
            <p:cNvPr id="29" name="圓角矩形 28"/>
            <p:cNvSpPr/>
            <p:nvPr/>
          </p:nvSpPr>
          <p:spPr>
            <a:xfrm>
              <a:off x="458872" y="2793798"/>
              <a:ext cx="8265578" cy="31752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0" name="矩形 29"/>
            <p:cNvSpPr/>
            <p:nvPr/>
          </p:nvSpPr>
          <p:spPr>
            <a:xfrm>
              <a:off x="875465" y="3024245"/>
              <a:ext cx="7825119" cy="2800767"/>
            </a:xfrm>
            <a:prstGeom prst="rect">
              <a:avLst/>
            </a:prstGeom>
          </p:spPr>
          <p:txBody>
            <a:bodyPr wrap="square">
              <a:spAutoFit/>
            </a:bodyPr>
            <a:lstStyle/>
            <a:p>
              <a:r>
                <a:rPr kumimoji="0" lang="en-US" altLang="zh-TW" sz="4400" b="1" dirty="0">
                  <a:latin typeface="微軟正黑體" panose="020B0604030504040204" pitchFamily="34" charset="-120"/>
                  <a:ea typeface="微軟正黑體" panose="020B0604030504040204" pitchFamily="34" charset="-120"/>
                </a:rPr>
                <a:t>※</a:t>
              </a:r>
              <a:r>
                <a:rPr kumimoji="0" lang="zh-TW" altLang="zh-TW" sz="4400" b="1" dirty="0">
                  <a:latin typeface="微軟正黑體" panose="020B0604030504040204" pitchFamily="34" charset="-120"/>
                  <a:ea typeface="微軟正黑體" panose="020B0604030504040204" pitchFamily="34" charset="-120"/>
                </a:rPr>
                <a:t>了解學生</a:t>
              </a:r>
              <a:r>
                <a:rPr lang="zh-TW" altLang="zh-TW" sz="4400" b="1" dirty="0">
                  <a:latin typeface="微軟正黑體" panose="020B0604030504040204" pitchFamily="34" charset="-120"/>
                  <a:ea typeface="微軟正黑體" panose="020B0604030504040204" pitchFamily="34" charset="-120"/>
                </a:rPr>
                <a:t>生涯評估結果傾向</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評估學生所選志願適配性</a:t>
              </a:r>
              <a:endPar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endParaRPr>
            </a:p>
            <a:p>
              <a:r>
                <a:rPr kumimoji="0" lang="en-US" altLang="zh-TW" sz="4400" b="1" dirty="0">
                  <a:latin typeface="微軟正黑體" panose="020B0604030504040204" pitchFamily="34" charset="-120"/>
                  <a:ea typeface="微軟正黑體" panose="020B0604030504040204" pitchFamily="34" charset="-120"/>
                </a:rPr>
                <a:t>※</a:t>
              </a:r>
              <a:r>
                <a:rPr kumimoji="0" lang="zh-TW" altLang="en-US" sz="4400" b="1" dirty="0">
                  <a:latin typeface="微軟正黑體" panose="020B0604030504040204" pitchFamily="34" charset="-120"/>
                  <a:ea typeface="微軟正黑體" panose="020B0604030504040204" pitchFamily="34" charset="-120"/>
                </a:rPr>
                <a:t>視需要適時啟動個別諮商</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強化學生了解升學進路內涵</a:t>
              </a:r>
            </a:p>
          </p:txBody>
        </p:sp>
      </p:grpSp>
    </p:spTree>
    <p:extLst>
      <p:ext uri="{BB962C8B-B14F-4D97-AF65-F5344CB8AC3E}">
        <p14:creationId xmlns:p14="http://schemas.microsoft.com/office/powerpoint/2010/main" xmlns="" val="2854565320"/>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7933582"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-4.1(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表格 25"/>
          <p:cNvGraphicFramePr>
            <a:graphicFrameLocks noGrp="1"/>
          </p:cNvGraphicFramePr>
          <p:nvPr>
            <p:extLst>
              <p:ext uri="{D42A27DB-BD31-4B8C-83A1-F6EECF244321}">
                <p14:modId xmlns:p14="http://schemas.microsoft.com/office/powerpoint/2010/main" xmlns="" val="2093860261"/>
              </p:ext>
            </p:extLst>
          </p:nvPr>
        </p:nvGraphicFramePr>
        <p:xfrm>
          <a:off x="372901" y="2202371"/>
          <a:ext cx="8731543" cy="3973337"/>
        </p:xfrm>
        <a:graphic>
          <a:graphicData uri="http://schemas.openxmlformats.org/drawingml/2006/table">
            <a:tbl>
              <a:tblPr firstRow="1" firstCol="1" bandRow="1">
                <a:tableStyleId>{5C22544A-7EE6-4342-B048-85BDC9FD1C3A}</a:tableStyleId>
              </a:tblPr>
              <a:tblGrid>
                <a:gridCol w="2104925">
                  <a:extLst>
                    <a:ext uri="{9D8B030D-6E8A-4147-A177-3AD203B41FA5}">
                      <a16:colId xmlns="" xmlns:a16="http://schemas.microsoft.com/office/drawing/2014/main" val="20000"/>
                    </a:ext>
                  </a:extLst>
                </a:gridCol>
                <a:gridCol w="6626618">
                  <a:extLst>
                    <a:ext uri="{9D8B030D-6E8A-4147-A177-3AD203B41FA5}">
                      <a16:colId xmlns="" xmlns:a16="http://schemas.microsoft.com/office/drawing/2014/main" val="20001"/>
                    </a:ext>
                  </a:extLst>
                </a:gridCol>
              </a:tblGrid>
              <a:tr h="426720">
                <a:tc>
                  <a:txBody>
                    <a:bodyPr/>
                    <a:lstStyle/>
                    <a:p>
                      <a:pPr algn="l">
                        <a:spcAft>
                          <a:spcPts val="0"/>
                        </a:spcAft>
                      </a:pPr>
                      <a:r>
                        <a:rPr lang="zh-TW" sz="2800" kern="0" dirty="0">
                          <a:solidFill>
                            <a:srgbClr val="0070C0"/>
                          </a:solidFill>
                          <a:effectLst/>
                        </a:rPr>
                        <a:t>類別</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zh-TW" sz="2800" kern="0" dirty="0">
                          <a:solidFill>
                            <a:srgbClr val="0070C0"/>
                          </a:solidFill>
                          <a:effectLst/>
                        </a:rPr>
                        <a:t>群別選項</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0"/>
                  </a:ext>
                </a:extLst>
              </a:tr>
              <a:tr h="853440">
                <a:tc>
                  <a:txBody>
                    <a:bodyPr/>
                    <a:lstStyle/>
                    <a:p>
                      <a:pPr algn="l">
                        <a:spcAft>
                          <a:spcPts val="0"/>
                        </a:spcAft>
                      </a:pPr>
                      <a:r>
                        <a:rPr lang="zh-TW" sz="2800" kern="0" dirty="0">
                          <a:solidFill>
                            <a:srgbClr val="0070C0"/>
                          </a:solidFill>
                          <a:effectLst/>
                        </a:rPr>
                        <a:t>工業類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A</a:t>
                      </a:r>
                      <a:r>
                        <a:rPr lang="zh-TW" sz="2800" kern="100" dirty="0">
                          <a:effectLst/>
                        </a:rPr>
                        <a:t>機械群、</a:t>
                      </a:r>
                      <a:r>
                        <a:rPr lang="en-US" sz="2800" kern="100" dirty="0">
                          <a:effectLst/>
                        </a:rPr>
                        <a:t>B</a:t>
                      </a:r>
                      <a:r>
                        <a:rPr lang="zh-TW" sz="2800" kern="100" dirty="0">
                          <a:effectLst/>
                        </a:rPr>
                        <a:t>動力機械群、</a:t>
                      </a:r>
                      <a:r>
                        <a:rPr lang="en-US" sz="2800" kern="100" dirty="0">
                          <a:effectLst/>
                        </a:rPr>
                        <a:t>C</a:t>
                      </a:r>
                      <a:r>
                        <a:rPr lang="zh-TW" sz="2800" kern="100" dirty="0">
                          <a:effectLst/>
                        </a:rPr>
                        <a:t>電機與電子群、</a:t>
                      </a:r>
                      <a:r>
                        <a:rPr lang="en-US" sz="2800" kern="100" dirty="0">
                          <a:effectLst/>
                        </a:rPr>
                        <a:t>D</a:t>
                      </a:r>
                      <a:r>
                        <a:rPr lang="zh-TW" sz="2800" kern="100" dirty="0">
                          <a:effectLst/>
                        </a:rPr>
                        <a:t>化工群、</a:t>
                      </a:r>
                      <a:r>
                        <a:rPr lang="en-US" sz="2800" kern="100" dirty="0">
                          <a:effectLst/>
                        </a:rPr>
                        <a:t>E</a:t>
                      </a:r>
                      <a:r>
                        <a:rPr lang="zh-TW" sz="2800" kern="100" dirty="0">
                          <a:effectLst/>
                        </a:rPr>
                        <a:t>土木與建築群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1"/>
                  </a:ext>
                </a:extLst>
              </a:tr>
              <a:tr h="426720">
                <a:tc>
                  <a:txBody>
                    <a:bodyPr/>
                    <a:lstStyle/>
                    <a:p>
                      <a:pPr algn="l">
                        <a:spcAft>
                          <a:spcPts val="0"/>
                        </a:spcAft>
                      </a:pPr>
                      <a:r>
                        <a:rPr lang="zh-TW" sz="2800" kern="0" dirty="0">
                          <a:solidFill>
                            <a:srgbClr val="0070C0"/>
                          </a:solidFill>
                          <a:effectLst/>
                        </a:rPr>
                        <a:t>商業類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F</a:t>
                      </a:r>
                      <a:r>
                        <a:rPr lang="zh-TW" sz="2800" kern="100" dirty="0">
                          <a:effectLst/>
                        </a:rPr>
                        <a:t>商業與管理群、</a:t>
                      </a:r>
                      <a:r>
                        <a:rPr lang="en-US" sz="2800" kern="100" dirty="0">
                          <a:effectLst/>
                        </a:rPr>
                        <a:t>G</a:t>
                      </a:r>
                      <a:r>
                        <a:rPr lang="zh-TW" sz="2800" kern="100" dirty="0">
                          <a:effectLst/>
                        </a:rPr>
                        <a:t>外語群、</a:t>
                      </a:r>
                      <a:r>
                        <a:rPr lang="en-US" sz="2800" kern="100" dirty="0">
                          <a:effectLst/>
                        </a:rPr>
                        <a:t>H</a:t>
                      </a:r>
                      <a:r>
                        <a:rPr lang="zh-TW" sz="2800" kern="100" dirty="0">
                          <a:effectLst/>
                        </a:rPr>
                        <a:t>設計群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2"/>
                  </a:ext>
                </a:extLst>
              </a:tr>
              <a:tr h="426720">
                <a:tc>
                  <a:txBody>
                    <a:bodyPr/>
                    <a:lstStyle/>
                    <a:p>
                      <a:pPr algn="l">
                        <a:spcAft>
                          <a:spcPts val="0"/>
                        </a:spcAft>
                      </a:pPr>
                      <a:r>
                        <a:rPr lang="zh-TW" sz="2800" kern="0" dirty="0">
                          <a:solidFill>
                            <a:srgbClr val="0070C0"/>
                          </a:solidFill>
                          <a:effectLst/>
                        </a:rPr>
                        <a:t>農業類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I</a:t>
                      </a:r>
                      <a:r>
                        <a:rPr lang="zh-TW" sz="2800" kern="100" dirty="0">
                          <a:effectLst/>
                        </a:rPr>
                        <a:t>農業群、</a:t>
                      </a:r>
                      <a:r>
                        <a:rPr lang="en-US" sz="2800" kern="100" dirty="0">
                          <a:effectLst/>
                        </a:rPr>
                        <a:t>J</a:t>
                      </a:r>
                      <a:r>
                        <a:rPr lang="zh-TW" sz="2800" kern="100" dirty="0">
                          <a:effectLst/>
                        </a:rPr>
                        <a:t>食品群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3"/>
                  </a:ext>
                </a:extLst>
              </a:tr>
              <a:tr h="426720">
                <a:tc>
                  <a:txBody>
                    <a:bodyPr/>
                    <a:lstStyle/>
                    <a:p>
                      <a:pPr algn="l">
                        <a:spcAft>
                          <a:spcPts val="0"/>
                        </a:spcAft>
                      </a:pPr>
                      <a:r>
                        <a:rPr lang="zh-TW" sz="2800" kern="0" dirty="0">
                          <a:solidFill>
                            <a:srgbClr val="0070C0"/>
                          </a:solidFill>
                          <a:effectLst/>
                        </a:rPr>
                        <a:t>家事類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K</a:t>
                      </a:r>
                      <a:r>
                        <a:rPr lang="zh-TW" sz="2800" kern="100" dirty="0">
                          <a:effectLst/>
                        </a:rPr>
                        <a:t>家政群、</a:t>
                      </a:r>
                      <a:r>
                        <a:rPr lang="en-US" sz="2800" kern="100" dirty="0">
                          <a:effectLst/>
                        </a:rPr>
                        <a:t>L</a:t>
                      </a:r>
                      <a:r>
                        <a:rPr lang="zh-TW" sz="2800" kern="100" dirty="0">
                          <a:effectLst/>
                        </a:rPr>
                        <a:t>餐旅群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4"/>
                  </a:ext>
                </a:extLst>
              </a:tr>
              <a:tr h="426720">
                <a:tc>
                  <a:txBody>
                    <a:bodyPr/>
                    <a:lstStyle/>
                    <a:p>
                      <a:pPr algn="l">
                        <a:spcAft>
                          <a:spcPts val="0"/>
                        </a:spcAft>
                      </a:pPr>
                      <a:r>
                        <a:rPr lang="zh-TW" sz="2800" kern="0" dirty="0">
                          <a:solidFill>
                            <a:srgbClr val="0070C0"/>
                          </a:solidFill>
                          <a:effectLst/>
                        </a:rPr>
                        <a:t>海事水產類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M</a:t>
                      </a:r>
                      <a:r>
                        <a:rPr lang="zh-TW" sz="2800" kern="100" dirty="0">
                          <a:effectLst/>
                        </a:rPr>
                        <a:t>海事群、</a:t>
                      </a:r>
                      <a:r>
                        <a:rPr lang="en-US" sz="2800" kern="100" dirty="0">
                          <a:effectLst/>
                        </a:rPr>
                        <a:t>N</a:t>
                      </a:r>
                      <a:r>
                        <a:rPr lang="zh-TW" sz="2800" kern="100" dirty="0">
                          <a:effectLst/>
                        </a:rPr>
                        <a:t>水產群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5"/>
                  </a:ext>
                </a:extLst>
              </a:tr>
              <a:tr h="426720">
                <a:tc>
                  <a:txBody>
                    <a:bodyPr/>
                    <a:lstStyle/>
                    <a:p>
                      <a:pPr algn="l">
                        <a:spcAft>
                          <a:spcPts val="0"/>
                        </a:spcAft>
                      </a:pPr>
                      <a:r>
                        <a:rPr lang="zh-TW" sz="2800" kern="0" dirty="0">
                          <a:solidFill>
                            <a:srgbClr val="0070C0"/>
                          </a:solidFill>
                          <a:effectLst/>
                        </a:rPr>
                        <a:t>藝術類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O</a:t>
                      </a:r>
                      <a:r>
                        <a:rPr lang="zh-TW" sz="2800" kern="100" dirty="0">
                          <a:effectLst/>
                        </a:rPr>
                        <a:t>藝術群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6"/>
                  </a:ext>
                </a:extLst>
              </a:tr>
              <a:tr h="559577">
                <a:tc>
                  <a:txBody>
                    <a:bodyPr/>
                    <a:lstStyle/>
                    <a:p>
                      <a:pPr algn="l">
                        <a:spcAft>
                          <a:spcPts val="0"/>
                        </a:spcAft>
                      </a:pPr>
                      <a:r>
                        <a:rPr lang="zh-TW" sz="2800" kern="0" dirty="0">
                          <a:solidFill>
                            <a:srgbClr val="0070C0"/>
                          </a:solidFill>
                          <a:effectLst/>
                        </a:rPr>
                        <a:t>其他</a:t>
                      </a:r>
                      <a:r>
                        <a:rPr lang="en-US" sz="2800" kern="0" dirty="0">
                          <a:solidFill>
                            <a:srgbClr val="0070C0"/>
                          </a:solidFill>
                          <a:effectLst/>
                        </a:rPr>
                        <a:t>(</a:t>
                      </a:r>
                      <a:r>
                        <a:rPr lang="zh-TW" sz="2800" kern="100" dirty="0">
                          <a:solidFill>
                            <a:srgbClr val="0070C0"/>
                          </a:solidFill>
                          <a:effectLst/>
                        </a:rPr>
                        <a:t>五專</a:t>
                      </a:r>
                      <a:r>
                        <a:rPr lang="en-US" sz="2800" kern="100" dirty="0">
                          <a:solidFill>
                            <a:srgbClr val="0070C0"/>
                          </a:solidFill>
                          <a:effectLst/>
                        </a:rPr>
                        <a:t>)</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P</a:t>
                      </a:r>
                      <a:r>
                        <a:rPr lang="zh-TW" sz="2800" kern="100" dirty="0">
                          <a:effectLst/>
                        </a:rPr>
                        <a:t>醫護群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 xmlns:a16="http://schemas.microsoft.com/office/drawing/2014/main" val="10007"/>
                  </a:ext>
                </a:extLst>
              </a:tr>
            </a:tbl>
          </a:graphicData>
        </a:graphic>
      </p:graphicFrame>
      <p:sp>
        <p:nvSpPr>
          <p:cNvPr id="28" name="Rectangle 1"/>
          <p:cNvSpPr>
            <a:spLocks noChangeArrowheads="1"/>
          </p:cNvSpPr>
          <p:nvPr/>
        </p:nvSpPr>
        <p:spPr bwMode="auto">
          <a:xfrm>
            <a:off x="445927" y="1132387"/>
            <a:ext cx="813593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en-US" sz="2800" dirty="0">
                <a:solidFill>
                  <a:prstClr val="black"/>
                </a:solidFill>
                <a:latin typeface="Calibri" pitchFamily="34" charset="0"/>
                <a:ea typeface="華康中黑體" pitchFamily="49" charset="-120"/>
                <a:cs typeface="新細明體" pitchFamily="18" charset="-120"/>
              </a:rPr>
              <a:t>四</a:t>
            </a:r>
            <a:r>
              <a:rPr lang="zh-TW" altLang="zh-TW" sz="2800" dirty="0">
                <a:solidFill>
                  <a:prstClr val="black"/>
                </a:solidFill>
                <a:latin typeface="Calibri" pitchFamily="34" charset="0"/>
                <a:ea typeface="華康中黑體" pitchFamily="49" charset="-120"/>
                <a:cs typeface="新細明體" pitchFamily="18" charset="-120"/>
              </a:rPr>
              <a:t>、我的評估結果為職業傾向，適合我的職群為：</a:t>
            </a:r>
            <a:endParaRPr lang="en-US" altLang="zh-TW" sz="2800" dirty="0">
              <a:solidFill>
                <a:prstClr val="black"/>
              </a:solidFill>
              <a:latin typeface="Calibri" pitchFamily="34" charset="0"/>
              <a:ea typeface="華康中黑體" pitchFamily="49" charset="-120"/>
              <a:cs typeface="新細明體" pitchFamily="18" charset="-120"/>
            </a:endParaRPr>
          </a:p>
          <a:p>
            <a:r>
              <a:rPr lang="en-US" altLang="zh-TW" sz="2800" dirty="0">
                <a:solidFill>
                  <a:prstClr val="black"/>
                </a:solidFill>
                <a:latin typeface="Calibri" pitchFamily="34" charset="0"/>
                <a:ea typeface="華康中黑體" pitchFamily="49" charset="-120"/>
                <a:cs typeface="新細明體" pitchFamily="18" charset="-120"/>
              </a:rPr>
              <a:t>(</a:t>
            </a:r>
            <a:r>
              <a:rPr lang="zh-TW" altLang="en-US" sz="2800" dirty="0">
                <a:solidFill>
                  <a:prstClr val="black"/>
                </a:solidFill>
                <a:latin typeface="Calibri" pitchFamily="34" charset="0"/>
                <a:ea typeface="華康中黑體" pitchFamily="49" charset="-120"/>
                <a:cs typeface="新細明體" pitchFamily="18" charset="-120"/>
              </a:rPr>
              <a:t>職業傾向者，請繼續複選</a:t>
            </a:r>
            <a:r>
              <a:rPr lang="en-US" altLang="zh-TW" sz="2800" dirty="0">
                <a:solidFill>
                  <a:prstClr val="black"/>
                </a:solidFill>
                <a:latin typeface="Calibri" pitchFamily="34" charset="0"/>
                <a:ea typeface="華康中黑體" pitchFamily="49" charset="-120"/>
                <a:cs typeface="新細明體" pitchFamily="18" charset="-120"/>
              </a:rPr>
              <a:t>1-5</a:t>
            </a:r>
            <a:r>
              <a:rPr lang="zh-TW" altLang="en-US" sz="2800" dirty="0">
                <a:solidFill>
                  <a:prstClr val="black"/>
                </a:solidFill>
                <a:latin typeface="Calibri" pitchFamily="34" charset="0"/>
                <a:ea typeface="華康中黑體" pitchFamily="49" charset="-120"/>
                <a:cs typeface="新細明體" pitchFamily="18" charset="-120"/>
              </a:rPr>
              <a:t>個職群</a:t>
            </a:r>
            <a:r>
              <a:rPr lang="en-US" altLang="zh-TW" sz="2800" dirty="0">
                <a:solidFill>
                  <a:prstClr val="black"/>
                </a:solidFill>
                <a:latin typeface="Calibri" pitchFamily="34" charset="0"/>
                <a:ea typeface="華康中黑體" pitchFamily="49" charset="-120"/>
                <a:cs typeface="新細明體" pitchFamily="18" charset="-120"/>
              </a:rPr>
              <a:t>)</a:t>
            </a:r>
            <a:endParaRPr lang="en-US" altLang="zh-TW" sz="2800" dirty="0">
              <a:solidFill>
                <a:prstClr val="black"/>
              </a:solidFill>
              <a:latin typeface="Arial" pitchFamily="34" charset="0"/>
              <a:ea typeface="華康中黑體" pitchFamily="49" charset="-120"/>
              <a:cs typeface="新細明體" pitchFamily="18" charset="-120"/>
            </a:endParaRPr>
          </a:p>
        </p:txBody>
      </p:sp>
      <p:grpSp>
        <p:nvGrpSpPr>
          <p:cNvPr id="3" name="群組 2"/>
          <p:cNvGrpSpPr/>
          <p:nvPr/>
        </p:nvGrpSpPr>
        <p:grpSpPr>
          <a:xfrm>
            <a:off x="371929" y="2992657"/>
            <a:ext cx="8304527" cy="1660479"/>
            <a:chOff x="371929" y="2992657"/>
            <a:chExt cx="8304527" cy="1660479"/>
          </a:xfrm>
        </p:grpSpPr>
        <p:sp>
          <p:nvSpPr>
            <p:cNvPr id="27" name="圓角矩形 26"/>
            <p:cNvSpPr/>
            <p:nvPr/>
          </p:nvSpPr>
          <p:spPr>
            <a:xfrm>
              <a:off x="371929" y="2992657"/>
              <a:ext cx="8304527" cy="1660479"/>
            </a:xfrm>
            <a:prstGeom prst="roundRect">
              <a:avLst/>
            </a:prstGeom>
            <a:solidFill>
              <a:schemeClr val="tx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9" name="矩形 28"/>
            <p:cNvSpPr/>
            <p:nvPr/>
          </p:nvSpPr>
          <p:spPr>
            <a:xfrm>
              <a:off x="899592" y="3221541"/>
              <a:ext cx="7535003" cy="1323439"/>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微軟正黑體" panose="020B0604030504040204" pitchFamily="34" charset="-120"/>
                </a:rPr>
                <a:t>了解學生</a:t>
              </a:r>
              <a:r>
                <a:rPr kumimoji="0" lang="zh-TW" altLang="en-US" sz="4000" b="1" dirty="0">
                  <a:solidFill>
                    <a:schemeClr val="bg1"/>
                  </a:solidFill>
                  <a:latin typeface="微軟正黑體" panose="020B0604030504040204" pitchFamily="34" charset="-120"/>
                  <a:ea typeface="微軟正黑體" panose="020B0604030504040204" pitchFamily="34" charset="-120"/>
                </a:rPr>
                <a:t>所選技職群科適配性</a:t>
              </a:r>
              <a:endParaRPr kumimoji="0" lang="en-US" altLang="zh-TW" sz="4000" b="1" dirty="0">
                <a:solidFill>
                  <a:schemeClr val="bg1"/>
                </a:solidFill>
                <a:latin typeface="微軟正黑體" panose="020B0604030504040204" pitchFamily="34" charset="-120"/>
                <a:ea typeface="微軟正黑體" panose="020B0604030504040204" pitchFamily="34" charset="-120"/>
              </a:endParaRPr>
            </a:p>
            <a:p>
              <a:r>
                <a:rPr kumimoji="0" lang="zh-TW" altLang="en-US" sz="4000" b="1" dirty="0">
                  <a:solidFill>
                    <a:schemeClr val="bg1"/>
                  </a:solidFill>
                  <a:latin typeface="微軟正黑體" panose="020B0604030504040204" pitchFamily="34" charset="-120"/>
                  <a:ea typeface="微軟正黑體" panose="020B0604030504040204" pitchFamily="34" charset="-120"/>
                </a:rPr>
                <a:t>★強化宣導技職群科學習內涵</a:t>
              </a:r>
            </a:p>
          </p:txBody>
        </p:sp>
      </p:grpSp>
    </p:spTree>
    <p:extLst>
      <p:ext uri="{BB962C8B-B14F-4D97-AF65-F5344CB8AC3E}">
        <p14:creationId xmlns:p14="http://schemas.microsoft.com/office/powerpoint/2010/main" xmlns="" val="1560158161"/>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8084264"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試探作業適性輔導評估與決定初篩須輔導人員流程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8" name="群組 87"/>
          <p:cNvGrpSpPr/>
          <p:nvPr/>
        </p:nvGrpSpPr>
        <p:grpSpPr>
          <a:xfrm>
            <a:off x="204062" y="1205284"/>
            <a:ext cx="9167926" cy="4745306"/>
            <a:chOff x="-36512" y="1140641"/>
            <a:chExt cx="9167926" cy="4745306"/>
          </a:xfrm>
        </p:grpSpPr>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圓角矩形 4"/>
            <p:cNvSpPr/>
            <p:nvPr/>
          </p:nvSpPr>
          <p:spPr>
            <a:xfrm>
              <a:off x="5917970" y="4558787"/>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與題目</a:t>
              </a:r>
              <a:r>
                <a:rPr lang="en-US" altLang="zh-TW" dirty="0">
                  <a:solidFill>
                    <a:prstClr val="white"/>
                  </a:solidFill>
                  <a:latin typeface="標楷體" panose="03000509000000000000" pitchFamily="65" charset="-120"/>
                  <a:ea typeface="標楷體" panose="03000509000000000000" pitchFamily="65" charset="-120"/>
                </a:rPr>
                <a:t>1</a:t>
              </a:r>
              <a:r>
                <a:rPr lang="zh-TW" altLang="en-US" dirty="0">
                  <a:solidFill>
                    <a:prstClr val="white"/>
                  </a:solidFill>
                  <a:latin typeface="標楷體" panose="03000509000000000000" pitchFamily="65" charset="-120"/>
                  <a:ea typeface="標楷體" panose="03000509000000000000" pitchFamily="65" charset="-120"/>
                </a:rPr>
                <a:t>生涯諮詢對象諮商或開案輔導</a:t>
              </a:r>
            </a:p>
          </p:txBody>
        </p:sp>
        <p:sp>
          <p:nvSpPr>
            <p:cNvPr id="6" name="圓角矩形 5"/>
            <p:cNvSpPr/>
            <p:nvPr/>
          </p:nvSpPr>
          <p:spPr>
            <a:xfrm>
              <a:off x="453746" y="5422993"/>
              <a:ext cx="1708656" cy="4629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FF00"/>
                  </a:solidFill>
                  <a:latin typeface="標楷體" panose="03000509000000000000" pitchFamily="65" charset="-120"/>
                  <a:ea typeface="標楷體" panose="03000509000000000000" pitchFamily="65" charset="-120"/>
                </a:rPr>
                <a:t>適性選擇</a:t>
              </a:r>
            </a:p>
          </p:txBody>
        </p:sp>
        <p:sp>
          <p:nvSpPr>
            <p:cNvPr id="8" name="流程圖: 決策 7"/>
            <p:cNvSpPr/>
            <p:nvPr/>
          </p:nvSpPr>
          <p:spPr>
            <a:xfrm>
              <a:off x="49318" y="1781491"/>
              <a:ext cx="2412268" cy="144016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a:t>
              </a:r>
              <a:r>
                <a:rPr lang="en-US" altLang="zh-TW" sz="1600" b="1" dirty="0">
                  <a:solidFill>
                    <a:srgbClr val="FFFF00"/>
                  </a:solidFill>
                  <a:latin typeface="標楷體" panose="03000509000000000000" pitchFamily="65" charset="-120"/>
                  <a:ea typeface="標楷體" panose="03000509000000000000" pitchFamily="65" charset="-120"/>
                </a:rPr>
                <a:t>3</a:t>
              </a:r>
              <a:r>
                <a:rPr lang="zh-TW" altLang="en-US" sz="1600" b="1" dirty="0">
                  <a:solidFill>
                    <a:srgbClr val="FFFF00"/>
                  </a:solidFill>
                  <a:latin typeface="標楷體" panose="03000509000000000000" pitchFamily="65" charset="-120"/>
                  <a:ea typeface="標楷體" panose="03000509000000000000" pitchFamily="65" charset="-120"/>
                </a:rPr>
                <a:t>生涯評估結果</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sp>
          <p:nvSpPr>
            <p:cNvPr id="28" name="流程圖: 決策 27"/>
            <p:cNvSpPr/>
            <p:nvPr/>
          </p:nvSpPr>
          <p:spPr>
            <a:xfrm>
              <a:off x="37969" y="3581690"/>
              <a:ext cx="2434966" cy="134581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選填試探志願內容</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34" name="直線單箭頭接點 33"/>
            <p:cNvCxnSpPr>
              <a:stCxn id="8" idx="2"/>
              <a:endCxn id="28" idx="0"/>
            </p:cNvCxnSpPr>
            <p:nvPr/>
          </p:nvCxnSpPr>
          <p:spPr>
            <a:xfrm>
              <a:off x="1255452" y="3221651"/>
              <a:ext cx="0" cy="3600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2210766" y="2001797"/>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45" name="矩形 44"/>
            <p:cNvSpPr/>
            <p:nvPr/>
          </p:nvSpPr>
          <p:spPr>
            <a:xfrm>
              <a:off x="286181" y="4727447"/>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sp>
          <p:nvSpPr>
            <p:cNvPr id="55" name="矩形 54"/>
            <p:cNvSpPr/>
            <p:nvPr/>
          </p:nvSpPr>
          <p:spPr>
            <a:xfrm>
              <a:off x="328957" y="3042464"/>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58" name="直線單箭頭接點 57"/>
            <p:cNvCxnSpPr/>
            <p:nvPr/>
          </p:nvCxnSpPr>
          <p:spPr>
            <a:xfrm>
              <a:off x="1265648" y="4869573"/>
              <a:ext cx="0" cy="5534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流程圖: 決策 59"/>
            <p:cNvSpPr/>
            <p:nvPr/>
          </p:nvSpPr>
          <p:spPr>
            <a:xfrm>
              <a:off x="2708854" y="2734983"/>
              <a:ext cx="2417027" cy="142277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題目二考量順序因素</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68" name="肘形接點 67"/>
            <p:cNvCxnSpPr>
              <a:stCxn id="8" idx="3"/>
              <a:endCxn id="60" idx="0"/>
            </p:cNvCxnSpPr>
            <p:nvPr/>
          </p:nvCxnSpPr>
          <p:spPr>
            <a:xfrm>
              <a:off x="2461586" y="2501571"/>
              <a:ext cx="1455782" cy="233412"/>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28" idx="3"/>
              <a:endCxn id="60" idx="1"/>
            </p:cNvCxnSpPr>
            <p:nvPr/>
          </p:nvCxnSpPr>
          <p:spPr>
            <a:xfrm flipV="1">
              <a:off x="2472935" y="3446369"/>
              <a:ext cx="235919" cy="808227"/>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169046" y="4297210"/>
              <a:ext cx="800219"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72" name="肘形接點 71"/>
            <p:cNvCxnSpPr>
              <a:stCxn id="60" idx="2"/>
              <a:endCxn id="6" idx="3"/>
            </p:cNvCxnSpPr>
            <p:nvPr/>
          </p:nvCxnSpPr>
          <p:spPr>
            <a:xfrm rot="5400000">
              <a:off x="2291528" y="4028629"/>
              <a:ext cx="1496715" cy="175496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658748" y="3448343"/>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78" name="矩形 77"/>
            <p:cNvSpPr/>
            <p:nvPr/>
          </p:nvSpPr>
          <p:spPr>
            <a:xfrm>
              <a:off x="5361800" y="2010853"/>
              <a:ext cx="1723549" cy="830997"/>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適度調整所</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選志願內容</a:t>
              </a:r>
            </a:p>
          </p:txBody>
        </p:sp>
        <p:cxnSp>
          <p:nvCxnSpPr>
            <p:cNvPr id="75" name="肘形接點 74"/>
            <p:cNvCxnSpPr>
              <a:stCxn id="60" idx="3"/>
              <a:endCxn id="5" idx="1"/>
            </p:cNvCxnSpPr>
            <p:nvPr/>
          </p:nvCxnSpPr>
          <p:spPr>
            <a:xfrm>
              <a:off x="5125881" y="3446369"/>
              <a:ext cx="792089" cy="1451962"/>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圓角矩形 81"/>
            <p:cNvSpPr/>
            <p:nvPr/>
          </p:nvSpPr>
          <p:spPr>
            <a:xfrm>
              <a:off x="3489809" y="1313772"/>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選填志願試探作業</a:t>
              </a:r>
            </a:p>
          </p:txBody>
        </p:sp>
        <p:cxnSp>
          <p:nvCxnSpPr>
            <p:cNvPr id="80" name="肘形接點 79"/>
            <p:cNvCxnSpPr>
              <a:stCxn id="82" idx="1"/>
              <a:endCxn id="8" idx="0"/>
            </p:cNvCxnSpPr>
            <p:nvPr/>
          </p:nvCxnSpPr>
          <p:spPr>
            <a:xfrm rot="10800000" flipV="1">
              <a:off x="1255453" y="1653315"/>
              <a:ext cx="2234357" cy="12817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向下箭號 82"/>
            <p:cNvSpPr/>
            <p:nvPr/>
          </p:nvSpPr>
          <p:spPr>
            <a:xfrm>
              <a:off x="4677941" y="1140641"/>
              <a:ext cx="214544" cy="173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cxnSp>
          <p:nvCxnSpPr>
            <p:cNvPr id="86" name="肘形接點 85"/>
            <p:cNvCxnSpPr>
              <a:stCxn id="5" idx="0"/>
              <a:endCxn id="82" idx="3"/>
            </p:cNvCxnSpPr>
            <p:nvPr/>
          </p:nvCxnSpPr>
          <p:spPr>
            <a:xfrm rot="16200000" flipV="1">
              <a:off x="5033353" y="2486037"/>
              <a:ext cx="2905471" cy="1240029"/>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892485" y="3026010"/>
              <a:ext cx="1107996"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grpSp>
    </p:spTree>
    <p:extLst>
      <p:ext uri="{BB962C8B-B14F-4D97-AF65-F5344CB8AC3E}">
        <p14:creationId xmlns:p14="http://schemas.microsoft.com/office/powerpoint/2010/main" xmlns="" val="56890319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4" name="矩形 83"/>
          <p:cNvSpPr/>
          <p:nvPr/>
        </p:nvSpPr>
        <p:spPr>
          <a:xfrm>
            <a:off x="4788025"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8" name="群組 17"/>
          <p:cNvGrpSpPr/>
          <p:nvPr/>
        </p:nvGrpSpPr>
        <p:grpSpPr>
          <a:xfrm>
            <a:off x="2411760" y="44624"/>
            <a:ext cx="2480725" cy="361199"/>
            <a:chOff x="2411760" y="44624"/>
            <a:chExt cx="2480725" cy="361199"/>
          </a:xfrm>
        </p:grpSpPr>
        <p:sp>
          <p:nvSpPr>
            <p:cNvPr id="19" name="橢圓 18"/>
            <p:cNvSpPr/>
            <p:nvPr/>
          </p:nvSpPr>
          <p:spPr>
            <a:xfrm>
              <a:off x="41399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6</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47"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xmlns=""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1164687855"/>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714356"/>
            <a:ext cx="9144000" cy="6143644"/>
          </a:xfrm>
          <a:prstGeom prst="rect">
            <a:avLst/>
          </a:prstGeom>
          <a:gradFill>
            <a:gsLst>
              <a:gs pos="0">
                <a:schemeClr val="bg2">
                  <a:tint val="100000"/>
                  <a:satMod val="140000"/>
                  <a:lumMod val="105000"/>
                </a:schemeClr>
              </a:gs>
              <a:gs pos="100000">
                <a:schemeClr val="bg2">
                  <a:shade val="20000"/>
                  <a:satMod val="250000"/>
                  <a:lumMod val="110000"/>
                  <a:alpha val="12000"/>
                </a:schemeClr>
              </a:gs>
            </a:gsLst>
            <a:path path="circle">
              <a:fillToRect l="50000" t="50000" r="50000" b="50000"/>
            </a:path>
          </a:gradFill>
          <a:ln w="38100" cmpd="dbl">
            <a:noFill/>
            <a:miter lim="800000"/>
            <a:headEnd/>
            <a:tailEn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27" name="Titre 1"/>
          <p:cNvSpPr txBox="1">
            <a:spLocks/>
          </p:cNvSpPr>
          <p:nvPr/>
        </p:nvSpPr>
        <p:spPr>
          <a:xfrm>
            <a:off x="641377" y="695316"/>
            <a:ext cx="7716837" cy="1447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ts val="5600"/>
              </a:lnSpc>
              <a:spcBef>
                <a:spcPct val="0"/>
              </a:spcBef>
              <a:spcAft>
                <a:spcPts val="0"/>
              </a:spcAft>
              <a:buClrTx/>
              <a:buSzTx/>
              <a:buFontTx/>
              <a:buNone/>
              <a:tabLst/>
              <a:defRPr/>
            </a:pPr>
            <a:r>
              <a:rPr kumimoji="0" lang="en-US" altLang="zh-TW"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Erikson</a:t>
            </a:r>
            <a:r>
              <a:rPr kumimoji="0" lang="zh-TW" altLang="en-US"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rPr>
              <a:t>心理社會發展理論</a:t>
            </a:r>
            <a:endParaRPr kumimoji="0" lang="fr-CA" sz="4000" b="1" i="0" u="none" strike="noStrike" kern="1200" cap="none" spc="0" normalizeH="0" baseline="0" noProof="0" dirty="0">
              <a:ln>
                <a:noFill/>
              </a:ln>
              <a:solidFill>
                <a:srgbClr val="FFFF00"/>
              </a:solidFill>
              <a:effectLst/>
              <a:uLnTx/>
              <a:uFillTx/>
              <a:latin typeface="微軟正黑體" pitchFamily="34" charset="-120"/>
              <a:ea typeface="微軟正黑體" pitchFamily="34" charset="-120"/>
              <a:cs typeface="+mj-cs"/>
            </a:endParaRPr>
          </a:p>
        </p:txBody>
      </p:sp>
      <p:pic>
        <p:nvPicPr>
          <p:cNvPr id="32" name="Picture 2"/>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t="30852" b="30852"/>
          <a:stretch>
            <a:fillRect/>
          </a:stretch>
        </p:blipFill>
        <p:spPr>
          <a:xfrm>
            <a:off x="712788" y="2062235"/>
            <a:ext cx="7716838" cy="3845858"/>
          </a:xfrm>
          <a:effectLst>
            <a:outerShdw blurRad="279400" dist="254000" dir="2940000" algn="ctr" rotWithShape="0">
              <a:schemeClr val="tx1">
                <a:alpha val="77000"/>
              </a:schemeClr>
            </a:outerShdw>
          </a:effectLst>
        </p:spPr>
      </p:pic>
      <p:sp>
        <p:nvSpPr>
          <p:cNvPr id="41" name="矩形 40"/>
          <p:cNvSpPr/>
          <p:nvPr/>
        </p:nvSpPr>
        <p:spPr>
          <a:xfrm>
            <a:off x="868364" y="4016024"/>
            <a:ext cx="7561262" cy="975169"/>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2" name="直線圖說文字 2 41"/>
          <p:cNvSpPr/>
          <p:nvPr/>
        </p:nvSpPr>
        <p:spPr>
          <a:xfrm>
            <a:off x="5429256" y="1030275"/>
            <a:ext cx="3384550" cy="612775"/>
          </a:xfrm>
          <a:prstGeom prst="borderCallout2">
            <a:avLst>
              <a:gd name="adj1" fmla="val 51911"/>
              <a:gd name="adj2" fmla="val -1954"/>
              <a:gd name="adj3" fmla="val 51579"/>
              <a:gd name="adj4" fmla="val -11264"/>
              <a:gd name="adj5" fmla="val 539517"/>
              <a:gd name="adj6" fmla="val -39994"/>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pPr>
            <a:r>
              <a:rPr kumimoji="0" lang="zh-TW" altLang="en-US" sz="2400" dirty="0">
                <a:solidFill>
                  <a:prstClr val="black"/>
                </a:solidFill>
                <a:latin typeface="Adobe 繁黑體 Std B" pitchFamily="34" charset="-120"/>
                <a:ea typeface="Adobe 繁黑體 Std B" pitchFamily="34" charset="-120"/>
                <a:cs typeface="華康正顏楷體W5(P)" charset="0"/>
              </a:rPr>
              <a:t>我是誰</a:t>
            </a:r>
            <a:r>
              <a:rPr kumimoji="0" lang="en-US" altLang="zh-TW" sz="2400" dirty="0">
                <a:solidFill>
                  <a:prstClr val="black"/>
                </a:solidFill>
                <a:latin typeface="Adobe 繁黑體 Std B" pitchFamily="34" charset="-120"/>
                <a:ea typeface="Adobe 繁黑體 Std B" pitchFamily="34" charset="-120"/>
                <a:cs typeface="華康正顏楷體W5(P)" charset="0"/>
              </a:rPr>
              <a:t>?</a:t>
            </a:r>
            <a:r>
              <a:rPr kumimoji="0" lang="zh-TW" altLang="en-US" sz="2400" dirty="0">
                <a:solidFill>
                  <a:prstClr val="black"/>
                </a:solidFill>
                <a:latin typeface="Adobe 繁黑體 Std B" pitchFamily="34" charset="-120"/>
                <a:ea typeface="Adobe 繁黑體 Std B" pitchFamily="34" charset="-120"/>
                <a:cs typeface="華康正顏楷體W5(P)" charset="0"/>
              </a:rPr>
              <a:t>我該往哪裡去</a:t>
            </a:r>
            <a:r>
              <a:rPr kumimoji="0" lang="en-US" altLang="zh-TW" sz="2400" dirty="0">
                <a:solidFill>
                  <a:prstClr val="black"/>
                </a:solidFill>
                <a:latin typeface="Adobe 繁黑體 Std B" pitchFamily="34" charset="-120"/>
                <a:ea typeface="Adobe 繁黑體 Std B" pitchFamily="34" charset="-120"/>
                <a:cs typeface="華康正顏楷體W5(P)" charset="0"/>
              </a:rPr>
              <a:t>?</a:t>
            </a:r>
            <a:endParaRPr kumimoji="0" lang="zh-TW" altLang="en-US" sz="2400" dirty="0">
              <a:solidFill>
                <a:prstClr val="black"/>
              </a:solidFill>
              <a:latin typeface="Adobe 繁黑體 Std B" pitchFamily="34" charset="-120"/>
              <a:ea typeface="Adobe 繁黑體 Std B" pitchFamily="34" charset="-120"/>
              <a:cs typeface="華康正顏楷體W5(P)" charset="0"/>
            </a:endParaRPr>
          </a:p>
        </p:txBody>
      </p:sp>
      <p:sp>
        <p:nvSpPr>
          <p:cNvPr id="43" name="矩形 42"/>
          <p:cNvSpPr/>
          <p:nvPr/>
        </p:nvSpPr>
        <p:spPr>
          <a:xfrm>
            <a:off x="868364" y="2927744"/>
            <a:ext cx="7561262" cy="975169"/>
          </a:xfrm>
          <a:prstGeom prst="rect">
            <a:avLst/>
          </a:prstGeom>
          <a:noFill/>
          <a:ln>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auto">
              <a:spcBef>
                <a:spcPts val="0"/>
              </a:spcBef>
              <a:spcAft>
                <a:spcPts val="0"/>
              </a:spcAft>
              <a:defRPr/>
            </a:pPr>
            <a:endParaRPr kumimoji="0" lang="zh-TW" altLang="en-US">
              <a:solidFill>
                <a:prstClr val="white"/>
              </a:solidFill>
              <a:latin typeface="Arial Rounded MT Bold"/>
              <a:ea typeface="新細明體"/>
            </a:endParaRPr>
          </a:p>
        </p:txBody>
      </p:sp>
      <p:sp>
        <p:nvSpPr>
          <p:cNvPr id="44" name="文字方塊 43"/>
          <p:cNvSpPr txBox="1"/>
          <p:nvPr/>
        </p:nvSpPr>
        <p:spPr>
          <a:xfrm>
            <a:off x="5016500" y="1857364"/>
            <a:ext cx="14732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正向發展</a:t>
            </a:r>
          </a:p>
        </p:txBody>
      </p:sp>
      <p:sp>
        <p:nvSpPr>
          <p:cNvPr id="45" name="文字方塊 44"/>
          <p:cNvSpPr txBox="1"/>
          <p:nvPr/>
        </p:nvSpPr>
        <p:spPr>
          <a:xfrm>
            <a:off x="6700393" y="1857364"/>
            <a:ext cx="1473200"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nchor="ctr">
            <a:spAutoFit/>
          </a:bodyPr>
          <a:lstStyle/>
          <a:p>
            <a:pPr algn="ctr" defTabSz="457200" fontAlgn="auto">
              <a:spcBef>
                <a:spcPts val="0"/>
              </a:spcBef>
              <a:spcAft>
                <a:spcPts val="0"/>
              </a:spcAft>
            </a:pPr>
            <a:r>
              <a:rPr lang="zh-TW" altLang="en-US" sz="2000" dirty="0">
                <a:solidFill>
                  <a:prstClr val="white"/>
                </a:solidFill>
                <a:latin typeface="Adobe 繁黑體 Std B" pitchFamily="34" charset="-120"/>
                <a:ea typeface="Adobe 繁黑體 Std B" pitchFamily="34" charset="-120"/>
              </a:rPr>
              <a:t>負向發展</a:t>
            </a:r>
          </a:p>
        </p:txBody>
      </p:sp>
      <p:sp>
        <p:nvSpPr>
          <p:cNvPr id="58" name="矩形 57"/>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59" name="群組 58"/>
          <p:cNvGrpSpPr/>
          <p:nvPr/>
        </p:nvGrpSpPr>
        <p:grpSpPr>
          <a:xfrm>
            <a:off x="2781559" y="116632"/>
            <a:ext cx="2056588" cy="360040"/>
            <a:chOff x="2835897" y="44624"/>
            <a:chExt cx="2056588" cy="360040"/>
          </a:xfrm>
        </p:grpSpPr>
        <p:sp>
          <p:nvSpPr>
            <p:cNvPr id="60" name="橢圓 59"/>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66" name="矩形 65"/>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67"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ox(in)">
                                      <p:cBhvr>
                                        <p:cTn id="12" dur="500"/>
                                        <p:tgtEl>
                                          <p:spTgt spid="4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checkerboard(across)">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9555" y="0"/>
            <a:ext cx="9144000" cy="444734"/>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sp>
        <p:nvSpPr>
          <p:cNvPr id="85" name="矩形 84"/>
          <p:cNvSpPr/>
          <p:nvPr/>
        </p:nvSpPr>
        <p:spPr>
          <a:xfrm>
            <a:off x="-23928" y="74090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0"/>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陸、結語與交流</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5" name="群組 24"/>
          <p:cNvGrpSpPr/>
          <p:nvPr/>
        </p:nvGrpSpPr>
        <p:grpSpPr>
          <a:xfrm>
            <a:off x="2411760" y="44624"/>
            <a:ext cx="2520280" cy="361199"/>
            <a:chOff x="2411760" y="44624"/>
            <a:chExt cx="2520280" cy="361199"/>
          </a:xfrm>
        </p:grpSpPr>
        <p:sp>
          <p:nvSpPr>
            <p:cNvPr id="26" name="橢圓 25"/>
            <p:cNvSpPr/>
            <p:nvPr/>
          </p:nvSpPr>
          <p:spPr>
            <a:xfrm>
              <a:off x="45720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6</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矩形 31"/>
          <p:cNvSpPr/>
          <p:nvPr/>
        </p:nvSpPr>
        <p:spPr>
          <a:xfrm>
            <a:off x="5234646" y="5713"/>
            <a:ext cx="710451"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
        <p:nvSpPr>
          <p:cNvPr id="23" name="文字方塊 22"/>
          <p:cNvSpPr txBox="1"/>
          <p:nvPr/>
        </p:nvSpPr>
        <p:spPr>
          <a:xfrm>
            <a:off x="357158" y="2571744"/>
            <a:ext cx="6591106" cy="2554545"/>
          </a:xfrm>
          <a:prstGeom prst="rect">
            <a:avLst/>
          </a:prstGeom>
          <a:noFill/>
          <a:effectLst>
            <a:glow rad="63500">
              <a:schemeClr val="accent3">
                <a:satMod val="175000"/>
                <a:alpha val="40000"/>
              </a:schemeClr>
            </a:glow>
            <a:outerShdw blurRad="50800" dist="38100" dir="2700000" algn="tl" rotWithShape="0">
              <a:prstClr val="black">
                <a:alpha val="40000"/>
              </a:prstClr>
            </a:outerShdw>
          </a:effectLst>
        </p:spPr>
        <p:txBody>
          <a:bodyPr wrap="square" rtlCol="0">
            <a:spAutoFit/>
          </a:bodyPr>
          <a:lstStyle/>
          <a:p>
            <a:pPr>
              <a:lnSpc>
                <a:spcPts val="6400"/>
              </a:lnSpc>
            </a:pPr>
            <a:r>
              <a:rPr lang="zh-TW" altLang="en-US" sz="4800" b="1" dirty="0">
                <a:solidFill>
                  <a:schemeClr val="bg1"/>
                </a:solidFill>
                <a:latin typeface="Adobe 繁黑體 Std B" pitchFamily="34" charset="-120"/>
                <a:ea typeface="Adobe 繁黑體 Std B" pitchFamily="34" charset="-120"/>
              </a:rPr>
              <a:t>協助學生適性發展</a:t>
            </a:r>
            <a:endParaRPr lang="en-US" altLang="zh-TW" sz="4800" b="1" dirty="0">
              <a:solidFill>
                <a:schemeClr val="bg1"/>
              </a:solidFill>
              <a:latin typeface="Adobe 繁黑體 Std B" pitchFamily="34" charset="-120"/>
              <a:ea typeface="Adobe 繁黑體 Std B" pitchFamily="34" charset="-120"/>
            </a:endParaRPr>
          </a:p>
          <a:p>
            <a:pPr algn="ctr">
              <a:lnSpc>
                <a:spcPts val="6400"/>
              </a:lnSpc>
            </a:pPr>
            <a:r>
              <a:rPr lang="zh-TW" altLang="en-US" sz="4800" b="1" dirty="0">
                <a:solidFill>
                  <a:schemeClr val="accent6">
                    <a:lumMod val="75000"/>
                  </a:schemeClr>
                </a:solidFill>
                <a:latin typeface="Adobe 繁黑體 Std B" pitchFamily="34" charset="-120"/>
                <a:ea typeface="Adobe 繁黑體 Std B" pitchFamily="34" charset="-120"/>
              </a:rPr>
              <a:t>成就每一個孩子</a:t>
            </a:r>
            <a:endParaRPr lang="en-US" altLang="zh-TW" sz="4800" b="1" dirty="0">
              <a:solidFill>
                <a:schemeClr val="accent6">
                  <a:lumMod val="75000"/>
                </a:schemeClr>
              </a:solidFill>
              <a:latin typeface="Adobe 繁黑體 Std B" pitchFamily="34" charset="-120"/>
              <a:ea typeface="Adobe 繁黑體 Std B" pitchFamily="34" charset="-120"/>
            </a:endParaRPr>
          </a:p>
          <a:p>
            <a:pPr algn="r">
              <a:lnSpc>
                <a:spcPts val="6400"/>
              </a:lnSpc>
            </a:pPr>
            <a:r>
              <a:rPr lang="zh-TW" altLang="en-US" sz="4800" b="1" dirty="0">
                <a:solidFill>
                  <a:srgbClr val="FF0000"/>
                </a:solidFill>
                <a:latin typeface="Adobe 繁黑體 Std B" pitchFamily="34" charset="-120"/>
                <a:ea typeface="Adobe 繁黑體 Std B" pitchFamily="34" charset="-120"/>
              </a:rPr>
              <a:t>實現教育公平正義</a:t>
            </a:r>
            <a:endParaRPr lang="zh-TW" altLang="en-US" sz="4800" dirty="0">
              <a:solidFill>
                <a:srgbClr val="FF0000"/>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xmlns="" val="1419553587"/>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2" name="圓角矩形 41"/>
          <p:cNvSpPr/>
          <p:nvPr/>
        </p:nvSpPr>
        <p:spPr>
          <a:xfrm>
            <a:off x="642910" y="1285860"/>
            <a:ext cx="7961538" cy="5167476"/>
          </a:xfrm>
          <a:prstGeom prst="roundRect">
            <a:avLst>
              <a:gd name="adj" fmla="val 17518"/>
            </a:avLst>
          </a:prstGeom>
          <a:gradFill>
            <a:gsLst>
              <a:gs pos="0">
                <a:schemeClr val="bg1">
                  <a:alpha val="0"/>
                </a:schemeClr>
              </a:gs>
              <a:gs pos="50000">
                <a:schemeClr val="bg1"/>
              </a:gs>
              <a:gs pos="100000">
                <a:schemeClr val="accent1">
                  <a:tint val="23500"/>
                  <a:satMod val="160000"/>
                </a:schemeClr>
              </a:gs>
            </a:gsLst>
            <a:lin ang="5400000" scaled="0"/>
          </a:gradFill>
          <a:ln>
            <a:noFill/>
          </a:ln>
          <a:effectLst>
            <a:glow rad="393700">
              <a:srgbClr val="92D050">
                <a:alpha val="17647"/>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弧形箭號 (下彎) 22"/>
          <p:cNvSpPr/>
          <p:nvPr/>
        </p:nvSpPr>
        <p:spPr bwMode="auto">
          <a:xfrm rot="15369152">
            <a:off x="271708" y="2739234"/>
            <a:ext cx="3413575" cy="3160867"/>
          </a:xfrm>
          <a:prstGeom prst="curvedDownArrow">
            <a:avLst>
              <a:gd name="adj1" fmla="val 13973"/>
              <a:gd name="adj2" fmla="val 25444"/>
              <a:gd name="adj3" fmla="val 7180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5" name="Text Box 13"/>
          <p:cNvSpPr txBox="1">
            <a:spLocks noChangeArrowheads="1"/>
          </p:cNvSpPr>
          <p:nvPr/>
        </p:nvSpPr>
        <p:spPr bwMode="white">
          <a:xfrm>
            <a:off x="6259381" y="4137338"/>
            <a:ext cx="184731" cy="369332"/>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endParaRPr kumimoji="0" lang="zh-TW" altLang="zh-TW" sz="1800" b="1">
              <a:solidFill>
                <a:schemeClr val="bg1"/>
              </a:solidFill>
              <a:latin typeface="Adobe 繁黑體 Std B" pitchFamily="34" charset="-120"/>
              <a:ea typeface="Adobe 繁黑體 Std B" pitchFamily="34" charset="-120"/>
            </a:endParaRPr>
          </a:p>
        </p:txBody>
      </p:sp>
      <p:sp>
        <p:nvSpPr>
          <p:cNvPr id="27" name="Text Box 16"/>
          <p:cNvSpPr txBox="1">
            <a:spLocks noChangeArrowheads="1"/>
          </p:cNvSpPr>
          <p:nvPr/>
        </p:nvSpPr>
        <p:spPr bwMode="auto">
          <a:xfrm>
            <a:off x="2000232" y="5802831"/>
            <a:ext cx="5472608" cy="769441"/>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4400" b="1" dirty="0">
                <a:solidFill>
                  <a:srgbClr val="C00000"/>
                </a:solidFill>
                <a:latin typeface="Adobe 繁黑體 Std B" pitchFamily="34" charset="-120"/>
                <a:ea typeface="Adobe 繁黑體 Std B" pitchFamily="34" charset="-120"/>
              </a:rPr>
              <a:t>多元適性滾動推進</a:t>
            </a:r>
          </a:p>
        </p:txBody>
      </p:sp>
      <p:sp>
        <p:nvSpPr>
          <p:cNvPr id="20" name="弧形箭號 (下彎) 19"/>
          <p:cNvSpPr/>
          <p:nvPr/>
        </p:nvSpPr>
        <p:spPr bwMode="auto">
          <a:xfrm rot="4245736">
            <a:off x="4653052" y="2133940"/>
            <a:ext cx="4731273" cy="3531687"/>
          </a:xfrm>
          <a:prstGeom prst="curvedDownArrow">
            <a:avLst>
              <a:gd name="adj1" fmla="val 26906"/>
              <a:gd name="adj2" fmla="val 59697"/>
              <a:gd name="adj3" fmla="val 72284"/>
            </a:avLst>
          </a:prstGeom>
          <a:gradFill>
            <a:gsLst>
              <a:gs pos="0">
                <a:srgbClr val="00B0F0"/>
              </a:gs>
              <a:gs pos="80000">
                <a:srgbClr val="333399"/>
              </a:gs>
              <a:gs pos="100000">
                <a:schemeClr val="tx2">
                  <a:lumMod val="20000"/>
                  <a:lumOff val="80000"/>
                </a:schemeClr>
              </a:gs>
            </a:gsLst>
            <a:lin ang="1620000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sp>
        <p:nvSpPr>
          <p:cNvPr id="29" name="Oval 6"/>
          <p:cNvSpPr>
            <a:spLocks noChangeArrowheads="1"/>
          </p:cNvSpPr>
          <p:nvPr/>
        </p:nvSpPr>
        <p:spPr bwMode="gray">
          <a:xfrm>
            <a:off x="3247193" y="954509"/>
            <a:ext cx="2260912" cy="2160239"/>
          </a:xfrm>
          <a:prstGeom prst="ellipse">
            <a:avLst/>
          </a:prstGeom>
          <a:gradFill rotWithShape="1">
            <a:gsLst>
              <a:gs pos="0">
                <a:srgbClr val="CCFF99"/>
              </a:gs>
              <a:gs pos="100000">
                <a:srgbClr val="92D050"/>
              </a:gs>
            </a:gsLst>
            <a:path path="shape">
              <a:fillToRect l="50000" t="50000" r="50000" b="50000"/>
            </a:path>
          </a:gradFill>
          <a:ln>
            <a:noFill/>
          </a:ln>
          <a:effectLst/>
          <a:scene3d>
            <a:camera prst="orthographicFront"/>
            <a:lightRig rig="freezing" dir="t">
              <a:rot lat="0" lon="0" rev="4800000"/>
            </a:lightRig>
          </a:scene3d>
          <a:sp3d prstMaterial="softEdge">
            <a:bevelT w="889000" h="571500"/>
          </a:sp3d>
          <a:extLst/>
        </p:spPr>
        <p:txBody>
          <a:bodyPr wrap="none" anchor="ctr"/>
          <a:lstStyle/>
          <a:p>
            <a:endParaRPr kumimoji="0" lang="zh-TW" altLang="en-US" sz="1800">
              <a:latin typeface="Adobe 繁黑體 Std B" pitchFamily="34" charset="-120"/>
              <a:ea typeface="Adobe 繁黑體 Std B" pitchFamily="34" charset="-120"/>
            </a:endParaRPr>
          </a:p>
        </p:txBody>
      </p:sp>
      <p:sp>
        <p:nvSpPr>
          <p:cNvPr id="30" name="Text Box 12"/>
          <p:cNvSpPr txBox="1">
            <a:spLocks noChangeArrowheads="1"/>
          </p:cNvSpPr>
          <p:nvPr/>
        </p:nvSpPr>
        <p:spPr bwMode="white">
          <a:xfrm>
            <a:off x="2987824" y="1314548"/>
            <a:ext cx="2588816" cy="1261884"/>
          </a:xfrm>
          <a:prstGeom prst="rect">
            <a:avLst/>
          </a:prstGeom>
          <a:noFill/>
          <a:ln>
            <a:noFill/>
          </a:ln>
          <a:scene3d>
            <a:camera prst="orthographicFront"/>
            <a:lightRig rig="freezing" dir="t">
              <a:rot lat="0" lon="0" rev="4800000"/>
            </a:lightRig>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zh-TW" altLang="en-US"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七年級</a:t>
            </a:r>
            <a:r>
              <a:rPr lang="en-US" altLang="zh-TW" sz="2800" b="1"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 </a:t>
            </a: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多元進路</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認識技職</a:t>
            </a:r>
          </a:p>
        </p:txBody>
      </p:sp>
      <p:grpSp>
        <p:nvGrpSpPr>
          <p:cNvPr id="3" name="Group 50"/>
          <p:cNvGrpSpPr>
            <a:grpSpLocks/>
          </p:cNvGrpSpPr>
          <p:nvPr/>
        </p:nvGrpSpPr>
        <p:grpSpPr bwMode="auto">
          <a:xfrm>
            <a:off x="1331640" y="2322660"/>
            <a:ext cx="2952328" cy="2813594"/>
            <a:chOff x="1118" y="2296"/>
            <a:chExt cx="1308" cy="1271"/>
          </a:xfrm>
          <a:effectLst/>
          <a:scene3d>
            <a:camera prst="orthographicFront"/>
            <a:lightRig rig="freezing" dir="t">
              <a:rot lat="0" lon="0" rev="4800000"/>
            </a:lightRig>
          </a:scene3d>
        </p:grpSpPr>
        <p:sp>
          <p:nvSpPr>
            <p:cNvPr id="32" name="Oval 8"/>
            <p:cNvSpPr>
              <a:spLocks noChangeArrowheads="1"/>
            </p:cNvSpPr>
            <p:nvPr/>
          </p:nvSpPr>
          <p:spPr bwMode="gray">
            <a:xfrm rot="9037561">
              <a:off x="1118" y="2296"/>
              <a:ext cx="1308" cy="1271"/>
            </a:xfrm>
            <a:prstGeom prst="ellipse">
              <a:avLst/>
            </a:prstGeom>
            <a:ln>
              <a:noFill/>
            </a:ln>
            <a:effectLst>
              <a:outerShdw blurRad="190500" dist="228600" dir="2700000" algn="ctr">
                <a:srgbClr val="000000">
                  <a:alpha val="30000"/>
                </a:srgbClr>
              </a:outerShdw>
            </a:effectLst>
            <a:sp3d prstMaterial="softEdge">
              <a:bevelT w="920750" h="565150"/>
            </a:sp3d>
            <a:extLst>
              <a:ext uri="{91240B29-F687-4F45-9708-019B960494DF}">
                <a14:hiddenLine xmlns:a14="http://schemas.microsoft.com/office/drawing/2010/main" xmlns="" w="9525">
                  <a:solidFill>
                    <a:srgbClr val="000000"/>
                  </a:solidFill>
                  <a:round/>
                  <a:headEnd/>
                  <a:tailEnd/>
                </a14:hiddenLine>
              </a:ext>
            </a:extLst>
          </p:spPr>
          <p:style>
            <a:lnRef idx="0">
              <a:schemeClr val="accent1"/>
            </a:lnRef>
            <a:fillRef idx="3">
              <a:schemeClr val="accent1"/>
            </a:fillRef>
            <a:effectRef idx="3">
              <a:schemeClr val="accent1"/>
            </a:effectRef>
            <a:fontRef idx="minor">
              <a:schemeClr val="lt1"/>
            </a:fontRef>
          </p:style>
          <p:txBody>
            <a:bodyPr wrap="none" anchor="ctr"/>
            <a:lstStyle/>
            <a:p>
              <a:endParaRPr kumimoji="0" lang="zh-TW" altLang="en-US" sz="2400">
                <a:latin typeface="Adobe 繁黑體 Std B" pitchFamily="34" charset="-120"/>
                <a:ea typeface="Adobe 繁黑體 Std B" pitchFamily="34" charset="-120"/>
              </a:endParaRPr>
            </a:p>
          </p:txBody>
        </p:sp>
        <p:sp>
          <p:nvSpPr>
            <p:cNvPr id="33" name="Text Box 20"/>
            <p:cNvSpPr txBox="1">
              <a:spLocks noChangeArrowheads="1"/>
            </p:cNvSpPr>
            <p:nvPr/>
          </p:nvSpPr>
          <p:spPr bwMode="white">
            <a:xfrm>
              <a:off x="1405" y="2655"/>
              <a:ext cx="684" cy="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3200">
                  <a:solidFill>
                    <a:schemeClr val="tx1"/>
                  </a:solidFill>
                  <a:latin typeface="Calibri" pitchFamily="34" charset="0"/>
                  <a:ea typeface="新細明體" pitchFamily="18" charset="-120"/>
                </a:defRPr>
              </a:lvl1pPr>
              <a:lvl2pPr marL="742950" indent="-285750" eaLnBrk="0" hangingPunct="0">
                <a:defRPr kumimoji="1" sz="3200">
                  <a:solidFill>
                    <a:schemeClr val="tx1"/>
                  </a:solidFill>
                  <a:latin typeface="Calibri" pitchFamily="34" charset="0"/>
                  <a:ea typeface="新細明體" pitchFamily="18" charset="-120"/>
                </a:defRPr>
              </a:lvl2pPr>
              <a:lvl3pPr marL="1143000" indent="-228600" eaLnBrk="0" hangingPunct="0">
                <a:defRPr kumimoji="1" sz="3200">
                  <a:solidFill>
                    <a:schemeClr val="tx1"/>
                  </a:solidFill>
                  <a:latin typeface="Calibri" pitchFamily="34" charset="0"/>
                  <a:ea typeface="新細明體" pitchFamily="18" charset="-120"/>
                </a:defRPr>
              </a:lvl3pPr>
              <a:lvl4pPr marL="1600200" indent="-228600" eaLnBrk="0" hangingPunct="0">
                <a:defRPr kumimoji="1" sz="3200">
                  <a:solidFill>
                    <a:schemeClr val="tx1"/>
                  </a:solidFill>
                  <a:latin typeface="Calibri" pitchFamily="34" charset="0"/>
                  <a:ea typeface="新細明體" pitchFamily="18" charset="-120"/>
                </a:defRPr>
              </a:lvl4pPr>
              <a:lvl5pPr marL="2057400" indent="-228600" eaLnBrk="0" hangingPunct="0">
                <a:defRPr kumimoji="1" sz="3200">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pitchFamily="18" charset="-120"/>
                </a:defRPr>
              </a:lvl9pPr>
            </a:lstStyle>
            <a:p>
              <a:pPr algn="ctr"/>
              <a:r>
                <a:rPr lang="en-US" altLang="zh-TW" sz="2400" b="1" dirty="0">
                  <a:solidFill>
                    <a:srgbClr val="C00000"/>
                  </a:solidFill>
                  <a:latin typeface="Adobe 繁黑體 Std B" pitchFamily="34" charset="-120"/>
                  <a:ea typeface="Adobe 繁黑體 Std B" pitchFamily="34" charset="-120"/>
                </a:rPr>
                <a:t> </a:t>
              </a:r>
              <a:r>
                <a:rPr lang="zh-TW" altLang="en-US" sz="2800" b="1" dirty="0">
                  <a:solidFill>
                    <a:schemeClr val="bg1"/>
                  </a:solidFill>
                  <a:latin typeface="Adobe 繁黑體 Std B" pitchFamily="34" charset="-120"/>
                  <a:ea typeface="Adobe 繁黑體 Std B" pitchFamily="34" charset="-120"/>
                </a:rPr>
                <a:t>九年級</a:t>
              </a:r>
              <a:endParaRPr lang="en-US" altLang="zh-TW" sz="28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生涯定向</a:t>
              </a:r>
              <a:endParaRPr lang="en-US" altLang="zh-TW" sz="2400" b="1" dirty="0">
                <a:solidFill>
                  <a:schemeClr val="bg1"/>
                </a:solidFill>
                <a:latin typeface="Adobe 繁黑體 Std B" pitchFamily="34" charset="-120"/>
                <a:ea typeface="Adobe 繁黑體 Std B" pitchFamily="34" charset="-120"/>
              </a:endParaRPr>
            </a:p>
            <a:p>
              <a:pPr algn="ctr"/>
              <a:r>
                <a:rPr lang="zh-TW" altLang="en-US" sz="2400" b="1" dirty="0">
                  <a:solidFill>
                    <a:schemeClr val="bg1"/>
                  </a:solidFill>
                  <a:latin typeface="Adobe 繁黑體 Std B" pitchFamily="34" charset="-120"/>
                  <a:ea typeface="Adobe 繁黑體 Std B" pitchFamily="34" charset="-120"/>
                </a:rPr>
                <a:t>適性選擇</a:t>
              </a:r>
              <a:endParaRPr lang="en-US" altLang="zh-TW" sz="2200" b="1" dirty="0">
                <a:solidFill>
                  <a:schemeClr val="bg1"/>
                </a:solidFill>
                <a:latin typeface="Adobe 繁黑體 Std B" pitchFamily="34" charset="-120"/>
                <a:ea typeface="Adobe 繁黑體 Std B" pitchFamily="34" charset="-120"/>
              </a:endParaRPr>
            </a:p>
          </p:txBody>
        </p:sp>
      </p:grpSp>
      <p:sp>
        <p:nvSpPr>
          <p:cNvPr id="28" name="Oval 10"/>
          <p:cNvSpPr>
            <a:spLocks noChangeArrowheads="1"/>
          </p:cNvSpPr>
          <p:nvPr/>
        </p:nvSpPr>
        <p:spPr bwMode="gray">
          <a:xfrm>
            <a:off x="4499992" y="2322660"/>
            <a:ext cx="2514682" cy="2602268"/>
          </a:xfrm>
          <a:prstGeom prst="ellipse">
            <a:avLst/>
          </a:prstGeom>
          <a:gradFill rotWithShape="1">
            <a:gsLst>
              <a:gs pos="0">
                <a:schemeClr val="accent6">
                  <a:lumMod val="20000"/>
                  <a:lumOff val="80000"/>
                </a:schemeClr>
              </a:gs>
              <a:gs pos="100000">
                <a:srgbClr val="FF99FF"/>
              </a:gs>
            </a:gsLst>
            <a:path path="shape">
              <a:fillToRect l="50000" t="50000" r="50000" b="50000"/>
            </a:path>
          </a:gradFill>
          <a:ln>
            <a:noFill/>
          </a:ln>
          <a:effectLst/>
          <a:scene3d>
            <a:camera prst="orthographicFront"/>
            <a:lightRig rig="freezing" dir="t">
              <a:rot lat="0" lon="0" rev="4800000"/>
            </a:lightRig>
          </a:scene3d>
          <a:sp3d>
            <a:bevelT w="889000" h="571500"/>
          </a:sp3d>
          <a:extLst/>
        </p:spPr>
        <p:txBody>
          <a:bodyPr wrap="none" anchor="ctr"/>
          <a:lstStyle/>
          <a:p>
            <a:pPr algn="ctr" eaLnBrk="0" hangingPunct="0">
              <a:defRPr/>
            </a:pPr>
            <a:r>
              <a:rPr lang="zh-TW" altLang="en-US"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八年級</a:t>
            </a:r>
            <a:endParaRPr lang="en-US" altLang="zh-TW" sz="28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性向試探</a:t>
            </a:r>
            <a:endParaRPr lang="en-US" altLang="zh-TW"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algn="ctr" eaLnBrk="0" hangingPunct="0">
              <a:defRPr/>
            </a:pPr>
            <a:r>
              <a:rPr lang="zh-TW" altLang="en-US" sz="24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體驗學習</a:t>
            </a:r>
            <a:endParaRPr lang="en-US" altLang="zh-TW" sz="2200" b="1"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4" name="矩形 23"/>
          <p:cNvSpPr/>
          <p:nvPr/>
        </p:nvSpPr>
        <p:spPr bwMode="auto">
          <a:xfrm>
            <a:off x="4929190" y="116632"/>
            <a:ext cx="4214810"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6" name="群組 58"/>
          <p:cNvGrpSpPr/>
          <p:nvPr/>
        </p:nvGrpSpPr>
        <p:grpSpPr>
          <a:xfrm>
            <a:off x="2781559" y="116632"/>
            <a:ext cx="2056588" cy="360040"/>
            <a:chOff x="2835897" y="44624"/>
            <a:chExt cx="2056588" cy="360040"/>
          </a:xfrm>
        </p:grpSpPr>
        <p:sp>
          <p:nvSpPr>
            <p:cNvPr id="31" name="橢圓 30"/>
            <p:cNvSpPr/>
            <p:nvPr/>
          </p:nvSpPr>
          <p:spPr>
            <a:xfrm>
              <a:off x="2835897"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260034"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684171"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08308"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532445" y="44624"/>
              <a:ext cx="360040" cy="360040"/>
            </a:xfrm>
            <a:prstGeom prst="ellipse">
              <a:avLst/>
            </a:prstGeom>
            <a:solidFill>
              <a:srgbClr val="0070C0"/>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tx2">
                    <a:lumMod val="60000"/>
                    <a:lumOff val="40000"/>
                  </a:scheme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357422" y="116632"/>
            <a:ext cx="360040" cy="360040"/>
          </a:xfrm>
          <a:prstGeom prst="ellipse">
            <a:avLst/>
          </a:prstGeom>
          <a:solidFill>
            <a:schemeClr val="bg1"/>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39" name="矩形 38"/>
          <p:cNvSpPr/>
          <p:nvPr/>
        </p:nvSpPr>
        <p:spPr bwMode="auto">
          <a:xfrm>
            <a:off x="0" y="116632"/>
            <a:ext cx="2267744" cy="360040"/>
          </a:xfrm>
          <a:prstGeom prst="rect">
            <a:avLst/>
          </a:prstGeom>
          <a:solidFill>
            <a:srgbClr val="66990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4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內容版面配置區 2"/>
          <p:cNvSpPr txBox="1">
            <a:spLocks/>
          </p:cNvSpPr>
          <p:nvPr/>
        </p:nvSpPr>
        <p:spPr bwMode="auto">
          <a:xfrm>
            <a:off x="4357686" y="71414"/>
            <a:ext cx="3155914" cy="500042"/>
          </a:xfrm>
          <a:prstGeom prst="rect">
            <a:avLst/>
          </a:prstGeom>
          <a:noFill/>
          <a:ln w="9525">
            <a:noFill/>
            <a:miter lim="800000"/>
            <a:headEnd/>
            <a:tailEnd/>
          </a:ln>
        </p:spPr>
        <p:txBody>
          <a:bodyPr vert="horz" wrap="square" lIns="91440" tIns="72000" rIns="91440" bIns="45720" numCol="1" anchor="t" anchorCtr="0" compatLnSpc="1">
            <a:prstTxWarp prst="textNoShape">
              <a:avLst/>
            </a:prstTxWarp>
            <a:normAutofit/>
          </a:bodyPr>
          <a:lstStyle/>
          <a:p>
            <a:pPr marL="0" marR="0" lvl="0" indent="0" algn="ctr" defTabSz="914400" rtl="0" eaLnBrk="1" fontAlgn="base" latinLnBrk="0" hangingPunct="1">
              <a:lnSpc>
                <a:spcPct val="110000"/>
              </a:lnSpc>
              <a:spcBef>
                <a:spcPts val="600"/>
              </a:spcBef>
              <a:spcAft>
                <a:spcPct val="0"/>
              </a:spcAft>
              <a:buClrTx/>
              <a:buSzTx/>
              <a:buFontTx/>
              <a:buNone/>
              <a:tabLst/>
              <a:defRPr/>
            </a:pPr>
            <a:r>
              <a:rPr kumimoji="0" lang="zh-TW" altLang="en-US" sz="2000" b="1" i="0" u="none" strike="noStrike" kern="1200" cap="none" spc="0" normalizeH="0" baseline="0" noProof="0" dirty="0">
                <a:ln>
                  <a:noFill/>
                </a:ln>
                <a:solidFill>
                  <a:schemeClr val="bg1"/>
                </a:solidFill>
                <a:effectLst/>
                <a:uLnTx/>
                <a:uFillTx/>
                <a:latin typeface="Adobe 繁黑體 Std B" pitchFamily="34" charset="-120"/>
                <a:ea typeface="Adobe 繁黑體 Std B" pitchFamily="34" charset="-120"/>
                <a:cs typeface="+mn-cs"/>
              </a:rPr>
              <a:t>適性輔導之內涵</a:t>
            </a:r>
            <a:endParaRPr kumimoji="0" lang="zh-TW"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dobe 繁黑體 Std B" pitchFamily="34" charset="-120"/>
              <a:ea typeface="Adobe 繁黑體 Std B" pitchFamily="34" charset="-120"/>
              <a:cs typeface="+mn-cs"/>
            </a:endParaRPr>
          </a:p>
        </p:txBody>
      </p:sp>
    </p:spTree>
    <p:extLst>
      <p:ext uri="{BB962C8B-B14F-4D97-AF65-F5344CB8AC3E}">
        <p14:creationId xmlns:p14="http://schemas.microsoft.com/office/powerpoint/2010/main" xmlns="" val="150569518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6555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57148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內容版面配置區 2"/>
          <p:cNvSpPr>
            <a:spLocks noGrp="1"/>
          </p:cNvSpPr>
          <p:nvPr>
            <p:ph idx="1"/>
          </p:nvPr>
        </p:nvSpPr>
        <p:spPr>
          <a:xfrm>
            <a:off x="768484" y="92642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貳、生涯覺察與試探</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8716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63710"/>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0" name="群組 9"/>
          <p:cNvGrpSpPr/>
          <p:nvPr/>
        </p:nvGrpSpPr>
        <p:grpSpPr>
          <a:xfrm>
            <a:off x="433914" y="2126620"/>
            <a:ext cx="8352928" cy="4517090"/>
            <a:chOff x="323528" y="2204864"/>
            <a:chExt cx="8496944" cy="4795075"/>
          </a:xfrm>
        </p:grpSpPr>
        <p:sp>
          <p:nvSpPr>
            <p:cNvPr id="92" name="圓角矩形 91"/>
            <p:cNvSpPr/>
            <p:nvPr/>
          </p:nvSpPr>
          <p:spPr>
            <a:xfrm>
              <a:off x="323528" y="2204864"/>
              <a:ext cx="8496944" cy="4795075"/>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AutoShape 817"/>
            <p:cNvSpPr>
              <a:spLocks noChangeArrowheads="1"/>
            </p:cNvSpPr>
            <p:nvPr/>
          </p:nvSpPr>
          <p:spPr bwMode="auto">
            <a:xfrm>
              <a:off x="638175" y="5226769"/>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4" name="AutoShape 818"/>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5" name="AutoShape 819"/>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6" name="AutoShape 805"/>
            <p:cNvSpPr>
              <a:spLocks noChangeArrowheads="1"/>
            </p:cNvSpPr>
            <p:nvPr/>
          </p:nvSpPr>
          <p:spPr bwMode="auto">
            <a:xfrm>
              <a:off x="1703387" y="522835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7" name="AutoShape 806"/>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8" name="AutoShape 807"/>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xmlns="" w="9525">
                  <a:solidFill>
                    <a:srgbClr val="33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p>
          </p:txBody>
        </p:sp>
        <p:sp>
          <p:nvSpPr>
            <p:cNvPr id="99" name="AutoShape 814"/>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endParaRPr lang="zh-TW" altLang="en-US"/>
            </a:p>
          </p:txBody>
        </p:sp>
        <p:sp>
          <p:nvSpPr>
            <p:cNvPr id="100" name="AutoShape 815"/>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zh-TW" altLang="en-US">
                <a:latin typeface="微軟正黑體" panose="020B0604030504040204" pitchFamily="34" charset="-120"/>
                <a:ea typeface="微軟正黑體" panose="020B0604030504040204" pitchFamily="34" charset="-120"/>
              </a:endParaRPr>
            </a:p>
          </p:txBody>
        </p:sp>
        <p:sp>
          <p:nvSpPr>
            <p:cNvPr id="101" name="Rectangle 808"/>
            <p:cNvSpPr>
              <a:spLocks noChangeArrowheads="1"/>
            </p:cNvSpPr>
            <p:nvPr/>
          </p:nvSpPr>
          <p:spPr bwMode="auto">
            <a:xfrm>
              <a:off x="2332976" y="5789685"/>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適性輔導</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2" name="WordArt 821"/>
            <p:cNvSpPr>
              <a:spLocks noChangeArrowheads="1" noChangeShapeType="1" noTextEdit="1"/>
            </p:cNvSpPr>
            <p:nvPr/>
          </p:nvSpPr>
          <p:spPr bwMode="auto">
            <a:xfrm>
              <a:off x="906462" y="6020519"/>
              <a:ext cx="522288" cy="360362"/>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103" name="WordArt 822"/>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104" name="WordArt 823"/>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105" name="Freeform 824"/>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6" name="Rectangle 808"/>
            <p:cNvSpPr>
              <a:spLocks noChangeArrowheads="1"/>
            </p:cNvSpPr>
            <p:nvPr/>
          </p:nvSpPr>
          <p:spPr bwMode="auto">
            <a:xfrm>
              <a:off x="3156228" y="4461406"/>
              <a:ext cx="1440182"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schemeClr val="bg1"/>
                  </a:solidFill>
                  <a:latin typeface="微軟正黑體" panose="020B0604030504040204" pitchFamily="34" charset="-120"/>
                  <a:ea typeface="微軟正黑體" panose="020B0604030504040204" pitchFamily="34" charset="-120"/>
                </a:rPr>
                <a:t>適性入學</a:t>
              </a:r>
              <a:endParaRPr lang="en-US" altLang="zh-TW" sz="2400" b="1" dirty="0">
                <a:solidFill>
                  <a:schemeClr val="bg1"/>
                </a:solidFill>
                <a:latin typeface="微軟正黑體" panose="020B0604030504040204" pitchFamily="34" charset="-120"/>
                <a:ea typeface="微軟正黑體" panose="020B0604030504040204" pitchFamily="34" charset="-120"/>
              </a:endParaRPr>
            </a:p>
          </p:txBody>
        </p:sp>
        <p:sp>
          <p:nvSpPr>
            <p:cNvPr id="107" name="Rectangle 808"/>
            <p:cNvSpPr>
              <a:spLocks noChangeArrowheads="1"/>
            </p:cNvSpPr>
            <p:nvPr/>
          </p:nvSpPr>
          <p:spPr bwMode="auto">
            <a:xfrm>
              <a:off x="4089836" y="3106554"/>
              <a:ext cx="2282364" cy="686107"/>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zh-TW" altLang="en-US"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9" name="Rectangle 808"/>
            <p:cNvSpPr>
              <a:spLocks noChangeArrowheads="1"/>
            </p:cNvSpPr>
            <p:nvPr/>
          </p:nvSpPr>
          <p:spPr bwMode="auto">
            <a:xfrm>
              <a:off x="4648651" y="5969867"/>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0" name="Rectangle 808"/>
            <p:cNvSpPr>
              <a:spLocks noChangeArrowheads="1"/>
            </p:cNvSpPr>
            <p:nvPr/>
          </p:nvSpPr>
          <p:spPr bwMode="auto">
            <a:xfrm>
              <a:off x="5080699" y="5271591"/>
              <a:ext cx="1753265"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1" name="Rectangle 808"/>
            <p:cNvSpPr>
              <a:spLocks noChangeArrowheads="1"/>
            </p:cNvSpPr>
            <p:nvPr/>
          </p:nvSpPr>
          <p:spPr bwMode="auto">
            <a:xfrm>
              <a:off x="5840268" y="4653136"/>
              <a:ext cx="1127099" cy="490076"/>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2" name="Freeform 824"/>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TW" altLang="en-US" dirty="0"/>
            </a:p>
          </p:txBody>
        </p:sp>
      </p:grpSp>
    </p:spTree>
    <p:extLst>
      <p:ext uri="{BB962C8B-B14F-4D97-AF65-F5344CB8AC3E}">
        <p14:creationId xmlns:p14="http://schemas.microsoft.com/office/powerpoint/2010/main" xmlns="" val="2948824686"/>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lum/>
          </a:blip>
          <a:srcRect/>
          <a:stretch>
            <a:fillRect l="-20000"/>
          </a:stretch>
        </a:blipFill>
        <a:effectLst/>
      </p:bgPr>
    </p:bg>
    <p:spTree>
      <p:nvGrpSpPr>
        <p:cNvPr id="1" name=""/>
        <p:cNvGrpSpPr/>
        <p:nvPr/>
      </p:nvGrpSpPr>
      <p:grpSpPr>
        <a:xfrm>
          <a:off x="0" y="0"/>
          <a:ext cx="0" cy="0"/>
          <a:chOff x="0" y="0"/>
          <a:chExt cx="0" cy="0"/>
        </a:xfrm>
      </p:grpSpPr>
      <p:sp>
        <p:nvSpPr>
          <p:cNvPr id="39" name="圓角矩形 38"/>
          <p:cNvSpPr/>
          <p:nvPr/>
        </p:nvSpPr>
        <p:spPr>
          <a:xfrm>
            <a:off x="433914" y="1285860"/>
            <a:ext cx="8352928" cy="5357850"/>
          </a:xfrm>
          <a:prstGeom prst="roundRect">
            <a:avLst>
              <a:gd name="adj" fmla="val 2191"/>
            </a:avLst>
          </a:prstGeom>
          <a:gradFill>
            <a:gsLst>
              <a:gs pos="0">
                <a:schemeClr val="tx2">
                  <a:alpha val="0"/>
                </a:schemeClr>
              </a:gs>
              <a:gs pos="65000">
                <a:schemeClr val="bg1">
                  <a:alpha val="72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WordArt 823"/>
          <p:cNvSpPr>
            <a:spLocks noChangeArrowheads="1" noChangeShapeType="1" noTextEdit="1"/>
          </p:cNvSpPr>
          <p:nvPr/>
        </p:nvSpPr>
        <p:spPr bwMode="auto">
          <a:xfrm>
            <a:off x="2186776" y="2654470"/>
            <a:ext cx="513436" cy="402656"/>
          </a:xfrm>
          <a:prstGeom prst="rect">
            <a:avLst/>
          </a:prstGeom>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endParaRPr lang="zh-TW" altLang="en-US" sz="3600" kern="10" dirty="0">
              <a:solidFill>
                <a:srgbClr val="FFFFFF">
                  <a:alpha val="50000"/>
                </a:srgbClr>
              </a:solidFill>
              <a:latin typeface="Arial Black"/>
            </a:endParaRPr>
          </a:p>
        </p:txBody>
      </p:sp>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grpSp>
        <p:nvGrpSpPr>
          <p:cNvPr id="18" name="群組 2"/>
          <p:cNvGrpSpPr>
            <a:grpSpLocks/>
          </p:cNvGrpSpPr>
          <p:nvPr/>
        </p:nvGrpSpPr>
        <p:grpSpPr bwMode="auto">
          <a:xfrm>
            <a:off x="1160105" y="878683"/>
            <a:ext cx="6387821" cy="5550713"/>
            <a:chOff x="1115614" y="1126247"/>
            <a:chExt cx="6192690" cy="5685625"/>
          </a:xfrm>
        </p:grpSpPr>
        <p:sp>
          <p:nvSpPr>
            <p:cNvPr id="25" name="手繪多邊形 24"/>
            <p:cNvSpPr/>
            <p:nvPr/>
          </p:nvSpPr>
          <p:spPr>
            <a:xfrm>
              <a:off x="3431308" y="3262950"/>
              <a:ext cx="1634814" cy="1669463"/>
            </a:xfrm>
            <a:custGeom>
              <a:avLst/>
              <a:gdLst>
                <a:gd name="connsiteX0" fmla="*/ 0 w 1634582"/>
                <a:gd name="connsiteY0" fmla="*/ 834927 h 1669853"/>
                <a:gd name="connsiteX1" fmla="*/ 233244 w 1634582"/>
                <a:gd name="connsiteY1" fmla="*/ 250880 h 1669853"/>
                <a:gd name="connsiteX2" fmla="*/ 817292 w 1634582"/>
                <a:gd name="connsiteY2" fmla="*/ 1 h 1669853"/>
                <a:gd name="connsiteX3" fmla="*/ 1401339 w 1634582"/>
                <a:gd name="connsiteY3" fmla="*/ 250881 h 1669853"/>
                <a:gd name="connsiteX4" fmla="*/ 1634582 w 1634582"/>
                <a:gd name="connsiteY4" fmla="*/ 834929 h 1669853"/>
                <a:gd name="connsiteX5" fmla="*/ 1401338 w 1634582"/>
                <a:gd name="connsiteY5" fmla="*/ 1418977 h 1669853"/>
                <a:gd name="connsiteX6" fmla="*/ 817290 w 1634582"/>
                <a:gd name="connsiteY6" fmla="*/ 1669856 h 1669853"/>
                <a:gd name="connsiteX7" fmla="*/ 233243 w 1634582"/>
                <a:gd name="connsiteY7" fmla="*/ 1418976 h 1669853"/>
                <a:gd name="connsiteX8" fmla="*/ 0 w 1634582"/>
                <a:gd name="connsiteY8" fmla="*/ 834928 h 1669853"/>
                <a:gd name="connsiteX9" fmla="*/ 0 w 1634582"/>
                <a:gd name="connsiteY9" fmla="*/ 834927 h 166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582" h="1669853">
                  <a:moveTo>
                    <a:pt x="0" y="834927"/>
                  </a:moveTo>
                  <a:cubicBezTo>
                    <a:pt x="0" y="616577"/>
                    <a:pt x="83730" y="406915"/>
                    <a:pt x="233244" y="250880"/>
                  </a:cubicBezTo>
                  <a:cubicBezTo>
                    <a:pt x="386987" y="90431"/>
                    <a:pt x="597508" y="1"/>
                    <a:pt x="817292" y="1"/>
                  </a:cubicBezTo>
                  <a:cubicBezTo>
                    <a:pt x="1037076" y="1"/>
                    <a:pt x="1247597" y="90432"/>
                    <a:pt x="1401339" y="250881"/>
                  </a:cubicBezTo>
                  <a:cubicBezTo>
                    <a:pt x="1550852" y="406917"/>
                    <a:pt x="1634582" y="616579"/>
                    <a:pt x="1634582" y="834929"/>
                  </a:cubicBezTo>
                  <a:cubicBezTo>
                    <a:pt x="1634582" y="1053279"/>
                    <a:pt x="1550852" y="1262941"/>
                    <a:pt x="1401338" y="1418977"/>
                  </a:cubicBezTo>
                  <a:cubicBezTo>
                    <a:pt x="1247595" y="1579427"/>
                    <a:pt x="1037074" y="1669857"/>
                    <a:pt x="817290" y="1669856"/>
                  </a:cubicBezTo>
                  <a:cubicBezTo>
                    <a:pt x="597506" y="1669856"/>
                    <a:pt x="386985" y="1579426"/>
                    <a:pt x="233243" y="1418976"/>
                  </a:cubicBezTo>
                  <a:cubicBezTo>
                    <a:pt x="83729" y="1262940"/>
                    <a:pt x="0" y="1053278"/>
                    <a:pt x="0" y="834928"/>
                  </a:cubicBezTo>
                  <a:lnTo>
                    <a:pt x="0" y="834927"/>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64779" tIns="269944" rIns="264779" bIns="269944" anchor="ctr"/>
            <a:lstStyle/>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適性</a:t>
              </a:r>
              <a:endParaRPr kumimoji="0" lang="en-US" altLang="zh-TW" sz="2400" b="1" dirty="0">
                <a:solidFill>
                  <a:srgbClr val="FFFFFF"/>
                </a:solidFill>
                <a:latin typeface="微軟正黑體"/>
                <a:ea typeface="微軟正黑體"/>
                <a:cs typeface="微軟正黑體"/>
              </a:endParaRPr>
            </a:p>
            <a:p>
              <a:pPr algn="ctr" defTabSz="889000">
                <a:lnSpc>
                  <a:spcPct val="90000"/>
                </a:lnSpc>
                <a:spcAft>
                  <a:spcPct val="35000"/>
                </a:spcAft>
                <a:defRPr/>
              </a:pPr>
              <a:r>
                <a:rPr kumimoji="0" lang="zh-TW" altLang="en-US" sz="2400" b="1" dirty="0">
                  <a:solidFill>
                    <a:srgbClr val="FFFFFF"/>
                  </a:solidFill>
                  <a:latin typeface="微軟正黑體"/>
                  <a:ea typeface="微軟正黑體"/>
                  <a:cs typeface="微軟正黑體"/>
                </a:rPr>
                <a:t>輔導</a:t>
              </a:r>
            </a:p>
          </p:txBody>
        </p:sp>
        <p:sp>
          <p:nvSpPr>
            <p:cNvPr id="26" name="手繪多邊形 25"/>
            <p:cNvSpPr/>
            <p:nvPr/>
          </p:nvSpPr>
          <p:spPr>
            <a:xfrm rot="16200000">
              <a:off x="4154217" y="2837655"/>
              <a:ext cx="187246" cy="505848"/>
            </a:xfrm>
            <a:custGeom>
              <a:avLst/>
              <a:gdLst>
                <a:gd name="connsiteX0" fmla="*/ 0 w 187566"/>
                <a:gd name="connsiteY0" fmla="*/ 101045 h 505225"/>
                <a:gd name="connsiteX1" fmla="*/ 93783 w 187566"/>
                <a:gd name="connsiteY1" fmla="*/ 101045 h 505225"/>
                <a:gd name="connsiteX2" fmla="*/ 93783 w 187566"/>
                <a:gd name="connsiteY2" fmla="*/ 0 h 505225"/>
                <a:gd name="connsiteX3" fmla="*/ 187566 w 187566"/>
                <a:gd name="connsiteY3" fmla="*/ 252613 h 505225"/>
                <a:gd name="connsiteX4" fmla="*/ 93783 w 187566"/>
                <a:gd name="connsiteY4" fmla="*/ 505225 h 505225"/>
                <a:gd name="connsiteX5" fmla="*/ 93783 w 187566"/>
                <a:gd name="connsiteY5" fmla="*/ 404180 h 505225"/>
                <a:gd name="connsiteX6" fmla="*/ 0 w 187566"/>
                <a:gd name="connsiteY6" fmla="*/ 404180 h 505225"/>
                <a:gd name="connsiteX7" fmla="*/ 0 w 187566"/>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66" h="505225">
                  <a:moveTo>
                    <a:pt x="0" y="101045"/>
                  </a:moveTo>
                  <a:lnTo>
                    <a:pt x="93783" y="101045"/>
                  </a:lnTo>
                  <a:lnTo>
                    <a:pt x="93783" y="0"/>
                  </a:lnTo>
                  <a:lnTo>
                    <a:pt x="187566" y="252613"/>
                  </a:lnTo>
                  <a:lnTo>
                    <a:pt x="93783" y="505225"/>
                  </a:lnTo>
                  <a:lnTo>
                    <a:pt x="93783" y="404180"/>
                  </a:lnTo>
                  <a:lnTo>
                    <a:pt x="0" y="404180"/>
                  </a:lnTo>
                  <a:lnTo>
                    <a:pt x="0" y="101045"/>
                  </a:lnTo>
                  <a:close/>
                </a:path>
              </a:pathLst>
            </a:custGeom>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1" tIns="101044" rIns="56270"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7" name="手繪多邊形 26"/>
            <p:cNvSpPr/>
            <p:nvPr/>
          </p:nvSpPr>
          <p:spPr>
            <a:xfrm>
              <a:off x="3347292" y="1126247"/>
              <a:ext cx="1801097" cy="1781461"/>
            </a:xfrm>
            <a:custGeom>
              <a:avLst/>
              <a:gdLst>
                <a:gd name="connsiteX0" fmla="*/ 0 w 1800206"/>
                <a:gd name="connsiteY0" fmla="*/ 891046 h 1782092"/>
                <a:gd name="connsiteX1" fmla="*/ 266861 w 1800206"/>
                <a:gd name="connsiteY1" fmla="*/ 257804 h 1782092"/>
                <a:gd name="connsiteX2" fmla="*/ 900104 w 1800206"/>
                <a:gd name="connsiteY2" fmla="*/ 1 h 1782092"/>
                <a:gd name="connsiteX3" fmla="*/ 1533346 w 1800206"/>
                <a:gd name="connsiteY3" fmla="*/ 257805 h 1782092"/>
                <a:gd name="connsiteX4" fmla="*/ 1800206 w 1800206"/>
                <a:gd name="connsiteY4" fmla="*/ 891048 h 1782092"/>
                <a:gd name="connsiteX5" fmla="*/ 1533345 w 1800206"/>
                <a:gd name="connsiteY5" fmla="*/ 1524291 h 1782092"/>
                <a:gd name="connsiteX6" fmla="*/ 900102 w 1800206"/>
                <a:gd name="connsiteY6" fmla="*/ 1782094 h 1782092"/>
                <a:gd name="connsiteX7" fmla="*/ 266859 w 1800206"/>
                <a:gd name="connsiteY7" fmla="*/ 1524290 h 1782092"/>
                <a:gd name="connsiteX8" fmla="*/ -1 w 1800206"/>
                <a:gd name="connsiteY8" fmla="*/ 891047 h 1782092"/>
                <a:gd name="connsiteX9" fmla="*/ 0 w 1800206"/>
                <a:gd name="connsiteY9" fmla="*/ 891046 h 178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6" h="1782092">
                  <a:moveTo>
                    <a:pt x="0" y="891046"/>
                  </a:moveTo>
                  <a:cubicBezTo>
                    <a:pt x="0" y="653164"/>
                    <a:pt x="96087" y="425159"/>
                    <a:pt x="266861" y="257804"/>
                  </a:cubicBezTo>
                  <a:cubicBezTo>
                    <a:pt x="435394" y="92646"/>
                    <a:pt x="662959" y="1"/>
                    <a:pt x="900104" y="1"/>
                  </a:cubicBezTo>
                  <a:cubicBezTo>
                    <a:pt x="1137250" y="1"/>
                    <a:pt x="1364814" y="92647"/>
                    <a:pt x="1533346" y="257805"/>
                  </a:cubicBezTo>
                  <a:cubicBezTo>
                    <a:pt x="1704120" y="425160"/>
                    <a:pt x="1800206" y="653166"/>
                    <a:pt x="1800206" y="891048"/>
                  </a:cubicBezTo>
                  <a:cubicBezTo>
                    <a:pt x="1800206" y="1128930"/>
                    <a:pt x="1704120" y="1356936"/>
                    <a:pt x="1533345" y="1524291"/>
                  </a:cubicBezTo>
                  <a:cubicBezTo>
                    <a:pt x="1364812" y="1689449"/>
                    <a:pt x="1137248" y="1782094"/>
                    <a:pt x="900102" y="1782094"/>
                  </a:cubicBezTo>
                  <a:cubicBezTo>
                    <a:pt x="662957" y="1782094"/>
                    <a:pt x="435392" y="1689449"/>
                    <a:pt x="266859" y="1524290"/>
                  </a:cubicBezTo>
                  <a:cubicBezTo>
                    <a:pt x="96085" y="1356935"/>
                    <a:pt x="-1" y="1128929"/>
                    <a:pt x="-1" y="891047"/>
                  </a:cubicBezTo>
                  <a:lnTo>
                    <a:pt x="0" y="891046"/>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lIns="289034" tIns="286381" rIns="289034" bIns="286381"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探索</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認識</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自我</a:t>
              </a:r>
            </a:p>
          </p:txBody>
        </p:sp>
        <p:sp>
          <p:nvSpPr>
            <p:cNvPr id="28" name="手繪多邊形 27"/>
            <p:cNvSpPr/>
            <p:nvPr/>
          </p:nvSpPr>
          <p:spPr>
            <a:xfrm rot="20520000">
              <a:off x="5074875" y="3553443"/>
              <a:ext cx="133026" cy="505739"/>
            </a:xfrm>
            <a:custGeom>
              <a:avLst/>
              <a:gdLst>
                <a:gd name="connsiteX0" fmla="*/ 0 w 131792"/>
                <a:gd name="connsiteY0" fmla="*/ 101045 h 505225"/>
                <a:gd name="connsiteX1" fmla="*/ 65896 w 131792"/>
                <a:gd name="connsiteY1" fmla="*/ 101045 h 505225"/>
                <a:gd name="connsiteX2" fmla="*/ 65896 w 131792"/>
                <a:gd name="connsiteY2" fmla="*/ 0 h 505225"/>
                <a:gd name="connsiteX3" fmla="*/ 131792 w 131792"/>
                <a:gd name="connsiteY3" fmla="*/ 252613 h 505225"/>
                <a:gd name="connsiteX4" fmla="*/ 65896 w 131792"/>
                <a:gd name="connsiteY4" fmla="*/ 505225 h 505225"/>
                <a:gd name="connsiteX5" fmla="*/ 65896 w 131792"/>
                <a:gd name="connsiteY5" fmla="*/ 404180 h 505225"/>
                <a:gd name="connsiteX6" fmla="*/ 0 w 131792"/>
                <a:gd name="connsiteY6" fmla="*/ 404180 h 505225"/>
                <a:gd name="connsiteX7" fmla="*/ 0 w 131792"/>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792" h="505225">
                  <a:moveTo>
                    <a:pt x="0" y="101045"/>
                  </a:moveTo>
                  <a:lnTo>
                    <a:pt x="65896" y="101045"/>
                  </a:lnTo>
                  <a:lnTo>
                    <a:pt x="65896" y="0"/>
                  </a:lnTo>
                  <a:lnTo>
                    <a:pt x="131792" y="252613"/>
                  </a:lnTo>
                  <a:lnTo>
                    <a:pt x="65896" y="505225"/>
                  </a:lnTo>
                  <a:lnTo>
                    <a:pt x="65896" y="404180"/>
                  </a:lnTo>
                  <a:lnTo>
                    <a:pt x="0" y="404180"/>
                  </a:lnTo>
                  <a:lnTo>
                    <a:pt x="0" y="101045"/>
                  </a:lnTo>
                  <a:close/>
                </a:path>
              </a:pathLst>
            </a:custGeom>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0" tIns="101045" rIns="39537"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29" name="手繪多邊形 28"/>
            <p:cNvSpPr/>
            <p:nvPr/>
          </p:nvSpPr>
          <p:spPr>
            <a:xfrm>
              <a:off x="5216652" y="2422968"/>
              <a:ext cx="2091652"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321297" tIns="327682" rIns="321297" bIns="327682" spcCol="1270" anchor="ctr"/>
            <a:lstStyle/>
            <a:p>
              <a:pPr algn="ctr">
                <a:defRPr/>
              </a:pPr>
              <a:r>
                <a:rPr kumimoji="0" lang="zh-TW" altLang="en-US" sz="2400" b="1" dirty="0">
                  <a:latin typeface="微軟正黑體" pitchFamily="34" charset="-120"/>
                  <a:ea typeface="微軟正黑體" pitchFamily="34" charset="-120"/>
                </a:rPr>
                <a:t>認識教育與</a:t>
              </a:r>
              <a:r>
                <a:rPr lang="zh-TW" altLang="en-US" sz="2400" b="1" dirty="0">
                  <a:latin typeface="微軟正黑體" pitchFamily="34" charset="-120"/>
                  <a:ea typeface="微軟正黑體" pitchFamily="34" charset="-120"/>
                </a:rPr>
                <a:t>職業環境</a:t>
              </a:r>
            </a:p>
          </p:txBody>
        </p:sp>
        <p:sp>
          <p:nvSpPr>
            <p:cNvPr id="30" name="手繪多邊形 29"/>
            <p:cNvSpPr/>
            <p:nvPr/>
          </p:nvSpPr>
          <p:spPr>
            <a:xfrm rot="3240000">
              <a:off x="4738823"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0" y="101045"/>
                  </a:moveTo>
                  <a:lnTo>
                    <a:pt x="60102" y="101045"/>
                  </a:lnTo>
                  <a:lnTo>
                    <a:pt x="60102" y="0"/>
                  </a:lnTo>
                  <a:lnTo>
                    <a:pt x="120204" y="252613"/>
                  </a:lnTo>
                  <a:lnTo>
                    <a:pt x="60102" y="505225"/>
                  </a:lnTo>
                  <a:lnTo>
                    <a:pt x="60102" y="404180"/>
                  </a:lnTo>
                  <a:lnTo>
                    <a:pt x="0" y="404180"/>
                  </a:lnTo>
                  <a:lnTo>
                    <a:pt x="0" y="101045"/>
                  </a:lnTo>
                  <a:close/>
                </a:path>
              </a:pathLst>
            </a:custGeom>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0" tIns="101045" rIns="3606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1" name="手繪多邊形 30"/>
            <p:cNvSpPr/>
            <p:nvPr/>
          </p:nvSpPr>
          <p:spPr>
            <a:xfrm>
              <a:off x="4460506"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           決策</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能力</a:t>
              </a:r>
            </a:p>
          </p:txBody>
        </p:sp>
        <p:sp>
          <p:nvSpPr>
            <p:cNvPr id="32" name="手繪多邊形 31"/>
            <p:cNvSpPr/>
            <p:nvPr/>
          </p:nvSpPr>
          <p:spPr>
            <a:xfrm rot="18360000">
              <a:off x="3636111" y="4603366"/>
              <a:ext cx="120748" cy="505847"/>
            </a:xfrm>
            <a:custGeom>
              <a:avLst/>
              <a:gdLst>
                <a:gd name="connsiteX0" fmla="*/ 0 w 120204"/>
                <a:gd name="connsiteY0" fmla="*/ 101045 h 505225"/>
                <a:gd name="connsiteX1" fmla="*/ 60102 w 120204"/>
                <a:gd name="connsiteY1" fmla="*/ 101045 h 505225"/>
                <a:gd name="connsiteX2" fmla="*/ 60102 w 120204"/>
                <a:gd name="connsiteY2" fmla="*/ 0 h 505225"/>
                <a:gd name="connsiteX3" fmla="*/ 120204 w 120204"/>
                <a:gd name="connsiteY3" fmla="*/ 252613 h 505225"/>
                <a:gd name="connsiteX4" fmla="*/ 60102 w 120204"/>
                <a:gd name="connsiteY4" fmla="*/ 505225 h 505225"/>
                <a:gd name="connsiteX5" fmla="*/ 60102 w 120204"/>
                <a:gd name="connsiteY5" fmla="*/ 404180 h 505225"/>
                <a:gd name="connsiteX6" fmla="*/ 0 w 120204"/>
                <a:gd name="connsiteY6" fmla="*/ 404180 h 505225"/>
                <a:gd name="connsiteX7" fmla="*/ 0 w 120204"/>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04" h="505225">
                  <a:moveTo>
                    <a:pt x="120203" y="404180"/>
                  </a:moveTo>
                  <a:lnTo>
                    <a:pt x="60102" y="404180"/>
                  </a:lnTo>
                  <a:lnTo>
                    <a:pt x="60102" y="505225"/>
                  </a:lnTo>
                  <a:lnTo>
                    <a:pt x="1" y="252612"/>
                  </a:lnTo>
                  <a:lnTo>
                    <a:pt x="60102" y="0"/>
                  </a:lnTo>
                  <a:lnTo>
                    <a:pt x="60102" y="101045"/>
                  </a:lnTo>
                  <a:lnTo>
                    <a:pt x="120203" y="101045"/>
                  </a:lnTo>
                  <a:lnTo>
                    <a:pt x="120203" y="404180"/>
                  </a:lnTo>
                  <a:close/>
                </a:path>
              </a:pathLst>
            </a:custGeom>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6060" tIns="101046" rIns="0" bIns="101044"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3" name="手繪多邊形 32"/>
            <p:cNvSpPr/>
            <p:nvPr/>
          </p:nvSpPr>
          <p:spPr>
            <a:xfrm>
              <a:off x="2015287" y="4746917"/>
              <a:ext cx="2019888" cy="206495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準備</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與           發展</a:t>
              </a:r>
            </a:p>
          </p:txBody>
        </p:sp>
        <p:sp>
          <p:nvSpPr>
            <p:cNvPr id="34" name="手繪多邊形 33"/>
            <p:cNvSpPr/>
            <p:nvPr/>
          </p:nvSpPr>
          <p:spPr>
            <a:xfrm rot="22611010">
              <a:off x="3182761" y="3553443"/>
              <a:ext cx="204790" cy="503989"/>
            </a:xfrm>
            <a:custGeom>
              <a:avLst/>
              <a:gdLst>
                <a:gd name="connsiteX0" fmla="*/ 0 w 204857"/>
                <a:gd name="connsiteY0" fmla="*/ 101045 h 505225"/>
                <a:gd name="connsiteX1" fmla="*/ 102429 w 204857"/>
                <a:gd name="connsiteY1" fmla="*/ 101045 h 505225"/>
                <a:gd name="connsiteX2" fmla="*/ 102429 w 204857"/>
                <a:gd name="connsiteY2" fmla="*/ 0 h 505225"/>
                <a:gd name="connsiteX3" fmla="*/ 204857 w 204857"/>
                <a:gd name="connsiteY3" fmla="*/ 252613 h 505225"/>
                <a:gd name="connsiteX4" fmla="*/ 102429 w 204857"/>
                <a:gd name="connsiteY4" fmla="*/ 505225 h 505225"/>
                <a:gd name="connsiteX5" fmla="*/ 102429 w 204857"/>
                <a:gd name="connsiteY5" fmla="*/ 404180 h 505225"/>
                <a:gd name="connsiteX6" fmla="*/ 0 w 204857"/>
                <a:gd name="connsiteY6" fmla="*/ 404180 h 505225"/>
                <a:gd name="connsiteX7" fmla="*/ 0 w 204857"/>
                <a:gd name="connsiteY7" fmla="*/ 101045 h 5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857" h="505225">
                  <a:moveTo>
                    <a:pt x="204856" y="404180"/>
                  </a:moveTo>
                  <a:lnTo>
                    <a:pt x="102428" y="404180"/>
                  </a:lnTo>
                  <a:lnTo>
                    <a:pt x="102428" y="505225"/>
                  </a:lnTo>
                  <a:lnTo>
                    <a:pt x="1" y="252612"/>
                  </a:lnTo>
                  <a:lnTo>
                    <a:pt x="102428" y="0"/>
                  </a:lnTo>
                  <a:lnTo>
                    <a:pt x="102428" y="101045"/>
                  </a:lnTo>
                  <a:lnTo>
                    <a:pt x="204856" y="101045"/>
                  </a:lnTo>
                  <a:lnTo>
                    <a:pt x="204856" y="404180"/>
                  </a:lnTo>
                  <a:close/>
                </a:path>
              </a:pathLst>
            </a:custGeom>
          </p:spPr>
          <p:style>
            <a:lnRef idx="0">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61457" tIns="101045" rIns="-1" bIns="101045" spcCol="1270" anchor="ctr"/>
            <a:lstStyle/>
            <a:p>
              <a:pPr algn="ctr" defTabSz="889000" fontAlgn="auto">
                <a:lnSpc>
                  <a:spcPct val="90000"/>
                </a:lnSpc>
                <a:spcAft>
                  <a:spcPct val="35000"/>
                </a:spcAft>
                <a:defRPr/>
              </a:pPr>
              <a:endParaRPr kumimoji="0" lang="zh-TW" altLang="en-US" sz="2000" b="1">
                <a:latin typeface="微軟正黑體" pitchFamily="34" charset="-120"/>
                <a:ea typeface="微軟正黑體" pitchFamily="34" charset="-120"/>
              </a:endParaRPr>
            </a:p>
          </p:txBody>
        </p:sp>
        <p:sp>
          <p:nvSpPr>
            <p:cNvPr id="35" name="手繪多邊形 34"/>
            <p:cNvSpPr/>
            <p:nvPr/>
          </p:nvSpPr>
          <p:spPr>
            <a:xfrm>
              <a:off x="1115614" y="2422968"/>
              <a:ext cx="2019888" cy="2063205"/>
            </a:xfrm>
            <a:custGeom>
              <a:avLst/>
              <a:gdLst>
                <a:gd name="connsiteX0" fmla="*/ 0 w 2020513"/>
                <a:gd name="connsiteY0" fmla="*/ 1032056 h 2064111"/>
                <a:gd name="connsiteX1" fmla="*/ 288315 w 2020513"/>
                <a:gd name="connsiteY1" fmla="*/ 310113 h 2064111"/>
                <a:gd name="connsiteX2" fmla="*/ 1010259 w 2020513"/>
                <a:gd name="connsiteY2" fmla="*/ 1 h 2064111"/>
                <a:gd name="connsiteX3" fmla="*/ 1732202 w 2020513"/>
                <a:gd name="connsiteY3" fmla="*/ 310115 h 2064111"/>
                <a:gd name="connsiteX4" fmla="*/ 2020515 w 2020513"/>
                <a:gd name="connsiteY4" fmla="*/ 1032059 h 2064111"/>
                <a:gd name="connsiteX5" fmla="*/ 1732201 w 2020513"/>
                <a:gd name="connsiteY5" fmla="*/ 1754003 h 2064111"/>
                <a:gd name="connsiteX6" fmla="*/ 1010257 w 2020513"/>
                <a:gd name="connsiteY6" fmla="*/ 2064115 h 2064111"/>
                <a:gd name="connsiteX7" fmla="*/ 288314 w 2020513"/>
                <a:gd name="connsiteY7" fmla="*/ 1754002 h 2064111"/>
                <a:gd name="connsiteX8" fmla="*/ 1 w 2020513"/>
                <a:gd name="connsiteY8" fmla="*/ 1032058 h 2064111"/>
                <a:gd name="connsiteX9" fmla="*/ 0 w 2020513"/>
                <a:gd name="connsiteY9" fmla="*/ 1032056 h 2064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0513" h="2064111">
                  <a:moveTo>
                    <a:pt x="0" y="1032056"/>
                  </a:moveTo>
                  <a:cubicBezTo>
                    <a:pt x="0" y="762153"/>
                    <a:pt x="103500" y="502989"/>
                    <a:pt x="288315" y="310113"/>
                  </a:cubicBezTo>
                  <a:cubicBezTo>
                    <a:pt x="478358" y="111781"/>
                    <a:pt x="738584" y="1"/>
                    <a:pt x="1010259" y="1"/>
                  </a:cubicBezTo>
                  <a:cubicBezTo>
                    <a:pt x="1281934" y="1"/>
                    <a:pt x="1542160" y="111782"/>
                    <a:pt x="1732202" y="310115"/>
                  </a:cubicBezTo>
                  <a:cubicBezTo>
                    <a:pt x="1917016" y="502992"/>
                    <a:pt x="2020515" y="762156"/>
                    <a:pt x="2020515" y="1032059"/>
                  </a:cubicBezTo>
                  <a:cubicBezTo>
                    <a:pt x="2020515" y="1301962"/>
                    <a:pt x="1917016" y="1561126"/>
                    <a:pt x="1732201" y="1754003"/>
                  </a:cubicBezTo>
                  <a:cubicBezTo>
                    <a:pt x="1542159" y="1952335"/>
                    <a:pt x="1281933" y="2064116"/>
                    <a:pt x="1010257" y="2064115"/>
                  </a:cubicBezTo>
                  <a:cubicBezTo>
                    <a:pt x="738582" y="2064115"/>
                    <a:pt x="478356" y="1952334"/>
                    <a:pt x="288314" y="1754002"/>
                  </a:cubicBezTo>
                  <a:cubicBezTo>
                    <a:pt x="103499" y="1561125"/>
                    <a:pt x="1" y="1301961"/>
                    <a:pt x="1" y="1032058"/>
                  </a:cubicBezTo>
                  <a:cubicBezTo>
                    <a:pt x="1" y="1032057"/>
                    <a:pt x="0" y="1032057"/>
                    <a:pt x="0" y="1032056"/>
                  </a:cubicBezTo>
                  <a:close/>
                </a:path>
              </a:pathLst>
            </a:custGeom>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lIns="321297" tIns="327682" rIns="321297" bIns="327682" spcCol="1270" anchor="ctr"/>
            <a:lstStyle/>
            <a:p>
              <a:pPr algn="ctr" defTabSz="889000" fontAlgn="auto">
                <a:lnSpc>
                  <a:spcPct val="90000"/>
                </a:lnSpc>
                <a:spcAft>
                  <a:spcPct val="35000"/>
                </a:spcAft>
                <a:defRPr/>
              </a:pPr>
              <a:r>
                <a:rPr kumimoji="0" lang="zh-TW" altLang="en-US" sz="2400" b="1" dirty="0">
                  <a:latin typeface="微軟正黑體" pitchFamily="34" charset="-120"/>
                  <a:ea typeface="微軟正黑體" pitchFamily="34" charset="-120"/>
                </a:rPr>
                <a:t>生涯</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發展的</a:t>
              </a:r>
              <a:r>
                <a:rPr kumimoji="0" lang="en-US" altLang="zh-TW" sz="2400" b="1" dirty="0">
                  <a:latin typeface="微軟正黑體" pitchFamily="34" charset="-120"/>
                  <a:ea typeface="微軟正黑體" pitchFamily="34" charset="-120"/>
                </a:rPr>
                <a:t/>
              </a:r>
              <a:br>
                <a:rPr kumimoji="0" lang="en-US" altLang="zh-TW" sz="2400" b="1" dirty="0">
                  <a:latin typeface="微軟正黑體" pitchFamily="34" charset="-120"/>
                  <a:ea typeface="微軟正黑體" pitchFamily="34" charset="-120"/>
                </a:rPr>
              </a:br>
              <a:r>
                <a:rPr kumimoji="0" lang="zh-TW" altLang="en-US" sz="2400" b="1" dirty="0">
                  <a:latin typeface="微軟正黑體" pitchFamily="34" charset="-120"/>
                  <a:ea typeface="微軟正黑體" pitchFamily="34" charset="-120"/>
                </a:rPr>
                <a:t>意義</a:t>
              </a:r>
            </a:p>
          </p:txBody>
        </p:sp>
      </p:grpSp>
    </p:spTree>
    <p:extLst>
      <p:ext uri="{BB962C8B-B14F-4D97-AF65-F5344CB8AC3E}">
        <p14:creationId xmlns:p14="http://schemas.microsoft.com/office/powerpoint/2010/main" xmlns="" val="2467348139"/>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a:p>
            <a:endParaRPr lang="zh-TW" altLang="en-US" sz="2000" dirty="0">
              <a:solidFill>
                <a:schemeClr val="bg1"/>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363593" y="529516"/>
            <a:ext cx="4334164"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rPr>
              <a:t>國中生生涯規劃實施歷程</a:t>
            </a:r>
            <a:r>
              <a:rPr lang="en-US" altLang="zh-TW" sz="2800" dirty="0">
                <a:solidFill>
                  <a:srgbClr val="FFFFCC"/>
                </a:solidFill>
                <a:latin typeface="Adobe 繁黑體 Std B" pitchFamily="34" charset="-120"/>
                <a:ea typeface="Adobe 繁黑體 Std B" pitchFamily="34" charset="-120"/>
              </a:rPr>
              <a:t>1</a:t>
            </a:r>
            <a:endParaRPr lang="zh-TW" altLang="en-US" sz="2800" dirty="0">
              <a:solidFill>
                <a:srgbClr val="FFFFCC"/>
              </a:solidFill>
              <a:latin typeface="Adobe 繁黑體 Std B" pitchFamily="34" charset="-120"/>
              <a:ea typeface="Adobe 繁黑體 Std B" pitchFamily="34" charset="-120"/>
            </a:endParaRPr>
          </a:p>
        </p:txBody>
      </p:sp>
      <p:cxnSp>
        <p:nvCxnSpPr>
          <p:cNvPr id="40" name="直線接點 39"/>
          <p:cNvCxnSpPr/>
          <p:nvPr/>
        </p:nvCxnSpPr>
        <p:spPr bwMode="auto">
          <a:xfrm>
            <a:off x="251520" y="2852936"/>
            <a:ext cx="8496944" cy="0"/>
          </a:xfrm>
          <a:prstGeom prst="line">
            <a:avLst/>
          </a:prstGeom>
          <a:ln w="28575">
            <a:solidFill>
              <a:srgbClr val="0070C0"/>
            </a:solidFill>
            <a:prstDash val="sysDash"/>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42" name="圖片 41" descr="適性輔導-歷程.png"/>
          <p:cNvPicPr>
            <a:picLocks noChangeAspect="1"/>
          </p:cNvPicPr>
          <p:nvPr/>
        </p:nvPicPr>
        <p:blipFill>
          <a:blip r:embed="rId5" cstate="print"/>
          <a:stretch>
            <a:fillRect/>
          </a:stretch>
        </p:blipFill>
        <p:spPr>
          <a:xfrm>
            <a:off x="130120" y="1196753"/>
            <a:ext cx="8676456" cy="5000332"/>
          </a:xfrm>
          <a:prstGeom prst="rect">
            <a:avLst/>
          </a:prstGeom>
        </p:spPr>
      </p:pic>
    </p:spTree>
    <p:extLst>
      <p:ext uri="{BB962C8B-B14F-4D97-AF65-F5344CB8AC3E}">
        <p14:creationId xmlns:p14="http://schemas.microsoft.com/office/powerpoint/2010/main" xmlns="" val="704918181"/>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4" y="-15641"/>
            <a:ext cx="1961183" cy="49231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5" name="群組 74"/>
          <p:cNvGrpSpPr/>
          <p:nvPr/>
        </p:nvGrpSpPr>
        <p:grpSpPr>
          <a:xfrm>
            <a:off x="2411762" y="44625"/>
            <a:ext cx="2480725" cy="380075"/>
            <a:chOff x="2411760" y="44624"/>
            <a:chExt cx="2480725" cy="380075"/>
          </a:xfrm>
        </p:grpSpPr>
        <p:sp>
          <p:nvSpPr>
            <p:cNvPr id="78" name="橢圓 77"/>
            <p:cNvSpPr/>
            <p:nvPr/>
          </p:nvSpPr>
          <p:spPr>
            <a:xfrm>
              <a:off x="2843808" y="64659"/>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9" name="橢圓 78"/>
            <p:cNvSpPr/>
            <p:nvPr/>
          </p:nvSpPr>
          <p:spPr>
            <a:xfrm>
              <a:off x="3304213"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0" name="橢圓 79"/>
            <p:cNvSpPr/>
            <p:nvPr/>
          </p:nvSpPr>
          <p:spPr>
            <a:xfrm>
              <a:off x="2411760" y="64659"/>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1" name="橢圓 8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532445"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6</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6" name="矩形 35"/>
          <p:cNvSpPr/>
          <p:nvPr/>
        </p:nvSpPr>
        <p:spPr>
          <a:xfrm>
            <a:off x="0"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p:cNvSpPr txBox="1"/>
          <p:nvPr/>
        </p:nvSpPr>
        <p:spPr>
          <a:xfrm>
            <a:off x="179512" y="529516"/>
            <a:ext cx="5570756" cy="523220"/>
          </a:xfrm>
          <a:prstGeom prst="rect">
            <a:avLst/>
          </a:prstGeom>
          <a:noFill/>
        </p:spPr>
        <p:txBody>
          <a:bodyPr wrap="none" rtlCol="0">
            <a:spAutoFit/>
          </a:bodyPr>
          <a:lstStyle/>
          <a:p>
            <a:r>
              <a:rPr lang="zh-TW" altLang="en-US" sz="2800" dirty="0">
                <a:solidFill>
                  <a:srgbClr val="FFFFCC"/>
                </a:solidFill>
                <a:latin typeface="Adobe 繁黑體 Std B" pitchFamily="34" charset="-120"/>
                <a:ea typeface="Adobe 繁黑體 Std B" pitchFamily="34" charset="-120"/>
                <a:sym typeface="Wingdings" pitchFamily="2" charset="2"/>
              </a:rPr>
              <a:t>國中學生生涯發展教育指引與紀錄</a:t>
            </a:r>
            <a:endParaRPr lang="zh-TW" altLang="en-US" sz="2800" dirty="0">
              <a:solidFill>
                <a:srgbClr val="FFFFCC"/>
              </a:solidFill>
              <a:latin typeface="Adobe 繁黑體 Std B" pitchFamily="34" charset="-120"/>
              <a:ea typeface="Adobe 繁黑體 Std B" pitchFamily="34" charset="-120"/>
            </a:endParaRPr>
          </a:p>
        </p:txBody>
      </p:sp>
      <p:grpSp>
        <p:nvGrpSpPr>
          <p:cNvPr id="3" name="群組 2"/>
          <p:cNvGrpSpPr/>
          <p:nvPr/>
        </p:nvGrpSpPr>
        <p:grpSpPr>
          <a:xfrm>
            <a:off x="139957" y="1085944"/>
            <a:ext cx="8784976" cy="5079360"/>
            <a:chOff x="179512" y="1473200"/>
            <a:chExt cx="8784976" cy="5268168"/>
          </a:xfrm>
        </p:grpSpPr>
        <p:sp>
          <p:nvSpPr>
            <p:cNvPr id="17" name="圓角矩形 16"/>
            <p:cNvSpPr/>
            <p:nvPr/>
          </p:nvSpPr>
          <p:spPr>
            <a:xfrm flipV="1">
              <a:off x="179512" y="2287720"/>
              <a:ext cx="8784976" cy="4453648"/>
            </a:xfrm>
            <a:prstGeom prst="roundRect">
              <a:avLst>
                <a:gd name="adj" fmla="val 2191"/>
              </a:avLst>
            </a:prstGeom>
            <a:gradFill>
              <a:gsLst>
                <a:gs pos="0">
                  <a:srgbClr val="1A0001"/>
                </a:gs>
                <a:gs pos="50000">
                  <a:srgbClr val="99215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a:grpSpLocks/>
            </p:cNvGrpSpPr>
            <p:nvPr/>
          </p:nvGrpSpPr>
          <p:grpSpPr bwMode="auto">
            <a:xfrm>
              <a:off x="595313" y="1473200"/>
              <a:ext cx="3513137" cy="4578350"/>
              <a:chOff x="746510" y="1249139"/>
              <a:chExt cx="3517900" cy="4958656"/>
            </a:xfrm>
          </p:grpSpPr>
          <p:sp>
            <p:nvSpPr>
              <p:cNvPr id="19" name="矩形 18"/>
              <p:cNvSpPr/>
              <p:nvPr/>
            </p:nvSpPr>
            <p:spPr bwMode="auto">
              <a:xfrm>
                <a:off x="814865" y="1326511"/>
                <a:ext cx="3449545" cy="488128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0"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l="43504" t="22778" r="33958" b="20000"/>
              <a:stretch>
                <a:fillRect/>
              </a:stretch>
            </p:blipFill>
            <p:spPr bwMode="auto">
              <a:xfrm>
                <a:off x="746510" y="1249139"/>
                <a:ext cx="3433884" cy="4833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群組 20"/>
            <p:cNvGrpSpPr>
              <a:grpSpLocks/>
            </p:cNvGrpSpPr>
            <p:nvPr/>
          </p:nvGrpSpPr>
          <p:grpSpPr bwMode="auto">
            <a:xfrm>
              <a:off x="4860032" y="1524000"/>
              <a:ext cx="3668713" cy="4527550"/>
              <a:chOff x="4932363" y="1387128"/>
              <a:chExt cx="3252787" cy="4562475"/>
            </a:xfrm>
          </p:grpSpPr>
          <p:sp>
            <p:nvSpPr>
              <p:cNvPr id="22" name="矩形 21"/>
              <p:cNvSpPr/>
              <p:nvPr/>
            </p:nvSpPr>
            <p:spPr bwMode="auto">
              <a:xfrm>
                <a:off x="5021037" y="1487912"/>
                <a:ext cx="3164113" cy="4461691"/>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ea typeface="新細明體" pitchFamily="18" charset="-120"/>
                </a:endParaRPr>
              </a:p>
            </p:txBody>
          </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32363" y="1387128"/>
                <a:ext cx="3184525" cy="447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 name="文字方塊 1"/>
            <p:cNvSpPr txBox="1">
              <a:spLocks noChangeArrowheads="1"/>
            </p:cNvSpPr>
            <p:nvPr/>
          </p:nvSpPr>
          <p:spPr bwMode="auto">
            <a:xfrm>
              <a:off x="4428555" y="5373216"/>
              <a:ext cx="4463925" cy="1215802"/>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dirty="0">
                  <a:solidFill>
                    <a:schemeClr val="tx1"/>
                  </a:solidFill>
                </a:rPr>
                <a:t>協助學</a:t>
              </a:r>
              <a:r>
                <a:rPr lang="zh-TW" altLang="en-US" dirty="0">
                  <a:solidFill>
                    <a:schemeClr val="tx1"/>
                  </a:solidFill>
                </a:rPr>
                <a:t>生</a:t>
              </a:r>
              <a:r>
                <a:rPr lang="zh-TW" altLang="zh-TW" dirty="0">
                  <a:solidFill>
                    <a:schemeClr val="tx1"/>
                  </a:solidFill>
                </a:rPr>
                <a:t>記錄生涯規劃所需資料以利在九年級做升學進路選擇時有較完整、資訊可供參考。</a:t>
              </a:r>
              <a:endParaRPr lang="zh-TW" altLang="en-US" dirty="0">
                <a:solidFill>
                  <a:schemeClr val="tx1"/>
                </a:solidFill>
              </a:endParaRPr>
            </a:p>
          </p:txBody>
        </p:sp>
        <p:sp>
          <p:nvSpPr>
            <p:cNvPr id="25" name="文字方塊 1"/>
            <p:cNvSpPr txBox="1">
              <a:spLocks noChangeArrowheads="1"/>
            </p:cNvSpPr>
            <p:nvPr/>
          </p:nvSpPr>
          <p:spPr bwMode="auto">
            <a:xfrm>
              <a:off x="395288" y="5373216"/>
              <a:ext cx="3856037" cy="1196752"/>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400" dirty="0">
                  <a:solidFill>
                    <a:schemeClr val="tx1"/>
                  </a:solidFill>
                </a:rPr>
                <a:t>協助學校規劃辦理生涯發展教育工作，做為學生適性輔導的基礎。</a:t>
              </a:r>
            </a:p>
          </p:txBody>
        </p:sp>
      </p:grpSp>
      <p:sp>
        <p:nvSpPr>
          <p:cNvPr id="26" name="矩形 25"/>
          <p:cNvSpPr/>
          <p:nvPr/>
        </p:nvSpPr>
        <p:spPr>
          <a:xfrm>
            <a:off x="4909968" y="44624"/>
            <a:ext cx="4054520" cy="400110"/>
          </a:xfrm>
          <a:prstGeom prst="rect">
            <a:avLst/>
          </a:prstGeom>
        </p:spPr>
        <p:txBody>
          <a:bodyPr wrap="square">
            <a:spAutoFit/>
          </a:bodyPr>
          <a:lstStyle/>
          <a:p>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生涯覺察與試探</a:t>
            </a:r>
          </a:p>
        </p:txBody>
      </p:sp>
    </p:spTree>
    <p:extLst>
      <p:ext uri="{BB962C8B-B14F-4D97-AF65-F5344CB8AC3E}">
        <p14:creationId xmlns:p14="http://schemas.microsoft.com/office/powerpoint/2010/main" xmlns="" val="81649793"/>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sld>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天空">
  <a:themeElements>
    <a:clrScheme name="天空">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天空">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天空">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3558</TotalTime>
  <Words>2684</Words>
  <Application>Microsoft Office PowerPoint</Application>
  <PresentationFormat>如螢幕大小 (4:3)</PresentationFormat>
  <Paragraphs>792</Paragraphs>
  <Slides>40</Slides>
  <Notes>11</Notes>
  <HiddenSlides>0</HiddenSlides>
  <MMClips>0</MMClips>
  <ScaleCrop>false</ScaleCrop>
  <HeadingPairs>
    <vt:vector size="4" baseType="variant">
      <vt:variant>
        <vt:lpstr>佈景主題</vt:lpstr>
      </vt:variant>
      <vt:variant>
        <vt:i4>5</vt:i4>
      </vt:variant>
      <vt:variant>
        <vt:lpstr>投影片標題</vt:lpstr>
      </vt:variant>
      <vt:variant>
        <vt:i4>40</vt:i4>
      </vt:variant>
    </vt:vector>
  </HeadingPairs>
  <TitlesOfParts>
    <vt:vector size="45" baseType="lpstr">
      <vt:lpstr>本署簡報檔版型</vt:lpstr>
      <vt:lpstr>1_天空</vt:lpstr>
      <vt:lpstr>1_本署簡報檔版型</vt:lpstr>
      <vt:lpstr>1_12年國教簡報</vt:lpstr>
      <vt:lpstr>2_本署簡報檔版型</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user</cp:lastModifiedBy>
  <cp:revision>350</cp:revision>
  <dcterms:created xsi:type="dcterms:W3CDTF">2015-12-08T05:25:30Z</dcterms:created>
  <dcterms:modified xsi:type="dcterms:W3CDTF">2018-01-19T07:27:07Z</dcterms:modified>
</cp:coreProperties>
</file>