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2" d="100"/>
          <a:sy n="122" d="100"/>
        </p:scale>
        <p:origin x="-116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6" descr="bg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圖片 7" descr="logo1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463" y="3812118"/>
            <a:ext cx="4203700" cy="2976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圖片 8" descr="bg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圖片 9" descr="logo1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4489392"/>
            <a:ext cx="3124027" cy="1818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>
            <a:lvl1pPr algn="ctr">
              <a:defRPr sz="4800" b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39077"/>
          </a:xfrm>
        </p:spPr>
        <p:txBody>
          <a:bodyPr/>
          <a:lstStyle>
            <a:lvl1pPr marL="0" indent="0" algn="ctr">
              <a:spcBef>
                <a:spcPts val="600"/>
              </a:spcBef>
              <a:spcAft>
                <a:spcPts val="600"/>
              </a:spcAft>
              <a:buNone/>
              <a:defRPr b="1">
                <a:solidFill>
                  <a:schemeClr val="accent6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8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EAB0C2-A515-4776-9609-C87EAC10637D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4EFCE1-AA71-404D-A23B-F1212109020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930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EAB0C2-A515-4776-9609-C87EAC10637D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4EFCE1-AA71-404D-A23B-F1212109020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397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EAB0C2-A515-4776-9609-C87EAC10637D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4EFCE1-AA71-404D-A23B-F1212109020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231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6" descr="bg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LOGO決定 - 複製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7050" y="0"/>
            <a:ext cx="2266950" cy="1413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圖片 8" descr="bg2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988839"/>
            <a:ext cx="8229600" cy="4137324"/>
          </a:xfrm>
        </p:spPr>
        <p:txBody>
          <a:bodyPr>
            <a:normAutofit/>
          </a:bodyPr>
          <a:lstStyle>
            <a:lvl1pPr>
              <a:defRPr sz="2800" baseline="0">
                <a:latin typeface="Arial" panose="020B0604020202020204" pitchFamily="34" charset="0"/>
                <a:ea typeface="微軟正黑體" pitchFamily="34" charset="-120"/>
              </a:defRPr>
            </a:lvl1pPr>
            <a:lvl2pPr>
              <a:defRPr sz="2400" baseline="0">
                <a:latin typeface="Arial" panose="020B0604020202020204" pitchFamily="34" charset="0"/>
                <a:ea typeface="微軟正黑體" pitchFamily="34" charset="-120"/>
              </a:defRPr>
            </a:lvl2pPr>
            <a:lvl3pPr>
              <a:defRPr sz="2000" baseline="0">
                <a:latin typeface="Arial" panose="020B0604020202020204" pitchFamily="34" charset="0"/>
                <a:ea typeface="微軟正黑體" pitchFamily="34" charset="-120"/>
              </a:defRPr>
            </a:lvl3pPr>
            <a:lvl4pPr>
              <a:defRPr sz="1800" baseline="0">
                <a:latin typeface="Arial" panose="020B0604020202020204" pitchFamily="34" charset="0"/>
                <a:ea typeface="微軟正黑體" pitchFamily="34" charset="-120"/>
              </a:defRPr>
            </a:lvl4pPr>
            <a:lvl5pPr>
              <a:defRPr sz="1800" baseline="0">
                <a:latin typeface="Arial" panose="020B0604020202020204" pitchFamily="34" charset="0"/>
                <a:ea typeface="微軟正黑體" pitchFamily="34" charset="-120"/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8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EAB0C2-A515-4776-9609-C87EAC10637D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4EFCE1-AA71-404D-A23B-F1212109020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572396" y="0"/>
            <a:ext cx="1571604" cy="18097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pic>
        <p:nvPicPr>
          <p:cNvPr id="11" name="圖片 10" descr="logo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32240" y="68627"/>
            <a:ext cx="2352858" cy="134414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331"/>
            <a:ext cx="8229600" cy="1143000"/>
          </a:xfrm>
        </p:spPr>
        <p:txBody>
          <a:bodyPr>
            <a:normAutofit/>
          </a:bodyPr>
          <a:lstStyle>
            <a:lvl1pPr>
              <a:defRPr sz="4000"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74907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8" descr="bg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圖片 9" descr="logo1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1" y="4363670"/>
            <a:ext cx="3340051" cy="1943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306896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3568" y="44371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EAB0C2-A515-4776-9609-C87EAC10637D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4EFCE1-AA71-404D-A23B-F1212109020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38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EAB0C2-A515-4776-9609-C87EAC10637D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4EFCE1-AA71-404D-A23B-F1212109020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978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對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7572396" y="0"/>
            <a:ext cx="1571604" cy="18097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10" name="標題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059826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EAB0C2-A515-4776-9609-C87EAC10637D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4EFCE1-AA71-404D-A23B-F1212109020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939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EAB0C2-A515-4776-9609-C87EAC10637D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4EFCE1-AA71-404D-A23B-F1212109020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867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EAB0C2-A515-4776-9609-C87EAC10637D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4EFCE1-AA71-404D-A23B-F1212109020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244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EAB0C2-A515-4776-9609-C87EAC10637D}" type="datetimeFigureOut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2016/2/24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4EFCE1-AA71-404D-A23B-F1212109020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970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5167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09EAB0C2-A515-4776-9609-C87EAC10637D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2016/2/24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814EFCE1-AA71-404D-A23B-F1212109020E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266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rgbClr val="1F4429"/>
          </a:solidFill>
          <a:latin typeface="微軟正黑體" panose="020B0604030504040204" pitchFamily="34" charset="-120"/>
          <a:ea typeface="微軟正黑體" panose="020B0604030504040204" pitchFamily="34" charset="-120"/>
          <a:cs typeface="微軟正黑體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1F4429"/>
          </a:solidFill>
          <a:latin typeface="微軟正黑體"/>
          <a:ea typeface="微軟正黑體"/>
          <a:cs typeface="微軟正黑體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1F4429"/>
          </a:solidFill>
          <a:latin typeface="微軟正黑體"/>
          <a:ea typeface="微軟正黑體"/>
          <a:cs typeface="微軟正黑體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1F4429"/>
          </a:solidFill>
          <a:latin typeface="微軟正黑體"/>
          <a:ea typeface="微軟正黑體"/>
          <a:cs typeface="微軟正黑體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1F4429"/>
          </a:solidFill>
          <a:latin typeface="微軟正黑體"/>
          <a:ea typeface="微軟正黑體"/>
          <a:cs typeface="微軟正黑體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1F4429"/>
          </a:solidFill>
          <a:latin typeface="微軟正黑體"/>
          <a:ea typeface="微軟正黑體"/>
          <a:cs typeface="微軟正黑體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1F4429"/>
          </a:solidFill>
          <a:latin typeface="微軟正黑體"/>
          <a:ea typeface="微軟正黑體"/>
          <a:cs typeface="微軟正黑體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1F4429"/>
          </a:solidFill>
          <a:latin typeface="微軟正黑體"/>
          <a:ea typeface="微軟正黑體"/>
          <a:cs typeface="微軟正黑體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1F4429"/>
          </a:solidFill>
          <a:latin typeface="微軟正黑體"/>
          <a:ea typeface="微軟正黑體"/>
          <a:cs typeface="微軟正黑體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微軟正黑體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微軟正黑體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微軟正黑體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微軟正黑體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微軟正黑體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323528" y="14130"/>
            <a:ext cx="8229600" cy="822582"/>
          </a:xfrm>
        </p:spPr>
        <p:txBody>
          <a:bodyPr>
            <a:normAutofit/>
          </a:bodyPr>
          <a:lstStyle/>
          <a:p>
            <a:pPr algn="ctr"/>
            <a:r>
              <a:rPr lang="zh-TW" altLang="en-US" sz="2800" dirty="0" smtClean="0"/>
              <a:t>課文本位閱讀理解初階研習工作</a:t>
            </a:r>
            <a:r>
              <a:rPr lang="zh-TW" altLang="en-US" sz="2800" dirty="0" smtClean="0"/>
              <a:t>坊課程</a:t>
            </a:r>
            <a:r>
              <a:rPr lang="zh-TW" altLang="en-US" sz="2800" dirty="0" smtClean="0"/>
              <a:t>內容</a:t>
            </a:r>
            <a:endParaRPr lang="zh-TW" altLang="en-US" sz="2800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179183"/>
              </p:ext>
            </p:extLst>
          </p:nvPr>
        </p:nvGraphicFramePr>
        <p:xfrm>
          <a:off x="251520" y="764704"/>
          <a:ext cx="8640960" cy="5195804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5000946"/>
                <a:gridCol w="3640014"/>
              </a:tblGrid>
              <a:tr h="432048">
                <a:tc>
                  <a:txBody>
                    <a:bodyPr/>
                    <a:lstStyle/>
                    <a:p>
                      <a:r>
                        <a:rPr lang="zh-TW" altLang="en-US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策略</a:t>
                      </a:r>
                      <a:endParaRPr lang="zh-TW" altLang="en-US" sz="2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06532" marR="106532" marT="53266" marB="532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時間</a:t>
                      </a:r>
                      <a:endParaRPr lang="zh-TW" altLang="en-US" sz="2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06532" marR="106532" marT="53266" marB="532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2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單元</a:t>
                      </a:r>
                      <a:r>
                        <a:rPr lang="en-US" altLang="zh-TW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3—</a:t>
                      </a:r>
                      <a:r>
                        <a:rPr lang="zh-TW" altLang="en-US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識字</a:t>
                      </a:r>
                      <a:r>
                        <a:rPr lang="zh-TW" altLang="en-US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與流暢性 </a:t>
                      </a:r>
                      <a:endParaRPr lang="en-US" altLang="zh-TW" sz="2200" b="1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單元</a:t>
                      </a:r>
                      <a:r>
                        <a:rPr lang="en-US" altLang="zh-TW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4—</a:t>
                      </a:r>
                      <a:r>
                        <a:rPr lang="zh-TW" altLang="en-US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詞彙</a:t>
                      </a:r>
                      <a:endParaRPr lang="zh-TW" altLang="en-US" sz="2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06532" marR="106532" marT="53266" marB="532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09</a:t>
                      </a:r>
                      <a:r>
                        <a:rPr lang="zh-TW" altLang="en-US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：</a:t>
                      </a:r>
                      <a:r>
                        <a:rPr lang="en-US" altLang="zh-TW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00</a:t>
                      </a:r>
                      <a:r>
                        <a:rPr lang="zh-TW" altLang="en-US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en-US" altLang="zh-TW" sz="28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~</a:t>
                      </a:r>
                      <a:r>
                        <a:rPr lang="zh-TW" altLang="en-US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en-US" altLang="zh-TW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09</a:t>
                      </a:r>
                      <a:r>
                        <a:rPr lang="zh-TW" altLang="en-US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：</a:t>
                      </a:r>
                      <a:r>
                        <a:rPr lang="en-US" altLang="zh-TW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50</a:t>
                      </a:r>
                      <a:endParaRPr lang="zh-TW" altLang="en-US" sz="2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06532" marR="106532" marT="53266" marB="532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0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單元</a:t>
                      </a:r>
                      <a:r>
                        <a:rPr lang="en-US" altLang="zh-TW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8—</a:t>
                      </a:r>
                      <a:r>
                        <a:rPr lang="zh-TW" altLang="en-US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推論</a:t>
                      </a:r>
                      <a:r>
                        <a:rPr lang="en-US" altLang="zh-TW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1-</a:t>
                      </a:r>
                      <a:r>
                        <a:rPr lang="zh-TW" altLang="en-US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指示詞與因果關係</a:t>
                      </a:r>
                      <a:endParaRPr lang="en-US" altLang="zh-TW" sz="2200" b="1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單元</a:t>
                      </a:r>
                      <a:r>
                        <a:rPr lang="en-US" altLang="zh-TW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11—</a:t>
                      </a:r>
                      <a:r>
                        <a:rPr lang="zh-TW" altLang="en-US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以課文結構寫大意</a:t>
                      </a:r>
                      <a:endParaRPr lang="zh-TW" altLang="en-US" sz="2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06532" marR="106532" marT="53266" marB="532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</a:t>
                      </a:r>
                      <a:r>
                        <a:rPr lang="zh-TW" altLang="en-US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：</a:t>
                      </a:r>
                      <a:r>
                        <a:rPr lang="en-US" altLang="zh-TW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00</a:t>
                      </a:r>
                      <a:r>
                        <a:rPr lang="zh-TW" altLang="en-US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</a:t>
                      </a:r>
                      <a:r>
                        <a:rPr lang="en-US" altLang="zh-TW" sz="28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~</a:t>
                      </a:r>
                      <a:r>
                        <a:rPr lang="zh-TW" altLang="en-US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en-US" altLang="zh-TW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</a:t>
                      </a:r>
                      <a:r>
                        <a:rPr lang="zh-TW" altLang="en-US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：</a:t>
                      </a:r>
                      <a:r>
                        <a:rPr lang="en-US" altLang="zh-TW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55</a:t>
                      </a:r>
                      <a:endParaRPr lang="zh-TW" altLang="en-US" sz="2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06532" marR="106532" marT="53266" marB="532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40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單元</a:t>
                      </a:r>
                      <a:r>
                        <a:rPr lang="en-US" altLang="zh-TW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5—</a:t>
                      </a:r>
                      <a:r>
                        <a:rPr lang="zh-TW" altLang="en-US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課文大意</a:t>
                      </a:r>
                      <a:r>
                        <a:rPr lang="en-US" altLang="zh-TW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-</a:t>
                      </a:r>
                      <a:r>
                        <a:rPr lang="zh-TW" altLang="en-US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重述故事重點</a:t>
                      </a:r>
                      <a:endParaRPr lang="en-US" altLang="zh-TW" sz="2200" b="1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單元</a:t>
                      </a:r>
                      <a:r>
                        <a:rPr lang="en-US" altLang="zh-TW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6—</a:t>
                      </a:r>
                      <a:r>
                        <a:rPr lang="zh-TW" altLang="en-US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課文大意</a:t>
                      </a:r>
                      <a:r>
                        <a:rPr lang="en-US" altLang="zh-TW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-</a:t>
                      </a:r>
                      <a:r>
                        <a:rPr lang="zh-TW" altLang="en-US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刪除</a:t>
                      </a:r>
                      <a:endParaRPr lang="zh-TW" altLang="en-US" sz="2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06532" marR="106532" marT="53266" marB="532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2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11</a:t>
                      </a:r>
                      <a:r>
                        <a:rPr lang="zh-TW" altLang="en-US" sz="22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：</a:t>
                      </a:r>
                      <a:r>
                        <a:rPr lang="en-US" altLang="zh-TW" sz="22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05</a:t>
                      </a:r>
                      <a:r>
                        <a:rPr lang="zh-TW" altLang="en-US" sz="22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 </a:t>
                      </a:r>
                      <a:r>
                        <a:rPr lang="en-US" altLang="zh-TW" sz="28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~</a:t>
                      </a:r>
                      <a:r>
                        <a:rPr lang="zh-TW" altLang="en-US" sz="22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lang="en-US" altLang="zh-TW" sz="22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12</a:t>
                      </a:r>
                      <a:r>
                        <a:rPr lang="zh-TW" altLang="en-US" sz="22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：</a:t>
                      </a:r>
                      <a:r>
                        <a:rPr lang="en-US" altLang="zh-TW" sz="22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15</a:t>
                      </a:r>
                      <a:endParaRPr lang="zh-TW" altLang="en-US" sz="2200" b="1" kern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106532" marR="106532" marT="53266" marB="532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午餐歡樂時間</a:t>
                      </a:r>
                      <a:endParaRPr lang="zh-TW" altLang="en-US" sz="2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06532" marR="106532" marT="53266" marB="532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2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12</a:t>
                      </a:r>
                      <a:r>
                        <a:rPr lang="zh-TW" altLang="en-US" sz="22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：</a:t>
                      </a:r>
                      <a:r>
                        <a:rPr lang="en-US" altLang="zh-TW" sz="22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15</a:t>
                      </a:r>
                      <a:r>
                        <a:rPr lang="zh-TW" altLang="en-US" sz="22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 </a:t>
                      </a:r>
                      <a:r>
                        <a:rPr lang="en-US" altLang="zh-TW" sz="28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~</a:t>
                      </a:r>
                      <a:r>
                        <a:rPr lang="zh-TW" altLang="en-US" sz="28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lang="en-US" altLang="zh-TW" sz="22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13</a:t>
                      </a:r>
                      <a:r>
                        <a:rPr lang="zh-TW" altLang="en-US" sz="22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：</a:t>
                      </a:r>
                      <a:r>
                        <a:rPr lang="en-US" altLang="zh-TW" sz="22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15</a:t>
                      </a:r>
                      <a:endParaRPr lang="zh-TW" altLang="en-US" sz="2200" b="1" kern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106532" marR="106532" marT="53266" marB="532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單元</a:t>
                      </a:r>
                      <a:r>
                        <a:rPr lang="en-US" altLang="zh-TW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7—</a:t>
                      </a:r>
                      <a:r>
                        <a:rPr lang="zh-TW" altLang="en-US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歸納</a:t>
                      </a:r>
                      <a:r>
                        <a:rPr lang="en-US" altLang="zh-TW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/</a:t>
                      </a:r>
                      <a:r>
                        <a:rPr lang="zh-TW" altLang="en-US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主題句 </a:t>
                      </a:r>
                      <a:endParaRPr lang="en-US" altLang="zh-TW" sz="2200" b="1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單元</a:t>
                      </a:r>
                      <a:r>
                        <a:rPr lang="en-US" altLang="zh-TW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9—</a:t>
                      </a:r>
                      <a:r>
                        <a:rPr lang="zh-TW" altLang="en-US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推論策略</a:t>
                      </a:r>
                      <a:r>
                        <a:rPr lang="en-US" altLang="zh-TW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endParaRPr lang="zh-TW" altLang="en-US" sz="2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06532" marR="106532" marT="53266" marB="532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2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13</a:t>
                      </a:r>
                      <a:r>
                        <a:rPr lang="zh-TW" altLang="en-US" sz="22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：</a:t>
                      </a:r>
                      <a:r>
                        <a:rPr lang="en-US" altLang="zh-TW" sz="22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15</a:t>
                      </a:r>
                      <a:r>
                        <a:rPr lang="zh-TW" altLang="en-US" sz="22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 </a:t>
                      </a:r>
                      <a:r>
                        <a:rPr lang="en-US" altLang="zh-TW" sz="28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~</a:t>
                      </a:r>
                      <a:r>
                        <a:rPr lang="zh-TW" altLang="en-US" sz="24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lang="en-US" altLang="zh-TW" sz="22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14</a:t>
                      </a:r>
                      <a:r>
                        <a:rPr lang="zh-TW" altLang="en-US" sz="22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：</a:t>
                      </a:r>
                      <a:r>
                        <a:rPr lang="en-US" altLang="zh-TW" sz="22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25</a:t>
                      </a:r>
                      <a:endParaRPr lang="zh-TW" altLang="en-US" sz="2200" b="1" kern="1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106532" marR="106532" marT="53266" marB="532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單元</a:t>
                      </a:r>
                      <a:r>
                        <a:rPr lang="en-US" altLang="zh-TW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10—</a:t>
                      </a:r>
                      <a:r>
                        <a:rPr lang="zh-TW" altLang="en-US" sz="22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自我提問</a:t>
                      </a:r>
                      <a:endParaRPr lang="en-US" altLang="zh-TW" sz="2200" b="1" kern="1200" dirty="0" smtClean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單元</a:t>
                      </a:r>
                      <a:r>
                        <a:rPr lang="en-US" altLang="zh-TW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12—</a:t>
                      </a:r>
                      <a:r>
                        <a:rPr lang="zh-TW" altLang="en-US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理解監控</a:t>
                      </a:r>
                      <a:endParaRPr lang="en-US" altLang="zh-TW" sz="2200" b="1" dirty="0" smtClean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200" b="1" dirty="0" smtClean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綜合座談</a:t>
                      </a:r>
                      <a:endParaRPr lang="zh-TW" altLang="en-US" sz="22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106532" marR="106532" marT="53266" marB="532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2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14</a:t>
                      </a:r>
                      <a:r>
                        <a:rPr lang="zh-TW" altLang="en-US" sz="22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：</a:t>
                      </a:r>
                      <a:r>
                        <a:rPr lang="en-US" altLang="zh-TW" sz="2200" b="1" kern="120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35</a:t>
                      </a:r>
                      <a:r>
                        <a:rPr lang="zh-TW" altLang="en-US" sz="22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 </a:t>
                      </a:r>
                      <a:r>
                        <a:rPr lang="en-US" altLang="zh-TW" sz="28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~</a:t>
                      </a:r>
                      <a:r>
                        <a:rPr lang="zh-TW" altLang="en-US" sz="22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 </a:t>
                      </a:r>
                      <a:r>
                        <a:rPr lang="en-US" altLang="zh-TW" sz="22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16</a:t>
                      </a:r>
                      <a:r>
                        <a:rPr lang="zh-TW" altLang="en-US" sz="22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：</a:t>
                      </a:r>
                      <a:r>
                        <a:rPr lang="en-US" altLang="zh-TW" sz="2200" b="1" kern="1200" dirty="0" smtClean="0">
                          <a:solidFill>
                            <a:schemeClr val="tx1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00</a:t>
                      </a:r>
                      <a:endParaRPr lang="zh-TW" altLang="en-US" sz="2200" b="1" kern="1200" dirty="0">
                        <a:solidFill>
                          <a:schemeClr val="tx1"/>
                        </a:solidFill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 marL="106532" marR="106532" marT="53266" marB="5326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774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佈景主題1">
  <a:themeElements>
    <a:clrScheme name="藍色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自我提問0320aa.pptx" id="{8B152A04-9B0D-4451-AC1C-C67FEA7AD1D1}" vid="{5BB29FC9-F358-4D69-A2AF-F23B7498B07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126</Words>
  <Application>Microsoft Office PowerPoint</Application>
  <PresentationFormat>如螢幕大小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佈景主題1</vt:lpstr>
      <vt:lpstr>課文本位閱讀理解初階研習工作坊課程內容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課文本位閱讀理解初階研習工作坊 課程內容</dc:title>
  <dc:creator>user</dc:creator>
  <cp:lastModifiedBy>User</cp:lastModifiedBy>
  <cp:revision>6</cp:revision>
  <dcterms:created xsi:type="dcterms:W3CDTF">2016-01-14T02:08:08Z</dcterms:created>
  <dcterms:modified xsi:type="dcterms:W3CDTF">2016-02-24T09:09:19Z</dcterms:modified>
</cp:coreProperties>
</file>