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96" r:id="rId4"/>
    <p:sldId id="260" r:id="rId5"/>
    <p:sldId id="292" r:id="rId6"/>
    <p:sldId id="261" r:id="rId7"/>
    <p:sldId id="263" r:id="rId8"/>
    <p:sldId id="262" r:id="rId9"/>
    <p:sldId id="265" r:id="rId10"/>
    <p:sldId id="304" r:id="rId11"/>
    <p:sldId id="266" r:id="rId12"/>
    <p:sldId id="297" r:id="rId13"/>
    <p:sldId id="268" r:id="rId14"/>
    <p:sldId id="269" r:id="rId15"/>
    <p:sldId id="270" r:id="rId16"/>
    <p:sldId id="271" r:id="rId17"/>
    <p:sldId id="298" r:id="rId18"/>
    <p:sldId id="277" r:id="rId19"/>
    <p:sldId id="276" r:id="rId20"/>
    <p:sldId id="279" r:id="rId21"/>
    <p:sldId id="294" r:id="rId22"/>
    <p:sldId id="299" r:id="rId23"/>
    <p:sldId id="287" r:id="rId24"/>
    <p:sldId id="289" r:id="rId25"/>
    <p:sldId id="291" r:id="rId26"/>
    <p:sldId id="305" r:id="rId27"/>
    <p:sldId id="300" r:id="rId28"/>
    <p:sldId id="273" r:id="rId29"/>
    <p:sldId id="272" r:id="rId30"/>
    <p:sldId id="301" r:id="rId31"/>
    <p:sldId id="281" r:id="rId32"/>
    <p:sldId id="282" r:id="rId33"/>
    <p:sldId id="302" r:id="rId34"/>
    <p:sldId id="284" r:id="rId35"/>
    <p:sldId id="285" r:id="rId36"/>
    <p:sldId id="286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參賽人數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工作表1!$A$2:$A$11</c:f>
              <c:strCache>
                <c:ptCount val="10"/>
                <c:pt idx="0">
                  <c:v>第一屆</c:v>
                </c:pt>
                <c:pt idx="1">
                  <c:v>第二屆</c:v>
                </c:pt>
                <c:pt idx="2">
                  <c:v>第三屆</c:v>
                </c:pt>
                <c:pt idx="3">
                  <c:v>第四屆</c:v>
                </c:pt>
                <c:pt idx="4">
                  <c:v>第五屆</c:v>
                </c:pt>
                <c:pt idx="5">
                  <c:v>第六屆</c:v>
                </c:pt>
                <c:pt idx="6">
                  <c:v>第七屆</c:v>
                </c:pt>
                <c:pt idx="7">
                  <c:v>第八屆</c:v>
                </c:pt>
                <c:pt idx="8">
                  <c:v>第九屆</c:v>
                </c:pt>
                <c:pt idx="9">
                  <c:v>第十屆</c:v>
                </c:pt>
              </c:strCache>
            </c:strRef>
          </c:cat>
          <c:val>
            <c:numRef>
              <c:f>工作表1!$B$2:$B$11</c:f>
              <c:numCache>
                <c:formatCode>General</c:formatCode>
                <c:ptCount val="10"/>
                <c:pt idx="0">
                  <c:v>182</c:v>
                </c:pt>
                <c:pt idx="1">
                  <c:v>593</c:v>
                </c:pt>
                <c:pt idx="2">
                  <c:v>527</c:v>
                </c:pt>
                <c:pt idx="3">
                  <c:v>10487</c:v>
                </c:pt>
                <c:pt idx="4">
                  <c:v>7217</c:v>
                </c:pt>
                <c:pt idx="5">
                  <c:v>6479</c:v>
                </c:pt>
                <c:pt idx="6">
                  <c:v>10192</c:v>
                </c:pt>
                <c:pt idx="7">
                  <c:v>10332</c:v>
                </c:pt>
                <c:pt idx="8">
                  <c:v>13516</c:v>
                </c:pt>
                <c:pt idx="9">
                  <c:v>15199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98-455B-BD5C-BD727FC1C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3619328"/>
        <c:axId val="363161856"/>
      </c:barChart>
      <c:catAx>
        <c:axId val="363619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TW" sz="1400" b="1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363161856"/>
        <c:crosses val="autoZero"/>
        <c:auto val="1"/>
        <c:lblAlgn val="ctr"/>
        <c:lblOffset val="100"/>
        <c:noMultiLvlLbl val="0"/>
      </c:catAx>
      <c:valAx>
        <c:axId val="363161856"/>
        <c:scaling>
          <c:orientation val="minMax"/>
        </c:scaling>
        <c:delete val="0"/>
        <c:axPos val="l"/>
        <c:majorGridlines>
          <c:spPr>
            <a:ln w="12700" cap="flat" cmpd="sng" algn="in">
              <a:solidFill>
                <a:schemeClr val="tx1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TW" sz="1400" b="1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363619328"/>
        <c:crosses val="autoZero"/>
        <c:crossBetween val="between"/>
      </c:valAx>
      <c:spPr>
        <a:ln w="12700">
          <a:solidFill>
            <a:schemeClr val="tx1"/>
          </a:solidFill>
        </a:ln>
      </c:spPr>
    </c:plotArea>
    <c:legend>
      <c:legendPos val="b"/>
      <c:overlay val="0"/>
      <c:txPr>
        <a:bodyPr rot="0" spcFirstLastPara="0" vertOverflow="ellipsis" vert="horz" wrap="square" anchor="ctr" anchorCtr="1"/>
        <a:lstStyle/>
        <a:p>
          <a:pPr>
            <a:defRPr lang="zh-TW" sz="1600" b="1" i="0" u="none" strike="noStrike" kern="1200" baseline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lang="zh-TW" sz="1800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363356685858"/>
          <c:y val="0.14556765518117001"/>
          <c:w val="0.86533518725134195"/>
          <c:h val="0.58595833101877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各級學校間數</c:v>
                </c:pt>
              </c:strCache>
            </c:strRef>
          </c:tx>
          <c:invertIfNegative val="0"/>
          <c:cat>
            <c:strRef>
              <c:f>工作表1!$A$2:$A$7</c:f>
              <c:strCache>
                <c:ptCount val="6"/>
                <c:pt idx="0">
                  <c:v>國小</c:v>
                </c:pt>
                <c:pt idx="1">
                  <c:v>國中</c:v>
                </c:pt>
                <c:pt idx="2">
                  <c:v>高中</c:v>
                </c:pt>
                <c:pt idx="3">
                  <c:v>高職</c:v>
                </c:pt>
                <c:pt idx="4">
                  <c:v>大專</c:v>
                </c:pt>
                <c:pt idx="5">
                  <c:v>海外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25</c:v>
                </c:pt>
                <c:pt idx="1">
                  <c:v>17</c:v>
                </c:pt>
                <c:pt idx="2">
                  <c:v>32</c:v>
                </c:pt>
                <c:pt idx="3">
                  <c:v>21</c:v>
                </c:pt>
                <c:pt idx="4">
                  <c:v>59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85-4789-81D4-EAF99AA31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3621888"/>
        <c:axId val="314975936"/>
      </c:barChart>
      <c:catAx>
        <c:axId val="36362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TW" sz="1800" b="1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314975936"/>
        <c:crosses val="autoZero"/>
        <c:auto val="1"/>
        <c:lblAlgn val="ctr"/>
        <c:lblOffset val="100"/>
        <c:noMultiLvlLbl val="0"/>
      </c:catAx>
      <c:valAx>
        <c:axId val="314975936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dk1"/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TW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63621888"/>
        <c:crosses val="autoZero"/>
        <c:crossBetween val="between"/>
      </c:valAx>
      <c:spPr>
        <a:ln w="12700">
          <a:solidFill>
            <a:schemeClr val="tx1"/>
          </a:solidFill>
        </a:ln>
      </c:spPr>
    </c:plotArea>
    <c:legend>
      <c:legendPos val="b"/>
      <c:overlay val="0"/>
      <c:txPr>
        <a:bodyPr rot="0" spcFirstLastPara="0" vertOverflow="ellipsis" vert="horz" wrap="square" anchor="ctr" anchorCtr="1"/>
        <a:lstStyle/>
        <a:p>
          <a:pPr>
            <a:defRPr lang="zh-TW"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lang="zh-TW" sz="1800"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807608400572"/>
          <c:y val="4.9147516162052103E-2"/>
          <c:w val="0.88095920392450899"/>
          <c:h val="0.74856472918343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作品件數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工作表1!$A$2:$A$11</c:f>
              <c:strCache>
                <c:ptCount val="10"/>
                <c:pt idx="0">
                  <c:v>第一屆</c:v>
                </c:pt>
                <c:pt idx="1">
                  <c:v>第二屆</c:v>
                </c:pt>
                <c:pt idx="2">
                  <c:v>第三屆</c:v>
                </c:pt>
                <c:pt idx="3">
                  <c:v>第四屆</c:v>
                </c:pt>
                <c:pt idx="4">
                  <c:v>第五屆</c:v>
                </c:pt>
                <c:pt idx="5">
                  <c:v>第六屆</c:v>
                </c:pt>
                <c:pt idx="6">
                  <c:v>第七屆</c:v>
                </c:pt>
                <c:pt idx="7">
                  <c:v>第八屆</c:v>
                </c:pt>
                <c:pt idx="8">
                  <c:v>第九屆</c:v>
                </c:pt>
                <c:pt idx="9">
                  <c:v>第十屆</c:v>
                </c:pt>
              </c:strCache>
            </c:strRef>
          </c:cat>
          <c:val>
            <c:numRef>
              <c:f>工作表1!$B$2:$B$11</c:f>
              <c:numCache>
                <c:formatCode>General</c:formatCode>
                <c:ptCount val="10"/>
                <c:pt idx="0">
                  <c:v>71</c:v>
                </c:pt>
                <c:pt idx="1">
                  <c:v>178</c:v>
                </c:pt>
                <c:pt idx="2">
                  <c:v>143</c:v>
                </c:pt>
                <c:pt idx="3">
                  <c:v>344</c:v>
                </c:pt>
                <c:pt idx="4">
                  <c:v>510</c:v>
                </c:pt>
                <c:pt idx="5">
                  <c:v>505</c:v>
                </c:pt>
                <c:pt idx="6">
                  <c:v>782</c:v>
                </c:pt>
                <c:pt idx="7">
                  <c:v>1193</c:v>
                </c:pt>
                <c:pt idx="8">
                  <c:v>1042</c:v>
                </c:pt>
                <c:pt idx="9">
                  <c:v>1219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3C-43F2-8988-C27151519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9620608"/>
        <c:axId val="314979392"/>
      </c:barChart>
      <c:catAx>
        <c:axId val="359620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in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TW" sz="1200" b="1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314979392"/>
        <c:crosses val="autoZero"/>
        <c:auto val="1"/>
        <c:lblAlgn val="ctr"/>
        <c:lblOffset val="100"/>
        <c:noMultiLvlLbl val="0"/>
      </c:catAx>
      <c:valAx>
        <c:axId val="314979392"/>
        <c:scaling>
          <c:orientation val="minMax"/>
        </c:scaling>
        <c:delete val="0"/>
        <c:axPos val="l"/>
        <c:majorGridlines>
          <c:spPr>
            <a:ln w="12700" cap="flat" cmpd="sng" algn="in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in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TW" sz="1200" b="1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359620608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TW" sz="1200" b="1" i="0" u="none" strike="noStrike" kern="1200" baseline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 w="6350" cap="flat" cmpd="sng" algn="in">
      <a:noFill/>
      <a:prstDash val="solid"/>
    </a:ln>
    <a:effectLst/>
  </c:spPr>
  <c:txPr>
    <a:bodyPr/>
    <a:lstStyle/>
    <a:p>
      <a:pPr>
        <a:defRPr lang="zh-TW" sz="1800"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C52D0-6FF7-422F-8880-59DCC89A438B}" type="doc">
      <dgm:prSet loTypeId="urn:microsoft.com/office/officeart/2005/8/layout/chevron2" loCatId="list" qsTypeId="urn:microsoft.com/office/officeart/2005/8/quickstyle/3d3#1" qsCatId="3D" csTypeId="urn:microsoft.com/office/officeart/2005/8/colors/accent1_2#1" csCatId="accent1" phldr="1"/>
      <dgm:spPr/>
      <dgm:t>
        <a:bodyPr/>
        <a:lstStyle/>
        <a:p>
          <a:endParaRPr lang="zh-TW" altLang="en-US"/>
        </a:p>
      </dgm:t>
    </dgm:pt>
    <dgm:pt modelId="{032355A1-6B7C-40DF-8887-DF7E777FD345}">
      <dgm:prSet phldrT="[文字]" custT="1"/>
      <dgm:spPr/>
      <dgm:t>
        <a:bodyPr/>
        <a:lstStyle/>
        <a:p>
          <a:r>
            <a:rPr lang="zh-TW" altLang="en-US" sz="1600" b="1" dirty="0">
              <a:solidFill>
                <a:schemeClr val="tx2">
                  <a:lumMod val="90000"/>
                  <a:lumOff val="10000"/>
                </a:schemeClr>
              </a:solidFill>
            </a:rPr>
            <a:t>文化部 </a:t>
          </a:r>
          <a:r>
            <a:rPr lang="en-US" altLang="en-US" sz="1600" b="1" dirty="0">
              <a:solidFill>
                <a:schemeClr val="tx2">
                  <a:lumMod val="90000"/>
                  <a:lumOff val="10000"/>
                </a:schemeClr>
              </a:solidFill>
            </a:rPr>
            <a:t>109 </a:t>
          </a:r>
          <a:r>
            <a:rPr lang="zh-TW" altLang="en-US" sz="1600" b="1" dirty="0">
              <a:solidFill>
                <a:schemeClr val="tx2">
                  <a:lumMod val="90000"/>
                  <a:lumOff val="10000"/>
                </a:schemeClr>
              </a:solidFill>
            </a:rPr>
            <a:t>年度施政計畫</a:t>
          </a:r>
        </a:p>
      </dgm:t>
    </dgm:pt>
    <dgm:pt modelId="{28645573-0975-487E-B4AD-B9CBB844DA86}" type="parTrans" cxnId="{0F4A17A4-C35D-4ABB-BFCC-70532E49100E}">
      <dgm:prSet/>
      <dgm:spPr/>
      <dgm:t>
        <a:bodyPr/>
        <a:lstStyle/>
        <a:p>
          <a:endParaRPr lang="zh-TW" altLang="en-US"/>
        </a:p>
      </dgm:t>
    </dgm:pt>
    <dgm:pt modelId="{61279AD6-47AA-49A6-B6D3-0BD97753666A}" type="sibTrans" cxnId="{0F4A17A4-C35D-4ABB-BFCC-70532E49100E}">
      <dgm:prSet/>
      <dgm:spPr/>
      <dgm:t>
        <a:bodyPr/>
        <a:lstStyle/>
        <a:p>
          <a:endParaRPr lang="zh-TW" altLang="en-US"/>
        </a:p>
      </dgm:t>
    </dgm:pt>
    <dgm:pt modelId="{718E9334-9312-4B1E-A2D5-65682914B2B2}">
      <dgm:prSet phldrT="[文字]"/>
      <dgm:spPr/>
      <dgm:t>
        <a:bodyPr/>
        <a:lstStyle/>
        <a:p>
          <a:r>
            <a:rPr lang="zh-TW" altLang="en-US" b="1" dirty="0">
              <a:solidFill>
                <a:schemeClr val="tx1"/>
              </a:solidFill>
            </a:rPr>
            <a:t>大賽提供一個高自由度的創作舞台</a:t>
          </a:r>
        </a:p>
      </dgm:t>
    </dgm:pt>
    <dgm:pt modelId="{0B8E52B1-E416-4D85-83FB-D7B627FA4116}" type="parTrans" cxnId="{01AFBF0F-D314-4B4B-8CE9-4372C0EBC670}">
      <dgm:prSet/>
      <dgm:spPr/>
      <dgm:t>
        <a:bodyPr/>
        <a:lstStyle/>
        <a:p>
          <a:endParaRPr lang="zh-TW" altLang="en-US"/>
        </a:p>
      </dgm:t>
    </dgm:pt>
    <dgm:pt modelId="{1C9946F6-8A42-46CB-9BB3-A60892013F1D}" type="sibTrans" cxnId="{01AFBF0F-D314-4B4B-8CE9-4372C0EBC670}">
      <dgm:prSet/>
      <dgm:spPr/>
      <dgm:t>
        <a:bodyPr/>
        <a:lstStyle/>
        <a:p>
          <a:endParaRPr lang="zh-TW" altLang="en-US"/>
        </a:p>
      </dgm:t>
    </dgm:pt>
    <dgm:pt modelId="{BE1CD28B-0AB3-4CEC-96A9-0D52FB2758F3}">
      <dgm:prSet phldrT="[文字]"/>
      <dgm:spPr/>
      <dgm:t>
        <a:bodyPr/>
        <a:lstStyle/>
        <a:p>
          <a:r>
            <a:rPr lang="zh-TW" altLang="en-US" b="1" dirty="0"/>
            <a:t>參賽者能把具創意的意念轉化成實體成品</a:t>
          </a:r>
        </a:p>
      </dgm:t>
    </dgm:pt>
    <dgm:pt modelId="{80BA61E9-1774-4AC6-BCB0-2CF1EE3BADF2}" type="parTrans" cxnId="{B9BE4E36-B1FC-4788-A097-9EACAD6A6C05}">
      <dgm:prSet/>
      <dgm:spPr/>
      <dgm:t>
        <a:bodyPr/>
        <a:lstStyle/>
        <a:p>
          <a:endParaRPr lang="zh-TW" altLang="en-US"/>
        </a:p>
      </dgm:t>
    </dgm:pt>
    <dgm:pt modelId="{16CD069A-8624-482E-9632-40272D33CE72}" type="sibTrans" cxnId="{B9BE4E36-B1FC-4788-A097-9EACAD6A6C05}">
      <dgm:prSet/>
      <dgm:spPr/>
      <dgm:t>
        <a:bodyPr/>
        <a:lstStyle/>
        <a:p>
          <a:endParaRPr lang="zh-TW" altLang="en-US"/>
        </a:p>
      </dgm:t>
    </dgm:pt>
    <dgm:pt modelId="{E6C6B8E7-7C84-4E5B-AEBB-46C61398E996}">
      <dgm:prSet phldrT="[文字]" custT="1"/>
      <dgm:spPr/>
      <dgm:t>
        <a:bodyPr/>
        <a:lstStyle/>
        <a:p>
          <a:r>
            <a:rPr lang="zh-TW" altLang="en-US" sz="1600" b="1" dirty="0">
              <a:solidFill>
                <a:schemeClr val="tx2">
                  <a:lumMod val="90000"/>
                  <a:lumOff val="10000"/>
                </a:schemeClr>
              </a:solidFill>
            </a:rPr>
            <a:t>參與學校及學生正面效益</a:t>
          </a:r>
        </a:p>
      </dgm:t>
    </dgm:pt>
    <dgm:pt modelId="{64D34CCA-9BF2-4448-8627-78B1A452786B}" type="parTrans" cxnId="{CC8D50DD-1756-4509-8B66-41400708603A}">
      <dgm:prSet/>
      <dgm:spPr/>
      <dgm:t>
        <a:bodyPr/>
        <a:lstStyle/>
        <a:p>
          <a:endParaRPr lang="zh-TW" altLang="en-US"/>
        </a:p>
      </dgm:t>
    </dgm:pt>
    <dgm:pt modelId="{10302D09-238D-4E05-ABAA-C936D22E8E4B}" type="sibTrans" cxnId="{CC8D50DD-1756-4509-8B66-41400708603A}">
      <dgm:prSet/>
      <dgm:spPr/>
      <dgm:t>
        <a:bodyPr/>
        <a:lstStyle/>
        <a:p>
          <a:endParaRPr lang="zh-TW" altLang="en-US"/>
        </a:p>
      </dgm:t>
    </dgm:pt>
    <dgm:pt modelId="{C61F90A6-F9F1-4027-9BC3-D876D837E379}">
      <dgm:prSet phldrT="[文字]"/>
      <dgm:spPr/>
      <dgm:t>
        <a:bodyPr/>
        <a:lstStyle/>
        <a:p>
          <a:r>
            <a:rPr lang="zh-TW" altLang="en-US" b="1" dirty="0"/>
            <a:t>配合文化及教育部政策</a:t>
          </a:r>
          <a:r>
            <a:rPr lang="en-US" altLang="zh-TW" b="1" dirty="0"/>
            <a:t>, </a:t>
          </a:r>
          <a:r>
            <a:rPr lang="zh-TW" altLang="en-US" b="1" dirty="0"/>
            <a:t>能提升參與學校的正面形象</a:t>
          </a:r>
        </a:p>
      </dgm:t>
    </dgm:pt>
    <dgm:pt modelId="{61574857-8001-4F0E-BCBB-B7F40DECB888}" type="parTrans" cxnId="{D8B839A3-9D61-473E-8955-CC57C9DF5AE6}">
      <dgm:prSet/>
      <dgm:spPr/>
      <dgm:t>
        <a:bodyPr/>
        <a:lstStyle/>
        <a:p>
          <a:endParaRPr lang="zh-TW" altLang="en-US"/>
        </a:p>
      </dgm:t>
    </dgm:pt>
    <dgm:pt modelId="{E3AEAD3B-4888-4783-AB10-15B5AC24542C}" type="sibTrans" cxnId="{D8B839A3-9D61-473E-8955-CC57C9DF5AE6}">
      <dgm:prSet/>
      <dgm:spPr/>
      <dgm:t>
        <a:bodyPr/>
        <a:lstStyle/>
        <a:p>
          <a:endParaRPr lang="zh-TW" altLang="en-US"/>
        </a:p>
      </dgm:t>
    </dgm:pt>
    <dgm:pt modelId="{06FD07D4-E56F-4686-B1EC-954B10008E11}">
      <dgm:prSet phldrT="[文字]"/>
      <dgm:spPr/>
      <dgm:t>
        <a:bodyPr/>
        <a:lstStyle/>
        <a:p>
          <a:r>
            <a:rPr lang="zh-TW" altLang="en-US" b="1"/>
            <a:t>學生能從比賽培養出創新創造的呈現能力</a:t>
          </a:r>
          <a:endParaRPr lang="zh-TW" altLang="en-US" b="1" dirty="0"/>
        </a:p>
      </dgm:t>
    </dgm:pt>
    <dgm:pt modelId="{65F9044B-6878-4CB6-916F-173B8D824FC9}" type="parTrans" cxnId="{B3D47780-F034-4424-BA26-77B736484F9A}">
      <dgm:prSet/>
      <dgm:spPr/>
      <dgm:t>
        <a:bodyPr/>
        <a:lstStyle/>
        <a:p>
          <a:endParaRPr lang="zh-TW" altLang="en-US"/>
        </a:p>
      </dgm:t>
    </dgm:pt>
    <dgm:pt modelId="{4E83D609-7AFD-4096-BEC1-5743574FB284}" type="sibTrans" cxnId="{B3D47780-F034-4424-BA26-77B736484F9A}">
      <dgm:prSet/>
      <dgm:spPr/>
      <dgm:t>
        <a:bodyPr/>
        <a:lstStyle/>
        <a:p>
          <a:endParaRPr lang="zh-TW" altLang="en-US"/>
        </a:p>
      </dgm:t>
    </dgm:pt>
    <dgm:pt modelId="{52FB0259-16E9-4E34-9CE0-F92E3EC7EA2A}">
      <dgm:prSet custT="1"/>
      <dgm:spPr/>
      <dgm:t>
        <a:bodyPr/>
        <a:lstStyle/>
        <a:p>
          <a:r>
            <a:rPr lang="zh-TW" altLang="en-US" sz="1600" b="1" dirty="0">
              <a:solidFill>
                <a:schemeClr val="tx2">
                  <a:lumMod val="90000"/>
                  <a:lumOff val="10000"/>
                </a:schemeClr>
              </a:solidFill>
            </a:rPr>
            <a:t>第十一屆電子書大賽</a:t>
          </a:r>
        </a:p>
      </dgm:t>
    </dgm:pt>
    <dgm:pt modelId="{4C172EB4-E124-4CC6-BB67-B5341C4A9E39}" type="parTrans" cxnId="{85FA45CD-BA2C-4351-8FFA-75EBB1C20738}">
      <dgm:prSet/>
      <dgm:spPr/>
      <dgm:t>
        <a:bodyPr/>
        <a:lstStyle/>
        <a:p>
          <a:endParaRPr lang="zh-TW" altLang="en-US"/>
        </a:p>
      </dgm:t>
    </dgm:pt>
    <dgm:pt modelId="{EA76F361-1677-491C-9BDD-71779288C517}" type="sibTrans" cxnId="{85FA45CD-BA2C-4351-8FFA-75EBB1C20738}">
      <dgm:prSet/>
      <dgm:spPr/>
      <dgm:t>
        <a:bodyPr/>
        <a:lstStyle/>
        <a:p>
          <a:endParaRPr lang="zh-TW" altLang="en-US"/>
        </a:p>
      </dgm:t>
    </dgm:pt>
    <dgm:pt modelId="{15EAA5A5-711B-4C10-93E8-1447EAF8C100}">
      <dgm:prSet/>
      <dgm:spPr/>
      <dgm:t>
        <a:bodyPr/>
        <a:lstStyle/>
        <a:p>
          <a:endParaRPr lang="zh-TW" altLang="en-US" sz="1200" b="1" dirty="0"/>
        </a:p>
      </dgm:t>
    </dgm:pt>
    <dgm:pt modelId="{8BAB9CE1-2E20-4804-830B-F2AD692E3C94}" type="parTrans" cxnId="{616653C1-61BE-443F-8EAB-BD03F31CFBC3}">
      <dgm:prSet/>
      <dgm:spPr/>
      <dgm:t>
        <a:bodyPr/>
        <a:lstStyle/>
        <a:p>
          <a:endParaRPr lang="zh-TW" altLang="en-US"/>
        </a:p>
      </dgm:t>
    </dgm:pt>
    <dgm:pt modelId="{79D7783A-5D92-4FC5-A88F-1D1579916E09}" type="sibTrans" cxnId="{616653C1-61BE-443F-8EAB-BD03F31CFBC3}">
      <dgm:prSet/>
      <dgm:spPr/>
      <dgm:t>
        <a:bodyPr/>
        <a:lstStyle/>
        <a:p>
          <a:endParaRPr lang="zh-TW" altLang="en-US"/>
        </a:p>
      </dgm:t>
    </dgm:pt>
    <dgm:pt modelId="{0BC31F5B-3A95-4598-852B-E77592A66F26}">
      <dgm:prSet custT="1"/>
      <dgm:spPr/>
      <dgm:t>
        <a:bodyPr/>
        <a:lstStyle/>
        <a:p>
          <a:r>
            <a:rPr lang="zh-TW" altLang="en-US" sz="1700" b="1" dirty="0"/>
            <a:t>希望提供更具文化價值之文化體驗內容。</a:t>
          </a:r>
        </a:p>
      </dgm:t>
    </dgm:pt>
    <dgm:pt modelId="{17671C32-5B86-4B8E-9DDE-C0003CB3FD09}" type="parTrans" cxnId="{57C2005A-9654-4685-BEF4-827EA1048C7F}">
      <dgm:prSet/>
      <dgm:spPr/>
      <dgm:t>
        <a:bodyPr/>
        <a:lstStyle/>
        <a:p>
          <a:endParaRPr lang="zh-TW" altLang="en-US"/>
        </a:p>
      </dgm:t>
    </dgm:pt>
    <dgm:pt modelId="{54B9730E-7412-4990-84A7-5012F08B49D5}" type="sibTrans" cxnId="{57C2005A-9654-4685-BEF4-827EA1048C7F}">
      <dgm:prSet/>
      <dgm:spPr/>
      <dgm:t>
        <a:bodyPr/>
        <a:lstStyle/>
        <a:p>
          <a:endParaRPr lang="zh-TW" altLang="en-US"/>
        </a:p>
      </dgm:t>
    </dgm:pt>
    <dgm:pt modelId="{1AE43219-7011-4855-AF81-1634EE646C72}">
      <dgm:prSet/>
      <dgm:spPr/>
      <dgm:t>
        <a:bodyPr/>
        <a:lstStyle/>
        <a:p>
          <a:endParaRPr lang="zh-TW" altLang="en-US" sz="1200" b="1" dirty="0"/>
        </a:p>
      </dgm:t>
    </dgm:pt>
    <dgm:pt modelId="{255AD8E9-2798-4F6D-AA3F-F094F41FD0CE}" type="parTrans" cxnId="{F4C62376-9BE9-4C49-AD86-B3D954A1C943}">
      <dgm:prSet/>
      <dgm:spPr/>
      <dgm:t>
        <a:bodyPr/>
        <a:lstStyle/>
        <a:p>
          <a:endParaRPr lang="zh-TW" altLang="en-US"/>
        </a:p>
      </dgm:t>
    </dgm:pt>
    <dgm:pt modelId="{6D892306-01C0-43CB-A9BE-087AA49899EB}" type="sibTrans" cxnId="{F4C62376-9BE9-4C49-AD86-B3D954A1C943}">
      <dgm:prSet/>
      <dgm:spPr/>
      <dgm:t>
        <a:bodyPr/>
        <a:lstStyle/>
        <a:p>
          <a:endParaRPr lang="zh-TW" altLang="en-US"/>
        </a:p>
      </dgm:t>
    </dgm:pt>
    <dgm:pt modelId="{272D03D9-1861-4D93-AC40-CCA452AF0F1D}">
      <dgm:prSet custT="1"/>
      <dgm:spPr/>
      <dgm:t>
        <a:bodyPr/>
        <a:lstStyle/>
        <a:p>
          <a:r>
            <a:rPr lang="zh-TW" altLang="en-US" sz="1700" b="1" dirty="0"/>
            <a:t>深化學生藝文感知之內容</a:t>
          </a:r>
        </a:p>
      </dgm:t>
    </dgm:pt>
    <dgm:pt modelId="{96A0EF5D-3440-4F92-B788-35740C25011D}" type="parTrans" cxnId="{CF4ABB2C-8D9E-4FFC-BF7F-CCE9C751D935}">
      <dgm:prSet/>
      <dgm:spPr/>
      <dgm:t>
        <a:bodyPr/>
        <a:lstStyle/>
        <a:p>
          <a:endParaRPr lang="zh-TW" altLang="en-US"/>
        </a:p>
      </dgm:t>
    </dgm:pt>
    <dgm:pt modelId="{8D363BBC-75A1-407F-97E4-694AD1FF5067}" type="sibTrans" cxnId="{CF4ABB2C-8D9E-4FFC-BF7F-CCE9C751D935}">
      <dgm:prSet/>
      <dgm:spPr/>
      <dgm:t>
        <a:bodyPr/>
        <a:lstStyle/>
        <a:p>
          <a:endParaRPr lang="zh-TW" altLang="en-US"/>
        </a:p>
      </dgm:t>
    </dgm:pt>
    <dgm:pt modelId="{221EF4AC-DAD9-463E-BF47-1DFA75418CD7}">
      <dgm:prSet custT="1"/>
      <dgm:spPr/>
      <dgm:t>
        <a:bodyPr/>
        <a:lstStyle/>
        <a:p>
          <a:r>
            <a:rPr lang="zh-TW" altLang="en-US" sz="1700" b="1" dirty="0"/>
            <a:t>推動「文化體驗教育計畫」</a:t>
          </a:r>
        </a:p>
      </dgm:t>
    </dgm:pt>
    <dgm:pt modelId="{09CC41E2-B5CE-4B14-AC85-5486597C3B4B}" type="parTrans" cxnId="{5B5E74FC-9C30-4107-B94E-07A29291829A}">
      <dgm:prSet/>
      <dgm:spPr/>
      <dgm:t>
        <a:bodyPr/>
        <a:lstStyle/>
        <a:p>
          <a:endParaRPr lang="zh-TW" altLang="en-US"/>
        </a:p>
      </dgm:t>
    </dgm:pt>
    <dgm:pt modelId="{54930FFB-F79C-47AF-8C0C-5986F9D46964}" type="sibTrans" cxnId="{5B5E74FC-9C30-4107-B94E-07A29291829A}">
      <dgm:prSet/>
      <dgm:spPr/>
      <dgm:t>
        <a:bodyPr/>
        <a:lstStyle/>
        <a:p>
          <a:endParaRPr lang="zh-TW" altLang="en-US"/>
        </a:p>
      </dgm:t>
    </dgm:pt>
    <dgm:pt modelId="{53D1182C-25E8-40B5-8A91-173509D3917C}">
      <dgm:prSet phldrT="[文字]"/>
      <dgm:spPr/>
      <dgm:t>
        <a:bodyPr/>
        <a:lstStyle/>
        <a:p>
          <a:r>
            <a:rPr lang="zh-TW" altLang="en-US" b="1" dirty="0"/>
            <a:t>推動文化體驗創新發展</a:t>
          </a:r>
        </a:p>
      </dgm:t>
    </dgm:pt>
    <dgm:pt modelId="{66AC5D3D-611F-44DC-A1EE-9CB49AF6B016}" type="parTrans" cxnId="{9EA0D10B-638E-49C2-9ADA-5F575D9E0047}">
      <dgm:prSet/>
      <dgm:spPr/>
      <dgm:t>
        <a:bodyPr/>
        <a:lstStyle/>
        <a:p>
          <a:endParaRPr lang="zh-TW" altLang="en-US"/>
        </a:p>
      </dgm:t>
    </dgm:pt>
    <dgm:pt modelId="{39C7401A-2393-4D4C-A33F-82E74CDD2188}" type="sibTrans" cxnId="{9EA0D10B-638E-49C2-9ADA-5F575D9E0047}">
      <dgm:prSet/>
      <dgm:spPr/>
      <dgm:t>
        <a:bodyPr/>
        <a:lstStyle/>
        <a:p>
          <a:endParaRPr lang="zh-TW" altLang="en-US"/>
        </a:p>
      </dgm:t>
    </dgm:pt>
    <dgm:pt modelId="{63523597-EE29-4D0E-A7D8-C248BB4A7C5C}">
      <dgm:prSet phldrT="[文字]"/>
      <dgm:spPr/>
      <dgm:t>
        <a:bodyPr/>
        <a:lstStyle/>
        <a:p>
          <a:r>
            <a:rPr lang="zh-TW" altLang="en-US" b="1" dirty="0"/>
            <a:t>大賽作品以及經驗能為日後升學以及職涯發展有正面的影響</a:t>
          </a:r>
        </a:p>
      </dgm:t>
    </dgm:pt>
    <dgm:pt modelId="{D1B7BE5F-2056-4174-B9D6-E516DA62FBAE}" type="parTrans" cxnId="{676D05A1-2F04-4552-84F7-8EC819F9699C}">
      <dgm:prSet/>
      <dgm:spPr/>
      <dgm:t>
        <a:bodyPr/>
        <a:lstStyle/>
        <a:p>
          <a:endParaRPr lang="zh-TW" altLang="en-US"/>
        </a:p>
      </dgm:t>
    </dgm:pt>
    <dgm:pt modelId="{E57648B3-4EEA-4BB8-8296-3E2974ADD156}" type="sibTrans" cxnId="{676D05A1-2F04-4552-84F7-8EC819F9699C}">
      <dgm:prSet/>
      <dgm:spPr/>
      <dgm:t>
        <a:bodyPr/>
        <a:lstStyle/>
        <a:p>
          <a:endParaRPr lang="zh-TW" altLang="en-US"/>
        </a:p>
      </dgm:t>
    </dgm:pt>
    <dgm:pt modelId="{E7E958C1-8197-4845-A9E3-192599AE31BB}" type="pres">
      <dgm:prSet presAssocID="{EA8C52D0-6FF7-422F-8880-59DCC89A438B}" presName="linearFlow" presStyleCnt="0">
        <dgm:presLayoutVars>
          <dgm:dir/>
          <dgm:animLvl val="lvl"/>
          <dgm:resizeHandles val="exact"/>
        </dgm:presLayoutVars>
      </dgm:prSet>
      <dgm:spPr/>
    </dgm:pt>
    <dgm:pt modelId="{2AF08FED-A902-4E3C-99EB-69B3C6D0C6CE}" type="pres">
      <dgm:prSet presAssocID="{032355A1-6B7C-40DF-8887-DF7E777FD345}" presName="composite" presStyleCnt="0"/>
      <dgm:spPr/>
    </dgm:pt>
    <dgm:pt modelId="{26E563DB-4B7E-4CA8-AFAE-D996F41740E1}" type="pres">
      <dgm:prSet presAssocID="{032355A1-6B7C-40DF-8887-DF7E777FD345}" presName="parentText" presStyleLbl="alignNode1" presStyleIdx="0" presStyleCnt="3" custLinFactNeighborX="4943" custLinFactNeighborY="1730">
        <dgm:presLayoutVars>
          <dgm:chMax val="1"/>
          <dgm:bulletEnabled val="1"/>
        </dgm:presLayoutVars>
      </dgm:prSet>
      <dgm:spPr/>
    </dgm:pt>
    <dgm:pt modelId="{FA5C8D0B-1119-4E80-BEA8-3F59D7FBA8EE}" type="pres">
      <dgm:prSet presAssocID="{032355A1-6B7C-40DF-8887-DF7E777FD345}" presName="descendantText" presStyleLbl="alignAcc1" presStyleIdx="0" presStyleCnt="3" custLinFactNeighborX="840" custLinFactNeighborY="2660">
        <dgm:presLayoutVars>
          <dgm:bulletEnabled val="1"/>
        </dgm:presLayoutVars>
      </dgm:prSet>
      <dgm:spPr/>
    </dgm:pt>
    <dgm:pt modelId="{D6105B84-1206-40AF-B59E-AABB191F6B42}" type="pres">
      <dgm:prSet presAssocID="{61279AD6-47AA-49A6-B6D3-0BD97753666A}" presName="sp" presStyleCnt="0"/>
      <dgm:spPr/>
    </dgm:pt>
    <dgm:pt modelId="{0A7C4983-9D91-4985-8BC1-0E618FD38FD3}" type="pres">
      <dgm:prSet presAssocID="{52FB0259-16E9-4E34-9CE0-F92E3EC7EA2A}" presName="composite" presStyleCnt="0"/>
      <dgm:spPr/>
    </dgm:pt>
    <dgm:pt modelId="{64C69DDB-78E7-402D-B079-100213F853D9}" type="pres">
      <dgm:prSet presAssocID="{52FB0259-16E9-4E34-9CE0-F92E3EC7EA2A}" presName="parentText" presStyleLbl="alignNode1" presStyleIdx="1" presStyleCnt="3" custLinFactNeighborX="4943" custLinFactNeighborY="1730">
        <dgm:presLayoutVars>
          <dgm:chMax val="1"/>
          <dgm:bulletEnabled val="1"/>
        </dgm:presLayoutVars>
      </dgm:prSet>
      <dgm:spPr/>
    </dgm:pt>
    <dgm:pt modelId="{93D64617-0346-468E-85BC-5556242EEB79}" type="pres">
      <dgm:prSet presAssocID="{52FB0259-16E9-4E34-9CE0-F92E3EC7EA2A}" presName="descendantText" presStyleLbl="alignAcc1" presStyleIdx="1" presStyleCnt="3" custLinFactNeighborX="840" custLinFactNeighborY="3166">
        <dgm:presLayoutVars>
          <dgm:bulletEnabled val="1"/>
        </dgm:presLayoutVars>
      </dgm:prSet>
      <dgm:spPr/>
    </dgm:pt>
    <dgm:pt modelId="{BC47414D-CF1E-463D-8890-66699A7451F9}" type="pres">
      <dgm:prSet presAssocID="{EA76F361-1677-491C-9BDD-71779288C517}" presName="sp" presStyleCnt="0"/>
      <dgm:spPr/>
    </dgm:pt>
    <dgm:pt modelId="{DAF357F3-06E5-46C6-B681-94EBEEA9E493}" type="pres">
      <dgm:prSet presAssocID="{E6C6B8E7-7C84-4E5B-AEBB-46C61398E996}" presName="composite" presStyleCnt="0"/>
      <dgm:spPr/>
    </dgm:pt>
    <dgm:pt modelId="{92F9042C-EF65-43BA-95D6-4D5B8F1B5623}" type="pres">
      <dgm:prSet presAssocID="{E6C6B8E7-7C84-4E5B-AEBB-46C61398E996}" presName="parentText" presStyleLbl="alignNode1" presStyleIdx="2" presStyleCnt="3" custLinFactNeighborX="4943" custLinFactNeighborY="-2571">
        <dgm:presLayoutVars>
          <dgm:chMax val="1"/>
          <dgm:bulletEnabled val="1"/>
        </dgm:presLayoutVars>
      </dgm:prSet>
      <dgm:spPr/>
    </dgm:pt>
    <dgm:pt modelId="{3E8C24BD-4545-4683-90AF-F1E03108EF36}" type="pres">
      <dgm:prSet presAssocID="{E6C6B8E7-7C84-4E5B-AEBB-46C61398E996}" presName="descendantText" presStyleLbl="alignAcc1" presStyleIdx="2" presStyleCnt="3" custLinFactNeighborX="840" custLinFactNeighborY="-3128">
        <dgm:presLayoutVars>
          <dgm:bulletEnabled val="1"/>
        </dgm:presLayoutVars>
      </dgm:prSet>
      <dgm:spPr/>
    </dgm:pt>
  </dgm:ptLst>
  <dgm:cxnLst>
    <dgm:cxn modelId="{B7005401-84A5-459B-A0D9-7D0ED13D2DEC}" type="presOf" srcId="{E6C6B8E7-7C84-4E5B-AEBB-46C61398E996}" destId="{92F9042C-EF65-43BA-95D6-4D5B8F1B5623}" srcOrd="0" destOrd="0" presId="urn:microsoft.com/office/officeart/2005/8/layout/chevron2"/>
    <dgm:cxn modelId="{8DC67C09-9703-4D2F-854F-99B741F75181}" type="presOf" srcId="{63523597-EE29-4D0E-A7D8-C248BB4A7C5C}" destId="{3E8C24BD-4545-4683-90AF-F1E03108EF36}" srcOrd="0" destOrd="2" presId="urn:microsoft.com/office/officeart/2005/8/layout/chevron2"/>
    <dgm:cxn modelId="{9EA0D10B-638E-49C2-9ADA-5F575D9E0047}" srcId="{52FB0259-16E9-4E34-9CE0-F92E3EC7EA2A}" destId="{53D1182C-25E8-40B5-8A91-173509D3917C}" srcOrd="2" destOrd="0" parTransId="{66AC5D3D-611F-44DC-A1EE-9CB49AF6B016}" sibTransId="{39C7401A-2393-4D4C-A33F-82E74CDD2188}"/>
    <dgm:cxn modelId="{01AFBF0F-D314-4B4B-8CE9-4372C0EBC670}" srcId="{52FB0259-16E9-4E34-9CE0-F92E3EC7EA2A}" destId="{718E9334-9312-4B1E-A2D5-65682914B2B2}" srcOrd="0" destOrd="0" parTransId="{0B8E52B1-E416-4D85-83FB-D7B627FA4116}" sibTransId="{1C9946F6-8A42-46CB-9BB3-A60892013F1D}"/>
    <dgm:cxn modelId="{D1447924-1249-40C2-A284-93FBC3ECD2A1}" type="presOf" srcId="{BE1CD28B-0AB3-4CEC-96A9-0D52FB2758F3}" destId="{93D64617-0346-468E-85BC-5556242EEB79}" srcOrd="0" destOrd="1" presId="urn:microsoft.com/office/officeart/2005/8/layout/chevron2"/>
    <dgm:cxn modelId="{CF4ABB2C-8D9E-4FFC-BF7F-CCE9C751D935}" srcId="{032355A1-6B7C-40DF-8887-DF7E777FD345}" destId="{272D03D9-1861-4D93-AC40-CCA452AF0F1D}" srcOrd="3" destOrd="0" parTransId="{96A0EF5D-3440-4F92-B788-35740C25011D}" sibTransId="{8D363BBC-75A1-407F-97E4-694AD1FF5067}"/>
    <dgm:cxn modelId="{98028534-124F-4CF2-866E-4F69D422DEC4}" type="presOf" srcId="{06FD07D4-E56F-4686-B1EC-954B10008E11}" destId="{3E8C24BD-4545-4683-90AF-F1E03108EF36}" srcOrd="0" destOrd="1" presId="urn:microsoft.com/office/officeart/2005/8/layout/chevron2"/>
    <dgm:cxn modelId="{B9BE4E36-B1FC-4788-A097-9EACAD6A6C05}" srcId="{52FB0259-16E9-4E34-9CE0-F92E3EC7EA2A}" destId="{BE1CD28B-0AB3-4CEC-96A9-0D52FB2758F3}" srcOrd="1" destOrd="0" parTransId="{80BA61E9-1774-4AC6-BCB0-2CF1EE3BADF2}" sibTransId="{16CD069A-8624-482E-9632-40272D33CE72}"/>
    <dgm:cxn modelId="{7DC2CE5F-D1D2-4113-8A8B-A666888E6D42}" type="presOf" srcId="{C61F90A6-F9F1-4027-9BC3-D876D837E379}" destId="{3E8C24BD-4545-4683-90AF-F1E03108EF36}" srcOrd="0" destOrd="0" presId="urn:microsoft.com/office/officeart/2005/8/layout/chevron2"/>
    <dgm:cxn modelId="{9C60304B-34F5-48CC-A1E0-3AD6AD61A00C}" type="presOf" srcId="{221EF4AC-DAD9-463E-BF47-1DFA75418CD7}" destId="{FA5C8D0B-1119-4E80-BEA8-3F59D7FBA8EE}" srcOrd="0" destOrd="1" presId="urn:microsoft.com/office/officeart/2005/8/layout/chevron2"/>
    <dgm:cxn modelId="{F4C62376-9BE9-4C49-AD86-B3D954A1C943}" srcId="{032355A1-6B7C-40DF-8887-DF7E777FD345}" destId="{1AE43219-7011-4855-AF81-1634EE646C72}" srcOrd="4" destOrd="0" parTransId="{255AD8E9-2798-4F6D-AA3F-F094F41FD0CE}" sibTransId="{6D892306-01C0-43CB-A9BE-087AA49899EB}"/>
    <dgm:cxn modelId="{666CEB79-FE63-4221-9FB8-50B3F458E3D3}" type="presOf" srcId="{53D1182C-25E8-40B5-8A91-173509D3917C}" destId="{93D64617-0346-468E-85BC-5556242EEB79}" srcOrd="0" destOrd="2" presId="urn:microsoft.com/office/officeart/2005/8/layout/chevron2"/>
    <dgm:cxn modelId="{57C2005A-9654-4685-BEF4-827EA1048C7F}" srcId="{032355A1-6B7C-40DF-8887-DF7E777FD345}" destId="{0BC31F5B-3A95-4598-852B-E77592A66F26}" srcOrd="2" destOrd="0" parTransId="{17671C32-5B86-4B8E-9DDE-C0003CB3FD09}" sibTransId="{54B9730E-7412-4990-84A7-5012F08B49D5}"/>
    <dgm:cxn modelId="{DDA4227E-B466-40FF-94F9-38AB28CEFCB0}" type="presOf" srcId="{032355A1-6B7C-40DF-8887-DF7E777FD345}" destId="{26E563DB-4B7E-4CA8-AFAE-D996F41740E1}" srcOrd="0" destOrd="0" presId="urn:microsoft.com/office/officeart/2005/8/layout/chevron2"/>
    <dgm:cxn modelId="{B3D47780-F034-4424-BA26-77B736484F9A}" srcId="{E6C6B8E7-7C84-4E5B-AEBB-46C61398E996}" destId="{06FD07D4-E56F-4686-B1EC-954B10008E11}" srcOrd="1" destOrd="0" parTransId="{65F9044B-6878-4CB6-916F-173B8D824FC9}" sibTransId="{4E83D609-7AFD-4096-BEC1-5743574FB284}"/>
    <dgm:cxn modelId="{F3194584-389C-4138-A106-C0AC38BF0300}" type="presOf" srcId="{1AE43219-7011-4855-AF81-1634EE646C72}" destId="{FA5C8D0B-1119-4E80-BEA8-3F59D7FBA8EE}" srcOrd="0" destOrd="4" presId="urn:microsoft.com/office/officeart/2005/8/layout/chevron2"/>
    <dgm:cxn modelId="{676D05A1-2F04-4552-84F7-8EC819F9699C}" srcId="{E6C6B8E7-7C84-4E5B-AEBB-46C61398E996}" destId="{63523597-EE29-4D0E-A7D8-C248BB4A7C5C}" srcOrd="2" destOrd="0" parTransId="{D1B7BE5F-2056-4174-B9D6-E516DA62FBAE}" sibTransId="{E57648B3-4EEA-4BB8-8296-3E2974ADD156}"/>
    <dgm:cxn modelId="{D8B839A3-9D61-473E-8955-CC57C9DF5AE6}" srcId="{E6C6B8E7-7C84-4E5B-AEBB-46C61398E996}" destId="{C61F90A6-F9F1-4027-9BC3-D876D837E379}" srcOrd="0" destOrd="0" parTransId="{61574857-8001-4F0E-BCBB-B7F40DECB888}" sibTransId="{E3AEAD3B-4888-4783-AB10-15B5AC24542C}"/>
    <dgm:cxn modelId="{0F4A17A4-C35D-4ABB-BFCC-70532E49100E}" srcId="{EA8C52D0-6FF7-422F-8880-59DCC89A438B}" destId="{032355A1-6B7C-40DF-8887-DF7E777FD345}" srcOrd="0" destOrd="0" parTransId="{28645573-0975-487E-B4AD-B9CBB844DA86}" sibTransId="{61279AD6-47AA-49A6-B6D3-0BD97753666A}"/>
    <dgm:cxn modelId="{E6DDD6B6-7DBE-4E55-9F03-901DE4B1AB4B}" type="presOf" srcId="{272D03D9-1861-4D93-AC40-CCA452AF0F1D}" destId="{FA5C8D0B-1119-4E80-BEA8-3F59D7FBA8EE}" srcOrd="0" destOrd="3" presId="urn:microsoft.com/office/officeart/2005/8/layout/chevron2"/>
    <dgm:cxn modelId="{616653C1-61BE-443F-8EAB-BD03F31CFBC3}" srcId="{032355A1-6B7C-40DF-8887-DF7E777FD345}" destId="{15EAA5A5-711B-4C10-93E8-1447EAF8C100}" srcOrd="0" destOrd="0" parTransId="{8BAB9CE1-2E20-4804-830B-F2AD692E3C94}" sibTransId="{79D7783A-5D92-4FC5-A88F-1D1579916E09}"/>
    <dgm:cxn modelId="{B9CB54C3-9B37-4291-A43B-6A462BC5EA42}" type="presOf" srcId="{52FB0259-16E9-4E34-9CE0-F92E3EC7EA2A}" destId="{64C69DDB-78E7-402D-B079-100213F853D9}" srcOrd="0" destOrd="0" presId="urn:microsoft.com/office/officeart/2005/8/layout/chevron2"/>
    <dgm:cxn modelId="{AE00C2C8-8F61-4AB0-BC00-D105295C7D40}" type="presOf" srcId="{0BC31F5B-3A95-4598-852B-E77592A66F26}" destId="{FA5C8D0B-1119-4E80-BEA8-3F59D7FBA8EE}" srcOrd="0" destOrd="2" presId="urn:microsoft.com/office/officeart/2005/8/layout/chevron2"/>
    <dgm:cxn modelId="{85FA45CD-BA2C-4351-8FFA-75EBB1C20738}" srcId="{EA8C52D0-6FF7-422F-8880-59DCC89A438B}" destId="{52FB0259-16E9-4E34-9CE0-F92E3EC7EA2A}" srcOrd="1" destOrd="0" parTransId="{4C172EB4-E124-4CC6-BB67-B5341C4A9E39}" sibTransId="{EA76F361-1677-491C-9BDD-71779288C517}"/>
    <dgm:cxn modelId="{CC8D50DD-1756-4509-8B66-41400708603A}" srcId="{EA8C52D0-6FF7-422F-8880-59DCC89A438B}" destId="{E6C6B8E7-7C84-4E5B-AEBB-46C61398E996}" srcOrd="2" destOrd="0" parTransId="{64D34CCA-9BF2-4448-8627-78B1A452786B}" sibTransId="{10302D09-238D-4E05-ABAA-C936D22E8E4B}"/>
    <dgm:cxn modelId="{5B5E74FC-9C30-4107-B94E-07A29291829A}" srcId="{032355A1-6B7C-40DF-8887-DF7E777FD345}" destId="{221EF4AC-DAD9-463E-BF47-1DFA75418CD7}" srcOrd="1" destOrd="0" parTransId="{09CC41E2-B5CE-4B14-AC85-5486597C3B4B}" sibTransId="{54930FFB-F79C-47AF-8C0C-5986F9D46964}"/>
    <dgm:cxn modelId="{3A54D6FD-6AF3-458C-ACAA-098F46A9B9A2}" type="presOf" srcId="{718E9334-9312-4B1E-A2D5-65682914B2B2}" destId="{93D64617-0346-468E-85BC-5556242EEB79}" srcOrd="0" destOrd="0" presId="urn:microsoft.com/office/officeart/2005/8/layout/chevron2"/>
    <dgm:cxn modelId="{220AF6FD-3EC7-458B-81EB-03D4C0E580A2}" type="presOf" srcId="{EA8C52D0-6FF7-422F-8880-59DCC89A438B}" destId="{E7E958C1-8197-4845-A9E3-192599AE31BB}" srcOrd="0" destOrd="0" presId="urn:microsoft.com/office/officeart/2005/8/layout/chevron2"/>
    <dgm:cxn modelId="{2DBC5CFF-748F-49B8-974D-9A4C658058F8}" type="presOf" srcId="{15EAA5A5-711B-4C10-93E8-1447EAF8C100}" destId="{FA5C8D0B-1119-4E80-BEA8-3F59D7FBA8EE}" srcOrd="0" destOrd="0" presId="urn:microsoft.com/office/officeart/2005/8/layout/chevron2"/>
    <dgm:cxn modelId="{3B291B38-6C80-4DD6-8E37-A260890F6866}" type="presParOf" srcId="{E7E958C1-8197-4845-A9E3-192599AE31BB}" destId="{2AF08FED-A902-4E3C-99EB-69B3C6D0C6CE}" srcOrd="0" destOrd="0" presId="urn:microsoft.com/office/officeart/2005/8/layout/chevron2"/>
    <dgm:cxn modelId="{9FFF1BDC-A49A-4EA1-87F2-72BD661DDB49}" type="presParOf" srcId="{2AF08FED-A902-4E3C-99EB-69B3C6D0C6CE}" destId="{26E563DB-4B7E-4CA8-AFAE-D996F41740E1}" srcOrd="0" destOrd="0" presId="urn:microsoft.com/office/officeart/2005/8/layout/chevron2"/>
    <dgm:cxn modelId="{EF3CF9C3-7B55-4B02-9044-4A7C456FB40A}" type="presParOf" srcId="{2AF08FED-A902-4E3C-99EB-69B3C6D0C6CE}" destId="{FA5C8D0B-1119-4E80-BEA8-3F59D7FBA8EE}" srcOrd="1" destOrd="0" presId="urn:microsoft.com/office/officeart/2005/8/layout/chevron2"/>
    <dgm:cxn modelId="{14B3FC52-DB24-4A38-BB25-25F020C5A3A6}" type="presParOf" srcId="{E7E958C1-8197-4845-A9E3-192599AE31BB}" destId="{D6105B84-1206-40AF-B59E-AABB191F6B42}" srcOrd="1" destOrd="0" presId="urn:microsoft.com/office/officeart/2005/8/layout/chevron2"/>
    <dgm:cxn modelId="{8D108DE3-F077-458D-BB07-FBAB3A45A427}" type="presParOf" srcId="{E7E958C1-8197-4845-A9E3-192599AE31BB}" destId="{0A7C4983-9D91-4985-8BC1-0E618FD38FD3}" srcOrd="2" destOrd="0" presId="urn:microsoft.com/office/officeart/2005/8/layout/chevron2"/>
    <dgm:cxn modelId="{71F923EC-62C4-4B0C-8EB7-F56A9E9F1B5C}" type="presParOf" srcId="{0A7C4983-9D91-4985-8BC1-0E618FD38FD3}" destId="{64C69DDB-78E7-402D-B079-100213F853D9}" srcOrd="0" destOrd="0" presId="urn:microsoft.com/office/officeart/2005/8/layout/chevron2"/>
    <dgm:cxn modelId="{EDA57977-5601-4B57-9706-B2CBB34F06AA}" type="presParOf" srcId="{0A7C4983-9D91-4985-8BC1-0E618FD38FD3}" destId="{93D64617-0346-468E-85BC-5556242EEB79}" srcOrd="1" destOrd="0" presId="urn:microsoft.com/office/officeart/2005/8/layout/chevron2"/>
    <dgm:cxn modelId="{77A0BB39-8ABC-45DE-8527-1EF2CC95A8AB}" type="presParOf" srcId="{E7E958C1-8197-4845-A9E3-192599AE31BB}" destId="{BC47414D-CF1E-463D-8890-66699A7451F9}" srcOrd="3" destOrd="0" presId="urn:microsoft.com/office/officeart/2005/8/layout/chevron2"/>
    <dgm:cxn modelId="{E62B98F2-E007-414A-93DC-28DE3241901E}" type="presParOf" srcId="{E7E958C1-8197-4845-A9E3-192599AE31BB}" destId="{DAF357F3-06E5-46C6-B681-94EBEEA9E493}" srcOrd="4" destOrd="0" presId="urn:microsoft.com/office/officeart/2005/8/layout/chevron2"/>
    <dgm:cxn modelId="{3C4E9BC9-7A71-47D8-9130-86BB109ED875}" type="presParOf" srcId="{DAF357F3-06E5-46C6-B681-94EBEEA9E493}" destId="{92F9042C-EF65-43BA-95D6-4D5B8F1B5623}" srcOrd="0" destOrd="0" presId="urn:microsoft.com/office/officeart/2005/8/layout/chevron2"/>
    <dgm:cxn modelId="{2A491BF8-CD42-4ED2-B231-E637E0F32A85}" type="presParOf" srcId="{DAF357F3-06E5-46C6-B681-94EBEEA9E493}" destId="{3E8C24BD-4545-4683-90AF-F1E03108EF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F26642-A2D7-45F1-9A2A-2009E11DB46A}" type="doc">
      <dgm:prSet loTypeId="urn:microsoft.com/office/officeart/2005/8/layout/bProcess4#1" loCatId="process" qsTypeId="urn:microsoft.com/office/officeart/2005/8/quickstyle/simple1#1" qsCatId="simple" csTypeId="urn:microsoft.com/office/officeart/2005/8/colors/colorful4#1" csCatId="colorful" phldr="1"/>
      <dgm:spPr/>
      <dgm:t>
        <a:bodyPr/>
        <a:lstStyle/>
        <a:p>
          <a:endParaRPr lang="zh-TW" altLang="en-US"/>
        </a:p>
      </dgm:t>
    </dgm:pt>
    <dgm:pt modelId="{A0069883-B62B-4DF3-A7B4-9BBC6A9ADB72}">
      <dgm:prSet phldrT="[文字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082E54"/>
        </a:solidFill>
        <a:ln>
          <a:solidFill>
            <a:srgbClr val="082E54"/>
          </a:solidFill>
        </a:ln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比賽開始</a:t>
          </a:r>
          <a:b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2020/10/26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F6632B-D567-4C39-AF78-BEB7AB3199E6}" type="parTrans" cxnId="{322613E1-B421-4B7E-A923-FA2D3EA10D1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3DEF6E-1DAC-4DF4-AEB9-BF012CAB16FA}" type="sibTrans" cxnId="{322613E1-B421-4B7E-A923-FA2D3EA10D16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082E54"/>
        </a:solidFill>
        <a:ln>
          <a:solidFill>
            <a:srgbClr val="082E54"/>
          </a:solidFill>
        </a:ln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377F7D-8545-4FA4-B0C7-8FEC68E7AE30}">
      <dgm:prSet phldrT="[文字]" custT="1"/>
      <dgm:spPr>
        <a:solidFill>
          <a:srgbClr val="FFC001"/>
        </a:solidFill>
        <a:ln>
          <a:solidFill>
            <a:srgbClr val="FFC001"/>
          </a:solidFill>
        </a:ln>
      </dgm:spPr>
      <dgm:t>
        <a:bodyPr/>
        <a:lstStyle/>
        <a:p>
          <a:r>
            <a: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交件截止</a:t>
          </a:r>
          <a:br>
            <a: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2021/03/05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</a:p>
      </dgm:t>
    </dgm:pt>
    <dgm:pt modelId="{FEAF7EA2-ED11-446A-9EC3-CB962A4E717B}" type="parTrans" cxnId="{33FBDD49-BAC8-4FB1-82E4-A007EA11A32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2DBD1C-C721-480B-B6A9-6451D78B8919}" type="sibTrans" cxnId="{33FBDD49-BAC8-4FB1-82E4-A007EA11A32C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FFC001"/>
        </a:solidFill>
        <a:ln>
          <a:solidFill>
            <a:srgbClr val="FFC001"/>
          </a:solidFill>
        </a:ln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4C6A2B-3208-4602-8A21-001CF497B2ED}">
      <dgm:prSet phldrT="[文字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90BF01"/>
        </a:solidFill>
        <a:ln>
          <a:solidFill>
            <a:srgbClr val="90BF01"/>
          </a:solidFill>
        </a:ln>
      </dgm:spPr>
      <dgm:t>
        <a:bodyPr/>
        <a:lstStyle/>
        <a:p>
          <a:r>
            <a:rPr lang="zh-TW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初審</a:t>
          </a: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時間</a:t>
          </a:r>
          <a:br>
            <a: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2021/03/8~3/19</a:t>
          </a:r>
          <a:b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時間：</a:t>
          </a:r>
          <a: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10</a:t>
          </a:r>
          <a:r>
            <a: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天</a:t>
          </a:r>
        </a:p>
      </dgm:t>
    </dgm:pt>
    <dgm:pt modelId="{C31549A2-140A-4D62-A1D4-21DE0AE38739}" type="parTrans" cxnId="{110F98F5-B50C-4509-9729-F8BD841DB44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13D3FC-1FBA-4082-9B70-320DD649B935}" type="sibTrans" cxnId="{110F98F5-B50C-4509-9729-F8BD841DB44E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90BF01"/>
        </a:solidFill>
        <a:ln>
          <a:solidFill>
            <a:srgbClr val="90BF01"/>
          </a:solidFill>
        </a:ln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8C788B-1B39-4E83-8439-4EC33C3B4A6C}">
      <dgm:prSet phldrT="[文字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FFC001"/>
        </a:solidFill>
        <a:ln>
          <a:solidFill>
            <a:srgbClr val="FFC001"/>
          </a:solidFill>
        </a:ln>
      </dgm:spPr>
      <dgm:t>
        <a:bodyPr/>
        <a:lstStyle/>
        <a:p>
          <a:r>
            <a:rPr lang="zh-TW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初審名單公布</a:t>
          </a:r>
          <a:br>
            <a: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2021/03/24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6299EE-9A58-41CF-B7FC-CF798B2CC35B}" type="parTrans" cxnId="{201C6FA7-7970-457E-81AF-FD54A9EC52F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13F55A-C0E6-4261-ABB8-9C32D77988BA}" type="sibTrans" cxnId="{201C6FA7-7970-457E-81AF-FD54A9EC52FA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FFC001"/>
        </a:solidFill>
        <a:ln>
          <a:solidFill>
            <a:srgbClr val="FFC001"/>
          </a:solidFill>
        </a:ln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4C12B1-6C92-471E-9A7B-1FDBC5B606AB}">
      <dgm:prSet phldrT="[文字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082E54"/>
        </a:solidFill>
        <a:ln>
          <a:solidFill>
            <a:srgbClr val="082E54"/>
          </a:solidFill>
        </a:ln>
      </dgm:spPr>
      <dgm:t>
        <a:bodyPr/>
        <a:lstStyle/>
        <a:p>
          <a:r>
            <a: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複審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時間</a:t>
          </a:r>
          <a:br>
            <a: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2021/03/24~03/30</a:t>
          </a:r>
          <a:b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時間：</a:t>
          </a:r>
          <a: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天</a:t>
          </a:r>
        </a:p>
      </dgm:t>
    </dgm:pt>
    <dgm:pt modelId="{210DD468-87D0-44C6-A9AB-4C0B9F27B050}" type="parTrans" cxnId="{5AF132D5-042E-4F17-8F2D-3F5F8F326C9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8BFD0F-12A4-4323-8CF5-CD309BB356F8}" type="sibTrans" cxnId="{5AF132D5-042E-4F17-8F2D-3F5F8F326C9F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082E54"/>
        </a:solidFill>
        <a:ln>
          <a:solidFill>
            <a:srgbClr val="082E54"/>
          </a:solidFill>
        </a:ln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14740B-4BA1-473A-9F2B-EB8F30FA52BA}">
      <dgm:prSet phldrT="[文字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90BF01"/>
        </a:solidFill>
        <a:ln>
          <a:solidFill>
            <a:srgbClr val="90BF01"/>
          </a:solidFill>
        </a:ln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宣傳研習</a:t>
          </a:r>
          <a:b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2020/11</a:t>
          </a:r>
          <a:r>
            <a: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~2021/02</a:t>
          </a:r>
          <a:r>
            <a: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zh-TW" altLang="en-US" sz="1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4B677A-5BB2-41FE-8521-30DAF6675E3A}" type="parTrans" cxnId="{8C9824A6-55D8-4890-9684-7BEECC12E50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0EF976-4178-4B74-8D17-7ACEE80C0E06}" type="sibTrans" cxnId="{8C9824A6-55D8-4890-9684-7BEECC12E50E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90BF01"/>
        </a:solidFill>
        <a:ln>
          <a:solidFill>
            <a:srgbClr val="90BF01"/>
          </a:solidFill>
        </a:ln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A72F7E4-6E57-400A-8E26-C5ACB2AA6945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082E54"/>
        </a:solidFill>
        <a:ln>
          <a:solidFill>
            <a:srgbClr val="082E54"/>
          </a:solidFill>
        </a:ln>
      </dgm:spPr>
      <dgm:t>
        <a:bodyPr/>
        <a:lstStyle/>
        <a:p>
          <a:r>
            <a:rPr lang="zh-TW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網友票選</a:t>
          </a:r>
          <a:b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2021/03/08~3/19</a:t>
          </a:r>
          <a:b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時間：</a:t>
          </a:r>
          <a: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10</a:t>
          </a:r>
          <a:r>
            <a: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天</a:t>
          </a:r>
        </a:p>
      </dgm:t>
    </dgm:pt>
    <dgm:pt modelId="{A5B0E596-5E66-4F3B-992D-A780253CCCEE}" type="parTrans" cxnId="{CC7A0420-A862-4372-AB96-D7D3F61A981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0CD828E-C1C2-450A-9A3F-E270F074A231}" type="sibTrans" cxnId="{CC7A0420-A862-4372-AB96-D7D3F61A9817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82E54"/>
        </a:solidFill>
        <a:ln>
          <a:solidFill>
            <a:srgbClr val="082E54"/>
          </a:solidFill>
        </a:ln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A48DC7D-94D4-4ED2-B079-52124C46EF3A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90BF01"/>
        </a:solidFill>
        <a:ln>
          <a:solidFill>
            <a:srgbClr val="90BF0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zh-TW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得獎名單公布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於</a:t>
          </a:r>
          <a:r>
            <a:rPr lang="zh-TW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頒獎典禮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現場</a:t>
          </a:r>
          <a:endParaRPr lang="en-US" altLang="zh-TW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90000"/>
            </a:lnSpc>
          </a:pPr>
          <a:r>
            <a:rPr lang="en-US" altLang="zh-TW" sz="1400">
              <a:latin typeface="微軟正黑體" panose="020B0604030504040204" pitchFamily="34" charset="-120"/>
              <a:ea typeface="微軟正黑體" panose="020B0604030504040204" pitchFamily="34" charset="-120"/>
            </a:rPr>
            <a:t>2021/4/23</a:t>
          </a:r>
          <a: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五</a:t>
          </a:r>
          <a: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046407-F423-471C-8B5B-01E6212C0941}" type="parTrans" cxnId="{FE3743D9-6115-465B-97DD-9071BD9D433D}">
      <dgm:prSet/>
      <dgm:spPr/>
      <dgm:t>
        <a:bodyPr/>
        <a:lstStyle/>
        <a:p>
          <a:endParaRPr lang="zh-TW" altLang="en-US"/>
        </a:p>
      </dgm:t>
    </dgm:pt>
    <dgm:pt modelId="{4280E4FC-E869-42C2-AF89-77BB896070FE}" type="sibTrans" cxnId="{FE3743D9-6115-465B-97DD-9071BD9D433D}">
      <dgm:prSet/>
      <dgm:spPr/>
      <dgm:t>
        <a:bodyPr/>
        <a:lstStyle/>
        <a:p>
          <a:endParaRPr lang="zh-TW" altLang="en-US"/>
        </a:p>
      </dgm:t>
    </dgm:pt>
    <dgm:pt modelId="{256CC9A8-443A-4F38-8264-D3586D83D202}" type="pres">
      <dgm:prSet presAssocID="{A8F26642-A2D7-45F1-9A2A-2009E11DB46A}" presName="Name0" presStyleCnt="0">
        <dgm:presLayoutVars>
          <dgm:dir/>
          <dgm:resizeHandles/>
        </dgm:presLayoutVars>
      </dgm:prSet>
      <dgm:spPr/>
    </dgm:pt>
    <dgm:pt modelId="{1B4BD208-CF2D-4B3F-86BB-505BF223E659}" type="pres">
      <dgm:prSet presAssocID="{A0069883-B62B-4DF3-A7B4-9BBC6A9ADB72}" presName="compNode" presStyleCnt="0"/>
      <dgm:spPr/>
    </dgm:pt>
    <dgm:pt modelId="{B6B13C48-8E72-4853-825E-0CCB5D3107C3}" type="pres">
      <dgm:prSet presAssocID="{A0069883-B62B-4DF3-A7B4-9BBC6A9ADB72}" presName="dummyConnPt" presStyleCnt="0"/>
      <dgm:spPr/>
    </dgm:pt>
    <dgm:pt modelId="{4FBC2184-0DC5-492C-9253-14A37AAB4071}" type="pres">
      <dgm:prSet presAssocID="{A0069883-B62B-4DF3-A7B4-9BBC6A9ADB72}" presName="node" presStyleLbl="node1" presStyleIdx="0" presStyleCnt="8">
        <dgm:presLayoutVars>
          <dgm:bulletEnabled val="1"/>
        </dgm:presLayoutVars>
      </dgm:prSet>
      <dgm:spPr/>
    </dgm:pt>
    <dgm:pt modelId="{07AA7D1D-C4EC-49D9-89FE-70FAFB3EF792}" type="pres">
      <dgm:prSet presAssocID="{B13DEF6E-1DAC-4DF4-AEB9-BF012CAB16FA}" presName="sibTrans" presStyleLbl="bgSibTrans2D1" presStyleIdx="0" presStyleCnt="7"/>
      <dgm:spPr/>
    </dgm:pt>
    <dgm:pt modelId="{2E6CB4B2-DC48-4864-9CEF-3FBE8A6B901A}" type="pres">
      <dgm:prSet presAssocID="{1E14740B-4BA1-473A-9F2B-EB8F30FA52BA}" presName="compNode" presStyleCnt="0"/>
      <dgm:spPr/>
    </dgm:pt>
    <dgm:pt modelId="{73C8BDBD-CDB6-43AD-9F20-4985615F8A06}" type="pres">
      <dgm:prSet presAssocID="{1E14740B-4BA1-473A-9F2B-EB8F30FA52BA}" presName="dummyConnPt" presStyleCnt="0"/>
      <dgm:spPr/>
    </dgm:pt>
    <dgm:pt modelId="{9F790294-E6CC-47CA-A019-3750BB9D0B25}" type="pres">
      <dgm:prSet presAssocID="{1E14740B-4BA1-473A-9F2B-EB8F30FA52BA}" presName="node" presStyleLbl="node1" presStyleIdx="1" presStyleCnt="8">
        <dgm:presLayoutVars>
          <dgm:bulletEnabled val="1"/>
        </dgm:presLayoutVars>
      </dgm:prSet>
      <dgm:spPr/>
    </dgm:pt>
    <dgm:pt modelId="{F292436C-5A40-4EE1-A16B-229F7C9F4C49}" type="pres">
      <dgm:prSet presAssocID="{420EF976-4178-4B74-8D17-7ACEE80C0E06}" presName="sibTrans" presStyleLbl="bgSibTrans2D1" presStyleIdx="1" presStyleCnt="7"/>
      <dgm:spPr/>
    </dgm:pt>
    <dgm:pt modelId="{87321430-CE5B-4374-AD65-58EE87329C71}" type="pres">
      <dgm:prSet presAssocID="{EF377F7D-8545-4FA4-B0C7-8FEC68E7AE30}" presName="compNode" presStyleCnt="0"/>
      <dgm:spPr/>
    </dgm:pt>
    <dgm:pt modelId="{E07D35E9-7A34-4D9F-A2AD-2111A6C2ED7E}" type="pres">
      <dgm:prSet presAssocID="{EF377F7D-8545-4FA4-B0C7-8FEC68E7AE30}" presName="dummyConnPt" presStyleCnt="0"/>
      <dgm:spPr/>
    </dgm:pt>
    <dgm:pt modelId="{55E200CE-CA10-4044-BCFA-618D19C14FAD}" type="pres">
      <dgm:prSet presAssocID="{EF377F7D-8545-4FA4-B0C7-8FEC68E7AE30}" presName="node" presStyleLbl="node1" presStyleIdx="2" presStyleCnt="8">
        <dgm:presLayoutVars>
          <dgm:bulletEnabled val="1"/>
        </dgm:presLayoutVars>
      </dgm:prSet>
      <dgm:spPr/>
    </dgm:pt>
    <dgm:pt modelId="{B721E48F-B71B-4C05-B653-39B5499FBF69}" type="pres">
      <dgm:prSet presAssocID="{B92DBD1C-C721-480B-B6A9-6451D78B8919}" presName="sibTrans" presStyleLbl="bgSibTrans2D1" presStyleIdx="2" presStyleCnt="7"/>
      <dgm:spPr/>
    </dgm:pt>
    <dgm:pt modelId="{A4FDCA8E-8527-4C4F-A556-9D0491CCFEFF}" type="pres">
      <dgm:prSet presAssocID="{0A72F7E4-6E57-400A-8E26-C5ACB2AA6945}" presName="compNode" presStyleCnt="0"/>
      <dgm:spPr/>
    </dgm:pt>
    <dgm:pt modelId="{FC5CA477-B039-4A7E-9D20-6B5566541558}" type="pres">
      <dgm:prSet presAssocID="{0A72F7E4-6E57-400A-8E26-C5ACB2AA6945}" presName="dummyConnPt" presStyleCnt="0"/>
      <dgm:spPr/>
    </dgm:pt>
    <dgm:pt modelId="{9E5A99CA-FD89-4D35-851D-9DC18C76F999}" type="pres">
      <dgm:prSet presAssocID="{0A72F7E4-6E57-400A-8E26-C5ACB2AA6945}" presName="node" presStyleLbl="node1" presStyleIdx="3" presStyleCnt="8">
        <dgm:presLayoutVars>
          <dgm:bulletEnabled val="1"/>
        </dgm:presLayoutVars>
      </dgm:prSet>
      <dgm:spPr/>
    </dgm:pt>
    <dgm:pt modelId="{D0ADCE56-9B76-48E5-B693-D12B50754BD1}" type="pres">
      <dgm:prSet presAssocID="{E0CD828E-C1C2-450A-9A3F-E270F074A231}" presName="sibTrans" presStyleLbl="bgSibTrans2D1" presStyleIdx="3" presStyleCnt="7"/>
      <dgm:spPr/>
    </dgm:pt>
    <dgm:pt modelId="{E9BFDCA1-AB1E-497C-B58A-5F0CDAFE44DB}" type="pres">
      <dgm:prSet presAssocID="{924C6A2B-3208-4602-8A21-001CF497B2ED}" presName="compNode" presStyleCnt="0"/>
      <dgm:spPr/>
    </dgm:pt>
    <dgm:pt modelId="{F7FC62AC-FAA1-4E2C-ABC7-3C7F315CAB43}" type="pres">
      <dgm:prSet presAssocID="{924C6A2B-3208-4602-8A21-001CF497B2ED}" presName="dummyConnPt" presStyleCnt="0"/>
      <dgm:spPr/>
    </dgm:pt>
    <dgm:pt modelId="{4E7795CE-376F-44C9-B5C2-68FCB0338F4F}" type="pres">
      <dgm:prSet presAssocID="{924C6A2B-3208-4602-8A21-001CF497B2ED}" presName="node" presStyleLbl="node1" presStyleIdx="4" presStyleCnt="8">
        <dgm:presLayoutVars>
          <dgm:bulletEnabled val="1"/>
        </dgm:presLayoutVars>
      </dgm:prSet>
      <dgm:spPr/>
    </dgm:pt>
    <dgm:pt modelId="{8A24B19D-010F-4729-A844-00DDB339105D}" type="pres">
      <dgm:prSet presAssocID="{B813D3FC-1FBA-4082-9B70-320DD649B935}" presName="sibTrans" presStyleLbl="bgSibTrans2D1" presStyleIdx="4" presStyleCnt="7"/>
      <dgm:spPr/>
    </dgm:pt>
    <dgm:pt modelId="{DF68341B-53AC-4747-BD0C-C7EAE7F116EB}" type="pres">
      <dgm:prSet presAssocID="{338C788B-1B39-4E83-8439-4EC33C3B4A6C}" presName="compNode" presStyleCnt="0"/>
      <dgm:spPr/>
    </dgm:pt>
    <dgm:pt modelId="{E66F29DA-EEBC-4B5B-A79D-269331CC0CEF}" type="pres">
      <dgm:prSet presAssocID="{338C788B-1B39-4E83-8439-4EC33C3B4A6C}" presName="dummyConnPt" presStyleCnt="0"/>
      <dgm:spPr/>
    </dgm:pt>
    <dgm:pt modelId="{8D63EBC6-5960-4CFF-8686-6396B48E8713}" type="pres">
      <dgm:prSet presAssocID="{338C788B-1B39-4E83-8439-4EC33C3B4A6C}" presName="node" presStyleLbl="node1" presStyleIdx="5" presStyleCnt="8">
        <dgm:presLayoutVars>
          <dgm:bulletEnabled val="1"/>
        </dgm:presLayoutVars>
      </dgm:prSet>
      <dgm:spPr/>
    </dgm:pt>
    <dgm:pt modelId="{6657413B-7CD2-484C-8F9B-DFA23567B03D}" type="pres">
      <dgm:prSet presAssocID="{E813F55A-C0E6-4261-ABB8-9C32D77988BA}" presName="sibTrans" presStyleLbl="bgSibTrans2D1" presStyleIdx="5" presStyleCnt="7"/>
      <dgm:spPr/>
    </dgm:pt>
    <dgm:pt modelId="{3013C522-DD5A-4ADA-A9A7-0082AEAF2D26}" type="pres">
      <dgm:prSet presAssocID="{4A4C12B1-6C92-471E-9A7B-1FDBC5B606AB}" presName="compNode" presStyleCnt="0"/>
      <dgm:spPr/>
    </dgm:pt>
    <dgm:pt modelId="{61D5D874-4207-4E83-9827-37E1B5AA6F42}" type="pres">
      <dgm:prSet presAssocID="{4A4C12B1-6C92-471E-9A7B-1FDBC5B606AB}" presName="dummyConnPt" presStyleCnt="0"/>
      <dgm:spPr/>
    </dgm:pt>
    <dgm:pt modelId="{3A2A13A4-AFAF-4FCF-8CA1-4EE48ED7F114}" type="pres">
      <dgm:prSet presAssocID="{4A4C12B1-6C92-471E-9A7B-1FDBC5B606AB}" presName="node" presStyleLbl="node1" presStyleIdx="6" presStyleCnt="8">
        <dgm:presLayoutVars>
          <dgm:bulletEnabled val="1"/>
        </dgm:presLayoutVars>
      </dgm:prSet>
      <dgm:spPr/>
    </dgm:pt>
    <dgm:pt modelId="{DD7F7D74-E66E-4829-9009-A7048F0186DB}" type="pres">
      <dgm:prSet presAssocID="{678BFD0F-12A4-4323-8CF5-CD309BB356F8}" presName="sibTrans" presStyleLbl="bgSibTrans2D1" presStyleIdx="6" presStyleCnt="7"/>
      <dgm:spPr/>
    </dgm:pt>
    <dgm:pt modelId="{BAB125B2-E1F3-436D-B83A-2E69C5456325}" type="pres">
      <dgm:prSet presAssocID="{FA48DC7D-94D4-4ED2-B079-52124C46EF3A}" presName="compNode" presStyleCnt="0"/>
      <dgm:spPr/>
    </dgm:pt>
    <dgm:pt modelId="{D1544E3B-1757-4D70-9897-6ED4B3CE3475}" type="pres">
      <dgm:prSet presAssocID="{FA48DC7D-94D4-4ED2-B079-52124C46EF3A}" presName="dummyConnPt" presStyleCnt="0"/>
      <dgm:spPr/>
    </dgm:pt>
    <dgm:pt modelId="{BEFA2F30-79CF-4909-9AFE-AEAD444152FF}" type="pres">
      <dgm:prSet presAssocID="{FA48DC7D-94D4-4ED2-B079-52124C46EF3A}" presName="node" presStyleLbl="node1" presStyleIdx="7" presStyleCnt="8" custScaleY="203066">
        <dgm:presLayoutVars>
          <dgm:bulletEnabled val="1"/>
        </dgm:presLayoutVars>
      </dgm:prSet>
      <dgm:spPr/>
    </dgm:pt>
  </dgm:ptLst>
  <dgm:cxnLst>
    <dgm:cxn modelId="{30F21E0D-AB83-4CB1-A00F-782CD0BEE242}" type="presOf" srcId="{A8F26642-A2D7-45F1-9A2A-2009E11DB46A}" destId="{256CC9A8-443A-4F38-8264-D3586D83D202}" srcOrd="0" destOrd="0" presId="urn:microsoft.com/office/officeart/2005/8/layout/bProcess4#1"/>
    <dgm:cxn modelId="{D7BAC712-E9D1-4644-B109-5466D3175F27}" type="presOf" srcId="{924C6A2B-3208-4602-8A21-001CF497B2ED}" destId="{4E7795CE-376F-44C9-B5C2-68FCB0338F4F}" srcOrd="0" destOrd="0" presId="urn:microsoft.com/office/officeart/2005/8/layout/bProcess4#1"/>
    <dgm:cxn modelId="{CC7A0420-A862-4372-AB96-D7D3F61A9817}" srcId="{A8F26642-A2D7-45F1-9A2A-2009E11DB46A}" destId="{0A72F7E4-6E57-400A-8E26-C5ACB2AA6945}" srcOrd="3" destOrd="0" parTransId="{A5B0E596-5E66-4F3B-992D-A780253CCCEE}" sibTransId="{E0CD828E-C1C2-450A-9A3F-E270F074A231}"/>
    <dgm:cxn modelId="{9DDBFB24-9CE7-4317-94A5-06F6E56F27D6}" type="presOf" srcId="{FA48DC7D-94D4-4ED2-B079-52124C46EF3A}" destId="{BEFA2F30-79CF-4909-9AFE-AEAD444152FF}" srcOrd="0" destOrd="0" presId="urn:microsoft.com/office/officeart/2005/8/layout/bProcess4#1"/>
    <dgm:cxn modelId="{33FBDD49-BAC8-4FB1-82E4-A007EA11A32C}" srcId="{A8F26642-A2D7-45F1-9A2A-2009E11DB46A}" destId="{EF377F7D-8545-4FA4-B0C7-8FEC68E7AE30}" srcOrd="2" destOrd="0" parTransId="{FEAF7EA2-ED11-446A-9EC3-CB962A4E717B}" sibTransId="{B92DBD1C-C721-480B-B6A9-6451D78B8919}"/>
    <dgm:cxn modelId="{AC3AF571-4A24-4B4C-A140-2E723187C0E3}" type="presOf" srcId="{338C788B-1B39-4E83-8439-4EC33C3B4A6C}" destId="{8D63EBC6-5960-4CFF-8686-6396B48E8713}" srcOrd="0" destOrd="0" presId="urn:microsoft.com/office/officeart/2005/8/layout/bProcess4#1"/>
    <dgm:cxn modelId="{25BBC67B-D9FA-4990-B93F-E06217994602}" type="presOf" srcId="{1E14740B-4BA1-473A-9F2B-EB8F30FA52BA}" destId="{9F790294-E6CC-47CA-A019-3750BB9D0B25}" srcOrd="0" destOrd="0" presId="urn:microsoft.com/office/officeart/2005/8/layout/bProcess4#1"/>
    <dgm:cxn modelId="{347F9C81-E6E4-4BBB-98FE-46B45842629F}" type="presOf" srcId="{678BFD0F-12A4-4323-8CF5-CD309BB356F8}" destId="{DD7F7D74-E66E-4829-9009-A7048F0186DB}" srcOrd="0" destOrd="0" presId="urn:microsoft.com/office/officeart/2005/8/layout/bProcess4#1"/>
    <dgm:cxn modelId="{999AA58E-36AE-43D0-8134-A55DA70816F9}" type="presOf" srcId="{B13DEF6E-1DAC-4DF4-AEB9-BF012CAB16FA}" destId="{07AA7D1D-C4EC-49D9-89FE-70FAFB3EF792}" srcOrd="0" destOrd="0" presId="urn:microsoft.com/office/officeart/2005/8/layout/bProcess4#1"/>
    <dgm:cxn modelId="{6FCA5CA3-19BD-4F83-8F6A-C1B0406BA5D7}" type="presOf" srcId="{0A72F7E4-6E57-400A-8E26-C5ACB2AA6945}" destId="{9E5A99CA-FD89-4D35-851D-9DC18C76F999}" srcOrd="0" destOrd="0" presId="urn:microsoft.com/office/officeart/2005/8/layout/bProcess4#1"/>
    <dgm:cxn modelId="{11AD1AA5-B486-4735-A22E-D50C5D0DABF4}" type="presOf" srcId="{420EF976-4178-4B74-8D17-7ACEE80C0E06}" destId="{F292436C-5A40-4EE1-A16B-229F7C9F4C49}" srcOrd="0" destOrd="0" presId="urn:microsoft.com/office/officeart/2005/8/layout/bProcess4#1"/>
    <dgm:cxn modelId="{8C9824A6-55D8-4890-9684-7BEECC12E50E}" srcId="{A8F26642-A2D7-45F1-9A2A-2009E11DB46A}" destId="{1E14740B-4BA1-473A-9F2B-EB8F30FA52BA}" srcOrd="1" destOrd="0" parTransId="{CD4B677A-5BB2-41FE-8521-30DAF6675E3A}" sibTransId="{420EF976-4178-4B74-8D17-7ACEE80C0E06}"/>
    <dgm:cxn modelId="{201C6FA7-7970-457E-81AF-FD54A9EC52FA}" srcId="{A8F26642-A2D7-45F1-9A2A-2009E11DB46A}" destId="{338C788B-1B39-4E83-8439-4EC33C3B4A6C}" srcOrd="5" destOrd="0" parTransId="{266299EE-9A58-41CF-B7FC-CF798B2CC35B}" sibTransId="{E813F55A-C0E6-4261-ABB8-9C32D77988BA}"/>
    <dgm:cxn modelId="{B06CDDC6-18BB-4A68-AC16-32AB6C47B7D6}" type="presOf" srcId="{B92DBD1C-C721-480B-B6A9-6451D78B8919}" destId="{B721E48F-B71B-4C05-B653-39B5499FBF69}" srcOrd="0" destOrd="0" presId="urn:microsoft.com/office/officeart/2005/8/layout/bProcess4#1"/>
    <dgm:cxn modelId="{E4B219CB-8E9B-4A4D-B7BD-5014245E5A39}" type="presOf" srcId="{E813F55A-C0E6-4261-ABB8-9C32D77988BA}" destId="{6657413B-7CD2-484C-8F9B-DFA23567B03D}" srcOrd="0" destOrd="0" presId="urn:microsoft.com/office/officeart/2005/8/layout/bProcess4#1"/>
    <dgm:cxn modelId="{03BBFCCE-E521-4CA0-9E65-BA08626C286A}" type="presOf" srcId="{4A4C12B1-6C92-471E-9A7B-1FDBC5B606AB}" destId="{3A2A13A4-AFAF-4FCF-8CA1-4EE48ED7F114}" srcOrd="0" destOrd="0" presId="urn:microsoft.com/office/officeart/2005/8/layout/bProcess4#1"/>
    <dgm:cxn modelId="{FD3F64D3-D218-4C1A-90D1-515B9756E428}" type="presOf" srcId="{E0CD828E-C1C2-450A-9A3F-E270F074A231}" destId="{D0ADCE56-9B76-48E5-B693-D12B50754BD1}" srcOrd="0" destOrd="0" presId="urn:microsoft.com/office/officeart/2005/8/layout/bProcess4#1"/>
    <dgm:cxn modelId="{5AF132D5-042E-4F17-8F2D-3F5F8F326C9F}" srcId="{A8F26642-A2D7-45F1-9A2A-2009E11DB46A}" destId="{4A4C12B1-6C92-471E-9A7B-1FDBC5B606AB}" srcOrd="6" destOrd="0" parTransId="{210DD468-87D0-44C6-A9AB-4C0B9F27B050}" sibTransId="{678BFD0F-12A4-4323-8CF5-CD309BB356F8}"/>
    <dgm:cxn modelId="{FE3743D9-6115-465B-97DD-9071BD9D433D}" srcId="{A8F26642-A2D7-45F1-9A2A-2009E11DB46A}" destId="{FA48DC7D-94D4-4ED2-B079-52124C46EF3A}" srcOrd="7" destOrd="0" parTransId="{13046407-F423-471C-8B5B-01E6212C0941}" sibTransId="{4280E4FC-E869-42C2-AF89-77BB896070FE}"/>
    <dgm:cxn modelId="{913D69DB-8055-4DBE-ABE6-FE6A1EE296FC}" type="presOf" srcId="{B813D3FC-1FBA-4082-9B70-320DD649B935}" destId="{8A24B19D-010F-4729-A844-00DDB339105D}" srcOrd="0" destOrd="0" presId="urn:microsoft.com/office/officeart/2005/8/layout/bProcess4#1"/>
    <dgm:cxn modelId="{322613E1-B421-4B7E-A923-FA2D3EA10D16}" srcId="{A8F26642-A2D7-45F1-9A2A-2009E11DB46A}" destId="{A0069883-B62B-4DF3-A7B4-9BBC6A9ADB72}" srcOrd="0" destOrd="0" parTransId="{A9F6632B-D567-4C39-AF78-BEB7AB3199E6}" sibTransId="{B13DEF6E-1DAC-4DF4-AEB9-BF012CAB16FA}"/>
    <dgm:cxn modelId="{750E20E8-A1B2-4640-AA95-1B4110E67ADB}" type="presOf" srcId="{A0069883-B62B-4DF3-A7B4-9BBC6A9ADB72}" destId="{4FBC2184-0DC5-492C-9253-14A37AAB4071}" srcOrd="0" destOrd="0" presId="urn:microsoft.com/office/officeart/2005/8/layout/bProcess4#1"/>
    <dgm:cxn modelId="{6A3EA6F0-A9BD-41C4-82C5-94FB4629B764}" type="presOf" srcId="{EF377F7D-8545-4FA4-B0C7-8FEC68E7AE30}" destId="{55E200CE-CA10-4044-BCFA-618D19C14FAD}" srcOrd="0" destOrd="0" presId="urn:microsoft.com/office/officeart/2005/8/layout/bProcess4#1"/>
    <dgm:cxn modelId="{110F98F5-B50C-4509-9729-F8BD841DB44E}" srcId="{A8F26642-A2D7-45F1-9A2A-2009E11DB46A}" destId="{924C6A2B-3208-4602-8A21-001CF497B2ED}" srcOrd="4" destOrd="0" parTransId="{C31549A2-140A-4D62-A1D4-21DE0AE38739}" sibTransId="{B813D3FC-1FBA-4082-9B70-320DD649B935}"/>
    <dgm:cxn modelId="{ACEBE510-A052-4082-BFD7-C7F109A62CD9}" type="presParOf" srcId="{256CC9A8-443A-4F38-8264-D3586D83D202}" destId="{1B4BD208-CF2D-4B3F-86BB-505BF223E659}" srcOrd="0" destOrd="0" presId="urn:microsoft.com/office/officeart/2005/8/layout/bProcess4#1"/>
    <dgm:cxn modelId="{2E0ADD76-6B9C-421E-BED7-E1033CF67133}" type="presParOf" srcId="{1B4BD208-CF2D-4B3F-86BB-505BF223E659}" destId="{B6B13C48-8E72-4853-825E-0CCB5D3107C3}" srcOrd="0" destOrd="0" presId="urn:microsoft.com/office/officeart/2005/8/layout/bProcess4#1"/>
    <dgm:cxn modelId="{9213F3DB-ED2E-4E6D-BB77-58224EB31F46}" type="presParOf" srcId="{1B4BD208-CF2D-4B3F-86BB-505BF223E659}" destId="{4FBC2184-0DC5-492C-9253-14A37AAB4071}" srcOrd="1" destOrd="0" presId="urn:microsoft.com/office/officeart/2005/8/layout/bProcess4#1"/>
    <dgm:cxn modelId="{7F19297D-E570-41B6-964E-F078CA0CB13F}" type="presParOf" srcId="{256CC9A8-443A-4F38-8264-D3586D83D202}" destId="{07AA7D1D-C4EC-49D9-89FE-70FAFB3EF792}" srcOrd="1" destOrd="0" presId="urn:microsoft.com/office/officeart/2005/8/layout/bProcess4#1"/>
    <dgm:cxn modelId="{6A667314-BC48-45BB-9A26-7B1E8C4A0E37}" type="presParOf" srcId="{256CC9A8-443A-4F38-8264-D3586D83D202}" destId="{2E6CB4B2-DC48-4864-9CEF-3FBE8A6B901A}" srcOrd="2" destOrd="0" presId="urn:microsoft.com/office/officeart/2005/8/layout/bProcess4#1"/>
    <dgm:cxn modelId="{5D648E85-11F5-49B0-987C-28FADB7F76FF}" type="presParOf" srcId="{2E6CB4B2-DC48-4864-9CEF-3FBE8A6B901A}" destId="{73C8BDBD-CDB6-43AD-9F20-4985615F8A06}" srcOrd="0" destOrd="0" presId="urn:microsoft.com/office/officeart/2005/8/layout/bProcess4#1"/>
    <dgm:cxn modelId="{BEE6D298-DE2A-4E71-A503-720E3752F1AD}" type="presParOf" srcId="{2E6CB4B2-DC48-4864-9CEF-3FBE8A6B901A}" destId="{9F790294-E6CC-47CA-A019-3750BB9D0B25}" srcOrd="1" destOrd="0" presId="urn:microsoft.com/office/officeart/2005/8/layout/bProcess4#1"/>
    <dgm:cxn modelId="{A831A3C4-9198-4CFC-9CBA-607F5468D27A}" type="presParOf" srcId="{256CC9A8-443A-4F38-8264-D3586D83D202}" destId="{F292436C-5A40-4EE1-A16B-229F7C9F4C49}" srcOrd="3" destOrd="0" presId="urn:microsoft.com/office/officeart/2005/8/layout/bProcess4#1"/>
    <dgm:cxn modelId="{14A32F50-CBAF-4024-8254-212574A25D37}" type="presParOf" srcId="{256CC9A8-443A-4F38-8264-D3586D83D202}" destId="{87321430-CE5B-4374-AD65-58EE87329C71}" srcOrd="4" destOrd="0" presId="urn:microsoft.com/office/officeart/2005/8/layout/bProcess4#1"/>
    <dgm:cxn modelId="{BC598214-3A8C-4AD0-BA31-71B1F8DDDE76}" type="presParOf" srcId="{87321430-CE5B-4374-AD65-58EE87329C71}" destId="{E07D35E9-7A34-4D9F-A2AD-2111A6C2ED7E}" srcOrd="0" destOrd="0" presId="urn:microsoft.com/office/officeart/2005/8/layout/bProcess4#1"/>
    <dgm:cxn modelId="{35557BB1-ED85-4B6B-B829-9EFA669C0DD4}" type="presParOf" srcId="{87321430-CE5B-4374-AD65-58EE87329C71}" destId="{55E200CE-CA10-4044-BCFA-618D19C14FAD}" srcOrd="1" destOrd="0" presId="urn:microsoft.com/office/officeart/2005/8/layout/bProcess4#1"/>
    <dgm:cxn modelId="{337208D7-EC52-40E7-84B0-F34C04257B57}" type="presParOf" srcId="{256CC9A8-443A-4F38-8264-D3586D83D202}" destId="{B721E48F-B71B-4C05-B653-39B5499FBF69}" srcOrd="5" destOrd="0" presId="urn:microsoft.com/office/officeart/2005/8/layout/bProcess4#1"/>
    <dgm:cxn modelId="{045913FF-9A12-4461-9465-E44D67245E7E}" type="presParOf" srcId="{256CC9A8-443A-4F38-8264-D3586D83D202}" destId="{A4FDCA8E-8527-4C4F-A556-9D0491CCFEFF}" srcOrd="6" destOrd="0" presId="urn:microsoft.com/office/officeart/2005/8/layout/bProcess4#1"/>
    <dgm:cxn modelId="{43ABBD65-8A85-46C6-BFE9-232E2FDC3E71}" type="presParOf" srcId="{A4FDCA8E-8527-4C4F-A556-9D0491CCFEFF}" destId="{FC5CA477-B039-4A7E-9D20-6B5566541558}" srcOrd="0" destOrd="0" presId="urn:microsoft.com/office/officeart/2005/8/layout/bProcess4#1"/>
    <dgm:cxn modelId="{8BB9219A-138C-4434-B9A5-25A466687C94}" type="presParOf" srcId="{A4FDCA8E-8527-4C4F-A556-9D0491CCFEFF}" destId="{9E5A99CA-FD89-4D35-851D-9DC18C76F999}" srcOrd="1" destOrd="0" presId="urn:microsoft.com/office/officeart/2005/8/layout/bProcess4#1"/>
    <dgm:cxn modelId="{36BEEB22-A29E-4E8D-8729-2B660699AC97}" type="presParOf" srcId="{256CC9A8-443A-4F38-8264-D3586D83D202}" destId="{D0ADCE56-9B76-48E5-B693-D12B50754BD1}" srcOrd="7" destOrd="0" presId="urn:microsoft.com/office/officeart/2005/8/layout/bProcess4#1"/>
    <dgm:cxn modelId="{4F80A9A5-2E49-4464-9C5A-697F50E6FB81}" type="presParOf" srcId="{256CC9A8-443A-4F38-8264-D3586D83D202}" destId="{E9BFDCA1-AB1E-497C-B58A-5F0CDAFE44DB}" srcOrd="8" destOrd="0" presId="urn:microsoft.com/office/officeart/2005/8/layout/bProcess4#1"/>
    <dgm:cxn modelId="{F8B17BA0-9BC3-4711-B1AD-2E625E61B758}" type="presParOf" srcId="{E9BFDCA1-AB1E-497C-B58A-5F0CDAFE44DB}" destId="{F7FC62AC-FAA1-4E2C-ABC7-3C7F315CAB43}" srcOrd="0" destOrd="0" presId="urn:microsoft.com/office/officeart/2005/8/layout/bProcess4#1"/>
    <dgm:cxn modelId="{90F7E9D0-C55C-4CA1-BF42-7833B6E768EE}" type="presParOf" srcId="{E9BFDCA1-AB1E-497C-B58A-5F0CDAFE44DB}" destId="{4E7795CE-376F-44C9-B5C2-68FCB0338F4F}" srcOrd="1" destOrd="0" presId="urn:microsoft.com/office/officeart/2005/8/layout/bProcess4#1"/>
    <dgm:cxn modelId="{B3BBC82F-B05A-4A0A-B15E-FFB727898EA3}" type="presParOf" srcId="{256CC9A8-443A-4F38-8264-D3586D83D202}" destId="{8A24B19D-010F-4729-A844-00DDB339105D}" srcOrd="9" destOrd="0" presId="urn:microsoft.com/office/officeart/2005/8/layout/bProcess4#1"/>
    <dgm:cxn modelId="{143F3130-B33E-42AD-9777-23219172B523}" type="presParOf" srcId="{256CC9A8-443A-4F38-8264-D3586D83D202}" destId="{DF68341B-53AC-4747-BD0C-C7EAE7F116EB}" srcOrd="10" destOrd="0" presId="urn:microsoft.com/office/officeart/2005/8/layout/bProcess4#1"/>
    <dgm:cxn modelId="{E0AD1266-20DA-41A8-823A-9DA12BB4E358}" type="presParOf" srcId="{DF68341B-53AC-4747-BD0C-C7EAE7F116EB}" destId="{E66F29DA-EEBC-4B5B-A79D-269331CC0CEF}" srcOrd="0" destOrd="0" presId="urn:microsoft.com/office/officeart/2005/8/layout/bProcess4#1"/>
    <dgm:cxn modelId="{901ADC8D-AF30-487E-9ED5-E5773D63A4F7}" type="presParOf" srcId="{DF68341B-53AC-4747-BD0C-C7EAE7F116EB}" destId="{8D63EBC6-5960-4CFF-8686-6396B48E8713}" srcOrd="1" destOrd="0" presId="urn:microsoft.com/office/officeart/2005/8/layout/bProcess4#1"/>
    <dgm:cxn modelId="{F3916938-195E-4875-BA56-4C0D81D581C4}" type="presParOf" srcId="{256CC9A8-443A-4F38-8264-D3586D83D202}" destId="{6657413B-7CD2-484C-8F9B-DFA23567B03D}" srcOrd="11" destOrd="0" presId="urn:microsoft.com/office/officeart/2005/8/layout/bProcess4#1"/>
    <dgm:cxn modelId="{B1D3E07C-4710-4991-BF47-945E13F27510}" type="presParOf" srcId="{256CC9A8-443A-4F38-8264-D3586D83D202}" destId="{3013C522-DD5A-4ADA-A9A7-0082AEAF2D26}" srcOrd="12" destOrd="0" presId="urn:microsoft.com/office/officeart/2005/8/layout/bProcess4#1"/>
    <dgm:cxn modelId="{9D29BC5D-4EA1-4CFB-822F-0F9FFC66A67B}" type="presParOf" srcId="{3013C522-DD5A-4ADA-A9A7-0082AEAF2D26}" destId="{61D5D874-4207-4E83-9827-37E1B5AA6F42}" srcOrd="0" destOrd="0" presId="urn:microsoft.com/office/officeart/2005/8/layout/bProcess4#1"/>
    <dgm:cxn modelId="{4E30674E-738C-4EBF-BBE4-E58F2A8398A5}" type="presParOf" srcId="{3013C522-DD5A-4ADA-A9A7-0082AEAF2D26}" destId="{3A2A13A4-AFAF-4FCF-8CA1-4EE48ED7F114}" srcOrd="1" destOrd="0" presId="urn:microsoft.com/office/officeart/2005/8/layout/bProcess4#1"/>
    <dgm:cxn modelId="{16D69FFE-C9A7-40F0-B43B-5B843A03F651}" type="presParOf" srcId="{256CC9A8-443A-4F38-8264-D3586D83D202}" destId="{DD7F7D74-E66E-4829-9009-A7048F0186DB}" srcOrd="13" destOrd="0" presId="urn:microsoft.com/office/officeart/2005/8/layout/bProcess4#1"/>
    <dgm:cxn modelId="{89C58F60-9451-4AEB-82AB-2DFF44350CD6}" type="presParOf" srcId="{256CC9A8-443A-4F38-8264-D3586D83D202}" destId="{BAB125B2-E1F3-436D-B83A-2E69C5456325}" srcOrd="14" destOrd="0" presId="urn:microsoft.com/office/officeart/2005/8/layout/bProcess4#1"/>
    <dgm:cxn modelId="{E135E4BD-D973-4423-8D60-72678B99DF38}" type="presParOf" srcId="{BAB125B2-E1F3-436D-B83A-2E69C5456325}" destId="{D1544E3B-1757-4D70-9897-6ED4B3CE3475}" srcOrd="0" destOrd="0" presId="urn:microsoft.com/office/officeart/2005/8/layout/bProcess4#1"/>
    <dgm:cxn modelId="{88BC4AC2-4EB5-4470-8A2D-DEE080F6F0B8}" type="presParOf" srcId="{BAB125B2-E1F3-436D-B83A-2E69C5456325}" destId="{BEFA2F30-79CF-4909-9AFE-AEAD444152FF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563DB-4B7E-4CA8-AFAE-D996F41740E1}">
      <dsp:nvSpPr>
        <dsp:cNvPr id="0" name=""/>
        <dsp:cNvSpPr/>
      </dsp:nvSpPr>
      <dsp:spPr>
        <a:xfrm rot="5400000">
          <a:off x="-207925" y="306680"/>
          <a:ext cx="1801800" cy="12612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schemeClr val="tx2">
                  <a:lumMod val="90000"/>
                  <a:lumOff val="10000"/>
                </a:schemeClr>
              </a:solidFill>
            </a:rPr>
            <a:t>文化部 </a:t>
          </a:r>
          <a:r>
            <a:rPr lang="en-US" altLang="en-US" sz="1600" b="1" kern="1200" dirty="0">
              <a:solidFill>
                <a:schemeClr val="tx2">
                  <a:lumMod val="90000"/>
                  <a:lumOff val="10000"/>
                </a:schemeClr>
              </a:solidFill>
            </a:rPr>
            <a:t>109 </a:t>
          </a:r>
          <a:r>
            <a:rPr lang="zh-TW" altLang="en-US" sz="1600" b="1" kern="1200" dirty="0">
              <a:solidFill>
                <a:schemeClr val="tx2">
                  <a:lumMod val="90000"/>
                  <a:lumOff val="10000"/>
                </a:schemeClr>
              </a:solidFill>
            </a:rPr>
            <a:t>年度施政計畫</a:t>
          </a:r>
        </a:p>
      </dsp:txBody>
      <dsp:txXfrm rot="-5400000">
        <a:off x="62345" y="667040"/>
        <a:ext cx="1261260" cy="540540"/>
      </dsp:txXfrm>
    </dsp:sp>
    <dsp:sp modelId="{FA5C8D0B-1119-4E80-BEA8-3F59D7FBA8EE}">
      <dsp:nvSpPr>
        <dsp:cNvPr id="0" name=""/>
        <dsp:cNvSpPr/>
      </dsp:nvSpPr>
      <dsp:spPr>
        <a:xfrm rot="5400000">
          <a:off x="4387138" y="-3089468"/>
          <a:ext cx="1171786" cy="74235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12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700" b="1" kern="1200" dirty="0"/>
            <a:t>推動「文化體驗教育計畫」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700" b="1" kern="1200" dirty="0"/>
            <a:t>希望提供更具文化價值之文化體驗內容。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700" b="1" kern="1200" dirty="0"/>
            <a:t>深化學生藝文感知之內容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1200" b="1" kern="1200" dirty="0"/>
        </a:p>
      </dsp:txBody>
      <dsp:txXfrm rot="-5400000">
        <a:off x="1261261" y="93611"/>
        <a:ext cx="7366339" cy="1057382"/>
      </dsp:txXfrm>
    </dsp:sp>
    <dsp:sp modelId="{64C69DDB-78E7-402D-B079-100213F853D9}">
      <dsp:nvSpPr>
        <dsp:cNvPr id="0" name=""/>
        <dsp:cNvSpPr/>
      </dsp:nvSpPr>
      <dsp:spPr>
        <a:xfrm rot="5400000">
          <a:off x="-207925" y="1916681"/>
          <a:ext cx="1801800" cy="12612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schemeClr val="tx2">
                  <a:lumMod val="90000"/>
                  <a:lumOff val="10000"/>
                </a:schemeClr>
              </a:solidFill>
            </a:rPr>
            <a:t>第十一屆電子書大賽</a:t>
          </a:r>
        </a:p>
      </dsp:txBody>
      <dsp:txXfrm rot="-5400000">
        <a:off x="62345" y="2277041"/>
        <a:ext cx="1261260" cy="540540"/>
      </dsp:txXfrm>
    </dsp:sp>
    <dsp:sp modelId="{93D64617-0346-468E-85BC-5556242EEB79}">
      <dsp:nvSpPr>
        <dsp:cNvPr id="0" name=""/>
        <dsp:cNvSpPr/>
      </dsp:nvSpPr>
      <dsp:spPr>
        <a:xfrm rot="5400000">
          <a:off x="4387446" y="-1473866"/>
          <a:ext cx="1171170" cy="74235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b="1" kern="1200" dirty="0">
              <a:solidFill>
                <a:schemeClr val="tx1"/>
              </a:solidFill>
            </a:rPr>
            <a:t>大賽提供一個高自由度的創作舞台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b="1" kern="1200" dirty="0"/>
            <a:t>參賽者能把具創意的意念轉化成實體成品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b="1" kern="1200" dirty="0"/>
            <a:t>推動文化體驗創新發展</a:t>
          </a:r>
        </a:p>
      </dsp:txBody>
      <dsp:txXfrm rot="-5400000">
        <a:off x="1261261" y="1709491"/>
        <a:ext cx="7366369" cy="1056826"/>
      </dsp:txXfrm>
    </dsp:sp>
    <dsp:sp modelId="{92F9042C-EF65-43BA-95D6-4D5B8F1B5623}">
      <dsp:nvSpPr>
        <dsp:cNvPr id="0" name=""/>
        <dsp:cNvSpPr/>
      </dsp:nvSpPr>
      <dsp:spPr>
        <a:xfrm rot="5400000">
          <a:off x="-207925" y="3449187"/>
          <a:ext cx="1801800" cy="12612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schemeClr val="tx2">
                  <a:lumMod val="90000"/>
                  <a:lumOff val="10000"/>
                </a:schemeClr>
              </a:solidFill>
            </a:rPr>
            <a:t>參與學校及學生正面效益</a:t>
          </a:r>
        </a:p>
      </dsp:txBody>
      <dsp:txXfrm rot="-5400000">
        <a:off x="62345" y="3809547"/>
        <a:ext cx="1261260" cy="540540"/>
      </dsp:txXfrm>
    </dsp:sp>
    <dsp:sp modelId="{3E8C24BD-4545-4683-90AF-F1E03108EF36}">
      <dsp:nvSpPr>
        <dsp:cNvPr id="0" name=""/>
        <dsp:cNvSpPr/>
      </dsp:nvSpPr>
      <dsp:spPr>
        <a:xfrm rot="5400000">
          <a:off x="4387446" y="62421"/>
          <a:ext cx="1171170" cy="74235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b="1" kern="1200" dirty="0"/>
            <a:t>配合文化及教育部政策</a:t>
          </a:r>
          <a:r>
            <a:rPr lang="en-US" altLang="zh-TW" sz="1500" b="1" kern="1200" dirty="0"/>
            <a:t>, </a:t>
          </a:r>
          <a:r>
            <a:rPr lang="zh-TW" altLang="en-US" sz="1500" b="1" kern="1200" dirty="0"/>
            <a:t>能提升參與學校的正面形象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b="1" kern="1200"/>
            <a:t>學生能從比賽培養出創新創造的呈現能力</a:t>
          </a:r>
          <a:endParaRPr lang="zh-TW" alt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b="1" kern="1200" dirty="0"/>
            <a:t>大賽作品以及經驗能為日後升學以及職涯發展有正面的影響</a:t>
          </a:r>
        </a:p>
      </dsp:txBody>
      <dsp:txXfrm rot="-5400000">
        <a:off x="1261261" y="3245778"/>
        <a:ext cx="7366369" cy="1056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A7D1D-C4EC-49D9-89FE-70FAFB3EF792}">
      <dsp:nvSpPr>
        <dsp:cNvPr id="0" name=""/>
        <dsp:cNvSpPr/>
      </dsp:nvSpPr>
      <dsp:spPr>
        <a:xfrm rot="5400000">
          <a:off x="838443" y="1037867"/>
          <a:ext cx="1624040" cy="195789"/>
        </a:xfrm>
        <a:prstGeom prst="rect">
          <a:avLst/>
        </a:prstGeom>
        <a:solidFill>
          <a:srgbClr val="082E54"/>
        </a:solidFill>
        <a:ln w="6350" cap="flat" cmpd="sng" algn="in">
          <a:solidFill>
            <a:srgbClr val="082E54"/>
          </a:solidFill>
          <a:prstDash val="solid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4FBC2184-0DC5-492C-9253-14A37AAB4071}">
      <dsp:nvSpPr>
        <dsp:cNvPr id="0" name=""/>
        <dsp:cNvSpPr/>
      </dsp:nvSpPr>
      <dsp:spPr>
        <a:xfrm>
          <a:off x="1211604" y="762"/>
          <a:ext cx="2175441" cy="1305264"/>
        </a:xfrm>
        <a:prstGeom prst="roundRect">
          <a:avLst>
            <a:gd name="adj" fmla="val 10000"/>
          </a:avLst>
        </a:prstGeom>
        <a:solidFill>
          <a:srgbClr val="082E54"/>
        </a:solidFill>
        <a:ln w="6350" cap="flat" cmpd="sng" algn="in">
          <a:solidFill>
            <a:srgbClr val="082E54"/>
          </a:solidFill>
          <a:prstDash val="solid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比賽開始</a:t>
          </a:r>
          <a:b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2020/10/26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49834" y="38992"/>
        <a:ext cx="2098981" cy="1228804"/>
      </dsp:txXfrm>
    </dsp:sp>
    <dsp:sp modelId="{F292436C-5A40-4EE1-A16B-229F7C9F4C49}">
      <dsp:nvSpPr>
        <dsp:cNvPr id="0" name=""/>
        <dsp:cNvSpPr/>
      </dsp:nvSpPr>
      <dsp:spPr>
        <a:xfrm rot="5400000">
          <a:off x="838443" y="2669448"/>
          <a:ext cx="1624040" cy="195789"/>
        </a:xfrm>
        <a:prstGeom prst="rect">
          <a:avLst/>
        </a:prstGeom>
        <a:solidFill>
          <a:srgbClr val="90BF01"/>
        </a:solidFill>
        <a:ln w="6350" cap="flat" cmpd="sng" algn="in">
          <a:solidFill>
            <a:srgbClr val="90BF01"/>
          </a:solidFill>
          <a:prstDash val="solid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9F790294-E6CC-47CA-A019-3750BB9D0B25}">
      <dsp:nvSpPr>
        <dsp:cNvPr id="0" name=""/>
        <dsp:cNvSpPr/>
      </dsp:nvSpPr>
      <dsp:spPr>
        <a:xfrm>
          <a:off x="1211604" y="1632343"/>
          <a:ext cx="2175441" cy="1305264"/>
        </a:xfrm>
        <a:prstGeom prst="roundRect">
          <a:avLst>
            <a:gd name="adj" fmla="val 10000"/>
          </a:avLst>
        </a:prstGeom>
        <a:solidFill>
          <a:srgbClr val="90BF01"/>
        </a:solidFill>
        <a:ln w="6350" cap="flat" cmpd="sng" algn="in">
          <a:solidFill>
            <a:srgbClr val="90BF01"/>
          </a:solidFill>
          <a:prstDash val="solid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宣傳研習</a:t>
          </a:r>
          <a:b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2020/11</a:t>
          </a: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~2021/02</a:t>
          </a: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zh-TW" altLang="en-US" sz="1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49834" y="1670573"/>
        <a:ext cx="2098981" cy="1228804"/>
      </dsp:txXfrm>
    </dsp:sp>
    <dsp:sp modelId="{B721E48F-B71B-4C05-B653-39B5499FBF69}">
      <dsp:nvSpPr>
        <dsp:cNvPr id="0" name=""/>
        <dsp:cNvSpPr/>
      </dsp:nvSpPr>
      <dsp:spPr>
        <a:xfrm>
          <a:off x="1654233" y="3485239"/>
          <a:ext cx="2885796" cy="195789"/>
        </a:xfrm>
        <a:prstGeom prst="rect">
          <a:avLst/>
        </a:prstGeom>
        <a:solidFill>
          <a:srgbClr val="FFC001"/>
        </a:solidFill>
        <a:ln w="6350" cap="flat" cmpd="sng" algn="in">
          <a:solidFill>
            <a:srgbClr val="FFC001"/>
          </a:solidFill>
          <a:prstDash val="solid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55E200CE-CA10-4044-BCFA-618D19C14FAD}">
      <dsp:nvSpPr>
        <dsp:cNvPr id="0" name=""/>
        <dsp:cNvSpPr/>
      </dsp:nvSpPr>
      <dsp:spPr>
        <a:xfrm>
          <a:off x="1211604" y="3263924"/>
          <a:ext cx="2175441" cy="1305264"/>
        </a:xfrm>
        <a:prstGeom prst="roundRect">
          <a:avLst>
            <a:gd name="adj" fmla="val 10000"/>
          </a:avLst>
        </a:prstGeom>
        <a:solidFill>
          <a:srgbClr val="FFC001"/>
        </a:solidFill>
        <a:ln w="12700" cap="flat" cmpd="sng" algn="in">
          <a:solidFill>
            <a:srgbClr val="FFC00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交件截止</a:t>
          </a:r>
          <a:br>
            <a:rPr lang="en-US" altLang="zh-TW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2021/03/05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</a:p>
      </dsp:txBody>
      <dsp:txXfrm>
        <a:off x="1249834" y="3302154"/>
        <a:ext cx="2098981" cy="1228804"/>
      </dsp:txXfrm>
    </dsp:sp>
    <dsp:sp modelId="{D0ADCE56-9B76-48E5-B693-D12B50754BD1}">
      <dsp:nvSpPr>
        <dsp:cNvPr id="0" name=""/>
        <dsp:cNvSpPr/>
      </dsp:nvSpPr>
      <dsp:spPr>
        <a:xfrm rot="16200000">
          <a:off x="3731780" y="2669448"/>
          <a:ext cx="1624040" cy="195789"/>
        </a:xfrm>
        <a:prstGeom prst="rect">
          <a:avLst/>
        </a:prstGeom>
        <a:solidFill>
          <a:srgbClr val="082E54"/>
        </a:solidFill>
        <a:ln w="6350" cap="flat" cmpd="sng" algn="in">
          <a:solidFill>
            <a:srgbClr val="082E54"/>
          </a:solidFill>
          <a:prstDash val="solid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9E5A99CA-FD89-4D35-851D-9DC18C76F999}">
      <dsp:nvSpPr>
        <dsp:cNvPr id="0" name=""/>
        <dsp:cNvSpPr/>
      </dsp:nvSpPr>
      <dsp:spPr>
        <a:xfrm>
          <a:off x="4104941" y="3263924"/>
          <a:ext cx="2175441" cy="1305264"/>
        </a:xfrm>
        <a:prstGeom prst="roundRect">
          <a:avLst>
            <a:gd name="adj" fmla="val 10000"/>
          </a:avLst>
        </a:prstGeom>
        <a:solidFill>
          <a:srgbClr val="082E54"/>
        </a:solidFill>
        <a:ln w="6350" cap="flat" cmpd="sng" algn="in">
          <a:solidFill>
            <a:srgbClr val="082E54"/>
          </a:solidFill>
          <a:prstDash val="solid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網友票選</a:t>
          </a:r>
          <a:b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2021/03/08~3/19</a:t>
          </a:r>
          <a:b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時間：</a:t>
          </a:r>
          <a: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10</a:t>
          </a: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天</a:t>
          </a:r>
        </a:p>
      </dsp:txBody>
      <dsp:txXfrm>
        <a:off x="4143171" y="3302154"/>
        <a:ext cx="2098981" cy="1228804"/>
      </dsp:txXfrm>
    </dsp:sp>
    <dsp:sp modelId="{8A24B19D-010F-4729-A844-00DDB339105D}">
      <dsp:nvSpPr>
        <dsp:cNvPr id="0" name=""/>
        <dsp:cNvSpPr/>
      </dsp:nvSpPr>
      <dsp:spPr>
        <a:xfrm rot="16200000">
          <a:off x="3731780" y="1037867"/>
          <a:ext cx="1624040" cy="195789"/>
        </a:xfrm>
        <a:prstGeom prst="rect">
          <a:avLst/>
        </a:prstGeom>
        <a:solidFill>
          <a:srgbClr val="90BF01"/>
        </a:solidFill>
        <a:ln w="6350" cap="flat" cmpd="sng" algn="in">
          <a:solidFill>
            <a:srgbClr val="90BF01"/>
          </a:solidFill>
          <a:prstDash val="solid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4E7795CE-376F-44C9-B5C2-68FCB0338F4F}">
      <dsp:nvSpPr>
        <dsp:cNvPr id="0" name=""/>
        <dsp:cNvSpPr/>
      </dsp:nvSpPr>
      <dsp:spPr>
        <a:xfrm>
          <a:off x="4104941" y="1632343"/>
          <a:ext cx="2175441" cy="1305264"/>
        </a:xfrm>
        <a:prstGeom prst="roundRect">
          <a:avLst>
            <a:gd name="adj" fmla="val 10000"/>
          </a:avLst>
        </a:prstGeom>
        <a:solidFill>
          <a:srgbClr val="90BF01"/>
        </a:solidFill>
        <a:ln w="6350" cap="flat" cmpd="sng" algn="in">
          <a:solidFill>
            <a:srgbClr val="90BF01"/>
          </a:solidFill>
          <a:prstDash val="solid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初審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時間</a:t>
          </a:r>
          <a:br>
            <a:rPr lang="en-US" altLang="zh-TW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2021/03/8~3/19</a:t>
          </a:r>
          <a:b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時間：</a:t>
          </a:r>
          <a: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10</a:t>
          </a: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天</a:t>
          </a:r>
        </a:p>
      </dsp:txBody>
      <dsp:txXfrm>
        <a:off x="4143171" y="1670573"/>
        <a:ext cx="2098981" cy="1228804"/>
      </dsp:txXfrm>
    </dsp:sp>
    <dsp:sp modelId="{6657413B-7CD2-484C-8F9B-DFA23567B03D}">
      <dsp:nvSpPr>
        <dsp:cNvPr id="0" name=""/>
        <dsp:cNvSpPr/>
      </dsp:nvSpPr>
      <dsp:spPr>
        <a:xfrm>
          <a:off x="4547570" y="222077"/>
          <a:ext cx="2885796" cy="195789"/>
        </a:xfrm>
        <a:prstGeom prst="rect">
          <a:avLst/>
        </a:prstGeom>
        <a:solidFill>
          <a:srgbClr val="FFC001"/>
        </a:solidFill>
        <a:ln w="6350" cap="flat" cmpd="sng" algn="in">
          <a:solidFill>
            <a:srgbClr val="FFC001"/>
          </a:solidFill>
          <a:prstDash val="solid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8D63EBC6-5960-4CFF-8686-6396B48E8713}">
      <dsp:nvSpPr>
        <dsp:cNvPr id="0" name=""/>
        <dsp:cNvSpPr/>
      </dsp:nvSpPr>
      <dsp:spPr>
        <a:xfrm>
          <a:off x="4104941" y="762"/>
          <a:ext cx="2175441" cy="1305264"/>
        </a:xfrm>
        <a:prstGeom prst="roundRect">
          <a:avLst>
            <a:gd name="adj" fmla="val 10000"/>
          </a:avLst>
        </a:prstGeom>
        <a:solidFill>
          <a:srgbClr val="FFC001"/>
        </a:solidFill>
        <a:ln w="6350" cap="flat" cmpd="sng" algn="in">
          <a:solidFill>
            <a:srgbClr val="FFC001"/>
          </a:solidFill>
          <a:prstDash val="solid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初審名單公布</a:t>
          </a:r>
          <a:br>
            <a:rPr lang="en-US" altLang="zh-TW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2021/03/24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43171" y="38992"/>
        <a:ext cx="2098981" cy="1228804"/>
      </dsp:txXfrm>
    </dsp:sp>
    <dsp:sp modelId="{DD7F7D74-E66E-4829-9009-A7048F0186DB}">
      <dsp:nvSpPr>
        <dsp:cNvPr id="0" name=""/>
        <dsp:cNvSpPr/>
      </dsp:nvSpPr>
      <dsp:spPr>
        <a:xfrm rot="5400000">
          <a:off x="6290739" y="1372245"/>
          <a:ext cx="2292796" cy="195789"/>
        </a:xfrm>
        <a:prstGeom prst="rect">
          <a:avLst/>
        </a:prstGeom>
        <a:solidFill>
          <a:srgbClr val="082E54"/>
        </a:solidFill>
        <a:ln w="6350" cap="flat" cmpd="sng" algn="in">
          <a:solidFill>
            <a:srgbClr val="082E54"/>
          </a:solidFill>
          <a:prstDash val="solid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3A2A13A4-AFAF-4FCF-8CA1-4EE48ED7F114}">
      <dsp:nvSpPr>
        <dsp:cNvPr id="0" name=""/>
        <dsp:cNvSpPr/>
      </dsp:nvSpPr>
      <dsp:spPr>
        <a:xfrm>
          <a:off x="6998278" y="762"/>
          <a:ext cx="2175441" cy="1305264"/>
        </a:xfrm>
        <a:prstGeom prst="roundRect">
          <a:avLst>
            <a:gd name="adj" fmla="val 10000"/>
          </a:avLst>
        </a:prstGeom>
        <a:solidFill>
          <a:srgbClr val="082E54"/>
        </a:solidFill>
        <a:ln w="6350" cap="flat" cmpd="sng" algn="in">
          <a:solidFill>
            <a:srgbClr val="082E54"/>
          </a:solidFill>
          <a:prstDash val="solid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複審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時間</a:t>
          </a:r>
          <a:br>
            <a:rPr lang="en-US" alt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2021/03/24~03/30</a:t>
          </a:r>
          <a:b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時間：</a:t>
          </a:r>
          <a: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天</a:t>
          </a:r>
        </a:p>
      </dsp:txBody>
      <dsp:txXfrm>
        <a:off x="7036508" y="38992"/>
        <a:ext cx="2098981" cy="1228804"/>
      </dsp:txXfrm>
    </dsp:sp>
    <dsp:sp modelId="{BEFA2F30-79CF-4909-9AFE-AEAD444152FF}">
      <dsp:nvSpPr>
        <dsp:cNvPr id="0" name=""/>
        <dsp:cNvSpPr/>
      </dsp:nvSpPr>
      <dsp:spPr>
        <a:xfrm>
          <a:off x="6998278" y="1632343"/>
          <a:ext cx="2175441" cy="2650549"/>
        </a:xfrm>
        <a:prstGeom prst="roundRect">
          <a:avLst>
            <a:gd name="adj" fmla="val 10000"/>
          </a:avLst>
        </a:prstGeom>
        <a:solidFill>
          <a:srgbClr val="90BF01"/>
        </a:solidFill>
        <a:ln w="6350" cap="flat" cmpd="sng" algn="in">
          <a:solidFill>
            <a:srgbClr val="90BF01"/>
          </a:solidFill>
          <a:prstDash val="solid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得獎名單公布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於</a:t>
          </a:r>
          <a:r>
            <a:rPr lang="zh-TW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頒獎典禮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現場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>
              <a:latin typeface="微軟正黑體" panose="020B0604030504040204" pitchFamily="34" charset="-120"/>
              <a:ea typeface="微軟正黑體" panose="020B0604030504040204" pitchFamily="34" charset="-120"/>
            </a:rPr>
            <a:t>2021/4/23</a:t>
          </a:r>
          <a: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五</a:t>
          </a:r>
          <a: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61994" y="1696059"/>
        <a:ext cx="2048009" cy="2523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49EF8-E29B-464B-8CEB-25D9097BDA65}" type="datetimeFigureOut">
              <a:rPr lang="zh-TW" altLang="en-US" smtClean="0"/>
              <a:t>2020/10/12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29713-6E37-4A7A-B8D9-35358ABF6A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95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2EB13F-DD2A-45AF-8B59-83D9E15B320E}" type="datetimeFigureOut">
              <a:rPr lang="zh-TW" altLang="en-US" smtClean="0"/>
              <a:t>2020/10/12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7A864B-CFEE-4748-871E-D8BF68A95E2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B13F-DD2A-45AF-8B59-83D9E15B320E}" type="datetimeFigureOut">
              <a:rPr lang="zh-TW" altLang="en-US" smtClean="0"/>
              <a:t>2020/10/12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864B-CFEE-4748-871E-D8BF68A95E2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B13F-DD2A-45AF-8B59-83D9E15B320E}" type="datetimeFigureOut">
              <a:rPr lang="zh-TW" altLang="en-US" smtClean="0"/>
              <a:t>2020/10/12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864B-CFEE-4748-871E-D8BF68A95E2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B13F-DD2A-45AF-8B59-83D9E15B320E}" type="datetimeFigureOut">
              <a:rPr lang="zh-TW" altLang="en-US" smtClean="0"/>
              <a:t>2020/10/12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864B-CFEE-4748-871E-D8BF68A95E2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F2EB13F-DD2A-45AF-8B59-83D9E15B320E}" type="datetimeFigureOut">
              <a:rPr lang="zh-TW" altLang="en-US" smtClean="0"/>
              <a:t>2020/10/12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7A864B-CFEE-4748-871E-D8BF68A95E2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B13F-DD2A-45AF-8B59-83D9E15B320E}" type="datetimeFigureOut">
              <a:rPr lang="zh-TW" altLang="en-US" smtClean="0"/>
              <a:t>2020/10/12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864B-CFEE-4748-871E-D8BF68A95E2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B13F-DD2A-45AF-8B59-83D9E15B320E}" type="datetimeFigureOut">
              <a:rPr lang="zh-TW" altLang="en-US" smtClean="0"/>
              <a:t>2020/10/12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864B-CFEE-4748-871E-D8BF68A95E2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2616538"/>
            <a:ext cx="10178322" cy="1492132"/>
          </a:xfrm>
        </p:spPr>
        <p:txBody>
          <a:bodyPr>
            <a:normAutofit/>
          </a:bodyPr>
          <a:lstStyle>
            <a:lvl1pPr>
              <a:defRPr sz="5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B13F-DD2A-45AF-8B59-83D9E15B320E}" type="datetimeFigureOut">
              <a:rPr lang="zh-TW" altLang="en-US" smtClean="0"/>
              <a:t>2020/10/12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864B-CFEE-4748-871E-D8BF68A95E2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B13F-DD2A-45AF-8B59-83D9E15B320E}" type="datetimeFigureOut">
              <a:rPr lang="zh-TW" altLang="en-US" smtClean="0"/>
              <a:t>2020/10/12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864B-CFEE-4748-871E-D8BF68A95E2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F2EB13F-DD2A-45AF-8B59-83D9E15B320E}" type="datetimeFigureOut">
              <a:rPr lang="zh-TW" altLang="en-US" smtClean="0"/>
              <a:t>2020/10/12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77A864B-CFEE-4748-871E-D8BF68A95E2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F2EB13F-DD2A-45AF-8B59-83D9E15B320E}" type="datetimeFigureOut">
              <a:rPr lang="zh-TW" altLang="en-US" smtClean="0"/>
              <a:t>2020/10/12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77A864B-CFEE-4748-871E-D8BF68A95E2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F2EB13F-DD2A-45AF-8B59-83D9E15B320E}" type="datetimeFigureOut">
              <a:rPr lang="zh-TW" altLang="en-US" smtClean="0"/>
              <a:t>2020/10/12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77A864B-CFEE-4748-871E-D8BF68A95E2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9thebook.gogofinder.com.tw/" TargetMode="External"/><Relationship Id="rId2" Type="http://schemas.openxmlformats.org/officeDocument/2006/relationships/hyperlink" Target="https://10thebook.gogofinder.com.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6thebook.gogofinder.com.tw/" TargetMode="External"/><Relationship Id="rId5" Type="http://schemas.openxmlformats.org/officeDocument/2006/relationships/hyperlink" Target="http://7thebook.gogofinder.com.tw/" TargetMode="External"/><Relationship Id="rId4" Type="http://schemas.openxmlformats.org/officeDocument/2006/relationships/hyperlink" Target="http://8thebook.gogofinder.com.tw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jacky@gogotdi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hyperlink" Target="5thebook.gogofinder.com.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gofinder.com.tw/2012highschool/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hyperlink" Target="http://2013ebook.gogofinder.com.tw/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hyperlink" Target="http://website.fgu.edu.tw/" TargetMode="External"/><Relationship Id="rId21" Type="http://schemas.openxmlformats.org/officeDocument/2006/relationships/image" Target="../media/image24.png"/><Relationship Id="rId42" Type="http://schemas.openxmlformats.org/officeDocument/2006/relationships/hyperlink" Target="http://www.fga.com.tw/" TargetMode="External"/><Relationship Id="rId47" Type="http://schemas.openxmlformats.org/officeDocument/2006/relationships/image" Target="../media/image37.png"/><Relationship Id="rId63" Type="http://schemas.openxmlformats.org/officeDocument/2006/relationships/image" Target="../media/image45.png"/><Relationship Id="rId68" Type="http://schemas.openxmlformats.org/officeDocument/2006/relationships/hyperlink" Target="https://www.nownews.com/" TargetMode="External"/><Relationship Id="rId16" Type="http://schemas.openxmlformats.org/officeDocument/2006/relationships/hyperlink" Target="http://portallib.nou.edu.tw/mp.asp?mp=1" TargetMode="External"/><Relationship Id="rId11" Type="http://schemas.openxmlformats.org/officeDocument/2006/relationships/image" Target="../media/image19.png"/><Relationship Id="rId32" Type="http://schemas.openxmlformats.org/officeDocument/2006/relationships/hyperlink" Target="http://mi.nou.edu.tw/" TargetMode="External"/><Relationship Id="rId37" Type="http://schemas.openxmlformats.org/officeDocument/2006/relationships/image" Target="../media/image32.png"/><Relationship Id="rId53" Type="http://schemas.openxmlformats.org/officeDocument/2006/relationships/image" Target="../media/image40.png"/><Relationship Id="rId58" Type="http://schemas.openxmlformats.org/officeDocument/2006/relationships/hyperlink" Target="http://educoco.udn.com/welcome.action" TargetMode="External"/><Relationship Id="rId74" Type="http://schemas.openxmlformats.org/officeDocument/2006/relationships/image" Target="../media/image51.png"/><Relationship Id="rId79" Type="http://schemas.openxmlformats.org/officeDocument/2006/relationships/image" Target="../media/image54.png"/><Relationship Id="rId5" Type="http://schemas.openxmlformats.org/officeDocument/2006/relationships/image" Target="../media/image16.png"/><Relationship Id="rId61" Type="http://schemas.openxmlformats.org/officeDocument/2006/relationships/image" Target="../media/image44.png"/><Relationship Id="rId82" Type="http://schemas.openxmlformats.org/officeDocument/2006/relationships/image" Target="../media/image57.png"/><Relationship Id="rId19" Type="http://schemas.openxmlformats.org/officeDocument/2006/relationships/image" Target="../media/image23.png"/><Relationship Id="rId14" Type="http://schemas.openxmlformats.org/officeDocument/2006/relationships/hyperlink" Target="http://www.gogotdi.com/" TargetMode="External"/><Relationship Id="rId22" Type="http://schemas.openxmlformats.org/officeDocument/2006/relationships/hyperlink" Target="http://leisure.stust.edu.tw/tc" TargetMode="External"/><Relationship Id="rId27" Type="http://schemas.openxmlformats.org/officeDocument/2006/relationships/image" Target="../media/image27.png"/><Relationship Id="rId30" Type="http://schemas.openxmlformats.org/officeDocument/2006/relationships/hyperlink" Target="http://www.nuu.edu.tw/" TargetMode="External"/><Relationship Id="rId35" Type="http://schemas.openxmlformats.org/officeDocument/2006/relationships/image" Target="../media/image31.png"/><Relationship Id="rId43" Type="http://schemas.openxmlformats.org/officeDocument/2006/relationships/image" Target="../media/image35.png"/><Relationship Id="rId48" Type="http://schemas.openxmlformats.org/officeDocument/2006/relationships/hyperlink" Target="https://ebook.hyread.com.tw/" TargetMode="External"/><Relationship Id="rId56" Type="http://schemas.openxmlformats.org/officeDocument/2006/relationships/hyperlink" Target="https://www.facebook.com/dahu3go/?fref=t" TargetMode="External"/><Relationship Id="rId64" Type="http://schemas.openxmlformats.org/officeDocument/2006/relationships/hyperlink" Target="http://www.pcschool.com.tw/" TargetMode="External"/><Relationship Id="rId69" Type="http://schemas.openxmlformats.org/officeDocument/2006/relationships/image" Target="../media/image48.png"/><Relationship Id="rId77" Type="http://schemas.openxmlformats.org/officeDocument/2006/relationships/hyperlink" Target="https://www.eclife.com.tw/" TargetMode="External"/><Relationship Id="rId8" Type="http://schemas.openxmlformats.org/officeDocument/2006/relationships/hyperlink" Target="http://www.nlpi.edu.tw/" TargetMode="External"/><Relationship Id="rId51" Type="http://schemas.openxmlformats.org/officeDocument/2006/relationships/image" Target="../media/image39.png"/><Relationship Id="rId72" Type="http://schemas.openxmlformats.org/officeDocument/2006/relationships/image" Target="../media/image50.jpeg"/><Relationship Id="rId80" Type="http://schemas.openxmlformats.org/officeDocument/2006/relationships/image" Target="../media/image55.png"/><Relationship Id="rId3" Type="http://schemas.openxmlformats.org/officeDocument/2006/relationships/image" Target="../media/image15.png"/><Relationship Id="rId12" Type="http://schemas.openxmlformats.org/officeDocument/2006/relationships/hyperlink" Target="http://www.moc.gov.tw/" TargetMode="External"/><Relationship Id="rId17" Type="http://schemas.openxmlformats.org/officeDocument/2006/relationships/image" Target="../media/image22.png"/><Relationship Id="rId25" Type="http://schemas.openxmlformats.org/officeDocument/2006/relationships/image" Target="../media/image26.png"/><Relationship Id="rId33" Type="http://schemas.openxmlformats.org/officeDocument/2006/relationships/image" Target="../media/image30.png"/><Relationship Id="rId38" Type="http://schemas.openxmlformats.org/officeDocument/2006/relationships/hyperlink" Target="http://www.pandigital.com.my/" TargetMode="External"/><Relationship Id="rId46" Type="http://schemas.openxmlformats.org/officeDocument/2006/relationships/hyperlink" Target="https://www.hyweb.com.tw/" TargetMode="External"/><Relationship Id="rId59" Type="http://schemas.openxmlformats.org/officeDocument/2006/relationships/image" Target="../media/image43.png"/><Relationship Id="rId67" Type="http://schemas.openxmlformats.org/officeDocument/2006/relationships/image" Target="../media/image47.png"/><Relationship Id="rId20" Type="http://schemas.openxmlformats.org/officeDocument/2006/relationships/hyperlink" Target="http://lib.stust.edu.tw/" TargetMode="External"/><Relationship Id="rId41" Type="http://schemas.openxmlformats.org/officeDocument/2006/relationships/image" Target="../media/image34.png"/><Relationship Id="rId54" Type="http://schemas.openxmlformats.org/officeDocument/2006/relationships/hyperlink" Target="http://www.goldentv.com.tw/" TargetMode="External"/><Relationship Id="rId62" Type="http://schemas.openxmlformats.org/officeDocument/2006/relationships/hyperlink" Target="http://www.udngroup.com/portfolio/udncollege" TargetMode="External"/><Relationship Id="rId70" Type="http://schemas.openxmlformats.org/officeDocument/2006/relationships/hyperlink" Target="http://www.dpublishing.org.tw/" TargetMode="External"/><Relationship Id="rId75" Type="http://schemas.openxmlformats.org/officeDocument/2006/relationships/hyperlink" Target="https://www.3sselect.com/" TargetMode="External"/><Relationship Id="rId83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l.edu.tw/" TargetMode="External"/><Relationship Id="rId15" Type="http://schemas.openxmlformats.org/officeDocument/2006/relationships/image" Target="../media/image21.png"/><Relationship Id="rId23" Type="http://schemas.openxmlformats.org/officeDocument/2006/relationships/image" Target="../media/image25.GIF"/><Relationship Id="rId28" Type="http://schemas.openxmlformats.org/officeDocument/2006/relationships/hyperlink" Target="http://www.meiho.edu.tw/bin/home.php" TargetMode="External"/><Relationship Id="rId36" Type="http://schemas.openxmlformats.org/officeDocument/2006/relationships/hyperlink" Target="https://mentorpublishing.wordpress.com/" TargetMode="External"/><Relationship Id="rId49" Type="http://schemas.openxmlformats.org/officeDocument/2006/relationships/image" Target="../media/image38.png"/><Relationship Id="rId57" Type="http://schemas.openxmlformats.org/officeDocument/2006/relationships/image" Target="../media/image42.jpeg"/><Relationship Id="rId10" Type="http://schemas.openxmlformats.org/officeDocument/2006/relationships/hyperlink" Target="http://www.ntl.edu.tw/" TargetMode="External"/><Relationship Id="rId31" Type="http://schemas.openxmlformats.org/officeDocument/2006/relationships/image" Target="../media/image29.jpeg"/><Relationship Id="rId44" Type="http://schemas.openxmlformats.org/officeDocument/2006/relationships/hyperlink" Target="https://www.iri.or.id/" TargetMode="External"/><Relationship Id="rId52" Type="http://schemas.openxmlformats.org/officeDocument/2006/relationships/hyperlink" Target="http://www.drmaster.com.tw/" TargetMode="External"/><Relationship Id="rId60" Type="http://schemas.openxmlformats.org/officeDocument/2006/relationships/hyperlink" Target="https://www.facebook.com/readgoodtw/" TargetMode="External"/><Relationship Id="rId65" Type="http://schemas.openxmlformats.org/officeDocument/2006/relationships/image" Target="../media/image46.png"/><Relationship Id="rId73" Type="http://schemas.openxmlformats.org/officeDocument/2006/relationships/hyperlink" Target="http://www.widevision.com.tw/" TargetMode="External"/><Relationship Id="rId78" Type="http://schemas.openxmlformats.org/officeDocument/2006/relationships/image" Target="../media/image53.jpeg"/><Relationship Id="rId81" Type="http://schemas.openxmlformats.org/officeDocument/2006/relationships/image" Target="../media/image56.png"/><Relationship Id="rId4" Type="http://schemas.openxmlformats.org/officeDocument/2006/relationships/hyperlink" Target="http://www.gogofinder.com.tw/" TargetMode="External"/><Relationship Id="rId9" Type="http://schemas.openxmlformats.org/officeDocument/2006/relationships/image" Target="../media/image18.png"/><Relationship Id="rId13" Type="http://schemas.openxmlformats.org/officeDocument/2006/relationships/image" Target="../media/image20.png"/><Relationship Id="rId18" Type="http://schemas.openxmlformats.org/officeDocument/2006/relationships/hyperlink" Target="http://www.nou.edu.tw/" TargetMode="External"/><Relationship Id="rId39" Type="http://schemas.openxmlformats.org/officeDocument/2006/relationships/image" Target="../media/image33.png"/><Relationship Id="rId34" Type="http://schemas.openxmlformats.org/officeDocument/2006/relationships/hyperlink" Target="http://www.taiwan.net.tw/" TargetMode="External"/><Relationship Id="rId50" Type="http://schemas.openxmlformats.org/officeDocument/2006/relationships/hyperlink" Target="https://sites.google.com/view/lonchun-web/" TargetMode="External"/><Relationship Id="rId55" Type="http://schemas.openxmlformats.org/officeDocument/2006/relationships/image" Target="../media/image41.png"/><Relationship Id="rId76" Type="http://schemas.openxmlformats.org/officeDocument/2006/relationships/image" Target="../media/image52.jpeg"/><Relationship Id="rId7" Type="http://schemas.openxmlformats.org/officeDocument/2006/relationships/image" Target="../media/image17.png"/><Relationship Id="rId71" Type="http://schemas.openxmlformats.org/officeDocument/2006/relationships/image" Target="../media/image49.png"/><Relationship Id="rId2" Type="http://schemas.openxmlformats.org/officeDocument/2006/relationships/hyperlink" Target="http://www.taiwanebook.org/" TargetMode="External"/><Relationship Id="rId29" Type="http://schemas.openxmlformats.org/officeDocument/2006/relationships/image" Target="../media/image28.png"/><Relationship Id="rId24" Type="http://schemas.openxmlformats.org/officeDocument/2006/relationships/hyperlink" Target="http://www.cgu.edu.tw/bin/home.php" TargetMode="External"/><Relationship Id="rId40" Type="http://schemas.openxmlformats.org/officeDocument/2006/relationships/hyperlink" Target="http://www.icare100.org/tw/" TargetMode="External"/><Relationship Id="rId45" Type="http://schemas.openxmlformats.org/officeDocument/2006/relationships/image" Target="../media/image36.png"/><Relationship Id="rId66" Type="http://schemas.openxmlformats.org/officeDocument/2006/relationships/hyperlink" Target="https://www.ntpda.org.tw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 descr="pp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70" y="-5715"/>
            <a:ext cx="12198985" cy="68662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5A194F-F425-40D7-A57F-DDF08E6A9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第十屆參賽學校族群</a:t>
            </a:r>
          </a:p>
        </p:txBody>
      </p:sp>
      <p:sp>
        <p:nvSpPr>
          <p:cNvPr id="4" name="內容版面配置區 4">
            <a:extLst>
              <a:ext uri="{FF2B5EF4-FFF2-40B4-BE49-F238E27FC236}">
                <a16:creationId xmlns:a16="http://schemas.microsoft.com/office/drawing/2014/main" id="{6D993B6A-27A7-4CD3-B79F-8AC78F84E2D7}"/>
              </a:ext>
            </a:extLst>
          </p:cNvPr>
          <p:cNvSpPr txBox="1">
            <a:spLocks/>
          </p:cNvSpPr>
          <p:nvPr/>
        </p:nvSpPr>
        <p:spPr>
          <a:xfrm>
            <a:off x="1251678" y="1504299"/>
            <a:ext cx="10178322" cy="359359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第十屆大賽參賽學校間數共達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162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第十一屆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大賽預計接觸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endParaRPr lang="zh-CN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97B94E6C-330F-4EAB-9BF4-458AAE1BCA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4622749"/>
              </p:ext>
            </p:extLst>
          </p:nvPr>
        </p:nvGraphicFramePr>
        <p:xfrm>
          <a:off x="1699089" y="2365461"/>
          <a:ext cx="489654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id="{61A5B671-0340-45FF-A8AC-6427D6615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155" y="1874517"/>
            <a:ext cx="3758805" cy="433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23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 txBox="1"/>
          <p:nvPr/>
        </p:nvSpPr>
        <p:spPr>
          <a:xfrm>
            <a:off x="1483380" y="1331402"/>
            <a:ext cx="8861744" cy="44383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歷屆作品數持續上升，第九屆及第十屆參與作品數突破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1000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件以及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1219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第十一屆大賽電子書大賽，預計獲得超過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1500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的參賽作品。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graphicFrame>
        <p:nvGraphicFramePr>
          <p:cNvPr id="11" name="圖表 10"/>
          <p:cNvGraphicFramePr/>
          <p:nvPr>
            <p:extLst>
              <p:ext uri="{D42A27DB-BD31-4B8C-83A1-F6EECF244321}">
                <p14:modId xmlns:p14="http://schemas.microsoft.com/office/powerpoint/2010/main" val="2292423052"/>
              </p:ext>
            </p:extLst>
          </p:nvPr>
        </p:nvGraphicFramePr>
        <p:xfrm>
          <a:off x="1483522" y="2431842"/>
          <a:ext cx="6228957" cy="3871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2" descr="Z:\C_Finder專案文件\05_電子書大賽\8th電子書大賽\09_頒獎典禮\10_活動當天照片影片\03_頒獎典禮照片\0.揭幕V\作品牆\IMG_00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047" y="2184852"/>
            <a:ext cx="2696437" cy="179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Z:\C_Finder專案文件\05_電子書大賽\8th電子書大賽\09_頒獎典禮\10_活動當天照片影片\03_頒獎典禮照片\0.揭幕V\作品牆\IMG_01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047" y="4101061"/>
            <a:ext cx="2696155" cy="179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EF0BAC1-C056-49C0-A743-CB5C43AA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4000" b="1" cap="none" spc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大賽歷年作品數</a:t>
            </a:r>
            <a:br>
              <a:rPr lang="en-US" altLang="zh-TW" sz="4000" cap="none" spc="0" dirty="0">
                <a:solidFill>
                  <a:srgbClr val="000000"/>
                </a:solidFill>
                <a:latin typeface="Arial Unicode MS" panose="020B0604020202020204" charset="-122"/>
                <a:ea typeface="SimHei" panose="02010609060101010101" charset="-122"/>
                <a:cs typeface="+mn-cs"/>
              </a:rPr>
            </a:br>
            <a:endParaRPr lang="zh-TW" altLang="en-US" sz="4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71CA-F406-481E-8E13-D28EEFB6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</a:pPr>
            <a:r>
              <a:rPr lang="zh-TW" altLang="en-US" sz="6000" b="1" cap="none" spc="0" dirty="0">
                <a:solidFill>
                  <a:srgbClr val="3A3A3A"/>
                </a:solidFill>
                <a:cs typeface="Arial" panose="020B0604020202020204" pitchFamily="34" charset="0"/>
              </a:rPr>
              <a:t>大賽宣傳</a:t>
            </a:r>
            <a:br>
              <a:rPr lang="en-US" altLang="zh-TW" sz="6000" b="1" cap="none" spc="0" dirty="0">
                <a:solidFill>
                  <a:srgbClr val="3A3A3A"/>
                </a:solidFill>
                <a:cs typeface="Arial" panose="020B0604020202020204" pitchFamily="34" charset="0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5000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759842" y="1380349"/>
            <a:ext cx="8640960" cy="5137364"/>
            <a:chOff x="1702718" y="1324201"/>
            <a:chExt cx="9289032" cy="4905266"/>
          </a:xfrm>
        </p:grpSpPr>
        <p:sp>
          <p:nvSpPr>
            <p:cNvPr id="5" name="手繪多邊形 26"/>
            <p:cNvSpPr/>
            <p:nvPr/>
          </p:nvSpPr>
          <p:spPr>
            <a:xfrm>
              <a:off x="1702718" y="1324201"/>
              <a:ext cx="9289032" cy="645429"/>
            </a:xfrm>
            <a:custGeom>
              <a:avLst/>
              <a:gdLst>
                <a:gd name="connsiteX0" fmla="*/ 0 w 9289032"/>
                <a:gd name="connsiteY0" fmla="*/ 64543 h 645429"/>
                <a:gd name="connsiteX1" fmla="*/ 64543 w 9289032"/>
                <a:gd name="connsiteY1" fmla="*/ 0 h 645429"/>
                <a:gd name="connsiteX2" fmla="*/ 9224489 w 9289032"/>
                <a:gd name="connsiteY2" fmla="*/ 0 h 645429"/>
                <a:gd name="connsiteX3" fmla="*/ 9289032 w 9289032"/>
                <a:gd name="connsiteY3" fmla="*/ 64543 h 645429"/>
                <a:gd name="connsiteX4" fmla="*/ 9289032 w 9289032"/>
                <a:gd name="connsiteY4" fmla="*/ 580886 h 645429"/>
                <a:gd name="connsiteX5" fmla="*/ 9224489 w 9289032"/>
                <a:gd name="connsiteY5" fmla="*/ 645429 h 645429"/>
                <a:gd name="connsiteX6" fmla="*/ 64543 w 9289032"/>
                <a:gd name="connsiteY6" fmla="*/ 645429 h 645429"/>
                <a:gd name="connsiteX7" fmla="*/ 0 w 9289032"/>
                <a:gd name="connsiteY7" fmla="*/ 580886 h 645429"/>
                <a:gd name="connsiteX8" fmla="*/ 0 w 9289032"/>
                <a:gd name="connsiteY8" fmla="*/ 64543 h 64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9032" h="645429">
                  <a:moveTo>
                    <a:pt x="0" y="64543"/>
                  </a:moveTo>
                  <a:cubicBezTo>
                    <a:pt x="0" y="28897"/>
                    <a:pt x="28897" y="0"/>
                    <a:pt x="64543" y="0"/>
                  </a:cubicBezTo>
                  <a:lnTo>
                    <a:pt x="9224489" y="0"/>
                  </a:lnTo>
                  <a:cubicBezTo>
                    <a:pt x="9260135" y="0"/>
                    <a:pt x="9289032" y="28897"/>
                    <a:pt x="9289032" y="64543"/>
                  </a:cubicBezTo>
                  <a:lnTo>
                    <a:pt x="9289032" y="580886"/>
                  </a:lnTo>
                  <a:cubicBezTo>
                    <a:pt x="9289032" y="616532"/>
                    <a:pt x="9260135" y="645429"/>
                    <a:pt x="9224489" y="645429"/>
                  </a:cubicBezTo>
                  <a:lnTo>
                    <a:pt x="64543" y="645429"/>
                  </a:lnTo>
                  <a:cubicBezTo>
                    <a:pt x="28897" y="645429"/>
                    <a:pt x="0" y="616532"/>
                    <a:pt x="0" y="580886"/>
                  </a:cubicBezTo>
                  <a:lnTo>
                    <a:pt x="0" y="64543"/>
                  </a:lnTo>
                  <a:close/>
                </a:path>
              </a:pathLst>
            </a:custGeom>
            <a:solidFill>
              <a:srgbClr val="FFE48F">
                <a:alpha val="89804"/>
              </a:srgb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979499" tIns="57150" rIns="57151" bIns="57150" numCol="1" spcCol="1270" anchor="ctr" anchorCtr="0">
              <a:noAutofit/>
            </a:bodyPr>
            <a:lstStyle/>
            <a:p>
              <a:pPr lvl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dirty="0"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主辦學校、縣市教育局發公文至全台</a:t>
              </a:r>
              <a:r>
                <a:rPr lang="zh-TW" altLang="en-US" sz="2400" b="1" kern="1200" dirty="0"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４</a:t>
              </a:r>
              <a:r>
                <a:rPr lang="en-US" altLang="zh-TW" sz="2400" b="1" kern="1200" dirty="0"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,560</a:t>
              </a:r>
              <a:r>
                <a:rPr lang="zh-TW" altLang="en-US" sz="2400" b="1" kern="1200" dirty="0"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多所</a:t>
              </a:r>
              <a:r>
                <a:rPr lang="zh-TW" altLang="en-US" sz="1600" b="1" kern="1200" dirty="0"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學校宣傳</a:t>
              </a:r>
              <a:endParaRPr lang="en-US" altLang="zh-TW" sz="1600" b="1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dirty="0"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（開賽、研習營、頒獎典禮）</a:t>
              </a:r>
              <a:endParaRPr lang="zh-TW" altLang="en-US" sz="16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圓角矩形 27" title="公文"/>
            <p:cNvSpPr>
              <a:spLocks noChangeAspect="1"/>
            </p:cNvSpPr>
            <p:nvPr/>
          </p:nvSpPr>
          <p:spPr>
            <a:xfrm>
              <a:off x="1767260" y="1388743"/>
              <a:ext cx="1807666" cy="516343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公文</a:t>
              </a:r>
            </a:p>
          </p:txBody>
        </p:sp>
        <p:sp>
          <p:nvSpPr>
            <p:cNvPr id="7" name="手繪多邊形 28"/>
            <p:cNvSpPr/>
            <p:nvPr/>
          </p:nvSpPr>
          <p:spPr>
            <a:xfrm>
              <a:off x="1702718" y="2034173"/>
              <a:ext cx="9289032" cy="645429"/>
            </a:xfrm>
            <a:custGeom>
              <a:avLst/>
              <a:gdLst>
                <a:gd name="connsiteX0" fmla="*/ 0 w 9289032"/>
                <a:gd name="connsiteY0" fmla="*/ 64543 h 645429"/>
                <a:gd name="connsiteX1" fmla="*/ 64543 w 9289032"/>
                <a:gd name="connsiteY1" fmla="*/ 0 h 645429"/>
                <a:gd name="connsiteX2" fmla="*/ 9224489 w 9289032"/>
                <a:gd name="connsiteY2" fmla="*/ 0 h 645429"/>
                <a:gd name="connsiteX3" fmla="*/ 9289032 w 9289032"/>
                <a:gd name="connsiteY3" fmla="*/ 64543 h 645429"/>
                <a:gd name="connsiteX4" fmla="*/ 9289032 w 9289032"/>
                <a:gd name="connsiteY4" fmla="*/ 580886 h 645429"/>
                <a:gd name="connsiteX5" fmla="*/ 9224489 w 9289032"/>
                <a:gd name="connsiteY5" fmla="*/ 645429 h 645429"/>
                <a:gd name="connsiteX6" fmla="*/ 64543 w 9289032"/>
                <a:gd name="connsiteY6" fmla="*/ 645429 h 645429"/>
                <a:gd name="connsiteX7" fmla="*/ 0 w 9289032"/>
                <a:gd name="connsiteY7" fmla="*/ 580886 h 645429"/>
                <a:gd name="connsiteX8" fmla="*/ 0 w 9289032"/>
                <a:gd name="connsiteY8" fmla="*/ 64543 h 64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9032" h="645429">
                  <a:moveTo>
                    <a:pt x="0" y="64543"/>
                  </a:moveTo>
                  <a:cubicBezTo>
                    <a:pt x="0" y="28897"/>
                    <a:pt x="28897" y="0"/>
                    <a:pt x="64543" y="0"/>
                  </a:cubicBezTo>
                  <a:lnTo>
                    <a:pt x="9224489" y="0"/>
                  </a:lnTo>
                  <a:cubicBezTo>
                    <a:pt x="9260135" y="0"/>
                    <a:pt x="9289032" y="28897"/>
                    <a:pt x="9289032" y="64543"/>
                  </a:cubicBezTo>
                  <a:lnTo>
                    <a:pt x="9289032" y="580886"/>
                  </a:lnTo>
                  <a:cubicBezTo>
                    <a:pt x="9289032" y="616532"/>
                    <a:pt x="9260135" y="645429"/>
                    <a:pt x="9224489" y="645429"/>
                  </a:cubicBezTo>
                  <a:lnTo>
                    <a:pt x="64543" y="645429"/>
                  </a:lnTo>
                  <a:cubicBezTo>
                    <a:pt x="28897" y="645429"/>
                    <a:pt x="0" y="616532"/>
                    <a:pt x="0" y="580886"/>
                  </a:cubicBezTo>
                  <a:lnTo>
                    <a:pt x="0" y="64543"/>
                  </a:lnTo>
                  <a:close/>
                </a:path>
              </a:pathLst>
            </a:custGeom>
            <a:solidFill>
              <a:srgbClr val="EEEED1">
                <a:alpha val="89804"/>
              </a:srgbClr>
            </a:solidFill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9499" tIns="57150" rIns="57151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台灣北、中、南、東四區舉辦</a:t>
              </a:r>
              <a:r>
                <a:rPr lang="en-US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9~12</a:t>
              </a:r>
              <a:r>
                <a:rPr lang="zh-TW" altLang="en-US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場</a:t>
              </a: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電子刊物製作課程</a:t>
              </a:r>
              <a:endPara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圓角矩形 29"/>
            <p:cNvSpPr/>
            <p:nvPr/>
          </p:nvSpPr>
          <p:spPr>
            <a:xfrm>
              <a:off x="1767260" y="2098716"/>
              <a:ext cx="1807666" cy="516343"/>
            </a:xfrm>
            <a:prstGeom prst="roundRect">
              <a:avLst>
                <a:gd name="adj" fmla="val 10000"/>
              </a:avLst>
            </a:prstGeom>
            <a:solidFill>
              <a:srgbClr val="CDCD00"/>
            </a:solidFill>
            <a:ln>
              <a:solidFill>
                <a:srgbClr val="CDCD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研習營</a:t>
              </a:r>
            </a:p>
          </p:txBody>
        </p:sp>
        <p:sp>
          <p:nvSpPr>
            <p:cNvPr id="9" name="手繪多邊形 30"/>
            <p:cNvSpPr/>
            <p:nvPr/>
          </p:nvSpPr>
          <p:spPr>
            <a:xfrm>
              <a:off x="1702718" y="2744146"/>
              <a:ext cx="9289032" cy="645429"/>
            </a:xfrm>
            <a:custGeom>
              <a:avLst/>
              <a:gdLst>
                <a:gd name="connsiteX0" fmla="*/ 0 w 9289032"/>
                <a:gd name="connsiteY0" fmla="*/ 64543 h 645429"/>
                <a:gd name="connsiteX1" fmla="*/ 64543 w 9289032"/>
                <a:gd name="connsiteY1" fmla="*/ 0 h 645429"/>
                <a:gd name="connsiteX2" fmla="*/ 9224489 w 9289032"/>
                <a:gd name="connsiteY2" fmla="*/ 0 h 645429"/>
                <a:gd name="connsiteX3" fmla="*/ 9289032 w 9289032"/>
                <a:gd name="connsiteY3" fmla="*/ 64543 h 645429"/>
                <a:gd name="connsiteX4" fmla="*/ 9289032 w 9289032"/>
                <a:gd name="connsiteY4" fmla="*/ 580886 h 645429"/>
                <a:gd name="connsiteX5" fmla="*/ 9224489 w 9289032"/>
                <a:gd name="connsiteY5" fmla="*/ 645429 h 645429"/>
                <a:gd name="connsiteX6" fmla="*/ 64543 w 9289032"/>
                <a:gd name="connsiteY6" fmla="*/ 645429 h 645429"/>
                <a:gd name="connsiteX7" fmla="*/ 0 w 9289032"/>
                <a:gd name="connsiteY7" fmla="*/ 580886 h 645429"/>
                <a:gd name="connsiteX8" fmla="*/ 0 w 9289032"/>
                <a:gd name="connsiteY8" fmla="*/ 64543 h 64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9032" h="645429">
                  <a:moveTo>
                    <a:pt x="0" y="64543"/>
                  </a:moveTo>
                  <a:cubicBezTo>
                    <a:pt x="0" y="28897"/>
                    <a:pt x="28897" y="0"/>
                    <a:pt x="64543" y="0"/>
                  </a:cubicBezTo>
                  <a:lnTo>
                    <a:pt x="9224489" y="0"/>
                  </a:lnTo>
                  <a:cubicBezTo>
                    <a:pt x="9260135" y="0"/>
                    <a:pt x="9289032" y="28897"/>
                    <a:pt x="9289032" y="64543"/>
                  </a:cubicBezTo>
                  <a:lnTo>
                    <a:pt x="9289032" y="580886"/>
                  </a:lnTo>
                  <a:cubicBezTo>
                    <a:pt x="9289032" y="616532"/>
                    <a:pt x="9260135" y="645429"/>
                    <a:pt x="9224489" y="645429"/>
                  </a:cubicBezTo>
                  <a:lnTo>
                    <a:pt x="64543" y="645429"/>
                  </a:lnTo>
                  <a:cubicBezTo>
                    <a:pt x="28897" y="645429"/>
                    <a:pt x="0" y="616532"/>
                    <a:pt x="0" y="580886"/>
                  </a:cubicBezTo>
                  <a:lnTo>
                    <a:pt x="0" y="64543"/>
                  </a:lnTo>
                  <a:close/>
                </a:path>
              </a:pathLst>
            </a:custGeom>
            <a:solidFill>
              <a:srgbClr val="E4FFB3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979499" tIns="57150" rIns="57151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海報</a:t>
              </a:r>
              <a:r>
                <a:rPr lang="en-US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2,000</a:t>
              </a: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張、</a:t>
              </a:r>
              <a:r>
                <a:rPr lang="en-US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DM </a:t>
              </a:r>
              <a:r>
                <a:rPr lang="en-US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10,000</a:t>
              </a: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張發送到各校各單位</a:t>
              </a:r>
            </a:p>
          </p:txBody>
        </p:sp>
        <p:sp>
          <p:nvSpPr>
            <p:cNvPr id="10" name="圓角矩形 31"/>
            <p:cNvSpPr/>
            <p:nvPr/>
          </p:nvSpPr>
          <p:spPr>
            <a:xfrm>
              <a:off x="1767260" y="2808689"/>
              <a:ext cx="1807666" cy="516343"/>
            </a:xfrm>
            <a:prstGeom prst="roundRect">
              <a:avLst>
                <a:gd name="adj" fmla="val 10000"/>
              </a:avLst>
            </a:prstGeom>
            <a:solidFill>
              <a:srgbClr val="86B638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海報、</a:t>
              </a:r>
              <a:r>
                <a: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DM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 32"/>
            <p:cNvSpPr/>
            <p:nvPr/>
          </p:nvSpPr>
          <p:spPr>
            <a:xfrm>
              <a:off x="1702718" y="3454119"/>
              <a:ext cx="9289032" cy="645429"/>
            </a:xfrm>
            <a:custGeom>
              <a:avLst/>
              <a:gdLst>
                <a:gd name="connsiteX0" fmla="*/ 0 w 9289032"/>
                <a:gd name="connsiteY0" fmla="*/ 64543 h 645429"/>
                <a:gd name="connsiteX1" fmla="*/ 64543 w 9289032"/>
                <a:gd name="connsiteY1" fmla="*/ 0 h 645429"/>
                <a:gd name="connsiteX2" fmla="*/ 9224489 w 9289032"/>
                <a:gd name="connsiteY2" fmla="*/ 0 h 645429"/>
                <a:gd name="connsiteX3" fmla="*/ 9289032 w 9289032"/>
                <a:gd name="connsiteY3" fmla="*/ 64543 h 645429"/>
                <a:gd name="connsiteX4" fmla="*/ 9289032 w 9289032"/>
                <a:gd name="connsiteY4" fmla="*/ 580886 h 645429"/>
                <a:gd name="connsiteX5" fmla="*/ 9224489 w 9289032"/>
                <a:gd name="connsiteY5" fmla="*/ 645429 h 645429"/>
                <a:gd name="connsiteX6" fmla="*/ 64543 w 9289032"/>
                <a:gd name="connsiteY6" fmla="*/ 645429 h 645429"/>
                <a:gd name="connsiteX7" fmla="*/ 0 w 9289032"/>
                <a:gd name="connsiteY7" fmla="*/ 580886 h 645429"/>
                <a:gd name="connsiteX8" fmla="*/ 0 w 9289032"/>
                <a:gd name="connsiteY8" fmla="*/ 64543 h 64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9032" h="645429">
                  <a:moveTo>
                    <a:pt x="0" y="64543"/>
                  </a:moveTo>
                  <a:cubicBezTo>
                    <a:pt x="0" y="28897"/>
                    <a:pt x="28897" y="0"/>
                    <a:pt x="64543" y="0"/>
                  </a:cubicBezTo>
                  <a:lnTo>
                    <a:pt x="9224489" y="0"/>
                  </a:lnTo>
                  <a:cubicBezTo>
                    <a:pt x="9260135" y="0"/>
                    <a:pt x="9289032" y="28897"/>
                    <a:pt x="9289032" y="64543"/>
                  </a:cubicBezTo>
                  <a:lnTo>
                    <a:pt x="9289032" y="580886"/>
                  </a:lnTo>
                  <a:cubicBezTo>
                    <a:pt x="9289032" y="616532"/>
                    <a:pt x="9260135" y="645429"/>
                    <a:pt x="9224489" y="645429"/>
                  </a:cubicBezTo>
                  <a:lnTo>
                    <a:pt x="64543" y="645429"/>
                  </a:lnTo>
                  <a:cubicBezTo>
                    <a:pt x="28897" y="645429"/>
                    <a:pt x="0" y="616532"/>
                    <a:pt x="0" y="580886"/>
                  </a:cubicBezTo>
                  <a:lnTo>
                    <a:pt x="0" y="64543"/>
                  </a:lnTo>
                  <a:close/>
                </a:path>
              </a:pathLst>
            </a:custGeom>
            <a:solidFill>
              <a:srgbClr val="C5FFC5">
                <a:alpha val="89804"/>
              </a:srgb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979499" tIns="57150" rIns="57151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每一屆發出近</a:t>
              </a:r>
              <a:r>
                <a:rPr lang="en-US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200</a:t>
              </a:r>
              <a:r>
                <a:rPr lang="zh-TW" altLang="en-US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封電子報發布比賽重要訊息</a:t>
              </a:r>
            </a:p>
          </p:txBody>
        </p:sp>
        <p:sp>
          <p:nvSpPr>
            <p:cNvPr id="12" name="圓角矩形 33"/>
            <p:cNvSpPr/>
            <p:nvPr/>
          </p:nvSpPr>
          <p:spPr>
            <a:xfrm>
              <a:off x="1767260" y="3518662"/>
              <a:ext cx="1807666" cy="516343"/>
            </a:xfrm>
            <a:prstGeom prst="roundRect">
              <a:avLst>
                <a:gd name="adj" fmla="val 10000"/>
              </a:avLst>
            </a:prstGeom>
            <a:solidFill>
              <a:srgbClr val="008B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電子報</a:t>
              </a:r>
            </a:p>
          </p:txBody>
        </p:sp>
        <p:sp>
          <p:nvSpPr>
            <p:cNvPr id="13" name="手繪多邊形 34"/>
            <p:cNvSpPr/>
            <p:nvPr/>
          </p:nvSpPr>
          <p:spPr>
            <a:xfrm>
              <a:off x="1702718" y="4164092"/>
              <a:ext cx="9289032" cy="645429"/>
            </a:xfrm>
            <a:custGeom>
              <a:avLst/>
              <a:gdLst>
                <a:gd name="connsiteX0" fmla="*/ 0 w 9289032"/>
                <a:gd name="connsiteY0" fmla="*/ 64543 h 645429"/>
                <a:gd name="connsiteX1" fmla="*/ 64543 w 9289032"/>
                <a:gd name="connsiteY1" fmla="*/ 0 h 645429"/>
                <a:gd name="connsiteX2" fmla="*/ 9224489 w 9289032"/>
                <a:gd name="connsiteY2" fmla="*/ 0 h 645429"/>
                <a:gd name="connsiteX3" fmla="*/ 9289032 w 9289032"/>
                <a:gd name="connsiteY3" fmla="*/ 64543 h 645429"/>
                <a:gd name="connsiteX4" fmla="*/ 9289032 w 9289032"/>
                <a:gd name="connsiteY4" fmla="*/ 580886 h 645429"/>
                <a:gd name="connsiteX5" fmla="*/ 9224489 w 9289032"/>
                <a:gd name="connsiteY5" fmla="*/ 645429 h 645429"/>
                <a:gd name="connsiteX6" fmla="*/ 64543 w 9289032"/>
                <a:gd name="connsiteY6" fmla="*/ 645429 h 645429"/>
                <a:gd name="connsiteX7" fmla="*/ 0 w 9289032"/>
                <a:gd name="connsiteY7" fmla="*/ 580886 h 645429"/>
                <a:gd name="connsiteX8" fmla="*/ 0 w 9289032"/>
                <a:gd name="connsiteY8" fmla="*/ 64543 h 64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9032" h="645429">
                  <a:moveTo>
                    <a:pt x="0" y="64543"/>
                  </a:moveTo>
                  <a:cubicBezTo>
                    <a:pt x="0" y="28897"/>
                    <a:pt x="28897" y="0"/>
                    <a:pt x="64543" y="0"/>
                  </a:cubicBezTo>
                  <a:lnTo>
                    <a:pt x="9224489" y="0"/>
                  </a:lnTo>
                  <a:cubicBezTo>
                    <a:pt x="9260135" y="0"/>
                    <a:pt x="9289032" y="28897"/>
                    <a:pt x="9289032" y="64543"/>
                  </a:cubicBezTo>
                  <a:lnTo>
                    <a:pt x="9289032" y="580886"/>
                  </a:lnTo>
                  <a:cubicBezTo>
                    <a:pt x="9289032" y="616532"/>
                    <a:pt x="9260135" y="645429"/>
                    <a:pt x="9224489" y="645429"/>
                  </a:cubicBezTo>
                  <a:lnTo>
                    <a:pt x="64543" y="645429"/>
                  </a:lnTo>
                  <a:cubicBezTo>
                    <a:pt x="28897" y="645429"/>
                    <a:pt x="0" y="616532"/>
                    <a:pt x="0" y="580886"/>
                  </a:cubicBezTo>
                  <a:lnTo>
                    <a:pt x="0" y="64543"/>
                  </a:lnTo>
                  <a:close/>
                </a:path>
              </a:pathLst>
            </a:custGeom>
            <a:solidFill>
              <a:srgbClr val="B9F8FF">
                <a:alpha val="89804"/>
              </a:srgbClr>
            </a:solidFill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9499" tIns="57150" rIns="57151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每一年近</a:t>
              </a:r>
              <a:r>
                <a:rPr lang="en-US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250</a:t>
              </a:r>
              <a:r>
                <a:rPr lang="zh-TW" altLang="en-US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人次瀏覽</a:t>
              </a:r>
            </a:p>
          </p:txBody>
        </p:sp>
        <p:sp>
          <p:nvSpPr>
            <p:cNvPr id="14" name="圓角矩形 35"/>
            <p:cNvSpPr/>
            <p:nvPr/>
          </p:nvSpPr>
          <p:spPr>
            <a:xfrm>
              <a:off x="1767260" y="4228635"/>
              <a:ext cx="1807666" cy="516343"/>
            </a:xfrm>
            <a:prstGeom prst="roundRect">
              <a:avLst>
                <a:gd name="adj" fmla="val 10000"/>
              </a:avLst>
            </a:prstGeom>
            <a:solidFill>
              <a:srgbClr val="00C5CD"/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網站</a:t>
              </a:r>
            </a:p>
          </p:txBody>
        </p:sp>
        <p:sp>
          <p:nvSpPr>
            <p:cNvPr id="15" name="手繪多邊形 36"/>
            <p:cNvSpPr/>
            <p:nvPr/>
          </p:nvSpPr>
          <p:spPr>
            <a:xfrm>
              <a:off x="1702718" y="4874065"/>
              <a:ext cx="9289032" cy="645429"/>
            </a:xfrm>
            <a:custGeom>
              <a:avLst/>
              <a:gdLst>
                <a:gd name="connsiteX0" fmla="*/ 0 w 9289032"/>
                <a:gd name="connsiteY0" fmla="*/ 64543 h 645429"/>
                <a:gd name="connsiteX1" fmla="*/ 64543 w 9289032"/>
                <a:gd name="connsiteY1" fmla="*/ 0 h 645429"/>
                <a:gd name="connsiteX2" fmla="*/ 9224489 w 9289032"/>
                <a:gd name="connsiteY2" fmla="*/ 0 h 645429"/>
                <a:gd name="connsiteX3" fmla="*/ 9289032 w 9289032"/>
                <a:gd name="connsiteY3" fmla="*/ 64543 h 645429"/>
                <a:gd name="connsiteX4" fmla="*/ 9289032 w 9289032"/>
                <a:gd name="connsiteY4" fmla="*/ 580886 h 645429"/>
                <a:gd name="connsiteX5" fmla="*/ 9224489 w 9289032"/>
                <a:gd name="connsiteY5" fmla="*/ 645429 h 645429"/>
                <a:gd name="connsiteX6" fmla="*/ 64543 w 9289032"/>
                <a:gd name="connsiteY6" fmla="*/ 645429 h 645429"/>
                <a:gd name="connsiteX7" fmla="*/ 0 w 9289032"/>
                <a:gd name="connsiteY7" fmla="*/ 580886 h 645429"/>
                <a:gd name="connsiteX8" fmla="*/ 0 w 9289032"/>
                <a:gd name="connsiteY8" fmla="*/ 64543 h 64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9032" h="645429">
                  <a:moveTo>
                    <a:pt x="0" y="64543"/>
                  </a:moveTo>
                  <a:cubicBezTo>
                    <a:pt x="0" y="28897"/>
                    <a:pt x="28897" y="0"/>
                    <a:pt x="64543" y="0"/>
                  </a:cubicBezTo>
                  <a:lnTo>
                    <a:pt x="9224489" y="0"/>
                  </a:lnTo>
                  <a:cubicBezTo>
                    <a:pt x="9260135" y="0"/>
                    <a:pt x="9289032" y="28897"/>
                    <a:pt x="9289032" y="64543"/>
                  </a:cubicBezTo>
                  <a:lnTo>
                    <a:pt x="9289032" y="580886"/>
                  </a:lnTo>
                  <a:cubicBezTo>
                    <a:pt x="9289032" y="616532"/>
                    <a:pt x="9260135" y="645429"/>
                    <a:pt x="9224489" y="645429"/>
                  </a:cubicBezTo>
                  <a:lnTo>
                    <a:pt x="64543" y="645429"/>
                  </a:lnTo>
                  <a:cubicBezTo>
                    <a:pt x="28897" y="645429"/>
                    <a:pt x="0" y="616532"/>
                    <a:pt x="0" y="580886"/>
                  </a:cubicBezTo>
                  <a:lnTo>
                    <a:pt x="0" y="64543"/>
                  </a:lnTo>
                  <a:close/>
                </a:path>
              </a:pathLst>
            </a:custGeom>
            <a:solidFill>
              <a:srgbClr val="BAE3F4"/>
            </a:solidFill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9499" tIns="57150" rIns="57151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每屆</a:t>
              </a:r>
              <a:r>
                <a:rPr lang="en-US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250</a:t>
              </a: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篇貼文曝光，觸及預計達</a:t>
              </a:r>
              <a:r>
                <a:rPr lang="en-US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100</a:t>
              </a:r>
              <a:r>
                <a:rPr lang="zh-TW" altLang="en-US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次曝光</a:t>
              </a:r>
            </a:p>
          </p:txBody>
        </p:sp>
        <p:sp>
          <p:nvSpPr>
            <p:cNvPr id="16" name="圓角矩形 37"/>
            <p:cNvSpPr/>
            <p:nvPr/>
          </p:nvSpPr>
          <p:spPr>
            <a:xfrm>
              <a:off x="1767260" y="4938608"/>
              <a:ext cx="1807666" cy="516343"/>
            </a:xfrm>
            <a:prstGeom prst="roundRect">
              <a:avLst>
                <a:gd name="adj" fmla="val 10000"/>
              </a:avLst>
            </a:prstGeom>
            <a:solidFill>
              <a:srgbClr val="4682B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臉書</a:t>
              </a:r>
            </a:p>
          </p:txBody>
        </p:sp>
        <p:sp>
          <p:nvSpPr>
            <p:cNvPr id="17" name="手繪多邊形 38"/>
            <p:cNvSpPr/>
            <p:nvPr/>
          </p:nvSpPr>
          <p:spPr>
            <a:xfrm>
              <a:off x="1702718" y="5584038"/>
              <a:ext cx="9289032" cy="645429"/>
            </a:xfrm>
            <a:custGeom>
              <a:avLst/>
              <a:gdLst>
                <a:gd name="connsiteX0" fmla="*/ 0 w 9289032"/>
                <a:gd name="connsiteY0" fmla="*/ 64543 h 645429"/>
                <a:gd name="connsiteX1" fmla="*/ 64543 w 9289032"/>
                <a:gd name="connsiteY1" fmla="*/ 0 h 645429"/>
                <a:gd name="connsiteX2" fmla="*/ 9224489 w 9289032"/>
                <a:gd name="connsiteY2" fmla="*/ 0 h 645429"/>
                <a:gd name="connsiteX3" fmla="*/ 9289032 w 9289032"/>
                <a:gd name="connsiteY3" fmla="*/ 64543 h 645429"/>
                <a:gd name="connsiteX4" fmla="*/ 9289032 w 9289032"/>
                <a:gd name="connsiteY4" fmla="*/ 580886 h 645429"/>
                <a:gd name="connsiteX5" fmla="*/ 9224489 w 9289032"/>
                <a:gd name="connsiteY5" fmla="*/ 645429 h 645429"/>
                <a:gd name="connsiteX6" fmla="*/ 64543 w 9289032"/>
                <a:gd name="connsiteY6" fmla="*/ 645429 h 645429"/>
                <a:gd name="connsiteX7" fmla="*/ 0 w 9289032"/>
                <a:gd name="connsiteY7" fmla="*/ 580886 h 645429"/>
                <a:gd name="connsiteX8" fmla="*/ 0 w 9289032"/>
                <a:gd name="connsiteY8" fmla="*/ 64543 h 64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9032" h="645429">
                  <a:moveTo>
                    <a:pt x="0" y="64543"/>
                  </a:moveTo>
                  <a:cubicBezTo>
                    <a:pt x="0" y="28897"/>
                    <a:pt x="28897" y="0"/>
                    <a:pt x="64543" y="0"/>
                  </a:cubicBezTo>
                  <a:lnTo>
                    <a:pt x="9224489" y="0"/>
                  </a:lnTo>
                  <a:cubicBezTo>
                    <a:pt x="9260135" y="0"/>
                    <a:pt x="9289032" y="28897"/>
                    <a:pt x="9289032" y="64543"/>
                  </a:cubicBezTo>
                  <a:lnTo>
                    <a:pt x="9289032" y="580886"/>
                  </a:lnTo>
                  <a:cubicBezTo>
                    <a:pt x="9289032" y="616532"/>
                    <a:pt x="9260135" y="645429"/>
                    <a:pt x="9224489" y="645429"/>
                  </a:cubicBezTo>
                  <a:lnTo>
                    <a:pt x="64543" y="645429"/>
                  </a:lnTo>
                  <a:cubicBezTo>
                    <a:pt x="28897" y="645429"/>
                    <a:pt x="0" y="616532"/>
                    <a:pt x="0" y="580886"/>
                  </a:cubicBezTo>
                  <a:lnTo>
                    <a:pt x="0" y="64543"/>
                  </a:lnTo>
                  <a:close/>
                </a:path>
              </a:pathLst>
            </a:custGeom>
            <a:solidFill>
              <a:srgbClr val="CBDBF9"/>
            </a:solidFill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9499" tIns="57150" rIns="57151" bIns="57150" numCol="1" spcCol="1270" anchor="ctr" anchorCtr="0">
              <a:noAutofit/>
            </a:bodyPr>
            <a:lstStyle/>
            <a:p>
              <a:pPr lvl="0"/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300~400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位學生、家長、教師、廠商、指導單位蒞臨現場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場內設置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</a:rPr>
                <a:t>活動攤位參觀</a:t>
              </a: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。為保障參與人員健康，將視疫情情況再行決定是否舉辦。</a:t>
              </a:r>
            </a:p>
          </p:txBody>
        </p:sp>
        <p:sp>
          <p:nvSpPr>
            <p:cNvPr id="18" name="圓角矩形 39"/>
            <p:cNvSpPr/>
            <p:nvPr/>
          </p:nvSpPr>
          <p:spPr>
            <a:xfrm>
              <a:off x="1767260" y="5648581"/>
              <a:ext cx="1807666" cy="516343"/>
            </a:xfrm>
            <a:prstGeom prst="roundRect">
              <a:avLst>
                <a:gd name="adj" fmla="val 10000"/>
              </a:avLst>
            </a:prstGeom>
            <a:solidFill>
              <a:srgbClr val="082E54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頒獎典禮</a:t>
              </a:r>
            </a:p>
          </p:txBody>
        </p:sp>
      </p:grpSp>
      <p:sp>
        <p:nvSpPr>
          <p:cNvPr id="26" name="標題 25">
            <a:extLst>
              <a:ext uri="{FF2B5EF4-FFF2-40B4-BE49-F238E27FC236}">
                <a16:creationId xmlns:a16="http://schemas.microsoft.com/office/drawing/2014/main" id="{38581F77-BAF7-4894-AB6B-8EE4ED35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cap="none" spc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大賽宣傳媒介效益</a:t>
            </a:r>
            <a:endParaRPr lang="zh-TW" altLang="en-US" sz="4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 rot="10800000">
            <a:off x="1577911" y="2241325"/>
            <a:ext cx="81836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5" name="组合 23"/>
          <p:cNvGrpSpPr/>
          <p:nvPr/>
        </p:nvGrpSpPr>
        <p:grpSpPr>
          <a:xfrm>
            <a:off x="1086465" y="1830665"/>
            <a:ext cx="10019069" cy="5160581"/>
            <a:chOff x="1724884" y="1250328"/>
            <a:chExt cx="5538778" cy="3398935"/>
          </a:xfrm>
        </p:grpSpPr>
        <p:grpSp>
          <p:nvGrpSpPr>
            <p:cNvPr id="6" name="组合 20"/>
            <p:cNvGrpSpPr/>
            <p:nvPr/>
          </p:nvGrpSpPr>
          <p:grpSpPr>
            <a:xfrm>
              <a:off x="1724884" y="1250328"/>
              <a:ext cx="5538778" cy="3398935"/>
              <a:chOff x="1724884" y="1250328"/>
              <a:chExt cx="5538778" cy="3398935"/>
            </a:xfrm>
          </p:grpSpPr>
          <p:sp>
            <p:nvSpPr>
              <p:cNvPr id="9" name="Line 16"/>
              <p:cNvSpPr>
                <a:spLocks noChangeShapeType="1"/>
              </p:cNvSpPr>
              <p:nvPr/>
            </p:nvSpPr>
            <p:spPr bwMode="auto">
              <a:xfrm rot="16200000">
                <a:off x="1372670" y="2684125"/>
                <a:ext cx="28621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0" name="Line 13"/>
              <p:cNvSpPr>
                <a:spLocks noChangeShapeType="1"/>
              </p:cNvSpPr>
              <p:nvPr/>
            </p:nvSpPr>
            <p:spPr bwMode="auto">
              <a:xfrm>
                <a:off x="1985586" y="4112431"/>
                <a:ext cx="52780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" name="Line 3"/>
              <p:cNvSpPr>
                <a:spLocks noChangeShapeType="1"/>
              </p:cNvSpPr>
              <p:nvPr/>
            </p:nvSpPr>
            <p:spPr bwMode="auto">
              <a:xfrm rot="10800000">
                <a:off x="2001608" y="3838094"/>
                <a:ext cx="8021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" name="Line 4"/>
              <p:cNvSpPr>
                <a:spLocks noChangeShapeType="1"/>
              </p:cNvSpPr>
              <p:nvPr/>
            </p:nvSpPr>
            <p:spPr bwMode="auto">
              <a:xfrm rot="10800000">
                <a:off x="1996568" y="3311444"/>
                <a:ext cx="16576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" name="Line 5"/>
              <p:cNvSpPr>
                <a:spLocks noChangeShapeType="1"/>
              </p:cNvSpPr>
              <p:nvPr/>
            </p:nvSpPr>
            <p:spPr bwMode="auto">
              <a:xfrm rot="10800000" flipV="1">
                <a:off x="1980095" y="2732409"/>
                <a:ext cx="2700918" cy="38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 rot="16200000">
                <a:off x="555220" y="2683438"/>
                <a:ext cx="286073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 rot="16200000">
                <a:off x="2216901" y="2681379"/>
                <a:ext cx="28621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" name="Line 18"/>
              <p:cNvSpPr>
                <a:spLocks noChangeShapeType="1"/>
              </p:cNvSpPr>
              <p:nvPr/>
            </p:nvSpPr>
            <p:spPr bwMode="auto">
              <a:xfrm rot="16200000">
                <a:off x="3146655" y="2684125"/>
                <a:ext cx="28621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 rot="16200000">
                <a:off x="4128062" y="2684125"/>
                <a:ext cx="28621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" name="Text Box 52"/>
              <p:cNvSpPr txBox="1">
                <a:spLocks noChangeArrowheads="1"/>
              </p:cNvSpPr>
              <p:nvPr/>
            </p:nvSpPr>
            <p:spPr bwMode="auto">
              <a:xfrm>
                <a:off x="1724884" y="1843548"/>
                <a:ext cx="255219" cy="2805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ea typeface="STXihei" panose="02010600040101010101" pitchFamily="2" charset="-122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ea typeface="STXihei" panose="02010600040101010101" pitchFamily="2" charset="-122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ea typeface="STXihei" panose="02010600040101010101" pitchFamily="2" charset="-122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ea typeface="STXihei" panose="02010600040101010101" pitchFamily="2" charset="-122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ea typeface="STXihei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ea typeface="STXihei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ea typeface="STXihei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ea typeface="STXihei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ea typeface="STXihei" panose="0201060004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TW" alt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時間期程</a:t>
                </a: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7" name="Text Box 53"/>
            <p:cNvSpPr txBox="1">
              <a:spLocks noChangeArrowheads="1"/>
            </p:cNvSpPr>
            <p:nvPr/>
          </p:nvSpPr>
          <p:spPr bwMode="auto">
            <a:xfrm>
              <a:off x="2399650" y="4153459"/>
              <a:ext cx="1064960" cy="25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STXihei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STXihei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STXihei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STXihei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STXihei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STXihei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STXihei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STXihei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STXihei" panose="0201060004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2020/10/26</a:t>
              </a: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rot="10800000">
              <a:off x="1989704" y="2113120"/>
              <a:ext cx="36647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2177694" y="1885408"/>
            <a:ext cx="8063846" cy="4299637"/>
          </a:xfrm>
          <a:prstGeom prst="line">
            <a:avLst/>
          </a:prstGeom>
          <a:noFill/>
          <a:ln w="38100">
            <a:solidFill>
              <a:srgbClr val="3B977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0" name="组合 27"/>
          <p:cNvGrpSpPr/>
          <p:nvPr/>
        </p:nvGrpSpPr>
        <p:grpSpPr>
          <a:xfrm>
            <a:off x="3303151" y="5499681"/>
            <a:ext cx="2112020" cy="587657"/>
            <a:chOff x="2483767" y="3668294"/>
            <a:chExt cx="1584221" cy="440641"/>
          </a:xfrm>
          <a:noFill/>
        </p:grpSpPr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2799603" y="3670418"/>
              <a:ext cx="1268385" cy="4282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2" name="Rectangle 48"/>
            <p:cNvSpPr>
              <a:spLocks noChangeArrowheads="1"/>
            </p:cNvSpPr>
            <p:nvPr/>
          </p:nvSpPr>
          <p:spPr bwMode="auto">
            <a:xfrm>
              <a:off x="2483767" y="3668294"/>
              <a:ext cx="1253286" cy="4406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r>
                <a:rPr lang="zh-TW" altLang="en-US" sz="1600" b="1" kern="0" dirty="0">
                  <a:solidFill>
                    <a:srgbClr val="FF8C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比賽開始</a:t>
              </a:r>
              <a:endParaRPr lang="zh-CN" altLang="en-US" sz="1600" b="1" kern="0" dirty="0">
                <a:solidFill>
                  <a:srgbClr val="FF8C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8022472" y="3285471"/>
            <a:ext cx="1405473" cy="57118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4" name="Group 20"/>
          <p:cNvGrpSpPr/>
          <p:nvPr/>
        </p:nvGrpSpPr>
        <p:grpSpPr bwMode="auto">
          <a:xfrm>
            <a:off x="2754191" y="5499681"/>
            <a:ext cx="552673" cy="538227"/>
            <a:chOff x="0" y="0"/>
            <a:chExt cx="784" cy="765"/>
          </a:xfrm>
        </p:grpSpPr>
        <p:grpSp>
          <p:nvGrpSpPr>
            <p:cNvPr id="25" name="Group 22"/>
            <p:cNvGrpSpPr/>
            <p:nvPr/>
          </p:nvGrpSpPr>
          <p:grpSpPr bwMode="auto">
            <a:xfrm>
              <a:off x="0" y="0"/>
              <a:ext cx="784" cy="765"/>
              <a:chOff x="0" y="0"/>
              <a:chExt cx="1042" cy="1019"/>
            </a:xfrm>
          </p:grpSpPr>
          <p:pic>
            <p:nvPicPr>
              <p:cNvPr id="27" name="Picture 23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Oval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9050">
                <a:solidFill>
                  <a:srgbClr val="FFFFFF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 dirty="0">
                  <a:solidFill>
                    <a:sysClr val="windowText" lastClr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6" name="WordArt 26"/>
            <p:cNvSpPr>
              <a:spLocks noChangeArrowheads="1" noChangeShapeType="1"/>
            </p:cNvSpPr>
            <p:nvPr/>
          </p:nvSpPr>
          <p:spPr bwMode="auto">
            <a:xfrm>
              <a:off x="288" y="227"/>
              <a:ext cx="157" cy="2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0" cap="none" spc="0" normalizeH="0" baseline="0" noProof="0" dirty="0">
                  <a:ln w="9525">
                    <a:noFill/>
                    <a:round/>
                  </a:ln>
                  <a:solidFill>
                    <a:srgbClr val="646464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kumimoji="0" lang="zh-CN" altLang="en-US" sz="2400" i="0" u="none" strike="noStrike" kern="10" cap="none" spc="0" normalizeH="0" baseline="0" noProof="0" dirty="0">
                <a:ln w="9525">
                  <a:noFill/>
                  <a:round/>
                </a:ln>
                <a:solidFill>
                  <a:srgbClr val="64646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" name="Group 27"/>
          <p:cNvGrpSpPr/>
          <p:nvPr/>
        </p:nvGrpSpPr>
        <p:grpSpPr bwMode="auto">
          <a:xfrm>
            <a:off x="4288758" y="4662439"/>
            <a:ext cx="552673" cy="538227"/>
            <a:chOff x="0" y="0"/>
            <a:chExt cx="302" cy="294"/>
          </a:xfrm>
        </p:grpSpPr>
        <p:grpSp>
          <p:nvGrpSpPr>
            <p:cNvPr id="30" name="Group 29"/>
            <p:cNvGrpSpPr/>
            <p:nvPr/>
          </p:nvGrpSpPr>
          <p:grpSpPr bwMode="auto">
            <a:xfrm>
              <a:off x="0" y="0"/>
              <a:ext cx="302" cy="294"/>
              <a:chOff x="0" y="0"/>
              <a:chExt cx="1042" cy="1019"/>
            </a:xfrm>
          </p:grpSpPr>
          <p:pic>
            <p:nvPicPr>
              <p:cNvPr id="32" name="Picture 30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Oval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rgbClr val="FFFFFF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 dirty="0">
                  <a:solidFill>
                    <a:sysClr val="windowText" lastClr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31" name="WordArt 33"/>
            <p:cNvSpPr>
              <a:spLocks noChangeArrowheads="1" noChangeShapeType="1"/>
            </p:cNvSpPr>
            <p:nvPr/>
          </p:nvSpPr>
          <p:spPr bwMode="auto">
            <a:xfrm>
              <a:off x="111" y="87"/>
              <a:ext cx="78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0" cap="none" spc="0" normalizeH="0" baseline="0" noProof="0" dirty="0">
                  <a:ln w="9525">
                    <a:noFill/>
                    <a:round/>
                  </a:ln>
                  <a:solidFill>
                    <a:srgbClr val="646464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kumimoji="0" lang="zh-CN" altLang="en-US" sz="2400" i="0" u="none" strike="noStrike" kern="10" cap="none" spc="0" normalizeH="0" baseline="0" noProof="0" dirty="0">
                <a:ln w="9525">
                  <a:noFill/>
                  <a:round/>
                </a:ln>
                <a:solidFill>
                  <a:srgbClr val="64646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4" name="Group 41"/>
          <p:cNvGrpSpPr/>
          <p:nvPr/>
        </p:nvGrpSpPr>
        <p:grpSpPr bwMode="auto">
          <a:xfrm>
            <a:off x="7736533" y="2852385"/>
            <a:ext cx="552673" cy="538227"/>
            <a:chOff x="0" y="0"/>
            <a:chExt cx="302" cy="294"/>
          </a:xfrm>
        </p:grpSpPr>
        <p:grpSp>
          <p:nvGrpSpPr>
            <p:cNvPr id="35" name="Group 43"/>
            <p:cNvGrpSpPr/>
            <p:nvPr/>
          </p:nvGrpSpPr>
          <p:grpSpPr bwMode="auto">
            <a:xfrm>
              <a:off x="0" y="0"/>
              <a:ext cx="302" cy="294"/>
              <a:chOff x="0" y="0"/>
              <a:chExt cx="1042" cy="1019"/>
            </a:xfrm>
          </p:grpSpPr>
          <p:pic>
            <p:nvPicPr>
              <p:cNvPr id="37" name="Picture 4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Oval 4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rgbClr val="FE9A00"/>
              </a:solidFill>
              <a:ln w="19050">
                <a:solidFill>
                  <a:srgbClr val="FFFFFF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 dirty="0">
                  <a:solidFill>
                    <a:sysClr val="windowText" lastClr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36" name="WordArt 47"/>
            <p:cNvSpPr>
              <a:spLocks noChangeArrowheads="1" noChangeShapeType="1"/>
            </p:cNvSpPr>
            <p:nvPr/>
          </p:nvSpPr>
          <p:spPr bwMode="auto">
            <a:xfrm>
              <a:off x="111" y="87"/>
              <a:ext cx="78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0" cap="none" spc="0" normalizeH="0" baseline="0" noProof="0" dirty="0">
                  <a:ln w="9525">
                    <a:noFill/>
                    <a:round/>
                  </a:ln>
                  <a:solidFill>
                    <a:srgbClr val="646464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kumimoji="0" lang="zh-CN" altLang="en-US" sz="2400" i="0" u="none" strike="noStrike" kern="10" cap="none" spc="0" normalizeH="0" baseline="0" noProof="0" dirty="0">
                <a:ln w="9525">
                  <a:noFill/>
                  <a:round/>
                </a:ln>
                <a:solidFill>
                  <a:srgbClr val="64646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3860360" y="6257283"/>
            <a:ext cx="1452331" cy="38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2021/3/5</a:t>
            </a:r>
          </a:p>
        </p:txBody>
      </p:sp>
      <p:sp>
        <p:nvSpPr>
          <p:cNvPr id="40" name="Rectangle 48"/>
          <p:cNvSpPr>
            <a:spLocks noChangeArrowheads="1"/>
          </p:cNvSpPr>
          <p:nvPr/>
        </p:nvSpPr>
        <p:spPr bwMode="auto">
          <a:xfrm>
            <a:off x="4586526" y="4991102"/>
            <a:ext cx="1670830" cy="58765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TW" altLang="en-US" sz="1600" b="1" kern="0" dirty="0">
                <a:solidFill>
                  <a:srgbClr val="FF8C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截止收件</a:t>
            </a:r>
            <a:endParaRPr lang="zh-CN" altLang="en-US" sz="1600" b="1" kern="0" dirty="0">
              <a:solidFill>
                <a:srgbClr val="FF8C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Text Box 53"/>
          <p:cNvSpPr txBox="1">
            <a:spLocks noChangeArrowheads="1"/>
          </p:cNvSpPr>
          <p:nvPr/>
        </p:nvSpPr>
        <p:spPr bwMode="auto">
          <a:xfrm>
            <a:off x="5565958" y="6264478"/>
            <a:ext cx="1465494" cy="38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2021/3/19</a:t>
            </a:r>
          </a:p>
        </p:txBody>
      </p:sp>
      <p:sp>
        <p:nvSpPr>
          <p:cNvPr id="42" name="Rectangle 48"/>
          <p:cNvSpPr>
            <a:spLocks noChangeArrowheads="1"/>
          </p:cNvSpPr>
          <p:nvPr/>
        </p:nvSpPr>
        <p:spPr bwMode="auto">
          <a:xfrm>
            <a:off x="6245065" y="4226333"/>
            <a:ext cx="1670830" cy="58765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TW" altLang="en-US" sz="1600" b="1" kern="0" dirty="0">
                <a:solidFill>
                  <a:srgbClr val="FF8C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網路投票</a:t>
            </a:r>
            <a:endParaRPr lang="zh-CN" altLang="en-US" sz="1600" b="1" kern="0" dirty="0">
              <a:solidFill>
                <a:srgbClr val="FF8C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auto">
          <a:xfrm>
            <a:off x="7380289" y="6257283"/>
            <a:ext cx="1498580" cy="38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2021/</a:t>
            </a:r>
            <a:r>
              <a:rPr kumimoji="0" lang="en-US" altLang="zh-TW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3/</a:t>
            </a:r>
            <a:r>
              <a:rPr lang="en-US" altLang="zh-TW" b="1" i="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 rot="16200000">
            <a:off x="7611730" y="4031101"/>
            <a:ext cx="4299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5" name="Rectangle 48"/>
          <p:cNvSpPr>
            <a:spLocks noChangeArrowheads="1"/>
          </p:cNvSpPr>
          <p:nvPr/>
        </p:nvSpPr>
        <p:spPr bwMode="auto">
          <a:xfrm>
            <a:off x="8082801" y="3461529"/>
            <a:ext cx="1946992" cy="76476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TW" altLang="en-US" sz="1600" b="1" kern="0" dirty="0">
                <a:solidFill>
                  <a:srgbClr val="FF8C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複審結束</a:t>
            </a: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9067719" y="6242557"/>
            <a:ext cx="1479587" cy="38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STXihei" panose="0201060004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2021/4/2</a:t>
            </a:r>
            <a:r>
              <a:rPr kumimoji="0" lang="en-US" altLang="zh-TW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7" name="Group 41"/>
          <p:cNvGrpSpPr/>
          <p:nvPr/>
        </p:nvGrpSpPr>
        <p:grpSpPr bwMode="auto">
          <a:xfrm>
            <a:off x="9485212" y="1886592"/>
            <a:ext cx="552673" cy="538227"/>
            <a:chOff x="0" y="0"/>
            <a:chExt cx="302" cy="294"/>
          </a:xfrm>
        </p:grpSpPr>
        <p:grpSp>
          <p:nvGrpSpPr>
            <p:cNvPr id="48" name="Group 43"/>
            <p:cNvGrpSpPr/>
            <p:nvPr/>
          </p:nvGrpSpPr>
          <p:grpSpPr bwMode="auto">
            <a:xfrm>
              <a:off x="0" y="0"/>
              <a:ext cx="302" cy="294"/>
              <a:chOff x="0" y="0"/>
              <a:chExt cx="1042" cy="1019"/>
            </a:xfrm>
          </p:grpSpPr>
          <p:pic>
            <p:nvPicPr>
              <p:cNvPr id="50" name="Picture 4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Oval 4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rgbClr val="FE7C03"/>
              </a:solidFill>
              <a:ln w="19050">
                <a:solidFill>
                  <a:srgbClr val="FFFFFF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 dirty="0">
                  <a:solidFill>
                    <a:sysClr val="windowText" lastClr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49" name="WordArt 47"/>
            <p:cNvSpPr>
              <a:spLocks noChangeArrowheads="1" noChangeShapeType="1"/>
            </p:cNvSpPr>
            <p:nvPr/>
          </p:nvSpPr>
          <p:spPr bwMode="auto">
            <a:xfrm>
              <a:off x="111" y="87"/>
              <a:ext cx="78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0" cap="none" spc="0" normalizeH="0" baseline="0" noProof="0" dirty="0">
                  <a:ln w="9525">
                    <a:noFill/>
                    <a:round/>
                  </a:ln>
                  <a:solidFill>
                    <a:srgbClr val="646464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en-US" altLang="zh-CN" sz="2400" kern="10" dirty="0">
                <a:ln w="9525">
                  <a:noFill/>
                  <a:round/>
                </a:ln>
                <a:solidFill>
                  <a:srgbClr val="6464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2" name="Group 41"/>
          <p:cNvGrpSpPr/>
          <p:nvPr/>
        </p:nvGrpSpPr>
        <p:grpSpPr bwMode="auto">
          <a:xfrm>
            <a:off x="5970585" y="3820417"/>
            <a:ext cx="552673" cy="538227"/>
            <a:chOff x="0" y="0"/>
            <a:chExt cx="302" cy="294"/>
          </a:xfrm>
        </p:grpSpPr>
        <p:grpSp>
          <p:nvGrpSpPr>
            <p:cNvPr id="53" name="Group 43"/>
            <p:cNvGrpSpPr/>
            <p:nvPr/>
          </p:nvGrpSpPr>
          <p:grpSpPr bwMode="auto">
            <a:xfrm>
              <a:off x="0" y="0"/>
              <a:ext cx="302" cy="294"/>
              <a:chOff x="0" y="0"/>
              <a:chExt cx="1042" cy="1019"/>
            </a:xfrm>
          </p:grpSpPr>
          <p:pic>
            <p:nvPicPr>
              <p:cNvPr id="55" name="Picture 4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Oval 4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rgbClr val="90BF01"/>
              </a:solidFill>
              <a:ln w="19050">
                <a:solidFill>
                  <a:srgbClr val="BEE400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 dirty="0">
                  <a:solidFill>
                    <a:sysClr val="windowText" lastClr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54" name="WordArt 47"/>
            <p:cNvSpPr>
              <a:spLocks noChangeArrowheads="1" noChangeShapeType="1"/>
            </p:cNvSpPr>
            <p:nvPr/>
          </p:nvSpPr>
          <p:spPr bwMode="auto">
            <a:xfrm>
              <a:off x="111" y="87"/>
              <a:ext cx="78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0" cap="none" spc="0" normalizeH="0" baseline="0" noProof="0" dirty="0">
                  <a:ln w="9525">
                    <a:noFill/>
                    <a:round/>
                  </a:ln>
                  <a:solidFill>
                    <a:srgbClr val="646464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kumimoji="0" lang="zh-CN" altLang="en-US" sz="2400" i="0" u="none" strike="noStrike" kern="10" cap="none" spc="0" normalizeH="0" baseline="0" noProof="0" dirty="0">
                <a:ln w="9525">
                  <a:noFill/>
                  <a:round/>
                </a:ln>
                <a:solidFill>
                  <a:srgbClr val="64646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1503275" y="1298844"/>
            <a:ext cx="5877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大賽活動宣傳曝光期間長達</a:t>
            </a:r>
            <a:r>
              <a:rPr lang="zh-TW" altLang="en-US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七個月</a:t>
            </a:r>
            <a:endParaRPr lang="zh-CN" altLang="en-US" sz="2000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9756771" y="2530785"/>
            <a:ext cx="2033200" cy="1325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kern="0" dirty="0">
                <a:solidFill>
                  <a:srgbClr val="FF8C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頒獎典禮</a:t>
            </a:r>
            <a:endParaRPr lang="en-US" altLang="zh-TW" b="1" kern="0" dirty="0">
              <a:solidFill>
                <a:srgbClr val="FF8C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b="1" kern="0" dirty="0">
                <a:solidFill>
                  <a:srgbClr val="FF8C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公布得獎名單</a:t>
            </a:r>
            <a:endParaRPr lang="zh-CN" altLang="en-US" b="1" kern="0" dirty="0">
              <a:solidFill>
                <a:srgbClr val="FF8C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kern="0" dirty="0">
              <a:solidFill>
                <a:srgbClr val="FF8C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9" name="標題 68">
            <a:extLst>
              <a:ext uri="{FF2B5EF4-FFF2-40B4-BE49-F238E27FC236}">
                <a16:creationId xmlns:a16="http://schemas.microsoft.com/office/drawing/2014/main" id="{6E0563CD-5735-41A2-97D5-E3EF4363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cap="none" spc="0" dirty="0">
                <a:solidFill>
                  <a:prstClr val="black"/>
                </a:solidFill>
                <a:latin typeface="Gill Sans MT"/>
              </a:rPr>
              <a:t>宣傳曝光</a:t>
            </a:r>
            <a:endParaRPr lang="zh-TW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/>
          <p:nvPr/>
        </p:nvSpPr>
        <p:spPr>
          <a:xfrm>
            <a:off x="1251678" y="1427280"/>
            <a:ext cx="8712968" cy="26682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每屆大賽皆會舉辦研習營，向各大學校發出公文，邀請全國師生學習製作電子書。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可結合學校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招生訊息及活動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，邀請台灣各區師生參與，同時取得參加研習營的師生名單。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參與研習營的老師，結束後將會核發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研習時數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 descr="一張含有 室內, 天花板, 辦公室, 桌 的圖片&#10;&#10;自動產生的描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25" y="3577725"/>
            <a:ext cx="3396556" cy="2546268"/>
          </a:xfrm>
          <a:prstGeom prst="rect">
            <a:avLst/>
          </a:prstGeom>
        </p:spPr>
      </p:pic>
      <p:pic>
        <p:nvPicPr>
          <p:cNvPr id="11" name="圖片 10" descr="一張含有 室內, 天花板, 機場, 行李 的圖片&#10;&#10;自動產生的描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72" y="3577725"/>
            <a:ext cx="3438337" cy="2577589"/>
          </a:xfrm>
          <a:prstGeom prst="rect">
            <a:avLst/>
          </a:prstGeom>
        </p:spPr>
      </p:pic>
      <p:pic>
        <p:nvPicPr>
          <p:cNvPr id="13" name="圖片 12" descr="一張含有 室內, 天花板, 人, 個人 的圖片&#10;&#10;自動產生的描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45" y="2477759"/>
            <a:ext cx="2933242" cy="2199931"/>
          </a:xfrm>
          <a:prstGeom prst="rect">
            <a:avLst/>
          </a:prstGeom>
        </p:spPr>
      </p:pic>
      <p:pic>
        <p:nvPicPr>
          <p:cNvPr id="38" name="圖片 37" descr="一張含有 室內, 天花板, 個人, 房間 的圖片&#10;&#10;自動產生的描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45" y="4706542"/>
            <a:ext cx="2933242" cy="2198940"/>
          </a:xfrm>
          <a:prstGeom prst="rect">
            <a:avLst/>
          </a:prstGeom>
        </p:spPr>
      </p:pic>
      <p:sp>
        <p:nvSpPr>
          <p:cNvPr id="40" name="文字方塊 39"/>
          <p:cNvSpPr txBox="1"/>
          <p:nvPr/>
        </p:nvSpPr>
        <p:spPr>
          <a:xfrm>
            <a:off x="5896456" y="6152845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rgbClr val="FF0000"/>
                </a:solidFill>
              </a:rPr>
              <a:t>(</a:t>
            </a:r>
            <a:r>
              <a:rPr lang="zh-TW" altLang="en-US" sz="1800" b="1" dirty="0">
                <a:solidFill>
                  <a:srgbClr val="FF0000"/>
                </a:solidFill>
              </a:rPr>
              <a:t>第</a:t>
            </a:r>
            <a:r>
              <a:rPr lang="zh-TW" altLang="en-US" b="1" dirty="0">
                <a:solidFill>
                  <a:srgbClr val="FF0000"/>
                </a:solidFill>
              </a:rPr>
              <a:t>十</a:t>
            </a:r>
            <a:r>
              <a:rPr lang="zh-TW" altLang="en-US" sz="1800" b="1" dirty="0">
                <a:solidFill>
                  <a:srgbClr val="FF0000"/>
                </a:solidFill>
              </a:rPr>
              <a:t>屆各區研習營</a:t>
            </a:r>
            <a:r>
              <a:rPr lang="en-US" altLang="zh-TW" sz="1800" b="1" dirty="0">
                <a:solidFill>
                  <a:srgbClr val="FF0000"/>
                </a:solidFill>
              </a:rPr>
              <a:t>)</a:t>
            </a:r>
            <a:endParaRPr lang="zh-TW" altLang="en-US" sz="1800" b="1" dirty="0">
              <a:solidFill>
                <a:srgbClr val="FF0000"/>
              </a:solidFill>
            </a:endParaRPr>
          </a:p>
        </p:txBody>
      </p:sp>
      <p:sp>
        <p:nvSpPr>
          <p:cNvPr id="15" name="標題 14">
            <a:extLst>
              <a:ext uri="{FF2B5EF4-FFF2-40B4-BE49-F238E27FC236}">
                <a16:creationId xmlns:a16="http://schemas.microsoft.com/office/drawing/2014/main" id="{F13C083B-B9B7-4FF3-ACAA-2DCC2E15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4400" b="1" cap="none" spc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研習營</a:t>
            </a:r>
            <a:br>
              <a:rPr lang="zh-TW" altLang="en-US" sz="4000" cap="none" spc="0" dirty="0">
                <a:solidFill>
                  <a:srgbClr val="000000"/>
                </a:solidFill>
                <a:latin typeface="Arial Unicode MS" panose="020B0604020202020204" charset="-122"/>
                <a:ea typeface="SimHei" panose="02010609060101010101" charset="-122"/>
                <a:cs typeface="+mn-cs"/>
              </a:rPr>
            </a:br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7259914" y="1834644"/>
            <a:ext cx="4420788" cy="4176464"/>
            <a:chOff x="6453190" y="1557587"/>
            <a:chExt cx="5593903" cy="5040452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461676" y="1557587"/>
              <a:ext cx="1517440" cy="4717623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453190" y="1597704"/>
              <a:ext cx="5275456" cy="2805872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566906" y="3013351"/>
              <a:ext cx="3074553" cy="3584688"/>
            </a:xfrm>
            <a:prstGeom prst="rect">
              <a:avLst/>
            </a:prstGeom>
          </p:spPr>
        </p:pic>
        <p:sp>
          <p:nvSpPr>
            <p:cNvPr id="10" name="向上箭號 40"/>
            <p:cNvSpPr/>
            <p:nvPr/>
          </p:nvSpPr>
          <p:spPr>
            <a:xfrm>
              <a:off x="9320192" y="1744204"/>
              <a:ext cx="2726901" cy="4733727"/>
            </a:xfrm>
            <a:prstGeom prst="upArrow">
              <a:avLst>
                <a:gd name="adj1" fmla="val 56672"/>
                <a:gd name="adj2" fmla="val 50000"/>
              </a:avLst>
            </a:prstGeom>
            <a:solidFill>
              <a:srgbClr val="FFC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新聞</a:t>
              </a:r>
              <a:endPara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新聞活動曝光價值估計近</a:t>
              </a:r>
              <a:r>
                <a:rPr lang="en-US" altLang="zh-TW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70</a:t>
              </a:r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萬元</a:t>
              </a: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1873050" y="1844804"/>
            <a:ext cx="4748467" cy="4172637"/>
            <a:chOff x="869330" y="1850817"/>
            <a:chExt cx="5169507" cy="4332405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330" y="4627974"/>
              <a:ext cx="1820954" cy="15552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561" y="3788585"/>
              <a:ext cx="1672588" cy="8227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284" y="4627974"/>
              <a:ext cx="3348553" cy="15552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480" y="1850817"/>
              <a:ext cx="2539669" cy="19406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330" y="1850817"/>
              <a:ext cx="2628150" cy="19406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330" y="3788585"/>
              <a:ext cx="3484812" cy="8227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8" name="文字版面配置區 1"/>
          <p:cNvSpPr txBox="1"/>
          <p:nvPr/>
        </p:nvSpPr>
        <p:spPr>
          <a:xfrm>
            <a:off x="2152369" y="1260469"/>
            <a:ext cx="4271749" cy="5843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登上各平台新聞版面</a:t>
            </a:r>
          </a:p>
        </p:txBody>
      </p:sp>
      <p:sp>
        <p:nvSpPr>
          <p:cNvPr id="23" name="標題 22">
            <a:extLst>
              <a:ext uri="{FF2B5EF4-FFF2-40B4-BE49-F238E27FC236}">
                <a16:creationId xmlns:a16="http://schemas.microsoft.com/office/drawing/2014/main" id="{01FA9256-67F0-4F1C-89DB-8A7F70E26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cap="none" spc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新聞版面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5F9633-CD37-46B5-8AF4-B368FAF1B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cap="none" spc="0" dirty="0">
                <a:solidFill>
                  <a:srgbClr val="3A3A3A"/>
                </a:solidFill>
                <a:cs typeface="Arial" panose="020B0604020202020204" pitchFamily="34" charset="0"/>
              </a:rPr>
              <a:t>大賽活動介紹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0380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比賽資訊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Group 2"/>
          <p:cNvGrpSpPr/>
          <p:nvPr/>
        </p:nvGrpSpPr>
        <p:grpSpPr bwMode="auto">
          <a:xfrm>
            <a:off x="910630" y="1593954"/>
            <a:ext cx="4142865" cy="3972503"/>
            <a:chOff x="0" y="0"/>
            <a:chExt cx="2754000" cy="2754000"/>
          </a:xfrm>
          <a:effectLst/>
        </p:grpSpPr>
        <p:grpSp>
          <p:nvGrpSpPr>
            <p:cNvPr id="5" name="Group 3"/>
            <p:cNvGrpSpPr>
              <a:grpSpLocks noChangeAspect="1"/>
            </p:cNvGrpSpPr>
            <p:nvPr/>
          </p:nvGrpSpPr>
          <p:grpSpPr bwMode="auto">
            <a:xfrm>
              <a:off x="0" y="0"/>
              <a:ext cx="2754000" cy="2754000"/>
              <a:chOff x="0" y="0"/>
              <a:chExt cx="3060000" cy="3060000"/>
            </a:xfrm>
          </p:grpSpPr>
          <p:sp>
            <p:nvSpPr>
              <p:cNvPr id="7" name="椭圆 29"/>
              <p:cNvSpPr>
                <a:spLocks noChangeAspect="1"/>
              </p:cNvSpPr>
              <p:nvPr/>
            </p:nvSpPr>
            <p:spPr bwMode="auto">
              <a:xfrm>
                <a:off x="0" y="0"/>
                <a:ext cx="3060000" cy="3060000"/>
              </a:xfrm>
              <a:prstGeom prst="ellipse">
                <a:avLst/>
              </a:prstGeom>
              <a:solidFill>
                <a:srgbClr val="FFFFFF"/>
              </a:solidFill>
              <a:ln w="57150">
                <a:solidFill>
                  <a:srgbClr val="FFBF00"/>
                </a:solidFill>
                <a:round/>
              </a:ln>
              <a:effec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800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" name="椭圆 30"/>
              <p:cNvSpPr>
                <a:spLocks noChangeAspect="1"/>
              </p:cNvSpPr>
              <p:nvPr/>
            </p:nvSpPr>
            <p:spPr bwMode="auto">
              <a:xfrm>
                <a:off x="234571" y="234570"/>
                <a:ext cx="2590856" cy="2590859"/>
              </a:xfrm>
              <a:prstGeom prst="ellipse">
                <a:avLst/>
              </a:prstGeom>
              <a:solidFill>
                <a:srgbClr val="90BF01"/>
              </a:solidFill>
              <a:ln w="76200">
                <a:noFill/>
                <a:round/>
              </a:ln>
              <a:effec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800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695348" y="571024"/>
              <a:ext cx="1373031" cy="1600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</a:t>
              </a:r>
              <a:endPara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賽</a:t>
              </a:r>
              <a:endPara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</a:t>
              </a:r>
              <a:endPara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</a:t>
              </a:r>
              <a:endParaRPr lang="zh-CN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" name="TextBox 146"/>
          <p:cNvSpPr txBox="1">
            <a:spLocks noChangeArrowheads="1"/>
          </p:cNvSpPr>
          <p:nvPr/>
        </p:nvSpPr>
        <p:spPr bwMode="auto">
          <a:xfrm>
            <a:off x="4764972" y="1589525"/>
            <a:ext cx="65664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創作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主題不限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，讓參賽者盡情的自由發揮</a:t>
            </a: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Group 20"/>
          <p:cNvGrpSpPr/>
          <p:nvPr/>
        </p:nvGrpSpPr>
        <p:grpSpPr bwMode="auto">
          <a:xfrm>
            <a:off x="3767821" y="1314576"/>
            <a:ext cx="996821" cy="988713"/>
            <a:chOff x="0" y="0"/>
            <a:chExt cx="747186" cy="740914"/>
          </a:xfrm>
          <a:effectLst/>
        </p:grpSpPr>
        <p:grpSp>
          <p:nvGrpSpPr>
            <p:cNvPr id="11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13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rgbClr val="FE7C03">
                  <a:alpha val="79608"/>
                </a:srgbClr>
              </a:solidFill>
              <a:ln w="12700">
                <a:solidFill>
                  <a:srgbClr val="FE7C03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0" y="206039"/>
              <a:ext cx="747186" cy="29983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Group 25"/>
          <p:cNvGrpSpPr/>
          <p:nvPr/>
        </p:nvGrpSpPr>
        <p:grpSpPr bwMode="auto">
          <a:xfrm>
            <a:off x="4698482" y="2534746"/>
            <a:ext cx="996821" cy="986596"/>
            <a:chOff x="0" y="0"/>
            <a:chExt cx="747186" cy="739990"/>
          </a:xfrm>
        </p:grpSpPr>
        <p:grpSp>
          <p:nvGrpSpPr>
            <p:cNvPr id="16" name="Group 26"/>
            <p:cNvGrpSpPr>
              <a:grpSpLocks noChangeAspect="1"/>
            </p:cNvGrpSpPr>
            <p:nvPr/>
          </p:nvGrpSpPr>
          <p:grpSpPr bwMode="auto">
            <a:xfrm>
              <a:off x="3598" y="0"/>
              <a:ext cx="739991" cy="739990"/>
              <a:chOff x="0" y="0"/>
              <a:chExt cx="822212" cy="822211"/>
            </a:xfrm>
          </p:grpSpPr>
          <p:sp>
            <p:nvSpPr>
              <p:cNvPr id="18" name="椭圆 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2" cy="8222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" name="椭圆 36"/>
              <p:cNvSpPr>
                <a:spLocks noChangeAspect="1"/>
              </p:cNvSpPr>
              <p:nvPr/>
            </p:nvSpPr>
            <p:spPr bwMode="auto">
              <a:xfrm>
                <a:off x="50644" y="51168"/>
                <a:ext cx="720922" cy="719876"/>
              </a:xfrm>
              <a:prstGeom prst="ellipse">
                <a:avLst/>
              </a:prstGeom>
              <a:solidFill>
                <a:srgbClr val="FEAC00">
                  <a:alpha val="79999"/>
                </a:srgbClr>
              </a:solidFill>
              <a:ln w="12700">
                <a:solidFill>
                  <a:srgbClr val="FFC001"/>
                </a:solidFill>
                <a:rou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0" y="209198"/>
              <a:ext cx="747186" cy="3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Group 30"/>
          <p:cNvGrpSpPr/>
          <p:nvPr/>
        </p:nvGrpSpPr>
        <p:grpSpPr bwMode="auto">
          <a:xfrm>
            <a:off x="4611655" y="3933850"/>
            <a:ext cx="996821" cy="986596"/>
            <a:chOff x="0" y="0"/>
            <a:chExt cx="747186" cy="740120"/>
          </a:xfrm>
        </p:grpSpPr>
        <p:grpSp>
          <p:nvGrpSpPr>
            <p:cNvPr id="21" name="Group 31"/>
            <p:cNvGrpSpPr>
              <a:grpSpLocks noChangeAspect="1"/>
            </p:cNvGrpSpPr>
            <p:nvPr/>
          </p:nvGrpSpPr>
          <p:grpSpPr bwMode="auto">
            <a:xfrm>
              <a:off x="3533" y="0"/>
              <a:ext cx="740120" cy="740120"/>
              <a:chOff x="0" y="0"/>
              <a:chExt cx="822355" cy="822355"/>
            </a:xfrm>
          </p:grpSpPr>
          <p:sp>
            <p:nvSpPr>
              <p:cNvPr id="23" name="椭圆 4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4" name="椭圆 42"/>
              <p:cNvSpPr>
                <a:spLocks noChangeAspect="1"/>
              </p:cNvSpPr>
              <p:nvPr/>
            </p:nvSpPr>
            <p:spPr bwMode="auto">
              <a:xfrm>
                <a:off x="50718" y="51177"/>
                <a:ext cx="720921" cy="720002"/>
              </a:xfrm>
              <a:prstGeom prst="ellipse">
                <a:avLst/>
              </a:prstGeom>
              <a:solidFill>
                <a:srgbClr val="00B0F0">
                  <a:alpha val="79999"/>
                </a:srgbClr>
              </a:solidFill>
              <a:ln w="12700">
                <a:solidFill>
                  <a:srgbClr val="00B0F0"/>
                </a:solidFill>
                <a:rou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0" y="240034"/>
              <a:ext cx="747186" cy="30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5" name="Group 30"/>
          <p:cNvGrpSpPr/>
          <p:nvPr/>
        </p:nvGrpSpPr>
        <p:grpSpPr bwMode="auto">
          <a:xfrm>
            <a:off x="3614834" y="5013970"/>
            <a:ext cx="996821" cy="986596"/>
            <a:chOff x="0" y="0"/>
            <a:chExt cx="747186" cy="740120"/>
          </a:xfrm>
        </p:grpSpPr>
        <p:grpSp>
          <p:nvGrpSpPr>
            <p:cNvPr id="26" name="Group 31"/>
            <p:cNvGrpSpPr>
              <a:grpSpLocks noChangeAspect="1"/>
            </p:cNvGrpSpPr>
            <p:nvPr/>
          </p:nvGrpSpPr>
          <p:grpSpPr bwMode="auto">
            <a:xfrm>
              <a:off x="3533" y="0"/>
              <a:ext cx="740120" cy="740120"/>
              <a:chOff x="0" y="0"/>
              <a:chExt cx="822355" cy="822355"/>
            </a:xfrm>
          </p:grpSpPr>
          <p:sp>
            <p:nvSpPr>
              <p:cNvPr id="28" name="椭圆 4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" name="椭圆 42"/>
              <p:cNvSpPr>
                <a:spLocks noChangeAspect="1"/>
              </p:cNvSpPr>
              <p:nvPr/>
            </p:nvSpPr>
            <p:spPr bwMode="auto">
              <a:xfrm>
                <a:off x="50718" y="51177"/>
                <a:ext cx="720921" cy="720002"/>
              </a:xfrm>
              <a:prstGeom prst="ellipse">
                <a:avLst/>
              </a:prstGeom>
              <a:solidFill>
                <a:srgbClr val="0070C0">
                  <a:alpha val="79608"/>
                </a:srgbClr>
              </a:solidFill>
              <a:ln w="12700">
                <a:solidFill>
                  <a:srgbClr val="00B0F0"/>
                </a:solidFill>
                <a:rou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0" y="186015"/>
              <a:ext cx="747186" cy="30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0" name="TextBox 146"/>
          <p:cNvSpPr txBox="1">
            <a:spLocks noChangeArrowheads="1"/>
          </p:cNvSpPr>
          <p:nvPr/>
        </p:nvSpPr>
        <p:spPr bwMode="auto">
          <a:xfrm>
            <a:off x="5542868" y="2813660"/>
            <a:ext cx="65664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255905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教育比賽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類及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專業比賽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類兩類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TextBox 146"/>
          <p:cNvSpPr txBox="1">
            <a:spLocks noChangeArrowheads="1"/>
          </p:cNvSpPr>
          <p:nvPr/>
        </p:nvSpPr>
        <p:spPr bwMode="auto">
          <a:xfrm>
            <a:off x="5375126" y="4227093"/>
            <a:ext cx="65664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255905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提供參與單位，舉辦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專題比賽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類競賽活動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TextBox 146"/>
          <p:cNvSpPr txBox="1">
            <a:spLocks noChangeArrowheads="1"/>
          </p:cNvSpPr>
          <p:nvPr/>
        </p:nvSpPr>
        <p:spPr bwMode="auto">
          <a:xfrm>
            <a:off x="4380453" y="4999436"/>
            <a:ext cx="77758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255905">
              <a:lnSpc>
                <a:spcPct val="150000"/>
              </a:lnSpc>
            </a:pP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參賽人數一組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最高上限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團隊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方式參加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5905">
              <a:lnSpc>
                <a:spcPct val="150000"/>
              </a:lnSpc>
            </a:pP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參賽學生組隊需有一名指導老師。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10CC559-858F-4C75-9AF1-D18CA8377B5F}"/>
              </a:ext>
            </a:extLst>
          </p:cNvPr>
          <p:cNvSpPr/>
          <p:nvPr/>
        </p:nvSpPr>
        <p:spPr>
          <a:xfrm>
            <a:off x="9673362" y="6513278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主辦單位保留變更之權力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1203080" y="1215288"/>
            <a:ext cx="9456437" cy="2808316"/>
            <a:chOff x="1342678" y="1125536"/>
            <a:chExt cx="9456437" cy="2808316"/>
          </a:xfrm>
        </p:grpSpPr>
        <p:sp>
          <p:nvSpPr>
            <p:cNvPr id="11" name="Freeform 4"/>
            <p:cNvSpPr/>
            <p:nvPr/>
          </p:nvSpPr>
          <p:spPr bwMode="auto">
            <a:xfrm>
              <a:off x="1342678" y="1125538"/>
              <a:ext cx="6142117" cy="2808314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FFC00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flipH="1" flipV="1">
              <a:off x="4656998" y="1125536"/>
              <a:ext cx="6142117" cy="2808314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0070C0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13" name="组合 25"/>
            <p:cNvGrpSpPr/>
            <p:nvPr/>
          </p:nvGrpSpPr>
          <p:grpSpPr>
            <a:xfrm>
              <a:off x="1887840" y="1724145"/>
              <a:ext cx="1776898" cy="1422288"/>
              <a:chOff x="1616921" y="1756908"/>
              <a:chExt cx="1274780" cy="1165261"/>
            </a:xfrm>
          </p:grpSpPr>
          <p:grpSp>
            <p:nvGrpSpPr>
              <p:cNvPr id="25" name="组合 2"/>
              <p:cNvGrpSpPr/>
              <p:nvPr/>
            </p:nvGrpSpPr>
            <p:grpSpPr>
              <a:xfrm>
                <a:off x="1616921" y="1756908"/>
                <a:ext cx="1274780" cy="1165261"/>
                <a:chOff x="1616921" y="1756908"/>
                <a:chExt cx="1274780" cy="1165261"/>
              </a:xfrm>
            </p:grpSpPr>
            <p:sp>
              <p:nvSpPr>
                <p:cNvPr id="27" name="Rectangle 6"/>
                <p:cNvSpPr>
                  <a:spLocks noChangeArrowheads="1"/>
                </p:cNvSpPr>
                <p:nvPr/>
              </p:nvSpPr>
              <p:spPr bwMode="auto">
                <a:xfrm rot="18900000">
                  <a:off x="1723577" y="1817977"/>
                  <a:ext cx="1104193" cy="1104192"/>
                </a:xfrm>
                <a:prstGeom prst="rect">
                  <a:avLst/>
                </a:prstGeom>
                <a:solidFill>
                  <a:srgbClr val="FFC001"/>
                </a:solidFill>
                <a:ln w="6350">
                  <a:solidFill>
                    <a:schemeClr val="bg1"/>
                  </a:solidFill>
                  <a:miter lim="800000"/>
                </a:ln>
                <a:effectLst/>
              </p:spPr>
              <p:txBody>
                <a:bodyPr wrap="none" lIns="0" tIns="0" rIns="0" bIns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28" name="Rectangle 9"/>
                <p:cNvSpPr>
                  <a:spLocks noChangeArrowheads="1"/>
                </p:cNvSpPr>
                <p:nvPr/>
              </p:nvSpPr>
              <p:spPr bwMode="auto">
                <a:xfrm rot="18900000">
                  <a:off x="2167565" y="1756908"/>
                  <a:ext cx="207964" cy="207964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noFill/>
                  <a:miter lim="800000"/>
                </a:ln>
                <a:effectLst/>
              </p:spPr>
              <p:txBody>
                <a:bodyPr wrap="none" lIns="0" tIns="0" rIns="0" bIns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29" name="TextBox 11"/>
                <p:cNvSpPr txBox="1">
                  <a:spLocks noChangeArrowheads="1"/>
                </p:cNvSpPr>
                <p:nvPr/>
              </p:nvSpPr>
              <p:spPr bwMode="auto">
                <a:xfrm flipH="1">
                  <a:off x="1616921" y="2194077"/>
                  <a:ext cx="1274780" cy="2874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zh-TW" altLang="en-US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教育比賽類</a:t>
                  </a:r>
                  <a:endParaRPr lang="zh-CN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26" name="Text Box 15"/>
              <p:cNvSpPr txBox="1">
                <a:spLocks noChangeArrowheads="1"/>
              </p:cNvSpPr>
              <p:nvPr/>
            </p:nvSpPr>
            <p:spPr bwMode="auto">
              <a:xfrm>
                <a:off x="2224029" y="1785527"/>
                <a:ext cx="68627" cy="155678"/>
              </a:xfrm>
              <a:prstGeom prst="rect">
                <a:avLst/>
              </a:prstGeom>
              <a:noFill/>
              <a:ln w="6350">
                <a:noFill/>
                <a:miter lim="800000"/>
              </a:ln>
              <a:effectLst/>
            </p:spPr>
            <p:txBody>
              <a:bodyPr wrap="none" lIns="0" tIns="0" rIns="0" bIns="0" anchor="ctr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</a:p>
            </p:txBody>
          </p:sp>
        </p:grpSp>
        <p:grpSp>
          <p:nvGrpSpPr>
            <p:cNvPr id="14" name="组合 4"/>
            <p:cNvGrpSpPr/>
            <p:nvPr/>
          </p:nvGrpSpPr>
          <p:grpSpPr>
            <a:xfrm>
              <a:off x="5105397" y="1679786"/>
              <a:ext cx="1776898" cy="1422288"/>
              <a:chOff x="3970455" y="1756908"/>
              <a:chExt cx="1274780" cy="1165261"/>
            </a:xfrm>
          </p:grpSpPr>
          <p:grpSp>
            <p:nvGrpSpPr>
              <p:cNvPr id="20" name="组合 3"/>
              <p:cNvGrpSpPr/>
              <p:nvPr/>
            </p:nvGrpSpPr>
            <p:grpSpPr>
              <a:xfrm>
                <a:off x="3970455" y="1756908"/>
                <a:ext cx="1274780" cy="1165261"/>
                <a:chOff x="3970455" y="1756908"/>
                <a:chExt cx="1274780" cy="1165261"/>
              </a:xfrm>
            </p:grpSpPr>
            <p:sp>
              <p:nvSpPr>
                <p:cNvPr id="22" name="Rectangle 7"/>
                <p:cNvSpPr>
                  <a:spLocks noChangeArrowheads="1"/>
                </p:cNvSpPr>
                <p:nvPr/>
              </p:nvSpPr>
              <p:spPr bwMode="auto">
                <a:xfrm rot="18900000">
                  <a:off x="4055751" y="1817977"/>
                  <a:ext cx="1104192" cy="1104192"/>
                </a:xfrm>
                <a:prstGeom prst="rect">
                  <a:avLst/>
                </a:prstGeom>
                <a:solidFill>
                  <a:srgbClr val="90BF01"/>
                </a:solidFill>
                <a:ln w="6350">
                  <a:solidFill>
                    <a:schemeClr val="bg1"/>
                  </a:solidFill>
                  <a:miter lim="800000"/>
                </a:ln>
                <a:effectLst/>
              </p:spPr>
              <p:txBody>
                <a:bodyPr wrap="none" lIns="0" tIns="0" rIns="0" bIns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23" name="Rectangle 10"/>
                <p:cNvSpPr>
                  <a:spLocks noChangeArrowheads="1"/>
                </p:cNvSpPr>
                <p:nvPr/>
              </p:nvSpPr>
              <p:spPr bwMode="auto">
                <a:xfrm rot="18900000">
                  <a:off x="4499738" y="1756908"/>
                  <a:ext cx="207964" cy="207964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noFill/>
                  <a:miter lim="800000"/>
                </a:ln>
                <a:effectLst/>
              </p:spPr>
              <p:txBody>
                <a:bodyPr wrap="none" lIns="0" tIns="0" rIns="0" bIns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300" b="1" kern="120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24" name="TextBox 11"/>
                <p:cNvSpPr txBox="1">
                  <a:spLocks noChangeArrowheads="1"/>
                </p:cNvSpPr>
                <p:nvPr/>
              </p:nvSpPr>
              <p:spPr bwMode="auto">
                <a:xfrm flipH="1">
                  <a:off x="3970455" y="2191601"/>
                  <a:ext cx="1274780" cy="2874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zh-TW" altLang="en-US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專業比賽類</a:t>
                  </a:r>
                  <a:endParaRPr lang="zh-CN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auto">
              <a:xfrm>
                <a:off x="4557853" y="1785527"/>
                <a:ext cx="68627" cy="155678"/>
              </a:xfrm>
              <a:prstGeom prst="rect">
                <a:avLst/>
              </a:prstGeom>
              <a:noFill/>
              <a:ln w="6350">
                <a:noFill/>
                <a:miter lim="800000"/>
              </a:ln>
              <a:effectLst/>
            </p:spPr>
            <p:txBody>
              <a:bodyPr wrap="none" lIns="0" tIns="0" rIns="0" bIns="0" anchor="ctr">
                <a:spAutoFit/>
              </a:bodyPr>
              <a:lstStyle>
                <a:defPPr>
                  <a:defRPr lang="zh-CN"/>
                </a:defPPr>
                <a:lvl1pPr marR="0" lvl="0" indent="0" algn="ctr" defTabSz="-635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3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YaHei" panose="020B0503020204020204" pitchFamily="34" charset="-122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>
                  <a:defRPr sz="1300" b="1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>
                  <a:defRPr sz="1300" b="1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>
                  <a:defRPr sz="1300" b="1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>
                  <a:defRPr sz="1300" b="1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r>
                  <a:rPr lang="zh-CN" altLang="en-US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</a:p>
            </p:txBody>
          </p:sp>
        </p:grpSp>
        <p:grpSp>
          <p:nvGrpSpPr>
            <p:cNvPr id="15" name="组合 26"/>
            <p:cNvGrpSpPr/>
            <p:nvPr/>
          </p:nvGrpSpPr>
          <p:grpSpPr>
            <a:xfrm>
              <a:off x="8323980" y="1697011"/>
              <a:ext cx="1776898" cy="1422288"/>
              <a:chOff x="6289538" y="1756908"/>
              <a:chExt cx="1274780" cy="1165261"/>
            </a:xfrm>
          </p:grpSpPr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 rot="18900000">
                <a:off x="6366467" y="1817977"/>
                <a:ext cx="1104192" cy="1104192"/>
              </a:xfrm>
              <a:prstGeom prst="rect">
                <a:avLst/>
              </a:prstGeom>
              <a:solidFill>
                <a:srgbClr val="0070C0"/>
              </a:solidFill>
              <a:ln w="6350">
                <a:solidFill>
                  <a:schemeClr val="bg1"/>
                </a:solidFill>
                <a:miter lim="800000"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 rot="18900000">
                <a:off x="6810454" y="1756908"/>
                <a:ext cx="207964" cy="207964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  <a:miter lim="800000"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>
                <a:off x="6875172" y="1785527"/>
                <a:ext cx="68627" cy="155678"/>
              </a:xfrm>
              <a:prstGeom prst="rect">
                <a:avLst/>
              </a:prstGeom>
              <a:noFill/>
              <a:ln w="6350">
                <a:noFill/>
                <a:miter lim="800000"/>
              </a:ln>
              <a:effectLst/>
            </p:spPr>
            <p:txBody>
              <a:bodyPr wrap="none" lIns="0" tIns="0" rIns="0" bIns="0" anchor="ctr">
                <a:spAutoFit/>
              </a:bodyPr>
              <a:lstStyle>
                <a:defPPr>
                  <a:defRPr lang="zh-CN"/>
                </a:defPPr>
                <a:lvl1pPr marR="0" lvl="0" indent="0" algn="ctr" defTabSz="-635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3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YaHei" panose="020B0503020204020204" pitchFamily="34" charset="-122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>
                  <a:defRPr sz="1300" b="1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>
                  <a:defRPr sz="1300" b="1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>
                  <a:defRPr sz="1300" b="1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>
                  <a:defRPr sz="1300" b="1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r>
                  <a:rPr lang="zh-CN" altLang="en-US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</a:p>
            </p:txBody>
          </p:sp>
          <p:sp>
            <p:nvSpPr>
              <p:cNvPr id="19" name="TextBox 11"/>
              <p:cNvSpPr txBox="1">
                <a:spLocks noChangeArrowheads="1"/>
              </p:cNvSpPr>
              <p:nvPr/>
            </p:nvSpPr>
            <p:spPr bwMode="auto">
              <a:xfrm flipH="1">
                <a:off x="6289538" y="2191601"/>
                <a:ext cx="1274780" cy="2874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專題比賽類</a:t>
                </a:r>
                <a:endParaRPr lang="zh-CN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30" name="文字方塊 29"/>
          <p:cNvSpPr txBox="1">
            <a:spLocks noChangeAspect="1"/>
          </p:cNvSpPr>
          <p:nvPr/>
        </p:nvSpPr>
        <p:spPr>
          <a:xfrm>
            <a:off x="766614" y="4005858"/>
            <a:ext cx="3911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3870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活動對象：全球海內外師生，需持學生證、教師證或校服務證明文件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84505" lvl="0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繳交檔案格式：使用大賽專屬製作平台製作作品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84505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組別：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圓角矩形 40"/>
          <p:cNvSpPr>
            <a:spLocks noChangeAspect="1"/>
          </p:cNvSpPr>
          <p:nvPr/>
        </p:nvSpPr>
        <p:spPr>
          <a:xfrm>
            <a:off x="1198668" y="5323974"/>
            <a:ext cx="1022872" cy="324524"/>
          </a:xfrm>
          <a:prstGeom prst="roundRect">
            <a:avLst/>
          </a:prstGeom>
          <a:solidFill>
            <a:srgbClr val="FFC001"/>
          </a:solidFill>
          <a:ln>
            <a:solidFill>
              <a:srgbClr val="FFC00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國小組</a:t>
            </a:r>
          </a:p>
        </p:txBody>
      </p:sp>
      <p:sp>
        <p:nvSpPr>
          <p:cNvPr id="32" name="圓角矩形 41"/>
          <p:cNvSpPr>
            <a:spLocks noChangeAspect="1"/>
          </p:cNvSpPr>
          <p:nvPr/>
        </p:nvSpPr>
        <p:spPr>
          <a:xfrm>
            <a:off x="2359652" y="5323974"/>
            <a:ext cx="1022872" cy="324524"/>
          </a:xfrm>
          <a:prstGeom prst="roundRect">
            <a:avLst/>
          </a:prstGeom>
          <a:solidFill>
            <a:srgbClr val="FFC001"/>
          </a:solidFill>
          <a:ln>
            <a:solidFill>
              <a:srgbClr val="FFC00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國中組</a:t>
            </a:r>
          </a:p>
        </p:txBody>
      </p:sp>
      <p:sp>
        <p:nvSpPr>
          <p:cNvPr id="33" name="圓角矩形 42"/>
          <p:cNvSpPr>
            <a:spLocks noChangeAspect="1"/>
          </p:cNvSpPr>
          <p:nvPr/>
        </p:nvSpPr>
        <p:spPr>
          <a:xfrm>
            <a:off x="3521061" y="5315441"/>
            <a:ext cx="1022872" cy="324524"/>
          </a:xfrm>
          <a:prstGeom prst="roundRect">
            <a:avLst/>
          </a:prstGeom>
          <a:solidFill>
            <a:srgbClr val="FFC001"/>
          </a:solidFill>
          <a:ln>
            <a:solidFill>
              <a:srgbClr val="FFC00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高中組</a:t>
            </a:r>
          </a:p>
        </p:txBody>
      </p:sp>
      <p:sp>
        <p:nvSpPr>
          <p:cNvPr id="34" name="圓角矩形 43"/>
          <p:cNvSpPr>
            <a:spLocks noChangeAspect="1"/>
          </p:cNvSpPr>
          <p:nvPr/>
        </p:nvSpPr>
        <p:spPr>
          <a:xfrm>
            <a:off x="1198668" y="5765135"/>
            <a:ext cx="1022872" cy="324524"/>
          </a:xfrm>
          <a:prstGeom prst="roundRect">
            <a:avLst/>
          </a:prstGeom>
          <a:solidFill>
            <a:srgbClr val="FFC001"/>
          </a:solidFill>
          <a:ln>
            <a:solidFill>
              <a:srgbClr val="FFC00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高職組</a:t>
            </a:r>
          </a:p>
        </p:txBody>
      </p:sp>
      <p:sp>
        <p:nvSpPr>
          <p:cNvPr id="35" name="圓角矩形 44"/>
          <p:cNvSpPr>
            <a:spLocks noChangeAspect="1"/>
          </p:cNvSpPr>
          <p:nvPr/>
        </p:nvSpPr>
        <p:spPr>
          <a:xfrm>
            <a:off x="2359652" y="5765135"/>
            <a:ext cx="1022872" cy="324524"/>
          </a:xfrm>
          <a:prstGeom prst="roundRect">
            <a:avLst/>
          </a:prstGeom>
          <a:solidFill>
            <a:srgbClr val="FFC001"/>
          </a:solidFill>
          <a:ln>
            <a:solidFill>
              <a:srgbClr val="FFC00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大專組</a:t>
            </a:r>
          </a:p>
        </p:txBody>
      </p:sp>
      <p:sp>
        <p:nvSpPr>
          <p:cNvPr id="36" name="圓角矩形 45"/>
          <p:cNvSpPr>
            <a:spLocks noChangeAspect="1"/>
          </p:cNvSpPr>
          <p:nvPr/>
        </p:nvSpPr>
        <p:spPr>
          <a:xfrm>
            <a:off x="1198668" y="6236165"/>
            <a:ext cx="1022872" cy="324524"/>
          </a:xfrm>
          <a:prstGeom prst="roundRect">
            <a:avLst/>
          </a:prstGeom>
          <a:solidFill>
            <a:srgbClr val="FFC001"/>
          </a:solidFill>
          <a:ln>
            <a:solidFill>
              <a:srgbClr val="FFC00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教師組</a:t>
            </a:r>
          </a:p>
        </p:txBody>
      </p:sp>
      <p:sp>
        <p:nvSpPr>
          <p:cNvPr id="37" name="圓角矩形 46"/>
          <p:cNvSpPr>
            <a:spLocks noChangeAspect="1"/>
          </p:cNvSpPr>
          <p:nvPr/>
        </p:nvSpPr>
        <p:spPr>
          <a:xfrm>
            <a:off x="3521062" y="5764118"/>
            <a:ext cx="1022872" cy="324524"/>
          </a:xfrm>
          <a:prstGeom prst="roundRect">
            <a:avLst/>
          </a:prstGeom>
          <a:solidFill>
            <a:srgbClr val="FFC001"/>
          </a:solidFill>
          <a:ln>
            <a:solidFill>
              <a:srgbClr val="FFC00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海外組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4396519" y="4014941"/>
            <a:ext cx="3714911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4505" indent="-228600">
              <a:lnSpc>
                <a:spcPct val="150000"/>
              </a:lnSpc>
              <a:buAutoNum type="arabicPeriod"/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活動對象：全球海內外華文各級人士學生及業界人士皆可報名參加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84505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繳交檔案格式：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EPUB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84505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組別：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4934544" y="5302002"/>
            <a:ext cx="1510427" cy="642543"/>
            <a:chOff x="4678379" y="5382213"/>
            <a:chExt cx="1510427" cy="642543"/>
          </a:xfrm>
        </p:grpSpPr>
        <p:sp>
          <p:nvSpPr>
            <p:cNvPr id="40" name="圓角矩形 48"/>
            <p:cNvSpPr>
              <a:spLocks noChangeAspect="1"/>
            </p:cNvSpPr>
            <p:nvPr/>
          </p:nvSpPr>
          <p:spPr>
            <a:xfrm>
              <a:off x="4895618" y="5382213"/>
              <a:ext cx="1075948" cy="346496"/>
            </a:xfrm>
            <a:prstGeom prst="roundRect">
              <a:avLst/>
            </a:prstGeom>
            <a:solidFill>
              <a:srgbClr val="90BF01"/>
            </a:solidFill>
            <a:ln>
              <a:solidFill>
                <a:srgbClr val="90BF0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專業組</a:t>
              </a: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4678379" y="5763146"/>
              <a:ext cx="15104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請上傳</a:t>
              </a:r>
              <a:r>
                <a:rPr lang="en-US" altLang="zh-TW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EPUB</a:t>
              </a:r>
              <a:r>
                <a:rPr lang="zh-TW" altLang="en-US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檔案</a:t>
              </a:r>
            </a:p>
          </p:txBody>
        </p:sp>
      </p:grpSp>
      <p:sp>
        <p:nvSpPr>
          <p:cNvPr id="42" name="文字方塊 41"/>
          <p:cNvSpPr txBox="1"/>
          <p:nvPr/>
        </p:nvSpPr>
        <p:spPr>
          <a:xfrm>
            <a:off x="7826916" y="4009964"/>
            <a:ext cx="37408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4505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由各舉辦單位訂定主題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84505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活動對象：參加大賽之作品，均可選擇一項專題比賽參賽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84505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繳交檔案格式：依大賽各類規定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84505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獎項：由各舉辦單位訂定獎項及獎品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84505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評審：由各舉辦單位自行評選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84505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名單公布：與大會同步發布入圍、得獎名單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84505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頒獎典禮：與大會同步舉行或自行舉辦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3105" indent="-457200">
              <a:lnSpc>
                <a:spcPct val="150000"/>
              </a:lnSpc>
              <a:buAutoNum type="arabicPeriod"/>
            </a:pPr>
            <a:endParaRPr lang="en-US" altLang="zh-TW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3" name="群組 42"/>
          <p:cNvGrpSpPr/>
          <p:nvPr/>
        </p:nvGrpSpPr>
        <p:grpSpPr>
          <a:xfrm>
            <a:off x="6316489" y="5302002"/>
            <a:ext cx="1510427" cy="652713"/>
            <a:chOff x="4678379" y="5382213"/>
            <a:chExt cx="1510427" cy="652713"/>
          </a:xfrm>
        </p:grpSpPr>
        <p:sp>
          <p:nvSpPr>
            <p:cNvPr id="44" name="圓角矩形 61"/>
            <p:cNvSpPr>
              <a:spLocks noChangeAspect="1"/>
            </p:cNvSpPr>
            <p:nvPr/>
          </p:nvSpPr>
          <p:spPr>
            <a:xfrm>
              <a:off x="4895618" y="5382213"/>
              <a:ext cx="1075948" cy="346496"/>
            </a:xfrm>
            <a:prstGeom prst="roundRect">
              <a:avLst/>
            </a:prstGeom>
            <a:solidFill>
              <a:srgbClr val="90BF01"/>
            </a:solidFill>
            <a:ln>
              <a:solidFill>
                <a:srgbClr val="90BF0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原創組</a:t>
              </a: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4678379" y="5763146"/>
              <a:ext cx="1510427" cy="27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請上傳</a:t>
              </a:r>
              <a:r>
                <a:rPr lang="en-US" altLang="zh-TW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EPUB</a:t>
              </a:r>
              <a:r>
                <a:rPr lang="zh-TW" altLang="en-US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檔案</a:t>
              </a:r>
            </a:p>
          </p:txBody>
        </p:sp>
      </p:grpSp>
      <p:sp>
        <p:nvSpPr>
          <p:cNvPr id="47" name="標題 46">
            <a:extLst>
              <a:ext uri="{FF2B5EF4-FFF2-40B4-BE49-F238E27FC236}">
                <a16:creationId xmlns:a16="http://schemas.microsoft.com/office/drawing/2014/main" id="{2F6E543F-92B7-4EEB-922C-E9E56A3D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比賽類型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99D0DFD-30BF-4B09-8730-4938F47C50B9}"/>
              </a:ext>
            </a:extLst>
          </p:cNvPr>
          <p:cNvSpPr/>
          <p:nvPr/>
        </p:nvSpPr>
        <p:spPr>
          <a:xfrm>
            <a:off x="9673362" y="6513278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主辦單位保留變更之權力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0"/>
          <p:cNvSpPr txBox="1"/>
          <p:nvPr/>
        </p:nvSpPr>
        <p:spPr>
          <a:xfrm>
            <a:off x="5958243" y="590705"/>
            <a:ext cx="3836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n w="9525">
                  <a:noFill/>
                  <a:prstDash val="solid"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活動願景及歷史</a:t>
            </a:r>
          </a:p>
        </p:txBody>
      </p:sp>
      <p:grpSp>
        <p:nvGrpSpPr>
          <p:cNvPr id="5" name="组合 15"/>
          <p:cNvGrpSpPr/>
          <p:nvPr/>
        </p:nvGrpSpPr>
        <p:grpSpPr>
          <a:xfrm>
            <a:off x="5028304" y="501862"/>
            <a:ext cx="754469" cy="554851"/>
            <a:chOff x="622076" y="1027973"/>
            <a:chExt cx="638591" cy="773822"/>
          </a:xfrm>
        </p:grpSpPr>
        <p:sp>
          <p:nvSpPr>
            <p:cNvPr id="6" name="矩形 2"/>
            <p:cNvSpPr/>
            <p:nvPr/>
          </p:nvSpPr>
          <p:spPr>
            <a:xfrm rot="5400000">
              <a:off x="554461" y="1095588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" name="TextBox 13"/>
            <p:cNvSpPr txBox="1"/>
            <p:nvPr/>
          </p:nvSpPr>
          <p:spPr>
            <a:xfrm>
              <a:off x="622077" y="1140937"/>
              <a:ext cx="457513" cy="643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组合 96"/>
          <p:cNvGrpSpPr/>
          <p:nvPr/>
        </p:nvGrpSpPr>
        <p:grpSpPr>
          <a:xfrm>
            <a:off x="5028302" y="1254635"/>
            <a:ext cx="754468" cy="554850"/>
            <a:chOff x="533613" y="1082978"/>
            <a:chExt cx="638591" cy="773822"/>
          </a:xfrm>
        </p:grpSpPr>
        <p:sp>
          <p:nvSpPr>
            <p:cNvPr id="9" name="矩形 2"/>
            <p:cNvSpPr/>
            <p:nvPr/>
          </p:nvSpPr>
          <p:spPr>
            <a:xfrm rot="5400000">
              <a:off x="465998" y="115059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" name="TextBox 98"/>
            <p:cNvSpPr txBox="1"/>
            <p:nvPr/>
          </p:nvSpPr>
          <p:spPr>
            <a:xfrm>
              <a:off x="533613" y="1180005"/>
              <a:ext cx="457513" cy="643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组合 99"/>
          <p:cNvGrpSpPr/>
          <p:nvPr/>
        </p:nvGrpSpPr>
        <p:grpSpPr>
          <a:xfrm>
            <a:off x="5028303" y="2017231"/>
            <a:ext cx="754468" cy="554850"/>
            <a:chOff x="622077" y="1100038"/>
            <a:chExt cx="638591" cy="77382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2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" name="TextBox 101"/>
            <p:cNvSpPr txBox="1"/>
            <p:nvPr/>
          </p:nvSpPr>
          <p:spPr>
            <a:xfrm>
              <a:off x="622077" y="1155725"/>
              <a:ext cx="457513" cy="643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" name="组合 102"/>
          <p:cNvGrpSpPr/>
          <p:nvPr/>
        </p:nvGrpSpPr>
        <p:grpSpPr>
          <a:xfrm>
            <a:off x="5026747" y="2777258"/>
            <a:ext cx="756026" cy="554850"/>
            <a:chOff x="620759" y="1100038"/>
            <a:chExt cx="639909" cy="773822"/>
          </a:xfrm>
        </p:grpSpPr>
        <p:sp>
          <p:nvSpPr>
            <p:cNvPr id="15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6" name="TextBox 104"/>
            <p:cNvSpPr txBox="1"/>
            <p:nvPr/>
          </p:nvSpPr>
          <p:spPr>
            <a:xfrm>
              <a:off x="620759" y="1179872"/>
              <a:ext cx="457513" cy="643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" name="文本框 12"/>
          <p:cNvSpPr txBox="1"/>
          <p:nvPr/>
        </p:nvSpPr>
        <p:spPr>
          <a:xfrm>
            <a:off x="2077898" y="2572081"/>
            <a:ext cx="2268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zh-CN" alt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extBox 20"/>
          <p:cNvSpPr txBox="1"/>
          <p:nvPr/>
        </p:nvSpPr>
        <p:spPr>
          <a:xfrm>
            <a:off x="6010028" y="1293256"/>
            <a:ext cx="4117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n w="9525">
                  <a:noFill/>
                  <a:prstDash val="solid"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賽群分析</a:t>
            </a:r>
          </a:p>
        </p:txBody>
      </p:sp>
      <p:sp>
        <p:nvSpPr>
          <p:cNvPr id="19" name="TextBox 20"/>
          <p:cNvSpPr txBox="1"/>
          <p:nvPr/>
        </p:nvSpPr>
        <p:spPr>
          <a:xfrm>
            <a:off x="5957377" y="2759726"/>
            <a:ext cx="354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n w="9525">
                  <a:noFill/>
                  <a:prstDash val="solid"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大賽活動介紹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958243" y="3573568"/>
            <a:ext cx="4122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n w="9525">
                  <a:noFill/>
                  <a:prstDash val="solid"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大賽評審及標準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99209" y="4347755"/>
            <a:ext cx="354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n w="9525">
                  <a:noFill/>
                  <a:prstDash val="solid"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近期賽事活動花絮</a:t>
            </a:r>
          </a:p>
        </p:txBody>
      </p:sp>
      <p:grpSp>
        <p:nvGrpSpPr>
          <p:cNvPr id="22" name="组合 15"/>
          <p:cNvGrpSpPr/>
          <p:nvPr/>
        </p:nvGrpSpPr>
        <p:grpSpPr>
          <a:xfrm>
            <a:off x="5026747" y="3539853"/>
            <a:ext cx="756024" cy="554850"/>
            <a:chOff x="620760" y="1100038"/>
            <a:chExt cx="639908" cy="773822"/>
          </a:xfrm>
        </p:grpSpPr>
        <p:sp>
          <p:nvSpPr>
            <p:cNvPr id="23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620760" y="1179873"/>
              <a:ext cx="457513" cy="643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05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5" name="组合 102"/>
          <p:cNvGrpSpPr/>
          <p:nvPr/>
        </p:nvGrpSpPr>
        <p:grpSpPr>
          <a:xfrm>
            <a:off x="5018762" y="4331941"/>
            <a:ext cx="764010" cy="554850"/>
            <a:chOff x="614001" y="1100038"/>
            <a:chExt cx="646667" cy="773822"/>
          </a:xfrm>
        </p:grpSpPr>
        <p:sp>
          <p:nvSpPr>
            <p:cNvPr id="26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" name="TextBox 104"/>
            <p:cNvSpPr txBox="1"/>
            <p:nvPr/>
          </p:nvSpPr>
          <p:spPr>
            <a:xfrm>
              <a:off x="614001" y="1147939"/>
              <a:ext cx="457513" cy="643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06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8" name="TextBox 20"/>
          <p:cNvSpPr txBox="1"/>
          <p:nvPr/>
        </p:nvSpPr>
        <p:spPr>
          <a:xfrm>
            <a:off x="6010027" y="5134784"/>
            <a:ext cx="354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n w="9525">
                  <a:noFill/>
                  <a:prstDash val="solid"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招募夥伴單位</a:t>
            </a:r>
          </a:p>
        </p:txBody>
      </p:sp>
      <p:grpSp>
        <p:nvGrpSpPr>
          <p:cNvPr id="29" name="组合 15"/>
          <p:cNvGrpSpPr/>
          <p:nvPr/>
        </p:nvGrpSpPr>
        <p:grpSpPr>
          <a:xfrm>
            <a:off x="5018762" y="5135479"/>
            <a:ext cx="764010" cy="554850"/>
            <a:chOff x="614001" y="1100038"/>
            <a:chExt cx="646667" cy="773822"/>
          </a:xfrm>
        </p:grpSpPr>
        <p:sp>
          <p:nvSpPr>
            <p:cNvPr id="30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1" name="TextBox 13"/>
            <p:cNvSpPr txBox="1"/>
            <p:nvPr/>
          </p:nvSpPr>
          <p:spPr>
            <a:xfrm>
              <a:off x="614001" y="1184916"/>
              <a:ext cx="457513" cy="643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07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2" name="TextBox 20"/>
          <p:cNvSpPr txBox="1"/>
          <p:nvPr/>
        </p:nvSpPr>
        <p:spPr>
          <a:xfrm>
            <a:off x="6010029" y="2004109"/>
            <a:ext cx="354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n w="9525">
                  <a:noFill/>
                  <a:prstDash val="solid"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大賽宣傳</a:t>
            </a:r>
          </a:p>
        </p:txBody>
      </p:sp>
      <p:grpSp>
        <p:nvGrpSpPr>
          <p:cNvPr id="33" name="组合 102"/>
          <p:cNvGrpSpPr/>
          <p:nvPr/>
        </p:nvGrpSpPr>
        <p:grpSpPr>
          <a:xfrm>
            <a:off x="5018762" y="5865323"/>
            <a:ext cx="764010" cy="554850"/>
            <a:chOff x="614001" y="1100038"/>
            <a:chExt cx="646667" cy="773822"/>
          </a:xfrm>
        </p:grpSpPr>
        <p:sp>
          <p:nvSpPr>
            <p:cNvPr id="34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5" name="TextBox 104"/>
            <p:cNvSpPr txBox="1"/>
            <p:nvPr/>
          </p:nvSpPr>
          <p:spPr>
            <a:xfrm>
              <a:off x="614001" y="1183374"/>
              <a:ext cx="457513" cy="643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08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TextBox 20"/>
          <p:cNvSpPr txBox="1"/>
          <p:nvPr/>
        </p:nvSpPr>
        <p:spPr>
          <a:xfrm>
            <a:off x="5999208" y="5855626"/>
            <a:ext cx="4895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n w="9525">
                  <a:noFill/>
                  <a:prstDash val="solid"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賽事及近年發展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5"/>
          <p:cNvGrpSpPr/>
          <p:nvPr/>
        </p:nvGrpSpPr>
        <p:grpSpPr>
          <a:xfrm>
            <a:off x="578191" y="1945773"/>
            <a:ext cx="3307399" cy="3417463"/>
            <a:chOff x="433700" y="1458992"/>
            <a:chExt cx="2480872" cy="2562504"/>
          </a:xfrm>
        </p:grpSpPr>
        <p:sp>
          <p:nvSpPr>
            <p:cNvPr id="5" name="椭圆 1"/>
            <p:cNvSpPr/>
            <p:nvPr/>
          </p:nvSpPr>
          <p:spPr>
            <a:xfrm>
              <a:off x="433700" y="1540624"/>
              <a:ext cx="2480872" cy="2480872"/>
            </a:xfrm>
            <a:prstGeom prst="ellipse">
              <a:avLst/>
            </a:prstGeom>
            <a:ln w="28575">
              <a:solidFill>
                <a:srgbClr val="F285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" name="椭圆 3"/>
            <p:cNvSpPr/>
            <p:nvPr/>
          </p:nvSpPr>
          <p:spPr>
            <a:xfrm>
              <a:off x="2727223" y="3149839"/>
              <a:ext cx="187348" cy="187348"/>
            </a:xfrm>
            <a:prstGeom prst="ellipse">
              <a:avLst/>
            </a:prstGeom>
            <a:ln w="28575">
              <a:solidFill>
                <a:srgbClr val="F285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740650" y="1458992"/>
              <a:ext cx="163263" cy="163263"/>
            </a:xfrm>
            <a:prstGeom prst="ellipse">
              <a:avLst/>
            </a:prstGeom>
            <a:ln w="28575">
              <a:solidFill>
                <a:srgbClr val="F285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06842" y="3657081"/>
              <a:ext cx="163263" cy="163263"/>
            </a:xfrm>
            <a:prstGeom prst="ellipse">
              <a:avLst/>
            </a:prstGeom>
            <a:ln w="28575">
              <a:solidFill>
                <a:srgbClr val="F285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9" name="六边形 9"/>
          <p:cNvSpPr/>
          <p:nvPr/>
        </p:nvSpPr>
        <p:spPr>
          <a:xfrm rot="20402482">
            <a:off x="1145943" y="1857035"/>
            <a:ext cx="1288291" cy="1071181"/>
          </a:xfrm>
          <a:prstGeom prst="hexagon">
            <a:avLst/>
          </a:prstGeom>
          <a:solidFill>
            <a:srgbClr val="90BF01"/>
          </a:solidFill>
          <a:ln>
            <a:solidFill>
              <a:srgbClr val="90B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</a:t>
            </a:r>
            <a:endParaRPr lang="zh-CN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4023032" y="2090827"/>
            <a:ext cx="7256075" cy="1028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03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中午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12:00 ~ </a:t>
            </a:r>
          </a:p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03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中午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12:00</a:t>
            </a:r>
          </a:p>
          <a:p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共計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1115041" y="340423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TW" altLang="en-US" sz="2800" b="1" kern="0" dirty="0">
                <a:solidFill>
                  <a:srgbClr val="082E5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網路投票相關</a:t>
            </a:r>
            <a:endParaRPr lang="zh-CN" altLang="en-US" sz="2800" b="1" kern="0" dirty="0">
              <a:solidFill>
                <a:srgbClr val="082E5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六边形 2"/>
          <p:cNvSpPr/>
          <p:nvPr/>
        </p:nvSpPr>
        <p:spPr>
          <a:xfrm rot="20402482">
            <a:off x="2465034" y="4337692"/>
            <a:ext cx="1286233" cy="1072800"/>
          </a:xfrm>
          <a:prstGeom prst="hexagon">
            <a:avLst/>
          </a:prstGeom>
          <a:solidFill>
            <a:srgbClr val="90BF01"/>
          </a:solidFill>
          <a:ln>
            <a:solidFill>
              <a:srgbClr val="90B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endParaRPr lang="zh-CN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0870" y="4694390"/>
            <a:ext cx="9104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5305" defTabSz="-635">
              <a:tabLst>
                <a:tab pos="633095" algn="l"/>
              </a:tabLst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網路投票人氣獎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：網路投票結束後，每組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人氣票數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最高前三名者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※若投票結果出現以下兩種狀況，人氣獎項將不予頒發，並由順位分數較高者遞補；無法遞補，則該獎項從缺。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b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1. </a:t>
            </a:r>
            <a:r>
              <a: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作品不符合大賽規定之繳件標準。</a:t>
            </a:r>
            <a:b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2. </a:t>
            </a:r>
            <a:r>
              <a: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作品投票之票數低於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票。</a:t>
            </a:r>
          </a:p>
          <a:p>
            <a:pPr marL="535305" defTabSz="-635">
              <a:tabLst>
                <a:tab pos="633095" algn="l"/>
              </a:tabLst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網路投票粉絲獎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凡參與投票並為有效票的粉絲們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主辦單位也將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5305" defTabSz="-635">
              <a:tabLst>
                <a:tab pos="633095" algn="l"/>
              </a:tabLst>
            </a:pP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從中抽出幸運的粉絲，贈送精美小禮物。</a:t>
            </a:r>
          </a:p>
        </p:txBody>
      </p:sp>
      <p:sp>
        <p:nvSpPr>
          <p:cNvPr id="14" name="內容版面配置區 2"/>
          <p:cNvSpPr txBox="1"/>
          <p:nvPr/>
        </p:nvSpPr>
        <p:spPr>
          <a:xfrm>
            <a:off x="1518948" y="398204"/>
            <a:ext cx="7776864" cy="1313007"/>
          </a:xfrm>
          <a:prstGeom prst="rect">
            <a:avLst/>
          </a:prstGeom>
        </p:spPr>
        <p:txBody>
          <a:bodyPr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zh-TW" altLang="en-US" sz="4000" dirty="0"/>
          </a:p>
        </p:txBody>
      </p:sp>
      <p:sp>
        <p:nvSpPr>
          <p:cNvPr id="21" name="標題 20">
            <a:extLst>
              <a:ext uri="{FF2B5EF4-FFF2-40B4-BE49-F238E27FC236}">
                <a16:creationId xmlns:a16="http://schemas.microsoft.com/office/drawing/2014/main" id="{76B8C805-D3EE-4B5E-8D98-DF0767727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網路投票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187C909-0258-4E7F-855F-459E90D001B8}"/>
              </a:ext>
            </a:extLst>
          </p:cNvPr>
          <p:cNvSpPr/>
          <p:nvPr/>
        </p:nvSpPr>
        <p:spPr>
          <a:xfrm>
            <a:off x="9673362" y="6513278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主辦單位保留日期變更之權力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/>
          <p:nvPr>
            <p:extLst>
              <p:ext uri="{D42A27DB-BD31-4B8C-83A1-F6EECF244321}">
                <p14:modId xmlns:p14="http://schemas.microsoft.com/office/powerpoint/2010/main" val="1196860726"/>
              </p:ext>
            </p:extLst>
          </p:nvPr>
        </p:nvGraphicFramePr>
        <p:xfrm>
          <a:off x="986465" y="1540487"/>
          <a:ext cx="10385324" cy="456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75"/>
          <p:cNvSpPr txBox="1"/>
          <p:nvPr/>
        </p:nvSpPr>
        <p:spPr>
          <a:xfrm>
            <a:off x="5505372" y="68340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各單位之專題比賽時程亦相同</a:t>
            </a:r>
          </a:p>
        </p:txBody>
      </p:sp>
      <p:sp>
        <p:nvSpPr>
          <p:cNvPr id="6" name="內容版面配置區 2"/>
          <p:cNvSpPr txBox="1"/>
          <p:nvPr/>
        </p:nvSpPr>
        <p:spPr>
          <a:xfrm>
            <a:off x="1834707" y="396233"/>
            <a:ext cx="7776864" cy="1313007"/>
          </a:xfrm>
          <a:prstGeom prst="rect">
            <a:avLst/>
          </a:prstGeom>
        </p:spPr>
        <p:txBody>
          <a:bodyPr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zh-TW" altLang="en-US" sz="4000" dirty="0"/>
          </a:p>
        </p:txBody>
      </p:sp>
      <p:sp>
        <p:nvSpPr>
          <p:cNvPr id="13" name="標題 12">
            <a:extLst>
              <a:ext uri="{FF2B5EF4-FFF2-40B4-BE49-F238E27FC236}">
                <a16:creationId xmlns:a16="http://schemas.microsoft.com/office/drawing/2014/main" id="{9D85F154-3179-4715-B7D4-D97029C23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比賽期程</a:t>
            </a:r>
            <a:r>
              <a:rPr lang="en-US" altLang="zh-TW" dirty="0"/>
              <a:t>(</a:t>
            </a:r>
            <a:r>
              <a:rPr lang="zh-TW" altLang="en-US" dirty="0"/>
              <a:t>暫定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7169B29-45DC-4B3B-86B9-F78E4B14F1B2}"/>
              </a:ext>
            </a:extLst>
          </p:cNvPr>
          <p:cNvSpPr/>
          <p:nvPr/>
        </p:nvSpPr>
        <p:spPr>
          <a:xfrm>
            <a:off x="9673362" y="6513278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主辦單位保留日期變更之權力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7857A1-AA10-4328-A981-761EB82FB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rgbClr val="3A3A3A"/>
                </a:solidFill>
                <a:cs typeface="Arial" panose="020B0604020202020204" pitchFamily="34" charset="0"/>
              </a:rPr>
              <a:t>大賽評審及標準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192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2"/>
          <p:cNvSpPr txBox="1"/>
          <p:nvPr/>
        </p:nvSpPr>
        <p:spPr>
          <a:xfrm>
            <a:off x="8236454" y="2967335"/>
            <a:ext cx="2987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評審單位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評選佔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r>
              <a:rPr lang="zh-TW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若作品為原創，額外增加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5%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5" name="文字方塊 3"/>
          <p:cNvSpPr txBox="1"/>
          <p:nvPr/>
        </p:nvSpPr>
        <p:spPr>
          <a:xfrm>
            <a:off x="8236454" y="4354679"/>
            <a:ext cx="3364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網友投票部分，不計入評選標準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書本流量不列入評分標準中，若是出現書本流量異常者，將取消參賽資格</a:t>
            </a: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003" y="1479674"/>
            <a:ext cx="6840760" cy="4797511"/>
          </a:xfrm>
          <a:prstGeom prst="rect">
            <a:avLst/>
          </a:prstGeom>
        </p:spPr>
      </p:pic>
      <p:sp>
        <p:nvSpPr>
          <p:cNvPr id="7" name="內容版面配置區 2"/>
          <p:cNvSpPr txBox="1"/>
          <p:nvPr/>
        </p:nvSpPr>
        <p:spPr>
          <a:xfrm>
            <a:off x="1360003" y="166667"/>
            <a:ext cx="7776864" cy="1313007"/>
          </a:xfrm>
          <a:prstGeom prst="rect">
            <a:avLst/>
          </a:prstGeom>
        </p:spPr>
        <p:txBody>
          <a:bodyPr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zh-TW" altLang="en-US" sz="4000" dirty="0"/>
          </a:p>
        </p:txBody>
      </p:sp>
      <p:sp>
        <p:nvSpPr>
          <p:cNvPr id="14" name="標題 13">
            <a:extLst>
              <a:ext uri="{FF2B5EF4-FFF2-40B4-BE49-F238E27FC236}">
                <a16:creationId xmlns:a16="http://schemas.microsoft.com/office/drawing/2014/main" id="{1EFD314E-99BA-4CE6-B910-F077662B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評審標準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121DF74-1A3C-4047-822F-2D8563B6BC2E}"/>
              </a:ext>
            </a:extLst>
          </p:cNvPr>
          <p:cNvSpPr/>
          <p:nvPr/>
        </p:nvSpPr>
        <p:spPr>
          <a:xfrm>
            <a:off x="9673362" y="6513278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主辦單位保留變更之權力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6751286" y="1693136"/>
            <a:ext cx="2993500" cy="751348"/>
          </a:xfrm>
          <a:custGeom>
            <a:avLst/>
            <a:gdLst>
              <a:gd name="T0" fmla="*/ 5992 w 5992"/>
              <a:gd name="T1" fmla="*/ 1388 h 1388"/>
              <a:gd name="T2" fmla="*/ 2992 w 5992"/>
              <a:gd name="T3" fmla="*/ 8 h 1388"/>
              <a:gd name="T4" fmla="*/ 2995 w 5992"/>
              <a:gd name="T5" fmla="*/ 0 h 1388"/>
              <a:gd name="T6" fmla="*/ 0 w 5992"/>
              <a:gd name="T7" fmla="*/ 1384 h 1388"/>
              <a:gd name="T8" fmla="*/ 5984 w 5992"/>
              <a:gd name="T9" fmla="*/ 1384 h 1388"/>
              <a:gd name="T10" fmla="*/ 5992 w 5992"/>
              <a:gd name="T11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92" h="1388">
                <a:moveTo>
                  <a:pt x="5992" y="1388"/>
                </a:moveTo>
                <a:cubicBezTo>
                  <a:pt x="5271" y="539"/>
                  <a:pt x="4196" y="0"/>
                  <a:pt x="2992" y="8"/>
                </a:cubicBezTo>
                <a:lnTo>
                  <a:pt x="2995" y="0"/>
                </a:lnTo>
                <a:cubicBezTo>
                  <a:pt x="1794" y="0"/>
                  <a:pt x="719" y="539"/>
                  <a:pt x="0" y="1384"/>
                </a:cubicBezTo>
                <a:lnTo>
                  <a:pt x="5984" y="1384"/>
                </a:lnTo>
                <a:lnTo>
                  <a:pt x="5992" y="1388"/>
                </a:lnTo>
                <a:close/>
              </a:path>
            </a:pathLst>
          </a:custGeom>
          <a:solidFill>
            <a:srgbClr val="FE7C03"/>
          </a:solidFill>
          <a:ln>
            <a:solidFill>
              <a:srgbClr val="FE7C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收件截止</a:t>
            </a:r>
          </a:p>
        </p:txBody>
      </p:sp>
      <p:sp>
        <p:nvSpPr>
          <p:cNvPr id="5" name="Freeform 7"/>
          <p:cNvSpPr/>
          <p:nvPr/>
        </p:nvSpPr>
        <p:spPr bwMode="auto">
          <a:xfrm>
            <a:off x="6337633" y="2524523"/>
            <a:ext cx="3820806" cy="752789"/>
          </a:xfrm>
          <a:custGeom>
            <a:avLst/>
            <a:gdLst>
              <a:gd name="T0" fmla="*/ 7008 w 7649"/>
              <a:gd name="T1" fmla="*/ 1 h 1393"/>
              <a:gd name="T2" fmla="*/ 640 w 7649"/>
              <a:gd name="T3" fmla="*/ 1 h 1393"/>
              <a:gd name="T4" fmla="*/ 645 w 7649"/>
              <a:gd name="T5" fmla="*/ 0 h 1393"/>
              <a:gd name="T6" fmla="*/ 0 w 7649"/>
              <a:gd name="T7" fmla="*/ 1393 h 1393"/>
              <a:gd name="T8" fmla="*/ 7648 w 7649"/>
              <a:gd name="T9" fmla="*/ 1393 h 1393"/>
              <a:gd name="T10" fmla="*/ 7649 w 7649"/>
              <a:gd name="T11" fmla="*/ 1388 h 1393"/>
              <a:gd name="T12" fmla="*/ 7008 w 7649"/>
              <a:gd name="T13" fmla="*/ 1 h 1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49" h="1393">
                <a:moveTo>
                  <a:pt x="7008" y="1"/>
                </a:moveTo>
                <a:lnTo>
                  <a:pt x="640" y="1"/>
                </a:lnTo>
                <a:lnTo>
                  <a:pt x="645" y="0"/>
                </a:lnTo>
                <a:cubicBezTo>
                  <a:pt x="347" y="410"/>
                  <a:pt x="127" y="880"/>
                  <a:pt x="0" y="1393"/>
                </a:cubicBezTo>
                <a:lnTo>
                  <a:pt x="7648" y="1393"/>
                </a:lnTo>
                <a:lnTo>
                  <a:pt x="7649" y="1388"/>
                </a:lnTo>
                <a:cubicBezTo>
                  <a:pt x="7527" y="880"/>
                  <a:pt x="7307" y="410"/>
                  <a:pt x="7008" y="1"/>
                </a:cubicBezTo>
                <a:close/>
              </a:path>
            </a:pathLst>
          </a:custGeom>
          <a:solidFill>
            <a:srgbClr val="FFC001"/>
          </a:solidFill>
          <a:ln>
            <a:solidFill>
              <a:srgbClr val="FFC00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初審 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專業評審團評選</a:t>
            </a:r>
          </a:p>
        </p:txBody>
      </p:sp>
      <p:sp>
        <p:nvSpPr>
          <p:cNvPr id="6" name="Freeform 8"/>
          <p:cNvSpPr/>
          <p:nvPr/>
        </p:nvSpPr>
        <p:spPr bwMode="auto">
          <a:xfrm>
            <a:off x="6755950" y="5005504"/>
            <a:ext cx="2984173" cy="744136"/>
          </a:xfrm>
          <a:custGeom>
            <a:avLst/>
            <a:gdLst>
              <a:gd name="T0" fmla="*/ 5973 w 5973"/>
              <a:gd name="T1" fmla="*/ 0 h 1376"/>
              <a:gd name="T2" fmla="*/ 5 w 5973"/>
              <a:gd name="T3" fmla="*/ 0 h 1376"/>
              <a:gd name="T4" fmla="*/ 0 w 5973"/>
              <a:gd name="T5" fmla="*/ 2 h 1376"/>
              <a:gd name="T6" fmla="*/ 2981 w 5973"/>
              <a:gd name="T7" fmla="*/ 1376 h 1376"/>
              <a:gd name="T8" fmla="*/ 2984 w 5973"/>
              <a:gd name="T9" fmla="*/ 1374 h 1376"/>
              <a:gd name="T10" fmla="*/ 5973 w 5973"/>
              <a:gd name="T11" fmla="*/ 0 h 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73" h="1376">
                <a:moveTo>
                  <a:pt x="5973" y="0"/>
                </a:moveTo>
                <a:lnTo>
                  <a:pt x="5" y="0"/>
                </a:lnTo>
                <a:lnTo>
                  <a:pt x="0" y="2"/>
                </a:lnTo>
                <a:cubicBezTo>
                  <a:pt x="721" y="842"/>
                  <a:pt x="1790" y="1374"/>
                  <a:pt x="2981" y="1376"/>
                </a:cubicBezTo>
                <a:lnTo>
                  <a:pt x="2984" y="1374"/>
                </a:lnTo>
                <a:cubicBezTo>
                  <a:pt x="4178" y="1374"/>
                  <a:pt x="5247" y="842"/>
                  <a:pt x="5973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頒獎典禮</a:t>
            </a:r>
          </a:p>
        </p:txBody>
      </p:sp>
      <p:sp>
        <p:nvSpPr>
          <p:cNvPr id="7" name="Freeform 9"/>
          <p:cNvSpPr/>
          <p:nvPr/>
        </p:nvSpPr>
        <p:spPr bwMode="auto">
          <a:xfrm>
            <a:off x="6283678" y="3349320"/>
            <a:ext cx="3928717" cy="752789"/>
          </a:xfrm>
          <a:custGeom>
            <a:avLst/>
            <a:gdLst>
              <a:gd name="T0" fmla="*/ 7799 w 7864"/>
              <a:gd name="T1" fmla="*/ 1391 h 1392"/>
              <a:gd name="T2" fmla="*/ 7864 w 7864"/>
              <a:gd name="T3" fmla="*/ 688 h 1392"/>
              <a:gd name="T4" fmla="*/ 7862 w 7864"/>
              <a:gd name="T5" fmla="*/ 691 h 1392"/>
              <a:gd name="T6" fmla="*/ 7800 w 7864"/>
              <a:gd name="T7" fmla="*/ 0 h 1392"/>
              <a:gd name="T8" fmla="*/ 56 w 7864"/>
              <a:gd name="T9" fmla="*/ 0 h 1392"/>
              <a:gd name="T10" fmla="*/ 60 w 7864"/>
              <a:gd name="T11" fmla="*/ 4 h 1392"/>
              <a:gd name="T12" fmla="*/ 8 w 7864"/>
              <a:gd name="T13" fmla="*/ 688 h 1392"/>
              <a:gd name="T14" fmla="*/ 0 w 7864"/>
              <a:gd name="T15" fmla="*/ 691 h 1392"/>
              <a:gd name="T16" fmla="*/ 56 w 7864"/>
              <a:gd name="T17" fmla="*/ 1392 h 1392"/>
              <a:gd name="T18" fmla="*/ 7800 w 7864"/>
              <a:gd name="T19" fmla="*/ 1392 h 1392"/>
              <a:gd name="T20" fmla="*/ 7799 w 7864"/>
              <a:gd name="T21" fmla="*/ 1391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64" h="1392">
                <a:moveTo>
                  <a:pt x="7799" y="1391"/>
                </a:moveTo>
                <a:cubicBezTo>
                  <a:pt x="7840" y="1164"/>
                  <a:pt x="7862" y="930"/>
                  <a:pt x="7864" y="688"/>
                </a:cubicBezTo>
                <a:lnTo>
                  <a:pt x="7862" y="691"/>
                </a:lnTo>
                <a:cubicBezTo>
                  <a:pt x="7862" y="457"/>
                  <a:pt x="7841" y="227"/>
                  <a:pt x="7800" y="0"/>
                </a:cubicBezTo>
                <a:lnTo>
                  <a:pt x="56" y="0"/>
                </a:lnTo>
                <a:lnTo>
                  <a:pt x="60" y="4"/>
                </a:lnTo>
                <a:cubicBezTo>
                  <a:pt x="21" y="227"/>
                  <a:pt x="0" y="457"/>
                  <a:pt x="8" y="688"/>
                </a:cubicBezTo>
                <a:lnTo>
                  <a:pt x="0" y="691"/>
                </a:lnTo>
                <a:cubicBezTo>
                  <a:pt x="0" y="930"/>
                  <a:pt x="22" y="1164"/>
                  <a:pt x="56" y="1392"/>
                </a:cubicBezTo>
                <a:lnTo>
                  <a:pt x="7800" y="1392"/>
                </a:lnTo>
                <a:lnTo>
                  <a:pt x="7799" y="1391"/>
                </a:lnTo>
                <a:close/>
              </a:path>
            </a:pathLst>
          </a:custGeom>
          <a:solidFill>
            <a:srgbClr val="90BF01"/>
          </a:solidFill>
          <a:ln>
            <a:solidFill>
              <a:srgbClr val="90BF0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入圍作品 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參賽總數量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為上限</a:t>
            </a:r>
          </a:p>
        </p:txBody>
      </p:sp>
      <p:sp>
        <p:nvSpPr>
          <p:cNvPr id="8" name="Freeform 10"/>
          <p:cNvSpPr/>
          <p:nvPr/>
        </p:nvSpPr>
        <p:spPr bwMode="auto">
          <a:xfrm>
            <a:off x="6339631" y="4183590"/>
            <a:ext cx="3816811" cy="749906"/>
          </a:xfrm>
          <a:custGeom>
            <a:avLst/>
            <a:gdLst>
              <a:gd name="T0" fmla="*/ 7640 w 7640"/>
              <a:gd name="T1" fmla="*/ 5 h 1387"/>
              <a:gd name="T2" fmla="*/ 8 w 7640"/>
              <a:gd name="T3" fmla="*/ 5 h 1387"/>
              <a:gd name="T4" fmla="*/ 0 w 7640"/>
              <a:gd name="T5" fmla="*/ 0 h 1387"/>
              <a:gd name="T6" fmla="*/ 648 w 7640"/>
              <a:gd name="T7" fmla="*/ 1381 h 1387"/>
              <a:gd name="T8" fmla="*/ 6984 w 7640"/>
              <a:gd name="T9" fmla="*/ 1381 h 1387"/>
              <a:gd name="T10" fmla="*/ 6990 w 7640"/>
              <a:gd name="T11" fmla="*/ 1387 h 1387"/>
              <a:gd name="T12" fmla="*/ 7640 w 7640"/>
              <a:gd name="T13" fmla="*/ 5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40" h="1387">
                <a:moveTo>
                  <a:pt x="7640" y="5"/>
                </a:moveTo>
                <a:lnTo>
                  <a:pt x="8" y="5"/>
                </a:lnTo>
                <a:lnTo>
                  <a:pt x="0" y="0"/>
                </a:lnTo>
                <a:cubicBezTo>
                  <a:pt x="125" y="508"/>
                  <a:pt x="348" y="978"/>
                  <a:pt x="648" y="1381"/>
                </a:cubicBezTo>
                <a:lnTo>
                  <a:pt x="6984" y="1381"/>
                </a:lnTo>
                <a:lnTo>
                  <a:pt x="6990" y="1387"/>
                </a:lnTo>
                <a:cubicBezTo>
                  <a:pt x="7291" y="978"/>
                  <a:pt x="7514" y="508"/>
                  <a:pt x="7640" y="5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複審 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評審團選出前六名</a:t>
            </a:r>
          </a:p>
        </p:txBody>
      </p:sp>
      <p:sp>
        <p:nvSpPr>
          <p:cNvPr id="9" name="矩形 8"/>
          <p:cNvSpPr/>
          <p:nvPr/>
        </p:nvSpPr>
        <p:spPr>
          <a:xfrm>
            <a:off x="1621556" y="671329"/>
            <a:ext cx="4127921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1" dirty="0">
                <a:ln w="9525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招募方式</a:t>
            </a:r>
          </a:p>
        </p:txBody>
      </p:sp>
      <p:sp>
        <p:nvSpPr>
          <p:cNvPr id="10" name="矩形 9"/>
          <p:cNvSpPr/>
          <p:nvPr/>
        </p:nvSpPr>
        <p:spPr>
          <a:xfrm>
            <a:off x="6951760" y="670063"/>
            <a:ext cx="41279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1" dirty="0">
                <a:ln w="9525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評選流程</a:t>
            </a:r>
          </a:p>
        </p:txBody>
      </p:sp>
      <p:sp>
        <p:nvSpPr>
          <p:cNvPr id="11" name="矩形 10"/>
          <p:cNvSpPr/>
          <p:nvPr/>
        </p:nvSpPr>
        <p:spPr>
          <a:xfrm>
            <a:off x="1621556" y="2524470"/>
            <a:ext cx="4775767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協辦學校推派老師擔任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贊助商推薦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老師自行報名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429636" y="1477899"/>
            <a:ext cx="9332727" cy="369420"/>
            <a:chOff x="577850" y="1471884"/>
            <a:chExt cx="4337050" cy="369334"/>
          </a:xfrm>
        </p:grpSpPr>
        <p:sp>
          <p:nvSpPr>
            <p:cNvPr id="7" name="文字方塊 38"/>
            <p:cNvSpPr txBox="1"/>
            <p:nvPr/>
          </p:nvSpPr>
          <p:spPr>
            <a:xfrm>
              <a:off x="577850" y="1471886"/>
              <a:ext cx="1333500" cy="369332"/>
            </a:xfrm>
            <a:prstGeom prst="rect">
              <a:avLst/>
            </a:prstGeom>
            <a:solidFill>
              <a:srgbClr val="FFC001"/>
            </a:solidFill>
            <a:ln>
              <a:solidFill>
                <a:srgbClr val="FFBF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教育類</a:t>
              </a:r>
            </a:p>
          </p:txBody>
        </p:sp>
        <p:sp>
          <p:nvSpPr>
            <p:cNvPr id="8" name="文字方塊 39"/>
            <p:cNvSpPr txBox="1"/>
            <p:nvPr/>
          </p:nvSpPr>
          <p:spPr>
            <a:xfrm>
              <a:off x="2006600" y="1471884"/>
              <a:ext cx="1473200" cy="369332"/>
            </a:xfrm>
            <a:prstGeom prst="rect">
              <a:avLst/>
            </a:prstGeom>
            <a:solidFill>
              <a:srgbClr val="90BF01"/>
            </a:solidFill>
            <a:ln>
              <a:solidFill>
                <a:srgbClr val="90BF0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專題類</a:t>
              </a:r>
            </a:p>
          </p:txBody>
        </p:sp>
        <p:sp>
          <p:nvSpPr>
            <p:cNvPr id="9" name="文字方塊 40"/>
            <p:cNvSpPr txBox="1"/>
            <p:nvPr/>
          </p:nvSpPr>
          <p:spPr>
            <a:xfrm>
              <a:off x="3581400" y="1471886"/>
              <a:ext cx="1333500" cy="36933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專業類</a:t>
              </a:r>
            </a:p>
          </p:txBody>
        </p:sp>
      </p:grp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636" y="3250367"/>
            <a:ext cx="8349176" cy="3260247"/>
          </a:xfrm>
          <a:prstGeom prst="rect">
            <a:avLst/>
          </a:prstGeom>
        </p:spPr>
      </p:pic>
      <p:sp>
        <p:nvSpPr>
          <p:cNvPr id="16" name="文字方塊 42"/>
          <p:cNvSpPr txBox="1"/>
          <p:nvPr/>
        </p:nvSpPr>
        <p:spPr>
          <a:xfrm>
            <a:off x="1429636" y="1880612"/>
            <a:ext cx="101248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使用第十一屆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大賽專屬製作平台完成作品：</a:t>
            </a:r>
          </a:p>
          <a:p>
            <a:pPr>
              <a:lnSpc>
                <a:spcPct val="15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國小組，國中組，高中組，高職組，大專組，教師組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含在校服務人員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海外組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包含中國、香港及其他海外地區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專業類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接受社會人士報名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4">
            <a:extLst>
              <a:ext uri="{FF2B5EF4-FFF2-40B4-BE49-F238E27FC236}">
                <a16:creationId xmlns:a16="http://schemas.microsoft.com/office/drawing/2014/main" id="{9CA03E06-479A-47AE-8418-D945DBCD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得獎獎項</a:t>
            </a:r>
            <a:br>
              <a:rPr lang="zh-TW" altLang="en-US" dirty="0"/>
            </a:br>
            <a:endParaRPr lang="zh-TW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197DFA-0FA7-4782-8FFD-3D7DDA7D9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參賽作品長期刊登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D9AE8AF-578C-4C56-BA91-91F88EC1A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180" y="2208062"/>
            <a:ext cx="4800600" cy="2996398"/>
          </a:xfrm>
        </p:spPr>
        <p:txBody>
          <a:bodyPr/>
          <a:lstStyle/>
          <a:p>
            <a:pPr lvl="0">
              <a:buClr>
                <a:srgbClr val="2A1A00"/>
              </a:buClr>
            </a:pP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參賽者的優秀作品會以不同組別作分類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長期刊登到</a:t>
            </a:r>
            <a:r>
              <a:rPr lang="en-US" altLang="zh-TW" sz="24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GoGoFinder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電子書平台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rgbClr val="2A1A00"/>
              </a:buClr>
              <a:buNone/>
            </a:pP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Clr>
                <a:srgbClr val="2A1A00"/>
              </a:buClr>
            </a:pP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未來升學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或是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職涯發展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也能成為參賽者的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寶貴經驗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429FBFBA-22CE-4700-9698-D252BEA7DB7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7259" y="2208062"/>
            <a:ext cx="6014741" cy="370078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7E9868B-7DF8-484B-8475-957F6F3DA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173" y="2819400"/>
            <a:ext cx="1196908" cy="136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03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D3E568-C165-4534-9758-5B2B9AF81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b="1" cap="none" spc="0" dirty="0">
                <a:solidFill>
                  <a:srgbClr val="3A3A3A"/>
                </a:solidFill>
                <a:cs typeface="Arial" panose="020B0604020202020204" pitchFamily="34" charset="0"/>
              </a:rPr>
              <a:t>近期賽事活動花絮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181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CER-NB01\Documents\Chuck\第8屆活動圖\10_活動當天照片影片\06_文化部結案照片挑選\作品牆\作品牆4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38" y="3880595"/>
            <a:ext cx="44784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CER-NB01\Documents\Chuck\第8屆活動圖\10_活動當天照片影片\06_文化部結案照片挑選\媒體牆\媒體牆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57" y="1269834"/>
            <a:ext cx="447941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CER-NB01\Documents\Chuck\第8屆活動圖\10_活動當天照片影片\06_文化部結案照片挑選\團體照\團體照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334" y="1269554"/>
            <a:ext cx="44784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ACER-NB01\Documents\Chuck\第8屆活動圖\10_活動當天照片影片\03_頒獎典禮照片\9.高職組V\IMG_0645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74" y="3880154"/>
            <a:ext cx="44784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4">
            <a:extLst>
              <a:ext uri="{FF2B5EF4-FFF2-40B4-BE49-F238E27FC236}">
                <a16:creationId xmlns:a16="http://schemas.microsoft.com/office/drawing/2014/main" id="{45384305-F1C7-4A22-B8F1-4C64CC4F0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zh-TW" altLang="en-US" dirty="0"/>
              <a:t>近期賽事活動花絮</a:t>
            </a:r>
            <a:br>
              <a:rPr lang="zh-TW" altLang="en-US" dirty="0"/>
            </a:br>
            <a:endParaRPr lang="zh-TW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ACER-NB01\Documents\Chuck\第9屆活動圖\10_活動當天照片影片\電子書頒獎典禮照片_攝影師提供\大賽開幕-11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74" y="1269554"/>
            <a:ext cx="44784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74" y="3905506"/>
            <a:ext cx="44784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 descr="C:\Users\ACER-NB01\Documents\Chuck\第9屆活動圖\10_活動當天照片影片\電子書頒獎典禮照片_攝影師提供\專題比賽\專題-牙齒第一-0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38" y="1269554"/>
            <a:ext cx="44784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ACER-NB01\Documents\Chuck\第9屆活動圖\10_活動當天照片影片\電子書頒獎典禮照片_攝影師提供\貴賓\致詞-嘉賓合照-04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38" y="3913648"/>
            <a:ext cx="44784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4">
            <a:extLst>
              <a:ext uri="{FF2B5EF4-FFF2-40B4-BE49-F238E27FC236}">
                <a16:creationId xmlns:a16="http://schemas.microsoft.com/office/drawing/2014/main" id="{60302E0B-8C74-4B91-8A2A-EF9F0F34A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近期賽事活動花絮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0FB7D8-B8A0-415B-B625-B32C0B93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2616538"/>
            <a:ext cx="10178322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solidFill>
                  <a:srgbClr val="3A3A3A"/>
                </a:solidFill>
                <a:cs typeface="Arial" panose="020B0604020202020204" pitchFamily="34" charset="0"/>
              </a:rPr>
              <a:t>活動願景及歷史</a:t>
            </a:r>
            <a:br>
              <a:rPr lang="zh-CN" altLang="en-US" b="1" dirty="0">
                <a:solidFill>
                  <a:srgbClr val="3A3A3A"/>
                </a:solidFill>
                <a:cs typeface="Arial" panose="020B0604020202020204" pitchFamily="34" charset="0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7806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A0C962-1B97-43D0-A199-A711B5D6E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</a:pPr>
            <a:r>
              <a:rPr lang="zh-TW" altLang="en-US" b="1" cap="none" spc="0" dirty="0">
                <a:solidFill>
                  <a:srgbClr val="3A3A3A"/>
                </a:solidFill>
                <a:cs typeface="Arial" panose="020B0604020202020204" pitchFamily="34" charset="0"/>
              </a:rPr>
              <a:t>招募夥伴單位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8103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3"/>
          <p:cNvSpPr txBox="1"/>
          <p:nvPr/>
        </p:nvSpPr>
        <p:spPr>
          <a:xfrm>
            <a:off x="1342166" y="1275641"/>
            <a:ext cx="3499193" cy="584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主辦學校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大賽辦理工作</a:t>
            </a:r>
          </a:p>
        </p:txBody>
      </p:sp>
      <p:sp>
        <p:nvSpPr>
          <p:cNvPr id="11" name="文字版面配置區 2"/>
          <p:cNvSpPr txBox="1"/>
          <p:nvPr/>
        </p:nvSpPr>
        <p:spPr>
          <a:xfrm>
            <a:off x="6252766" y="2481570"/>
            <a:ext cx="5007319" cy="27500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大賽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宣傳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，於校內各佈告欄張貼海報，並鼓勵各校師生踴躍參加。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開賽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研習營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頒獎典禮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發公文至各級學校、各直轄市及縣市政府教育局   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網路管理中心 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各大圖書館及圖書館學會等。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登錄研習課程於全國教師研習網，及協助後續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研習點數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登錄。</a:t>
            </a:r>
          </a:p>
        </p:txBody>
      </p:sp>
      <p:sp>
        <p:nvSpPr>
          <p:cNvPr id="13" name="文字版面配置區 2"/>
          <p:cNvSpPr txBox="1"/>
          <p:nvPr/>
        </p:nvSpPr>
        <p:spPr>
          <a:xfrm>
            <a:off x="1182172" y="2398146"/>
            <a:ext cx="4631488" cy="3600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推派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位以上老師擔任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大賽評審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主管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圖書館館長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系所主任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教授擔任大賽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評審團團長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以主辦學校及評審團團長的角色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出席頒獎典禮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可邀請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位以上貴校人員擔任頒獎典禮工作人員。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提供免費研習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課程場地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電腦教室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頒獎典禮場地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(300~400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sz="1800" dirty="0"/>
          </a:p>
        </p:txBody>
      </p:sp>
      <p:sp>
        <p:nvSpPr>
          <p:cNvPr id="16" name="標題 15">
            <a:extLst>
              <a:ext uri="{FF2B5EF4-FFF2-40B4-BE49-F238E27FC236}">
                <a16:creationId xmlns:a16="http://schemas.microsoft.com/office/drawing/2014/main" id="{A9D1CEC3-4E6D-4828-810E-268955604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大賽辦理工作</a:t>
            </a:r>
            <a:r>
              <a:rPr lang="en-US" altLang="zh-TW" dirty="0"/>
              <a:t>(</a:t>
            </a:r>
            <a:r>
              <a:rPr lang="zh-TW" altLang="en-US" dirty="0"/>
              <a:t>主辦學校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/>
          <p:cNvSpPr>
            <a:spLocks noChangeArrowheads="1"/>
          </p:cNvSpPr>
          <p:nvPr/>
        </p:nvSpPr>
        <p:spPr bwMode="auto">
          <a:xfrm rot="14400000">
            <a:off x="5975999" y="1854270"/>
            <a:ext cx="3216223" cy="294376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82E54"/>
              </a:gs>
              <a:gs pos="100000">
                <a:srgbClr val="CCECFF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rot="7200000" flipH="1">
            <a:off x="3416462" y="1854270"/>
            <a:ext cx="3216223" cy="2943767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FC001"/>
              </a:gs>
              <a:gs pos="100000">
                <a:srgbClr val="CCECFF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 rot="7200000" flipV="1">
            <a:off x="5967960" y="3265452"/>
            <a:ext cx="3149300" cy="294376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82E54"/>
              </a:gs>
              <a:gs pos="100000">
                <a:srgbClr val="CCECFF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 rot="14400000" flipH="1" flipV="1">
            <a:off x="3455350" y="3316882"/>
            <a:ext cx="3164372" cy="2943767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FC001"/>
              </a:gs>
              <a:gs pos="100000">
                <a:srgbClr val="CCECFF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8" name="组合 19"/>
          <p:cNvGrpSpPr/>
          <p:nvPr/>
        </p:nvGrpSpPr>
        <p:grpSpPr>
          <a:xfrm>
            <a:off x="4656347" y="2427440"/>
            <a:ext cx="3285831" cy="3287020"/>
            <a:chOff x="3492715" y="1529026"/>
            <a:chExt cx="2464694" cy="2464694"/>
          </a:xfrm>
        </p:grpSpPr>
        <p:sp>
          <p:nvSpPr>
            <p:cNvPr id="9" name="Oval 19"/>
            <p:cNvSpPr>
              <a:spLocks noChangeArrowheads="1"/>
            </p:cNvSpPr>
            <p:nvPr/>
          </p:nvSpPr>
          <p:spPr bwMode="auto">
            <a:xfrm>
              <a:off x="3492715" y="1529026"/>
              <a:ext cx="2464694" cy="2464694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 w="12700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" name="Oval 20"/>
            <p:cNvSpPr>
              <a:spLocks noChangeArrowheads="1"/>
            </p:cNvSpPr>
            <p:nvPr/>
          </p:nvSpPr>
          <p:spPr bwMode="auto">
            <a:xfrm>
              <a:off x="3593831" y="1630142"/>
              <a:ext cx="2263727" cy="226372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57150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" name="Arc 39"/>
            <p:cNvSpPr/>
            <p:nvPr/>
          </p:nvSpPr>
          <p:spPr bwMode="auto">
            <a:xfrm rot="884024">
              <a:off x="4829970" y="1952448"/>
              <a:ext cx="955543" cy="953015"/>
            </a:xfrm>
            <a:custGeom>
              <a:avLst/>
              <a:gdLst>
                <a:gd name="G0" fmla="+- 0 0 0"/>
                <a:gd name="G1" fmla="+- 20637 0 0"/>
                <a:gd name="G2" fmla="+- 21600 0 0"/>
                <a:gd name="T0" fmla="*/ 6379 w 20646"/>
                <a:gd name="T1" fmla="*/ 0 h 20637"/>
                <a:gd name="T2" fmla="*/ 20646 w 20646"/>
                <a:gd name="T3" fmla="*/ 14290 h 20637"/>
                <a:gd name="T4" fmla="*/ 0 w 20646"/>
                <a:gd name="T5" fmla="*/ 20637 h 20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46" h="20637" fill="none" extrusionOk="0">
                  <a:moveTo>
                    <a:pt x="6378" y="0"/>
                  </a:moveTo>
                  <a:cubicBezTo>
                    <a:pt x="13205" y="2110"/>
                    <a:pt x="18546" y="7460"/>
                    <a:pt x="20646" y="14289"/>
                  </a:cubicBezTo>
                </a:path>
                <a:path w="20646" h="20637" stroke="0" extrusionOk="0">
                  <a:moveTo>
                    <a:pt x="6378" y="0"/>
                  </a:moveTo>
                  <a:cubicBezTo>
                    <a:pt x="13205" y="2110"/>
                    <a:pt x="18546" y="7460"/>
                    <a:pt x="20646" y="14289"/>
                  </a:cubicBezTo>
                  <a:lnTo>
                    <a:pt x="0" y="20637"/>
                  </a:lnTo>
                  <a:close/>
                </a:path>
              </a:pathLst>
            </a:custGeom>
            <a:solidFill>
              <a:srgbClr val="082E54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" name="Arc 40"/>
            <p:cNvSpPr/>
            <p:nvPr/>
          </p:nvSpPr>
          <p:spPr bwMode="auto">
            <a:xfrm rot="4500000">
              <a:off x="4847665" y="2622339"/>
              <a:ext cx="955543" cy="968183"/>
            </a:xfrm>
            <a:custGeom>
              <a:avLst/>
              <a:gdLst>
                <a:gd name="G0" fmla="+- 0 0 0"/>
                <a:gd name="G1" fmla="+- 20919 0 0"/>
                <a:gd name="G2" fmla="+- 21600 0 0"/>
                <a:gd name="T0" fmla="*/ 5380 w 20690"/>
                <a:gd name="T1" fmla="*/ 0 h 20919"/>
                <a:gd name="T2" fmla="*/ 20690 w 20690"/>
                <a:gd name="T3" fmla="*/ 14717 h 20919"/>
                <a:gd name="T4" fmla="*/ 0 w 20690"/>
                <a:gd name="T5" fmla="*/ 20919 h 20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0" h="20919" fill="none" extrusionOk="0">
                  <a:moveTo>
                    <a:pt x="5380" y="-1"/>
                  </a:moveTo>
                  <a:cubicBezTo>
                    <a:pt x="12709" y="1884"/>
                    <a:pt x="18517" y="7467"/>
                    <a:pt x="20690" y="14716"/>
                  </a:cubicBezTo>
                </a:path>
                <a:path w="20690" h="20919" stroke="0" extrusionOk="0">
                  <a:moveTo>
                    <a:pt x="5380" y="-1"/>
                  </a:moveTo>
                  <a:cubicBezTo>
                    <a:pt x="12709" y="1884"/>
                    <a:pt x="18517" y="7467"/>
                    <a:pt x="20690" y="14716"/>
                  </a:cubicBezTo>
                  <a:lnTo>
                    <a:pt x="0" y="20919"/>
                  </a:lnTo>
                  <a:close/>
                </a:path>
              </a:pathLst>
            </a:custGeom>
            <a:solidFill>
              <a:srgbClr val="082E54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" name="Arc 41"/>
            <p:cNvSpPr/>
            <p:nvPr/>
          </p:nvSpPr>
          <p:spPr bwMode="auto">
            <a:xfrm rot="20724172" flipH="1">
              <a:off x="3659556" y="1947392"/>
              <a:ext cx="958071" cy="958071"/>
            </a:xfrm>
            <a:custGeom>
              <a:avLst/>
              <a:gdLst>
                <a:gd name="G0" fmla="+- 0 0 0"/>
                <a:gd name="G1" fmla="+- 20739 0 0"/>
                <a:gd name="G2" fmla="+- 21600 0 0"/>
                <a:gd name="T0" fmla="*/ 6038 w 20704"/>
                <a:gd name="T1" fmla="*/ 0 h 20739"/>
                <a:gd name="T2" fmla="*/ 20704 w 20704"/>
                <a:gd name="T3" fmla="*/ 14583 h 20739"/>
                <a:gd name="T4" fmla="*/ 0 w 20704"/>
                <a:gd name="T5" fmla="*/ 20739 h 20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4" h="20739" fill="none" extrusionOk="0">
                  <a:moveTo>
                    <a:pt x="6037" y="0"/>
                  </a:moveTo>
                  <a:cubicBezTo>
                    <a:pt x="13087" y="2052"/>
                    <a:pt x="18611" y="7545"/>
                    <a:pt x="20704" y="14582"/>
                  </a:cubicBezTo>
                </a:path>
                <a:path w="20704" h="20739" stroke="0" extrusionOk="0">
                  <a:moveTo>
                    <a:pt x="6037" y="0"/>
                  </a:moveTo>
                  <a:cubicBezTo>
                    <a:pt x="13087" y="2052"/>
                    <a:pt x="18611" y="7545"/>
                    <a:pt x="20704" y="14582"/>
                  </a:cubicBezTo>
                  <a:lnTo>
                    <a:pt x="0" y="20739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" name="Arc 42"/>
            <p:cNvSpPr/>
            <p:nvPr/>
          </p:nvSpPr>
          <p:spPr bwMode="auto">
            <a:xfrm rot="17100000" flipH="1">
              <a:off x="3669035" y="2622971"/>
              <a:ext cx="950487" cy="964390"/>
            </a:xfrm>
            <a:custGeom>
              <a:avLst/>
              <a:gdLst>
                <a:gd name="G0" fmla="+- 0 0 0"/>
                <a:gd name="G1" fmla="+- 20851 0 0"/>
                <a:gd name="G2" fmla="+- 21600 0 0"/>
                <a:gd name="T0" fmla="*/ 5637 w 20584"/>
                <a:gd name="T1" fmla="*/ 0 h 20851"/>
                <a:gd name="T2" fmla="*/ 20584 w 20584"/>
                <a:gd name="T3" fmla="*/ 14306 h 20851"/>
                <a:gd name="T4" fmla="*/ 0 w 20584"/>
                <a:gd name="T5" fmla="*/ 20851 h 20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84" h="20851" fill="none" extrusionOk="0">
                  <a:moveTo>
                    <a:pt x="5637" y="-1"/>
                  </a:moveTo>
                  <a:cubicBezTo>
                    <a:pt x="12728" y="1916"/>
                    <a:pt x="18358" y="7305"/>
                    <a:pt x="20584" y="14305"/>
                  </a:cubicBezTo>
                </a:path>
                <a:path w="20584" h="20851" stroke="0" extrusionOk="0">
                  <a:moveTo>
                    <a:pt x="5637" y="-1"/>
                  </a:moveTo>
                  <a:cubicBezTo>
                    <a:pt x="12728" y="1916"/>
                    <a:pt x="18358" y="7305"/>
                    <a:pt x="20584" y="14305"/>
                  </a:cubicBezTo>
                  <a:lnTo>
                    <a:pt x="0" y="20851"/>
                  </a:lnTo>
                  <a:close/>
                </a:path>
              </a:pathLst>
            </a:custGeom>
            <a:solidFill>
              <a:srgbClr val="FFC00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Arc 44"/>
            <p:cNvSpPr/>
            <p:nvPr/>
          </p:nvSpPr>
          <p:spPr bwMode="auto">
            <a:xfrm rot="884024">
              <a:off x="4806614" y="2210971"/>
              <a:ext cx="658516" cy="661043"/>
            </a:xfrm>
            <a:custGeom>
              <a:avLst/>
              <a:gdLst>
                <a:gd name="G0" fmla="+- 0 0 0"/>
                <a:gd name="G1" fmla="+- 20754 0 0"/>
                <a:gd name="G2" fmla="+- 21600 0 0"/>
                <a:gd name="T0" fmla="*/ 5986 w 20590"/>
                <a:gd name="T1" fmla="*/ 0 h 20754"/>
                <a:gd name="T2" fmla="*/ 20590 w 20590"/>
                <a:gd name="T3" fmla="*/ 14225 h 20754"/>
                <a:gd name="T4" fmla="*/ 0 w 20590"/>
                <a:gd name="T5" fmla="*/ 20754 h 20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90" h="20754" fill="none" extrusionOk="0">
                  <a:moveTo>
                    <a:pt x="5985" y="0"/>
                  </a:moveTo>
                  <a:cubicBezTo>
                    <a:pt x="12926" y="2001"/>
                    <a:pt x="18406" y="7339"/>
                    <a:pt x="20589" y="14225"/>
                  </a:cubicBezTo>
                </a:path>
                <a:path w="20590" h="20754" stroke="0" extrusionOk="0">
                  <a:moveTo>
                    <a:pt x="5985" y="0"/>
                  </a:moveTo>
                  <a:cubicBezTo>
                    <a:pt x="12926" y="2001"/>
                    <a:pt x="18406" y="7339"/>
                    <a:pt x="20589" y="14225"/>
                  </a:cubicBezTo>
                  <a:lnTo>
                    <a:pt x="0" y="2075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3175">
              <a:noFill/>
              <a:rou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6" name="Arc 45"/>
            <p:cNvSpPr/>
            <p:nvPr/>
          </p:nvSpPr>
          <p:spPr bwMode="auto">
            <a:xfrm rot="4500000">
              <a:off x="4808473" y="2664664"/>
              <a:ext cx="659780" cy="666099"/>
            </a:xfrm>
            <a:custGeom>
              <a:avLst/>
              <a:gdLst>
                <a:gd name="G0" fmla="+- 0 0 0"/>
                <a:gd name="G1" fmla="+- 20863 0 0"/>
                <a:gd name="G2" fmla="+- 21600 0 0"/>
                <a:gd name="T0" fmla="*/ 5593 w 20718"/>
                <a:gd name="T1" fmla="*/ 0 h 20863"/>
                <a:gd name="T2" fmla="*/ 20718 w 20718"/>
                <a:gd name="T3" fmla="*/ 14753 h 20863"/>
                <a:gd name="T4" fmla="*/ 0 w 20718"/>
                <a:gd name="T5" fmla="*/ 20863 h 20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18" h="20863" fill="none" extrusionOk="0">
                  <a:moveTo>
                    <a:pt x="5593" y="-1"/>
                  </a:moveTo>
                  <a:cubicBezTo>
                    <a:pt x="12859" y="1947"/>
                    <a:pt x="18589" y="7536"/>
                    <a:pt x="20717" y="14753"/>
                  </a:cubicBezTo>
                </a:path>
                <a:path w="20718" h="20863" stroke="0" extrusionOk="0">
                  <a:moveTo>
                    <a:pt x="5593" y="-1"/>
                  </a:moveTo>
                  <a:cubicBezTo>
                    <a:pt x="12859" y="1947"/>
                    <a:pt x="18589" y="7536"/>
                    <a:pt x="20717" y="14753"/>
                  </a:cubicBezTo>
                  <a:lnTo>
                    <a:pt x="0" y="20863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3175">
              <a:noFill/>
              <a:rou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" name="Arc 46"/>
            <p:cNvSpPr/>
            <p:nvPr/>
          </p:nvSpPr>
          <p:spPr bwMode="auto">
            <a:xfrm rot="20724172" flipH="1">
              <a:off x="4007196" y="2214121"/>
              <a:ext cx="658515" cy="657252"/>
            </a:xfrm>
            <a:custGeom>
              <a:avLst/>
              <a:gdLst>
                <a:gd name="G0" fmla="+- 0 0 0"/>
                <a:gd name="G1" fmla="+- 20650 0 0"/>
                <a:gd name="G2" fmla="+- 21600 0 0"/>
                <a:gd name="T0" fmla="*/ 6335 w 20600"/>
                <a:gd name="T1" fmla="*/ 0 h 20650"/>
                <a:gd name="T2" fmla="*/ 20600 w 20600"/>
                <a:gd name="T3" fmla="*/ 14154 h 20650"/>
                <a:gd name="T4" fmla="*/ 0 w 20600"/>
                <a:gd name="T5" fmla="*/ 20650 h 20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00" h="20650" fill="none" extrusionOk="0">
                  <a:moveTo>
                    <a:pt x="6335" y="-1"/>
                  </a:moveTo>
                  <a:cubicBezTo>
                    <a:pt x="13128" y="2084"/>
                    <a:pt x="18462" y="7376"/>
                    <a:pt x="20600" y="14153"/>
                  </a:cubicBezTo>
                </a:path>
                <a:path w="20600" h="20650" stroke="0" extrusionOk="0">
                  <a:moveTo>
                    <a:pt x="6335" y="-1"/>
                  </a:moveTo>
                  <a:cubicBezTo>
                    <a:pt x="13128" y="2084"/>
                    <a:pt x="18462" y="7376"/>
                    <a:pt x="20600" y="14153"/>
                  </a:cubicBezTo>
                  <a:lnTo>
                    <a:pt x="0" y="2065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3175">
              <a:noFill/>
              <a:rou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" name="Arc 47"/>
            <p:cNvSpPr/>
            <p:nvPr/>
          </p:nvSpPr>
          <p:spPr bwMode="auto">
            <a:xfrm rot="17100000" flipH="1">
              <a:off x="4000848" y="2664664"/>
              <a:ext cx="657252" cy="663572"/>
            </a:xfrm>
            <a:custGeom>
              <a:avLst/>
              <a:gdLst>
                <a:gd name="G0" fmla="+- 0 0 0"/>
                <a:gd name="G1" fmla="+- 20821 0 0"/>
                <a:gd name="G2" fmla="+- 21600 0 0"/>
                <a:gd name="T0" fmla="*/ 5747 w 20653"/>
                <a:gd name="T1" fmla="*/ 0 h 20821"/>
                <a:gd name="T2" fmla="*/ 20653 w 20653"/>
                <a:gd name="T3" fmla="*/ 14496 h 20821"/>
                <a:gd name="T4" fmla="*/ 0 w 20653"/>
                <a:gd name="T5" fmla="*/ 20821 h 20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53" h="20821" fill="none" extrusionOk="0">
                  <a:moveTo>
                    <a:pt x="5747" y="-1"/>
                  </a:moveTo>
                  <a:cubicBezTo>
                    <a:pt x="12867" y="1965"/>
                    <a:pt x="18490" y="7432"/>
                    <a:pt x="20653" y="14495"/>
                  </a:cubicBezTo>
                </a:path>
                <a:path w="20653" h="20821" stroke="0" extrusionOk="0">
                  <a:moveTo>
                    <a:pt x="5747" y="-1"/>
                  </a:moveTo>
                  <a:cubicBezTo>
                    <a:pt x="12867" y="1965"/>
                    <a:pt x="18490" y="7432"/>
                    <a:pt x="20653" y="14495"/>
                  </a:cubicBezTo>
                  <a:lnTo>
                    <a:pt x="0" y="2082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3175">
              <a:noFill/>
              <a:rou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Oval 48"/>
            <p:cNvSpPr>
              <a:spLocks noChangeArrowheads="1"/>
            </p:cNvSpPr>
            <p:nvPr/>
          </p:nvSpPr>
          <p:spPr bwMode="auto">
            <a:xfrm>
              <a:off x="4192941" y="2215349"/>
              <a:ext cx="1089521" cy="1089521"/>
            </a:xfrm>
            <a:prstGeom prst="ellipse">
              <a:avLst/>
            </a:prstGeom>
            <a:gradFill rotWithShape="1">
              <a:gsLst>
                <a:gs pos="0">
                  <a:srgbClr val="BDE6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Oval 49"/>
            <p:cNvSpPr>
              <a:spLocks noChangeArrowheads="1"/>
            </p:cNvSpPr>
            <p:nvPr/>
          </p:nvSpPr>
          <p:spPr bwMode="auto">
            <a:xfrm>
              <a:off x="4249818" y="2282338"/>
              <a:ext cx="974503" cy="9719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round/>
            </a:ln>
            <a:effectLst/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zh-CN" altLang="zh-CN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1" name="AutoShape 52"/>
            <p:cNvSpPr>
              <a:spLocks noChangeAspect="1" noChangeArrowheads="1"/>
            </p:cNvSpPr>
            <p:nvPr/>
          </p:nvSpPr>
          <p:spPr bwMode="auto">
            <a:xfrm>
              <a:off x="4251083" y="2283602"/>
              <a:ext cx="971974" cy="971975"/>
            </a:xfrm>
            <a:custGeom>
              <a:avLst/>
              <a:gdLst>
                <a:gd name="G0" fmla="+- 451 0 0"/>
                <a:gd name="G1" fmla="+- 21600 0 451"/>
                <a:gd name="G2" fmla="+- 21600 0 45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51" y="10800"/>
                  </a:moveTo>
                  <a:cubicBezTo>
                    <a:pt x="451" y="16516"/>
                    <a:pt x="5084" y="21149"/>
                    <a:pt x="10800" y="21149"/>
                  </a:cubicBezTo>
                  <a:cubicBezTo>
                    <a:pt x="16516" y="21149"/>
                    <a:pt x="21149" y="16516"/>
                    <a:pt x="21149" y="10800"/>
                  </a:cubicBezTo>
                  <a:cubicBezTo>
                    <a:pt x="21149" y="5084"/>
                    <a:pt x="16516" y="451"/>
                    <a:pt x="10800" y="451"/>
                  </a:cubicBezTo>
                  <a:cubicBezTo>
                    <a:pt x="5084" y="451"/>
                    <a:pt x="451" y="5084"/>
                    <a:pt x="451" y="1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2" name="AutoShape 121"/>
            <p:cNvSpPr>
              <a:spLocks noChangeArrowheads="1"/>
            </p:cNvSpPr>
            <p:nvPr/>
          </p:nvSpPr>
          <p:spPr bwMode="auto">
            <a:xfrm>
              <a:off x="3734128" y="3028066"/>
              <a:ext cx="481564" cy="245206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99CC">
                          <a:gamma/>
                          <a:tint val="31765"/>
                          <a:invGamma/>
                        </a:srgbClr>
                      </a:gs>
                      <a:gs pos="100000">
                        <a:srgbClr val="0099CC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339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890C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</a:p>
          </p:txBody>
        </p:sp>
        <p:sp>
          <p:nvSpPr>
            <p:cNvPr id="23" name="AutoShape 122"/>
            <p:cNvSpPr>
              <a:spLocks noChangeArrowheads="1"/>
            </p:cNvSpPr>
            <p:nvPr/>
          </p:nvSpPr>
          <p:spPr bwMode="auto">
            <a:xfrm>
              <a:off x="5282462" y="3028066"/>
              <a:ext cx="481563" cy="243941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99CC">
                          <a:gamma/>
                          <a:tint val="31765"/>
                          <a:invGamma/>
                        </a:srgbClr>
                      </a:gs>
                      <a:gs pos="100000">
                        <a:srgbClr val="0099CC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339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890C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</a:p>
          </p:txBody>
        </p:sp>
        <p:sp>
          <p:nvSpPr>
            <p:cNvPr id="24" name="AutoShape 123"/>
            <p:cNvSpPr>
              <a:spLocks noChangeArrowheads="1"/>
            </p:cNvSpPr>
            <p:nvPr/>
          </p:nvSpPr>
          <p:spPr bwMode="auto">
            <a:xfrm>
              <a:off x="5282462" y="2282338"/>
              <a:ext cx="481563" cy="243941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99CC">
                          <a:gamma/>
                          <a:tint val="31765"/>
                          <a:invGamma/>
                        </a:srgbClr>
                      </a:gs>
                      <a:gs pos="100000">
                        <a:srgbClr val="0099CC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339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890C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</a:p>
          </p:txBody>
        </p:sp>
        <p:sp>
          <p:nvSpPr>
            <p:cNvPr id="25" name="AutoShape 124"/>
            <p:cNvSpPr>
              <a:spLocks noChangeArrowheads="1"/>
            </p:cNvSpPr>
            <p:nvPr/>
          </p:nvSpPr>
          <p:spPr bwMode="auto">
            <a:xfrm>
              <a:off x="3711377" y="2282338"/>
              <a:ext cx="481564" cy="243941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99CC">
                          <a:gamma/>
                          <a:tint val="31765"/>
                          <a:invGamma/>
                        </a:srgbClr>
                      </a:gs>
                      <a:gs pos="100000">
                        <a:srgbClr val="0099CC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339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890C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</a:p>
          </p:txBody>
        </p:sp>
        <p:sp>
          <p:nvSpPr>
            <p:cNvPr id="26" name="TextBox 27"/>
            <p:cNvSpPr txBox="1"/>
            <p:nvPr/>
          </p:nvSpPr>
          <p:spPr>
            <a:xfrm>
              <a:off x="4313519" y="2505734"/>
              <a:ext cx="848364" cy="53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TW" altLang="en-US" sz="2000" b="1" dirty="0">
                  <a:solidFill>
                    <a:srgbClr val="C475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協辦</a:t>
              </a:r>
              <a:endParaRPr lang="en-US" altLang="zh-TW" sz="2000" b="1" dirty="0">
                <a:solidFill>
                  <a:srgbClr val="C475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defRPr/>
              </a:pPr>
              <a:r>
                <a:rPr lang="zh-TW" altLang="en-US" sz="2000" b="1" kern="0" dirty="0">
                  <a:solidFill>
                    <a:srgbClr val="C475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工作</a:t>
              </a:r>
              <a:endParaRPr lang="zh-CN" alt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7" name="TextBox 32"/>
          <p:cNvSpPr txBox="1"/>
          <p:nvPr/>
        </p:nvSpPr>
        <p:spPr>
          <a:xfrm>
            <a:off x="1691628" y="2135629"/>
            <a:ext cx="3731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大賽宣傳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，協助於校內各佈告欄張貼海報，並鼓勵學校師生踴躍參加。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TextBox 32"/>
          <p:cNvSpPr txBox="1"/>
          <p:nvPr/>
        </p:nvSpPr>
        <p:spPr>
          <a:xfrm>
            <a:off x="1691750" y="5242769"/>
            <a:ext cx="3731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可免費提供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研習課程場地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電腦教室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TextBox 32"/>
          <p:cNvSpPr txBox="1"/>
          <p:nvPr/>
        </p:nvSpPr>
        <p:spPr>
          <a:xfrm>
            <a:off x="7739635" y="2135392"/>
            <a:ext cx="373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推派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位以上老師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擔任大賽評審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7727176" y="5170760"/>
            <a:ext cx="397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協助推廣大賽訊息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至其他外校，並邀請該校師生參與研習營及本次大賽。</a:t>
            </a:r>
          </a:p>
        </p:txBody>
      </p:sp>
      <p:sp>
        <p:nvSpPr>
          <p:cNvPr id="38" name="標題 37">
            <a:extLst>
              <a:ext uri="{FF2B5EF4-FFF2-40B4-BE49-F238E27FC236}">
                <a16:creationId xmlns:a16="http://schemas.microsoft.com/office/drawing/2014/main" id="{715E73B7-1C0A-4544-A85B-7B7616BE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大賽辦理工作</a:t>
            </a:r>
            <a:r>
              <a:rPr lang="en-US" altLang="zh-TW" dirty="0"/>
              <a:t>(</a:t>
            </a:r>
            <a:r>
              <a:rPr lang="zh-TW" altLang="en-US" dirty="0"/>
              <a:t>協辦學校</a:t>
            </a:r>
            <a:r>
              <a:rPr lang="en-US" altLang="zh-TW" dirty="0"/>
              <a:t>)</a:t>
            </a:r>
            <a:br>
              <a:rPr lang="en-US" altLang="zh-TW" dirty="0"/>
            </a:br>
            <a:endParaRPr lang="zh-TW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8C1468-CF86-4A53-A146-E318A158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rgbClr val="3A3A3A"/>
                </a:solidFill>
                <a:cs typeface="Arial" panose="020B0604020202020204" pitchFamily="34" charset="0"/>
              </a:rPr>
              <a:t>賽事及近年發展</a:t>
            </a:r>
          </a:p>
        </p:txBody>
      </p:sp>
    </p:spTree>
    <p:extLst>
      <p:ext uri="{BB962C8B-B14F-4D97-AF65-F5344CB8AC3E}">
        <p14:creationId xmlns:p14="http://schemas.microsoft.com/office/powerpoint/2010/main" val="3324912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C6B8DD-E42E-4858-B7C8-2CC72A83A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近期賽事及網址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12" name="內容版面配置區 11">
            <a:extLst>
              <a:ext uri="{FF2B5EF4-FFF2-40B4-BE49-F238E27FC236}">
                <a16:creationId xmlns:a16="http://schemas.microsoft.com/office/drawing/2014/main" id="{B4F0AAC8-72B1-4F70-AD46-8D422F7A9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93495"/>
            <a:ext cx="10178322" cy="3593591"/>
          </a:xfrm>
        </p:spPr>
        <p:txBody>
          <a:bodyPr>
            <a:normAutofit fontScale="92500"/>
          </a:bodyPr>
          <a:lstStyle/>
          <a:p>
            <a:pPr marL="342900" lvl="1" indent="-3429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第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十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屆國際華文暨教育盃電子書創作大賽 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: 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hlinkClick r:id="rId2"/>
              </a:rPr>
              <a:t>https://10thebook.gogofinder.com.tw</a:t>
            </a:r>
            <a:endParaRPr lang="zh-TW" altLang="en-US" sz="2400" dirty="0"/>
          </a:p>
          <a:p>
            <a:pPr marL="342900" lvl="1" indent="-3429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第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九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屆國際華文暨教育盃電子書創作大賽 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: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2000" b="1" dirty="0">
                <a:latin typeface="微軟正黑體" panose="020B0604030504040204" pitchFamily="34" charset="-120"/>
                <a:hlinkClick r:id="rId3"/>
              </a:rPr>
              <a:t>http://9thebook.gogofinder.com.tw</a:t>
            </a:r>
            <a:endParaRPr lang="en-US" altLang="zh-TW" sz="2000" b="1" dirty="0">
              <a:latin typeface="微軟正黑體" panose="020B0604030504040204" pitchFamily="34" charset="-120"/>
            </a:endParaRPr>
          </a:p>
          <a:p>
            <a:pPr marL="342900" lvl="1" indent="-3429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第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八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屆國際華文暨教育盃電子書創作大賽：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2000" b="1" dirty="0">
                <a:latin typeface="微軟正黑體" panose="020B0604030504040204" pitchFamily="34" charset="-120"/>
                <a:hlinkClick r:id="rId4"/>
              </a:rPr>
              <a:t>http://8thebook.gogofinder.com.tw</a:t>
            </a:r>
            <a:endParaRPr lang="en-US" altLang="zh-TW" sz="2000" b="1" dirty="0">
              <a:latin typeface="微軟正黑體" panose="020B0604030504040204" pitchFamily="34" charset="-120"/>
            </a:endParaRPr>
          </a:p>
          <a:p>
            <a:pPr marL="342900" lvl="1" indent="-3429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第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七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屆國際華文暨教育盃電子書創作大賽：</a:t>
            </a:r>
            <a:r>
              <a:rPr lang="en-US" altLang="zh-TW" sz="2000" b="1" dirty="0">
                <a:latin typeface="微軟正黑體" panose="020B0604030504040204" pitchFamily="34" charset="-120"/>
                <a:hlinkClick r:id="rId5"/>
              </a:rPr>
              <a:t>http://7thebook.gogofinder.com.tw</a:t>
            </a:r>
            <a:endParaRPr lang="en-US" altLang="zh-TW" sz="2000" b="1" dirty="0">
              <a:latin typeface="微軟正黑體" panose="020B0604030504040204" pitchFamily="34" charset="-120"/>
            </a:endParaRPr>
          </a:p>
          <a:p>
            <a:pPr marL="342900" lvl="1" indent="-3429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第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六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屆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2015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全國暨海外教育盃電子書創作大賽：</a:t>
            </a:r>
            <a:r>
              <a:rPr lang="en-US" altLang="zh-TW" sz="2000" b="1" dirty="0">
                <a:latin typeface="微軟正黑體" panose="020B0604030504040204" pitchFamily="34" charset="-120"/>
                <a:hlinkClick r:id="rId6"/>
              </a:rPr>
              <a:t>http://6thebook.gogofinder.com.tw</a:t>
            </a:r>
            <a:endParaRPr lang="en-US" altLang="zh-TW" sz="2000" b="1" dirty="0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>
            <a:extLst>
              <a:ext uri="{FF2B5EF4-FFF2-40B4-BE49-F238E27FC236}">
                <a16:creationId xmlns:a16="http://schemas.microsoft.com/office/drawing/2014/main" id="{8923BC84-418C-4135-B685-8E18CD1A9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近年發展經歷</a:t>
            </a:r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7A370EC9-2B04-40D1-939D-0121A1C76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90321"/>
            <a:ext cx="10615202" cy="5185294"/>
          </a:xfrm>
        </p:spPr>
        <p:txBody>
          <a:bodyPr>
            <a:normAutofit fontScale="25000" lnSpcReduction="20000"/>
          </a:bodyPr>
          <a:lstStyle/>
          <a:p>
            <a:pPr marL="342900" lvl="1" indent="-342900">
              <a:spcBef>
                <a:spcPts val="18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zh-TW" sz="68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2006</a:t>
            </a:r>
            <a:r>
              <a:rPr lang="zh-TW" altLang="en-US" sz="6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zh-TW" sz="6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</a:rPr>
              <a:t>獲經濟部商業司「研發成果優於市場現狀」之評價。</a:t>
            </a:r>
            <a:endParaRPr lang="en-US" altLang="zh-TW" sz="68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</a:endParaRPr>
          </a:p>
          <a:p>
            <a:pPr marL="342900" lvl="1" indent="-342900">
              <a:lnSpc>
                <a:spcPct val="120000"/>
              </a:lnSpc>
              <a:spcBef>
                <a:spcPts val="18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zh-TW" sz="68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2008</a:t>
            </a:r>
            <a:r>
              <a:rPr lang="zh-TW" altLang="en-US" sz="68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6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Finder</a:t>
            </a:r>
            <a:r>
              <a:rPr lang="zh-TW" altLang="en-US" sz="6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電子刊物系統</a:t>
            </a:r>
            <a:r>
              <a:rPr lang="en-US" altLang="zh-TW" sz="6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2.0</a:t>
            </a:r>
            <a:r>
              <a:rPr lang="zh-TW" altLang="en-US" sz="6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版更新並獲邀至                                                                                       </a:t>
            </a:r>
            <a:endParaRPr lang="en-US" altLang="zh-TW" sz="68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marL="0" lvl="1" indent="0">
              <a:lnSpc>
                <a:spcPct val="120000"/>
              </a:lnSpc>
              <a:spcBef>
                <a:spcPts val="1800"/>
              </a:spcBef>
              <a:buClr>
                <a:srgbClr val="FF0000"/>
              </a:buClr>
              <a:buSzPct val="70000"/>
              <a:buNone/>
            </a:pPr>
            <a:r>
              <a:rPr lang="zh-TW" altLang="en-US" sz="6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                </a:t>
            </a:r>
            <a:r>
              <a:rPr lang="en-US" altLang="zh-TW" sz="6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Adobe Creative</a:t>
            </a:r>
            <a:r>
              <a:rPr lang="zh-TW" altLang="en-US" sz="6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6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Suite 4 </a:t>
            </a:r>
            <a:r>
              <a:rPr lang="zh-TW" altLang="en-US" sz="6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登峰造極之徑，發表電子書技術與應用</a:t>
            </a:r>
            <a:r>
              <a:rPr lang="zh-TW" altLang="en-US" sz="6800" b="1" dirty="0">
                <a:latin typeface="微軟正黑體" panose="020B0604030504040204" pitchFamily="34" charset="-120"/>
              </a:rPr>
              <a:t>。</a:t>
            </a:r>
            <a:endParaRPr lang="en-US" altLang="zh-TW" sz="6800" b="1" dirty="0">
              <a:latin typeface="微軟正黑體" panose="020B0604030504040204" pitchFamily="34" charset="-120"/>
            </a:endParaRPr>
          </a:p>
          <a:p>
            <a:pPr marL="342900" lvl="1" indent="-342900">
              <a:lnSpc>
                <a:spcPct val="120000"/>
              </a:lnSpc>
              <a:spcBef>
                <a:spcPts val="18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zh-TW" sz="68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2010</a:t>
            </a:r>
            <a:r>
              <a:rPr lang="zh-TW" altLang="en-US" sz="6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en-US" sz="6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獲經濟部商業司之「評審推薦廠商」之評價</a:t>
            </a:r>
            <a:r>
              <a:rPr lang="zh-TW" altLang="en-US" sz="6800" b="1" dirty="0">
                <a:latin typeface="微軟正黑體" panose="020B0604030504040204" pitchFamily="34" charset="-120"/>
              </a:rPr>
              <a:t>。</a:t>
            </a:r>
            <a:endParaRPr lang="en-US" altLang="zh-TW" sz="6800" b="1" dirty="0">
              <a:latin typeface="微軟正黑體" panose="020B0604030504040204" pitchFamily="34" charset="-120"/>
            </a:endParaRPr>
          </a:p>
          <a:p>
            <a:pPr marL="342900" lvl="1" indent="-342900">
              <a:spcBef>
                <a:spcPts val="18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zh-TW" sz="68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2011</a:t>
            </a:r>
            <a:r>
              <a:rPr lang="zh-TW" altLang="en-US" sz="6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</a:rPr>
              <a:t> 獲 </a:t>
            </a:r>
            <a:r>
              <a:rPr lang="zh-TW" altLang="en-US" sz="6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經濟部金網獎創新獎 </a:t>
            </a:r>
            <a:r>
              <a:rPr lang="en-US" altLang="zh-TW" sz="6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『</a:t>
            </a:r>
            <a:r>
              <a:rPr lang="zh-TW" altLang="en-US" sz="6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金質獎</a:t>
            </a:r>
            <a:r>
              <a:rPr lang="en-US" altLang="zh-TW" sz="6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』</a:t>
            </a:r>
            <a:r>
              <a:rPr lang="zh-TW" altLang="en-US" sz="6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之肯定</a:t>
            </a:r>
            <a:r>
              <a:rPr lang="zh-TW" altLang="en-US" sz="6800" b="1" dirty="0">
                <a:latin typeface="微軟正黑體" panose="020B0604030504040204" pitchFamily="34" charset="-120"/>
              </a:rPr>
              <a:t>！</a:t>
            </a:r>
            <a:endParaRPr lang="en-US" altLang="zh-TW" sz="6800" b="1" dirty="0">
              <a:latin typeface="微軟正黑體" panose="020B0604030504040204" pitchFamily="34" charset="-120"/>
            </a:endParaRPr>
          </a:p>
          <a:p>
            <a:pPr marL="342900" lvl="1" indent="-342900">
              <a:spcBef>
                <a:spcPts val="1800"/>
              </a:spcBef>
              <a:buClr>
                <a:srgbClr val="FF0000"/>
              </a:buClr>
              <a:buSzPct val="70000"/>
              <a:buFont typeface="Arial" panose="020B0604020202020204" pitchFamily="34" charset="0"/>
              <a:buNone/>
            </a:pPr>
            <a:r>
              <a:rPr lang="zh-TW" altLang="en-US" sz="6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</a:rPr>
              <a:t>                </a:t>
            </a:r>
            <a:r>
              <a:rPr lang="zh-TW" altLang="en-US" sz="6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台銀標共同供應契約</a:t>
            </a:r>
            <a:r>
              <a:rPr lang="en-US" altLang="zh-TW" sz="6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LP5-10011</a:t>
            </a:r>
            <a:r>
              <a:rPr lang="zh-TW" altLang="en-US" sz="6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en-US" sz="6800" b="1" dirty="0">
                <a:latin typeface="微軟正黑體" panose="020B0604030504040204" pitchFamily="34" charset="-120"/>
              </a:rPr>
              <a:t>！</a:t>
            </a:r>
            <a:endParaRPr lang="en-US" altLang="zh-TW" sz="6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</a:endParaRPr>
          </a:p>
          <a:p>
            <a:pPr marL="342900" lvl="1" indent="-342900">
              <a:spcBef>
                <a:spcPts val="18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zh-TW" sz="68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2013 </a:t>
            </a:r>
            <a:r>
              <a:rPr lang="zh-TW" altLang="en-US" sz="6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日本上市公司電算株式會社代理本公司伺服器產品。</a:t>
            </a:r>
            <a:endParaRPr lang="en-US" altLang="zh-TW" sz="68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marL="342900" lvl="1" indent="-342900">
              <a:spcBef>
                <a:spcPts val="18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zh-TW" sz="68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2013 </a:t>
            </a:r>
            <a:r>
              <a:rPr lang="zh-TW" altLang="en-US" sz="6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第</a:t>
            </a:r>
            <a:r>
              <a:rPr lang="en-US" altLang="zh-TW" sz="6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22</a:t>
            </a:r>
            <a:r>
              <a:rPr lang="zh-TW" altLang="en-US" sz="6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屆時報</a:t>
            </a:r>
            <a:r>
              <a:rPr lang="zh-TW" altLang="en-US" sz="6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金犢獎</a:t>
            </a:r>
            <a:r>
              <a:rPr lang="en-US" altLang="zh-TW" sz="6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Finder</a:t>
            </a:r>
            <a:r>
              <a:rPr lang="zh-TW" altLang="en-US" sz="6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電子刊物設計競賽。</a:t>
            </a:r>
            <a:endParaRPr lang="en-US" altLang="zh-TW" sz="68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marL="342900" lvl="1" indent="-342900">
              <a:spcBef>
                <a:spcPts val="18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zh-TW" sz="68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2013 </a:t>
            </a:r>
            <a:r>
              <a:rPr lang="zh-TW" altLang="zh-TW" sz="6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榮獲</a:t>
            </a:r>
            <a:r>
              <a:rPr lang="en-US" altLang="zh-TW" sz="6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IDEAS Show+ </a:t>
            </a:r>
            <a:r>
              <a:rPr lang="zh-TW" altLang="zh-TW" sz="6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最具潛力企業獎</a:t>
            </a:r>
            <a:endParaRPr lang="en-US" altLang="zh-TW" sz="68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</a:endParaRPr>
          </a:p>
          <a:p>
            <a:pPr marL="342900" lvl="1" indent="-342900">
              <a:spcBef>
                <a:spcPts val="18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zh-TW" sz="68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2017</a:t>
            </a:r>
            <a:r>
              <a:rPr lang="zh-TW" altLang="en-US" sz="68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 </a:t>
            </a:r>
            <a:r>
              <a:rPr lang="zh-TW" altLang="en-US" sz="6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榮獲</a:t>
            </a:r>
            <a:r>
              <a:rPr lang="en-US" altLang="zh-TW" sz="6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2017</a:t>
            </a:r>
            <a:r>
              <a:rPr lang="zh-TW" altLang="en-US" sz="6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第三屆學習科技金質獎</a:t>
            </a:r>
            <a:endParaRPr lang="en-US" altLang="zh-TW" sz="68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</a:endParaRPr>
          </a:p>
          <a:p>
            <a:pPr marL="342900" lvl="1" indent="-342900">
              <a:spcBef>
                <a:spcPts val="18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zh-TW" sz="6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en-US" sz="6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台北市教育局酷課雲平台及</a:t>
            </a:r>
            <a:r>
              <a:rPr lang="zh-TW" altLang="en-US" sz="6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全國逾</a:t>
            </a:r>
            <a:r>
              <a:rPr lang="en-US" altLang="zh-TW" sz="6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500</a:t>
            </a:r>
            <a:r>
              <a:rPr lang="zh-TW" altLang="en-US" sz="6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多所學校機關採用</a:t>
            </a:r>
            <a:endParaRPr lang="en-US" altLang="zh-TW" sz="68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7406" y="2476918"/>
            <a:ext cx="7063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n w="9525">
                  <a:noFill/>
                  <a:prstDash val="solid"/>
                </a:ln>
                <a:solidFill>
                  <a:srgbClr val="FF8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第十一屆大賽邀請您</a:t>
            </a:r>
            <a:endParaRPr lang="en-US" altLang="zh-TW" sz="4800" b="1" dirty="0">
              <a:ln w="9525">
                <a:noFill/>
                <a:prstDash val="solid"/>
              </a:ln>
              <a:solidFill>
                <a:srgbClr val="FF8C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b="1" dirty="0">
                <a:ln w="9525">
                  <a:noFill/>
                  <a:prstDash val="solid"/>
                </a:ln>
                <a:solidFill>
                  <a:srgbClr val="FF8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為台灣教育一起努力</a:t>
            </a:r>
          </a:p>
        </p:txBody>
      </p:sp>
      <p:sp>
        <p:nvSpPr>
          <p:cNvPr id="7" name="文本框 16"/>
          <p:cNvSpPr txBox="1"/>
          <p:nvPr/>
        </p:nvSpPr>
        <p:spPr>
          <a:xfrm>
            <a:off x="3554654" y="2015544"/>
            <a:ext cx="529606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Thank you for reading and listening</a:t>
            </a:r>
            <a:endParaRPr lang="zh-CN" altLang="en-US" sz="2400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296976" y="5060309"/>
            <a:ext cx="46691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聯絡窗口：劉兆邦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Jacky	</a:t>
            </a:r>
          </a:p>
          <a:p>
            <a:pPr>
              <a:lnSpc>
                <a:spcPct val="15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02-8512-1068#57</a:t>
            </a:r>
          </a:p>
          <a:p>
            <a:pPr>
              <a:lnSpc>
                <a:spcPct val="150000"/>
              </a:lnSpc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E-mail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400" b="1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jacky@gogotdi.com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t">
              <a:lnSpc>
                <a:spcPct val="150000"/>
              </a:lnSpc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bonbon35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/>
          <p:nvPr/>
        </p:nvSpPr>
        <p:spPr>
          <a:xfrm>
            <a:off x="1466999" y="172789"/>
            <a:ext cx="4913743" cy="1018571"/>
          </a:xfrm>
          <a:prstGeom prst="rect">
            <a:avLst/>
          </a:prstGeom>
        </p:spPr>
        <p:txBody>
          <a:bodyPr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TW" altLang="en-US" sz="4000" dirty="0"/>
              <a:t>第十一屆電子書大賽</a:t>
            </a:r>
            <a:endParaRPr lang="en-US" altLang="zh-TW" sz="4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lum bright="-20000" contrast="20000"/>
          </a:blip>
          <a:stretch>
            <a:fillRect/>
          </a:stretch>
        </p:blipFill>
        <p:spPr>
          <a:xfrm>
            <a:off x="2879705" y="3314442"/>
            <a:ext cx="6313874" cy="298272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99814" y="1191072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願景理念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：培養學生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邏輯思考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、表達能力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營造多元融合及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文化發展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的環境，讓學生養成      </a:t>
            </a:r>
            <a:endParaRPr lang="en-US" altLang="zh-TW" sz="2000" b="1" dirty="0">
              <a:solidFill>
                <a:srgbClr val="FC43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rgbClr val="FC43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創新創造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，解決問題的能力。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對象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國小、國中、高中、高職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、大專院校，相關學生與老師。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+mn-ea"/>
                <a:ea typeface="+mn-ea"/>
              </a:rPr>
              <a:t>大賽的正面效益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013084275"/>
              </p:ext>
            </p:extLst>
          </p:nvPr>
        </p:nvGraphicFramePr>
        <p:xfrm>
          <a:off x="1414239" y="1356971"/>
          <a:ext cx="8684802" cy="5032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9189281" y="4191698"/>
            <a:ext cx="2127323" cy="1526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043630" y="1681324"/>
            <a:ext cx="1583794" cy="1540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257463" y="4212558"/>
            <a:ext cx="1583794" cy="1540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3895918" y="1682189"/>
            <a:ext cx="1583794" cy="1540800"/>
            <a:chOff x="5269739" y="1022289"/>
            <a:chExt cx="2835798" cy="1990551"/>
          </a:xfrm>
        </p:grpSpPr>
        <p:sp>
          <p:nvSpPr>
            <p:cNvPr id="8" name="矩形 7"/>
            <p:cNvSpPr/>
            <p:nvPr/>
          </p:nvSpPr>
          <p:spPr>
            <a:xfrm>
              <a:off x="5269739" y="1022289"/>
              <a:ext cx="2835798" cy="19905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" name="Picture 2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432876" y="1121366"/>
              <a:ext cx="2500658" cy="1175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" name="Picture 3">
            <a:hlinkClick r:id="rId4"/>
          </p:cNvPr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60560" y="4796498"/>
            <a:ext cx="1387019" cy="92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36676" y="1758880"/>
            <a:ext cx="1397702" cy="92066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grpSp>
        <p:nvGrpSpPr>
          <p:cNvPr id="12" name="群組 11"/>
          <p:cNvGrpSpPr/>
          <p:nvPr/>
        </p:nvGrpSpPr>
        <p:grpSpPr>
          <a:xfrm>
            <a:off x="4253147" y="4257268"/>
            <a:ext cx="2135701" cy="1525360"/>
            <a:chOff x="5981058" y="4103972"/>
            <a:chExt cx="3004254" cy="2147139"/>
          </a:xfrm>
        </p:grpSpPr>
        <p:sp>
          <p:nvSpPr>
            <p:cNvPr id="13" name="矩形 12"/>
            <p:cNvSpPr/>
            <p:nvPr/>
          </p:nvSpPr>
          <p:spPr>
            <a:xfrm>
              <a:off x="5981058" y="4103972"/>
              <a:ext cx="3004254" cy="21471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6101548" y="4895513"/>
              <a:ext cx="2752453" cy="1243877"/>
            </a:xfrm>
            <a:prstGeom prst="rect">
              <a:avLst/>
            </a:prstGeom>
          </p:spPr>
        </p:pic>
      </p:grpSp>
      <p:grpSp>
        <p:nvGrpSpPr>
          <p:cNvPr id="15" name="群組 14"/>
          <p:cNvGrpSpPr/>
          <p:nvPr/>
        </p:nvGrpSpPr>
        <p:grpSpPr>
          <a:xfrm>
            <a:off x="452001" y="4265654"/>
            <a:ext cx="1454820" cy="1485549"/>
            <a:chOff x="1087597" y="4008179"/>
            <a:chExt cx="2199452" cy="1920895"/>
          </a:xfrm>
        </p:grpSpPr>
        <p:sp>
          <p:nvSpPr>
            <p:cNvPr id="16" name="矩形 15"/>
            <p:cNvSpPr/>
            <p:nvPr/>
          </p:nvSpPr>
          <p:spPr>
            <a:xfrm>
              <a:off x="1087597" y="4008179"/>
              <a:ext cx="2199452" cy="192089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1191719" y="4704045"/>
              <a:ext cx="1923236" cy="1148947"/>
            </a:xfrm>
            <a:prstGeom prst="rect">
              <a:avLst/>
            </a:prstGeom>
            <a:ln w="76200">
              <a:noFill/>
            </a:ln>
          </p:spPr>
        </p:pic>
      </p:grpSp>
      <p:grpSp>
        <p:nvGrpSpPr>
          <p:cNvPr id="18" name="群組 17"/>
          <p:cNvGrpSpPr/>
          <p:nvPr/>
        </p:nvGrpSpPr>
        <p:grpSpPr>
          <a:xfrm>
            <a:off x="280677" y="1681324"/>
            <a:ext cx="1581981" cy="1540726"/>
            <a:chOff x="318976" y="1125598"/>
            <a:chExt cx="2087283" cy="1765113"/>
          </a:xfrm>
        </p:grpSpPr>
        <p:sp>
          <p:nvSpPr>
            <p:cNvPr id="19" name="矩形 18"/>
            <p:cNvSpPr/>
            <p:nvPr/>
          </p:nvSpPr>
          <p:spPr>
            <a:xfrm>
              <a:off x="318976" y="1125598"/>
              <a:ext cx="2087283" cy="176511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510646" y="1207592"/>
              <a:ext cx="1757929" cy="1054758"/>
            </a:xfrm>
            <a:prstGeom prst="rect">
              <a:avLst/>
            </a:prstGeom>
            <a:ln w="76200">
              <a:noFill/>
            </a:ln>
          </p:spPr>
        </p:pic>
      </p:grpSp>
      <p:cxnSp>
        <p:nvCxnSpPr>
          <p:cNvPr id="21" name="直線接點 20"/>
          <p:cNvCxnSpPr/>
          <p:nvPr/>
        </p:nvCxnSpPr>
        <p:spPr>
          <a:xfrm flipH="1">
            <a:off x="555890" y="3215851"/>
            <a:ext cx="18940" cy="41724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1271929" y="3675097"/>
            <a:ext cx="0" cy="89076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548309" y="3265360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2011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222811" y="3727199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endParaRPr lang="zh-TW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5" name="直線接點 24"/>
          <p:cNvCxnSpPr>
            <a:stCxn id="36" idx="0"/>
          </p:cNvCxnSpPr>
          <p:nvPr/>
        </p:nvCxnSpPr>
        <p:spPr>
          <a:xfrm flipH="1">
            <a:off x="3021584" y="3584962"/>
            <a:ext cx="1629" cy="96767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5331171" y="3691137"/>
            <a:ext cx="18478" cy="85846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2361413" y="3285291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953083" y="3785113"/>
            <a:ext cx="98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2013-2014</a:t>
            </a:r>
            <a:endParaRPr lang="zh-TW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4063404" y="3253172"/>
            <a:ext cx="98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2014-2015</a:t>
            </a:r>
            <a:endParaRPr lang="zh-TW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5383651" y="3730196"/>
            <a:ext cx="98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2015-2016</a:t>
            </a:r>
            <a:endParaRPr lang="zh-TW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7922365" y="3709462"/>
            <a:ext cx="98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2017-2018</a:t>
            </a:r>
            <a:endParaRPr lang="zh-TW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489386" y="3574200"/>
            <a:ext cx="132756" cy="995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1205552" y="3584959"/>
            <a:ext cx="132756" cy="995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2324480" y="3588128"/>
            <a:ext cx="132756" cy="995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2956834" y="3584959"/>
            <a:ext cx="132756" cy="995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4039000" y="3611420"/>
            <a:ext cx="132756" cy="995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5250894" y="3584959"/>
            <a:ext cx="132756" cy="995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10279114" y="3574200"/>
            <a:ext cx="132756" cy="99580"/>
          </a:xfrm>
          <a:prstGeom prst="ellipse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6913318" y="3300254"/>
            <a:ext cx="98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2016-2017</a:t>
            </a:r>
            <a:endParaRPr lang="zh-TW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9080163" y="4299128"/>
            <a:ext cx="2345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第十屆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15,199</a:t>
            </a:r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位參賽者</a:t>
            </a:r>
            <a:endParaRPr lang="en-US" altLang="zh-TW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1219</a:t>
            </a:r>
            <a:r>
              <a:rPr lang="zh-TW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631915" y="1681324"/>
            <a:ext cx="2281810" cy="1554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3" name="直線接點 42"/>
          <p:cNvCxnSpPr/>
          <p:nvPr/>
        </p:nvCxnSpPr>
        <p:spPr>
          <a:xfrm flipH="1">
            <a:off x="2397327" y="2647388"/>
            <a:ext cx="1629" cy="96767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613776" y="2632243"/>
            <a:ext cx="2387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第三屆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527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位參賽者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143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件參賽作品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1589527" y="4189699"/>
            <a:ext cx="286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第四屆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10487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位參賽者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344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件參賽作品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6" name="直線接點 45"/>
          <p:cNvCxnSpPr/>
          <p:nvPr/>
        </p:nvCxnSpPr>
        <p:spPr>
          <a:xfrm>
            <a:off x="4120873" y="2733232"/>
            <a:ext cx="0" cy="89076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3499910" y="2604451"/>
            <a:ext cx="2387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第五屆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7217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位參賽者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510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件參賽作品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8" name="直線接點 47"/>
          <p:cNvCxnSpPr/>
          <p:nvPr/>
        </p:nvCxnSpPr>
        <p:spPr>
          <a:xfrm>
            <a:off x="6857842" y="2785150"/>
            <a:ext cx="18478" cy="85846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4473036" y="4218345"/>
            <a:ext cx="1707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第六屆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6479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位參賽者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505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件參賽作品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359111" y="2597366"/>
            <a:ext cx="28003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第七屆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10192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位參賽者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782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件參賽作品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" name="圖片 50"/>
          <p:cNvPicPr/>
          <p:nvPr/>
        </p:nvPicPr>
        <p:blipFill>
          <a:blip r:embed="rId11" cstate="email"/>
          <a:stretch>
            <a:fillRect/>
          </a:stretch>
        </p:blipFill>
        <p:spPr>
          <a:xfrm>
            <a:off x="5788376" y="1775568"/>
            <a:ext cx="1968888" cy="862888"/>
          </a:xfrm>
          <a:prstGeom prst="rect">
            <a:avLst/>
          </a:prstGeom>
        </p:spPr>
      </p:pic>
      <p:sp>
        <p:nvSpPr>
          <p:cNvPr id="52" name="橢圓 51"/>
          <p:cNvSpPr/>
          <p:nvPr/>
        </p:nvSpPr>
        <p:spPr>
          <a:xfrm>
            <a:off x="7798112" y="3598267"/>
            <a:ext cx="132756" cy="995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橢圓 52"/>
          <p:cNvSpPr/>
          <p:nvPr/>
        </p:nvSpPr>
        <p:spPr>
          <a:xfrm>
            <a:off x="6805055" y="3570497"/>
            <a:ext cx="132756" cy="995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/>
        </p:nvSpPr>
        <p:spPr>
          <a:xfrm>
            <a:off x="6818454" y="4220562"/>
            <a:ext cx="2127323" cy="1526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5" name="直線接點 54"/>
          <p:cNvCxnSpPr>
            <a:stCxn id="52" idx="4"/>
          </p:cNvCxnSpPr>
          <p:nvPr/>
        </p:nvCxnSpPr>
        <p:spPr>
          <a:xfrm>
            <a:off x="7864490" y="3697848"/>
            <a:ext cx="13493" cy="84768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6839883" y="4233417"/>
            <a:ext cx="20403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第八屆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10332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位參賽者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1193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件參賽作品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7" name="圖片 56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918249" y="4865524"/>
            <a:ext cx="1927732" cy="783548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8215718" y="1723759"/>
            <a:ext cx="1996375" cy="15040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/>
        </p:nvSpPr>
        <p:spPr>
          <a:xfrm>
            <a:off x="8304038" y="2573487"/>
            <a:ext cx="18230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第九屆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13516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位參賽者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1042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件參賽作品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0" name="圖片 5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981" y="1784500"/>
            <a:ext cx="1891424" cy="738213"/>
          </a:xfrm>
          <a:prstGeom prst="rect">
            <a:avLst/>
          </a:prstGeom>
        </p:spPr>
      </p:pic>
      <p:sp>
        <p:nvSpPr>
          <p:cNvPr id="61" name="文字方塊 60"/>
          <p:cNvSpPr txBox="1"/>
          <p:nvPr/>
        </p:nvSpPr>
        <p:spPr>
          <a:xfrm>
            <a:off x="11198860" y="3146425"/>
            <a:ext cx="993140" cy="288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2020-2021</a:t>
            </a:r>
            <a:endParaRPr lang="zh-TW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2" name="直線接點 61"/>
          <p:cNvCxnSpPr>
            <a:endCxn id="59" idx="2"/>
          </p:cNvCxnSpPr>
          <p:nvPr/>
        </p:nvCxnSpPr>
        <p:spPr>
          <a:xfrm>
            <a:off x="9210350" y="3214381"/>
            <a:ext cx="5234" cy="43632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橢圓 62"/>
          <p:cNvSpPr/>
          <p:nvPr/>
        </p:nvSpPr>
        <p:spPr>
          <a:xfrm>
            <a:off x="9162497" y="3589341"/>
            <a:ext cx="132756" cy="995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文字方塊 63"/>
          <p:cNvSpPr txBox="1"/>
          <p:nvPr/>
        </p:nvSpPr>
        <p:spPr>
          <a:xfrm>
            <a:off x="9302272" y="3312343"/>
            <a:ext cx="98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2018-2019</a:t>
            </a:r>
            <a:endParaRPr lang="zh-TW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5" name="直線單箭頭接點 64"/>
          <p:cNvCxnSpPr/>
          <p:nvPr/>
        </p:nvCxnSpPr>
        <p:spPr>
          <a:xfrm>
            <a:off x="328605" y="3614348"/>
            <a:ext cx="11862413" cy="1318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-52498" y="2635561"/>
            <a:ext cx="2365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第一屆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182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位參賽者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71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件參賽作品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9" name="直線接點 68"/>
          <p:cNvCxnSpPr>
            <a:stCxn id="39" idx="4"/>
          </p:cNvCxnSpPr>
          <p:nvPr/>
        </p:nvCxnSpPr>
        <p:spPr>
          <a:xfrm flipH="1">
            <a:off x="10309964" y="3673780"/>
            <a:ext cx="35528" cy="50896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/>
          <p:cNvSpPr/>
          <p:nvPr/>
        </p:nvSpPr>
        <p:spPr>
          <a:xfrm>
            <a:off x="236880" y="4220041"/>
            <a:ext cx="1786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第二屆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593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位參賽者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178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件參賽作品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7" name="圖片 7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99590" y="5063615"/>
            <a:ext cx="2106704" cy="628749"/>
          </a:xfrm>
          <a:prstGeom prst="rect">
            <a:avLst/>
          </a:prstGeom>
        </p:spPr>
      </p:pic>
      <p:cxnSp>
        <p:nvCxnSpPr>
          <p:cNvPr id="78" name="直線接點 77"/>
          <p:cNvCxnSpPr/>
          <p:nvPr/>
        </p:nvCxnSpPr>
        <p:spPr>
          <a:xfrm flipH="1">
            <a:off x="11371292" y="2951300"/>
            <a:ext cx="7022" cy="67842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79"/>
          <p:cNvSpPr/>
          <p:nvPr/>
        </p:nvSpPr>
        <p:spPr>
          <a:xfrm>
            <a:off x="10284871" y="1681714"/>
            <a:ext cx="1835374" cy="1354788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第十一屆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全國教育盃電子書大賽</a:t>
            </a:r>
          </a:p>
        </p:txBody>
      </p:sp>
      <p:sp>
        <p:nvSpPr>
          <p:cNvPr id="81" name="橢圓 80"/>
          <p:cNvSpPr/>
          <p:nvPr/>
        </p:nvSpPr>
        <p:spPr>
          <a:xfrm>
            <a:off x="11306294" y="3542359"/>
            <a:ext cx="129997" cy="1060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文字方塊 83"/>
          <p:cNvSpPr txBox="1"/>
          <p:nvPr/>
        </p:nvSpPr>
        <p:spPr>
          <a:xfrm>
            <a:off x="10554507" y="3950712"/>
            <a:ext cx="98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2019-2020</a:t>
            </a:r>
            <a:endParaRPr lang="zh-TW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標題 73">
            <a:extLst>
              <a:ext uri="{FF2B5EF4-FFF2-40B4-BE49-F238E27FC236}">
                <a16:creationId xmlns:a16="http://schemas.microsoft.com/office/drawing/2014/main" id="{748824B1-FC46-408D-96E8-D4003004B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lnSpc>
                <a:spcPct val="150000"/>
              </a:lnSpc>
              <a:spcBef>
                <a:spcPts val="0"/>
              </a:spcBef>
            </a:pPr>
            <a:r>
              <a:rPr lang="zh-TW" altLang="en-US" sz="4400" b="1" cap="none" spc="0" dirty="0">
                <a:solidFill>
                  <a:prstClr val="black"/>
                </a:solidFill>
                <a:latin typeface="Gill Sans MT"/>
                <a:ea typeface="微軟正黑體" panose="020B0604030504040204" pitchFamily="34" charset="-120"/>
                <a:cs typeface="+mn-cs"/>
              </a:rPr>
              <a:t>電子書創作大賽歷史</a:t>
            </a:r>
            <a:br>
              <a:rPr lang="en-US" altLang="zh-TW" sz="4000" cap="none" spc="0" dirty="0">
                <a:solidFill>
                  <a:prstClr val="black"/>
                </a:solidFill>
                <a:latin typeface="Gill Sans MT"/>
                <a:ea typeface="微軟正黑體" panose="020B0604030504040204" pitchFamily="34" charset="-120"/>
                <a:cs typeface="+mn-cs"/>
              </a:rPr>
            </a:b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2053994" y="987073"/>
            <a:ext cx="4660080" cy="555773"/>
            <a:chOff x="1376045" y="1983298"/>
            <a:chExt cx="7828915" cy="647701"/>
          </a:xfrm>
        </p:grpSpPr>
        <p:pic>
          <p:nvPicPr>
            <p:cNvPr id="7" name="Picture 46" descr="https://8thebook.gogofinder.com.tw/upload/webuplaod/images/logo_1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461510" y="1983298"/>
              <a:ext cx="4743450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5" descr="https://8thebook.gogofinder.com.tw/upload/webuplaod/images/gogofinder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376045" y="1983298"/>
              <a:ext cx="2857500" cy="647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群組 8"/>
          <p:cNvGrpSpPr/>
          <p:nvPr/>
        </p:nvGrpSpPr>
        <p:grpSpPr>
          <a:xfrm>
            <a:off x="2794843" y="1685658"/>
            <a:ext cx="6755657" cy="454592"/>
            <a:chOff x="0" y="4010025"/>
            <a:chExt cx="12033348" cy="809625"/>
          </a:xfrm>
        </p:grpSpPr>
        <p:pic>
          <p:nvPicPr>
            <p:cNvPr id="10" name="Picture 49" descr="https://8thebook.gogofinder.com.tw/upload/webuplaod/images/logo_3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970432" y="4010025"/>
              <a:ext cx="2857500" cy="80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0" descr="https://8thebook.gogofinder.com.tw/upload/webuplaod/images/logo_4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6073140" y="4176712"/>
              <a:ext cx="285750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1" descr="https://8thebook.gogofinder.com.tw/upload/webuplaod/images/logo_5.pn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9175848" y="4208144"/>
              <a:ext cx="285750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8" descr="https://8thebook.gogofinder.com.tw/upload/webuplaod/images/logo_2.png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0" y="4010025"/>
              <a:ext cx="2857500" cy="80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53" descr="https://8thebook.gogofinder.com.tw/upload/webuplaod/images/logo_6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028118" y="2363413"/>
            <a:ext cx="1971294" cy="35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6" descr="https://8thebook.gogofinder.com.tw/upload/webuplaod/images/logo_8.pn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147737" y="3498844"/>
            <a:ext cx="1164050" cy="2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5" descr="https://8thebook.gogofinder.com.tw/admin/upload/images/%E7%A9%BA%E4%B8%AD%E5%A4%A7%E5%AD%B8%282%29.pn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2028119" y="2998430"/>
            <a:ext cx="1064153" cy="29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9" descr="https://8thebook.gogofinder.com.tw/upload/webuplaod/images/logo_10.pn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4918547" y="3480333"/>
            <a:ext cx="2178695" cy="3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0" descr="https://8thebook.gogofinder.com.tw/upload/webuplaod/images/logo_11.gif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7990685" y="3004209"/>
            <a:ext cx="1387814" cy="19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1" descr="https://8thebook.gogofinder.com.tw/upload/webuplaod/images/logo_12.pn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5631272" y="2964673"/>
            <a:ext cx="1082802" cy="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2" descr="https://8thebook.gogofinder.com.tw/upload/webuplaod/images/logo_13.png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4470198" y="3025165"/>
            <a:ext cx="1082802" cy="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3" descr="https://8thebook.gogofinder.com.tw/upload/webuplaod/images/logo_14.png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6978497" y="2985309"/>
            <a:ext cx="865478" cy="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4" descr="https://8thebook.gogofinder.com.tw/admin/upload/images/rgrgrgrg.jpg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email"/>
          <a:srcRect/>
          <a:stretch>
            <a:fillRect/>
          </a:stretch>
        </p:blipFill>
        <p:spPr bwMode="auto">
          <a:xfrm>
            <a:off x="3235767" y="3425041"/>
            <a:ext cx="1578449" cy="36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8" descr="https://8thebook.gogofinder.com.tw/upload/webuplaod/images/logo_9.png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2028119" y="3491958"/>
            <a:ext cx="1040862" cy="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https://8thebook.gogofinder.com.tw/admin/upload/images/%E8%A7%80%E5%85%89%E5%B1%80logo.png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email"/>
          <a:srcRect/>
          <a:stretch>
            <a:fillRect/>
          </a:stretch>
        </p:blipFill>
        <p:spPr bwMode="auto">
          <a:xfrm>
            <a:off x="8263950" y="4016105"/>
            <a:ext cx="1332236" cy="47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7" descr="https://8thebook.gogofinder.com.tw/upload/webuplaod/images/logo_15.png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email"/>
          <a:srcRect/>
          <a:stretch>
            <a:fillRect/>
          </a:stretch>
        </p:blipFill>
        <p:spPr bwMode="auto">
          <a:xfrm>
            <a:off x="2042899" y="5082925"/>
            <a:ext cx="1282661" cy="3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8" descr="https://8thebook.gogofinder.com.tw/upload/webuplaod/images/logo_16.png">
            <a:hlinkClick r:id="rId38"/>
          </p:cNvPr>
          <p:cNvPicPr>
            <a:picLocks noChangeAspect="1" noChangeArrowheads="1"/>
          </p:cNvPicPr>
          <p:nvPr/>
        </p:nvPicPr>
        <p:blipFill>
          <a:blip r:embed="rId39" cstate="email"/>
          <a:srcRect/>
          <a:stretch>
            <a:fillRect/>
          </a:stretch>
        </p:blipFill>
        <p:spPr bwMode="auto">
          <a:xfrm>
            <a:off x="2028118" y="4599417"/>
            <a:ext cx="1282661" cy="3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9" descr="https://8thebook.gogofinder.com.tw/upload/webuplaod/images/logo_17.png">
            <a:hlinkClick r:id="rId40"/>
          </p:cNvPr>
          <p:cNvPicPr>
            <a:picLocks noChangeAspect="1" noChangeArrowheads="1"/>
          </p:cNvPicPr>
          <p:nvPr/>
        </p:nvPicPr>
        <p:blipFill>
          <a:blip r:embed="rId41" cstate="email"/>
          <a:srcRect/>
          <a:stretch>
            <a:fillRect/>
          </a:stretch>
        </p:blipFill>
        <p:spPr bwMode="auto">
          <a:xfrm>
            <a:off x="6398057" y="4128478"/>
            <a:ext cx="1481604" cy="3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0" descr="https://8thebook.gogofinder.com.tw/upload/webuplaod/images/logo_18.png">
            <a:hlinkClick r:id="rId42"/>
          </p:cNvPr>
          <p:cNvPicPr>
            <a:picLocks noChangeAspect="1" noChangeArrowheads="1"/>
          </p:cNvPicPr>
          <p:nvPr/>
        </p:nvPicPr>
        <p:blipFill>
          <a:blip r:embed="rId43" cstate="email"/>
          <a:srcRect/>
          <a:stretch>
            <a:fillRect/>
          </a:stretch>
        </p:blipFill>
        <p:spPr bwMode="auto">
          <a:xfrm>
            <a:off x="4077551" y="4152548"/>
            <a:ext cx="2167435" cy="3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6" descr="https://8thebook.gogofinder.com.tw/admin/upload/images/IRI%20logo%20OCT2017%20text1.png">
            <a:hlinkClick r:id="rId44"/>
          </p:cNvPr>
          <p:cNvPicPr>
            <a:picLocks noChangeAspect="1" noChangeArrowheads="1"/>
          </p:cNvPicPr>
          <p:nvPr/>
        </p:nvPicPr>
        <p:blipFill>
          <a:blip r:embed="rId45" cstate="email"/>
          <a:srcRect/>
          <a:stretch>
            <a:fillRect/>
          </a:stretch>
        </p:blipFill>
        <p:spPr bwMode="auto">
          <a:xfrm>
            <a:off x="2028118" y="4205128"/>
            <a:ext cx="1743372" cy="35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3" descr="https://8thebook.gogofinder.com.tw/upload/webuplaod/images/logo_19.png">
            <a:hlinkClick r:id="rId46"/>
          </p:cNvPr>
          <p:cNvPicPr>
            <a:picLocks noChangeAspect="1" noChangeArrowheads="1"/>
          </p:cNvPicPr>
          <p:nvPr/>
        </p:nvPicPr>
        <p:blipFill>
          <a:blip r:embed="rId47" cstate="email"/>
          <a:srcRect/>
          <a:stretch>
            <a:fillRect/>
          </a:stretch>
        </p:blipFill>
        <p:spPr bwMode="auto">
          <a:xfrm>
            <a:off x="3493347" y="5099922"/>
            <a:ext cx="1518252" cy="3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4" descr="https://8thebook.gogofinder.com.tw/upload/webuplaod/images/logo_20.png">
            <a:hlinkClick r:id="rId48"/>
          </p:cNvPr>
          <p:cNvPicPr>
            <a:picLocks noChangeAspect="1" noChangeArrowheads="1"/>
          </p:cNvPicPr>
          <p:nvPr/>
        </p:nvPicPr>
        <p:blipFill>
          <a:blip r:embed="rId49" cstate="email"/>
          <a:srcRect/>
          <a:stretch>
            <a:fillRect/>
          </a:stretch>
        </p:blipFill>
        <p:spPr bwMode="auto">
          <a:xfrm>
            <a:off x="5211467" y="5117553"/>
            <a:ext cx="1732901" cy="3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5" descr="https://8thebook.gogofinder.com.tw/upload/webuplaod/images/logo_21.png">
            <a:hlinkClick r:id="rId50"/>
          </p:cNvPr>
          <p:cNvPicPr>
            <a:picLocks noChangeAspect="1" noChangeArrowheads="1"/>
          </p:cNvPicPr>
          <p:nvPr/>
        </p:nvPicPr>
        <p:blipFill>
          <a:blip r:embed="rId51" cstate="email"/>
          <a:srcRect/>
          <a:stretch>
            <a:fillRect/>
          </a:stretch>
        </p:blipFill>
        <p:spPr bwMode="auto">
          <a:xfrm>
            <a:off x="7488926" y="4561177"/>
            <a:ext cx="1109894" cy="3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6" descr="https://8thebook.gogofinder.com.tw/upload/webuplaod/images/logo_22.png">
            <a:hlinkClick r:id="rId52"/>
          </p:cNvPr>
          <p:cNvPicPr>
            <a:picLocks noChangeAspect="1" noChangeArrowheads="1"/>
          </p:cNvPicPr>
          <p:nvPr/>
        </p:nvPicPr>
        <p:blipFill>
          <a:blip r:embed="rId53" cstate="email"/>
          <a:srcRect/>
          <a:stretch>
            <a:fillRect/>
          </a:stretch>
        </p:blipFill>
        <p:spPr bwMode="auto">
          <a:xfrm>
            <a:off x="5190606" y="4637658"/>
            <a:ext cx="2298319" cy="3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7" descr="https://8thebook.gogofinder.com.tw/upload/webuplaod/images/logo_23.png">
            <a:hlinkClick r:id="rId54"/>
          </p:cNvPr>
          <p:cNvPicPr>
            <a:picLocks noChangeAspect="1" noChangeArrowheads="1"/>
          </p:cNvPicPr>
          <p:nvPr/>
        </p:nvPicPr>
        <p:blipFill>
          <a:blip r:embed="rId55" cstate="email"/>
          <a:srcRect/>
          <a:stretch>
            <a:fillRect/>
          </a:stretch>
        </p:blipFill>
        <p:spPr bwMode="auto">
          <a:xfrm>
            <a:off x="3451824" y="4608594"/>
            <a:ext cx="1628195" cy="3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2" descr="https://8thebook.gogofinder.com.tw/admin/upload/images/12%281%29.jpg">
            <a:hlinkClick r:id="rId56"/>
          </p:cNvPr>
          <p:cNvPicPr>
            <a:picLocks noChangeAspect="1" noChangeArrowheads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9816470" y="5550997"/>
            <a:ext cx="1939272" cy="39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0" descr="https://8thebook.gogofinder.com.tw/upload/webuplaod/images/logo_25.png">
            <a:hlinkClick r:id="rId58"/>
          </p:cNvPr>
          <p:cNvPicPr>
            <a:picLocks noChangeAspect="1" noChangeArrowheads="1"/>
          </p:cNvPicPr>
          <p:nvPr/>
        </p:nvPicPr>
        <p:blipFill>
          <a:blip r:embed="rId59" cstate="email"/>
          <a:srcRect/>
          <a:stretch>
            <a:fillRect/>
          </a:stretch>
        </p:blipFill>
        <p:spPr bwMode="auto">
          <a:xfrm>
            <a:off x="2028117" y="5470502"/>
            <a:ext cx="1800486" cy="37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1" descr="https://8thebook.gogofinder.com.tw/upload/webuplaod/images/logo_26.png">
            <a:hlinkClick r:id="rId60"/>
          </p:cNvPr>
          <p:cNvPicPr>
            <a:picLocks noChangeAspect="1" noChangeArrowheads="1"/>
          </p:cNvPicPr>
          <p:nvPr/>
        </p:nvPicPr>
        <p:blipFill>
          <a:blip r:embed="rId61" cstate="email"/>
          <a:srcRect/>
          <a:stretch>
            <a:fillRect/>
          </a:stretch>
        </p:blipFill>
        <p:spPr bwMode="auto">
          <a:xfrm>
            <a:off x="7067067" y="5562963"/>
            <a:ext cx="768500" cy="37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2" descr="https://8thebook.gogofinder.com.tw/upload/webuplaod/images/logo_27.png">
            <a:hlinkClick r:id="rId62"/>
          </p:cNvPr>
          <p:cNvPicPr>
            <a:picLocks noChangeAspect="1" noChangeArrowheads="1"/>
          </p:cNvPicPr>
          <p:nvPr/>
        </p:nvPicPr>
        <p:blipFill>
          <a:blip r:embed="rId63" cstate="email"/>
          <a:srcRect/>
          <a:stretch>
            <a:fillRect/>
          </a:stretch>
        </p:blipFill>
        <p:spPr bwMode="auto">
          <a:xfrm>
            <a:off x="3994961" y="5508170"/>
            <a:ext cx="1833421" cy="37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4" descr="https://8thebook.gogofinder.com.tw/upload/webuplaod/images/logo_29.png">
            <a:hlinkClick r:id="rId64"/>
          </p:cNvPr>
          <p:cNvPicPr>
            <a:picLocks noChangeAspect="1" noChangeArrowheads="1"/>
          </p:cNvPicPr>
          <p:nvPr/>
        </p:nvPicPr>
        <p:blipFill>
          <a:blip r:embed="rId65" cstate="email"/>
          <a:srcRect/>
          <a:stretch>
            <a:fillRect/>
          </a:stretch>
        </p:blipFill>
        <p:spPr bwMode="auto">
          <a:xfrm>
            <a:off x="8531045" y="5134850"/>
            <a:ext cx="1987121" cy="37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5" descr="https://8thebook.gogofinder.com.tw/upload/webuplaod/images/logo_30.png">
            <a:hlinkClick r:id="rId66"/>
          </p:cNvPr>
          <p:cNvPicPr>
            <a:picLocks noChangeAspect="1" noChangeArrowheads="1"/>
          </p:cNvPicPr>
          <p:nvPr/>
        </p:nvPicPr>
        <p:blipFill>
          <a:blip r:embed="rId67" cstate="email"/>
          <a:srcRect/>
          <a:stretch>
            <a:fillRect/>
          </a:stretch>
        </p:blipFill>
        <p:spPr bwMode="auto">
          <a:xfrm>
            <a:off x="6006568" y="5578597"/>
            <a:ext cx="768421" cy="4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9" descr="https://8thebook.gogofinder.com.tw/upload/webuplaod/images/logo_24.png">
            <a:hlinkClick r:id="rId68"/>
          </p:cNvPr>
          <p:cNvPicPr>
            <a:picLocks noChangeAspect="1" noChangeArrowheads="1"/>
          </p:cNvPicPr>
          <p:nvPr/>
        </p:nvPicPr>
        <p:blipFill>
          <a:blip r:embed="rId69" cstate="email"/>
          <a:srcRect/>
          <a:stretch>
            <a:fillRect/>
          </a:stretch>
        </p:blipFill>
        <p:spPr bwMode="auto">
          <a:xfrm>
            <a:off x="7067067" y="5122768"/>
            <a:ext cx="1218621" cy="37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8" descr="https://8thebook.gogofinder.com.tw/upload/webuplaod/images/logo_32.png">
            <a:hlinkClick r:id="rId70"/>
          </p:cNvPr>
          <p:cNvPicPr>
            <a:picLocks noChangeAspect="1" noChangeArrowheads="1"/>
          </p:cNvPicPr>
          <p:nvPr/>
        </p:nvPicPr>
        <p:blipFill>
          <a:blip r:embed="rId71" cstate="email"/>
          <a:srcRect/>
          <a:stretch>
            <a:fillRect/>
          </a:stretch>
        </p:blipFill>
        <p:spPr bwMode="auto">
          <a:xfrm>
            <a:off x="7986436" y="5609684"/>
            <a:ext cx="1762061" cy="37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0" descr="https://8thebook.gogofinder.com.tw/admin/upload/images/14.jpg"/>
          <p:cNvPicPr>
            <a:picLocks noChangeAspect="1" noChangeArrowheads="1"/>
          </p:cNvPicPr>
          <p:nvPr/>
        </p:nvPicPr>
        <p:blipFill>
          <a:blip r:embed="rId72"/>
          <a:srcRect/>
          <a:stretch>
            <a:fillRect/>
          </a:stretch>
        </p:blipFill>
        <p:spPr bwMode="auto">
          <a:xfrm>
            <a:off x="1875748" y="6014093"/>
            <a:ext cx="2720033" cy="49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91" descr="https://8thebook.gogofinder.com.tw/admin/upload/images/%E5%BB%A3%E8%A6%96%E9%9B%BB%E5%AD%90-LOGO%282%29.png">
            <a:hlinkClick r:id="rId73"/>
          </p:cNvPr>
          <p:cNvPicPr>
            <a:picLocks noChangeAspect="1" noChangeArrowheads="1"/>
          </p:cNvPicPr>
          <p:nvPr/>
        </p:nvPicPr>
        <p:blipFill>
          <a:blip r:embed="rId74" cstate="email"/>
          <a:srcRect/>
          <a:stretch>
            <a:fillRect/>
          </a:stretch>
        </p:blipFill>
        <p:spPr bwMode="auto">
          <a:xfrm>
            <a:off x="4824175" y="6140051"/>
            <a:ext cx="1377801" cy="26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2" descr="https://8thebook.gogofinder.com.tw/admin/upload/images/%E6%9C%AA%E5%91%BD%E5%90%8D%281%29.jpg">
            <a:hlinkClick r:id="rId75"/>
          </p:cNvPr>
          <p:cNvPicPr>
            <a:picLocks noChangeAspect="1" noChangeArrowheads="1"/>
          </p:cNvPicPr>
          <p:nvPr/>
        </p:nvPicPr>
        <p:blipFill>
          <a:blip r:embed="rId76" cstate="email"/>
          <a:srcRect/>
          <a:stretch>
            <a:fillRect/>
          </a:stretch>
        </p:blipFill>
        <p:spPr bwMode="auto">
          <a:xfrm>
            <a:off x="10649562" y="5082925"/>
            <a:ext cx="823538" cy="45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93" descr="https://8thebook.gogofinder.com.tw/admin/upload/images/%E8%89%AF%E8%88%88logo.jpg">
            <a:hlinkClick r:id="rId77"/>
          </p:cNvPr>
          <p:cNvPicPr>
            <a:picLocks noChangeAspect="1" noChangeArrowheads="1"/>
          </p:cNvPicPr>
          <p:nvPr/>
        </p:nvPicPr>
        <p:blipFill>
          <a:blip r:embed="rId78" cstate="email"/>
          <a:srcRect/>
          <a:stretch>
            <a:fillRect/>
          </a:stretch>
        </p:blipFill>
        <p:spPr bwMode="auto">
          <a:xfrm>
            <a:off x="8756384" y="4622845"/>
            <a:ext cx="2120173" cy="3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群組 46"/>
          <p:cNvGrpSpPr/>
          <p:nvPr/>
        </p:nvGrpSpPr>
        <p:grpSpPr>
          <a:xfrm>
            <a:off x="1049018" y="1274204"/>
            <a:ext cx="826734" cy="261610"/>
            <a:chOff x="465090" y="1456822"/>
            <a:chExt cx="826841" cy="261610"/>
          </a:xfrm>
        </p:grpSpPr>
        <p:sp>
          <p:nvSpPr>
            <p:cNvPr id="48" name="等腰三角形 47"/>
            <p:cNvSpPr/>
            <p:nvPr/>
          </p:nvSpPr>
          <p:spPr>
            <a:xfrm rot="5400000">
              <a:off x="1137896" y="1521009"/>
              <a:ext cx="174833" cy="13323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465090" y="1456822"/>
              <a:ext cx="7602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主辦單位</a:t>
              </a:r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1049018" y="1779251"/>
            <a:ext cx="826734" cy="261610"/>
            <a:chOff x="465090" y="1456822"/>
            <a:chExt cx="826841" cy="261610"/>
          </a:xfrm>
        </p:grpSpPr>
        <p:sp>
          <p:nvSpPr>
            <p:cNvPr id="51" name="等腰三角形 50"/>
            <p:cNvSpPr/>
            <p:nvPr/>
          </p:nvSpPr>
          <p:spPr>
            <a:xfrm rot="5400000">
              <a:off x="1137896" y="1521009"/>
              <a:ext cx="174833" cy="13323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465090" y="1456822"/>
              <a:ext cx="7602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指導單位</a:t>
              </a:r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1049018" y="2392661"/>
            <a:ext cx="826734" cy="261610"/>
            <a:chOff x="465090" y="1456822"/>
            <a:chExt cx="826841" cy="261610"/>
          </a:xfrm>
        </p:grpSpPr>
        <p:sp>
          <p:nvSpPr>
            <p:cNvPr id="54" name="等腰三角形 53"/>
            <p:cNvSpPr/>
            <p:nvPr/>
          </p:nvSpPr>
          <p:spPr>
            <a:xfrm rot="5400000">
              <a:off x="1137896" y="1521009"/>
              <a:ext cx="174833" cy="13323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465090" y="1456822"/>
              <a:ext cx="7602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執行單位</a:t>
              </a: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1011807" y="3082525"/>
            <a:ext cx="964145" cy="261610"/>
            <a:chOff x="327660" y="1456822"/>
            <a:chExt cx="964271" cy="261610"/>
          </a:xfrm>
        </p:grpSpPr>
        <p:sp>
          <p:nvSpPr>
            <p:cNvPr id="57" name="等腰三角形 56"/>
            <p:cNvSpPr/>
            <p:nvPr/>
          </p:nvSpPr>
          <p:spPr>
            <a:xfrm rot="5400000">
              <a:off x="1137896" y="1521009"/>
              <a:ext cx="174833" cy="13323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327660" y="1456822"/>
              <a:ext cx="8976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主協辦學校</a:t>
              </a:r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911606" y="4251937"/>
            <a:ext cx="964145" cy="261610"/>
            <a:chOff x="327660" y="1456822"/>
            <a:chExt cx="964271" cy="261610"/>
          </a:xfrm>
        </p:grpSpPr>
        <p:sp>
          <p:nvSpPr>
            <p:cNvPr id="60" name="等腰三角形 59"/>
            <p:cNvSpPr/>
            <p:nvPr/>
          </p:nvSpPr>
          <p:spPr>
            <a:xfrm rot="5400000">
              <a:off x="1137896" y="1521009"/>
              <a:ext cx="174833" cy="13323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327660" y="1456822"/>
              <a:ext cx="8976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協辦單位</a:t>
              </a:r>
            </a:p>
          </p:txBody>
        </p:sp>
      </p:grpSp>
      <p:pic>
        <p:nvPicPr>
          <p:cNvPr id="62" name="圖片 61"/>
          <p:cNvPicPr>
            <a:picLocks noChangeAspect="1"/>
          </p:cNvPicPr>
          <p:nvPr/>
        </p:nvPicPr>
        <p:blipFill>
          <a:blip r:embed="rId79" cstate="email"/>
          <a:stretch>
            <a:fillRect/>
          </a:stretch>
        </p:blipFill>
        <p:spPr>
          <a:xfrm>
            <a:off x="3351261" y="2897019"/>
            <a:ext cx="859951" cy="349400"/>
          </a:xfrm>
          <a:prstGeom prst="rect">
            <a:avLst/>
          </a:prstGeom>
        </p:spPr>
      </p:pic>
      <p:pic>
        <p:nvPicPr>
          <p:cNvPr id="63" name="圖片 62"/>
          <p:cNvPicPr>
            <a:picLocks noChangeAspect="1"/>
          </p:cNvPicPr>
          <p:nvPr/>
        </p:nvPicPr>
        <p:blipFill>
          <a:blip r:embed="rId80" cstate="email"/>
          <a:stretch>
            <a:fillRect/>
          </a:stretch>
        </p:blipFill>
        <p:spPr>
          <a:xfrm>
            <a:off x="9418594" y="2955577"/>
            <a:ext cx="1693193" cy="318760"/>
          </a:xfrm>
          <a:prstGeom prst="rect">
            <a:avLst/>
          </a:prstGeom>
        </p:spPr>
      </p:pic>
      <p:pic>
        <p:nvPicPr>
          <p:cNvPr id="64" name="圖片 63"/>
          <p:cNvPicPr>
            <a:picLocks noChangeAspect="1"/>
          </p:cNvPicPr>
          <p:nvPr/>
        </p:nvPicPr>
        <p:blipFill>
          <a:blip r:embed="rId81" cstate="email"/>
          <a:stretch>
            <a:fillRect/>
          </a:stretch>
        </p:blipFill>
        <p:spPr>
          <a:xfrm>
            <a:off x="8259112" y="3288317"/>
            <a:ext cx="2238775" cy="500497"/>
          </a:xfrm>
          <a:prstGeom prst="rect">
            <a:avLst/>
          </a:prstGeom>
        </p:spPr>
      </p:pic>
      <p:pic>
        <p:nvPicPr>
          <p:cNvPr id="65" name="圖片 64"/>
          <p:cNvPicPr>
            <a:picLocks noChangeAspect="1"/>
          </p:cNvPicPr>
          <p:nvPr/>
        </p:nvPicPr>
        <p:blipFill>
          <a:blip r:embed="rId82" cstate="email"/>
          <a:stretch>
            <a:fillRect/>
          </a:stretch>
        </p:blipFill>
        <p:spPr>
          <a:xfrm>
            <a:off x="10691416" y="3332068"/>
            <a:ext cx="739830" cy="739926"/>
          </a:xfrm>
          <a:prstGeom prst="rect">
            <a:avLst/>
          </a:prstGeom>
        </p:spPr>
      </p:pic>
      <p:pic>
        <p:nvPicPr>
          <p:cNvPr id="66" name="圖片 65"/>
          <p:cNvPicPr>
            <a:picLocks noChangeAspect="1"/>
          </p:cNvPicPr>
          <p:nvPr/>
        </p:nvPicPr>
        <p:blipFill>
          <a:blip r:embed="rId83" cstate="email"/>
          <a:stretch>
            <a:fillRect/>
          </a:stretch>
        </p:blipFill>
        <p:spPr>
          <a:xfrm>
            <a:off x="2013414" y="1660935"/>
            <a:ext cx="583991" cy="584067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FA921185-3C1A-4F83-B2C2-04858B41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281" y="123428"/>
            <a:ext cx="10178322" cy="149213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歷屆大賽指導與協助單位</a:t>
            </a:r>
            <a:br>
              <a:rPr lang="en-US" altLang="zh-TW" sz="4000" dirty="0">
                <a:solidFill>
                  <a:srgbClr val="000000"/>
                </a:solidFill>
                <a:latin typeface="Arial Unicode MS" panose="020B0604020202020204" charset="-122"/>
                <a:ea typeface="SimHei" panose="02010609060101010101" charset="-122"/>
              </a:rPr>
            </a:br>
            <a:br>
              <a:rPr lang="en-US" altLang="zh-TW" sz="4000" cap="none" spc="0" dirty="0">
                <a:solidFill>
                  <a:srgbClr val="000000"/>
                </a:solidFill>
                <a:latin typeface="Arial Unicode MS" panose="020B0604020202020204" charset="-122"/>
                <a:ea typeface="SimHei" panose="02010609060101010101" charset="-122"/>
                <a:cs typeface="+mn-cs"/>
              </a:rPr>
            </a:b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6000" b="1" dirty="0">
                <a:solidFill>
                  <a:srgbClr val="3A3A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賽群分析</a:t>
            </a:r>
            <a:br>
              <a:rPr lang="en-US" altLang="zh-TW" b="1" dirty="0">
                <a:solidFill>
                  <a:srgbClr val="3A3A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</a:b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2"/>
          <p:cNvSpPr txBox="1"/>
          <p:nvPr/>
        </p:nvSpPr>
        <p:spPr>
          <a:xfrm>
            <a:off x="2223311" y="1678772"/>
            <a:ext cx="9505056" cy="2231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歷屆參加人數持續攀升，第九屆及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第十屆分別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高達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1.3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萬人及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1.5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萬人參加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大賽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第十一屆預計可獲得超過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1.8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萬人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的參賽人數。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graphicFrame>
        <p:nvGraphicFramePr>
          <p:cNvPr id="11" name="圖表 10"/>
          <p:cNvGraphicFramePr/>
          <p:nvPr/>
        </p:nvGraphicFramePr>
        <p:xfrm>
          <a:off x="2113859" y="2537109"/>
          <a:ext cx="6696744" cy="3955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672" y="2163509"/>
            <a:ext cx="2737662" cy="182517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08" y="4249478"/>
            <a:ext cx="2762684" cy="1842029"/>
          </a:xfrm>
          <a:prstGeom prst="rect">
            <a:avLst/>
          </a:prstGeom>
        </p:spPr>
      </p:pic>
      <p:sp>
        <p:nvSpPr>
          <p:cNvPr id="15" name="標題 14">
            <a:extLst>
              <a:ext uri="{FF2B5EF4-FFF2-40B4-BE49-F238E27FC236}">
                <a16:creationId xmlns:a16="http://schemas.microsoft.com/office/drawing/2014/main" id="{60DD53E1-A2B2-4B6D-B3AC-1F016ABE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lnSpc>
                <a:spcPct val="150000"/>
              </a:lnSpc>
              <a:spcBef>
                <a:spcPts val="0"/>
              </a:spcBef>
            </a:pPr>
            <a:r>
              <a:rPr lang="zh-TW" altLang="en-US" sz="4400" b="1" cap="none" spc="0" dirty="0">
                <a:solidFill>
                  <a:prstClr val="black"/>
                </a:solidFill>
                <a:latin typeface="Gill Sans MT"/>
                <a:ea typeface="微軟正黑體" panose="020B0604030504040204" pitchFamily="34" charset="-120"/>
                <a:cs typeface="+mn-cs"/>
              </a:rPr>
              <a:t>大賽歷年參賽人數</a:t>
            </a:r>
            <a:br>
              <a:rPr lang="en-US" altLang="zh-TW" sz="4000" b="1" cap="none" spc="0" dirty="0">
                <a:solidFill>
                  <a:prstClr val="black"/>
                </a:solidFill>
                <a:latin typeface="Gill Sans MT"/>
                <a:ea typeface="微軟正黑體" panose="020B0604030504040204" pitchFamily="34" charset="-120"/>
                <a:cs typeface="+mn-cs"/>
              </a:rPr>
            </a:br>
            <a:endParaRPr lang="zh-TW" alt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徽章">
  <a:themeElements>
    <a:clrScheme name="徽章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徽章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徽章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1996</Words>
  <Application>Microsoft Office PowerPoint</Application>
  <PresentationFormat>寬螢幕</PresentationFormat>
  <Paragraphs>306</Paragraphs>
  <Slides>36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5" baseType="lpstr">
      <vt:lpstr>Arial Unicode MS</vt:lpstr>
      <vt:lpstr>Microsoft YaHei</vt:lpstr>
      <vt:lpstr>微軟正黑體</vt:lpstr>
      <vt:lpstr>Arial</vt:lpstr>
      <vt:lpstr>Calibri</vt:lpstr>
      <vt:lpstr>Gill Sans MT</vt:lpstr>
      <vt:lpstr>Impact</vt:lpstr>
      <vt:lpstr>Wingdings</vt:lpstr>
      <vt:lpstr>徽章</vt:lpstr>
      <vt:lpstr>PowerPoint 簡報</vt:lpstr>
      <vt:lpstr>PowerPoint 簡報</vt:lpstr>
      <vt:lpstr>活動願景及歷史 </vt:lpstr>
      <vt:lpstr>PowerPoint 簡報</vt:lpstr>
      <vt:lpstr>大賽的正面效益</vt:lpstr>
      <vt:lpstr>電子書創作大賽歷史 </vt:lpstr>
      <vt:lpstr>歷屆大賽指導與協助單位  </vt:lpstr>
      <vt:lpstr>賽群分析 </vt:lpstr>
      <vt:lpstr>大賽歷年參賽人數 </vt:lpstr>
      <vt:lpstr>第十屆參賽學校族群</vt:lpstr>
      <vt:lpstr>大賽歷年作品數 </vt:lpstr>
      <vt:lpstr>大賽宣傳 </vt:lpstr>
      <vt:lpstr>大賽宣傳媒介效益</vt:lpstr>
      <vt:lpstr>宣傳曝光</vt:lpstr>
      <vt:lpstr>研習營 </vt:lpstr>
      <vt:lpstr>新聞版面</vt:lpstr>
      <vt:lpstr>大賽活動介紹</vt:lpstr>
      <vt:lpstr>比賽資訊</vt:lpstr>
      <vt:lpstr>比賽類型 </vt:lpstr>
      <vt:lpstr>網路投票 </vt:lpstr>
      <vt:lpstr>比賽期程(暫定)</vt:lpstr>
      <vt:lpstr>大賽評審及標準</vt:lpstr>
      <vt:lpstr>評審標準 </vt:lpstr>
      <vt:lpstr>PowerPoint 簡報</vt:lpstr>
      <vt:lpstr>得獎獎項 </vt:lpstr>
      <vt:lpstr>參賽作品長期刊登</vt:lpstr>
      <vt:lpstr>近期賽事活動花絮</vt:lpstr>
      <vt:lpstr>近期賽事活動花絮 </vt:lpstr>
      <vt:lpstr>近期賽事活動花絮</vt:lpstr>
      <vt:lpstr>招募夥伴單位</vt:lpstr>
      <vt:lpstr>大賽辦理工作(主辦學校)</vt:lpstr>
      <vt:lpstr>大賽辦理工作(協辦學校) </vt:lpstr>
      <vt:lpstr>賽事及近年發展</vt:lpstr>
      <vt:lpstr>近期賽事及網址 </vt:lpstr>
      <vt:lpstr>近年發展經歷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21</cp:revision>
  <dcterms:created xsi:type="dcterms:W3CDTF">2020-10-08T06:39:04Z</dcterms:created>
  <dcterms:modified xsi:type="dcterms:W3CDTF">2020-10-12T06:49:04Z</dcterms:modified>
</cp:coreProperties>
</file>