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72" r:id="rId3"/>
    <p:sldId id="273" r:id="rId4"/>
    <p:sldId id="274" r:id="rId5"/>
    <p:sldId id="275" r:id="rId6"/>
    <p:sldId id="276" r:id="rId7"/>
    <p:sldId id="277" r:id="rId8"/>
    <p:sldId id="278" r:id="rId9"/>
    <p:sldId id="279" r:id="rId10"/>
    <p:sldId id="280" r:id="rId11"/>
    <p:sldId id="281" r:id="rId12"/>
    <p:sldId id="282" r:id="rId13"/>
    <p:sldId id="283" r:id="rId14"/>
    <p:sldId id="285" r:id="rId15"/>
    <p:sldId id="286" r:id="rId16"/>
    <p:sldId id="287" r:id="rId17"/>
    <p:sldId id="288" r:id="rId18"/>
    <p:sldId id="289" r:id="rId19"/>
    <p:sldId id="290" r:id="rId20"/>
    <p:sldId id="291" r:id="rId21"/>
    <p:sldId id="305" r:id="rId22"/>
    <p:sldId id="292" r:id="rId23"/>
    <p:sldId id="306" r:id="rId24"/>
    <p:sldId id="307" r:id="rId25"/>
    <p:sldId id="308" r:id="rId26"/>
    <p:sldId id="309" r:id="rId27"/>
    <p:sldId id="295" r:id="rId28"/>
    <p:sldId id="296" r:id="rId29"/>
    <p:sldId id="297" r:id="rId30"/>
    <p:sldId id="299" r:id="rId31"/>
    <p:sldId id="300" r:id="rId32"/>
    <p:sldId id="301" r:id="rId33"/>
    <p:sldId id="302" r:id="rId34"/>
    <p:sldId id="303" r:id="rId35"/>
    <p:sldId id="304" r:id="rId36"/>
    <p:sldId id="310"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312" r:id="rId52"/>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60" autoAdjust="0"/>
  </p:normalViewPr>
  <p:slideViewPr>
    <p:cSldViewPr>
      <p:cViewPr>
        <p:scale>
          <a:sx n="100" d="100"/>
          <a:sy n="100" d="100"/>
        </p:scale>
        <p:origin x="-246" y="-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3ADDD-1D4B-4541-8481-8E1211D1DEB8}" type="datetimeFigureOut">
              <a:rPr lang="zh-TW" altLang="en-US" smtClean="0"/>
              <a:t>2014/2/22</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E0267C-05D8-43BF-BF47-F909A3F87F20}" type="slidenum">
              <a:rPr lang="zh-TW" altLang="en-US" smtClean="0"/>
              <a:t>‹#›</a:t>
            </a:fld>
            <a:endParaRPr lang="zh-TW" altLang="en-US"/>
          </a:p>
        </p:txBody>
      </p:sp>
    </p:spTree>
    <p:extLst>
      <p:ext uri="{BB962C8B-B14F-4D97-AF65-F5344CB8AC3E}">
        <p14:creationId xmlns:p14="http://schemas.microsoft.com/office/powerpoint/2010/main" val="129285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0E0267C-05D8-43BF-BF47-F909A3F87F20}" type="slidenum">
              <a:rPr lang="zh-TW" altLang="en-US" smtClean="0"/>
              <a:t>40</a:t>
            </a:fld>
            <a:endParaRPr lang="zh-TW" altLang="en-US"/>
          </a:p>
        </p:txBody>
      </p:sp>
    </p:spTree>
    <p:extLst>
      <p:ext uri="{BB962C8B-B14F-4D97-AF65-F5344CB8AC3E}">
        <p14:creationId xmlns:p14="http://schemas.microsoft.com/office/powerpoint/2010/main" val="24022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3" name="Group 42"/>
          <p:cNvGrpSpPr/>
          <p:nvPr/>
        </p:nvGrpSpPr>
        <p:grpSpPr>
          <a:xfrm>
            <a:off x="-382404" y="0"/>
            <a:ext cx="9932332" cy="51435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16133"/>
            <a:ext cx="3505200" cy="1734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6" y="2031357"/>
            <a:ext cx="3313355" cy="1276620"/>
          </a:xfrm>
        </p:spPr>
        <p:txBody>
          <a:bodyPr>
            <a:normAutofit/>
          </a:bodyPr>
          <a:lstStyle>
            <a:lvl1pPr>
              <a:defRPr sz="36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733366" y="3315810"/>
            <a:ext cx="3309803" cy="945472"/>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4738744" y="1137621"/>
            <a:ext cx="2133600" cy="563236"/>
          </a:xfrm>
        </p:spPr>
        <p:txBody>
          <a:bodyPr anchor="b"/>
          <a:lstStyle>
            <a:lvl1pPr algn="l">
              <a:defRPr sz="2400"/>
            </a:lvl1pPr>
          </a:lstStyle>
          <a:p>
            <a:fld id="{A0465731-A951-4938-BA25-1F4DFE00A5DF}" type="datetimeFigureOut">
              <a:rPr lang="zh-TW" altLang="en-US" smtClean="0"/>
              <a:t>2014/2/22</a:t>
            </a:fld>
            <a:endParaRPr lang="zh-TW" altLang="en-US"/>
          </a:p>
        </p:txBody>
      </p:sp>
      <p:sp>
        <p:nvSpPr>
          <p:cNvPr id="50" name="Rectangle 49"/>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4289975"/>
            <a:ext cx="2831592" cy="273844"/>
          </a:xfrm>
        </p:spPr>
        <p:txBody>
          <a:bodyPr>
            <a:normAutofit/>
          </a:bodyPr>
          <a:lstStyle>
            <a:lvl1pPr>
              <a:defRPr>
                <a:solidFill>
                  <a:schemeClr val="accent1"/>
                </a:solidFill>
              </a:defRPr>
            </a:lvl1pPr>
          </a:lstStyle>
          <a:p>
            <a:endParaRPr lang="zh-TW" altLang="en-US"/>
          </a:p>
        </p:txBody>
      </p:sp>
      <p:sp>
        <p:nvSpPr>
          <p:cNvPr id="6" name="Slide Number Placeholder 5"/>
          <p:cNvSpPr>
            <a:spLocks noGrp="1"/>
          </p:cNvSpPr>
          <p:nvPr>
            <p:ph type="sldNum" sz="quarter" idx="12"/>
          </p:nvPr>
        </p:nvSpPr>
        <p:spPr>
          <a:xfrm>
            <a:off x="4649096" y="4289975"/>
            <a:ext cx="643666" cy="273844"/>
          </a:xfrm>
        </p:spPr>
        <p:txBody>
          <a:bodyPr/>
          <a:lstStyle>
            <a:lvl1pPr>
              <a:defRPr>
                <a:solidFill>
                  <a:schemeClr val="accent1"/>
                </a:solidFill>
              </a:defRPr>
            </a:lvl1pPr>
          </a:lstStyle>
          <a:p>
            <a:fld id="{E47A235F-91B2-42E6-9E88-1747D3960CCD}" type="slidenum">
              <a:rPr lang="zh-TW" altLang="en-US" smtClean="0"/>
              <a:t>‹#›</a:t>
            </a:fld>
            <a:endParaRPr lang="zh-TW" altLang="en-US"/>
          </a:p>
        </p:txBody>
      </p:sp>
      <p:sp>
        <p:nvSpPr>
          <p:cNvPr id="89" name="Rectangle 88"/>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72610"/>
            <a:ext cx="1484453" cy="3585258"/>
          </a:xfrm>
        </p:spPr>
        <p:txBody>
          <a:bodyPr vert="eaVert" anchor="ct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053296" y="772610"/>
            <a:ext cx="5423704" cy="358525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58645" y="2175622"/>
            <a:ext cx="6637468" cy="1021556"/>
          </a:xfrm>
        </p:spPr>
        <p:txBody>
          <a:bodyPr anchor="b"/>
          <a:lstStyle>
            <a:lvl1pPr algn="l">
              <a:defRPr sz="40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258646" y="3200400"/>
            <a:ext cx="6637467" cy="114031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47A235F-91B2-42E6-9E88-1747D3960CCD}" type="slidenum">
              <a:rPr lang="zh-TW" altLang="en-US" smtClean="0"/>
              <a:t>‹#›</a:t>
            </a:fld>
            <a:endParaRPr lang="zh-TW" altLang="en-US"/>
          </a:p>
        </p:txBody>
      </p:sp>
      <p:sp>
        <p:nvSpPr>
          <p:cNvPr id="9" name="Content Placeholder 8"/>
          <p:cNvSpPr>
            <a:spLocks noGrp="1"/>
          </p:cNvSpPr>
          <p:nvPr>
            <p:ph sz="quarter" idx="13"/>
          </p:nvPr>
        </p:nvSpPr>
        <p:spPr>
          <a:xfrm>
            <a:off x="1042416" y="1735074"/>
            <a:ext cx="3419856" cy="261975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1" name="Content Placeholder 10"/>
          <p:cNvSpPr>
            <a:spLocks noGrp="1"/>
          </p:cNvSpPr>
          <p:nvPr>
            <p:ph sz="quarter" idx="14"/>
          </p:nvPr>
        </p:nvSpPr>
        <p:spPr>
          <a:xfrm>
            <a:off x="4645152" y="1735073"/>
            <a:ext cx="3419856" cy="261975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412111" y="1737007"/>
            <a:ext cx="3057148" cy="47982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041721" y="2231021"/>
            <a:ext cx="3419856" cy="21268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11838" y="1737007"/>
            <a:ext cx="3055717" cy="47982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152" y="2231021"/>
            <a:ext cx="3419856" cy="21268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44" name="Group 43"/>
          <p:cNvGrpSpPr/>
          <p:nvPr/>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7" name="Slide Number Placeholder 6"/>
          <p:cNvSpPr>
            <a:spLocks noGrp="1"/>
          </p:cNvSpPr>
          <p:nvPr>
            <p:ph type="sldNum" sz="quarter" idx="12"/>
          </p:nvPr>
        </p:nvSpPr>
        <p:spPr/>
        <p:txBody>
          <a:bodyPr/>
          <a:lstStyle/>
          <a:p>
            <a:fld id="{E47A235F-91B2-42E6-9E88-1747D3960CCD}" type="slidenum">
              <a:rPr lang="zh-TW" altLang="en-US" smtClean="0"/>
              <a:t>‹#›</a:t>
            </a:fld>
            <a:endParaRPr lang="zh-TW" altLang="en-US"/>
          </a:p>
        </p:txBody>
      </p:sp>
      <p:sp>
        <p:nvSpPr>
          <p:cNvPr id="58" name="Rectangle 57"/>
          <p:cNvSpPr/>
          <p:nvPr/>
        </p:nvSpPr>
        <p:spPr>
          <a:xfrm>
            <a:off x="905572" y="451413"/>
            <a:ext cx="3562257" cy="42363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642395"/>
            <a:ext cx="3090440" cy="3863051"/>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1" name="Rectangle 60"/>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4293627"/>
            <a:ext cx="3493664" cy="273844"/>
          </a:xfrm>
        </p:spPr>
        <p:txBody>
          <a:bodyPr>
            <a:normAutofit/>
          </a:bodyPr>
          <a:lstStyle/>
          <a:p>
            <a:endParaRPr lang="zh-TW" altLang="en-US"/>
          </a:p>
        </p:txBody>
      </p:sp>
      <p:sp>
        <p:nvSpPr>
          <p:cNvPr id="2" name="Title 1"/>
          <p:cNvSpPr>
            <a:spLocks noGrp="1"/>
          </p:cNvSpPr>
          <p:nvPr>
            <p:ph type="title"/>
          </p:nvPr>
        </p:nvSpPr>
        <p:spPr>
          <a:xfrm>
            <a:off x="4739833" y="1993076"/>
            <a:ext cx="3304572" cy="1097365"/>
          </a:xfrm>
        </p:spPr>
        <p:txBody>
          <a:bodyPr anchor="b">
            <a:normAutofit/>
          </a:bodyPr>
          <a:lstStyle>
            <a:lvl1pPr algn="l">
              <a:defRPr sz="2800" b="0"/>
            </a:lvl1pPr>
          </a:lstStyle>
          <a:p>
            <a:r>
              <a:rPr lang="zh-TW" altLang="en-US" smtClean="0"/>
              <a:t>按一下以編輯母片標題樣式</a:t>
            </a:r>
            <a:endParaRPr lang="en-US"/>
          </a:p>
        </p:txBody>
      </p:sp>
      <p:sp>
        <p:nvSpPr>
          <p:cNvPr id="4" name="Text Placeholder 3"/>
          <p:cNvSpPr>
            <a:spLocks noGrp="1"/>
          </p:cNvSpPr>
          <p:nvPr>
            <p:ph type="body" sz="half" idx="2"/>
          </p:nvPr>
        </p:nvSpPr>
        <p:spPr>
          <a:xfrm>
            <a:off x="4736592" y="3102746"/>
            <a:ext cx="3298784" cy="1138428"/>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44" name="Group 43"/>
          <p:cNvGrpSpPr/>
          <p:nvPr/>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2" y="451413"/>
            <a:ext cx="3562257" cy="4236334"/>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1995678"/>
            <a:ext cx="3300984" cy="1097280"/>
          </a:xfrm>
        </p:spPr>
        <p:txBody>
          <a:bodyPr anchor="b">
            <a:normAutofit/>
          </a:bodyPr>
          <a:lstStyle>
            <a:lvl1pPr algn="l">
              <a:defRPr sz="2800" b="0"/>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005209" y="520346"/>
            <a:ext cx="3359623" cy="4101084"/>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4734631" y="3099816"/>
            <a:ext cx="3300573" cy="113967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A0465731-A951-4938-BA25-1F4DFE00A5DF}" type="datetimeFigureOut">
              <a:rPr lang="zh-TW" altLang="en-US" smtClean="0"/>
              <a:t>2014/2/22</a:t>
            </a:fld>
            <a:endParaRPr lang="zh-TW" altLang="en-US"/>
          </a:p>
        </p:txBody>
      </p:sp>
      <p:sp>
        <p:nvSpPr>
          <p:cNvPr id="6" name="Footer Placeholder 5"/>
          <p:cNvSpPr>
            <a:spLocks noGrp="1"/>
          </p:cNvSpPr>
          <p:nvPr>
            <p:ph type="ftr" sz="quarter" idx="11"/>
          </p:nvPr>
        </p:nvSpPr>
        <p:spPr>
          <a:xfrm>
            <a:off x="4641448" y="4293627"/>
            <a:ext cx="3493664" cy="273844"/>
          </a:xfrm>
        </p:spPr>
        <p:txBody>
          <a:bodyPr>
            <a:normAutofit/>
          </a:bodyPr>
          <a:lstStyle/>
          <a:p>
            <a:endParaRPr lang="zh-TW" altLang="en-US"/>
          </a:p>
        </p:txBody>
      </p:sp>
      <p:sp>
        <p:nvSpPr>
          <p:cNvPr id="7" name="Slide Number Placeholder 6"/>
          <p:cNvSpPr>
            <a:spLocks noGrp="1"/>
          </p:cNvSpPr>
          <p:nvPr>
            <p:ph type="sldNum" sz="quarter" idx="12"/>
          </p:nvPr>
        </p:nvSpPr>
        <p:spPr/>
        <p:txBody>
          <a:bodyPr/>
          <a:lstStyle/>
          <a:p>
            <a:fld id="{E47A235F-91B2-42E6-9E88-1747D3960CCD}"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51435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250116"/>
            <a:ext cx="8229600" cy="46392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16133"/>
            <a:ext cx="3679116" cy="52443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770748"/>
            <a:ext cx="7024744" cy="85725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43493" y="1742739"/>
            <a:ext cx="6777317" cy="263173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997388" y="168369"/>
            <a:ext cx="2133600" cy="273844"/>
          </a:xfrm>
          <a:prstGeom prst="rect">
            <a:avLst/>
          </a:prstGeom>
        </p:spPr>
        <p:txBody>
          <a:bodyPr vert="horz" lIns="91440" tIns="45720" rIns="91440" bIns="45720" rtlCol="0" anchor="ctr"/>
          <a:lstStyle>
            <a:lvl1pPr algn="r">
              <a:defRPr sz="1200">
                <a:solidFill>
                  <a:srgbClr val="FEFEFE"/>
                </a:solidFill>
              </a:defRPr>
            </a:lvl1pPr>
          </a:lstStyle>
          <a:p>
            <a:fld id="{A0465731-A951-4938-BA25-1F4DFE00A5DF}" type="datetimeFigureOut">
              <a:rPr lang="zh-TW" altLang="en-US" smtClean="0"/>
              <a:t>2014/2/22</a:t>
            </a:fld>
            <a:endParaRPr lang="zh-TW" altLang="en-US"/>
          </a:p>
        </p:txBody>
      </p:sp>
      <p:sp>
        <p:nvSpPr>
          <p:cNvPr id="5" name="Footer Placeholder 4"/>
          <p:cNvSpPr>
            <a:spLocks noGrp="1"/>
          </p:cNvSpPr>
          <p:nvPr>
            <p:ph type="ftr" sz="quarter" idx="3"/>
          </p:nvPr>
        </p:nvSpPr>
        <p:spPr>
          <a:xfrm>
            <a:off x="4641448" y="4389120"/>
            <a:ext cx="3502152" cy="273844"/>
          </a:xfrm>
          <a:prstGeom prst="rect">
            <a:avLst/>
          </a:prstGeom>
        </p:spPr>
        <p:txBody>
          <a:bodyPr vert="horz" lIns="91440" tIns="45720" rIns="91440" bIns="45720" rtlCol="0" anchor="ctr"/>
          <a:lstStyle>
            <a:lvl1pPr algn="r">
              <a:defRPr sz="1200">
                <a:solidFill>
                  <a:schemeClr val="accent1"/>
                </a:solidFill>
              </a:defRPr>
            </a:lvl1pPr>
          </a:lstStyle>
          <a:p>
            <a:endParaRPr lang="zh-TW" altLang="en-US"/>
          </a:p>
        </p:txBody>
      </p:sp>
      <p:sp>
        <p:nvSpPr>
          <p:cNvPr id="6" name="Slide Number Placeholder 5"/>
          <p:cNvSpPr>
            <a:spLocks noGrp="1"/>
          </p:cNvSpPr>
          <p:nvPr>
            <p:ph type="sldNum" sz="quarter" idx="4"/>
          </p:nvPr>
        </p:nvSpPr>
        <p:spPr>
          <a:xfrm>
            <a:off x="4649096" y="168369"/>
            <a:ext cx="1332156" cy="273844"/>
          </a:xfrm>
          <a:prstGeom prst="rect">
            <a:avLst/>
          </a:prstGeom>
        </p:spPr>
        <p:txBody>
          <a:bodyPr vert="horz" lIns="91440" tIns="45720" rIns="91440" bIns="45720" rtlCol="0" anchor="ctr"/>
          <a:lstStyle>
            <a:lvl1pPr algn="l">
              <a:defRPr sz="1200">
                <a:solidFill>
                  <a:srgbClr val="FEFEFE"/>
                </a:solidFill>
              </a:defRPr>
            </a:lvl1pPr>
          </a:lstStyle>
          <a:p>
            <a:fld id="{E47A235F-91B2-42E6-9E88-1747D3960CCD}"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emap.nlsc.gov.tw/gis/" TargetMode="Externa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maps.google.com.tw/"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map.nlsc.gov.tw/gis/" TargetMode="Externa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hyperlink" Target="http://easymap.land.moi.gov.tw/" TargetMode="Externa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733366" y="2337390"/>
            <a:ext cx="3313355" cy="1276620"/>
          </a:xfrm>
        </p:spPr>
        <p:txBody>
          <a:bodyPr>
            <a:normAutofit/>
          </a:bodyPr>
          <a:lstStyle/>
          <a:p>
            <a:r>
              <a:rPr lang="zh-TW" altLang="en-US" sz="2400" dirty="0" smtClean="0">
                <a:solidFill>
                  <a:srgbClr val="FF0000"/>
                </a:solidFill>
                <a:latin typeface="華康超明體" pitchFamily="49" charset="-120"/>
                <a:ea typeface="華康超明體" pitchFamily="49" charset="-120"/>
              </a:rPr>
              <a:t>校園防災地圖繪製實務</a:t>
            </a:r>
            <a:endParaRPr lang="zh-TW" altLang="en-US" sz="2400" dirty="0">
              <a:solidFill>
                <a:srgbClr val="FF0000"/>
              </a:solidFill>
              <a:latin typeface="華康超明體" pitchFamily="49" charset="-120"/>
              <a:ea typeface="華康超明體" pitchFamily="49" charset="-120"/>
            </a:endParaRPr>
          </a:p>
        </p:txBody>
      </p:sp>
      <p:sp>
        <p:nvSpPr>
          <p:cNvPr id="3" name="副標題 2"/>
          <p:cNvSpPr>
            <a:spLocks noGrp="1"/>
          </p:cNvSpPr>
          <p:nvPr>
            <p:ph type="subTitle" idx="1"/>
          </p:nvPr>
        </p:nvSpPr>
        <p:spPr>
          <a:xfrm>
            <a:off x="4733366" y="3741880"/>
            <a:ext cx="3309803" cy="270030"/>
          </a:xfrm>
        </p:spPr>
        <p:txBody>
          <a:bodyPr>
            <a:normAutofit fontScale="77500" lnSpcReduction="20000"/>
          </a:bodyPr>
          <a:lstStyle/>
          <a:p>
            <a:pPr algn="ctr"/>
            <a:r>
              <a:rPr lang="zh-TW" altLang="en-US" dirty="0" smtClean="0"/>
              <a:t>臺東縣萬安國小 余德章</a:t>
            </a:r>
            <a:endParaRPr lang="zh-TW" altLang="en-US" dirty="0"/>
          </a:p>
        </p:txBody>
      </p:sp>
      <p:pic>
        <p:nvPicPr>
          <p:cNvPr id="4" name="圖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586"/>
            <a:ext cx="3648074" cy="242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350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7762" t="37744"/>
          <a:stretch/>
        </p:blipFill>
        <p:spPr>
          <a:xfrm>
            <a:off x="4644009" y="681540"/>
            <a:ext cx="4046059" cy="3564396"/>
          </a:xfrm>
          <a:prstGeom prst="rect">
            <a:avLst/>
          </a:prstGeom>
        </p:spPr>
      </p:pic>
      <p:pic>
        <p:nvPicPr>
          <p:cNvPr id="5" name="圖片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7762" b="62256"/>
          <a:stretch/>
        </p:blipFill>
        <p:spPr>
          <a:xfrm>
            <a:off x="613180" y="2517744"/>
            <a:ext cx="4246852" cy="2268252"/>
          </a:xfrm>
          <a:prstGeom prst="rect">
            <a:avLst/>
          </a:prstGeom>
        </p:spPr>
      </p:pic>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45600"/>
            <a:ext cx="5167775" cy="514410"/>
          </a:xfrm>
        </p:spPr>
        <p:txBody>
          <a:bodyPr>
            <a:normAutofit/>
          </a:bodyPr>
          <a:lstStyle/>
          <a:p>
            <a:pPr algn="ctr"/>
            <a:r>
              <a:rPr lang="zh-TW" altLang="en-US" sz="2400" dirty="0"/>
              <a:t>防災</a:t>
            </a:r>
            <a:r>
              <a:rPr lang="zh-TW" altLang="en-US" sz="2400" dirty="0" smtClean="0"/>
              <a:t>地圖版面配置</a:t>
            </a:r>
            <a:r>
              <a:rPr lang="en-US" altLang="zh-TW" sz="2400" dirty="0" smtClean="0"/>
              <a:t>(</a:t>
            </a:r>
            <a:r>
              <a:rPr lang="zh-TW" altLang="en-US" sz="2400" dirty="0" smtClean="0"/>
              <a:t>二</a:t>
            </a:r>
            <a:r>
              <a:rPr lang="en-US" altLang="zh-TW" sz="2400" dirty="0" smtClean="0"/>
              <a:t>)</a:t>
            </a:r>
            <a:endParaRPr lang="zh-TW" altLang="en-US" sz="2400" dirty="0"/>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10</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478231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73528"/>
            <a:ext cx="8064896" cy="4212468"/>
          </a:xfrm>
          <a:prstGeom prst="rect">
            <a:avLst/>
          </a:prstGeom>
        </p:spPr>
      </p:pic>
      <p:sp>
        <p:nvSpPr>
          <p:cNvPr id="4" name="矩形 3"/>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4520"/>
            <a:ext cx="5167775" cy="460404"/>
          </a:xfrm>
        </p:spPr>
        <p:txBody>
          <a:bodyPr>
            <a:normAutofit/>
          </a:bodyPr>
          <a:lstStyle/>
          <a:p>
            <a:pPr algn="ctr"/>
            <a:r>
              <a:rPr lang="zh-TW" altLang="en-US" sz="2400" dirty="0"/>
              <a:t>防災</a:t>
            </a:r>
            <a:r>
              <a:rPr lang="zh-TW" altLang="en-US" sz="2400" dirty="0" smtClean="0"/>
              <a:t>地圖圖例</a:t>
            </a:r>
            <a:endParaRPr lang="zh-TW" altLang="en-US" sz="2400" dirty="0"/>
          </a:p>
        </p:txBody>
      </p:sp>
      <p:sp>
        <p:nvSpPr>
          <p:cNvPr id="6"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11</a:t>
            </a:fld>
            <a:endParaRPr lang="zh-TW" altLang="en-US" sz="2400" dirty="0"/>
          </a:p>
        </p:txBody>
      </p:sp>
      <p:sp>
        <p:nvSpPr>
          <p:cNvPr id="7" name="文字方塊 6"/>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Tree>
    <p:extLst>
      <p:ext uri="{BB962C8B-B14F-4D97-AF65-F5344CB8AC3E}">
        <p14:creationId xmlns:p14="http://schemas.microsoft.com/office/powerpoint/2010/main" val="3929471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55576" y="1363489"/>
            <a:ext cx="7848872" cy="2677656"/>
          </a:xfrm>
          <a:prstGeom prst="rect">
            <a:avLst/>
          </a:prstGeom>
          <a:noFill/>
        </p:spPr>
        <p:txBody>
          <a:bodyPr wrap="square" rtlCol="0">
            <a:spAutoFit/>
          </a:bodyPr>
          <a:lstStyle/>
          <a:p>
            <a:r>
              <a:rPr lang="en-US" altLang="zh-TW" sz="2400" dirty="0" smtClean="0"/>
              <a:t>(</a:t>
            </a:r>
            <a:r>
              <a:rPr lang="zh-TW" altLang="en-US" sz="2400" dirty="0" smtClean="0"/>
              <a:t>一</a:t>
            </a:r>
            <a:r>
              <a:rPr lang="en-US" altLang="zh-TW" sz="2400" dirty="0" smtClean="0"/>
              <a:t>)</a:t>
            </a:r>
            <a:r>
              <a:rPr lang="zh-TW" altLang="en-US" sz="2400" dirty="0" smtClean="0"/>
              <a:t>校園</a:t>
            </a:r>
            <a:r>
              <a:rPr lang="zh-TW" altLang="en-US" sz="2400" dirty="0"/>
              <a:t>基本平面與空間位置</a:t>
            </a:r>
          </a:p>
          <a:p>
            <a:r>
              <a:rPr lang="en-US" altLang="zh-TW" sz="2400" dirty="0" smtClean="0"/>
              <a:t>(</a:t>
            </a:r>
            <a:r>
              <a:rPr lang="zh-TW" altLang="en-US" sz="2400" dirty="0" smtClean="0"/>
              <a:t>二</a:t>
            </a:r>
            <a:r>
              <a:rPr lang="en-US" altLang="zh-TW" sz="2400" dirty="0" smtClean="0"/>
              <a:t>)</a:t>
            </a:r>
            <a:r>
              <a:rPr lang="zh-TW" altLang="en-US" sz="2400" dirty="0" smtClean="0"/>
              <a:t>災害</a:t>
            </a:r>
            <a:r>
              <a:rPr lang="zh-TW" altLang="en-US" sz="2400" dirty="0"/>
              <a:t>避難疏散規劃路徑</a:t>
            </a:r>
          </a:p>
          <a:p>
            <a:r>
              <a:rPr lang="en-US" altLang="zh-TW" sz="2400" dirty="0"/>
              <a:t>(</a:t>
            </a:r>
            <a:r>
              <a:rPr lang="zh-TW" altLang="en-US" sz="2400" dirty="0"/>
              <a:t>三</a:t>
            </a:r>
            <a:r>
              <a:rPr lang="en-US" altLang="zh-TW" sz="2400" dirty="0"/>
              <a:t>)</a:t>
            </a:r>
            <a:r>
              <a:rPr lang="zh-TW" altLang="en-US" sz="2400" dirty="0" smtClean="0"/>
              <a:t>災害</a:t>
            </a:r>
            <a:r>
              <a:rPr lang="zh-TW" altLang="en-US" sz="2400" dirty="0"/>
              <a:t>應變器材</a:t>
            </a:r>
            <a:r>
              <a:rPr lang="en-US" altLang="zh-TW" sz="2400" dirty="0"/>
              <a:t>(</a:t>
            </a:r>
            <a:r>
              <a:rPr lang="zh-TW" altLang="en-US" sz="2400" dirty="0"/>
              <a:t>含防災</a:t>
            </a:r>
            <a:r>
              <a:rPr lang="en-US" altLang="zh-TW" sz="2400" dirty="0"/>
              <a:t>/</a:t>
            </a:r>
            <a:r>
              <a:rPr lang="zh-TW" altLang="en-US" sz="2400" dirty="0"/>
              <a:t>救災設備</a:t>
            </a:r>
            <a:r>
              <a:rPr lang="en-US" altLang="zh-TW" sz="2400" dirty="0"/>
              <a:t>)</a:t>
            </a:r>
            <a:r>
              <a:rPr lang="zh-TW" altLang="en-US" sz="2400" dirty="0"/>
              <a:t>及資源分配位置</a:t>
            </a:r>
          </a:p>
          <a:p>
            <a:r>
              <a:rPr lang="en-US" altLang="zh-TW" sz="2400" dirty="0" smtClean="0"/>
              <a:t>(</a:t>
            </a:r>
            <a:r>
              <a:rPr lang="zh-TW" altLang="en-US" sz="2400" dirty="0" smtClean="0"/>
              <a:t>四</a:t>
            </a:r>
            <a:r>
              <a:rPr lang="en-US" altLang="zh-TW" sz="2400" dirty="0" smtClean="0"/>
              <a:t>)</a:t>
            </a:r>
            <a:r>
              <a:rPr lang="zh-TW" altLang="en-US" sz="2400" dirty="0" smtClean="0"/>
              <a:t>救災</a:t>
            </a:r>
            <a:r>
              <a:rPr lang="zh-TW" altLang="en-US" sz="2400" dirty="0"/>
              <a:t>路徑與方向</a:t>
            </a:r>
          </a:p>
          <a:p>
            <a:r>
              <a:rPr lang="en-US" altLang="zh-TW" sz="2400" dirty="0" smtClean="0"/>
              <a:t>(</a:t>
            </a:r>
            <a:r>
              <a:rPr lang="zh-TW" altLang="en-US" sz="2400" dirty="0" smtClean="0"/>
              <a:t>五</a:t>
            </a:r>
            <a:r>
              <a:rPr lang="en-US" altLang="zh-TW" sz="2400" dirty="0" smtClean="0"/>
              <a:t>)</a:t>
            </a:r>
            <a:r>
              <a:rPr lang="zh-TW" altLang="en-US" sz="2400" dirty="0" smtClean="0"/>
              <a:t>校園</a:t>
            </a:r>
            <a:r>
              <a:rPr lang="zh-TW" altLang="en-US" sz="2400" dirty="0"/>
              <a:t>災害潛勢位置</a:t>
            </a:r>
          </a:p>
          <a:p>
            <a:r>
              <a:rPr lang="en-US" altLang="zh-TW" sz="2400" dirty="0" smtClean="0"/>
              <a:t>(</a:t>
            </a:r>
            <a:r>
              <a:rPr lang="zh-TW" altLang="en-US" sz="2400" dirty="0" smtClean="0"/>
              <a:t>六</a:t>
            </a:r>
            <a:r>
              <a:rPr lang="en-US" altLang="zh-TW" sz="2400" dirty="0" smtClean="0"/>
              <a:t>)</a:t>
            </a:r>
            <a:r>
              <a:rPr lang="zh-TW" altLang="en-US" sz="2400" dirty="0" smtClean="0"/>
              <a:t>校園</a:t>
            </a:r>
            <a:r>
              <a:rPr lang="zh-TW" altLang="en-US" sz="2400" dirty="0"/>
              <a:t>安全死角</a:t>
            </a:r>
          </a:p>
          <a:p>
            <a:r>
              <a:rPr lang="en-US" altLang="zh-TW" sz="2400" dirty="0" smtClean="0"/>
              <a:t>(</a:t>
            </a:r>
            <a:r>
              <a:rPr lang="zh-TW" altLang="en-US" sz="2400" dirty="0" smtClean="0"/>
              <a:t>七</a:t>
            </a:r>
            <a:r>
              <a:rPr lang="en-US" altLang="zh-TW" sz="2400" dirty="0" smtClean="0"/>
              <a:t>)</a:t>
            </a:r>
            <a:r>
              <a:rPr lang="zh-TW" altLang="en-US" sz="2400" dirty="0" smtClean="0"/>
              <a:t>其他</a:t>
            </a:r>
            <a:endParaRPr lang="zh-TW" altLang="en-US" sz="2400" dirty="0"/>
          </a:p>
        </p:txBody>
      </p:sp>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6" y="-45600"/>
            <a:ext cx="5167775" cy="514410"/>
          </a:xfrm>
        </p:spPr>
        <p:txBody>
          <a:bodyPr>
            <a:normAutofit/>
          </a:bodyPr>
          <a:lstStyle/>
          <a:p>
            <a:pPr algn="ctr"/>
            <a:r>
              <a:rPr lang="zh-TW" altLang="en-US" sz="2400" dirty="0">
                <a:solidFill>
                  <a:schemeClr val="bg1"/>
                </a:solidFill>
              </a:rPr>
              <a:t>校園防災地圖之內容</a:t>
            </a: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12</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Tree>
    <p:extLst>
      <p:ext uri="{BB962C8B-B14F-4D97-AF65-F5344CB8AC3E}">
        <p14:creationId xmlns:p14="http://schemas.microsoft.com/office/powerpoint/2010/main" val="1969885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573528"/>
            <a:ext cx="7488832" cy="400110"/>
          </a:xfrm>
          <a:prstGeom prst="rect">
            <a:avLst/>
          </a:prstGeom>
          <a:noFill/>
        </p:spPr>
        <p:txBody>
          <a:bodyPr wrap="square" rtlCol="0">
            <a:spAutoFit/>
          </a:bodyPr>
          <a:lstStyle/>
          <a:p>
            <a:r>
              <a:rPr lang="zh-TW" altLang="en-US" sz="2000" b="1" dirty="0">
                <a:solidFill>
                  <a:srgbClr val="FF0000"/>
                </a:solidFill>
                <a:effectLst>
                  <a:outerShdw blurRad="38100" dist="38100" dir="2700000" algn="tl">
                    <a:srgbClr val="000000">
                      <a:alpha val="43137"/>
                    </a:srgbClr>
                  </a:outerShdw>
                </a:effectLst>
              </a:rPr>
              <a:t>簡單清楚易懂之校園防災地圖</a:t>
            </a:r>
            <a:endParaRPr lang="zh-TW" altLang="en-US" sz="2000" dirty="0">
              <a:solidFill>
                <a:srgbClr val="FF0000"/>
              </a:solidFill>
              <a:effectLst>
                <a:outerShdw blurRad="38100" dist="38100" dir="2700000" algn="tl">
                  <a:srgbClr val="000000">
                    <a:alpha val="43137"/>
                  </a:srgbClr>
                </a:outerShdw>
              </a:effectLst>
            </a:endParaRPr>
          </a:p>
        </p:txBody>
      </p:sp>
      <p:sp>
        <p:nvSpPr>
          <p:cNvPr id="2" name="文字方塊 1"/>
          <p:cNvSpPr txBox="1"/>
          <p:nvPr/>
        </p:nvSpPr>
        <p:spPr>
          <a:xfrm>
            <a:off x="611561" y="930082"/>
            <a:ext cx="7920881" cy="1569660"/>
          </a:xfrm>
          <a:prstGeom prst="rect">
            <a:avLst/>
          </a:prstGeom>
          <a:noFill/>
        </p:spPr>
        <p:txBody>
          <a:bodyPr wrap="square" rtlCol="0">
            <a:spAutoFit/>
          </a:bodyPr>
          <a:lstStyle/>
          <a:p>
            <a:pPr marL="447675" indent="-447675"/>
            <a:r>
              <a:rPr lang="en-US" altLang="zh-TW" sz="1600" dirty="0" smtClean="0"/>
              <a:t>(</a:t>
            </a:r>
            <a:r>
              <a:rPr lang="zh-TW" altLang="en-US" sz="1600" dirty="0" smtClean="0"/>
              <a:t>一</a:t>
            </a:r>
            <a:r>
              <a:rPr lang="en-US" altLang="zh-TW" sz="1600" dirty="0" smtClean="0"/>
              <a:t>)</a:t>
            </a:r>
            <a:r>
              <a:rPr lang="zh-TW" altLang="en-US" sz="1600" dirty="0" smtClean="0"/>
              <a:t>符合</a:t>
            </a:r>
            <a:r>
              <a:rPr lang="zh-TW" altLang="en-US" sz="1600" dirty="0"/>
              <a:t>現況及尺度之校園平面圖，包含校區周遭</a:t>
            </a:r>
            <a:r>
              <a:rPr lang="zh-TW" altLang="en-US" sz="1600" dirty="0" smtClean="0"/>
              <a:t>現況（自然</a:t>
            </a:r>
            <a:r>
              <a:rPr lang="zh-TW" altLang="en-US" sz="1600" dirty="0"/>
              <a:t>及</a:t>
            </a:r>
            <a:r>
              <a:rPr lang="zh-TW" altLang="en-US" sz="1600" dirty="0" smtClean="0"/>
              <a:t>人為現況）。</a:t>
            </a:r>
            <a:endParaRPr lang="en-US" altLang="zh-TW" sz="1600" dirty="0" smtClean="0"/>
          </a:p>
          <a:p>
            <a:pPr marL="447675" indent="-447675"/>
            <a:r>
              <a:rPr lang="en-US" altLang="zh-TW" sz="1600" dirty="0" smtClean="0"/>
              <a:t>(</a:t>
            </a:r>
            <a:r>
              <a:rPr lang="zh-TW" altLang="en-US" sz="1600" dirty="0" smtClean="0"/>
              <a:t>二</a:t>
            </a:r>
            <a:r>
              <a:rPr lang="en-US" altLang="zh-TW" sz="1600" dirty="0" smtClean="0"/>
              <a:t>)</a:t>
            </a:r>
            <a:r>
              <a:rPr lang="zh-TW" altLang="en-US" sz="1600" dirty="0" smtClean="0"/>
              <a:t>建築物</a:t>
            </a:r>
            <a:r>
              <a:rPr lang="zh-TW" altLang="en-US" sz="1600" dirty="0"/>
              <a:t>之位置、樓層、空間、名稱、樓梯及</a:t>
            </a:r>
            <a:r>
              <a:rPr lang="zh-TW" altLang="en-US" sz="1600" dirty="0" smtClean="0"/>
              <a:t>走廊動線</a:t>
            </a:r>
            <a:r>
              <a:rPr lang="zh-TW" altLang="en-US" sz="1600" dirty="0"/>
              <a:t>需清楚</a:t>
            </a:r>
            <a:r>
              <a:rPr lang="zh-TW" altLang="en-US" sz="1600" dirty="0" smtClean="0"/>
              <a:t>標示，</a:t>
            </a:r>
            <a:r>
              <a:rPr lang="zh-TW" altLang="en-US" sz="1600" dirty="0"/>
              <a:t>教室用途、年級、學童人數亦需</a:t>
            </a:r>
            <a:r>
              <a:rPr lang="zh-TW" altLang="en-US" sz="1600" dirty="0" smtClean="0"/>
              <a:t>標示。</a:t>
            </a:r>
            <a:endParaRPr lang="en-US" altLang="zh-TW" sz="1600" dirty="0" smtClean="0"/>
          </a:p>
          <a:p>
            <a:pPr marL="447675" indent="-447675"/>
            <a:r>
              <a:rPr lang="en-US" altLang="zh-TW" sz="1600" dirty="0" smtClean="0"/>
              <a:t>(</a:t>
            </a:r>
            <a:r>
              <a:rPr lang="zh-TW" altLang="en-US" sz="1600" dirty="0"/>
              <a:t>三</a:t>
            </a:r>
            <a:r>
              <a:rPr lang="en-US" altLang="zh-TW" sz="1600" dirty="0"/>
              <a:t>)</a:t>
            </a:r>
            <a:r>
              <a:rPr lang="zh-TW" altLang="en-US" sz="1600" dirty="0" smtClean="0"/>
              <a:t>校園</a:t>
            </a:r>
            <a:r>
              <a:rPr lang="zh-TW" altLang="en-US" sz="1600" dirty="0"/>
              <a:t>主要、次要出入口，周遭交通動線、救難</a:t>
            </a:r>
            <a:r>
              <a:rPr lang="zh-TW" altLang="en-US" sz="1600" dirty="0" smtClean="0"/>
              <a:t>設施、</a:t>
            </a:r>
            <a:r>
              <a:rPr lang="zh-TW" altLang="en-US" sz="1600" dirty="0"/>
              <a:t>救難路徑</a:t>
            </a:r>
            <a:r>
              <a:rPr lang="zh-TW" altLang="en-US" sz="1600" dirty="0" smtClean="0"/>
              <a:t>、鄰近</a:t>
            </a:r>
            <a:r>
              <a:rPr lang="zh-TW" altLang="en-US" sz="1600" dirty="0"/>
              <a:t>救</a:t>
            </a:r>
            <a:r>
              <a:rPr lang="zh-TW" altLang="en-US" sz="1600" dirty="0" smtClean="0"/>
              <a:t>難（避難）集合</a:t>
            </a:r>
            <a:r>
              <a:rPr lang="zh-TW" altLang="en-US" sz="1600" dirty="0"/>
              <a:t>點需標示</a:t>
            </a:r>
            <a:r>
              <a:rPr lang="zh-TW" altLang="en-US" sz="1600" dirty="0" smtClean="0"/>
              <a:t>。</a:t>
            </a:r>
            <a:endParaRPr lang="en-US" altLang="zh-TW" sz="1600" dirty="0" smtClean="0"/>
          </a:p>
          <a:p>
            <a:pPr marL="447675" indent="-447675"/>
            <a:r>
              <a:rPr lang="en-US" altLang="zh-TW" sz="1600" dirty="0" smtClean="0"/>
              <a:t>(</a:t>
            </a:r>
            <a:r>
              <a:rPr lang="zh-TW" altLang="en-US" sz="1600" dirty="0" smtClean="0"/>
              <a:t>四</a:t>
            </a:r>
            <a:r>
              <a:rPr lang="en-US" altLang="zh-TW" sz="1600" dirty="0" smtClean="0"/>
              <a:t>)</a:t>
            </a:r>
            <a:r>
              <a:rPr lang="zh-TW" altLang="en-US" sz="1600" dirty="0" smtClean="0"/>
              <a:t>校園</a:t>
            </a:r>
            <a:r>
              <a:rPr lang="zh-TW" altLang="en-US" sz="1600" dirty="0"/>
              <a:t>災害潛勢位置、安全死角、過去災害發生</a:t>
            </a:r>
            <a:r>
              <a:rPr lang="zh-TW" altLang="en-US" sz="1600" dirty="0" smtClean="0"/>
              <a:t>點需描</a:t>
            </a:r>
            <a:r>
              <a:rPr lang="zh-TW" altLang="en-US" sz="1600" dirty="0"/>
              <a:t>點標示</a:t>
            </a:r>
            <a:r>
              <a:rPr lang="zh-TW" altLang="en-US" sz="1600" dirty="0" smtClean="0"/>
              <a:t>清楚。</a:t>
            </a:r>
            <a:endParaRPr lang="zh-TW" altLang="en-US" sz="1600" dirty="0"/>
          </a:p>
        </p:txBody>
      </p:sp>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1617" y="3438"/>
            <a:ext cx="5256702" cy="462078"/>
          </a:xfrm>
        </p:spPr>
        <p:txBody>
          <a:bodyPr>
            <a:normAutofit/>
          </a:bodyPr>
          <a:lstStyle/>
          <a:p>
            <a:pPr algn="ctr"/>
            <a:r>
              <a:rPr lang="zh-TW" altLang="en-US" sz="2400" dirty="0">
                <a:solidFill>
                  <a:schemeClr val="bg1"/>
                </a:solidFill>
              </a:rPr>
              <a:t>校園防災地圖之繪製原則</a:t>
            </a:r>
          </a:p>
        </p:txBody>
      </p:sp>
      <p:sp>
        <p:nvSpPr>
          <p:cNvPr id="8" name="文字方塊 7"/>
          <p:cNvSpPr txBox="1"/>
          <p:nvPr/>
        </p:nvSpPr>
        <p:spPr>
          <a:xfrm>
            <a:off x="633288" y="2643758"/>
            <a:ext cx="3518912" cy="400110"/>
          </a:xfrm>
          <a:prstGeom prst="rect">
            <a:avLst/>
          </a:prstGeom>
          <a:noFill/>
        </p:spPr>
        <p:txBody>
          <a:bodyPr wrap="none" rtlCol="0">
            <a:spAutoFit/>
          </a:bodyPr>
          <a:lstStyle/>
          <a:p>
            <a:r>
              <a:rPr lang="zh-TW" altLang="en-US" sz="2000" b="1" dirty="0" smtClean="0">
                <a:solidFill>
                  <a:srgbClr val="FF0000"/>
                </a:solidFill>
                <a:effectLst>
                  <a:outerShdw blurRad="38100" dist="38100" dir="2700000" algn="tl">
                    <a:srgbClr val="000000">
                      <a:alpha val="43137"/>
                    </a:srgbClr>
                  </a:outerShdw>
                </a:effectLst>
              </a:rPr>
              <a:t>配合</a:t>
            </a:r>
            <a:r>
              <a:rPr lang="zh-TW" altLang="en-US" sz="2000" b="1" dirty="0">
                <a:solidFill>
                  <a:srgbClr val="FF0000"/>
                </a:solidFill>
                <a:effectLst>
                  <a:outerShdw blurRad="38100" dist="38100" dir="2700000" algn="tl">
                    <a:srgbClr val="000000">
                      <a:alpha val="43137"/>
                    </a:srgbClr>
                  </a:outerShdw>
                </a:effectLst>
              </a:rPr>
              <a:t>避難疏散路線之規劃繪製</a:t>
            </a:r>
            <a:endParaRPr lang="zh-TW" altLang="en-US" sz="2000" dirty="0">
              <a:solidFill>
                <a:srgbClr val="FF0000"/>
              </a:solidFill>
              <a:effectLst>
                <a:outerShdw blurRad="38100" dist="38100" dir="2700000" algn="tl">
                  <a:srgbClr val="000000">
                    <a:alpha val="43137"/>
                  </a:srgbClr>
                </a:outerShdw>
              </a:effectLst>
            </a:endParaRPr>
          </a:p>
        </p:txBody>
      </p:sp>
      <p:sp>
        <p:nvSpPr>
          <p:cNvPr id="9" name="文字方塊 8"/>
          <p:cNvSpPr txBox="1"/>
          <p:nvPr/>
        </p:nvSpPr>
        <p:spPr>
          <a:xfrm>
            <a:off x="601243" y="3018314"/>
            <a:ext cx="7931199" cy="1569660"/>
          </a:xfrm>
          <a:prstGeom prst="rect">
            <a:avLst/>
          </a:prstGeom>
          <a:noFill/>
        </p:spPr>
        <p:txBody>
          <a:bodyPr wrap="square" rtlCol="0">
            <a:spAutoFit/>
          </a:bodyPr>
          <a:lstStyle/>
          <a:p>
            <a:pPr marL="447675" indent="-447675"/>
            <a:r>
              <a:rPr lang="en-US" altLang="zh-TW" sz="1600" dirty="0" smtClean="0"/>
              <a:t>(</a:t>
            </a:r>
            <a:r>
              <a:rPr lang="zh-TW" altLang="en-US" sz="1600" dirty="0" smtClean="0"/>
              <a:t>一</a:t>
            </a:r>
            <a:r>
              <a:rPr lang="en-US" altLang="zh-TW" sz="1600" dirty="0" smtClean="0"/>
              <a:t>)</a:t>
            </a:r>
            <a:r>
              <a:rPr lang="zh-TW" altLang="en-US" sz="1600" dirty="0" smtClean="0"/>
              <a:t>避難</a:t>
            </a:r>
            <a:r>
              <a:rPr lang="zh-TW" altLang="en-US" sz="1600" dirty="0"/>
              <a:t>疏散路線不能夠穿越具災害潛勢之場所，盡量</a:t>
            </a:r>
            <a:r>
              <a:rPr lang="zh-TW" altLang="en-US" sz="1600" dirty="0" smtClean="0"/>
              <a:t>利用</a:t>
            </a:r>
            <a:r>
              <a:rPr lang="zh-TW" altLang="en-US" sz="1600" dirty="0"/>
              <a:t>現有</a:t>
            </a:r>
            <a:r>
              <a:rPr lang="zh-TW" altLang="en-US" sz="1600" dirty="0" smtClean="0"/>
              <a:t>通路。</a:t>
            </a:r>
          </a:p>
          <a:p>
            <a:pPr marL="447675" indent="-447675"/>
            <a:r>
              <a:rPr lang="en-US" altLang="zh-TW" sz="1600" dirty="0" smtClean="0"/>
              <a:t>(</a:t>
            </a:r>
            <a:r>
              <a:rPr lang="zh-TW" altLang="en-US" sz="1600" dirty="0" smtClean="0"/>
              <a:t>二</a:t>
            </a:r>
            <a:r>
              <a:rPr lang="en-US" altLang="zh-TW" sz="1600" dirty="0" smtClean="0"/>
              <a:t>)</a:t>
            </a:r>
            <a:r>
              <a:rPr lang="zh-TW" altLang="en-US" sz="1600" dirty="0" smtClean="0"/>
              <a:t>路線</a:t>
            </a:r>
            <a:r>
              <a:rPr lang="zh-TW" altLang="en-US" sz="1600" dirty="0"/>
              <a:t>不經過危險路段、陡坡區、崩塌區、淹水區等</a:t>
            </a:r>
            <a:r>
              <a:rPr lang="zh-TW" altLang="en-US" sz="1600" dirty="0" smtClean="0"/>
              <a:t>、避開</a:t>
            </a:r>
            <a:r>
              <a:rPr lang="zh-TW" altLang="en-US" sz="1600" dirty="0"/>
              <a:t>有</a:t>
            </a:r>
            <a:r>
              <a:rPr lang="zh-TW" altLang="en-US" sz="1600" dirty="0" smtClean="0"/>
              <a:t>潛在倒</a:t>
            </a:r>
            <a:r>
              <a:rPr lang="zh-TW" altLang="en-US" sz="1600" dirty="0"/>
              <a:t>壞的檔土牆、駁坎等。</a:t>
            </a:r>
          </a:p>
          <a:p>
            <a:pPr marL="447675" indent="-447675"/>
            <a:r>
              <a:rPr lang="en-US" altLang="zh-TW" sz="1600" dirty="0"/>
              <a:t>(</a:t>
            </a:r>
            <a:r>
              <a:rPr lang="zh-TW" altLang="en-US" sz="1600" dirty="0"/>
              <a:t>三</a:t>
            </a:r>
            <a:r>
              <a:rPr lang="en-US" altLang="zh-TW" sz="1600" dirty="0"/>
              <a:t>)</a:t>
            </a:r>
            <a:r>
              <a:rPr lang="zh-TW" altLang="en-US" sz="1600" dirty="0" smtClean="0"/>
              <a:t>不同</a:t>
            </a:r>
            <a:r>
              <a:rPr lang="zh-TW" altLang="en-US" sz="1600" dirty="0"/>
              <a:t>避難路線不得重複或衝突。</a:t>
            </a:r>
          </a:p>
          <a:p>
            <a:pPr marL="447675" indent="-447675"/>
            <a:r>
              <a:rPr lang="en-US" altLang="zh-TW" sz="1600" dirty="0" smtClean="0"/>
              <a:t>(</a:t>
            </a:r>
            <a:r>
              <a:rPr lang="zh-TW" altLang="en-US" sz="1600" dirty="0" smtClean="0"/>
              <a:t>四</a:t>
            </a:r>
            <a:r>
              <a:rPr lang="en-US" altLang="zh-TW" sz="1600" dirty="0" smtClean="0"/>
              <a:t>)</a:t>
            </a:r>
            <a:r>
              <a:rPr lang="zh-TW" altLang="en-US" sz="1600" dirty="0" smtClean="0"/>
              <a:t>考量</a:t>
            </a:r>
            <a:r>
              <a:rPr lang="zh-TW" altLang="en-US" sz="1600" dirty="0"/>
              <a:t>不同班級的疏散路線不可交織，若相互匯合，</a:t>
            </a:r>
            <a:r>
              <a:rPr lang="zh-TW" altLang="en-US" sz="1600" dirty="0" smtClean="0"/>
              <a:t>應考慮</a:t>
            </a:r>
            <a:r>
              <a:rPr lang="zh-TW" altLang="en-US" sz="1600" dirty="0"/>
              <a:t>路線</a:t>
            </a:r>
            <a:r>
              <a:rPr lang="zh-TW" altLang="en-US" sz="1600" dirty="0" smtClean="0"/>
              <a:t>的寬度</a:t>
            </a:r>
            <a:r>
              <a:rPr lang="zh-TW" altLang="en-US" sz="1600" dirty="0"/>
              <a:t>及容量。</a:t>
            </a:r>
          </a:p>
          <a:p>
            <a:pPr marL="447675" indent="-447675"/>
            <a:r>
              <a:rPr lang="en-US" altLang="zh-TW" sz="1600" dirty="0" smtClean="0"/>
              <a:t>(</a:t>
            </a:r>
            <a:r>
              <a:rPr lang="zh-TW" altLang="en-US" sz="1600" dirty="0" smtClean="0"/>
              <a:t>五</a:t>
            </a:r>
            <a:r>
              <a:rPr lang="en-US" altLang="zh-TW" sz="1600" dirty="0" smtClean="0"/>
              <a:t>)</a:t>
            </a:r>
            <a:r>
              <a:rPr lang="zh-TW" altLang="en-US" sz="1600" dirty="0" smtClean="0"/>
              <a:t>避難</a:t>
            </a:r>
            <a:r>
              <a:rPr lang="zh-TW" altLang="en-US" sz="1600" dirty="0"/>
              <a:t>集合點應明顯標示</a:t>
            </a:r>
            <a:r>
              <a:rPr lang="zh-TW" altLang="en-US" sz="1600" dirty="0" smtClean="0"/>
              <a:t>。</a:t>
            </a:r>
            <a:endParaRPr lang="zh-TW" altLang="en-US" sz="1600" dirty="0"/>
          </a:p>
        </p:txBody>
      </p:sp>
      <p:sp>
        <p:nvSpPr>
          <p:cNvPr id="10"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13</a:t>
            </a:fld>
            <a:endParaRPr lang="zh-TW" altLang="en-US" sz="2400" dirty="0"/>
          </a:p>
        </p:txBody>
      </p:sp>
      <p:sp>
        <p:nvSpPr>
          <p:cNvPr id="11" name="文字方塊 10"/>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2"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cxnSp>
        <p:nvCxnSpPr>
          <p:cNvPr id="13" name="直線接點 12"/>
          <p:cNvCxnSpPr/>
          <p:nvPr/>
        </p:nvCxnSpPr>
        <p:spPr>
          <a:xfrm>
            <a:off x="633288" y="897564"/>
            <a:ext cx="789915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直線接點 13"/>
          <p:cNvCxnSpPr/>
          <p:nvPr/>
        </p:nvCxnSpPr>
        <p:spPr>
          <a:xfrm>
            <a:off x="601243" y="2958045"/>
            <a:ext cx="789915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4427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星形 1"/>
          <p:cNvSpPr/>
          <p:nvPr/>
        </p:nvSpPr>
        <p:spPr>
          <a:xfrm>
            <a:off x="1850789" y="1167594"/>
            <a:ext cx="5086117" cy="302433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947868" y="2499742"/>
            <a:ext cx="2891959" cy="400110"/>
          </a:xfrm>
          <a:prstGeom prst="rect">
            <a:avLst/>
          </a:prstGeom>
          <a:no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校園災害防救計畫</a:t>
            </a:r>
          </a:p>
        </p:txBody>
      </p:sp>
      <p:sp>
        <p:nvSpPr>
          <p:cNvPr id="7" name="文字方塊 6"/>
          <p:cNvSpPr txBox="1"/>
          <p:nvPr/>
        </p:nvSpPr>
        <p:spPr>
          <a:xfrm>
            <a:off x="1656834" y="2063484"/>
            <a:ext cx="2339102" cy="461665"/>
          </a:xfrm>
          <a:prstGeom prst="rect">
            <a:avLst/>
          </a:prstGeom>
          <a:noFill/>
        </p:spPr>
        <p:txBody>
          <a:bodyPr wrap="none" rtlCol="0">
            <a:spAutoFit/>
          </a:bodyPr>
          <a:lstStyle/>
          <a:p>
            <a:pPr algn="r"/>
            <a:r>
              <a:rPr lang="zh-TW" altLang="en-US" sz="2400" dirty="0"/>
              <a:t>校園全區配置圖</a:t>
            </a:r>
          </a:p>
        </p:txBody>
      </p:sp>
      <p:sp>
        <p:nvSpPr>
          <p:cNvPr id="8" name="文字方塊 7"/>
          <p:cNvSpPr txBox="1"/>
          <p:nvPr/>
        </p:nvSpPr>
        <p:spPr>
          <a:xfrm>
            <a:off x="683569" y="816263"/>
            <a:ext cx="3312367" cy="1323439"/>
          </a:xfrm>
          <a:prstGeom prst="rect">
            <a:avLst/>
          </a:prstGeom>
          <a:noFill/>
        </p:spPr>
        <p:txBody>
          <a:bodyPr wrap="square" rtlCol="0">
            <a:spAutoFit/>
          </a:bodyPr>
          <a:lstStyle/>
          <a:p>
            <a:r>
              <a:rPr lang="zh-TW" altLang="en-US" sz="1600" dirty="0"/>
              <a:t>校園全區配置圖，具有比例或尺度之圖面，內容包含校園範圍、校舍 位置、方位、空間用途、校園環境 設施、進出入口、鄰近交通、建築 及社區、周遭天然環境</a:t>
            </a:r>
            <a:r>
              <a:rPr lang="en-US" altLang="zh-TW" sz="1600" dirty="0"/>
              <a:t>..</a:t>
            </a:r>
            <a:r>
              <a:rPr lang="zh-TW" altLang="en-US" sz="1600" dirty="0"/>
              <a:t>等</a:t>
            </a:r>
          </a:p>
        </p:txBody>
      </p:sp>
      <p:sp>
        <p:nvSpPr>
          <p:cNvPr id="9" name="文字方塊 8"/>
          <p:cNvSpPr txBox="1"/>
          <p:nvPr/>
        </p:nvSpPr>
        <p:spPr>
          <a:xfrm>
            <a:off x="4908758" y="1236697"/>
            <a:ext cx="3551675" cy="830997"/>
          </a:xfrm>
          <a:prstGeom prst="rect">
            <a:avLst/>
          </a:prstGeom>
          <a:noFill/>
        </p:spPr>
        <p:txBody>
          <a:bodyPr wrap="square" rtlCol="0">
            <a:spAutoFit/>
          </a:bodyPr>
          <a:lstStyle/>
          <a:p>
            <a:r>
              <a:rPr lang="zh-TW" altLang="en-US" sz="1600" dirty="0"/>
              <a:t>校舍建築圖，包含各棟校舍建築平面圖、立面圖或剖面圖、竣工圖、 地籍圖、結構圖、消防設備圖</a:t>
            </a:r>
            <a:r>
              <a:rPr lang="en-US" altLang="zh-TW" sz="1600" dirty="0"/>
              <a:t>..</a:t>
            </a:r>
            <a:r>
              <a:rPr lang="zh-TW" altLang="en-US" sz="1600" dirty="0"/>
              <a:t>等</a:t>
            </a:r>
          </a:p>
        </p:txBody>
      </p:sp>
      <p:sp>
        <p:nvSpPr>
          <p:cNvPr id="10" name="文字方塊 9"/>
          <p:cNvSpPr txBox="1"/>
          <p:nvPr/>
        </p:nvSpPr>
        <p:spPr>
          <a:xfrm>
            <a:off x="4860034" y="2063484"/>
            <a:ext cx="1723549" cy="461665"/>
          </a:xfrm>
          <a:prstGeom prst="rect">
            <a:avLst/>
          </a:prstGeom>
          <a:noFill/>
        </p:spPr>
        <p:txBody>
          <a:bodyPr wrap="none" rtlCol="0">
            <a:spAutoFit/>
          </a:bodyPr>
          <a:lstStyle/>
          <a:p>
            <a:r>
              <a:rPr lang="zh-TW" altLang="en-US" sz="2400" dirty="0"/>
              <a:t>校舍建築圖</a:t>
            </a:r>
          </a:p>
        </p:txBody>
      </p:sp>
      <p:sp>
        <p:nvSpPr>
          <p:cNvPr id="11" name="文字方塊 10"/>
          <p:cNvSpPr txBox="1"/>
          <p:nvPr/>
        </p:nvSpPr>
        <p:spPr>
          <a:xfrm>
            <a:off x="1656834" y="2902173"/>
            <a:ext cx="2339102" cy="461665"/>
          </a:xfrm>
          <a:prstGeom prst="rect">
            <a:avLst/>
          </a:prstGeom>
          <a:noFill/>
        </p:spPr>
        <p:txBody>
          <a:bodyPr wrap="none" rtlCol="0">
            <a:spAutoFit/>
          </a:bodyPr>
          <a:lstStyle/>
          <a:p>
            <a:pPr algn="r"/>
            <a:r>
              <a:rPr lang="zh-TW" altLang="en-US" sz="2400" dirty="0"/>
              <a:t>校園災害潛勢圖</a:t>
            </a:r>
          </a:p>
        </p:txBody>
      </p:sp>
      <p:sp>
        <p:nvSpPr>
          <p:cNvPr id="12" name="文字方塊 11"/>
          <p:cNvSpPr txBox="1"/>
          <p:nvPr/>
        </p:nvSpPr>
        <p:spPr>
          <a:xfrm>
            <a:off x="816307" y="3336543"/>
            <a:ext cx="3755695" cy="1323439"/>
          </a:xfrm>
          <a:prstGeom prst="rect">
            <a:avLst/>
          </a:prstGeom>
          <a:noFill/>
        </p:spPr>
        <p:txBody>
          <a:bodyPr wrap="square" rtlCol="0">
            <a:spAutoFit/>
          </a:bodyPr>
          <a:lstStyle/>
          <a:p>
            <a:r>
              <a:rPr lang="en-US" altLang="zh-TW" sz="1600" b="1" dirty="0">
                <a:latin typeface="+mj-ea"/>
                <a:ea typeface="+mj-ea"/>
              </a:rPr>
              <a:t>1.</a:t>
            </a:r>
            <a:r>
              <a:rPr lang="zh-TW" altLang="en-US" sz="1600" b="1" dirty="0">
                <a:latin typeface="+mj-ea"/>
                <a:ea typeface="+mj-ea"/>
              </a:rPr>
              <a:t>地震災害潛勢圖</a:t>
            </a:r>
            <a:endParaRPr lang="zh-TW" altLang="en-US" sz="1600" dirty="0">
              <a:latin typeface="+mj-ea"/>
              <a:ea typeface="+mj-ea"/>
            </a:endParaRPr>
          </a:p>
          <a:p>
            <a:r>
              <a:rPr lang="en-US" altLang="zh-TW" sz="1600" b="1" dirty="0">
                <a:latin typeface="+mj-ea"/>
                <a:ea typeface="+mj-ea"/>
              </a:rPr>
              <a:t>2.</a:t>
            </a:r>
            <a:r>
              <a:rPr lang="zh-TW" altLang="en-US" sz="1600" b="1" dirty="0">
                <a:latin typeface="+mj-ea"/>
                <a:ea typeface="+mj-ea"/>
              </a:rPr>
              <a:t>颱洪災害潛勢圖</a:t>
            </a:r>
            <a:endParaRPr lang="zh-TW" altLang="en-US" sz="1600" dirty="0">
              <a:latin typeface="+mj-ea"/>
              <a:ea typeface="+mj-ea"/>
            </a:endParaRPr>
          </a:p>
          <a:p>
            <a:r>
              <a:rPr lang="en-US" altLang="zh-TW" sz="1600" b="1" dirty="0">
                <a:latin typeface="+mj-ea"/>
                <a:ea typeface="+mj-ea"/>
              </a:rPr>
              <a:t>3.</a:t>
            </a:r>
            <a:r>
              <a:rPr lang="zh-TW" altLang="en-US" sz="1600" b="1" dirty="0">
                <a:latin typeface="+mj-ea"/>
                <a:ea typeface="+mj-ea"/>
              </a:rPr>
              <a:t>坡地災害潛勢圖</a:t>
            </a:r>
            <a:endParaRPr lang="zh-TW" altLang="en-US" sz="1600" dirty="0">
              <a:latin typeface="+mj-ea"/>
              <a:ea typeface="+mj-ea"/>
            </a:endParaRPr>
          </a:p>
          <a:p>
            <a:r>
              <a:rPr lang="en-US" altLang="zh-TW" sz="1600" b="1" dirty="0">
                <a:latin typeface="+mj-ea"/>
                <a:ea typeface="+mj-ea"/>
              </a:rPr>
              <a:t>4.</a:t>
            </a:r>
            <a:r>
              <a:rPr lang="zh-TW" altLang="en-US" sz="1600" b="1" dirty="0">
                <a:latin typeface="+mj-ea"/>
                <a:ea typeface="+mj-ea"/>
              </a:rPr>
              <a:t>人為災害潛勢圖</a:t>
            </a:r>
            <a:endParaRPr lang="zh-TW" altLang="en-US" sz="1600" dirty="0">
              <a:latin typeface="+mj-ea"/>
              <a:ea typeface="+mj-ea"/>
            </a:endParaRPr>
          </a:p>
          <a:p>
            <a:r>
              <a:rPr lang="en-US" altLang="zh-TW" sz="1600" b="1" dirty="0">
                <a:latin typeface="+mj-ea"/>
                <a:ea typeface="+mj-ea"/>
              </a:rPr>
              <a:t>5.</a:t>
            </a:r>
            <a:r>
              <a:rPr lang="zh-TW" altLang="en-US" sz="1600" b="1" dirty="0">
                <a:latin typeface="+mj-ea"/>
                <a:ea typeface="+mj-ea"/>
              </a:rPr>
              <a:t>其他有助於判定災害記錄或照片</a:t>
            </a:r>
            <a:endParaRPr lang="zh-TW" altLang="en-US" sz="1600" dirty="0">
              <a:latin typeface="+mj-ea"/>
              <a:ea typeface="+mj-ea"/>
            </a:endParaRPr>
          </a:p>
        </p:txBody>
      </p:sp>
      <p:sp>
        <p:nvSpPr>
          <p:cNvPr id="13" name="文字方塊 12"/>
          <p:cNvSpPr txBox="1"/>
          <p:nvPr/>
        </p:nvSpPr>
        <p:spPr>
          <a:xfrm>
            <a:off x="4860032" y="2931790"/>
            <a:ext cx="2339102" cy="461665"/>
          </a:xfrm>
          <a:prstGeom prst="rect">
            <a:avLst/>
          </a:prstGeom>
          <a:noFill/>
        </p:spPr>
        <p:txBody>
          <a:bodyPr wrap="none" rtlCol="0">
            <a:spAutoFit/>
          </a:bodyPr>
          <a:lstStyle/>
          <a:p>
            <a:r>
              <a:rPr lang="zh-TW" altLang="en-US" sz="2400" dirty="0"/>
              <a:t>校園避難路徑圖</a:t>
            </a:r>
          </a:p>
        </p:txBody>
      </p:sp>
      <p:sp>
        <p:nvSpPr>
          <p:cNvPr id="14" name="文字方塊 13"/>
          <p:cNvSpPr txBox="1"/>
          <p:nvPr/>
        </p:nvSpPr>
        <p:spPr>
          <a:xfrm>
            <a:off x="4888107" y="3355127"/>
            <a:ext cx="3500317" cy="584775"/>
          </a:xfrm>
          <a:prstGeom prst="rect">
            <a:avLst/>
          </a:prstGeom>
          <a:noFill/>
        </p:spPr>
        <p:txBody>
          <a:bodyPr wrap="square" rtlCol="0">
            <a:spAutoFit/>
          </a:bodyPr>
          <a:lstStyle/>
          <a:p>
            <a:r>
              <a:rPr lang="zh-TW" altLang="en-US" sz="1600" b="1" dirty="0"/>
              <a:t>校園避難路徑圖，包含避難路徑、指引、集合點、救難設施位置</a:t>
            </a:r>
            <a:r>
              <a:rPr lang="en-US" altLang="zh-TW" sz="1600" b="1" dirty="0"/>
              <a:t>..</a:t>
            </a:r>
            <a:r>
              <a:rPr lang="zh-TW" altLang="en-US" sz="1600" b="1" dirty="0"/>
              <a:t>等</a:t>
            </a:r>
            <a:endParaRPr lang="zh-TW" altLang="en-US" sz="1600" dirty="0"/>
          </a:p>
        </p:txBody>
      </p:sp>
      <p:sp>
        <p:nvSpPr>
          <p:cNvPr id="15" name="矩形 1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87815" y="-41653"/>
            <a:ext cx="5147096" cy="484566"/>
          </a:xfrm>
        </p:spPr>
        <p:txBody>
          <a:bodyPr>
            <a:normAutofit/>
          </a:bodyPr>
          <a:lstStyle/>
          <a:p>
            <a:pPr algn="ctr"/>
            <a:r>
              <a:rPr lang="zh-TW" altLang="en-US" sz="2400" dirty="0">
                <a:solidFill>
                  <a:schemeClr val="bg1"/>
                </a:solidFill>
              </a:rPr>
              <a:t>製作校園防災地圖之準備事項</a:t>
            </a:r>
          </a:p>
        </p:txBody>
      </p:sp>
      <p:sp>
        <p:nvSpPr>
          <p:cNvPr id="17"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14</a:t>
            </a:fld>
            <a:endParaRPr lang="zh-TW" altLang="en-US" sz="2400" dirty="0"/>
          </a:p>
        </p:txBody>
      </p:sp>
      <p:sp>
        <p:nvSpPr>
          <p:cNvPr id="18" name="文字方塊 17"/>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9"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811418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771550"/>
            <a:ext cx="7920880" cy="3970318"/>
          </a:xfrm>
          <a:prstGeom prst="rect">
            <a:avLst/>
          </a:prstGeom>
          <a:noFill/>
        </p:spPr>
        <p:txBody>
          <a:bodyPr wrap="square" rtlCol="0">
            <a:spAutoFit/>
          </a:bodyPr>
          <a:lstStyle/>
          <a:p>
            <a:r>
              <a:rPr lang="en-US" altLang="zh-TW" dirty="0"/>
              <a:t>(</a:t>
            </a:r>
            <a:r>
              <a:rPr lang="zh-TW" altLang="en-US" dirty="0"/>
              <a:t>一</a:t>
            </a:r>
            <a:r>
              <a:rPr lang="en-US" altLang="zh-TW" dirty="0"/>
              <a:t>)</a:t>
            </a:r>
            <a:r>
              <a:rPr lang="zh-TW" altLang="en-US" b="1" u="sng" dirty="0" smtClean="0">
                <a:solidFill>
                  <a:schemeClr val="accent3">
                    <a:lumMod val="75000"/>
                  </a:schemeClr>
                </a:solidFill>
              </a:rPr>
              <a:t>地震</a:t>
            </a:r>
            <a:r>
              <a:rPr lang="zh-TW" altLang="en-US" b="1" u="sng" dirty="0">
                <a:solidFill>
                  <a:schemeClr val="accent3">
                    <a:lumMod val="75000"/>
                  </a:schemeClr>
                </a:solidFill>
              </a:rPr>
              <a:t>災害</a:t>
            </a:r>
            <a:r>
              <a:rPr lang="zh-TW" altLang="en-US" dirty="0"/>
              <a:t>：鄰近斷層帶位置與距離、過去地震災損記錄、危險</a:t>
            </a:r>
            <a:r>
              <a:rPr lang="zh-TW" altLang="en-US" dirty="0" smtClean="0"/>
              <a:t>地</a:t>
            </a:r>
            <a:r>
              <a:rPr lang="en-US" altLang="zh-TW" dirty="0" smtClean="0"/>
              <a:t/>
            </a:r>
            <a:br>
              <a:rPr lang="en-US" altLang="zh-TW" dirty="0" smtClean="0"/>
            </a:br>
            <a:r>
              <a:rPr lang="zh-TW" altLang="en-US" dirty="0" smtClean="0"/>
              <a:t>　　　　　　　層</a:t>
            </a:r>
            <a:r>
              <a:rPr lang="zh-TW" altLang="en-US" dirty="0"/>
              <a:t>資料、校舍之耐震評估與補強紀錄</a:t>
            </a:r>
            <a:r>
              <a:rPr lang="en-US" altLang="zh-TW" dirty="0"/>
              <a:t>..</a:t>
            </a:r>
            <a:r>
              <a:rPr lang="zh-TW" altLang="en-US" dirty="0"/>
              <a:t>等</a:t>
            </a:r>
            <a:r>
              <a:rPr lang="zh-TW" altLang="en-US" dirty="0" smtClean="0"/>
              <a:t>。</a:t>
            </a:r>
            <a:endParaRPr lang="en-US" altLang="zh-TW" dirty="0" smtClean="0"/>
          </a:p>
          <a:p>
            <a:endParaRPr lang="zh-TW" altLang="en-US" dirty="0"/>
          </a:p>
          <a:p>
            <a:r>
              <a:rPr lang="en-US" altLang="zh-TW" dirty="0"/>
              <a:t>(</a:t>
            </a:r>
            <a:r>
              <a:rPr lang="zh-TW" altLang="en-US" dirty="0"/>
              <a:t>二</a:t>
            </a:r>
            <a:r>
              <a:rPr lang="en-US" altLang="zh-TW" dirty="0"/>
              <a:t>)</a:t>
            </a:r>
            <a:r>
              <a:rPr lang="zh-TW" altLang="en-US" b="1" u="sng" dirty="0" smtClean="0">
                <a:solidFill>
                  <a:schemeClr val="accent3">
                    <a:lumMod val="75000"/>
                  </a:schemeClr>
                </a:solidFill>
              </a:rPr>
              <a:t>颱</a:t>
            </a:r>
            <a:r>
              <a:rPr lang="zh-TW" altLang="en-US" b="1" u="sng" dirty="0">
                <a:solidFill>
                  <a:schemeClr val="accent3">
                    <a:lumMod val="75000"/>
                  </a:schemeClr>
                </a:solidFill>
              </a:rPr>
              <a:t>洪災害</a:t>
            </a:r>
            <a:r>
              <a:rPr lang="zh-TW" altLang="en-US" dirty="0"/>
              <a:t>：過去淹水記錄</a:t>
            </a:r>
            <a:r>
              <a:rPr lang="en-US" altLang="zh-TW" dirty="0"/>
              <a:t>(</a:t>
            </a:r>
            <a:r>
              <a:rPr lang="zh-TW" altLang="en-US" dirty="0"/>
              <a:t>位置、區域、範圍、深度</a:t>
            </a:r>
            <a:r>
              <a:rPr lang="en-US" altLang="zh-TW" dirty="0"/>
              <a:t>)</a:t>
            </a:r>
            <a:r>
              <a:rPr lang="zh-TW" altLang="en-US" dirty="0"/>
              <a:t>、風災</a:t>
            </a:r>
            <a:r>
              <a:rPr lang="zh-TW" altLang="en-US" dirty="0" smtClean="0"/>
              <a:t>損害</a:t>
            </a:r>
            <a:r>
              <a:rPr lang="en-US" altLang="zh-TW" dirty="0" smtClean="0"/>
              <a:t/>
            </a:r>
            <a:br>
              <a:rPr lang="en-US" altLang="zh-TW" dirty="0" smtClean="0"/>
            </a:br>
            <a:r>
              <a:rPr lang="zh-TW" altLang="en-US" dirty="0" smtClean="0"/>
              <a:t>　　　　　　　記錄</a:t>
            </a:r>
            <a:r>
              <a:rPr lang="en-US" altLang="zh-TW" dirty="0"/>
              <a:t>..</a:t>
            </a:r>
            <a:r>
              <a:rPr lang="zh-TW" altLang="en-US" dirty="0"/>
              <a:t>等</a:t>
            </a:r>
            <a:r>
              <a:rPr lang="zh-TW" altLang="en-US" dirty="0" smtClean="0"/>
              <a:t>。</a:t>
            </a:r>
            <a:endParaRPr lang="en-US" altLang="zh-TW" dirty="0" smtClean="0"/>
          </a:p>
          <a:p>
            <a:endParaRPr lang="zh-TW" altLang="en-US" dirty="0"/>
          </a:p>
          <a:p>
            <a:r>
              <a:rPr lang="en-US" altLang="zh-TW" dirty="0"/>
              <a:t>(</a:t>
            </a:r>
            <a:r>
              <a:rPr lang="zh-TW" altLang="en-US" dirty="0"/>
              <a:t>三</a:t>
            </a:r>
            <a:r>
              <a:rPr lang="en-US" altLang="zh-TW" dirty="0"/>
              <a:t>)</a:t>
            </a:r>
            <a:r>
              <a:rPr lang="zh-TW" altLang="en-US" b="1" u="sng" dirty="0" smtClean="0">
                <a:solidFill>
                  <a:schemeClr val="accent3">
                    <a:lumMod val="75000"/>
                  </a:schemeClr>
                </a:solidFill>
              </a:rPr>
              <a:t>坡地</a:t>
            </a:r>
            <a:r>
              <a:rPr lang="zh-TW" altLang="en-US" b="1" u="sng" dirty="0">
                <a:solidFill>
                  <a:schemeClr val="accent3">
                    <a:lumMod val="75000"/>
                  </a:schemeClr>
                </a:solidFill>
              </a:rPr>
              <a:t>災害</a:t>
            </a:r>
            <a:r>
              <a:rPr lang="zh-TW" altLang="en-US" dirty="0"/>
              <a:t>：土石流、山崩、地滑災害、覆土位置範圍及深度、</a:t>
            </a:r>
            <a:r>
              <a:rPr lang="zh-TW" altLang="en-US" dirty="0" smtClean="0"/>
              <a:t>鄰</a:t>
            </a:r>
            <a:r>
              <a:rPr lang="en-US" altLang="zh-TW" dirty="0" smtClean="0"/>
              <a:t/>
            </a:r>
            <a:br>
              <a:rPr lang="en-US" altLang="zh-TW" dirty="0" smtClean="0"/>
            </a:br>
            <a:r>
              <a:rPr lang="zh-TW" altLang="en-US" dirty="0" smtClean="0"/>
              <a:t>　　　　　　　近</a:t>
            </a:r>
            <a:r>
              <a:rPr lang="zh-TW" altLang="en-US" dirty="0"/>
              <a:t>邊坡位置、鄰近擋土牆位置、地面沉陷 及裂縫、</a:t>
            </a:r>
            <a:r>
              <a:rPr lang="zh-TW" altLang="en-US" dirty="0" smtClean="0"/>
              <a:t>鄰</a:t>
            </a:r>
            <a:r>
              <a:rPr lang="en-US" altLang="zh-TW" dirty="0" smtClean="0"/>
              <a:t/>
            </a:r>
            <a:br>
              <a:rPr lang="en-US" altLang="zh-TW" dirty="0" smtClean="0"/>
            </a:br>
            <a:r>
              <a:rPr lang="zh-TW" altLang="en-US" dirty="0" smtClean="0"/>
              <a:t>　　　　　　　近</a:t>
            </a:r>
            <a:r>
              <a:rPr lang="zh-TW" altLang="en-US" dirty="0"/>
              <a:t>溪谷、崩塌地</a:t>
            </a:r>
            <a:r>
              <a:rPr lang="en-US" altLang="zh-TW" dirty="0"/>
              <a:t>..</a:t>
            </a:r>
            <a:r>
              <a:rPr lang="zh-TW" altLang="en-US" dirty="0"/>
              <a:t>等</a:t>
            </a:r>
            <a:r>
              <a:rPr lang="zh-TW" altLang="en-US" dirty="0" smtClean="0"/>
              <a:t>。</a:t>
            </a:r>
            <a:endParaRPr lang="en-US" altLang="zh-TW" dirty="0" smtClean="0"/>
          </a:p>
          <a:p>
            <a:endParaRPr lang="zh-TW" altLang="en-US" dirty="0"/>
          </a:p>
          <a:p>
            <a:pPr marL="1724025" indent="-1724025"/>
            <a:r>
              <a:rPr lang="en-US" altLang="zh-TW" dirty="0" smtClean="0"/>
              <a:t>(</a:t>
            </a:r>
            <a:r>
              <a:rPr lang="zh-TW" altLang="en-US" dirty="0" smtClean="0"/>
              <a:t>四</a:t>
            </a:r>
            <a:r>
              <a:rPr lang="en-US" altLang="zh-TW" dirty="0" smtClean="0"/>
              <a:t>)</a:t>
            </a:r>
            <a:r>
              <a:rPr lang="zh-TW" altLang="en-US" b="1" u="sng" dirty="0" smtClean="0">
                <a:solidFill>
                  <a:schemeClr val="accent3">
                    <a:lumMod val="75000"/>
                  </a:schemeClr>
                </a:solidFill>
              </a:rPr>
              <a:t>人為</a:t>
            </a:r>
            <a:r>
              <a:rPr lang="zh-TW" altLang="en-US" b="1" u="sng" dirty="0">
                <a:solidFill>
                  <a:schemeClr val="accent3">
                    <a:lumMod val="75000"/>
                  </a:schemeClr>
                </a:solidFill>
              </a:rPr>
              <a:t>災害</a:t>
            </a:r>
            <a:r>
              <a:rPr lang="zh-TW" altLang="en-US" dirty="0"/>
              <a:t>：鄰近之機場、加油站、化工廠及石化設施、無人</a:t>
            </a:r>
            <a:r>
              <a:rPr lang="zh-TW" altLang="en-US" dirty="0" smtClean="0"/>
              <a:t>看守</a:t>
            </a:r>
            <a:r>
              <a:rPr lang="en-US" altLang="zh-TW" dirty="0" smtClean="0"/>
              <a:t/>
            </a:r>
            <a:br>
              <a:rPr lang="en-US" altLang="zh-TW" dirty="0" smtClean="0"/>
            </a:br>
            <a:r>
              <a:rPr lang="zh-TW" altLang="en-US" dirty="0" smtClean="0"/>
              <a:t>水域</a:t>
            </a:r>
            <a:r>
              <a:rPr lang="zh-TW" altLang="en-US" dirty="0"/>
              <a:t>、鄰近大型醫療院所、變電所、高 壓電塔、</a:t>
            </a:r>
            <a:r>
              <a:rPr lang="zh-TW" altLang="en-US" dirty="0" smtClean="0"/>
              <a:t>既有</a:t>
            </a:r>
            <a:r>
              <a:rPr lang="en-US" altLang="zh-TW" dirty="0" smtClean="0"/>
              <a:t/>
            </a:r>
            <a:br>
              <a:rPr lang="en-US" altLang="zh-TW" dirty="0" smtClean="0"/>
            </a:br>
            <a:r>
              <a:rPr lang="zh-TW" altLang="en-US" dirty="0" smtClean="0"/>
              <a:t>之</a:t>
            </a:r>
            <a:r>
              <a:rPr lang="zh-TW" altLang="en-US" dirty="0"/>
              <a:t>電波發射台、交通要道、其它可能造 成人為災害</a:t>
            </a:r>
            <a:r>
              <a:rPr lang="zh-TW" altLang="en-US" dirty="0" smtClean="0"/>
              <a:t>的</a:t>
            </a:r>
            <a:r>
              <a:rPr lang="en-US" altLang="zh-TW" dirty="0" smtClean="0"/>
              <a:t/>
            </a:r>
            <a:br>
              <a:rPr lang="en-US" altLang="zh-TW" dirty="0" smtClean="0"/>
            </a:br>
            <a:r>
              <a:rPr lang="zh-TW" altLang="en-US" dirty="0" smtClean="0"/>
              <a:t>危險</a:t>
            </a:r>
            <a:r>
              <a:rPr lang="zh-TW" altLang="en-US" dirty="0"/>
              <a:t>設施及場所</a:t>
            </a:r>
            <a:r>
              <a:rPr lang="en-US" altLang="zh-TW" dirty="0"/>
              <a:t>..</a:t>
            </a:r>
            <a:r>
              <a:rPr lang="zh-TW" altLang="en-US" dirty="0"/>
              <a:t>等。</a:t>
            </a:r>
          </a:p>
        </p:txBody>
      </p:sp>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5" y="-71498"/>
            <a:ext cx="5167775" cy="514410"/>
          </a:xfrm>
        </p:spPr>
        <p:txBody>
          <a:bodyPr>
            <a:normAutofit/>
          </a:bodyPr>
          <a:lstStyle/>
          <a:p>
            <a:pPr algn="ctr"/>
            <a:r>
              <a:rPr lang="zh-TW" altLang="en-US" sz="2400" dirty="0">
                <a:solidFill>
                  <a:schemeClr val="bg1"/>
                </a:solidFill>
              </a:rPr>
              <a:t>校園災害潛勢之認知</a:t>
            </a: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15</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408955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42913"/>
            <a:ext cx="8209731" cy="4436269"/>
          </a:xfrm>
          <a:prstGeom prst="rect">
            <a:avLst/>
          </a:prstGeom>
        </p:spPr>
      </p:pic>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51830" y="0"/>
            <a:ext cx="5183080" cy="442913"/>
          </a:xfrm>
        </p:spPr>
        <p:txBody>
          <a:bodyPr>
            <a:noAutofit/>
          </a:bodyPr>
          <a:lstStyle/>
          <a:p>
            <a:pPr algn="ctr"/>
            <a:r>
              <a:rPr lang="zh-TW" altLang="en-US" sz="2400" dirty="0" smtClean="0">
                <a:solidFill>
                  <a:schemeClr val="bg1"/>
                </a:solidFill>
              </a:rPr>
              <a:t>其他學校防災</a:t>
            </a:r>
            <a:r>
              <a:rPr lang="zh-TW" altLang="en-US" sz="2400" dirty="0">
                <a:solidFill>
                  <a:schemeClr val="bg1"/>
                </a:solidFill>
              </a:rPr>
              <a:t>地圖</a:t>
            </a:r>
            <a:r>
              <a:rPr lang="zh-TW" altLang="en-US" sz="2400" dirty="0" smtClean="0">
                <a:solidFill>
                  <a:schemeClr val="bg1"/>
                </a:solidFill>
              </a:rPr>
              <a:t>範例</a:t>
            </a:r>
            <a:r>
              <a:rPr lang="en-US" altLang="zh-TW" sz="2400" dirty="0" smtClean="0">
                <a:solidFill>
                  <a:schemeClr val="bg1"/>
                </a:solidFill>
              </a:rPr>
              <a:t>(1)</a:t>
            </a:r>
            <a:endParaRPr lang="zh-TW" altLang="en-US" sz="2400" dirty="0">
              <a:solidFill>
                <a:schemeClr val="bg1"/>
              </a:solidFill>
            </a:endParaRPr>
          </a:p>
        </p:txBody>
      </p:sp>
      <p:sp>
        <p:nvSpPr>
          <p:cNvPr id="7"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16</a:t>
            </a:fld>
            <a:endParaRPr lang="zh-TW" altLang="en-US" sz="2400" dirty="0"/>
          </a:p>
        </p:txBody>
      </p:sp>
      <p:sp>
        <p:nvSpPr>
          <p:cNvPr id="8" name="文字方塊 7"/>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9"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579722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42912"/>
            <a:ext cx="8208912" cy="4397090"/>
          </a:xfrm>
          <a:prstGeom prst="rect">
            <a:avLst/>
          </a:prstGeom>
        </p:spPr>
      </p:pic>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3"/>
          <p:cNvSpPr>
            <a:spLocks noGrp="1"/>
          </p:cNvSpPr>
          <p:nvPr>
            <p:ph type="title"/>
          </p:nvPr>
        </p:nvSpPr>
        <p:spPr>
          <a:xfrm>
            <a:off x="2951830" y="0"/>
            <a:ext cx="5183080" cy="442913"/>
          </a:xfrm>
        </p:spPr>
        <p:txBody>
          <a:bodyPr>
            <a:noAutofit/>
          </a:bodyPr>
          <a:lstStyle/>
          <a:p>
            <a:pPr algn="ctr"/>
            <a:r>
              <a:rPr lang="zh-TW" altLang="en-US" sz="2400" dirty="0" smtClean="0">
                <a:solidFill>
                  <a:schemeClr val="bg1"/>
                </a:solidFill>
              </a:rPr>
              <a:t>其他學校防災</a:t>
            </a:r>
            <a:r>
              <a:rPr lang="zh-TW" altLang="en-US" sz="2400" dirty="0">
                <a:solidFill>
                  <a:schemeClr val="bg1"/>
                </a:solidFill>
              </a:rPr>
              <a:t>地圖</a:t>
            </a:r>
            <a:r>
              <a:rPr lang="zh-TW" altLang="en-US" sz="2400" dirty="0" smtClean="0">
                <a:solidFill>
                  <a:schemeClr val="bg1"/>
                </a:solidFill>
              </a:rPr>
              <a:t>範例</a:t>
            </a:r>
            <a:r>
              <a:rPr lang="en-US" altLang="zh-TW" sz="2400" dirty="0" smtClean="0">
                <a:solidFill>
                  <a:schemeClr val="bg1"/>
                </a:solidFill>
              </a:rPr>
              <a:t>(2)</a:t>
            </a:r>
            <a:endParaRPr lang="zh-TW" altLang="en-US" sz="2400" dirty="0">
              <a:solidFill>
                <a:schemeClr val="bg1"/>
              </a:solidFill>
            </a:endParaRP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17</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955848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15" y="442912"/>
            <a:ext cx="8105775" cy="4397090"/>
          </a:xfrm>
          <a:prstGeom prst="rect">
            <a:avLst/>
          </a:prstGeom>
        </p:spPr>
      </p:pic>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3"/>
          <p:cNvSpPr>
            <a:spLocks noGrp="1"/>
          </p:cNvSpPr>
          <p:nvPr>
            <p:ph type="title"/>
          </p:nvPr>
        </p:nvSpPr>
        <p:spPr>
          <a:xfrm>
            <a:off x="2951830" y="0"/>
            <a:ext cx="5183080" cy="442913"/>
          </a:xfrm>
        </p:spPr>
        <p:txBody>
          <a:bodyPr>
            <a:noAutofit/>
          </a:bodyPr>
          <a:lstStyle/>
          <a:p>
            <a:pPr algn="ctr"/>
            <a:r>
              <a:rPr lang="zh-TW" altLang="en-US" sz="2400" dirty="0" smtClean="0">
                <a:solidFill>
                  <a:schemeClr val="bg1"/>
                </a:solidFill>
              </a:rPr>
              <a:t>其他學校防災</a:t>
            </a:r>
            <a:r>
              <a:rPr lang="zh-TW" altLang="en-US" sz="2400" dirty="0">
                <a:solidFill>
                  <a:schemeClr val="bg1"/>
                </a:solidFill>
              </a:rPr>
              <a:t>地圖</a:t>
            </a:r>
            <a:r>
              <a:rPr lang="zh-TW" altLang="en-US" sz="2400" dirty="0" smtClean="0">
                <a:solidFill>
                  <a:schemeClr val="bg1"/>
                </a:solidFill>
              </a:rPr>
              <a:t>範例</a:t>
            </a:r>
            <a:r>
              <a:rPr lang="en-US" altLang="zh-TW" sz="2400" dirty="0" smtClean="0">
                <a:solidFill>
                  <a:schemeClr val="bg1"/>
                </a:solidFill>
              </a:rPr>
              <a:t>(3)</a:t>
            </a:r>
            <a:endParaRPr lang="zh-TW" altLang="en-US" sz="2400" dirty="0">
              <a:solidFill>
                <a:schemeClr val="bg1"/>
              </a:solidFill>
            </a:endParaRP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18</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672045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590" y="411511"/>
            <a:ext cx="8124825" cy="4428491"/>
          </a:xfrm>
          <a:prstGeom prst="rect">
            <a:avLst/>
          </a:prstGeom>
        </p:spPr>
      </p:pic>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3"/>
          <p:cNvSpPr>
            <a:spLocks noGrp="1"/>
          </p:cNvSpPr>
          <p:nvPr>
            <p:ph type="title"/>
          </p:nvPr>
        </p:nvSpPr>
        <p:spPr>
          <a:xfrm>
            <a:off x="2951830" y="0"/>
            <a:ext cx="5183080" cy="442913"/>
          </a:xfrm>
        </p:spPr>
        <p:txBody>
          <a:bodyPr>
            <a:noAutofit/>
          </a:bodyPr>
          <a:lstStyle/>
          <a:p>
            <a:pPr algn="ctr"/>
            <a:r>
              <a:rPr lang="zh-TW" altLang="en-US" sz="2400" dirty="0" smtClean="0">
                <a:solidFill>
                  <a:schemeClr val="bg1"/>
                </a:solidFill>
              </a:rPr>
              <a:t>其他學校防災</a:t>
            </a:r>
            <a:r>
              <a:rPr lang="zh-TW" altLang="en-US" sz="2400" dirty="0">
                <a:solidFill>
                  <a:schemeClr val="bg1"/>
                </a:solidFill>
              </a:rPr>
              <a:t>地圖</a:t>
            </a:r>
            <a:r>
              <a:rPr lang="zh-TW" altLang="en-US" sz="2400" dirty="0" smtClean="0">
                <a:solidFill>
                  <a:schemeClr val="bg1"/>
                </a:solidFill>
              </a:rPr>
              <a:t>範例</a:t>
            </a:r>
            <a:r>
              <a:rPr lang="en-US" altLang="zh-TW" sz="2400" dirty="0" smtClean="0">
                <a:solidFill>
                  <a:schemeClr val="bg1"/>
                </a:solidFill>
              </a:rPr>
              <a:t>(4)</a:t>
            </a:r>
            <a:endParaRPr lang="zh-TW" altLang="en-US" sz="2400" dirty="0">
              <a:solidFill>
                <a:schemeClr val="bg1"/>
              </a:solidFill>
            </a:endParaRP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19</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652411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0746" y="699542"/>
            <a:ext cx="7899708" cy="830997"/>
          </a:xfrm>
          <a:prstGeom prst="rect">
            <a:avLst/>
          </a:prstGeom>
          <a:noFill/>
        </p:spPr>
        <p:txBody>
          <a:bodyPr wrap="square" rtlCol="0">
            <a:spAutoFit/>
          </a:bodyPr>
          <a:lstStyle/>
          <a:p>
            <a:r>
              <a:rPr lang="zh-TW" altLang="en-US" sz="2400" dirty="0" smtClean="0"/>
              <a:t>將</a:t>
            </a:r>
            <a:r>
              <a:rPr lang="zh-TW" altLang="en-US" sz="2400" dirty="0"/>
              <a:t>災害防救資訊以點、線、面的方式繪製成圖，以便於傳達與利用。</a:t>
            </a:r>
          </a:p>
        </p:txBody>
      </p:sp>
      <p:sp>
        <p:nvSpPr>
          <p:cNvPr id="6" name="文字方塊 5"/>
          <p:cNvSpPr txBox="1"/>
          <p:nvPr/>
        </p:nvSpPr>
        <p:spPr>
          <a:xfrm>
            <a:off x="611561" y="1480702"/>
            <a:ext cx="7992889" cy="707886"/>
          </a:xfrm>
          <a:prstGeom prst="rect">
            <a:avLst/>
          </a:prstGeom>
          <a:noFill/>
        </p:spPr>
        <p:txBody>
          <a:bodyPr wrap="square" rtlCol="0">
            <a:spAutoFit/>
          </a:bodyPr>
          <a:lstStyle/>
          <a:p>
            <a:pPr marL="1971675" indent="-1971675"/>
            <a:r>
              <a:rPr lang="en-US" altLang="zh-TW" sz="2000" dirty="0"/>
              <a:t>(</a:t>
            </a:r>
            <a:r>
              <a:rPr lang="zh-TW" altLang="en-US" sz="2000" dirty="0"/>
              <a:t>一</a:t>
            </a:r>
            <a:r>
              <a:rPr lang="en-US" altLang="zh-TW" sz="2000" dirty="0"/>
              <a:t>)</a:t>
            </a:r>
            <a:r>
              <a:rPr lang="zh-TW" altLang="en-US" sz="2000" b="1" u="sng" dirty="0">
                <a:solidFill>
                  <a:schemeClr val="accent3">
                    <a:lumMod val="75000"/>
                  </a:schemeClr>
                </a:solidFill>
              </a:rPr>
              <a:t>災害潛勢圖</a:t>
            </a:r>
            <a:r>
              <a:rPr lang="zh-TW" altLang="en-US" sz="2000" dirty="0"/>
              <a:t>：標明災害潛勢之可能地區，或標示出災害可能的</a:t>
            </a:r>
            <a:r>
              <a:rPr lang="zh-TW" altLang="en-US" sz="2000" dirty="0" smtClean="0"/>
              <a:t>影</a:t>
            </a:r>
            <a:r>
              <a:rPr lang="en-US" altLang="zh-TW" sz="2000" dirty="0" smtClean="0"/>
              <a:t/>
            </a:r>
            <a:br>
              <a:rPr lang="en-US" altLang="zh-TW" sz="2000" dirty="0" smtClean="0"/>
            </a:br>
            <a:r>
              <a:rPr lang="zh-TW" altLang="en-US" sz="2000" dirty="0" smtClean="0"/>
              <a:t>響範圍。</a:t>
            </a:r>
            <a:endParaRPr lang="zh-TW" altLang="en-US" sz="2000" dirty="0"/>
          </a:p>
        </p:txBody>
      </p:sp>
      <p:sp>
        <p:nvSpPr>
          <p:cNvPr id="7" name="文字方塊 6"/>
          <p:cNvSpPr txBox="1"/>
          <p:nvPr/>
        </p:nvSpPr>
        <p:spPr>
          <a:xfrm>
            <a:off x="620546" y="2097349"/>
            <a:ext cx="7992889" cy="707886"/>
          </a:xfrm>
          <a:prstGeom prst="rect">
            <a:avLst/>
          </a:prstGeom>
          <a:noFill/>
        </p:spPr>
        <p:txBody>
          <a:bodyPr wrap="square" rtlCol="0">
            <a:spAutoFit/>
          </a:bodyPr>
          <a:lstStyle/>
          <a:p>
            <a:pPr marL="2514600" indent="-2514600"/>
            <a:r>
              <a:rPr lang="en-US" altLang="zh-TW" sz="2000" dirty="0" smtClean="0"/>
              <a:t>(</a:t>
            </a:r>
            <a:r>
              <a:rPr lang="zh-TW" altLang="en-US" sz="2000" dirty="0"/>
              <a:t>二</a:t>
            </a:r>
            <a:r>
              <a:rPr lang="en-US" altLang="zh-TW" sz="2000" dirty="0"/>
              <a:t>)</a:t>
            </a:r>
            <a:r>
              <a:rPr lang="zh-TW" altLang="en-US" sz="2000" b="1" u="sng" dirty="0">
                <a:solidFill>
                  <a:schemeClr val="accent3">
                    <a:lumMod val="75000"/>
                  </a:schemeClr>
                </a:solidFill>
              </a:rPr>
              <a:t>疏散避難路線圖</a:t>
            </a:r>
            <a:r>
              <a:rPr lang="zh-TW" altLang="en-US" sz="2000" dirty="0"/>
              <a:t>：標示災害潛勢區域及其周遭人員遇到災害的</a:t>
            </a:r>
            <a:r>
              <a:rPr lang="zh-TW" altLang="en-US" sz="2000" dirty="0" smtClean="0"/>
              <a:t>疏</a:t>
            </a:r>
            <a:r>
              <a:rPr lang="en-US" altLang="zh-TW" sz="2000" dirty="0" smtClean="0"/>
              <a:t/>
            </a:r>
            <a:br>
              <a:rPr lang="en-US" altLang="zh-TW" sz="2000" dirty="0" smtClean="0"/>
            </a:br>
            <a:r>
              <a:rPr lang="zh-TW" altLang="en-US" sz="2000" dirty="0" smtClean="0"/>
              <a:t>散</a:t>
            </a:r>
            <a:r>
              <a:rPr lang="zh-TW" altLang="en-US" sz="2000" dirty="0"/>
              <a:t>方向，或是避難路線及避難收容場所</a:t>
            </a:r>
            <a:r>
              <a:rPr lang="zh-TW" altLang="en-US" sz="2000" dirty="0" smtClean="0"/>
              <a:t>位置。</a:t>
            </a:r>
            <a:endParaRPr lang="zh-TW" altLang="en-US" sz="2000" dirty="0"/>
          </a:p>
        </p:txBody>
      </p:sp>
      <p:sp>
        <p:nvSpPr>
          <p:cNvPr id="8" name="文字方塊 7"/>
          <p:cNvSpPr txBox="1"/>
          <p:nvPr/>
        </p:nvSpPr>
        <p:spPr>
          <a:xfrm>
            <a:off x="633096" y="2764434"/>
            <a:ext cx="7877359" cy="1015663"/>
          </a:xfrm>
          <a:prstGeom prst="rect">
            <a:avLst/>
          </a:prstGeom>
          <a:noFill/>
        </p:spPr>
        <p:txBody>
          <a:bodyPr wrap="square" rtlCol="0">
            <a:spAutoFit/>
          </a:bodyPr>
          <a:lstStyle/>
          <a:p>
            <a:pPr marL="2238375" indent="-2238375"/>
            <a:r>
              <a:rPr lang="en-US" altLang="zh-TW" sz="2000" dirty="0" smtClean="0"/>
              <a:t>(</a:t>
            </a:r>
            <a:r>
              <a:rPr lang="zh-TW" altLang="en-US" sz="2000" dirty="0"/>
              <a:t>三</a:t>
            </a:r>
            <a:r>
              <a:rPr lang="en-US" altLang="zh-TW" sz="2000" dirty="0"/>
              <a:t>)</a:t>
            </a:r>
            <a:r>
              <a:rPr lang="zh-TW" altLang="en-US" sz="2000" b="1" u="sng" dirty="0">
                <a:solidFill>
                  <a:schemeClr val="accent3">
                    <a:lumMod val="75000"/>
                  </a:schemeClr>
                </a:solidFill>
              </a:rPr>
              <a:t>社區防災地圖</a:t>
            </a:r>
            <a:r>
              <a:rPr lang="zh-TW" altLang="en-US" sz="2000" dirty="0"/>
              <a:t>：由社區自行繪製，整合社區內外資源，建立</a:t>
            </a:r>
            <a:r>
              <a:rPr lang="zh-TW" altLang="en-US" sz="2000" dirty="0" smtClean="0"/>
              <a:t>社區</a:t>
            </a:r>
            <a:r>
              <a:rPr lang="en-US" altLang="zh-TW" sz="2000" dirty="0" smtClean="0"/>
              <a:t/>
            </a:r>
            <a:br>
              <a:rPr lang="en-US" altLang="zh-TW" sz="2000" dirty="0" smtClean="0"/>
            </a:br>
            <a:r>
              <a:rPr lang="zh-TW" altLang="en-US" sz="2000" dirty="0" smtClean="0"/>
              <a:t>防</a:t>
            </a:r>
            <a:r>
              <a:rPr lang="zh-TW" altLang="en-US" sz="2000" dirty="0"/>
              <a:t>救災輸送網絡，標示社區自我抗災、避災、減災等預防措施</a:t>
            </a:r>
            <a:r>
              <a:rPr lang="zh-TW" altLang="en-US" sz="2000" dirty="0" smtClean="0"/>
              <a:t>。</a:t>
            </a:r>
            <a:endParaRPr lang="zh-TW" altLang="en-US" sz="2000" dirty="0"/>
          </a:p>
        </p:txBody>
      </p:sp>
      <p:sp>
        <p:nvSpPr>
          <p:cNvPr id="9" name="文字方塊 8"/>
          <p:cNvSpPr txBox="1"/>
          <p:nvPr/>
        </p:nvSpPr>
        <p:spPr>
          <a:xfrm>
            <a:off x="602758" y="3607009"/>
            <a:ext cx="7785667" cy="707886"/>
          </a:xfrm>
          <a:prstGeom prst="rect">
            <a:avLst/>
          </a:prstGeom>
          <a:noFill/>
        </p:spPr>
        <p:txBody>
          <a:bodyPr wrap="square" rtlCol="0">
            <a:spAutoFit/>
          </a:bodyPr>
          <a:lstStyle/>
          <a:p>
            <a:pPr marL="2238375" indent="-2238375"/>
            <a:r>
              <a:rPr lang="en-US" altLang="zh-TW" sz="2000" dirty="0" smtClean="0"/>
              <a:t>(</a:t>
            </a:r>
            <a:r>
              <a:rPr lang="zh-TW" altLang="en-US" sz="2000" dirty="0"/>
              <a:t>四</a:t>
            </a:r>
            <a:r>
              <a:rPr lang="en-US" altLang="zh-TW" sz="2000" dirty="0"/>
              <a:t>)</a:t>
            </a:r>
            <a:r>
              <a:rPr lang="zh-TW" altLang="en-US" sz="2000" b="1" u="sng" dirty="0">
                <a:solidFill>
                  <a:schemeClr val="accent3">
                    <a:lumMod val="75000"/>
                  </a:schemeClr>
                </a:solidFill>
              </a:rPr>
              <a:t>校園防災地圖</a:t>
            </a:r>
            <a:r>
              <a:rPr lang="zh-TW" altLang="en-US" sz="2000" dirty="0"/>
              <a:t>：由學校自行繪製，標示校內災害潛勢、防救災</a:t>
            </a:r>
            <a:r>
              <a:rPr lang="zh-TW" altLang="en-US" sz="2000" dirty="0" smtClean="0"/>
              <a:t>資</a:t>
            </a:r>
            <a:r>
              <a:rPr lang="en-US" altLang="zh-TW" sz="2000" dirty="0" smtClean="0"/>
              <a:t/>
            </a:r>
            <a:br>
              <a:rPr lang="en-US" altLang="zh-TW" sz="2000" dirty="0" smtClean="0"/>
            </a:br>
            <a:r>
              <a:rPr lang="zh-TW" altLang="en-US" sz="2000" dirty="0" smtClean="0"/>
              <a:t>源</a:t>
            </a:r>
            <a:r>
              <a:rPr lang="zh-TW" altLang="en-US" sz="2000" dirty="0"/>
              <a:t>、疏散避難路線等資訊</a:t>
            </a:r>
            <a:r>
              <a:rPr lang="zh-TW" altLang="en-US" sz="2000" dirty="0" smtClean="0"/>
              <a:t>。</a:t>
            </a:r>
            <a:endParaRPr lang="zh-TW" altLang="en-US" sz="2000" dirty="0"/>
          </a:p>
        </p:txBody>
      </p:sp>
      <p:sp>
        <p:nvSpPr>
          <p:cNvPr id="10" name="矩形 9"/>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6" y="-20538"/>
            <a:ext cx="5167775" cy="514410"/>
          </a:xfrm>
        </p:spPr>
        <p:txBody>
          <a:bodyPr>
            <a:normAutofit/>
          </a:bodyPr>
          <a:lstStyle/>
          <a:p>
            <a:pPr algn="ctr"/>
            <a:r>
              <a:rPr lang="zh-TW" altLang="en-US" sz="2400" dirty="0" smtClean="0"/>
              <a:t>防災地圖分類</a:t>
            </a:r>
            <a:endParaRPr lang="zh-TW" altLang="en-US" sz="2400" dirty="0"/>
          </a:p>
        </p:txBody>
      </p:sp>
      <p:sp>
        <p:nvSpPr>
          <p:cNvPr id="12"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a:t>
            </a:fld>
            <a:endParaRPr lang="zh-TW" altLang="en-US" sz="2400" dirty="0"/>
          </a:p>
        </p:txBody>
      </p:sp>
      <p:sp>
        <p:nvSpPr>
          <p:cNvPr id="13" name="文字方塊 12"/>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4"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354015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14" y="411511"/>
            <a:ext cx="8105775" cy="4428491"/>
          </a:xfrm>
          <a:prstGeom prst="rect">
            <a:avLst/>
          </a:prstGeom>
        </p:spPr>
      </p:pic>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20</a:t>
            </a:fld>
            <a:endParaRPr lang="zh-TW" altLang="en-US" sz="2400" dirty="0"/>
          </a:p>
        </p:txBody>
      </p:sp>
      <p:sp>
        <p:nvSpPr>
          <p:cNvPr id="8" name="文字方塊 7"/>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9" name="標題 3"/>
          <p:cNvSpPr>
            <a:spLocks noGrp="1"/>
          </p:cNvSpPr>
          <p:nvPr>
            <p:ph type="title"/>
          </p:nvPr>
        </p:nvSpPr>
        <p:spPr>
          <a:xfrm>
            <a:off x="2951830" y="0"/>
            <a:ext cx="5183080" cy="442913"/>
          </a:xfrm>
        </p:spPr>
        <p:txBody>
          <a:bodyPr>
            <a:noAutofit/>
          </a:bodyPr>
          <a:lstStyle/>
          <a:p>
            <a:pPr algn="ctr"/>
            <a:r>
              <a:rPr lang="zh-TW" altLang="en-US" sz="2400" dirty="0" smtClean="0">
                <a:solidFill>
                  <a:schemeClr val="bg1"/>
                </a:solidFill>
              </a:rPr>
              <a:t>其他學校防災</a:t>
            </a:r>
            <a:r>
              <a:rPr lang="zh-TW" altLang="en-US" sz="2400" dirty="0">
                <a:solidFill>
                  <a:schemeClr val="bg1"/>
                </a:solidFill>
              </a:rPr>
              <a:t>地圖</a:t>
            </a:r>
            <a:r>
              <a:rPr lang="zh-TW" altLang="en-US" sz="2400" dirty="0" smtClean="0">
                <a:solidFill>
                  <a:schemeClr val="bg1"/>
                </a:solidFill>
              </a:rPr>
              <a:t>範例</a:t>
            </a:r>
            <a:r>
              <a:rPr lang="en-US" altLang="zh-TW" sz="2400" dirty="0" smtClean="0">
                <a:solidFill>
                  <a:schemeClr val="bg1"/>
                </a:solidFill>
              </a:rPr>
              <a:t>(5)</a:t>
            </a:r>
            <a:endParaRPr lang="zh-TW" altLang="en-US" sz="2400" dirty="0">
              <a:solidFill>
                <a:schemeClr val="bg1"/>
              </a:solidFill>
            </a:endParaRPr>
          </a:p>
        </p:txBody>
      </p:sp>
    </p:spTree>
    <p:extLst>
      <p:ext uri="{BB962C8B-B14F-4D97-AF65-F5344CB8AC3E}">
        <p14:creationId xmlns:p14="http://schemas.microsoft.com/office/powerpoint/2010/main" val="3017278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78" y="512067"/>
            <a:ext cx="4308430" cy="24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15817" y="-20539"/>
            <a:ext cx="5328592"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59832" y="-19702"/>
            <a:ext cx="5075078" cy="433037"/>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chemeClr val="bg1"/>
                </a:solidFill>
              </a:rPr>
              <a:t>萬安國小災害避難疏散</a:t>
            </a:r>
            <a:r>
              <a:rPr lang="zh-TW" altLang="zh-TW" sz="2400" dirty="0" smtClean="0">
                <a:solidFill>
                  <a:schemeClr val="bg1"/>
                </a:solidFill>
              </a:rPr>
              <a:t>地圖</a:t>
            </a:r>
            <a:r>
              <a:rPr lang="zh-TW" altLang="en-US" sz="2400" dirty="0" smtClean="0">
                <a:solidFill>
                  <a:schemeClr val="bg1"/>
                </a:solidFill>
              </a:rPr>
              <a:t>演進</a:t>
            </a:r>
            <a:endParaRPr lang="zh-TW" altLang="en-US" sz="2400" dirty="0">
              <a:solidFill>
                <a:schemeClr val="bg1"/>
              </a:solidFill>
            </a:endParaRP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081557"/>
            <a:ext cx="2325386" cy="2326397"/>
          </a:xfrm>
          <a:prstGeom prst="rect">
            <a:avLst/>
          </a:prstGeom>
          <a:ln>
            <a:noFill/>
          </a:ln>
          <a:effectLst>
            <a:outerShdw blurRad="292100" dist="139700" dir="2700000" algn="tl" rotWithShape="0">
              <a:srgbClr val="333333">
                <a:alpha val="65000"/>
              </a:srgbClr>
            </a:outerShdw>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5" y="952170"/>
            <a:ext cx="3437709" cy="3868052"/>
          </a:xfrm>
          <a:prstGeom prst="rect">
            <a:avLst/>
          </a:prstGeom>
          <a:ln>
            <a:noFill/>
          </a:ln>
          <a:effectLst>
            <a:outerShdw blurRad="292100" dist="139700" dir="2700000" algn="tl" rotWithShape="0">
              <a:srgbClr val="333333">
                <a:alpha val="65000"/>
              </a:srgbClr>
            </a:outerShdw>
          </a:effectLst>
        </p:spPr>
      </p:pic>
      <p:sp>
        <p:nvSpPr>
          <p:cNvPr id="7" name="文字方塊 6"/>
          <p:cNvSpPr txBox="1"/>
          <p:nvPr/>
        </p:nvSpPr>
        <p:spPr>
          <a:xfrm>
            <a:off x="514578" y="458547"/>
            <a:ext cx="1739579" cy="307777"/>
          </a:xfrm>
          <a:prstGeom prst="rect">
            <a:avLst/>
          </a:prstGeom>
          <a:noFill/>
        </p:spPr>
        <p:txBody>
          <a:bodyPr wrap="none" rtlCol="0">
            <a:spAutoFit/>
          </a:bodyPr>
          <a:lstStyle/>
          <a:p>
            <a:r>
              <a:rPr lang="en-US" altLang="zh-TW" sz="1400" dirty="0" smtClean="0"/>
              <a:t>100</a:t>
            </a:r>
            <a:r>
              <a:rPr lang="zh-TW" altLang="en-US" sz="1400" dirty="0" smtClean="0"/>
              <a:t>年以前使用地圖</a:t>
            </a:r>
            <a:endParaRPr lang="zh-TW" altLang="en-US" sz="1400" dirty="0"/>
          </a:p>
        </p:txBody>
      </p:sp>
      <p:sp>
        <p:nvSpPr>
          <p:cNvPr id="12" name="文字方塊 11"/>
          <p:cNvSpPr txBox="1"/>
          <p:nvPr/>
        </p:nvSpPr>
        <p:spPr>
          <a:xfrm>
            <a:off x="3049668" y="4461960"/>
            <a:ext cx="1560042" cy="307777"/>
          </a:xfrm>
          <a:prstGeom prst="rect">
            <a:avLst/>
          </a:prstGeom>
          <a:noFill/>
        </p:spPr>
        <p:txBody>
          <a:bodyPr wrap="none" rtlCol="0">
            <a:spAutoFit/>
          </a:bodyPr>
          <a:lstStyle/>
          <a:p>
            <a:r>
              <a:rPr lang="en-US" altLang="zh-TW" sz="1400" dirty="0" smtClean="0"/>
              <a:t>101</a:t>
            </a:r>
            <a:r>
              <a:rPr lang="zh-TW" altLang="en-US" sz="1400" dirty="0" smtClean="0"/>
              <a:t>年修正過地圖</a:t>
            </a:r>
            <a:endParaRPr lang="zh-TW" altLang="en-US" sz="1400" dirty="0"/>
          </a:p>
        </p:txBody>
      </p:sp>
      <p:sp>
        <p:nvSpPr>
          <p:cNvPr id="13" name="文字方塊 12"/>
          <p:cNvSpPr txBox="1"/>
          <p:nvPr/>
        </p:nvSpPr>
        <p:spPr>
          <a:xfrm>
            <a:off x="5220072" y="675801"/>
            <a:ext cx="1739579" cy="307777"/>
          </a:xfrm>
          <a:prstGeom prst="rect">
            <a:avLst/>
          </a:prstGeom>
          <a:noFill/>
        </p:spPr>
        <p:txBody>
          <a:bodyPr wrap="none" rtlCol="0">
            <a:spAutoFit/>
          </a:bodyPr>
          <a:lstStyle/>
          <a:p>
            <a:r>
              <a:rPr lang="en-US" altLang="zh-TW" sz="1400" dirty="0" smtClean="0"/>
              <a:t>102</a:t>
            </a:r>
            <a:r>
              <a:rPr lang="zh-TW" altLang="en-US" sz="1400" dirty="0" smtClean="0"/>
              <a:t>年新版防災地圖</a:t>
            </a:r>
            <a:endParaRPr lang="zh-TW" altLang="en-US" sz="1400" dirty="0"/>
          </a:p>
        </p:txBody>
      </p:sp>
      <p:sp>
        <p:nvSpPr>
          <p:cNvPr id="14"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21</a:t>
            </a:fld>
            <a:endParaRPr lang="zh-TW" altLang="en-US" sz="2400" dirty="0"/>
          </a:p>
        </p:txBody>
      </p:sp>
      <p:sp>
        <p:nvSpPr>
          <p:cNvPr id="15" name="文字方塊 14"/>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6"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
        <p:nvSpPr>
          <p:cNvPr id="3" name="右彎箭號 2"/>
          <p:cNvSpPr/>
          <p:nvPr/>
        </p:nvSpPr>
        <p:spPr>
          <a:xfrm flipV="1">
            <a:off x="1876500" y="2740699"/>
            <a:ext cx="1080120" cy="1008112"/>
          </a:xfrm>
          <a:prstGeom prst="ben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solidFill>
                <a:schemeClr val="tx1"/>
              </a:solidFill>
            </a:endParaRPr>
          </a:p>
        </p:txBody>
      </p:sp>
      <p:sp>
        <p:nvSpPr>
          <p:cNvPr id="17" name="右彎箭號 16"/>
          <p:cNvSpPr/>
          <p:nvPr/>
        </p:nvSpPr>
        <p:spPr>
          <a:xfrm>
            <a:off x="4499993" y="1347614"/>
            <a:ext cx="1080120" cy="1008112"/>
          </a:xfrm>
          <a:prstGeom prst="ben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356811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604" y="357504"/>
            <a:ext cx="4414444" cy="4422161"/>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602901"/>
            <a:ext cx="3935997" cy="3967071"/>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3"/>
          <p:cNvSpPr>
            <a:spLocks noGrp="1"/>
          </p:cNvSpPr>
          <p:nvPr>
            <p:ph type="title"/>
          </p:nvPr>
        </p:nvSpPr>
        <p:spPr>
          <a:xfrm>
            <a:off x="2951830" y="0"/>
            <a:ext cx="5183080" cy="442913"/>
          </a:xfrm>
        </p:spPr>
        <p:txBody>
          <a:bodyPr>
            <a:noAutofit/>
          </a:bodyPr>
          <a:lstStyle/>
          <a:p>
            <a:pPr algn="ctr"/>
            <a:r>
              <a:rPr lang="zh-TW" altLang="en-US" sz="2400" dirty="0" smtClean="0">
                <a:solidFill>
                  <a:schemeClr val="bg1"/>
                </a:solidFill>
              </a:rPr>
              <a:t>萬安國小防災</a:t>
            </a:r>
            <a:r>
              <a:rPr lang="zh-TW" altLang="en-US" sz="2400" dirty="0">
                <a:solidFill>
                  <a:schemeClr val="bg1"/>
                </a:solidFill>
              </a:rPr>
              <a:t>地圖</a:t>
            </a:r>
            <a:r>
              <a:rPr lang="zh-TW" altLang="en-US" sz="2400" dirty="0" smtClean="0">
                <a:solidFill>
                  <a:schemeClr val="bg1"/>
                </a:solidFill>
              </a:rPr>
              <a:t>範例</a:t>
            </a:r>
            <a:endParaRPr lang="zh-TW" altLang="en-US" sz="2400" dirty="0">
              <a:solidFill>
                <a:schemeClr val="bg1"/>
              </a:solidFill>
            </a:endParaRPr>
          </a:p>
        </p:txBody>
      </p:sp>
      <p:sp>
        <p:nvSpPr>
          <p:cNvPr id="9"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22</a:t>
            </a:fld>
            <a:endParaRPr lang="zh-TW" altLang="en-US" sz="2400" dirty="0"/>
          </a:p>
        </p:txBody>
      </p:sp>
      <p:sp>
        <p:nvSpPr>
          <p:cNvPr id="10" name="文字方塊 9"/>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1"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534792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5817" y="-20539"/>
            <a:ext cx="5328592"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59832" y="-19702"/>
            <a:ext cx="5075078" cy="433037"/>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chemeClr val="bg1"/>
                </a:solidFill>
              </a:rPr>
              <a:t>災害避難疏散</a:t>
            </a:r>
            <a:r>
              <a:rPr lang="zh-TW" altLang="zh-TW" sz="2400" dirty="0" smtClean="0">
                <a:solidFill>
                  <a:schemeClr val="bg1"/>
                </a:solidFill>
              </a:rPr>
              <a:t>地圖</a:t>
            </a:r>
            <a:r>
              <a:rPr lang="en-US" altLang="zh-TW" sz="2400" dirty="0" smtClean="0">
                <a:solidFill>
                  <a:schemeClr val="bg1"/>
                </a:solidFill>
              </a:rPr>
              <a:t>(</a:t>
            </a:r>
            <a:r>
              <a:rPr lang="zh-TW" altLang="en-US" sz="2400" dirty="0" smtClean="0">
                <a:solidFill>
                  <a:schemeClr val="bg1"/>
                </a:solidFill>
              </a:rPr>
              <a:t>地震</a:t>
            </a:r>
            <a:r>
              <a:rPr lang="en-US" altLang="zh-TW" sz="2400" dirty="0" smtClean="0">
                <a:solidFill>
                  <a:schemeClr val="bg1"/>
                </a:solidFill>
              </a:rPr>
              <a:t>)</a:t>
            </a:r>
            <a:endParaRPr lang="zh-TW" altLang="en-US" sz="2400" dirty="0">
              <a:solidFill>
                <a:schemeClr val="bg1"/>
              </a:solidFill>
            </a:endParaRPr>
          </a:p>
        </p:txBody>
      </p:sp>
      <p:pic>
        <p:nvPicPr>
          <p:cNvPr id="6"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193" y="545841"/>
            <a:ext cx="8191264" cy="431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23</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984859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5817" y="-20539"/>
            <a:ext cx="5328592"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59832" y="-19702"/>
            <a:ext cx="5075078" cy="433037"/>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chemeClr val="bg1"/>
                </a:solidFill>
              </a:rPr>
              <a:t>災害避難疏散</a:t>
            </a:r>
            <a:r>
              <a:rPr lang="zh-TW" altLang="zh-TW" sz="2400" dirty="0" smtClean="0">
                <a:solidFill>
                  <a:schemeClr val="bg1"/>
                </a:solidFill>
              </a:rPr>
              <a:t>地圖</a:t>
            </a:r>
            <a:r>
              <a:rPr lang="en-US" altLang="zh-TW" sz="2400" dirty="0" smtClean="0">
                <a:solidFill>
                  <a:schemeClr val="bg1"/>
                </a:solidFill>
              </a:rPr>
              <a:t>(</a:t>
            </a:r>
            <a:r>
              <a:rPr lang="zh-TW" altLang="en-US" sz="2400" dirty="0" smtClean="0">
                <a:solidFill>
                  <a:schemeClr val="bg1"/>
                </a:solidFill>
              </a:rPr>
              <a:t>坡地</a:t>
            </a:r>
            <a:r>
              <a:rPr lang="en-US" altLang="zh-TW" sz="2400" dirty="0" smtClean="0">
                <a:solidFill>
                  <a:schemeClr val="bg1"/>
                </a:solidFill>
              </a:rPr>
              <a:t>)</a:t>
            </a:r>
            <a:endParaRPr lang="zh-TW" altLang="en-US" sz="2400" dirty="0">
              <a:solidFill>
                <a:schemeClr val="bg1"/>
              </a:solidFill>
            </a:endParaRPr>
          </a:p>
        </p:txBody>
      </p:sp>
      <p:pic>
        <p:nvPicPr>
          <p:cNvPr id="6" name="圖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990" y="531845"/>
            <a:ext cx="8162467" cy="435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24</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4166284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5817" y="-20539"/>
            <a:ext cx="5328592"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59832" y="-19702"/>
            <a:ext cx="5075078" cy="433037"/>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chemeClr val="bg1"/>
                </a:solidFill>
              </a:rPr>
              <a:t>災害避難疏散</a:t>
            </a:r>
            <a:r>
              <a:rPr lang="zh-TW" altLang="zh-TW" sz="2400" dirty="0" smtClean="0">
                <a:solidFill>
                  <a:schemeClr val="bg1"/>
                </a:solidFill>
              </a:rPr>
              <a:t>地圖</a:t>
            </a:r>
            <a:r>
              <a:rPr lang="en-US" altLang="zh-TW" sz="2400" dirty="0" smtClean="0">
                <a:solidFill>
                  <a:schemeClr val="bg1"/>
                </a:solidFill>
              </a:rPr>
              <a:t>(</a:t>
            </a:r>
            <a:r>
              <a:rPr lang="zh-TW" altLang="en-US" sz="2400" dirty="0" smtClean="0">
                <a:solidFill>
                  <a:schemeClr val="bg1"/>
                </a:solidFill>
              </a:rPr>
              <a:t>颱洪</a:t>
            </a:r>
            <a:r>
              <a:rPr lang="en-US" altLang="zh-TW" sz="2400" dirty="0" smtClean="0">
                <a:solidFill>
                  <a:schemeClr val="bg1"/>
                </a:solidFill>
              </a:rPr>
              <a:t>)</a:t>
            </a:r>
            <a:endParaRPr lang="zh-TW" altLang="en-US" sz="2400" dirty="0">
              <a:solidFill>
                <a:schemeClr val="bg1"/>
              </a:solidFill>
            </a:endParaRPr>
          </a:p>
        </p:txBody>
      </p:sp>
      <p:pic>
        <p:nvPicPr>
          <p:cNvPr id="6" name="圖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5" y="545842"/>
            <a:ext cx="8208912" cy="433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25</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727224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5817" y="-20539"/>
            <a:ext cx="5328592"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59832" y="-19702"/>
            <a:ext cx="5075078" cy="433037"/>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chemeClr val="bg1"/>
                </a:solidFill>
              </a:rPr>
              <a:t>災害避難疏散</a:t>
            </a:r>
            <a:r>
              <a:rPr lang="zh-TW" altLang="zh-TW" sz="2400" dirty="0" smtClean="0">
                <a:solidFill>
                  <a:schemeClr val="bg1"/>
                </a:solidFill>
              </a:rPr>
              <a:t>地圖</a:t>
            </a:r>
            <a:r>
              <a:rPr lang="en-US" altLang="zh-TW" sz="2400" dirty="0" smtClean="0">
                <a:solidFill>
                  <a:schemeClr val="bg1"/>
                </a:solidFill>
              </a:rPr>
              <a:t>(</a:t>
            </a:r>
            <a:r>
              <a:rPr lang="zh-TW" altLang="en-US" sz="2400" dirty="0" smtClean="0">
                <a:solidFill>
                  <a:schemeClr val="bg1"/>
                </a:solidFill>
              </a:rPr>
              <a:t>人為</a:t>
            </a:r>
            <a:r>
              <a:rPr lang="en-US" altLang="zh-TW" sz="2400" dirty="0" smtClean="0">
                <a:solidFill>
                  <a:schemeClr val="bg1"/>
                </a:solidFill>
              </a:rPr>
              <a:t>)</a:t>
            </a:r>
            <a:endParaRPr lang="zh-TW" altLang="en-US" sz="2400" dirty="0">
              <a:solidFill>
                <a:schemeClr val="bg1"/>
              </a:solidFill>
            </a:endParaRPr>
          </a:p>
        </p:txBody>
      </p:sp>
      <p:pic>
        <p:nvPicPr>
          <p:cNvPr id="6" name="圖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560" y="573528"/>
            <a:ext cx="8172896" cy="427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26</a:t>
            </a:fld>
            <a:endParaRPr lang="zh-TW" altLang="en-US" sz="2400" dirty="0"/>
          </a:p>
        </p:txBody>
      </p:sp>
      <p:sp>
        <p:nvSpPr>
          <p:cNvPr id="11" name="文字方塊 10"/>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2"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415089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5922" y="20538"/>
            <a:ext cx="5096558" cy="5143500"/>
          </a:xfrm>
          <a:prstGeom prst="rect">
            <a:avLst/>
          </a:prstGeom>
        </p:spPr>
      </p:pic>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27</a:t>
            </a:fld>
            <a:endParaRPr lang="zh-TW" altLang="en-US" sz="2400" dirty="0"/>
          </a:p>
        </p:txBody>
      </p:sp>
      <p:sp>
        <p:nvSpPr>
          <p:cNvPr id="8" name="文字方塊 7"/>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9"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chemeClr val="bg1"/>
                </a:solidFill>
              </a:rPr>
              <a:t>救災設施位置圖</a:t>
            </a:r>
            <a:endParaRPr lang="zh-TW" altLang="en-US" sz="2400" dirty="0">
              <a:solidFill>
                <a:schemeClr val="bg1"/>
              </a:solidFill>
            </a:endParaRPr>
          </a:p>
        </p:txBody>
      </p:sp>
    </p:spTree>
    <p:extLst>
      <p:ext uri="{BB962C8B-B14F-4D97-AF65-F5344CB8AC3E}">
        <p14:creationId xmlns:p14="http://schemas.microsoft.com/office/powerpoint/2010/main" val="2698472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p:cNvGrpSpPr/>
          <p:nvPr/>
        </p:nvGrpSpPr>
        <p:grpSpPr>
          <a:xfrm>
            <a:off x="611560" y="1635646"/>
            <a:ext cx="7992888" cy="1064469"/>
            <a:chOff x="628122" y="2165340"/>
            <a:chExt cx="7992888" cy="1419292"/>
          </a:xfrm>
        </p:grpSpPr>
        <p:sp>
          <p:nvSpPr>
            <p:cNvPr id="16" name="矩形 15"/>
            <p:cNvSpPr/>
            <p:nvPr/>
          </p:nvSpPr>
          <p:spPr>
            <a:xfrm>
              <a:off x="1996273" y="2375636"/>
              <a:ext cx="6624737" cy="120899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p:cNvGrpSpPr/>
            <p:nvPr/>
          </p:nvGrpSpPr>
          <p:grpSpPr>
            <a:xfrm>
              <a:off x="628122" y="2165340"/>
              <a:ext cx="7992888" cy="420589"/>
              <a:chOff x="628122" y="2165340"/>
              <a:chExt cx="7992888" cy="420589"/>
            </a:xfrm>
          </p:grpSpPr>
          <p:sp>
            <p:nvSpPr>
              <p:cNvPr id="17" name="矩形 16"/>
              <p:cNvSpPr/>
              <p:nvPr/>
            </p:nvSpPr>
            <p:spPr>
              <a:xfrm>
                <a:off x="628122" y="2165340"/>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直角三角形 17"/>
              <p:cNvSpPr/>
              <p:nvPr/>
            </p:nvSpPr>
            <p:spPr>
              <a:xfrm>
                <a:off x="644683" y="2181309"/>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p:cNvSpPr txBox="1"/>
            <p:nvPr/>
          </p:nvSpPr>
          <p:spPr>
            <a:xfrm>
              <a:off x="1996273" y="2599746"/>
              <a:ext cx="6619010" cy="984886"/>
            </a:xfrm>
            <a:prstGeom prst="rect">
              <a:avLst/>
            </a:prstGeom>
            <a:noFill/>
          </p:spPr>
          <p:txBody>
            <a:bodyPr wrap="square" rtlCol="0">
              <a:spAutoFit/>
            </a:bodyPr>
            <a:lstStyle/>
            <a:p>
              <a:r>
                <a:rPr lang="zh-TW" altLang="en-US" sz="1400" dirty="0" smtClean="0"/>
                <a:t>比例尺</a:t>
              </a:r>
              <a:r>
                <a:rPr lang="zh-TW" altLang="en-US" sz="1400" dirty="0"/>
                <a:t>、圖面大小及內容文字圖像</a:t>
              </a:r>
              <a:r>
                <a:rPr lang="zh-TW" altLang="en-US" sz="1400" dirty="0" smtClean="0"/>
                <a:t>以清晰</a:t>
              </a:r>
              <a:r>
                <a:rPr lang="zh-TW" altLang="en-US" sz="1400" dirty="0"/>
                <a:t>呈現為原則，</a:t>
              </a:r>
              <a:r>
                <a:rPr lang="zh-TW" altLang="en-US" sz="1400" dirty="0" smtClean="0"/>
                <a:t>使用文字</a:t>
              </a:r>
              <a:r>
                <a:rPr lang="zh-TW" altLang="en-US" sz="1400" dirty="0"/>
                <a:t>或符號應注意國際共通語言或</a:t>
              </a:r>
              <a:r>
                <a:rPr lang="zh-TW" altLang="en-US" sz="1400" dirty="0" smtClean="0"/>
                <a:t>共同標示</a:t>
              </a:r>
              <a:r>
                <a:rPr lang="zh-TW" altLang="en-US" sz="1400" dirty="0"/>
                <a:t>。</a:t>
              </a:r>
              <a:r>
                <a:rPr lang="zh-TW" altLang="en-US" sz="1400" dirty="0" smtClean="0"/>
                <a:t>各校因</a:t>
              </a:r>
              <a:r>
                <a:rPr lang="zh-TW" altLang="en-US" sz="1400" dirty="0"/>
                <a:t>災害類型</a:t>
              </a:r>
              <a:r>
                <a:rPr lang="zh-TW" altLang="en-US" sz="1400" dirty="0" smtClean="0"/>
                <a:t>、校區大小</a:t>
              </a:r>
              <a:r>
                <a:rPr lang="zh-TW" altLang="en-US" sz="1400" dirty="0"/>
                <a:t>不同，可自行決定製作之災害類型</a:t>
              </a:r>
              <a:r>
                <a:rPr lang="zh-TW" altLang="en-US" sz="1400" dirty="0" smtClean="0"/>
                <a:t>及校區範圍，</a:t>
              </a:r>
              <a:r>
                <a:rPr lang="zh-TW" altLang="en-US" sz="1400" dirty="0"/>
                <a:t>並可納入地方生活及觀光等便民資訊，以擴大防災地圖使用效能。</a:t>
              </a:r>
            </a:p>
          </p:txBody>
        </p:sp>
        <p:sp>
          <p:nvSpPr>
            <p:cNvPr id="4" name="文字方塊 3"/>
            <p:cNvSpPr txBox="1"/>
            <p:nvPr/>
          </p:nvSpPr>
          <p:spPr>
            <a:xfrm>
              <a:off x="853857" y="2165340"/>
              <a:ext cx="2926055" cy="451405"/>
            </a:xfrm>
            <a:prstGeom prst="rect">
              <a:avLst/>
            </a:prstGeom>
            <a:noFill/>
          </p:spPr>
          <p:txBody>
            <a:bodyPr wrap="square" rtlCol="0">
              <a:spAutoFit/>
            </a:bodyPr>
            <a:lstStyle/>
            <a:p>
              <a:r>
                <a:rPr lang="zh-TW" altLang="en-US" sz="1600" dirty="0"/>
                <a:t>決定範圍、型式與格式</a:t>
              </a:r>
            </a:p>
          </p:txBody>
        </p:sp>
      </p:grpSp>
      <p:grpSp>
        <p:nvGrpSpPr>
          <p:cNvPr id="22" name="群組 21"/>
          <p:cNvGrpSpPr/>
          <p:nvPr/>
        </p:nvGrpSpPr>
        <p:grpSpPr>
          <a:xfrm>
            <a:off x="611561" y="627534"/>
            <a:ext cx="7992888" cy="883260"/>
            <a:chOff x="611561" y="836711"/>
            <a:chExt cx="7992888" cy="1177680"/>
          </a:xfrm>
        </p:grpSpPr>
        <p:sp>
          <p:nvSpPr>
            <p:cNvPr id="8" name="矩形 7"/>
            <p:cNvSpPr/>
            <p:nvPr/>
          </p:nvSpPr>
          <p:spPr>
            <a:xfrm>
              <a:off x="1979712" y="1047006"/>
              <a:ext cx="6624737" cy="96738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979713" y="1291212"/>
              <a:ext cx="6619008" cy="697627"/>
            </a:xfrm>
            <a:prstGeom prst="rect">
              <a:avLst/>
            </a:prstGeom>
            <a:noFill/>
          </p:spPr>
          <p:txBody>
            <a:bodyPr wrap="square" rtlCol="0">
              <a:spAutoFit/>
            </a:bodyPr>
            <a:lstStyle/>
            <a:p>
              <a:r>
                <a:rPr lang="zh-TW" altLang="en-US" sz="1400" dirty="0" smtClean="0"/>
                <a:t>確立</a:t>
              </a:r>
              <a:r>
                <a:rPr lang="zh-TW" altLang="en-US" sz="1400" dirty="0"/>
                <a:t>防災</a:t>
              </a:r>
              <a:r>
                <a:rPr lang="zh-TW" altLang="en-US" sz="1400" dirty="0" smtClean="0"/>
                <a:t>地圖主題</a:t>
              </a:r>
              <a:r>
                <a:rPr lang="zh-TW" altLang="en-US" sz="1400" dirty="0"/>
                <a:t>及用途，可區分為業務單位執行防救災工作之用及民眾避難疏散之</a:t>
              </a:r>
              <a:r>
                <a:rPr lang="zh-TW" altLang="en-US" sz="1400" dirty="0" smtClean="0"/>
                <a:t>用或減</a:t>
              </a:r>
              <a:r>
                <a:rPr lang="zh-TW" altLang="en-US" sz="1400" dirty="0"/>
                <a:t>災整備策略與災時應變決策</a:t>
              </a:r>
              <a:r>
                <a:rPr lang="zh-TW" altLang="en-US" sz="1400" dirty="0" smtClean="0"/>
                <a:t>使用。</a:t>
              </a:r>
              <a:endParaRPr lang="zh-TW" altLang="en-US" sz="1400" dirty="0"/>
            </a:p>
          </p:txBody>
        </p:sp>
        <p:sp>
          <p:nvSpPr>
            <p:cNvPr id="6" name="矩形 5"/>
            <p:cNvSpPr/>
            <p:nvPr/>
          </p:nvSpPr>
          <p:spPr>
            <a:xfrm>
              <a:off x="611561" y="836711"/>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直角三角形 6"/>
            <p:cNvSpPr/>
            <p:nvPr/>
          </p:nvSpPr>
          <p:spPr>
            <a:xfrm>
              <a:off x="628122" y="852680"/>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827584" y="836711"/>
              <a:ext cx="2646878" cy="451405"/>
            </a:xfrm>
            <a:prstGeom prst="rect">
              <a:avLst/>
            </a:prstGeom>
            <a:noFill/>
          </p:spPr>
          <p:txBody>
            <a:bodyPr wrap="none" rtlCol="0">
              <a:spAutoFit/>
            </a:bodyPr>
            <a:lstStyle/>
            <a:p>
              <a:r>
                <a:rPr lang="zh-TW" altLang="en-US" sz="1600" dirty="0"/>
                <a:t>確立防災地圖之主題與用途</a:t>
              </a:r>
            </a:p>
          </p:txBody>
        </p:sp>
      </p:grpSp>
      <p:sp>
        <p:nvSpPr>
          <p:cNvPr id="19" name="矩形 18"/>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8"/>
            <a:ext cx="5167775" cy="484766"/>
          </a:xfrm>
        </p:spPr>
        <p:txBody>
          <a:bodyPr>
            <a:normAutofit/>
          </a:bodyPr>
          <a:lstStyle/>
          <a:p>
            <a:pPr algn="ctr"/>
            <a:r>
              <a:rPr lang="zh-TW" altLang="en-US" sz="2400" dirty="0">
                <a:solidFill>
                  <a:schemeClr val="bg1"/>
                </a:solidFill>
              </a:rPr>
              <a:t>防災</a:t>
            </a:r>
            <a:r>
              <a:rPr lang="zh-TW" altLang="en-US" sz="2400" dirty="0" smtClean="0">
                <a:solidFill>
                  <a:schemeClr val="bg1"/>
                </a:solidFill>
              </a:rPr>
              <a:t>地圖</a:t>
            </a:r>
            <a:r>
              <a:rPr lang="zh-TW" altLang="en-US" sz="2400" dirty="0">
                <a:solidFill>
                  <a:schemeClr val="bg1"/>
                </a:solidFill>
              </a:rPr>
              <a:t>製作</a:t>
            </a:r>
            <a:r>
              <a:rPr lang="zh-TW" altLang="en-US" sz="2400" dirty="0" smtClean="0">
                <a:solidFill>
                  <a:schemeClr val="bg1"/>
                </a:solidFill>
              </a:rPr>
              <a:t>程序</a:t>
            </a:r>
            <a:r>
              <a:rPr lang="en-US" altLang="zh-TW" sz="2400" dirty="0" smtClean="0">
                <a:solidFill>
                  <a:schemeClr val="bg1"/>
                </a:solidFill>
              </a:rPr>
              <a:t>(1)</a:t>
            </a:r>
            <a:endParaRPr lang="zh-TW" altLang="en-US" sz="2400" dirty="0">
              <a:solidFill>
                <a:schemeClr val="bg1"/>
              </a:solidFill>
            </a:endParaRPr>
          </a:p>
        </p:txBody>
      </p:sp>
      <p:sp>
        <p:nvSpPr>
          <p:cNvPr id="21"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28</a:t>
            </a:fld>
            <a:endParaRPr lang="zh-TW" altLang="en-US" sz="2400" dirty="0"/>
          </a:p>
        </p:txBody>
      </p:sp>
      <p:sp>
        <p:nvSpPr>
          <p:cNvPr id="24" name="文字方塊 23"/>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25"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grpSp>
        <p:nvGrpSpPr>
          <p:cNvPr id="5" name="群組 4"/>
          <p:cNvGrpSpPr/>
          <p:nvPr/>
        </p:nvGrpSpPr>
        <p:grpSpPr>
          <a:xfrm>
            <a:off x="611560" y="2787774"/>
            <a:ext cx="7992889" cy="1080121"/>
            <a:chOff x="644751" y="3075806"/>
            <a:chExt cx="7992889" cy="1080121"/>
          </a:xfrm>
        </p:grpSpPr>
        <p:sp>
          <p:nvSpPr>
            <p:cNvPr id="26" name="矩形 25"/>
            <p:cNvSpPr/>
            <p:nvPr/>
          </p:nvSpPr>
          <p:spPr>
            <a:xfrm>
              <a:off x="2012903" y="3233527"/>
              <a:ext cx="6624737" cy="922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p:cNvGrpSpPr/>
            <p:nvPr/>
          </p:nvGrpSpPr>
          <p:grpSpPr>
            <a:xfrm>
              <a:off x="644751" y="3075806"/>
              <a:ext cx="7992888" cy="315442"/>
              <a:chOff x="644750" y="3800499"/>
              <a:chExt cx="7992888" cy="420589"/>
            </a:xfrm>
          </p:grpSpPr>
          <p:sp>
            <p:nvSpPr>
              <p:cNvPr id="28" name="矩形 27"/>
              <p:cNvSpPr/>
              <p:nvPr/>
            </p:nvSpPr>
            <p:spPr>
              <a:xfrm>
                <a:off x="644750" y="3800499"/>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直角三角形 28"/>
              <p:cNvSpPr/>
              <p:nvPr/>
            </p:nvSpPr>
            <p:spPr>
              <a:xfrm>
                <a:off x="661311" y="3816468"/>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文字方塊 29"/>
            <p:cNvSpPr txBox="1"/>
            <p:nvPr/>
          </p:nvSpPr>
          <p:spPr>
            <a:xfrm>
              <a:off x="2012904" y="3417262"/>
              <a:ext cx="6619008" cy="738664"/>
            </a:xfrm>
            <a:prstGeom prst="rect">
              <a:avLst/>
            </a:prstGeom>
            <a:noFill/>
          </p:spPr>
          <p:txBody>
            <a:bodyPr wrap="square" rtlCol="0">
              <a:spAutoFit/>
            </a:bodyPr>
            <a:lstStyle/>
            <a:p>
              <a:r>
                <a:rPr lang="zh-TW" altLang="en-US" sz="1400" dirty="0"/>
                <a:t>配合基本圖層建構，考量地區獨特環境條件以及特殊之人、事、物特性，進行歷史災害調查及災害潛勢分析，並蒐集避難場所、疏散路線、防救災設施與設備、居民提示相關重要建物及災害處理單位等資料。</a:t>
              </a:r>
            </a:p>
          </p:txBody>
        </p:sp>
        <p:sp>
          <p:nvSpPr>
            <p:cNvPr id="31" name="文字方塊 30"/>
            <p:cNvSpPr txBox="1"/>
            <p:nvPr/>
          </p:nvSpPr>
          <p:spPr>
            <a:xfrm>
              <a:off x="925867" y="3075806"/>
              <a:ext cx="2926055" cy="338554"/>
            </a:xfrm>
            <a:prstGeom prst="rect">
              <a:avLst/>
            </a:prstGeom>
            <a:noFill/>
          </p:spPr>
          <p:txBody>
            <a:bodyPr wrap="square" rtlCol="0">
              <a:spAutoFit/>
            </a:bodyPr>
            <a:lstStyle/>
            <a:p>
              <a:r>
                <a:rPr lang="zh-TW" altLang="en-US" sz="1600" dirty="0"/>
                <a:t>資料蒐集與分析</a:t>
              </a:r>
            </a:p>
          </p:txBody>
        </p:sp>
      </p:grpSp>
      <p:grpSp>
        <p:nvGrpSpPr>
          <p:cNvPr id="32" name="群組 31"/>
          <p:cNvGrpSpPr/>
          <p:nvPr/>
        </p:nvGrpSpPr>
        <p:grpSpPr>
          <a:xfrm>
            <a:off x="611560" y="3939902"/>
            <a:ext cx="7992889" cy="883260"/>
            <a:chOff x="639019" y="2067694"/>
            <a:chExt cx="7992889" cy="883260"/>
          </a:xfrm>
        </p:grpSpPr>
        <p:sp>
          <p:nvSpPr>
            <p:cNvPr id="33" name="矩形 32"/>
            <p:cNvSpPr/>
            <p:nvPr/>
          </p:nvSpPr>
          <p:spPr>
            <a:xfrm>
              <a:off x="2007171" y="2240424"/>
              <a:ext cx="6624737" cy="71053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4" name="群組 33"/>
            <p:cNvGrpSpPr/>
            <p:nvPr/>
          </p:nvGrpSpPr>
          <p:grpSpPr>
            <a:xfrm>
              <a:off x="639019" y="2082705"/>
              <a:ext cx="7992888" cy="315442"/>
              <a:chOff x="644750" y="3800499"/>
              <a:chExt cx="7992888" cy="420589"/>
            </a:xfrm>
          </p:grpSpPr>
          <p:sp>
            <p:nvSpPr>
              <p:cNvPr id="37" name="矩形 36"/>
              <p:cNvSpPr/>
              <p:nvPr/>
            </p:nvSpPr>
            <p:spPr>
              <a:xfrm>
                <a:off x="644750" y="3800499"/>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直角三角形 37"/>
              <p:cNvSpPr/>
              <p:nvPr/>
            </p:nvSpPr>
            <p:spPr>
              <a:xfrm>
                <a:off x="661311" y="3816468"/>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文字方塊 34"/>
            <p:cNvSpPr txBox="1"/>
            <p:nvPr/>
          </p:nvSpPr>
          <p:spPr>
            <a:xfrm>
              <a:off x="906558" y="2067694"/>
              <a:ext cx="2945363" cy="338554"/>
            </a:xfrm>
            <a:prstGeom prst="rect">
              <a:avLst/>
            </a:prstGeom>
            <a:noFill/>
          </p:spPr>
          <p:txBody>
            <a:bodyPr wrap="square" rtlCol="0">
              <a:spAutoFit/>
            </a:bodyPr>
            <a:lstStyle/>
            <a:p>
              <a:r>
                <a:rPr lang="zh-TW" altLang="en-US" sz="1600" dirty="0"/>
                <a:t>實地踏勘</a:t>
              </a:r>
            </a:p>
          </p:txBody>
        </p:sp>
        <p:sp>
          <p:nvSpPr>
            <p:cNvPr id="36" name="文字方塊 35"/>
            <p:cNvSpPr txBox="1"/>
            <p:nvPr/>
          </p:nvSpPr>
          <p:spPr>
            <a:xfrm>
              <a:off x="2007172" y="2427734"/>
              <a:ext cx="6619346" cy="523220"/>
            </a:xfrm>
            <a:prstGeom prst="rect">
              <a:avLst/>
            </a:prstGeom>
            <a:noFill/>
          </p:spPr>
          <p:txBody>
            <a:bodyPr wrap="square" rtlCol="0">
              <a:spAutoFit/>
            </a:bodyPr>
            <a:lstStyle/>
            <a:p>
              <a:r>
                <a:rPr lang="zh-TW" altLang="en-US" sz="1400" dirty="0"/>
                <a:t>邀請有關專家、學者或地方居民進行實地踏勘</a:t>
              </a:r>
              <a:r>
                <a:rPr lang="zh-TW" altLang="en-US" sz="1400" dirty="0" smtClean="0"/>
                <a:t>，找出</a:t>
              </a:r>
              <a:r>
                <a:rPr lang="zh-TW" altLang="en-US" sz="1400" dirty="0"/>
                <a:t>環境中危險與安全的區域，及相關災害防救的問題，並進一步分析地區易致災因子。</a:t>
              </a:r>
            </a:p>
          </p:txBody>
        </p:sp>
      </p:grpSp>
    </p:spTree>
    <p:extLst>
      <p:ext uri="{BB962C8B-B14F-4D97-AF65-F5344CB8AC3E}">
        <p14:creationId xmlns:p14="http://schemas.microsoft.com/office/powerpoint/2010/main" val="3859114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611560" y="627534"/>
            <a:ext cx="7992890" cy="870122"/>
            <a:chOff x="611560" y="3321809"/>
            <a:chExt cx="7992890" cy="870122"/>
          </a:xfrm>
        </p:grpSpPr>
        <p:sp>
          <p:nvSpPr>
            <p:cNvPr id="30" name="矩形 29"/>
            <p:cNvSpPr/>
            <p:nvPr/>
          </p:nvSpPr>
          <p:spPr>
            <a:xfrm>
              <a:off x="1979713" y="3486861"/>
              <a:ext cx="6624737" cy="70507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p:cNvGrpSpPr/>
            <p:nvPr/>
          </p:nvGrpSpPr>
          <p:grpSpPr>
            <a:xfrm>
              <a:off x="611560" y="3324843"/>
              <a:ext cx="7992888" cy="315442"/>
              <a:chOff x="644750" y="3800499"/>
              <a:chExt cx="7992888" cy="420589"/>
            </a:xfrm>
          </p:grpSpPr>
          <p:sp>
            <p:nvSpPr>
              <p:cNvPr id="32" name="矩形 31"/>
              <p:cNvSpPr/>
              <p:nvPr/>
            </p:nvSpPr>
            <p:spPr>
              <a:xfrm>
                <a:off x="644750" y="3800499"/>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直角三角形 32"/>
              <p:cNvSpPr/>
              <p:nvPr/>
            </p:nvSpPr>
            <p:spPr>
              <a:xfrm>
                <a:off x="661311" y="3816468"/>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4" name="文字方塊 33"/>
            <p:cNvSpPr txBox="1"/>
            <p:nvPr/>
          </p:nvSpPr>
          <p:spPr>
            <a:xfrm>
              <a:off x="967994" y="3321809"/>
              <a:ext cx="2945363" cy="338554"/>
            </a:xfrm>
            <a:prstGeom prst="rect">
              <a:avLst/>
            </a:prstGeom>
            <a:noFill/>
          </p:spPr>
          <p:txBody>
            <a:bodyPr wrap="square" rtlCol="0">
              <a:spAutoFit/>
            </a:bodyPr>
            <a:lstStyle/>
            <a:p>
              <a:r>
                <a:rPr lang="zh-TW" altLang="en-US" sz="1600" dirty="0"/>
                <a:t>地圖繪製</a:t>
              </a:r>
            </a:p>
          </p:txBody>
        </p:sp>
        <p:sp>
          <p:nvSpPr>
            <p:cNvPr id="35" name="文字方塊 34"/>
            <p:cNvSpPr txBox="1"/>
            <p:nvPr/>
          </p:nvSpPr>
          <p:spPr>
            <a:xfrm>
              <a:off x="1979712" y="3664590"/>
              <a:ext cx="6611837" cy="523220"/>
            </a:xfrm>
            <a:prstGeom prst="rect">
              <a:avLst/>
            </a:prstGeom>
            <a:noFill/>
          </p:spPr>
          <p:txBody>
            <a:bodyPr wrap="square" rtlCol="0">
              <a:spAutoFit/>
            </a:bodyPr>
            <a:lstStyle/>
            <a:p>
              <a:r>
                <a:rPr lang="zh-TW" altLang="en-US" sz="1400" dirty="0" smtClean="0"/>
                <a:t>將</a:t>
              </a:r>
              <a:r>
                <a:rPr lang="zh-TW" altLang="en-US" sz="1400" dirty="0"/>
                <a:t>蒐集及調查分析的相關資料進行數化為各項圖層，圖層所包含的圖例、文字須統一格式，圖層套疊須注意優先順序。</a:t>
              </a:r>
            </a:p>
          </p:txBody>
        </p:sp>
      </p:grpSp>
      <p:sp>
        <p:nvSpPr>
          <p:cNvPr id="22" name="矩形 21"/>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29</a:t>
            </a:fld>
            <a:endParaRPr lang="zh-TW" altLang="en-US" sz="2400" dirty="0"/>
          </a:p>
        </p:txBody>
      </p:sp>
      <p:sp>
        <p:nvSpPr>
          <p:cNvPr id="37" name="文字方塊 36"/>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38"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grpSp>
        <p:nvGrpSpPr>
          <p:cNvPr id="39" name="群組 38"/>
          <p:cNvGrpSpPr/>
          <p:nvPr/>
        </p:nvGrpSpPr>
        <p:grpSpPr>
          <a:xfrm>
            <a:off x="655580" y="1635646"/>
            <a:ext cx="7992889" cy="829253"/>
            <a:chOff x="639019" y="681541"/>
            <a:chExt cx="7992889" cy="829253"/>
          </a:xfrm>
        </p:grpSpPr>
        <p:sp>
          <p:nvSpPr>
            <p:cNvPr id="40" name="矩形 39"/>
            <p:cNvSpPr/>
            <p:nvPr/>
          </p:nvSpPr>
          <p:spPr>
            <a:xfrm>
              <a:off x="2007171" y="839261"/>
              <a:ext cx="6624737" cy="6715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1" name="群組 40"/>
            <p:cNvGrpSpPr/>
            <p:nvPr/>
          </p:nvGrpSpPr>
          <p:grpSpPr>
            <a:xfrm>
              <a:off x="639019" y="681541"/>
              <a:ext cx="7992888" cy="315442"/>
              <a:chOff x="644750" y="3800499"/>
              <a:chExt cx="7992888" cy="420589"/>
            </a:xfrm>
          </p:grpSpPr>
          <p:sp>
            <p:nvSpPr>
              <p:cNvPr id="44" name="矩形 43"/>
              <p:cNvSpPr/>
              <p:nvPr/>
            </p:nvSpPr>
            <p:spPr>
              <a:xfrm>
                <a:off x="644750" y="3800499"/>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直角三角形 44"/>
              <p:cNvSpPr/>
              <p:nvPr/>
            </p:nvSpPr>
            <p:spPr>
              <a:xfrm>
                <a:off x="661311" y="3816468"/>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2" name="文字方塊 41"/>
            <p:cNvSpPr txBox="1"/>
            <p:nvPr/>
          </p:nvSpPr>
          <p:spPr>
            <a:xfrm>
              <a:off x="897267" y="704680"/>
              <a:ext cx="2954655" cy="338554"/>
            </a:xfrm>
            <a:prstGeom prst="rect">
              <a:avLst/>
            </a:prstGeom>
            <a:noFill/>
          </p:spPr>
          <p:txBody>
            <a:bodyPr wrap="square" rtlCol="0">
              <a:spAutoFit/>
            </a:bodyPr>
            <a:lstStyle/>
            <a:p>
              <a:r>
                <a:rPr lang="zh-TW" altLang="en-US" sz="1600" dirty="0"/>
                <a:t>校正與審查</a:t>
              </a:r>
            </a:p>
          </p:txBody>
        </p:sp>
        <p:sp>
          <p:nvSpPr>
            <p:cNvPr id="43" name="文字方塊 42"/>
            <p:cNvSpPr txBox="1"/>
            <p:nvPr/>
          </p:nvSpPr>
          <p:spPr>
            <a:xfrm>
              <a:off x="2007171" y="987574"/>
              <a:ext cx="6597276" cy="523220"/>
            </a:xfrm>
            <a:prstGeom prst="rect">
              <a:avLst/>
            </a:prstGeom>
            <a:noFill/>
          </p:spPr>
          <p:txBody>
            <a:bodyPr wrap="square" rtlCol="0">
              <a:spAutoFit/>
            </a:bodyPr>
            <a:lstStyle/>
            <a:p>
              <a:r>
                <a:rPr lang="zh-TW" altLang="en-US" sz="1400" dirty="0" smtClean="0"/>
                <a:t>繪製</a:t>
              </a:r>
              <a:r>
                <a:rPr lang="zh-TW" altLang="en-US" sz="1400" dirty="0" smtClean="0"/>
                <a:t>完成初稿</a:t>
              </a:r>
              <a:r>
                <a:rPr lang="zh-TW" altLang="en-US" sz="1400" dirty="0"/>
                <a:t>，</a:t>
              </a:r>
              <a:r>
                <a:rPr lang="zh-TW" altLang="en-US" sz="1400" dirty="0" smtClean="0"/>
                <a:t>會同相關人員於</a:t>
              </a:r>
              <a:r>
                <a:rPr lang="zh-TW" altLang="en-US" sz="1400" dirty="0"/>
                <a:t>現場進行圖形圖資</a:t>
              </a:r>
              <a:r>
                <a:rPr lang="zh-TW" altLang="en-US" sz="1400" dirty="0" smtClean="0"/>
                <a:t>正確性勘查</a:t>
              </a:r>
              <a:r>
                <a:rPr lang="zh-TW" altLang="en-US" sz="1400" dirty="0"/>
                <a:t>與檢驗</a:t>
              </a:r>
              <a:r>
                <a:rPr lang="zh-TW" altLang="en-US" sz="1400" dirty="0" smtClean="0"/>
                <a:t>，共同</a:t>
              </a:r>
              <a:r>
                <a:rPr lang="zh-TW" altLang="en-US" sz="1400" dirty="0"/>
                <a:t>審查及提供建議，並記錄修正之部分，以增進防災地圖之準確性確保防災地圖之實用性。</a:t>
              </a:r>
            </a:p>
          </p:txBody>
        </p:sp>
      </p:grpSp>
      <p:grpSp>
        <p:nvGrpSpPr>
          <p:cNvPr id="46" name="群組 45"/>
          <p:cNvGrpSpPr/>
          <p:nvPr/>
        </p:nvGrpSpPr>
        <p:grpSpPr>
          <a:xfrm>
            <a:off x="598659" y="2571750"/>
            <a:ext cx="7992890" cy="845529"/>
            <a:chOff x="611560" y="1942245"/>
            <a:chExt cx="7992890" cy="845529"/>
          </a:xfrm>
        </p:grpSpPr>
        <p:sp>
          <p:nvSpPr>
            <p:cNvPr id="47" name="矩形 46"/>
            <p:cNvSpPr/>
            <p:nvPr/>
          </p:nvSpPr>
          <p:spPr>
            <a:xfrm>
              <a:off x="1979713" y="2099965"/>
              <a:ext cx="6624737" cy="6878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8" name="群組 47"/>
            <p:cNvGrpSpPr/>
            <p:nvPr/>
          </p:nvGrpSpPr>
          <p:grpSpPr>
            <a:xfrm>
              <a:off x="611560" y="1942245"/>
              <a:ext cx="7992888" cy="315442"/>
              <a:chOff x="644750" y="3800499"/>
              <a:chExt cx="7992888" cy="420589"/>
            </a:xfrm>
          </p:grpSpPr>
          <p:sp>
            <p:nvSpPr>
              <p:cNvPr id="51" name="矩形 50"/>
              <p:cNvSpPr/>
              <p:nvPr/>
            </p:nvSpPr>
            <p:spPr>
              <a:xfrm>
                <a:off x="644750" y="3800499"/>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直角三角形 51"/>
              <p:cNvSpPr/>
              <p:nvPr/>
            </p:nvSpPr>
            <p:spPr>
              <a:xfrm>
                <a:off x="661311" y="3816468"/>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9" name="文字方塊 48"/>
            <p:cNvSpPr txBox="1"/>
            <p:nvPr/>
          </p:nvSpPr>
          <p:spPr>
            <a:xfrm>
              <a:off x="931598" y="1974199"/>
              <a:ext cx="2954655" cy="338554"/>
            </a:xfrm>
            <a:prstGeom prst="rect">
              <a:avLst/>
            </a:prstGeom>
            <a:noFill/>
          </p:spPr>
          <p:txBody>
            <a:bodyPr wrap="square" rtlCol="0">
              <a:spAutoFit/>
            </a:bodyPr>
            <a:lstStyle/>
            <a:p>
              <a:r>
                <a:rPr lang="zh-TW" altLang="en-US" sz="1600" dirty="0"/>
                <a:t>發佈與應用</a:t>
              </a:r>
            </a:p>
          </p:txBody>
        </p:sp>
        <p:sp>
          <p:nvSpPr>
            <p:cNvPr id="50" name="文字方塊 49"/>
            <p:cNvSpPr txBox="1"/>
            <p:nvPr/>
          </p:nvSpPr>
          <p:spPr>
            <a:xfrm>
              <a:off x="2007171" y="2264554"/>
              <a:ext cx="6597276" cy="523220"/>
            </a:xfrm>
            <a:prstGeom prst="rect">
              <a:avLst/>
            </a:prstGeom>
            <a:noFill/>
          </p:spPr>
          <p:txBody>
            <a:bodyPr wrap="square" rtlCol="0">
              <a:spAutoFit/>
            </a:bodyPr>
            <a:lstStyle/>
            <a:p>
              <a:r>
                <a:rPr lang="zh-TW" altLang="en-US" sz="1400" dirty="0"/>
                <a:t>防災地圖製作完成後，便可將圖資分發</a:t>
              </a:r>
              <a:r>
                <a:rPr lang="zh-TW" altLang="en-US" sz="1400" dirty="0" smtClean="0"/>
                <a:t>至各救災</a:t>
              </a:r>
              <a:r>
                <a:rPr lang="zh-TW" altLang="en-US" sz="1400" dirty="0"/>
                <a:t>業務承辦人員以供參考使用，同時</a:t>
              </a:r>
              <a:r>
                <a:rPr lang="zh-TW" altLang="en-US" sz="1400" dirty="0" smtClean="0"/>
                <a:t>於防</a:t>
              </a:r>
              <a:r>
                <a:rPr lang="zh-TW" altLang="en-US" sz="1400" dirty="0"/>
                <a:t>救災演習時實際應用操作，以達其效果。</a:t>
              </a:r>
            </a:p>
          </p:txBody>
        </p:sp>
      </p:grpSp>
      <p:grpSp>
        <p:nvGrpSpPr>
          <p:cNvPr id="53" name="群組 52"/>
          <p:cNvGrpSpPr/>
          <p:nvPr/>
        </p:nvGrpSpPr>
        <p:grpSpPr>
          <a:xfrm>
            <a:off x="611559" y="3582184"/>
            <a:ext cx="7992891" cy="861774"/>
            <a:chOff x="611559" y="3169300"/>
            <a:chExt cx="7992891" cy="861774"/>
          </a:xfrm>
        </p:grpSpPr>
        <p:sp>
          <p:nvSpPr>
            <p:cNvPr id="54" name="矩形 53"/>
            <p:cNvSpPr/>
            <p:nvPr/>
          </p:nvSpPr>
          <p:spPr>
            <a:xfrm>
              <a:off x="1979713" y="3327834"/>
              <a:ext cx="6624737" cy="7032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5" name="群組 54"/>
            <p:cNvGrpSpPr/>
            <p:nvPr/>
          </p:nvGrpSpPr>
          <p:grpSpPr>
            <a:xfrm>
              <a:off x="611559" y="3170115"/>
              <a:ext cx="7992888" cy="315442"/>
              <a:chOff x="644750" y="3800499"/>
              <a:chExt cx="7992888" cy="420589"/>
            </a:xfrm>
          </p:grpSpPr>
          <p:sp>
            <p:nvSpPr>
              <p:cNvPr id="58" name="矩形 57"/>
              <p:cNvSpPr/>
              <p:nvPr/>
            </p:nvSpPr>
            <p:spPr>
              <a:xfrm>
                <a:off x="644750" y="3800499"/>
                <a:ext cx="7992888" cy="42058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直角三角形 58"/>
              <p:cNvSpPr/>
              <p:nvPr/>
            </p:nvSpPr>
            <p:spPr>
              <a:xfrm>
                <a:off x="661311" y="3816468"/>
                <a:ext cx="386291" cy="404619"/>
              </a:xfrm>
              <a:prstGeom prst="rtTriangl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6" name="文字方塊 55"/>
            <p:cNvSpPr txBox="1"/>
            <p:nvPr/>
          </p:nvSpPr>
          <p:spPr>
            <a:xfrm>
              <a:off x="2007171" y="3507854"/>
              <a:ext cx="6597276" cy="523220"/>
            </a:xfrm>
            <a:prstGeom prst="rect">
              <a:avLst/>
            </a:prstGeom>
            <a:noFill/>
          </p:spPr>
          <p:txBody>
            <a:bodyPr wrap="square" rtlCol="0">
              <a:spAutoFit/>
            </a:bodyPr>
            <a:lstStyle/>
            <a:p>
              <a:r>
                <a:rPr lang="zh-TW" altLang="en-US" sz="1400" dirty="0" smtClean="0"/>
                <a:t>因地形</a:t>
              </a:r>
              <a:r>
                <a:rPr lang="zh-TW" altLang="en-US" sz="1400" dirty="0"/>
                <a:t>地貌或各項設施，會因大自然</a:t>
              </a:r>
              <a:r>
                <a:rPr lang="zh-TW" altLang="en-US" sz="1400" dirty="0" smtClean="0"/>
                <a:t>或重大</a:t>
              </a:r>
              <a:r>
                <a:rPr lang="zh-TW" altLang="en-US" sz="1400" dirty="0"/>
                <a:t>規模災害後而有所改變，原繪製之相關防災地圖內容，恐受影響有失真之虞，故每年應定期檢討</a:t>
              </a:r>
              <a:r>
                <a:rPr lang="zh-TW" altLang="en-US" sz="1400" dirty="0" smtClean="0"/>
                <a:t>修訂，</a:t>
              </a:r>
              <a:r>
                <a:rPr lang="zh-TW" altLang="en-US" sz="1400" dirty="0"/>
                <a:t>以隨時保持堪用。</a:t>
              </a:r>
            </a:p>
          </p:txBody>
        </p:sp>
        <p:sp>
          <p:nvSpPr>
            <p:cNvPr id="57" name="文字方塊 56"/>
            <p:cNvSpPr txBox="1"/>
            <p:nvPr/>
          </p:nvSpPr>
          <p:spPr>
            <a:xfrm>
              <a:off x="978564" y="3169300"/>
              <a:ext cx="1210588" cy="338554"/>
            </a:xfrm>
            <a:prstGeom prst="rect">
              <a:avLst/>
            </a:prstGeom>
            <a:noFill/>
          </p:spPr>
          <p:txBody>
            <a:bodyPr wrap="none" rtlCol="0">
              <a:spAutoFit/>
            </a:bodyPr>
            <a:lstStyle/>
            <a:p>
              <a:r>
                <a:rPr lang="zh-TW" altLang="en-US" sz="1600" dirty="0"/>
                <a:t>維護與更新</a:t>
              </a:r>
            </a:p>
          </p:txBody>
        </p:sp>
      </p:grpSp>
      <p:sp>
        <p:nvSpPr>
          <p:cNvPr id="60" name="標題 1"/>
          <p:cNvSpPr>
            <a:spLocks noGrp="1"/>
          </p:cNvSpPr>
          <p:nvPr>
            <p:ph type="title"/>
          </p:nvPr>
        </p:nvSpPr>
        <p:spPr>
          <a:xfrm>
            <a:off x="2967135" y="-20538"/>
            <a:ext cx="5167775" cy="484766"/>
          </a:xfrm>
        </p:spPr>
        <p:txBody>
          <a:bodyPr>
            <a:normAutofit/>
          </a:bodyPr>
          <a:lstStyle/>
          <a:p>
            <a:pPr algn="ctr"/>
            <a:r>
              <a:rPr lang="zh-TW" altLang="en-US" sz="2400" dirty="0">
                <a:solidFill>
                  <a:schemeClr val="bg1"/>
                </a:solidFill>
              </a:rPr>
              <a:t>防災</a:t>
            </a:r>
            <a:r>
              <a:rPr lang="zh-TW" altLang="en-US" sz="2400" dirty="0" smtClean="0">
                <a:solidFill>
                  <a:schemeClr val="bg1"/>
                </a:solidFill>
              </a:rPr>
              <a:t>地圖</a:t>
            </a:r>
            <a:r>
              <a:rPr lang="zh-TW" altLang="en-US" sz="2400" dirty="0">
                <a:solidFill>
                  <a:schemeClr val="bg1"/>
                </a:solidFill>
              </a:rPr>
              <a:t>製作</a:t>
            </a:r>
            <a:r>
              <a:rPr lang="zh-TW" altLang="en-US" sz="2400" dirty="0" smtClean="0">
                <a:solidFill>
                  <a:schemeClr val="bg1"/>
                </a:solidFill>
              </a:rPr>
              <a:t>程序</a:t>
            </a:r>
            <a:r>
              <a:rPr lang="en-US" altLang="zh-TW" sz="2400" dirty="0" smtClean="0">
                <a:solidFill>
                  <a:schemeClr val="bg1"/>
                </a:solidFill>
              </a:rPr>
              <a:t>(2)</a:t>
            </a:r>
            <a:endParaRPr lang="zh-TW" altLang="en-US" sz="2400" dirty="0">
              <a:solidFill>
                <a:schemeClr val="bg1"/>
              </a:solidFill>
            </a:endParaRPr>
          </a:p>
        </p:txBody>
      </p:sp>
    </p:spTree>
    <p:extLst>
      <p:ext uri="{BB962C8B-B14F-4D97-AF65-F5344CB8AC3E}">
        <p14:creationId xmlns:p14="http://schemas.microsoft.com/office/powerpoint/2010/main" val="3070598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735547"/>
            <a:ext cx="7920880" cy="3170099"/>
          </a:xfrm>
          <a:prstGeom prst="rect">
            <a:avLst/>
          </a:prstGeom>
          <a:noFill/>
        </p:spPr>
        <p:txBody>
          <a:bodyPr wrap="square" rtlCol="0">
            <a:spAutoFit/>
          </a:bodyPr>
          <a:lstStyle/>
          <a:p>
            <a:pPr>
              <a:lnSpc>
                <a:spcPts val="2400"/>
              </a:lnSpc>
            </a:pPr>
            <a:r>
              <a:rPr lang="en-US" altLang="zh-TW" sz="2000" dirty="0"/>
              <a:t>(</a:t>
            </a:r>
            <a:r>
              <a:rPr lang="zh-TW" altLang="en-US" sz="2000" dirty="0"/>
              <a:t>一</a:t>
            </a:r>
            <a:r>
              <a:rPr lang="en-US" altLang="zh-TW" sz="2000" dirty="0"/>
              <a:t>)</a:t>
            </a:r>
            <a:r>
              <a:rPr lang="zh-TW" altLang="en-US" sz="2000" dirty="0" smtClean="0"/>
              <a:t>協助</a:t>
            </a:r>
            <a:r>
              <a:rPr lang="zh-TW" altLang="en-US" sz="2000" dirty="0"/>
              <a:t>「校園災害防救計畫」之建置，從防災、減災與整備、</a:t>
            </a:r>
            <a:r>
              <a:rPr lang="zh-TW" altLang="en-US" sz="2000" dirty="0" smtClean="0"/>
              <a:t>災害</a:t>
            </a:r>
            <a:r>
              <a:rPr lang="en-US" altLang="zh-TW" sz="2000" dirty="0" smtClean="0"/>
              <a:t/>
            </a:r>
            <a:br>
              <a:rPr lang="en-US" altLang="zh-TW" sz="2000" dirty="0" smtClean="0"/>
            </a:br>
            <a:r>
              <a:rPr lang="zh-TW" altLang="en-US" sz="2000" dirty="0" smtClean="0"/>
              <a:t>　　應變</a:t>
            </a:r>
            <a:r>
              <a:rPr lang="zh-TW" altLang="en-US" sz="2000" dirty="0"/>
              <a:t>及災害復原等各階段建立「校園防災</a:t>
            </a:r>
            <a:r>
              <a:rPr lang="zh-TW" altLang="en-US" sz="2000" dirty="0" smtClean="0"/>
              <a:t>地圖</a:t>
            </a:r>
            <a:r>
              <a:rPr lang="zh-TW" altLang="en-US" sz="2000" dirty="0"/>
              <a:t>」，包括：校園基</a:t>
            </a:r>
            <a:r>
              <a:rPr lang="en-US" altLang="zh-TW" sz="2000" dirty="0" smtClean="0"/>
              <a:t/>
            </a:r>
            <a:br>
              <a:rPr lang="en-US" altLang="zh-TW" sz="2000" dirty="0" smtClean="0"/>
            </a:br>
            <a:r>
              <a:rPr lang="zh-TW" altLang="en-US" sz="2000" dirty="0" smtClean="0"/>
              <a:t>　　本</a:t>
            </a:r>
            <a:r>
              <a:rPr lang="zh-TW" altLang="en-US" sz="2000" dirty="0"/>
              <a:t>平面與空間位置、災害避難疏散規劃、災害應變器材及資源分</a:t>
            </a:r>
            <a:r>
              <a:rPr lang="en-US" altLang="zh-TW" sz="2000" dirty="0" smtClean="0"/>
              <a:t/>
            </a:r>
            <a:br>
              <a:rPr lang="en-US" altLang="zh-TW" sz="2000" dirty="0" smtClean="0"/>
            </a:br>
            <a:r>
              <a:rPr lang="zh-TW" altLang="en-US" sz="2000" dirty="0" smtClean="0"/>
              <a:t>　　配</a:t>
            </a:r>
            <a:r>
              <a:rPr lang="zh-TW" altLang="en-US" sz="2000" dirty="0"/>
              <a:t>、救災路徑與方向、校園災 害潛勢位置、校園安全死角</a:t>
            </a:r>
            <a:r>
              <a:rPr lang="en-US" altLang="zh-TW" sz="2000" dirty="0"/>
              <a:t>..</a:t>
            </a:r>
            <a:r>
              <a:rPr lang="zh-TW" altLang="en-US" sz="2000" dirty="0"/>
              <a:t>等防</a:t>
            </a:r>
            <a:r>
              <a:rPr lang="en-US" altLang="zh-TW" sz="2000" dirty="0" smtClean="0"/>
              <a:t/>
            </a:r>
            <a:br>
              <a:rPr lang="en-US" altLang="zh-TW" sz="2000" dirty="0" smtClean="0"/>
            </a:br>
            <a:r>
              <a:rPr lang="zh-TW" altLang="en-US" sz="2000" dirty="0" smtClean="0"/>
              <a:t>　　救災</a:t>
            </a:r>
            <a:r>
              <a:rPr lang="zh-TW" altLang="en-US" sz="2000" dirty="0"/>
              <a:t>資訊</a:t>
            </a:r>
            <a:r>
              <a:rPr lang="zh-TW" altLang="en-US" sz="2000" dirty="0" smtClean="0"/>
              <a:t>。</a:t>
            </a:r>
            <a:endParaRPr lang="en-US" altLang="zh-TW" sz="2000" dirty="0" smtClean="0"/>
          </a:p>
          <a:p>
            <a:pPr>
              <a:lnSpc>
                <a:spcPts val="2400"/>
              </a:lnSpc>
            </a:pPr>
            <a:endParaRPr lang="zh-TW" altLang="en-US" sz="2000" dirty="0"/>
          </a:p>
          <a:p>
            <a:pPr>
              <a:lnSpc>
                <a:spcPts val="2400"/>
              </a:lnSpc>
            </a:pPr>
            <a:r>
              <a:rPr lang="en-US" altLang="zh-TW" sz="2000" dirty="0"/>
              <a:t>(</a:t>
            </a:r>
            <a:r>
              <a:rPr lang="zh-TW" altLang="en-US" sz="2000" dirty="0"/>
              <a:t>二</a:t>
            </a:r>
            <a:r>
              <a:rPr lang="en-US" altLang="zh-TW" sz="2000" dirty="0" smtClean="0"/>
              <a:t>)</a:t>
            </a:r>
            <a:r>
              <a:rPr lang="zh-TW" altLang="en-US" sz="2000" dirty="0" smtClean="0"/>
              <a:t>「</a:t>
            </a:r>
            <a:r>
              <a:rPr lang="zh-TW" altLang="en-US" sz="2000" dirty="0"/>
              <a:t>校園防災地圖」內容應明確標示校內危險處所、校內避難</a:t>
            </a:r>
            <a:r>
              <a:rPr lang="zh-TW" altLang="en-US" sz="2000" dirty="0" smtClean="0"/>
              <a:t>場所</a:t>
            </a:r>
            <a:r>
              <a:rPr lang="en-US" altLang="zh-TW" sz="2000" dirty="0" smtClean="0"/>
              <a:t/>
            </a:r>
            <a:br>
              <a:rPr lang="en-US" altLang="zh-TW" sz="2000" dirty="0" smtClean="0"/>
            </a:br>
            <a:r>
              <a:rPr lang="zh-TW" altLang="en-US" sz="2000" dirty="0" smtClean="0"/>
              <a:t>　　、</a:t>
            </a:r>
            <a:r>
              <a:rPr lang="zh-TW" altLang="en-US" sz="2000" dirty="0"/>
              <a:t>校內避難路線、學校附近防災機關與避難</a:t>
            </a:r>
            <a:r>
              <a:rPr lang="zh-TW" altLang="en-US" sz="2000" dirty="0" smtClean="0"/>
              <a:t>中心</a:t>
            </a:r>
            <a:r>
              <a:rPr lang="zh-TW" altLang="en-US" sz="2000" dirty="0"/>
              <a:t>、直轄市、縣（</a:t>
            </a:r>
            <a:r>
              <a:rPr lang="en-US" altLang="zh-TW" sz="2000" dirty="0" smtClean="0"/>
              <a:t/>
            </a:r>
            <a:br>
              <a:rPr lang="en-US" altLang="zh-TW" sz="2000" dirty="0" smtClean="0"/>
            </a:br>
            <a:r>
              <a:rPr lang="zh-TW" altLang="en-US" sz="2000" dirty="0" smtClean="0"/>
              <a:t>　　市</a:t>
            </a:r>
            <a:r>
              <a:rPr lang="zh-TW" altLang="en-US" sz="2000" dirty="0"/>
              <a:t>）政府公佈該鄉、鎮、市之避難路 線、學校周邊之救援</a:t>
            </a:r>
            <a:r>
              <a:rPr lang="zh-TW" altLang="en-US" sz="2000" dirty="0" smtClean="0"/>
              <a:t>單位</a:t>
            </a:r>
            <a:r>
              <a:rPr lang="en-US" altLang="zh-TW" sz="2000" dirty="0" smtClean="0"/>
              <a:t/>
            </a:r>
            <a:br>
              <a:rPr lang="en-US" altLang="zh-TW" sz="2000" dirty="0" smtClean="0"/>
            </a:br>
            <a:r>
              <a:rPr lang="zh-TW" altLang="en-US" sz="2000" dirty="0" smtClean="0"/>
              <a:t>　　及</a:t>
            </a:r>
            <a:r>
              <a:rPr lang="zh-TW" altLang="en-US" sz="2000" dirty="0"/>
              <a:t>醫療單位等資料。</a:t>
            </a:r>
          </a:p>
        </p:txBody>
      </p:sp>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5" y="-35367"/>
            <a:ext cx="5167775" cy="514410"/>
          </a:xfrm>
        </p:spPr>
        <p:txBody>
          <a:bodyPr>
            <a:normAutofit/>
          </a:bodyPr>
          <a:lstStyle/>
          <a:p>
            <a:pPr algn="ctr"/>
            <a:r>
              <a:rPr lang="zh-TW" altLang="en-US" sz="2400" dirty="0"/>
              <a:t>何謂校園防災地圖？</a:t>
            </a: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996243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9" y="599067"/>
            <a:ext cx="4204259" cy="1900675"/>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251" y="1140713"/>
            <a:ext cx="3851920" cy="1624236"/>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2341096"/>
            <a:ext cx="4392488" cy="1904840"/>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2" y="2949792"/>
            <a:ext cx="3919841" cy="1728192"/>
          </a:xfrm>
          <a:prstGeom prst="rect">
            <a:avLst/>
          </a:prstGeom>
          <a:ln>
            <a:noFill/>
          </a:ln>
          <a:effectLst>
            <a:outerShdw blurRad="292100" dist="139700" dir="2700000" algn="tl" rotWithShape="0">
              <a:srgbClr val="333333">
                <a:alpha val="65000"/>
              </a:srgbClr>
            </a:outerShdw>
          </a:effectLst>
        </p:spPr>
      </p:pic>
      <p:sp>
        <p:nvSpPr>
          <p:cNvPr id="8" name="文字方塊 7"/>
          <p:cNvSpPr txBox="1"/>
          <p:nvPr/>
        </p:nvSpPr>
        <p:spPr>
          <a:xfrm>
            <a:off x="5004048" y="1706958"/>
            <a:ext cx="1962397" cy="369332"/>
          </a:xfrm>
          <a:prstGeom prst="rect">
            <a:avLst/>
          </a:prstGeom>
          <a:noFill/>
        </p:spPr>
        <p:txBody>
          <a:bodyPr wrap="none" rtlCol="0">
            <a:spAutoFit/>
          </a:bodyPr>
          <a:lstStyle/>
          <a:p>
            <a:r>
              <a:rPr lang="en-US" altLang="zh-TW" b="1" dirty="0"/>
              <a:t>Microsoft </a:t>
            </a:r>
            <a:r>
              <a:rPr lang="en-US" altLang="zh-TW" b="1" dirty="0" smtClean="0"/>
              <a:t>WORD</a:t>
            </a:r>
            <a:endParaRPr lang="en-US" altLang="zh-TW" dirty="0" smtClean="0"/>
          </a:p>
        </p:txBody>
      </p:sp>
      <p:sp>
        <p:nvSpPr>
          <p:cNvPr id="9" name="文字方塊 8"/>
          <p:cNvSpPr txBox="1"/>
          <p:nvPr/>
        </p:nvSpPr>
        <p:spPr>
          <a:xfrm>
            <a:off x="6041079" y="3813887"/>
            <a:ext cx="877163" cy="369332"/>
          </a:xfrm>
          <a:prstGeom prst="rect">
            <a:avLst/>
          </a:prstGeom>
          <a:noFill/>
        </p:spPr>
        <p:txBody>
          <a:bodyPr wrap="none" rtlCol="0">
            <a:spAutoFit/>
          </a:bodyPr>
          <a:lstStyle/>
          <a:p>
            <a:r>
              <a:rPr lang="zh-TW" altLang="en-US" dirty="0" smtClean="0"/>
              <a:t>小畫家</a:t>
            </a:r>
            <a:endParaRPr lang="en-US" altLang="zh-TW" dirty="0" smtClean="0"/>
          </a:p>
        </p:txBody>
      </p:sp>
      <p:sp>
        <p:nvSpPr>
          <p:cNvPr id="10" name="文字方塊 9"/>
          <p:cNvSpPr txBox="1"/>
          <p:nvPr/>
        </p:nvSpPr>
        <p:spPr>
          <a:xfrm>
            <a:off x="1158353" y="3573686"/>
            <a:ext cx="2486578" cy="369332"/>
          </a:xfrm>
          <a:prstGeom prst="rect">
            <a:avLst/>
          </a:prstGeom>
          <a:noFill/>
        </p:spPr>
        <p:txBody>
          <a:bodyPr wrap="none" rtlCol="0">
            <a:spAutoFit/>
          </a:bodyPr>
          <a:lstStyle/>
          <a:p>
            <a:r>
              <a:rPr lang="en-US" altLang="zh-TW" b="1" dirty="0"/>
              <a:t>Microsoft </a:t>
            </a:r>
            <a:r>
              <a:rPr lang="en-US" altLang="zh-TW" b="1" dirty="0" smtClean="0"/>
              <a:t>PowerPoint</a:t>
            </a:r>
            <a:endParaRPr lang="en-US" altLang="zh-TW" dirty="0" smtClean="0"/>
          </a:p>
        </p:txBody>
      </p:sp>
      <p:sp>
        <p:nvSpPr>
          <p:cNvPr id="11" name="文字方塊 10"/>
          <p:cNvSpPr txBox="1"/>
          <p:nvPr/>
        </p:nvSpPr>
        <p:spPr>
          <a:xfrm>
            <a:off x="2000867" y="1496766"/>
            <a:ext cx="1569660" cy="369332"/>
          </a:xfrm>
          <a:prstGeom prst="rect">
            <a:avLst/>
          </a:prstGeom>
          <a:noFill/>
        </p:spPr>
        <p:txBody>
          <a:bodyPr wrap="none" rtlCol="0">
            <a:spAutoFit/>
          </a:bodyPr>
          <a:lstStyle/>
          <a:p>
            <a:r>
              <a:rPr lang="zh-TW" altLang="en-US" dirty="0" smtClean="0"/>
              <a:t>其他繪圖軟體</a:t>
            </a:r>
            <a:endParaRPr lang="en-US" altLang="zh-TW" dirty="0" smtClean="0"/>
          </a:p>
        </p:txBody>
      </p:sp>
      <p:sp>
        <p:nvSpPr>
          <p:cNvPr id="12" name="矩形 11"/>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5" y="-28520"/>
            <a:ext cx="5167775" cy="471432"/>
          </a:xfrm>
        </p:spPr>
        <p:txBody>
          <a:bodyPr>
            <a:normAutofit/>
          </a:bodyPr>
          <a:lstStyle/>
          <a:p>
            <a:pPr algn="ctr"/>
            <a:r>
              <a:rPr lang="zh-TW" altLang="en-US" sz="2400" dirty="0" smtClean="0">
                <a:solidFill>
                  <a:schemeClr val="bg1"/>
                </a:solidFill>
              </a:rPr>
              <a:t>防災地圖繪製軟體</a:t>
            </a:r>
            <a:endParaRPr lang="zh-TW" altLang="en-US" sz="2400" dirty="0">
              <a:solidFill>
                <a:schemeClr val="bg1"/>
              </a:solidFill>
            </a:endParaRPr>
          </a:p>
        </p:txBody>
      </p:sp>
      <p:sp>
        <p:nvSpPr>
          <p:cNvPr id="14"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30</a:t>
            </a:fld>
            <a:endParaRPr lang="zh-TW" altLang="en-US" sz="2400" dirty="0"/>
          </a:p>
        </p:txBody>
      </p:sp>
      <p:sp>
        <p:nvSpPr>
          <p:cNvPr id="15" name="文字方塊 14"/>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6"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292155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39552" y="555526"/>
            <a:ext cx="8208912" cy="707886"/>
          </a:xfrm>
          <a:prstGeom prst="rect">
            <a:avLst/>
          </a:prstGeom>
          <a:noFill/>
        </p:spPr>
        <p:txBody>
          <a:bodyPr wrap="square" rtlCol="0">
            <a:spAutoFit/>
          </a:bodyPr>
          <a:lstStyle/>
          <a:p>
            <a:r>
              <a:rPr lang="zh-TW" altLang="en-US" sz="2000" dirty="0" smtClean="0"/>
              <a:t>通用</a:t>
            </a:r>
            <a:r>
              <a:rPr lang="zh-TW" altLang="en-US" sz="2000" dirty="0"/>
              <a:t>版地圖查詢</a:t>
            </a:r>
            <a:r>
              <a:rPr lang="zh-TW" altLang="en-US" sz="2000" dirty="0" smtClean="0"/>
              <a:t>系統 </a:t>
            </a:r>
            <a:r>
              <a:rPr lang="en-US" altLang="zh-TW" sz="2000" dirty="0" smtClean="0">
                <a:hlinkClick r:id="rId2"/>
              </a:rPr>
              <a:t>http://emap.nlsc.gov.tw/gis/</a:t>
            </a:r>
            <a:r>
              <a:rPr lang="en-US" altLang="zh-TW" sz="2000" dirty="0" smtClean="0"/>
              <a:t> </a:t>
            </a:r>
            <a:r>
              <a:rPr lang="zh-TW" altLang="en-US" sz="1600" dirty="0" smtClean="0"/>
              <a:t>內政部</a:t>
            </a:r>
            <a:r>
              <a:rPr lang="zh-TW" altLang="en-US" sz="1600" dirty="0"/>
              <a:t>國土測繪中心</a:t>
            </a:r>
          </a:p>
          <a:p>
            <a:endParaRPr lang="en-US" altLang="zh-TW" sz="2000" dirty="0" smtClean="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69572"/>
            <a:ext cx="8064896" cy="3834426"/>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958026"/>
            <a:ext cx="2376265" cy="1390723"/>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3219822"/>
            <a:ext cx="2520280" cy="1467323"/>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5" y="-41576"/>
            <a:ext cx="5167775" cy="514410"/>
          </a:xfrm>
        </p:spPr>
        <p:txBody>
          <a:bodyPr>
            <a:normAutofit/>
          </a:bodyPr>
          <a:lstStyle/>
          <a:p>
            <a:pPr algn="ctr"/>
            <a:r>
              <a:rPr lang="zh-TW" altLang="en-US" sz="2400" dirty="0" smtClean="0">
                <a:solidFill>
                  <a:schemeClr val="bg1"/>
                </a:solidFill>
              </a:rPr>
              <a:t>防災地圖製作可用資源</a:t>
            </a:r>
            <a:r>
              <a:rPr lang="en-US" altLang="zh-TW" sz="2400" dirty="0" smtClean="0">
                <a:solidFill>
                  <a:schemeClr val="bg1"/>
                </a:solidFill>
              </a:rPr>
              <a:t>(1)</a:t>
            </a:r>
            <a:endParaRPr lang="zh-TW" altLang="en-US" sz="2400" dirty="0">
              <a:solidFill>
                <a:schemeClr val="bg1"/>
              </a:solidFill>
            </a:endParaRPr>
          </a:p>
        </p:txBody>
      </p:sp>
      <p:sp>
        <p:nvSpPr>
          <p:cNvPr id="10"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31</a:t>
            </a:fld>
            <a:endParaRPr lang="zh-TW" altLang="en-US" sz="2400" dirty="0"/>
          </a:p>
        </p:txBody>
      </p:sp>
      <p:sp>
        <p:nvSpPr>
          <p:cNvPr id="11" name="文字方塊 10"/>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2"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079558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83911" y="546234"/>
            <a:ext cx="7415873" cy="369332"/>
          </a:xfrm>
          <a:prstGeom prst="rect">
            <a:avLst/>
          </a:prstGeom>
          <a:noFill/>
        </p:spPr>
        <p:txBody>
          <a:bodyPr wrap="square" rtlCol="0">
            <a:spAutoFit/>
          </a:bodyPr>
          <a:lstStyle/>
          <a:p>
            <a:r>
              <a:rPr lang="zh-TW" altLang="en-US" dirty="0"/>
              <a:t>地籍圖資網路便民服務</a:t>
            </a:r>
            <a:r>
              <a:rPr lang="zh-TW" altLang="en-US" dirty="0" smtClean="0"/>
              <a:t>系統    </a:t>
            </a:r>
            <a:r>
              <a:rPr lang="en-US" altLang="zh-TW" dirty="0" smtClean="0"/>
              <a:t>http://easymap.land.moi.gov.tw</a:t>
            </a:r>
            <a:r>
              <a:rPr lang="en-US" altLang="zh-TW" dirty="0"/>
              <a:t>/‎</a:t>
            </a:r>
            <a:endParaRPr lang="zh-TW" altLang="en-US" dirty="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9" y="923431"/>
            <a:ext cx="6012479" cy="359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912" y="923432"/>
            <a:ext cx="2951985" cy="1579485"/>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3" y="1731886"/>
            <a:ext cx="1367809" cy="2716148"/>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3"/>
          <p:cNvSpPr>
            <a:spLocks noGrp="1"/>
          </p:cNvSpPr>
          <p:nvPr>
            <p:ph type="title"/>
          </p:nvPr>
        </p:nvSpPr>
        <p:spPr>
          <a:xfrm>
            <a:off x="2967135" y="-41576"/>
            <a:ext cx="5167775" cy="514410"/>
          </a:xfrm>
        </p:spPr>
        <p:txBody>
          <a:bodyPr>
            <a:normAutofit/>
          </a:bodyPr>
          <a:lstStyle/>
          <a:p>
            <a:pPr algn="ctr"/>
            <a:r>
              <a:rPr lang="zh-TW" altLang="en-US" sz="2400" dirty="0" smtClean="0">
                <a:solidFill>
                  <a:schemeClr val="bg1"/>
                </a:solidFill>
              </a:rPr>
              <a:t>防災地圖製作可用資源</a:t>
            </a:r>
            <a:r>
              <a:rPr lang="en-US" altLang="zh-TW" sz="2400" dirty="0" smtClean="0">
                <a:solidFill>
                  <a:schemeClr val="bg1"/>
                </a:solidFill>
              </a:rPr>
              <a:t>(2)</a:t>
            </a:r>
            <a:endParaRPr lang="zh-TW" altLang="en-US" sz="2400" dirty="0">
              <a:solidFill>
                <a:schemeClr val="bg1"/>
              </a:solidFill>
            </a:endParaRPr>
          </a:p>
        </p:txBody>
      </p:sp>
      <p:sp>
        <p:nvSpPr>
          <p:cNvPr id="13"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32</a:t>
            </a:fld>
            <a:endParaRPr lang="zh-TW" altLang="en-US" sz="2400" dirty="0"/>
          </a:p>
        </p:txBody>
      </p:sp>
      <p:sp>
        <p:nvSpPr>
          <p:cNvPr id="14" name="文字方塊 13"/>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5"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067871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64679" y="483518"/>
            <a:ext cx="6192688" cy="400110"/>
          </a:xfrm>
          <a:prstGeom prst="rect">
            <a:avLst/>
          </a:prstGeom>
          <a:noFill/>
        </p:spPr>
        <p:txBody>
          <a:bodyPr wrap="square" rtlCol="0">
            <a:spAutoFit/>
          </a:bodyPr>
          <a:lstStyle/>
          <a:p>
            <a:r>
              <a:rPr lang="en-US" altLang="zh-TW" sz="2000" dirty="0" smtClean="0"/>
              <a:t>Google</a:t>
            </a:r>
            <a:r>
              <a:rPr lang="zh-TW" altLang="en-US" sz="2000" dirty="0" smtClean="0"/>
              <a:t>地圖 </a:t>
            </a:r>
            <a:r>
              <a:rPr lang="en-US" altLang="zh-TW" sz="2000" dirty="0" smtClean="0">
                <a:hlinkClick r:id="rId2"/>
              </a:rPr>
              <a:t>http://maps.google.com.tw/</a:t>
            </a:r>
            <a:endParaRPr lang="zh-TW" altLang="en-US" sz="2000"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80" y="891276"/>
            <a:ext cx="8039771" cy="3948726"/>
          </a:xfrm>
          <a:prstGeom prst="rect">
            <a:avLst/>
          </a:prstGeom>
        </p:spPr>
      </p:pic>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3"/>
          <p:cNvSpPr>
            <a:spLocks noGrp="1"/>
          </p:cNvSpPr>
          <p:nvPr>
            <p:ph type="title"/>
          </p:nvPr>
        </p:nvSpPr>
        <p:spPr>
          <a:xfrm>
            <a:off x="2967135" y="-41576"/>
            <a:ext cx="5167775" cy="514410"/>
          </a:xfrm>
        </p:spPr>
        <p:txBody>
          <a:bodyPr>
            <a:normAutofit/>
          </a:bodyPr>
          <a:lstStyle/>
          <a:p>
            <a:pPr algn="ctr"/>
            <a:r>
              <a:rPr lang="zh-TW" altLang="en-US" sz="2400" dirty="0" smtClean="0">
                <a:solidFill>
                  <a:schemeClr val="bg1"/>
                </a:solidFill>
              </a:rPr>
              <a:t>防災地圖製作可用資源</a:t>
            </a:r>
            <a:r>
              <a:rPr lang="en-US" altLang="zh-TW" sz="2400" dirty="0" smtClean="0">
                <a:solidFill>
                  <a:schemeClr val="bg1"/>
                </a:solidFill>
              </a:rPr>
              <a:t>(3)</a:t>
            </a:r>
            <a:endParaRPr lang="zh-TW" altLang="en-US" sz="2400" dirty="0">
              <a:solidFill>
                <a:schemeClr val="bg1"/>
              </a:solidFill>
            </a:endParaRPr>
          </a:p>
        </p:txBody>
      </p:sp>
      <p:sp>
        <p:nvSpPr>
          <p:cNvPr id="9"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33</a:t>
            </a:fld>
            <a:endParaRPr lang="zh-TW" altLang="en-US" sz="2400" dirty="0"/>
          </a:p>
        </p:txBody>
      </p:sp>
      <p:sp>
        <p:nvSpPr>
          <p:cNvPr id="10" name="文字方塊 9"/>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1"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59608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64679" y="515456"/>
            <a:ext cx="7535713" cy="400110"/>
          </a:xfrm>
          <a:prstGeom prst="rect">
            <a:avLst/>
          </a:prstGeom>
          <a:noFill/>
        </p:spPr>
        <p:txBody>
          <a:bodyPr wrap="square" rtlCol="0">
            <a:spAutoFit/>
          </a:bodyPr>
          <a:lstStyle/>
          <a:p>
            <a:r>
              <a:rPr lang="zh-TW" altLang="en-US" sz="2000" dirty="0" smtClean="0">
                <a:ea typeface="標楷體" pitchFamily="65" charset="-120"/>
              </a:rPr>
              <a:t>台灣活斷層查詢系統 </a:t>
            </a:r>
            <a:r>
              <a:rPr lang="en-US" altLang="zh-TW" sz="2000" dirty="0" smtClean="0">
                <a:ea typeface="標楷體" pitchFamily="65" charset="-120"/>
              </a:rPr>
              <a:t>http://140.115.123.45/</a:t>
            </a:r>
            <a:endParaRPr lang="zh-TW" altLang="en-US" sz="2000" dirty="0">
              <a:ea typeface="標楷體" pitchFamily="65" charset="-120"/>
            </a:endParaRPr>
          </a:p>
        </p:txBody>
      </p:sp>
      <p:sp>
        <p:nvSpPr>
          <p:cNvPr id="7" name="文字方塊 6"/>
          <p:cNvSpPr txBox="1"/>
          <p:nvPr/>
        </p:nvSpPr>
        <p:spPr>
          <a:xfrm>
            <a:off x="971601" y="1113588"/>
            <a:ext cx="184731" cy="369332"/>
          </a:xfrm>
          <a:prstGeom prst="rect">
            <a:avLst/>
          </a:prstGeom>
          <a:noFill/>
        </p:spPr>
        <p:txBody>
          <a:bodyPr wrap="none" rtlCol="0">
            <a:spAutoFit/>
          </a:bodyPr>
          <a:lstStyle/>
          <a:p>
            <a:endParaRPr lang="zh-TW" altLang="en-US" dirty="0"/>
          </a:p>
        </p:txBody>
      </p:sp>
      <p:graphicFrame>
        <p:nvGraphicFramePr>
          <p:cNvPr id="1026" name="Object 6"/>
          <p:cNvGraphicFramePr>
            <a:graphicFrameLocks noChangeAspect="1"/>
          </p:cNvGraphicFramePr>
          <p:nvPr>
            <p:extLst>
              <p:ext uri="{D42A27DB-BD31-4B8C-83A1-F6EECF244321}">
                <p14:modId xmlns:p14="http://schemas.microsoft.com/office/powerpoint/2010/main" val="514558436"/>
              </p:ext>
            </p:extLst>
          </p:nvPr>
        </p:nvGraphicFramePr>
        <p:xfrm>
          <a:off x="534218" y="950823"/>
          <a:ext cx="7998222" cy="3835174"/>
        </p:xfrm>
        <a:graphic>
          <a:graphicData uri="http://schemas.openxmlformats.org/presentationml/2006/ole">
            <mc:AlternateContent xmlns:mc="http://schemas.openxmlformats.org/markup-compatibility/2006">
              <mc:Choice xmlns:v="urn:schemas-microsoft-com:vml" Requires="v">
                <p:oleObj spid="_x0000_s1033" name="PhotoImpact" r:id="rId3" imgW="12190476" imgH="7447619" progId="PI3.Image">
                  <p:embed/>
                </p:oleObj>
              </mc:Choice>
              <mc:Fallback>
                <p:oleObj name="PhotoImpact" r:id="rId3" imgW="12190476" imgH="7447619"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18" y="950823"/>
                        <a:ext cx="7998222" cy="3835174"/>
                      </a:xfrm>
                      <a:prstGeom prst="rect">
                        <a:avLst/>
                      </a:prstGeom>
                      <a:noFill/>
                      <a:ln>
                        <a:noFill/>
                      </a:ln>
                      <a:effectLst/>
                      <a:extLst/>
                    </p:spPr>
                  </p:pic>
                </p:oleObj>
              </mc:Fallback>
            </mc:AlternateContent>
          </a:graphicData>
        </a:graphic>
      </p:graphicFrame>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3"/>
          <p:cNvSpPr>
            <a:spLocks noGrp="1"/>
          </p:cNvSpPr>
          <p:nvPr>
            <p:ph type="title"/>
          </p:nvPr>
        </p:nvSpPr>
        <p:spPr>
          <a:xfrm>
            <a:off x="2967135" y="-41576"/>
            <a:ext cx="5167775" cy="514410"/>
          </a:xfrm>
        </p:spPr>
        <p:txBody>
          <a:bodyPr>
            <a:normAutofit/>
          </a:bodyPr>
          <a:lstStyle/>
          <a:p>
            <a:pPr algn="ctr"/>
            <a:r>
              <a:rPr lang="zh-TW" altLang="en-US" sz="2400" dirty="0" smtClean="0">
                <a:solidFill>
                  <a:schemeClr val="bg1"/>
                </a:solidFill>
              </a:rPr>
              <a:t>防災地圖製作可用資源</a:t>
            </a:r>
            <a:r>
              <a:rPr lang="en-US" altLang="zh-TW" sz="2400" dirty="0" smtClean="0">
                <a:solidFill>
                  <a:schemeClr val="bg1"/>
                </a:solidFill>
              </a:rPr>
              <a:t>(4)</a:t>
            </a:r>
            <a:endParaRPr lang="zh-TW" altLang="en-US" sz="2400" dirty="0">
              <a:solidFill>
                <a:schemeClr val="bg1"/>
              </a:solidFill>
            </a:endParaRPr>
          </a:p>
        </p:txBody>
      </p:sp>
      <p:sp>
        <p:nvSpPr>
          <p:cNvPr id="10"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34</a:t>
            </a:fld>
            <a:endParaRPr lang="zh-TW" altLang="en-US" sz="2400" dirty="0"/>
          </a:p>
        </p:txBody>
      </p:sp>
      <p:sp>
        <p:nvSpPr>
          <p:cNvPr id="11" name="文字方塊 10"/>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2"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884336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64678" y="483518"/>
            <a:ext cx="8111777" cy="400110"/>
          </a:xfrm>
          <a:prstGeom prst="rect">
            <a:avLst/>
          </a:prstGeom>
          <a:noFill/>
        </p:spPr>
        <p:txBody>
          <a:bodyPr wrap="square" rtlCol="0">
            <a:spAutoFit/>
          </a:bodyPr>
          <a:lstStyle/>
          <a:p>
            <a:r>
              <a:rPr lang="zh-TW" altLang="en-US" sz="2000" u="sng" dirty="0" smtClean="0">
                <a:ea typeface="標楷體" pitchFamily="65" charset="-120"/>
              </a:rPr>
              <a:t>土石流防災應變系統  </a:t>
            </a:r>
            <a:r>
              <a:rPr lang="en-US" altLang="zh-TW" sz="2000" u="sng" dirty="0" smtClean="0"/>
              <a:t>http://246.swcb.gov.tw/default-1.asp</a:t>
            </a:r>
            <a:endParaRPr lang="zh-TW" altLang="en-US" sz="2000" u="sng" dirty="0"/>
          </a:p>
        </p:txBody>
      </p:sp>
      <p:graphicFrame>
        <p:nvGraphicFramePr>
          <p:cNvPr id="2050" name="Object 10"/>
          <p:cNvGraphicFramePr>
            <a:graphicFrameLocks noChangeAspect="1"/>
          </p:cNvGraphicFramePr>
          <p:nvPr>
            <p:extLst>
              <p:ext uri="{D42A27DB-BD31-4B8C-83A1-F6EECF244321}">
                <p14:modId xmlns:p14="http://schemas.microsoft.com/office/powerpoint/2010/main" val="2635853874"/>
              </p:ext>
            </p:extLst>
          </p:nvPr>
        </p:nvGraphicFramePr>
        <p:xfrm>
          <a:off x="564678" y="843558"/>
          <a:ext cx="7992888" cy="3942438"/>
        </p:xfrm>
        <a:graphic>
          <a:graphicData uri="http://schemas.openxmlformats.org/presentationml/2006/ole">
            <mc:AlternateContent xmlns:mc="http://schemas.openxmlformats.org/markup-compatibility/2006">
              <mc:Choice xmlns:v="urn:schemas-microsoft-com:vml" Requires="v">
                <p:oleObj spid="_x0000_s2057" name="PhotoImpact" r:id="rId3" imgW="12190476" imgH="9752381" progId="PI3.Image">
                  <p:embed/>
                </p:oleObj>
              </mc:Choice>
              <mc:Fallback>
                <p:oleObj name="PhotoImpact" r:id="rId3" imgW="12190476" imgH="9752381"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8" y="843558"/>
                        <a:ext cx="7992888" cy="3942438"/>
                      </a:xfrm>
                      <a:prstGeom prst="rect">
                        <a:avLst/>
                      </a:prstGeom>
                      <a:noFill/>
                      <a:ln>
                        <a:noFill/>
                      </a:ln>
                      <a:effectLst/>
                      <a:extLst/>
                    </p:spPr>
                  </p:pic>
                </p:oleObj>
              </mc:Fallback>
            </mc:AlternateContent>
          </a:graphicData>
        </a:graphic>
      </p:graphicFrame>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3"/>
          <p:cNvSpPr>
            <a:spLocks noGrp="1"/>
          </p:cNvSpPr>
          <p:nvPr>
            <p:ph type="title"/>
          </p:nvPr>
        </p:nvSpPr>
        <p:spPr>
          <a:xfrm>
            <a:off x="2967135" y="-41576"/>
            <a:ext cx="5167775" cy="514410"/>
          </a:xfrm>
        </p:spPr>
        <p:txBody>
          <a:bodyPr>
            <a:normAutofit/>
          </a:bodyPr>
          <a:lstStyle/>
          <a:p>
            <a:pPr algn="ctr"/>
            <a:r>
              <a:rPr lang="zh-TW" altLang="en-US" sz="2400" dirty="0" smtClean="0">
                <a:solidFill>
                  <a:schemeClr val="bg1"/>
                </a:solidFill>
              </a:rPr>
              <a:t>防災地圖製作可用資源</a:t>
            </a:r>
            <a:r>
              <a:rPr lang="en-US" altLang="zh-TW" sz="2400" dirty="0" smtClean="0">
                <a:solidFill>
                  <a:schemeClr val="bg1"/>
                </a:solidFill>
              </a:rPr>
              <a:t>(5)</a:t>
            </a:r>
            <a:endParaRPr lang="zh-TW" altLang="en-US" sz="2400" dirty="0">
              <a:solidFill>
                <a:schemeClr val="bg1"/>
              </a:solidFill>
            </a:endParaRPr>
          </a:p>
        </p:txBody>
      </p:sp>
      <p:sp>
        <p:nvSpPr>
          <p:cNvPr id="9"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35</a:t>
            </a:fld>
            <a:endParaRPr lang="zh-TW" altLang="en-US" sz="2400" dirty="0"/>
          </a:p>
        </p:txBody>
      </p:sp>
      <p:sp>
        <p:nvSpPr>
          <p:cNvPr id="10" name="文字方塊 9"/>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1"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592849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258645" y="1419622"/>
            <a:ext cx="6637468" cy="1021556"/>
          </a:xfrm>
        </p:spPr>
        <p:txBody>
          <a:bodyPr/>
          <a:lstStyle/>
          <a:p>
            <a:r>
              <a:rPr lang="zh-TW"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防災地圖繪製實務</a:t>
            </a:r>
            <a:endParaRPr lang="zh-TW"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文字版面配置區 3"/>
          <p:cNvSpPr>
            <a:spLocks noGrp="1"/>
          </p:cNvSpPr>
          <p:nvPr>
            <p:ph type="body" idx="1"/>
          </p:nvPr>
        </p:nvSpPr>
        <p:spPr>
          <a:xfrm>
            <a:off x="1187624" y="2427734"/>
            <a:ext cx="6637467" cy="1140310"/>
          </a:xfrm>
        </p:spPr>
        <p:txBody>
          <a:bodyPr/>
          <a:lstStyle/>
          <a:p>
            <a:pPr algn="r"/>
            <a:r>
              <a:rPr lang="zh-TW" altLang="en-US" dirty="0" smtClean="0"/>
              <a:t>以</a:t>
            </a:r>
            <a:r>
              <a:rPr lang="en-US" altLang="zh-TW" dirty="0" smtClean="0"/>
              <a:t>MS_POWERPOINT</a:t>
            </a:r>
            <a:r>
              <a:rPr lang="zh-TW" altLang="en-US" dirty="0" smtClean="0"/>
              <a:t>為例</a:t>
            </a:r>
            <a:endParaRPr lang="zh-TW" altLang="en-US" dirty="0"/>
          </a:p>
        </p:txBody>
      </p:sp>
      <p:sp>
        <p:nvSpPr>
          <p:cNvPr id="5"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36</a:t>
            </a:fld>
            <a:endParaRPr lang="zh-TW" altLang="en-US" sz="2400" dirty="0"/>
          </a:p>
        </p:txBody>
      </p:sp>
      <p:sp>
        <p:nvSpPr>
          <p:cNvPr id="6" name="文字方塊 5"/>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7"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863052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11560" y="627534"/>
            <a:ext cx="7848872" cy="369332"/>
          </a:xfrm>
          <a:prstGeom prst="rect">
            <a:avLst/>
          </a:prstGeom>
          <a:noFill/>
        </p:spPr>
        <p:txBody>
          <a:bodyPr wrap="square" rtlCol="0">
            <a:spAutoFit/>
          </a:bodyPr>
          <a:lstStyle/>
          <a:p>
            <a:r>
              <a:rPr lang="en-US" altLang="zh-TW" dirty="0" smtClean="0"/>
              <a:t>1.</a:t>
            </a:r>
            <a:r>
              <a:rPr lang="zh-TW" altLang="en-US" dirty="0" smtClean="0"/>
              <a:t>開啟簡報軟體</a:t>
            </a:r>
            <a:r>
              <a:rPr lang="en-US" altLang="zh-TW" dirty="0" smtClean="0"/>
              <a:t>(</a:t>
            </a:r>
            <a:r>
              <a:rPr lang="zh-TW" altLang="en-US" dirty="0" smtClean="0"/>
              <a:t>本例以</a:t>
            </a:r>
            <a:r>
              <a:rPr lang="en-US" altLang="zh-TW" dirty="0" err="1" smtClean="0"/>
              <a:t>MicroSoft</a:t>
            </a:r>
            <a:r>
              <a:rPr lang="en-US" altLang="zh-TW" dirty="0" smtClean="0"/>
              <a:t> PowerPoint 2010</a:t>
            </a:r>
            <a:r>
              <a:rPr lang="zh-TW" altLang="en-US" dirty="0" smtClean="0"/>
              <a:t>為範例</a:t>
            </a:r>
            <a:r>
              <a:rPr lang="en-US" altLang="zh-TW" dirty="0" smtClean="0"/>
              <a:t>)</a:t>
            </a:r>
            <a:endParaRPr lang="zh-TW" altLang="en-US" dirty="0"/>
          </a:p>
        </p:txBody>
      </p:sp>
      <p:sp>
        <p:nvSpPr>
          <p:cNvPr id="4" name="文字方塊 3"/>
          <p:cNvSpPr txBox="1"/>
          <p:nvPr/>
        </p:nvSpPr>
        <p:spPr>
          <a:xfrm>
            <a:off x="634802" y="951570"/>
            <a:ext cx="5660524" cy="369332"/>
          </a:xfrm>
          <a:prstGeom prst="rect">
            <a:avLst/>
          </a:prstGeom>
          <a:noFill/>
        </p:spPr>
        <p:txBody>
          <a:bodyPr wrap="none" rtlCol="0">
            <a:spAutoFit/>
          </a:bodyPr>
          <a:lstStyle/>
          <a:p>
            <a:r>
              <a:rPr lang="en-US" altLang="zh-TW" dirty="0" smtClean="0"/>
              <a:t>2.</a:t>
            </a:r>
            <a:r>
              <a:rPr lang="zh-TW" altLang="en-US" dirty="0" smtClean="0"/>
              <a:t>新增簡報</a:t>
            </a:r>
            <a:r>
              <a:rPr lang="zh-TW" altLang="en-US" dirty="0" smtClean="0">
                <a:latin typeface="新細明體"/>
                <a:ea typeface="新細明體"/>
              </a:rPr>
              <a:t>、設定版面為</a:t>
            </a:r>
            <a:r>
              <a:rPr lang="zh-TW" altLang="en-US" dirty="0">
                <a:latin typeface="新細明體"/>
                <a:ea typeface="新細明體"/>
              </a:rPr>
              <a:t>寬</a:t>
            </a:r>
            <a:r>
              <a:rPr lang="en-US" altLang="zh-TW" dirty="0" smtClean="0">
                <a:latin typeface="新細明體"/>
                <a:ea typeface="新細明體"/>
              </a:rPr>
              <a:t>59.4cm</a:t>
            </a:r>
            <a:r>
              <a:rPr lang="zh-TW" altLang="en-US" dirty="0">
                <a:latin typeface="新細明體"/>
              </a:rPr>
              <a:t> 、</a:t>
            </a:r>
            <a:r>
              <a:rPr lang="zh-TW" altLang="en-US" dirty="0" smtClean="0">
                <a:latin typeface="新細明體"/>
                <a:ea typeface="新細明體"/>
              </a:rPr>
              <a:t>高</a:t>
            </a:r>
            <a:r>
              <a:rPr lang="en-US" altLang="zh-TW" dirty="0" smtClean="0">
                <a:latin typeface="新細明體"/>
                <a:ea typeface="新細明體"/>
              </a:rPr>
              <a:t>84.1cm(A1</a:t>
            </a:r>
            <a:r>
              <a:rPr lang="zh-TW" altLang="en-US" dirty="0" smtClean="0">
                <a:latin typeface="新細明體"/>
                <a:ea typeface="新細明體"/>
              </a:rPr>
              <a:t>版面</a:t>
            </a:r>
            <a:r>
              <a:rPr lang="en-US" altLang="zh-TW" dirty="0" smtClean="0">
                <a:latin typeface="新細明體"/>
                <a:ea typeface="新細明體"/>
              </a:rPr>
              <a:t>) </a:t>
            </a:r>
            <a:endParaRPr lang="zh-TW" alt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31" t="3125" r="53514" b="51420"/>
          <a:stretch/>
        </p:blipFill>
        <p:spPr bwMode="auto">
          <a:xfrm>
            <a:off x="634802" y="1333102"/>
            <a:ext cx="7897638" cy="33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0"/>
            <a:ext cx="5167775" cy="442913"/>
          </a:xfrm>
        </p:spPr>
        <p:txBody>
          <a:bodyPr>
            <a:noAutofit/>
          </a:bodyPr>
          <a:lstStyle/>
          <a:p>
            <a:pPr algn="ctr"/>
            <a:r>
              <a:rPr lang="zh-TW" altLang="en-US" sz="2400" dirty="0" smtClean="0">
                <a:solidFill>
                  <a:srgbClr val="FFFF00"/>
                </a:solidFill>
              </a:rPr>
              <a:t>開啟工作圖稿</a:t>
            </a:r>
            <a:endParaRPr lang="zh-TW" altLang="en-US" sz="2400" dirty="0">
              <a:solidFill>
                <a:srgbClr val="FFFF00"/>
              </a:solidFill>
            </a:endParaRP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37</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949289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53478" y="555526"/>
            <a:ext cx="7678705" cy="369332"/>
          </a:xfrm>
          <a:prstGeom prst="rect">
            <a:avLst/>
          </a:prstGeom>
          <a:noFill/>
        </p:spPr>
        <p:txBody>
          <a:bodyPr wrap="none" rtlCol="0">
            <a:spAutoFit/>
          </a:bodyPr>
          <a:lstStyle/>
          <a:p>
            <a:r>
              <a:rPr lang="en-US" altLang="zh-TW" dirty="0" smtClean="0"/>
              <a:t>1.</a:t>
            </a:r>
            <a:r>
              <a:rPr lang="zh-TW" altLang="en-US" dirty="0" smtClean="0"/>
              <a:t>開啟瀏覽器</a:t>
            </a:r>
            <a:r>
              <a:rPr lang="zh-TW" altLang="en-US" dirty="0" smtClean="0">
                <a:latin typeface="新細明體"/>
                <a:ea typeface="新細明體"/>
              </a:rPr>
              <a:t>，進入通用版電子地圖網站</a:t>
            </a:r>
            <a:r>
              <a:rPr lang="en-US" altLang="zh-TW" dirty="0" smtClean="0">
                <a:latin typeface="新細明體"/>
                <a:ea typeface="新細明體"/>
              </a:rPr>
              <a:t>(</a:t>
            </a:r>
            <a:r>
              <a:rPr lang="en-US" altLang="zh-TW" dirty="0" smtClean="0">
                <a:hlinkClick r:id="rId2"/>
              </a:rPr>
              <a:t>http://emap.nlsc.gov.tw/gis/</a:t>
            </a:r>
            <a:r>
              <a:rPr lang="en-US" altLang="zh-TW" dirty="0" smtClean="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97564"/>
            <a:ext cx="49530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187828" y="4528849"/>
            <a:ext cx="7056783" cy="369332"/>
          </a:xfrm>
          <a:prstGeom prst="rect">
            <a:avLst/>
          </a:prstGeom>
          <a:noFill/>
        </p:spPr>
        <p:txBody>
          <a:bodyPr wrap="square" rtlCol="0">
            <a:spAutoFit/>
          </a:bodyPr>
          <a:lstStyle/>
          <a:p>
            <a:r>
              <a:rPr lang="en-US" altLang="zh-TW" dirty="0" smtClean="0"/>
              <a:t>2.</a:t>
            </a:r>
            <a:r>
              <a:rPr lang="zh-TW" altLang="en-US" dirty="0" smtClean="0"/>
              <a:t>調整至畫面足以容納校區範圍後</a:t>
            </a:r>
            <a:r>
              <a:rPr lang="zh-TW" altLang="en-US" dirty="0" smtClean="0">
                <a:latin typeface="新細明體"/>
                <a:ea typeface="新細明體"/>
              </a:rPr>
              <a:t>，開啟剪取工具將畫面擷取下來</a:t>
            </a:r>
            <a:endParaRPr lang="zh-TW"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104" y="1867602"/>
            <a:ext cx="3774768" cy="202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2586634"/>
            <a:ext cx="4576902" cy="192993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矩形 8"/>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9"/>
            <a:ext cx="5167775" cy="514410"/>
          </a:xfrm>
        </p:spPr>
        <p:txBody>
          <a:bodyPr>
            <a:normAutofit/>
          </a:bodyPr>
          <a:lstStyle/>
          <a:p>
            <a:pPr algn="ctr"/>
            <a:r>
              <a:rPr lang="zh-TW" altLang="en-US" sz="2400" dirty="0" smtClean="0">
                <a:solidFill>
                  <a:srgbClr val="FFFF00"/>
                </a:solidFill>
              </a:rPr>
              <a:t>擷取電子地圖</a:t>
            </a:r>
            <a:endParaRPr lang="zh-TW" altLang="en-US" sz="2400" dirty="0">
              <a:solidFill>
                <a:srgbClr val="FFFF00"/>
              </a:solidFill>
            </a:endParaRPr>
          </a:p>
        </p:txBody>
      </p:sp>
      <p:sp>
        <p:nvSpPr>
          <p:cNvPr id="4" name="文字方塊 3"/>
          <p:cNvSpPr txBox="1"/>
          <p:nvPr/>
        </p:nvSpPr>
        <p:spPr>
          <a:xfrm>
            <a:off x="2916222" y="967759"/>
            <a:ext cx="55442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C00000"/>
                </a:solidFill>
                <a:latin typeface="華康中特圓體" pitchFamily="49" charset="-120"/>
                <a:ea typeface="華康中特圓體" pitchFamily="49" charset="-120"/>
              </a:rPr>
              <a:t>第一次使用通用版電子地圖可能因系統關係必須安裝</a:t>
            </a:r>
            <a:r>
              <a:rPr lang="en-US" altLang="zh-TW" sz="1600" dirty="0" err="1" smtClean="0">
                <a:solidFill>
                  <a:srgbClr val="C00000"/>
                </a:solidFill>
                <a:latin typeface="華康中特圓體" pitchFamily="49" charset="-120"/>
                <a:ea typeface="華康中特圓體" pitchFamily="49" charset="-120"/>
              </a:rPr>
              <a:t>MicroSoft</a:t>
            </a:r>
            <a:r>
              <a:rPr lang="en-US" altLang="zh-TW" sz="1600" dirty="0" smtClean="0">
                <a:solidFill>
                  <a:srgbClr val="C00000"/>
                </a:solidFill>
                <a:latin typeface="華康中特圓體" pitchFamily="49" charset="-120"/>
                <a:ea typeface="華康中特圓體" pitchFamily="49" charset="-120"/>
              </a:rPr>
              <a:t> Silverlight</a:t>
            </a:r>
            <a:r>
              <a:rPr lang="zh-TW" altLang="en-US" sz="1600" dirty="0" smtClean="0">
                <a:solidFill>
                  <a:srgbClr val="C00000"/>
                </a:solidFill>
                <a:latin typeface="華康中特圓體" pitchFamily="49" charset="-120"/>
                <a:ea typeface="華康中特圓體" pitchFamily="49" charset="-120"/>
              </a:rPr>
              <a:t>工具軟體</a:t>
            </a:r>
            <a:endParaRPr lang="zh-TW" altLang="en-US" sz="1600" dirty="0">
              <a:solidFill>
                <a:srgbClr val="C00000"/>
              </a:solidFill>
              <a:latin typeface="華康中特圓體" pitchFamily="49" charset="-120"/>
              <a:ea typeface="華康中特圓體" pitchFamily="49" charset="-120"/>
            </a:endParaRPr>
          </a:p>
        </p:txBody>
      </p:sp>
      <p:sp>
        <p:nvSpPr>
          <p:cNvPr id="11"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38</a:t>
            </a:fld>
            <a:endParaRPr lang="zh-TW" altLang="en-US" sz="2400" dirty="0"/>
          </a:p>
        </p:txBody>
      </p:sp>
      <p:sp>
        <p:nvSpPr>
          <p:cNvPr id="12" name="文字方塊 11"/>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3"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2026680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4710742" y="555526"/>
            <a:ext cx="3965714" cy="646331"/>
          </a:xfrm>
          <a:prstGeom prst="rect">
            <a:avLst/>
          </a:prstGeom>
          <a:noFill/>
        </p:spPr>
        <p:txBody>
          <a:bodyPr wrap="square" rtlCol="0">
            <a:spAutoFit/>
          </a:bodyPr>
          <a:lstStyle/>
          <a:p>
            <a:r>
              <a:rPr lang="zh-TW" altLang="en-US" dirty="0" smtClean="0"/>
              <a:t>進入地籍圖資網路便民系統</a:t>
            </a:r>
            <a:r>
              <a:rPr lang="en-US" altLang="zh-TW" dirty="0">
                <a:hlinkClick r:id="rId2"/>
              </a:rPr>
              <a:t>http://easymap.land.moi.gov.tw/</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30" y="627534"/>
            <a:ext cx="4132512" cy="165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7653" y="1167594"/>
            <a:ext cx="2096795"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750" y="1869673"/>
            <a:ext cx="2087698" cy="70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30" y="2302998"/>
            <a:ext cx="1841120" cy="252578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文字方塊 4"/>
          <p:cNvSpPr txBox="1"/>
          <p:nvPr/>
        </p:nvSpPr>
        <p:spPr>
          <a:xfrm>
            <a:off x="2411760" y="2571750"/>
            <a:ext cx="1847541" cy="2308324"/>
          </a:xfrm>
          <a:prstGeom prst="rect">
            <a:avLst/>
          </a:prstGeom>
          <a:noFill/>
        </p:spPr>
        <p:txBody>
          <a:bodyPr wrap="square" rtlCol="0">
            <a:spAutoFit/>
          </a:bodyPr>
          <a:lstStyle/>
          <a:p>
            <a:r>
              <a:rPr lang="zh-TW" altLang="en-US" sz="1600" dirty="0" smtClean="0"/>
              <a:t>    進入系統後</a:t>
            </a:r>
            <a:r>
              <a:rPr lang="zh-TW" altLang="en-US" sz="1600" dirty="0" smtClean="0">
                <a:latin typeface="新細明體"/>
              </a:rPr>
              <a:t>，在畫面左側選單中輸入縣市</a:t>
            </a:r>
            <a:r>
              <a:rPr lang="zh-TW" altLang="en-US" sz="1600" dirty="0" smtClean="0">
                <a:latin typeface="新細明體"/>
                <a:ea typeface="新細明體"/>
              </a:rPr>
              <a:t>、鄉鎮</a:t>
            </a:r>
            <a:r>
              <a:rPr lang="zh-TW" altLang="en-US" sz="1600" dirty="0" smtClean="0">
                <a:latin typeface="新細明體"/>
              </a:rPr>
              <a:t>、地段和地號，鍵入辨識碼後按下查詢按鈕，畫面右側工作區就會出現以查詢地號為主的鄰近地籍圖</a:t>
            </a:r>
            <a:endParaRPr lang="zh-TW" altLang="en-US" sz="1600" dirty="0"/>
          </a:p>
        </p:txBody>
      </p:sp>
      <p:sp>
        <p:nvSpPr>
          <p:cNvPr id="11" name="文字方塊 10"/>
          <p:cNvSpPr txBox="1"/>
          <p:nvPr/>
        </p:nvSpPr>
        <p:spPr>
          <a:xfrm>
            <a:off x="4644008" y="3003798"/>
            <a:ext cx="1296144" cy="1569660"/>
          </a:xfrm>
          <a:prstGeom prst="rect">
            <a:avLst/>
          </a:prstGeom>
          <a:noFill/>
        </p:spPr>
        <p:txBody>
          <a:bodyPr wrap="square" rtlCol="0">
            <a:spAutoFit/>
          </a:bodyPr>
          <a:lstStyle/>
          <a:p>
            <a:r>
              <a:rPr lang="zh-TW" altLang="en-US" sz="1600" dirty="0" smtClean="0"/>
              <a:t>調整至畫面足以容納校區範圍後</a:t>
            </a:r>
            <a:r>
              <a:rPr lang="zh-TW" altLang="en-US" sz="1600" dirty="0" smtClean="0">
                <a:latin typeface="新細明體"/>
                <a:ea typeface="新細明體"/>
              </a:rPr>
              <a:t>，開啟剪取工具將畫面擷取下來</a:t>
            </a:r>
            <a:endParaRPr lang="zh-TW" altLang="en-US" sz="1600" dirty="0"/>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5" y="2663485"/>
            <a:ext cx="2691221" cy="2086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3" name="矩形 12"/>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8"/>
            <a:ext cx="5167775" cy="463451"/>
          </a:xfrm>
        </p:spPr>
        <p:txBody>
          <a:bodyPr>
            <a:normAutofit/>
          </a:bodyPr>
          <a:lstStyle/>
          <a:p>
            <a:pPr algn="ctr"/>
            <a:r>
              <a:rPr lang="zh-TW" altLang="en-US" sz="2400" dirty="0">
                <a:solidFill>
                  <a:srgbClr val="FFFF00"/>
                </a:solidFill>
              </a:rPr>
              <a:t>擷取電子地圖</a:t>
            </a:r>
          </a:p>
        </p:txBody>
      </p:sp>
      <p:sp>
        <p:nvSpPr>
          <p:cNvPr id="6" name="矩形 5"/>
          <p:cNvSpPr/>
          <p:nvPr/>
        </p:nvSpPr>
        <p:spPr>
          <a:xfrm>
            <a:off x="3563888" y="1488216"/>
            <a:ext cx="2808312" cy="992035"/>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4788024" y="1491630"/>
            <a:ext cx="1613480" cy="1015663"/>
          </a:xfrm>
          <a:prstGeom prst="rect">
            <a:avLst/>
          </a:prstGeom>
          <a:noFill/>
        </p:spPr>
        <p:txBody>
          <a:bodyPr wrap="square" rtlCol="0">
            <a:spAutoFit/>
          </a:bodyPr>
          <a:lstStyle/>
          <a:p>
            <a:r>
              <a:rPr lang="zh-TW" altLang="en-US" sz="1200" dirty="0" smtClean="0"/>
              <a:t>本站電子地籍圖需安裝</a:t>
            </a:r>
            <a:r>
              <a:rPr lang="en-US" altLang="zh-TW" sz="1200" dirty="0" smtClean="0"/>
              <a:t>JAVA</a:t>
            </a:r>
            <a:r>
              <a:rPr lang="zh-TW" altLang="en-US" sz="1200" dirty="0" smtClean="0"/>
              <a:t>應用程式方可使用</a:t>
            </a:r>
            <a:r>
              <a:rPr lang="zh-TW" altLang="en-US" sz="1200" dirty="0" smtClean="0">
                <a:latin typeface="新細明體"/>
                <a:ea typeface="新細明體"/>
              </a:rPr>
              <a:t>，若未安裝可以先依系統要求進行安裝</a:t>
            </a:r>
            <a:endParaRPr lang="zh-TW" altLang="en-US" sz="1200" dirty="0"/>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897" y="1502413"/>
            <a:ext cx="1246809" cy="96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向左箭號 6"/>
          <p:cNvSpPr/>
          <p:nvPr/>
        </p:nvSpPr>
        <p:spPr>
          <a:xfrm>
            <a:off x="2419350" y="2643758"/>
            <a:ext cx="280442" cy="216024"/>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17" name="向左箭號 16"/>
          <p:cNvSpPr/>
          <p:nvPr/>
        </p:nvSpPr>
        <p:spPr>
          <a:xfrm flipH="1">
            <a:off x="4710743" y="4515966"/>
            <a:ext cx="1108501" cy="216024"/>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1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39</a:t>
            </a:fld>
            <a:endParaRPr lang="zh-TW" altLang="en-US" sz="2400" dirty="0"/>
          </a:p>
        </p:txBody>
      </p:sp>
      <p:sp>
        <p:nvSpPr>
          <p:cNvPr id="19" name="文字方塊 1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2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44948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789552"/>
            <a:ext cx="7920880" cy="2862322"/>
          </a:xfrm>
          <a:prstGeom prst="rect">
            <a:avLst/>
          </a:prstGeom>
          <a:noFill/>
        </p:spPr>
        <p:txBody>
          <a:bodyPr wrap="square" rtlCol="0">
            <a:spAutoFit/>
          </a:bodyPr>
          <a:lstStyle/>
          <a:p>
            <a:r>
              <a:rPr lang="en-US" altLang="zh-TW" sz="2000" dirty="0"/>
              <a:t>(</a:t>
            </a:r>
            <a:r>
              <a:rPr lang="zh-TW" altLang="en-US" sz="2000" dirty="0"/>
              <a:t>一</a:t>
            </a:r>
            <a:r>
              <a:rPr lang="en-US" altLang="zh-TW" sz="2000" dirty="0"/>
              <a:t>)</a:t>
            </a:r>
            <a:r>
              <a:rPr lang="zh-TW" altLang="en-US" sz="2000" b="1" u="sng" dirty="0" smtClean="0">
                <a:solidFill>
                  <a:schemeClr val="accent3">
                    <a:lumMod val="75000"/>
                  </a:schemeClr>
                </a:solidFill>
              </a:rPr>
              <a:t>營造</a:t>
            </a:r>
            <a:r>
              <a:rPr lang="zh-TW" altLang="en-US" sz="2000" b="1" u="sng" dirty="0">
                <a:solidFill>
                  <a:schemeClr val="accent3">
                    <a:lumMod val="75000"/>
                  </a:schemeClr>
                </a:solidFill>
              </a:rPr>
              <a:t>安全之校園</a:t>
            </a:r>
            <a:r>
              <a:rPr lang="zh-TW" altLang="en-US" sz="2000" b="1" u="sng" dirty="0" smtClean="0">
                <a:solidFill>
                  <a:schemeClr val="accent3">
                    <a:lumMod val="75000"/>
                  </a:schemeClr>
                </a:solidFill>
              </a:rPr>
              <a:t>環境</a:t>
            </a:r>
            <a:r>
              <a:rPr lang="zh-TW" altLang="en-US" sz="2000" dirty="0" smtClean="0"/>
              <a:t>：新建</a:t>
            </a:r>
            <a:r>
              <a:rPr lang="zh-TW" altLang="en-US" sz="2000" dirty="0"/>
              <a:t>工程注重結構安全、設施安全、動</a:t>
            </a:r>
            <a:r>
              <a:rPr lang="zh-TW" altLang="en-US" sz="2000" dirty="0" smtClean="0"/>
              <a:t>線</a:t>
            </a:r>
            <a:r>
              <a:rPr lang="en-US" altLang="zh-TW" sz="2000" dirty="0" smtClean="0"/>
              <a:t/>
            </a:r>
            <a:br>
              <a:rPr lang="en-US" altLang="zh-TW" sz="2000" dirty="0" smtClean="0"/>
            </a:br>
            <a:r>
              <a:rPr lang="zh-TW" altLang="en-US" sz="2000" dirty="0" smtClean="0"/>
              <a:t>　</a:t>
            </a:r>
            <a:r>
              <a:rPr lang="zh-TW" altLang="en-US" sz="2000" dirty="0"/>
              <a:t>　安全，列出現有不安全結構及設施之</a:t>
            </a:r>
            <a:r>
              <a:rPr lang="zh-TW" altLang="en-US" sz="2000" dirty="0" smtClean="0"/>
              <a:t>改善優先</a:t>
            </a:r>
            <a:r>
              <a:rPr lang="zh-TW" altLang="en-US" sz="2000" dirty="0"/>
              <a:t>序，改善校園</a:t>
            </a:r>
            <a:r>
              <a:rPr lang="zh-TW" altLang="en-US" sz="2000" dirty="0" smtClean="0"/>
              <a:t>安全</a:t>
            </a:r>
            <a:r>
              <a:rPr lang="en-US" altLang="zh-TW" sz="2000" dirty="0" smtClean="0"/>
              <a:t/>
            </a:r>
            <a:br>
              <a:rPr lang="en-US" altLang="zh-TW" sz="2000" dirty="0" smtClean="0"/>
            </a:br>
            <a:r>
              <a:rPr lang="zh-TW" altLang="en-US" sz="2000" dirty="0" smtClean="0"/>
              <a:t>　</a:t>
            </a:r>
            <a:r>
              <a:rPr lang="zh-TW" altLang="en-US" sz="2000" dirty="0"/>
              <a:t>　管理</a:t>
            </a:r>
            <a:r>
              <a:rPr lang="zh-TW" altLang="en-US" sz="2000" dirty="0" smtClean="0"/>
              <a:t>。</a:t>
            </a:r>
            <a:endParaRPr lang="en-US" altLang="zh-TW" sz="2000" dirty="0" smtClean="0"/>
          </a:p>
          <a:p>
            <a:endParaRPr lang="zh-TW" altLang="en-US" sz="2000" dirty="0"/>
          </a:p>
          <a:p>
            <a:r>
              <a:rPr lang="en-US" altLang="zh-TW" sz="2000" dirty="0"/>
              <a:t>(</a:t>
            </a:r>
            <a:r>
              <a:rPr lang="zh-TW" altLang="en-US" sz="2000" dirty="0"/>
              <a:t>二</a:t>
            </a:r>
            <a:r>
              <a:rPr lang="en-US" altLang="zh-TW" sz="2000" dirty="0"/>
              <a:t>)</a:t>
            </a:r>
            <a:r>
              <a:rPr lang="zh-TW" altLang="en-US" sz="2000" b="1" u="sng" dirty="0" smtClean="0">
                <a:solidFill>
                  <a:schemeClr val="accent3">
                    <a:lumMod val="75000"/>
                  </a:schemeClr>
                </a:solidFill>
              </a:rPr>
              <a:t>防患</a:t>
            </a:r>
            <a:r>
              <a:rPr lang="zh-TW" altLang="en-US" sz="2000" b="1" u="sng" dirty="0">
                <a:solidFill>
                  <a:schemeClr val="accent3">
                    <a:lumMod val="75000"/>
                  </a:schemeClr>
                </a:solidFill>
              </a:rPr>
              <a:t>校園意外之發生</a:t>
            </a:r>
            <a:r>
              <a:rPr lang="zh-TW" altLang="en-US" sz="2000" dirty="0"/>
              <a:t>：針對現有不安全結構及設施， 設置阻絕</a:t>
            </a:r>
            <a:r>
              <a:rPr lang="zh-TW" altLang="en-US" sz="2000" dirty="0" smtClean="0"/>
              <a:t>設</a:t>
            </a:r>
            <a:r>
              <a:rPr lang="en-US" altLang="zh-TW" sz="2000" dirty="0" smtClean="0"/>
              <a:t/>
            </a:r>
            <a:br>
              <a:rPr lang="en-US" altLang="zh-TW" sz="2000" dirty="0" smtClean="0"/>
            </a:br>
            <a:r>
              <a:rPr lang="zh-TW" altLang="en-US" sz="2000" dirty="0" smtClean="0"/>
              <a:t>　　施</a:t>
            </a:r>
            <a:r>
              <a:rPr lang="zh-TW" altLang="en-US" sz="2000" dirty="0"/>
              <a:t>並張貼警告標示及求救電話，宣導</a:t>
            </a:r>
            <a:r>
              <a:rPr lang="zh-TW" altLang="en-US" sz="2000" dirty="0" smtClean="0"/>
              <a:t>師生注意</a:t>
            </a:r>
            <a:r>
              <a:rPr lang="zh-TW" altLang="en-US" sz="2000" dirty="0"/>
              <a:t>防範</a:t>
            </a:r>
            <a:r>
              <a:rPr lang="zh-TW" altLang="en-US" sz="2000" dirty="0" smtClean="0"/>
              <a:t>。</a:t>
            </a:r>
            <a:endParaRPr lang="en-US" altLang="zh-TW" sz="2000" dirty="0" smtClean="0"/>
          </a:p>
          <a:p>
            <a:endParaRPr lang="zh-TW" altLang="en-US" sz="2000" dirty="0"/>
          </a:p>
          <a:p>
            <a:r>
              <a:rPr lang="en-US" altLang="zh-TW" sz="2000" dirty="0"/>
              <a:t>(</a:t>
            </a:r>
            <a:r>
              <a:rPr lang="zh-TW" altLang="en-US" sz="2000" dirty="0"/>
              <a:t>三</a:t>
            </a:r>
            <a:r>
              <a:rPr lang="en-US" altLang="zh-TW" sz="2000" dirty="0"/>
              <a:t>)</a:t>
            </a:r>
            <a:r>
              <a:rPr lang="zh-TW" altLang="en-US" sz="2000" b="1" u="sng" dirty="0" smtClean="0">
                <a:solidFill>
                  <a:schemeClr val="accent3">
                    <a:lumMod val="75000"/>
                  </a:schemeClr>
                </a:solidFill>
              </a:rPr>
              <a:t>災害</a:t>
            </a:r>
            <a:r>
              <a:rPr lang="zh-TW" altLang="en-US" sz="2000" b="1" u="sng" dirty="0">
                <a:solidFill>
                  <a:schemeClr val="accent3">
                    <a:lumMod val="75000"/>
                  </a:schemeClr>
                </a:solidFill>
              </a:rPr>
              <a:t>發生之損失控制</a:t>
            </a:r>
            <a:r>
              <a:rPr lang="zh-TW" altLang="en-US" sz="2000" dirty="0"/>
              <a:t>：根據校園防災地圖，編製校園防災計畫</a:t>
            </a:r>
            <a:r>
              <a:rPr lang="zh-TW" altLang="en-US" sz="2000" dirty="0" smtClean="0"/>
              <a:t>，</a:t>
            </a:r>
            <a:r>
              <a:rPr lang="en-US" altLang="zh-TW" sz="2000" dirty="0" smtClean="0"/>
              <a:t/>
            </a:r>
            <a:br>
              <a:rPr lang="en-US" altLang="zh-TW" sz="2000" dirty="0" smtClean="0"/>
            </a:br>
            <a:r>
              <a:rPr lang="zh-TW" altLang="en-US" sz="2000" dirty="0" smtClean="0"/>
              <a:t>　</a:t>
            </a:r>
            <a:r>
              <a:rPr lang="zh-TW" altLang="en-US" sz="2000" dirty="0"/>
              <a:t>　當災害發生時，可將災害損失降至最低。</a:t>
            </a:r>
          </a:p>
        </p:txBody>
      </p:sp>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p:cNvSpPr>
            <a:spLocks noGrp="1"/>
          </p:cNvSpPr>
          <p:nvPr>
            <p:ph type="title"/>
          </p:nvPr>
        </p:nvSpPr>
        <p:spPr>
          <a:xfrm>
            <a:off x="2967136" y="-7980"/>
            <a:ext cx="5167775" cy="450893"/>
          </a:xfrm>
        </p:spPr>
        <p:txBody>
          <a:bodyPr>
            <a:noAutofit/>
          </a:bodyPr>
          <a:lstStyle/>
          <a:p>
            <a:pPr algn="ctr"/>
            <a:r>
              <a:rPr lang="zh-TW" altLang="en-US" sz="2400" b="1" dirty="0"/>
              <a:t>校園防災地圖之功用</a:t>
            </a:r>
            <a:endParaRPr lang="zh-TW" altLang="en-US" sz="2400" dirty="0"/>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569370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11560" y="3435846"/>
            <a:ext cx="3347342" cy="584775"/>
          </a:xfrm>
          <a:prstGeom prst="rect">
            <a:avLst/>
          </a:prstGeom>
          <a:noFill/>
        </p:spPr>
        <p:txBody>
          <a:bodyPr wrap="square" rtlCol="0">
            <a:spAutoFit/>
          </a:bodyPr>
          <a:lstStyle/>
          <a:p>
            <a:r>
              <a:rPr lang="zh-TW" altLang="en-US" sz="1600" dirty="0" smtClean="0"/>
              <a:t>    切換回到  </a:t>
            </a:r>
            <a:r>
              <a:rPr lang="en-US" altLang="zh-TW" sz="1600" dirty="0" smtClean="0"/>
              <a:t>PowerPoint</a:t>
            </a:r>
            <a:r>
              <a:rPr lang="zh-TW" altLang="en-US" sz="1600" dirty="0" smtClean="0">
                <a:latin typeface="新細明體"/>
                <a:ea typeface="新細明體"/>
              </a:rPr>
              <a:t>，並以插入</a:t>
            </a:r>
            <a:r>
              <a:rPr lang="en-US" altLang="zh-TW" sz="1600" dirty="0" smtClean="0">
                <a:latin typeface="新細明體"/>
                <a:ea typeface="新細明體"/>
              </a:rPr>
              <a:t>/</a:t>
            </a:r>
            <a:r>
              <a:rPr lang="zh-TW" altLang="en-US" sz="1600" dirty="0" smtClean="0">
                <a:latin typeface="新細明體"/>
                <a:ea typeface="新細明體"/>
              </a:rPr>
              <a:t>圖片功能</a:t>
            </a:r>
            <a:r>
              <a:rPr lang="zh-TW" altLang="en-US" sz="1600" dirty="0" smtClean="0">
                <a:latin typeface="新細明體"/>
              </a:rPr>
              <a:t>，將地籍圖擷取圖插入</a:t>
            </a:r>
            <a:endParaRPr lang="zh-TW" altLang="en-US" sz="1600" dirty="0"/>
          </a:p>
        </p:txBody>
      </p:sp>
      <p:sp>
        <p:nvSpPr>
          <p:cNvPr id="4" name="文字方塊 3"/>
          <p:cNvSpPr txBox="1"/>
          <p:nvPr/>
        </p:nvSpPr>
        <p:spPr>
          <a:xfrm>
            <a:off x="6012159" y="1059582"/>
            <a:ext cx="2664297" cy="1077218"/>
          </a:xfrm>
          <a:prstGeom prst="rect">
            <a:avLst/>
          </a:prstGeom>
          <a:noFill/>
        </p:spPr>
        <p:txBody>
          <a:bodyPr wrap="square" rtlCol="0">
            <a:spAutoFit/>
          </a:bodyPr>
          <a:lstStyle/>
          <a:p>
            <a:r>
              <a:rPr lang="zh-TW" altLang="en-US" sz="1600" dirty="0" smtClean="0">
                <a:latin typeface="新細明體"/>
              </a:rPr>
              <a:t>游標移到地籍圖擷取圖任意</a:t>
            </a:r>
            <a:r>
              <a:rPr lang="zh-TW" altLang="en-US" sz="1600" dirty="0" smtClean="0">
                <a:latin typeface="新細明體"/>
              </a:rPr>
              <a:t>角，</a:t>
            </a:r>
            <a:r>
              <a:rPr lang="zh-TW" altLang="en-US" sz="1600" dirty="0" smtClean="0">
                <a:latin typeface="新細明體"/>
              </a:rPr>
              <a:t>用拖曳角落方式將圖等比例放大至工作區可以容納的最大範圍</a:t>
            </a:r>
            <a:endParaRPr lang="zh-TW" altLang="en-US" sz="1600"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08" t="3125" r="53194" b="30446"/>
          <a:stretch/>
        </p:blipFill>
        <p:spPr bwMode="auto">
          <a:xfrm>
            <a:off x="611560" y="565305"/>
            <a:ext cx="4680520" cy="288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732" t="28825" r="58884" b="37926"/>
          <a:stretch/>
        </p:blipFill>
        <p:spPr bwMode="auto">
          <a:xfrm>
            <a:off x="3958902" y="2238091"/>
            <a:ext cx="4573539" cy="243027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19703"/>
            <a:ext cx="5167775" cy="462615"/>
          </a:xfrm>
        </p:spPr>
        <p:txBody>
          <a:bodyPr>
            <a:normAutofit/>
          </a:bodyPr>
          <a:lstStyle/>
          <a:p>
            <a:pPr algn="ctr"/>
            <a:r>
              <a:rPr lang="zh-TW" altLang="en-US" sz="2400" dirty="0" smtClean="0">
                <a:solidFill>
                  <a:srgbClr val="FFFF00"/>
                </a:solidFill>
              </a:rPr>
              <a:t>繪製校地範圍</a:t>
            </a:r>
            <a:endParaRPr lang="zh-TW" altLang="en-US" sz="2400" dirty="0">
              <a:solidFill>
                <a:srgbClr val="FFFF00"/>
              </a:solidFill>
            </a:endParaRPr>
          </a:p>
        </p:txBody>
      </p:sp>
      <p:sp>
        <p:nvSpPr>
          <p:cNvPr id="9" name="向左箭號 8"/>
          <p:cNvSpPr/>
          <p:nvPr/>
        </p:nvSpPr>
        <p:spPr>
          <a:xfrm rot="5400000">
            <a:off x="650410" y="3455883"/>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左箭號 9"/>
          <p:cNvSpPr/>
          <p:nvPr/>
        </p:nvSpPr>
        <p:spPr>
          <a:xfrm rot="16200000" flipV="1">
            <a:off x="5395739" y="1520577"/>
            <a:ext cx="1088826"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40</a:t>
            </a:fld>
            <a:endParaRPr lang="zh-TW" altLang="en-US" sz="2400" dirty="0"/>
          </a:p>
        </p:txBody>
      </p:sp>
      <p:sp>
        <p:nvSpPr>
          <p:cNvPr id="12" name="文字方塊 11"/>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3"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728241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207" t="3125" r="53012" b="30817"/>
          <a:stretch/>
        </p:blipFill>
        <p:spPr bwMode="auto">
          <a:xfrm>
            <a:off x="604637" y="1491630"/>
            <a:ext cx="4508479" cy="274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71" t="28925" r="59072" b="37724"/>
          <a:stretch/>
        </p:blipFill>
        <p:spPr bwMode="auto">
          <a:xfrm>
            <a:off x="4067944" y="1962538"/>
            <a:ext cx="4380732" cy="2337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4746026" y="771550"/>
            <a:ext cx="3930430" cy="584775"/>
          </a:xfrm>
          <a:prstGeom prst="rect">
            <a:avLst/>
          </a:prstGeom>
          <a:noFill/>
        </p:spPr>
        <p:txBody>
          <a:bodyPr wrap="square" rtlCol="0">
            <a:spAutoFit/>
          </a:bodyPr>
          <a:lstStyle/>
          <a:p>
            <a:r>
              <a:rPr lang="zh-TW" altLang="en-US" sz="1600" dirty="0" smtClean="0"/>
              <a:t>    使用插入</a:t>
            </a:r>
            <a:r>
              <a:rPr lang="en-US" altLang="zh-TW" sz="1600" dirty="0" smtClean="0"/>
              <a:t>/</a:t>
            </a:r>
            <a:r>
              <a:rPr lang="zh-TW" altLang="en-US" sz="1600" dirty="0" smtClean="0"/>
              <a:t>圖案</a:t>
            </a:r>
            <a:r>
              <a:rPr lang="en-US" altLang="zh-TW" sz="1600" dirty="0" smtClean="0"/>
              <a:t>/</a:t>
            </a:r>
            <a:r>
              <a:rPr lang="zh-TW" altLang="en-US" sz="1600" dirty="0" smtClean="0"/>
              <a:t>手繪多邊形功能</a:t>
            </a:r>
            <a:r>
              <a:rPr lang="zh-TW" altLang="en-US" sz="1600" dirty="0" smtClean="0">
                <a:latin typeface="新細明體"/>
                <a:ea typeface="新細明體"/>
              </a:rPr>
              <a:t>，描繪校地範圍</a:t>
            </a:r>
            <a:endParaRPr lang="zh-TW" altLang="en-US" sz="1600" dirty="0"/>
          </a:p>
        </p:txBody>
      </p:sp>
      <p:sp>
        <p:nvSpPr>
          <p:cNvPr id="6" name="文字方塊 5"/>
          <p:cNvSpPr txBox="1"/>
          <p:nvPr/>
        </p:nvSpPr>
        <p:spPr>
          <a:xfrm>
            <a:off x="4355976" y="4299942"/>
            <a:ext cx="4092700" cy="584775"/>
          </a:xfrm>
          <a:prstGeom prst="rect">
            <a:avLst/>
          </a:prstGeom>
          <a:noFill/>
        </p:spPr>
        <p:txBody>
          <a:bodyPr wrap="square" rtlCol="0">
            <a:spAutoFit/>
          </a:bodyPr>
          <a:lstStyle/>
          <a:p>
            <a:r>
              <a:rPr lang="zh-TW" altLang="en-US" sz="1600" dirty="0" smtClean="0"/>
              <a:t>將描繪出的多邊形以格式功能填滿透明色</a:t>
            </a:r>
            <a:r>
              <a:rPr lang="zh-TW" altLang="en-US" sz="1600" dirty="0" smtClean="0">
                <a:latin typeface="新細明體"/>
              </a:rPr>
              <a:t>，並把邊框線條設成紅色的粗線</a:t>
            </a:r>
            <a:endParaRPr lang="zh-TW" altLang="en-US" sz="1600" dirty="0"/>
          </a:p>
        </p:txBody>
      </p:sp>
      <p:sp>
        <p:nvSpPr>
          <p:cNvPr id="8" name="矩形 7"/>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557" y="-29236"/>
            <a:ext cx="5167353" cy="472148"/>
          </a:xfrm>
        </p:spPr>
        <p:txBody>
          <a:bodyPr>
            <a:normAutofit/>
          </a:bodyPr>
          <a:lstStyle/>
          <a:p>
            <a:pPr algn="ctr"/>
            <a:r>
              <a:rPr lang="zh-TW" altLang="en-US" sz="2400" dirty="0">
                <a:solidFill>
                  <a:srgbClr val="FFFF00"/>
                </a:solidFill>
              </a:rPr>
              <a:t>繪製校地範圍</a:t>
            </a:r>
          </a:p>
        </p:txBody>
      </p:sp>
      <p:sp>
        <p:nvSpPr>
          <p:cNvPr id="10" name="向左箭號 9"/>
          <p:cNvSpPr/>
          <p:nvPr/>
        </p:nvSpPr>
        <p:spPr>
          <a:xfrm>
            <a:off x="4736552" y="824132"/>
            <a:ext cx="28044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左箭號 10"/>
          <p:cNvSpPr/>
          <p:nvPr/>
        </p:nvSpPr>
        <p:spPr>
          <a:xfrm rot="5400000">
            <a:off x="4178802" y="4338792"/>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41</a:t>
            </a:fld>
            <a:endParaRPr lang="zh-TW" altLang="en-US" sz="2400" dirty="0"/>
          </a:p>
        </p:txBody>
      </p:sp>
      <p:sp>
        <p:nvSpPr>
          <p:cNvPr id="13" name="文字方塊 12"/>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4"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pic>
        <p:nvPicPr>
          <p:cNvPr id="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59437" b="73125"/>
          <a:stretch/>
        </p:blipFill>
        <p:spPr bwMode="auto">
          <a:xfrm>
            <a:off x="589889" y="584347"/>
            <a:ext cx="4020726" cy="112330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757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833710" y="3543858"/>
            <a:ext cx="4098330" cy="830997"/>
          </a:xfrm>
          <a:prstGeom prst="rect">
            <a:avLst/>
          </a:prstGeom>
          <a:noFill/>
        </p:spPr>
        <p:txBody>
          <a:bodyPr wrap="square" rtlCol="0">
            <a:spAutoFit/>
          </a:bodyPr>
          <a:lstStyle/>
          <a:p>
            <a:r>
              <a:rPr lang="zh-TW" altLang="en-US" sz="1600" dirty="0">
                <a:latin typeface="新細明體"/>
                <a:ea typeface="新細明體"/>
              </a:rPr>
              <a:t>使用</a:t>
            </a:r>
            <a:r>
              <a:rPr lang="zh-TW" altLang="en-US" sz="1600" b="1" dirty="0" smtClean="0">
                <a:latin typeface="新細明體"/>
                <a:ea typeface="新細明體"/>
              </a:rPr>
              <a:t>插入</a:t>
            </a:r>
            <a:r>
              <a:rPr lang="en-US" altLang="zh-TW" sz="1600" b="1" dirty="0" smtClean="0">
                <a:latin typeface="新細明體"/>
                <a:ea typeface="新細明體"/>
              </a:rPr>
              <a:t>/</a:t>
            </a:r>
            <a:r>
              <a:rPr lang="zh-TW" altLang="en-US" sz="1600" b="1" dirty="0" smtClean="0">
                <a:latin typeface="新細明體"/>
                <a:ea typeface="新細明體"/>
              </a:rPr>
              <a:t>圖片</a:t>
            </a:r>
            <a:r>
              <a:rPr lang="zh-TW" altLang="en-US" sz="1600" dirty="0" smtClean="0">
                <a:latin typeface="新細明體"/>
                <a:ea typeface="新細明體"/>
              </a:rPr>
              <a:t>功能</a:t>
            </a:r>
            <a:r>
              <a:rPr lang="zh-TW" altLang="en-US" sz="1600" dirty="0" smtClean="0">
                <a:latin typeface="新細明體"/>
              </a:rPr>
              <a:t>，將電子地圖擷取圖插入，等比例拖曳成最大範圍後調整排列移到下一層</a:t>
            </a:r>
            <a:endParaRPr lang="zh-TW" altLang="en-US" sz="16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0" t="2678" r="53182" b="30515"/>
          <a:stretch/>
        </p:blipFill>
        <p:spPr bwMode="auto">
          <a:xfrm>
            <a:off x="611560" y="650943"/>
            <a:ext cx="4680520" cy="289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71" t="24339" r="51711" b="6774"/>
          <a:stretch/>
        </p:blipFill>
        <p:spPr bwMode="auto">
          <a:xfrm>
            <a:off x="4932041" y="1348985"/>
            <a:ext cx="3535685" cy="2722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932040" y="4083918"/>
            <a:ext cx="3672408" cy="338554"/>
          </a:xfrm>
          <a:prstGeom prst="rect">
            <a:avLst/>
          </a:prstGeom>
          <a:noFill/>
        </p:spPr>
        <p:txBody>
          <a:bodyPr wrap="square" rtlCol="0">
            <a:spAutoFit/>
          </a:bodyPr>
          <a:lstStyle/>
          <a:p>
            <a:r>
              <a:rPr lang="zh-TW" altLang="en-US" sz="1600" dirty="0" smtClean="0"/>
              <a:t>    等比例調整多邊形進行校地範圍套圖</a:t>
            </a:r>
            <a:endParaRPr lang="zh-TW" altLang="en-US" sz="1600" dirty="0"/>
          </a:p>
        </p:txBody>
      </p:sp>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6" y="3438"/>
            <a:ext cx="5167775" cy="439475"/>
          </a:xfrm>
        </p:spPr>
        <p:txBody>
          <a:bodyPr>
            <a:noAutofit/>
          </a:bodyPr>
          <a:lstStyle/>
          <a:p>
            <a:pPr algn="ctr"/>
            <a:r>
              <a:rPr lang="zh-TW" altLang="en-US" sz="2400" dirty="0">
                <a:solidFill>
                  <a:srgbClr val="FFFF00"/>
                </a:solidFill>
              </a:rPr>
              <a:t>套</a:t>
            </a:r>
            <a:r>
              <a:rPr lang="zh-TW" altLang="en-US" sz="2400" dirty="0" smtClean="0">
                <a:solidFill>
                  <a:srgbClr val="FFFF00"/>
                </a:solidFill>
              </a:rPr>
              <a:t>繪校</a:t>
            </a:r>
            <a:r>
              <a:rPr lang="zh-TW" altLang="en-US" sz="2400" dirty="0">
                <a:solidFill>
                  <a:srgbClr val="FFFF00"/>
                </a:solidFill>
              </a:rPr>
              <a:t>地範圍</a:t>
            </a:r>
          </a:p>
        </p:txBody>
      </p:sp>
      <p:sp>
        <p:nvSpPr>
          <p:cNvPr id="9" name="向左箭號 8"/>
          <p:cNvSpPr/>
          <p:nvPr/>
        </p:nvSpPr>
        <p:spPr>
          <a:xfrm rot="5400000">
            <a:off x="4977364" y="4122768"/>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左箭號 9"/>
          <p:cNvSpPr/>
          <p:nvPr/>
        </p:nvSpPr>
        <p:spPr>
          <a:xfrm rot="5400000">
            <a:off x="650410" y="3546704"/>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42</a:t>
            </a:fld>
            <a:endParaRPr lang="zh-TW" altLang="en-US" sz="2400" dirty="0"/>
          </a:p>
        </p:txBody>
      </p:sp>
      <p:sp>
        <p:nvSpPr>
          <p:cNvPr id="12" name="文字方塊 11"/>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3"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815638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7" t="3125" r="56425" b="28482"/>
          <a:stretch/>
        </p:blipFill>
        <p:spPr bwMode="auto">
          <a:xfrm>
            <a:off x="552841" y="627534"/>
            <a:ext cx="3888432" cy="264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755576" y="3312649"/>
            <a:ext cx="3147015" cy="338554"/>
          </a:xfrm>
          <a:prstGeom prst="rect">
            <a:avLst/>
          </a:prstGeom>
          <a:noFill/>
        </p:spPr>
        <p:txBody>
          <a:bodyPr wrap="none" rtlCol="0">
            <a:spAutoFit/>
          </a:bodyPr>
          <a:lstStyle/>
          <a:p>
            <a:r>
              <a:rPr lang="zh-TW" altLang="en-US" sz="1600" dirty="0" smtClean="0"/>
              <a:t>使用</a:t>
            </a:r>
            <a:r>
              <a:rPr lang="zh-TW" altLang="en-US" sz="1600" b="1" dirty="0" smtClean="0"/>
              <a:t>格式</a:t>
            </a:r>
            <a:r>
              <a:rPr lang="en-US" altLang="zh-TW" sz="1600" b="1" dirty="0" smtClean="0"/>
              <a:t>/</a:t>
            </a:r>
            <a:r>
              <a:rPr lang="zh-TW" altLang="en-US" sz="1600" b="1" dirty="0" smtClean="0"/>
              <a:t>裁剪</a:t>
            </a:r>
            <a:r>
              <a:rPr lang="zh-TW" altLang="en-US" sz="1600" dirty="0" smtClean="0"/>
              <a:t>工具去除多餘部分</a:t>
            </a:r>
            <a:endParaRPr lang="zh-TW" altLang="en-US" sz="1600" dirty="0"/>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08" t="3125" r="56625" b="28303"/>
          <a:stretch/>
        </p:blipFill>
        <p:spPr bwMode="auto">
          <a:xfrm>
            <a:off x="4475900" y="1005576"/>
            <a:ext cx="3859924" cy="264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6875964" y="3705876"/>
            <a:ext cx="1620957" cy="338554"/>
          </a:xfrm>
          <a:prstGeom prst="rect">
            <a:avLst/>
          </a:prstGeom>
          <a:noFill/>
        </p:spPr>
        <p:txBody>
          <a:bodyPr wrap="none" rtlCol="0">
            <a:spAutoFit/>
          </a:bodyPr>
          <a:lstStyle/>
          <a:p>
            <a:r>
              <a:rPr lang="zh-TW" altLang="en-US" sz="1600" dirty="0" smtClean="0"/>
              <a:t>將兩張圖形群組</a:t>
            </a:r>
            <a:endParaRPr lang="zh-TW" altLang="en-US" sz="1600" dirty="0"/>
          </a:p>
        </p:txBody>
      </p:sp>
      <p:pic>
        <p:nvPicPr>
          <p:cNvPr id="614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824"/>
          <a:stretch/>
        </p:blipFill>
        <p:spPr bwMode="auto">
          <a:xfrm>
            <a:off x="4274469" y="3165817"/>
            <a:ext cx="2385763" cy="1454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9"/>
            <a:ext cx="5167775" cy="460404"/>
          </a:xfrm>
        </p:spPr>
        <p:txBody>
          <a:bodyPr>
            <a:normAutofit/>
          </a:bodyPr>
          <a:lstStyle/>
          <a:p>
            <a:pPr algn="ctr"/>
            <a:r>
              <a:rPr lang="zh-TW" altLang="en-US" sz="2400" dirty="0" smtClean="0">
                <a:solidFill>
                  <a:srgbClr val="FFFF00"/>
                </a:solidFill>
              </a:rPr>
              <a:t>校地平面圖套繪</a:t>
            </a:r>
            <a:endParaRPr lang="zh-TW" altLang="en-US" sz="2400" dirty="0">
              <a:solidFill>
                <a:srgbClr val="FFFF00"/>
              </a:solidFill>
            </a:endParaRPr>
          </a:p>
        </p:txBody>
      </p:sp>
      <p:sp>
        <p:nvSpPr>
          <p:cNvPr id="10" name="向左箭號 9"/>
          <p:cNvSpPr/>
          <p:nvPr/>
        </p:nvSpPr>
        <p:spPr>
          <a:xfrm rot="5400000">
            <a:off x="6695261" y="3667026"/>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左箭號 10"/>
          <p:cNvSpPr/>
          <p:nvPr/>
        </p:nvSpPr>
        <p:spPr>
          <a:xfrm rot="5400000">
            <a:off x="591691" y="3273799"/>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43</a:t>
            </a:fld>
            <a:endParaRPr lang="zh-TW" altLang="en-US" sz="2400" dirty="0"/>
          </a:p>
        </p:txBody>
      </p:sp>
      <p:sp>
        <p:nvSpPr>
          <p:cNvPr id="13" name="文字方塊 12"/>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4"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615460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0962"/>
          <a:stretch/>
        </p:blipFill>
        <p:spPr bwMode="auto">
          <a:xfrm>
            <a:off x="518521" y="627534"/>
            <a:ext cx="4067393"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530933" y="3165816"/>
            <a:ext cx="4042566" cy="584775"/>
          </a:xfrm>
          <a:prstGeom prst="rect">
            <a:avLst/>
          </a:prstGeom>
          <a:noFill/>
        </p:spPr>
        <p:txBody>
          <a:bodyPr wrap="square" rtlCol="0">
            <a:spAutoFit/>
          </a:bodyPr>
          <a:lstStyle/>
          <a:p>
            <a:pPr marL="209550" indent="-209550"/>
            <a:r>
              <a:rPr lang="zh-TW" altLang="en-US" sz="1600" dirty="0" smtClean="0"/>
              <a:t>    群組後</a:t>
            </a:r>
            <a:r>
              <a:rPr lang="zh-TW" altLang="en-US" sz="1600" b="1" dirty="0" smtClean="0"/>
              <a:t>旋轉</a:t>
            </a:r>
            <a:r>
              <a:rPr lang="zh-TW" altLang="en-US" sz="1600" dirty="0" smtClean="0"/>
              <a:t>圖形</a:t>
            </a:r>
            <a:r>
              <a:rPr lang="en-US" altLang="zh-TW" sz="1600" dirty="0" smtClean="0">
                <a:latin typeface="新細明體"/>
                <a:ea typeface="新細明體"/>
              </a:rPr>
              <a:t>，</a:t>
            </a:r>
            <a:r>
              <a:rPr lang="zh-TW" altLang="en-US" sz="1600" dirty="0" smtClean="0">
                <a:latin typeface="新細明體"/>
                <a:ea typeface="新細明體"/>
              </a:rPr>
              <a:t>使主要建築物成垂直或水平</a:t>
            </a:r>
            <a:endParaRPr lang="zh-TW" altLang="en-US" sz="1600"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752" r="5825" b="11483"/>
          <a:stretch/>
        </p:blipFill>
        <p:spPr bwMode="auto">
          <a:xfrm>
            <a:off x="4355976" y="1167594"/>
            <a:ext cx="4200546" cy="2572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283968" y="3759882"/>
            <a:ext cx="4464496" cy="1015663"/>
          </a:xfrm>
          <a:prstGeom prst="rect">
            <a:avLst/>
          </a:prstGeom>
          <a:noFill/>
        </p:spPr>
        <p:txBody>
          <a:bodyPr wrap="square" rtlCol="0">
            <a:spAutoFit/>
          </a:bodyPr>
          <a:lstStyle/>
          <a:p>
            <a:pPr marL="266700" indent="-266700"/>
            <a:r>
              <a:rPr lang="zh-TW" altLang="en-US" sz="1600" dirty="0" smtClean="0"/>
              <a:t>    在基準建物用</a:t>
            </a:r>
            <a:r>
              <a:rPr lang="zh-TW" altLang="en-US" sz="1600" b="1" dirty="0" smtClean="0"/>
              <a:t>插入</a:t>
            </a:r>
            <a:r>
              <a:rPr lang="en-US" altLang="zh-TW" sz="1600" b="1" dirty="0" smtClean="0"/>
              <a:t>/</a:t>
            </a:r>
            <a:r>
              <a:rPr lang="zh-TW" altLang="en-US" sz="1600" b="1" dirty="0" smtClean="0"/>
              <a:t>圖案</a:t>
            </a:r>
            <a:r>
              <a:rPr lang="en-US" altLang="zh-TW" sz="1600" b="1" dirty="0" smtClean="0"/>
              <a:t>/</a:t>
            </a:r>
            <a:r>
              <a:rPr lang="zh-TW" altLang="en-US" sz="1600" b="1" dirty="0" smtClean="0"/>
              <a:t>矩形</a:t>
            </a:r>
            <a:r>
              <a:rPr lang="zh-TW" altLang="en-US" sz="1600" dirty="0" smtClean="0"/>
              <a:t>劃出一長方形</a:t>
            </a:r>
            <a:r>
              <a:rPr lang="zh-TW" altLang="en-US" sz="1600" dirty="0" smtClean="0">
                <a:latin typeface="新細明體"/>
                <a:ea typeface="新細明體"/>
              </a:rPr>
              <a:t>，並由格式化圖案對話窗取得長寬值</a:t>
            </a:r>
            <a:endParaRPr lang="en-US" altLang="zh-TW" sz="1600" dirty="0" smtClean="0">
              <a:latin typeface="新細明體"/>
              <a:ea typeface="新細明體"/>
            </a:endParaRPr>
          </a:p>
          <a:p>
            <a:pPr marL="209550" lvl="1"/>
            <a:r>
              <a:rPr lang="zh-TW" altLang="en-US" sz="1400" dirty="0">
                <a:solidFill>
                  <a:srgbClr val="C00000"/>
                </a:solidFill>
                <a:latin typeface="新細明體"/>
                <a:ea typeface="新細明體"/>
              </a:rPr>
              <a:t>本例取得</a:t>
            </a:r>
            <a:r>
              <a:rPr lang="en-US" altLang="zh-TW" sz="1400" dirty="0" smtClean="0">
                <a:solidFill>
                  <a:srgbClr val="C00000"/>
                </a:solidFill>
                <a:latin typeface="新細明體"/>
                <a:ea typeface="新細明體"/>
              </a:rPr>
              <a:t>6.6cm</a:t>
            </a:r>
            <a:r>
              <a:rPr lang="zh-TW" altLang="en-US" sz="1400" dirty="0" smtClean="0">
                <a:solidFill>
                  <a:srgbClr val="C00000"/>
                </a:solidFill>
                <a:latin typeface="新細明體"/>
              </a:rPr>
              <a:t>，因該建物有三間教室，</a:t>
            </a:r>
            <a:r>
              <a:rPr lang="zh-TW" altLang="en-US" sz="1400" dirty="0">
                <a:solidFill>
                  <a:srgbClr val="C00000"/>
                </a:solidFill>
                <a:latin typeface="新細明體"/>
              </a:rPr>
              <a:t>預估每間</a:t>
            </a:r>
            <a:r>
              <a:rPr lang="zh-TW" altLang="en-US" sz="1400" dirty="0" smtClean="0">
                <a:solidFill>
                  <a:srgbClr val="C00000"/>
                </a:solidFill>
                <a:latin typeface="新細明體"/>
              </a:rPr>
              <a:t>教室寬</a:t>
            </a:r>
            <a:r>
              <a:rPr lang="en-US" altLang="zh-TW" sz="1400" dirty="0" smtClean="0">
                <a:solidFill>
                  <a:srgbClr val="C00000"/>
                </a:solidFill>
                <a:latin typeface="新細明體"/>
              </a:rPr>
              <a:t>2.2</a:t>
            </a:r>
            <a:r>
              <a:rPr lang="en-US" altLang="zh-TW" sz="1400" dirty="0" smtClean="0">
                <a:solidFill>
                  <a:srgbClr val="C00000"/>
                </a:solidFill>
              </a:rPr>
              <a:t>cm</a:t>
            </a:r>
            <a:r>
              <a:rPr lang="zh-TW" altLang="en-US" sz="1400" dirty="0" smtClean="0">
                <a:solidFill>
                  <a:srgbClr val="C00000"/>
                </a:solidFill>
                <a:latin typeface="新細明體"/>
                <a:ea typeface="新細明體"/>
              </a:rPr>
              <a:t>，深</a:t>
            </a:r>
            <a:r>
              <a:rPr lang="en-US" altLang="zh-TW" sz="1400" dirty="0" smtClean="0">
                <a:solidFill>
                  <a:srgbClr val="C00000"/>
                </a:solidFill>
                <a:latin typeface="新細明體"/>
                <a:ea typeface="新細明體"/>
              </a:rPr>
              <a:t>1.7cm</a:t>
            </a:r>
            <a:endParaRPr lang="en-US" altLang="zh-TW" sz="1400" dirty="0" smtClean="0">
              <a:solidFill>
                <a:srgbClr val="C00000"/>
              </a:solidFill>
              <a:latin typeface="新細明體"/>
            </a:endParaRPr>
          </a:p>
        </p:txBody>
      </p:sp>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6" y="-19703"/>
            <a:ext cx="5167775" cy="462615"/>
          </a:xfrm>
        </p:spPr>
        <p:txBody>
          <a:bodyPr>
            <a:normAutofit/>
          </a:bodyPr>
          <a:lstStyle/>
          <a:p>
            <a:pPr algn="ctr"/>
            <a:r>
              <a:rPr lang="zh-TW" altLang="en-US" sz="2400" dirty="0" smtClean="0">
                <a:solidFill>
                  <a:srgbClr val="FFFF00"/>
                </a:solidFill>
              </a:rPr>
              <a:t>建物平面圖繪製</a:t>
            </a:r>
            <a:endParaRPr lang="zh-TW" altLang="en-US" sz="2400" dirty="0">
              <a:solidFill>
                <a:srgbClr val="FFFF00"/>
              </a:solidFill>
            </a:endParaRPr>
          </a:p>
        </p:txBody>
      </p:sp>
      <p:sp>
        <p:nvSpPr>
          <p:cNvPr id="9" name="向左箭號 8"/>
          <p:cNvSpPr/>
          <p:nvPr/>
        </p:nvSpPr>
        <p:spPr>
          <a:xfrm rot="5400000">
            <a:off x="4322818" y="3757036"/>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左箭號 9"/>
          <p:cNvSpPr/>
          <p:nvPr/>
        </p:nvSpPr>
        <p:spPr>
          <a:xfrm rot="5400000">
            <a:off x="578402" y="3186664"/>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44</a:t>
            </a:fld>
            <a:endParaRPr lang="zh-TW" altLang="en-US" sz="2400" dirty="0"/>
          </a:p>
        </p:txBody>
      </p:sp>
      <p:sp>
        <p:nvSpPr>
          <p:cNvPr id="12" name="文字方塊 11"/>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3"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4221763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539552" y="3939902"/>
            <a:ext cx="3168352" cy="830997"/>
          </a:xfrm>
          <a:prstGeom prst="rect">
            <a:avLst/>
          </a:prstGeom>
          <a:noFill/>
        </p:spPr>
        <p:txBody>
          <a:bodyPr wrap="square" rtlCol="0">
            <a:spAutoFit/>
          </a:bodyPr>
          <a:lstStyle/>
          <a:p>
            <a:r>
              <a:rPr lang="zh-TW" altLang="en-US" sz="1600" dirty="0" smtClean="0"/>
              <a:t>    使用</a:t>
            </a:r>
            <a:r>
              <a:rPr lang="zh-TW" altLang="en-US" sz="1600" b="1" dirty="0" smtClean="0"/>
              <a:t>插入 </a:t>
            </a:r>
            <a:r>
              <a:rPr lang="en-US" altLang="zh-TW" sz="1600" b="1" dirty="0" smtClean="0"/>
              <a:t>/</a:t>
            </a:r>
            <a:r>
              <a:rPr lang="zh-TW" altLang="en-US" sz="1600" b="1" dirty="0" smtClean="0"/>
              <a:t> 圖案</a:t>
            </a:r>
            <a:r>
              <a:rPr lang="zh-TW" altLang="en-US" sz="1600" dirty="0"/>
              <a:t>的</a:t>
            </a:r>
            <a:r>
              <a:rPr lang="zh-TW" altLang="en-US" sz="1600" dirty="0" smtClean="0"/>
              <a:t>矩形</a:t>
            </a:r>
            <a:r>
              <a:rPr lang="zh-TW" altLang="en-US" sz="1600" dirty="0" smtClean="0">
                <a:latin typeface="新細明體"/>
                <a:ea typeface="新細明體"/>
              </a:rPr>
              <a:t>、直線和弧形等工具，配合格式工具繪製單一教室</a:t>
            </a:r>
            <a:r>
              <a:rPr lang="zh-TW" altLang="en-US" sz="1600" dirty="0" smtClean="0">
                <a:latin typeface="新細明體"/>
                <a:ea typeface="新細明體"/>
              </a:rPr>
              <a:t>平面圖</a:t>
            </a:r>
            <a:endParaRPr lang="zh-TW" altLang="en-US" sz="1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964289"/>
            <a:ext cx="5040560" cy="262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992816" y="1635646"/>
            <a:ext cx="3467616" cy="338554"/>
          </a:xfrm>
          <a:prstGeom prst="rect">
            <a:avLst/>
          </a:prstGeom>
          <a:noFill/>
        </p:spPr>
        <p:txBody>
          <a:bodyPr wrap="none" rtlCol="0">
            <a:spAutoFit/>
          </a:bodyPr>
          <a:lstStyle/>
          <a:p>
            <a:r>
              <a:rPr lang="zh-TW" altLang="en-US" sz="1600" dirty="0" smtClean="0"/>
              <a:t>將完成物件複製並調整至相對位置上</a:t>
            </a:r>
            <a:endParaRPr lang="zh-TW" altLang="en-US" sz="1600" dirty="0"/>
          </a:p>
        </p:txBody>
      </p:sp>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9"/>
            <a:ext cx="5167775" cy="463451"/>
          </a:xfrm>
        </p:spPr>
        <p:txBody>
          <a:bodyPr>
            <a:normAutofit/>
          </a:bodyPr>
          <a:lstStyle/>
          <a:p>
            <a:pPr algn="ctr"/>
            <a:r>
              <a:rPr lang="zh-TW" altLang="en-US" sz="2400" dirty="0" smtClean="0">
                <a:solidFill>
                  <a:srgbClr val="FFFF00"/>
                </a:solidFill>
              </a:rPr>
              <a:t>校園建築設施繪製</a:t>
            </a:r>
            <a:endParaRPr lang="zh-TW" altLang="en-US" sz="2400" dirty="0">
              <a:solidFill>
                <a:srgbClr val="FFFF00"/>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949"/>
          <a:stretch/>
        </p:blipFill>
        <p:spPr bwMode="auto">
          <a:xfrm>
            <a:off x="569765" y="610077"/>
            <a:ext cx="3858219" cy="33298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向左箭號 8"/>
          <p:cNvSpPr/>
          <p:nvPr/>
        </p:nvSpPr>
        <p:spPr>
          <a:xfrm rot="5400000">
            <a:off x="604295" y="3901052"/>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左箭號 9"/>
          <p:cNvSpPr/>
          <p:nvPr/>
        </p:nvSpPr>
        <p:spPr>
          <a:xfrm rot="16200000" flipV="1">
            <a:off x="8355266" y="1668804"/>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45</a:t>
            </a:fld>
            <a:endParaRPr lang="zh-TW" altLang="en-US" sz="2400" dirty="0"/>
          </a:p>
        </p:txBody>
      </p:sp>
      <p:sp>
        <p:nvSpPr>
          <p:cNvPr id="12" name="文字方塊 11"/>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3"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4373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群組 210"/>
          <p:cNvGrpSpPr/>
          <p:nvPr/>
        </p:nvGrpSpPr>
        <p:grpSpPr>
          <a:xfrm>
            <a:off x="1799745" y="1076633"/>
            <a:ext cx="1047082" cy="764007"/>
            <a:chOff x="-5243041" y="5773795"/>
            <a:chExt cx="1047082" cy="1018675"/>
          </a:xfrm>
        </p:grpSpPr>
        <p:grpSp>
          <p:nvGrpSpPr>
            <p:cNvPr id="147" name="群組 146"/>
            <p:cNvGrpSpPr/>
            <p:nvPr/>
          </p:nvGrpSpPr>
          <p:grpSpPr>
            <a:xfrm>
              <a:off x="-5005064" y="5773795"/>
              <a:ext cx="542272" cy="432048"/>
              <a:chOff x="393264" y="2060848"/>
              <a:chExt cx="542272" cy="432048"/>
            </a:xfrm>
          </p:grpSpPr>
          <p:grpSp>
            <p:nvGrpSpPr>
              <p:cNvPr id="90" name="群組 89"/>
              <p:cNvGrpSpPr/>
              <p:nvPr/>
            </p:nvGrpSpPr>
            <p:grpSpPr>
              <a:xfrm>
                <a:off x="395536" y="2060848"/>
                <a:ext cx="540000" cy="152400"/>
                <a:chOff x="395536" y="2060848"/>
                <a:chExt cx="540000" cy="152400"/>
              </a:xfrm>
            </p:grpSpPr>
            <p:cxnSp>
              <p:nvCxnSpPr>
                <p:cNvPr id="5" name="直線接點 4"/>
                <p:cNvCxnSpPr/>
                <p:nvPr/>
              </p:nvCxnSpPr>
              <p:spPr>
                <a:xfrm>
                  <a:off x="395536" y="2060848"/>
                  <a:ext cx="5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395536" y="2213248"/>
                  <a:ext cx="5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群組 88"/>
              <p:cNvGrpSpPr/>
              <p:nvPr/>
            </p:nvGrpSpPr>
            <p:grpSpPr>
              <a:xfrm>
                <a:off x="393264" y="2340496"/>
                <a:ext cx="540000" cy="152400"/>
                <a:chOff x="1087936" y="2060848"/>
                <a:chExt cx="540000" cy="152400"/>
              </a:xfrm>
            </p:grpSpPr>
            <p:cxnSp>
              <p:nvCxnSpPr>
                <p:cNvPr id="7" name="直線接點 6"/>
                <p:cNvCxnSpPr/>
                <p:nvPr/>
              </p:nvCxnSpPr>
              <p:spPr>
                <a:xfrm>
                  <a:off x="1087936" y="2060848"/>
                  <a:ext cx="5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087936" y="2213248"/>
                  <a:ext cx="5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77936" y="2060848"/>
                  <a:ext cx="360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148" name="文字方塊 147"/>
            <p:cNvSpPr txBox="1"/>
            <p:nvPr/>
          </p:nvSpPr>
          <p:spPr>
            <a:xfrm>
              <a:off x="-5243041" y="6300028"/>
              <a:ext cx="1047082" cy="492442"/>
            </a:xfrm>
            <a:prstGeom prst="rect">
              <a:avLst/>
            </a:prstGeom>
            <a:noFill/>
          </p:spPr>
          <p:txBody>
            <a:bodyPr wrap="none" rtlCol="0">
              <a:spAutoFit/>
            </a:bodyPr>
            <a:lstStyle/>
            <a:p>
              <a:r>
                <a:rPr lang="zh-TW" altLang="en-US" dirty="0" smtClean="0"/>
                <a:t>牆</a:t>
              </a:r>
              <a:r>
                <a:rPr lang="en-US" altLang="zh-TW" dirty="0" smtClean="0"/>
                <a:t>(</a:t>
              </a:r>
              <a:r>
                <a:rPr lang="zh-TW" altLang="en-US" dirty="0" smtClean="0"/>
                <a:t>一般</a:t>
              </a:r>
              <a:r>
                <a:rPr lang="en-US" altLang="zh-TW" dirty="0" smtClean="0"/>
                <a:t>)</a:t>
              </a:r>
              <a:endParaRPr lang="zh-TW" altLang="en-US" dirty="0"/>
            </a:p>
          </p:txBody>
        </p:sp>
      </p:grpSp>
      <p:grpSp>
        <p:nvGrpSpPr>
          <p:cNvPr id="223" name="群組 222"/>
          <p:cNvGrpSpPr/>
          <p:nvPr/>
        </p:nvGrpSpPr>
        <p:grpSpPr>
          <a:xfrm>
            <a:off x="1799745" y="1909611"/>
            <a:ext cx="1047082" cy="802687"/>
            <a:chOff x="11099119" y="5722222"/>
            <a:chExt cx="1047082" cy="1070248"/>
          </a:xfrm>
        </p:grpSpPr>
        <p:sp>
          <p:nvSpPr>
            <p:cNvPr id="149" name="L-圖案 148"/>
            <p:cNvSpPr/>
            <p:nvPr/>
          </p:nvSpPr>
          <p:spPr>
            <a:xfrm>
              <a:off x="11321616" y="5722222"/>
              <a:ext cx="573233" cy="535194"/>
            </a:xfrm>
            <a:prstGeom prst="corner">
              <a:avLst>
                <a:gd name="adj1" fmla="val 37542"/>
                <a:gd name="adj2" fmla="val 33982"/>
              </a:avLst>
            </a:prstGeom>
            <a:pattFill prst="lt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文字方塊 149"/>
            <p:cNvSpPr txBox="1"/>
            <p:nvPr/>
          </p:nvSpPr>
          <p:spPr>
            <a:xfrm>
              <a:off x="11099119" y="6300028"/>
              <a:ext cx="1047082" cy="492442"/>
            </a:xfrm>
            <a:prstGeom prst="rect">
              <a:avLst/>
            </a:prstGeom>
            <a:noFill/>
          </p:spPr>
          <p:txBody>
            <a:bodyPr wrap="none" rtlCol="0">
              <a:spAutoFit/>
            </a:bodyPr>
            <a:lstStyle/>
            <a:p>
              <a:r>
                <a:rPr lang="zh-TW" altLang="en-US" dirty="0" smtClean="0"/>
                <a:t>牆</a:t>
              </a:r>
              <a:r>
                <a:rPr lang="en-US" altLang="zh-TW" dirty="0" smtClean="0"/>
                <a:t>(</a:t>
              </a:r>
              <a:r>
                <a:rPr lang="zh-TW" altLang="en-US" dirty="0" smtClean="0"/>
                <a:t>磚牆</a:t>
              </a:r>
              <a:r>
                <a:rPr lang="en-US" altLang="zh-TW" dirty="0" smtClean="0"/>
                <a:t>)</a:t>
              </a:r>
              <a:endParaRPr lang="zh-TW" altLang="en-US" dirty="0"/>
            </a:p>
          </p:txBody>
        </p:sp>
      </p:grpSp>
      <p:grpSp>
        <p:nvGrpSpPr>
          <p:cNvPr id="219" name="群組 218"/>
          <p:cNvGrpSpPr/>
          <p:nvPr/>
        </p:nvGrpSpPr>
        <p:grpSpPr>
          <a:xfrm>
            <a:off x="1799745" y="2856462"/>
            <a:ext cx="1047082" cy="659139"/>
            <a:chOff x="5453557" y="5913619"/>
            <a:chExt cx="1047082" cy="878851"/>
          </a:xfrm>
        </p:grpSpPr>
        <p:grpSp>
          <p:nvGrpSpPr>
            <p:cNvPr id="154" name="群組 153"/>
            <p:cNvGrpSpPr/>
            <p:nvPr/>
          </p:nvGrpSpPr>
          <p:grpSpPr>
            <a:xfrm>
              <a:off x="5530670" y="5913619"/>
              <a:ext cx="864000" cy="152400"/>
              <a:chOff x="284604" y="4585693"/>
              <a:chExt cx="864000" cy="152400"/>
            </a:xfrm>
          </p:grpSpPr>
          <p:cxnSp>
            <p:nvCxnSpPr>
              <p:cNvPr id="13" name="直線接點 12"/>
              <p:cNvCxnSpPr/>
              <p:nvPr/>
            </p:nvCxnSpPr>
            <p:spPr>
              <a:xfrm>
                <a:off x="284604" y="4585693"/>
                <a:ext cx="8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84604" y="4738093"/>
                <a:ext cx="8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群組 26"/>
              <p:cNvGrpSpPr/>
              <p:nvPr/>
            </p:nvGrpSpPr>
            <p:grpSpPr>
              <a:xfrm>
                <a:off x="421923" y="4585693"/>
                <a:ext cx="150713" cy="152400"/>
                <a:chOff x="2405063" y="2052448"/>
                <a:chExt cx="150713" cy="152400"/>
              </a:xfrm>
            </p:grpSpPr>
            <p:sp>
              <p:nvSpPr>
                <p:cNvPr id="15" name="矩形 14"/>
                <p:cNvSpPr/>
                <p:nvPr/>
              </p:nvSpPr>
              <p:spPr>
                <a:xfrm>
                  <a:off x="2411760" y="2052448"/>
                  <a:ext cx="144016" cy="152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接點 16"/>
                <p:cNvCxnSpPr/>
                <p:nvPr/>
              </p:nvCxnSpPr>
              <p:spPr>
                <a:xfrm flipH="1">
                  <a:off x="2414588" y="2052638"/>
                  <a:ext cx="138112" cy="142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05063" y="2057400"/>
                  <a:ext cx="147637" cy="142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群組 27"/>
              <p:cNvGrpSpPr/>
              <p:nvPr/>
            </p:nvGrpSpPr>
            <p:grpSpPr>
              <a:xfrm>
                <a:off x="827584" y="4585693"/>
                <a:ext cx="150713" cy="152400"/>
                <a:chOff x="2405063" y="2052448"/>
                <a:chExt cx="150713" cy="152400"/>
              </a:xfrm>
            </p:grpSpPr>
            <p:sp>
              <p:nvSpPr>
                <p:cNvPr id="29" name="矩形 28"/>
                <p:cNvSpPr/>
                <p:nvPr/>
              </p:nvSpPr>
              <p:spPr>
                <a:xfrm>
                  <a:off x="2411760" y="2052448"/>
                  <a:ext cx="144016" cy="152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 name="直線接點 29"/>
                <p:cNvCxnSpPr/>
                <p:nvPr/>
              </p:nvCxnSpPr>
              <p:spPr>
                <a:xfrm flipH="1">
                  <a:off x="2414588" y="2052638"/>
                  <a:ext cx="138112" cy="142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2405063" y="2057400"/>
                  <a:ext cx="147637" cy="142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5" name="文字方塊 154"/>
            <p:cNvSpPr txBox="1"/>
            <p:nvPr/>
          </p:nvSpPr>
          <p:spPr>
            <a:xfrm>
              <a:off x="5453557" y="6300028"/>
              <a:ext cx="1047082" cy="492442"/>
            </a:xfrm>
            <a:prstGeom prst="rect">
              <a:avLst/>
            </a:prstGeom>
            <a:noFill/>
          </p:spPr>
          <p:txBody>
            <a:bodyPr wrap="none" rtlCol="0">
              <a:spAutoFit/>
            </a:bodyPr>
            <a:lstStyle/>
            <a:p>
              <a:r>
                <a:rPr lang="zh-TW" altLang="en-US" dirty="0" smtClean="0"/>
                <a:t>牆</a:t>
              </a:r>
              <a:r>
                <a:rPr lang="en-US" altLang="zh-TW" dirty="0" smtClean="0"/>
                <a:t>(</a:t>
              </a:r>
              <a:r>
                <a:rPr lang="zh-TW" altLang="en-US" dirty="0" smtClean="0"/>
                <a:t>木作</a:t>
              </a:r>
              <a:r>
                <a:rPr lang="en-US" altLang="zh-TW" dirty="0" smtClean="0"/>
                <a:t>)</a:t>
              </a:r>
              <a:endParaRPr lang="zh-TW" altLang="en-US" dirty="0"/>
            </a:p>
          </p:txBody>
        </p:sp>
      </p:grpSp>
      <p:grpSp>
        <p:nvGrpSpPr>
          <p:cNvPr id="215" name="群組 214"/>
          <p:cNvGrpSpPr/>
          <p:nvPr/>
        </p:nvGrpSpPr>
        <p:grpSpPr>
          <a:xfrm>
            <a:off x="1797304" y="3709001"/>
            <a:ext cx="1023106" cy="701338"/>
            <a:chOff x="311022" y="5857353"/>
            <a:chExt cx="1023106" cy="935118"/>
          </a:xfrm>
        </p:grpSpPr>
        <p:grpSp>
          <p:nvGrpSpPr>
            <p:cNvPr id="43" name="群組 42"/>
            <p:cNvGrpSpPr/>
            <p:nvPr/>
          </p:nvGrpSpPr>
          <p:grpSpPr>
            <a:xfrm>
              <a:off x="311022" y="5857353"/>
              <a:ext cx="1023106" cy="264933"/>
              <a:chOff x="452550" y="4136147"/>
              <a:chExt cx="1023106" cy="264933"/>
            </a:xfrm>
          </p:grpSpPr>
          <p:sp>
            <p:nvSpPr>
              <p:cNvPr id="35" name="矩形 34"/>
              <p:cNvSpPr/>
              <p:nvPr/>
            </p:nvSpPr>
            <p:spPr>
              <a:xfrm>
                <a:off x="464867" y="4149080"/>
                <a:ext cx="324000" cy="720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19050">
                    <a:solidFill>
                      <a:schemeClr val="tx1"/>
                    </a:solidFill>
                  </a:ln>
                </a:endParaRPr>
              </a:p>
            </p:txBody>
          </p:sp>
          <p:sp>
            <p:nvSpPr>
              <p:cNvPr id="36" name="矩形 35"/>
              <p:cNvSpPr/>
              <p:nvPr/>
            </p:nvSpPr>
            <p:spPr>
              <a:xfrm>
                <a:off x="464867" y="4309281"/>
                <a:ext cx="324000" cy="720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19050">
                    <a:solidFill>
                      <a:schemeClr val="tx1"/>
                    </a:solidFill>
                  </a:ln>
                </a:endParaRPr>
              </a:p>
            </p:txBody>
          </p:sp>
          <p:sp>
            <p:nvSpPr>
              <p:cNvPr id="37" name="矩形 36"/>
              <p:cNvSpPr/>
              <p:nvPr/>
            </p:nvSpPr>
            <p:spPr>
              <a:xfrm>
                <a:off x="1115656" y="4149080"/>
                <a:ext cx="360000" cy="720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19050">
                    <a:solidFill>
                      <a:schemeClr val="tx1"/>
                    </a:solidFill>
                  </a:ln>
                </a:endParaRPr>
              </a:p>
            </p:txBody>
          </p:sp>
          <p:sp>
            <p:nvSpPr>
              <p:cNvPr id="38" name="矩形 37"/>
              <p:cNvSpPr/>
              <p:nvPr/>
            </p:nvSpPr>
            <p:spPr>
              <a:xfrm>
                <a:off x="1115656" y="4309281"/>
                <a:ext cx="360000" cy="720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19050">
                    <a:solidFill>
                      <a:schemeClr val="tx1"/>
                    </a:solidFill>
                  </a:ln>
                </a:endParaRPr>
              </a:p>
            </p:txBody>
          </p:sp>
          <p:cxnSp>
            <p:nvCxnSpPr>
              <p:cNvPr id="40" name="直線接點 39"/>
              <p:cNvCxnSpPr/>
              <p:nvPr/>
            </p:nvCxnSpPr>
            <p:spPr>
              <a:xfrm>
                <a:off x="554463" y="4381289"/>
                <a:ext cx="82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403648" y="4149080"/>
                <a:ext cx="72008" cy="2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452550" y="4136147"/>
                <a:ext cx="72008" cy="2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6" name="文字方塊 155"/>
            <p:cNvSpPr txBox="1"/>
            <p:nvPr/>
          </p:nvSpPr>
          <p:spPr>
            <a:xfrm>
              <a:off x="383994" y="6300028"/>
              <a:ext cx="877163" cy="492443"/>
            </a:xfrm>
            <a:prstGeom prst="rect">
              <a:avLst/>
            </a:prstGeom>
            <a:noFill/>
          </p:spPr>
          <p:txBody>
            <a:bodyPr wrap="none" rtlCol="0">
              <a:spAutoFit/>
            </a:bodyPr>
            <a:lstStyle/>
            <a:p>
              <a:r>
                <a:rPr lang="zh-TW" altLang="en-US" dirty="0" smtClean="0"/>
                <a:t>出入口</a:t>
              </a:r>
              <a:endParaRPr lang="zh-TW" altLang="en-US" dirty="0"/>
            </a:p>
          </p:txBody>
        </p:sp>
      </p:grpSp>
      <p:grpSp>
        <p:nvGrpSpPr>
          <p:cNvPr id="212" name="群組 211"/>
          <p:cNvGrpSpPr/>
          <p:nvPr/>
        </p:nvGrpSpPr>
        <p:grpSpPr>
          <a:xfrm>
            <a:off x="3094867" y="3673354"/>
            <a:ext cx="1087549" cy="736989"/>
            <a:chOff x="-3895094" y="5809819"/>
            <a:chExt cx="1087549" cy="982651"/>
          </a:xfrm>
        </p:grpSpPr>
        <p:grpSp>
          <p:nvGrpSpPr>
            <p:cNvPr id="75" name="群組 74"/>
            <p:cNvGrpSpPr/>
            <p:nvPr/>
          </p:nvGrpSpPr>
          <p:grpSpPr>
            <a:xfrm>
              <a:off x="-3895094" y="5809819"/>
              <a:ext cx="1087549" cy="360000"/>
              <a:chOff x="461783" y="5229200"/>
              <a:chExt cx="1087549" cy="360000"/>
            </a:xfrm>
          </p:grpSpPr>
          <p:grpSp>
            <p:nvGrpSpPr>
              <p:cNvPr id="65" name="群組 64"/>
              <p:cNvGrpSpPr/>
              <p:nvPr/>
            </p:nvGrpSpPr>
            <p:grpSpPr>
              <a:xfrm>
                <a:off x="825557" y="5229200"/>
                <a:ext cx="360000" cy="360000"/>
                <a:chOff x="835827" y="5229200"/>
                <a:chExt cx="360000" cy="360000"/>
              </a:xfrm>
            </p:grpSpPr>
            <p:sp>
              <p:nvSpPr>
                <p:cNvPr id="59" name="橢圓 58"/>
                <p:cNvSpPr/>
                <p:nvPr/>
              </p:nvSpPr>
              <p:spPr>
                <a:xfrm>
                  <a:off x="835827" y="5229200"/>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3" name="群組 62"/>
                <p:cNvGrpSpPr/>
                <p:nvPr/>
              </p:nvGrpSpPr>
              <p:grpSpPr>
                <a:xfrm rot="18590640">
                  <a:off x="835827" y="5229200"/>
                  <a:ext cx="360000" cy="360000"/>
                  <a:chOff x="665536" y="5229200"/>
                  <a:chExt cx="360000" cy="360000"/>
                </a:xfrm>
              </p:grpSpPr>
              <p:cxnSp>
                <p:nvCxnSpPr>
                  <p:cNvPr id="61" name="直線接點 60"/>
                  <p:cNvCxnSpPr/>
                  <p:nvPr/>
                </p:nvCxnSpPr>
                <p:spPr>
                  <a:xfrm>
                    <a:off x="845536" y="5229200"/>
                    <a:ext cx="0"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p:cNvCxnSpPr/>
                  <p:nvPr/>
                </p:nvCxnSpPr>
                <p:spPr>
                  <a:xfrm rot="5400000">
                    <a:off x="845536" y="5229200"/>
                    <a:ext cx="0"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橢圓 63"/>
                <p:cNvSpPr/>
                <p:nvPr/>
              </p:nvSpPr>
              <p:spPr>
                <a:xfrm>
                  <a:off x="997827" y="5391200"/>
                  <a:ext cx="36000" cy="36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461783" y="5337200"/>
                <a:ext cx="1087549" cy="144000"/>
                <a:chOff x="461783" y="5341618"/>
                <a:chExt cx="1087549" cy="144000"/>
              </a:xfrm>
            </p:grpSpPr>
            <p:grpSp>
              <p:nvGrpSpPr>
                <p:cNvPr id="66" name="群組 65"/>
                <p:cNvGrpSpPr/>
                <p:nvPr/>
              </p:nvGrpSpPr>
              <p:grpSpPr>
                <a:xfrm>
                  <a:off x="1189296" y="5341618"/>
                  <a:ext cx="360036" cy="144000"/>
                  <a:chOff x="1439656" y="4796300"/>
                  <a:chExt cx="360036" cy="144000"/>
                </a:xfrm>
              </p:grpSpPr>
              <p:sp>
                <p:nvSpPr>
                  <p:cNvPr id="67" name="矩形 66"/>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0" name="群組 69"/>
                <p:cNvGrpSpPr/>
                <p:nvPr/>
              </p:nvGrpSpPr>
              <p:grpSpPr>
                <a:xfrm flipH="1">
                  <a:off x="461783" y="5341618"/>
                  <a:ext cx="360036" cy="144000"/>
                  <a:chOff x="1439656" y="4796300"/>
                  <a:chExt cx="360036" cy="144000"/>
                </a:xfrm>
              </p:grpSpPr>
              <p:sp>
                <p:nvSpPr>
                  <p:cNvPr id="71" name="矩形 70"/>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
          <p:nvSpPr>
            <p:cNvPr id="157" name="文字方塊 156"/>
            <p:cNvSpPr txBox="1"/>
            <p:nvPr/>
          </p:nvSpPr>
          <p:spPr>
            <a:xfrm>
              <a:off x="-3789901" y="6300028"/>
              <a:ext cx="877163" cy="492442"/>
            </a:xfrm>
            <a:prstGeom prst="rect">
              <a:avLst/>
            </a:prstGeom>
            <a:noFill/>
          </p:spPr>
          <p:txBody>
            <a:bodyPr wrap="none" rtlCol="0">
              <a:spAutoFit/>
            </a:bodyPr>
            <a:lstStyle/>
            <a:p>
              <a:r>
                <a:rPr lang="zh-TW" altLang="en-US" dirty="0" smtClean="0"/>
                <a:t>迴轉門</a:t>
              </a:r>
              <a:endParaRPr lang="zh-TW" altLang="en-US" dirty="0"/>
            </a:p>
          </p:txBody>
        </p:sp>
      </p:grpSp>
      <p:grpSp>
        <p:nvGrpSpPr>
          <p:cNvPr id="224" name="群組 223"/>
          <p:cNvGrpSpPr/>
          <p:nvPr/>
        </p:nvGrpSpPr>
        <p:grpSpPr>
          <a:xfrm>
            <a:off x="3068673" y="1975295"/>
            <a:ext cx="1139936" cy="737004"/>
            <a:chOff x="12420872" y="5809799"/>
            <a:chExt cx="1139936" cy="982671"/>
          </a:xfrm>
        </p:grpSpPr>
        <p:grpSp>
          <p:nvGrpSpPr>
            <p:cNvPr id="88" name="群組 87"/>
            <p:cNvGrpSpPr/>
            <p:nvPr/>
          </p:nvGrpSpPr>
          <p:grpSpPr>
            <a:xfrm>
              <a:off x="12420872" y="5809799"/>
              <a:ext cx="1139936" cy="360040"/>
              <a:chOff x="374539" y="5852623"/>
              <a:chExt cx="1139936" cy="360040"/>
            </a:xfrm>
          </p:grpSpPr>
          <p:grpSp>
            <p:nvGrpSpPr>
              <p:cNvPr id="76" name="群組 75"/>
              <p:cNvGrpSpPr/>
              <p:nvPr/>
            </p:nvGrpSpPr>
            <p:grpSpPr>
              <a:xfrm>
                <a:off x="1154439" y="5944518"/>
                <a:ext cx="360036" cy="144000"/>
                <a:chOff x="1439656" y="4796300"/>
                <a:chExt cx="360036" cy="144000"/>
              </a:xfrm>
            </p:grpSpPr>
            <p:sp>
              <p:nvSpPr>
                <p:cNvPr id="77" name="矩形 76"/>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flipH="1">
                <a:off x="374539" y="5939755"/>
                <a:ext cx="360036" cy="144000"/>
                <a:chOff x="1439656" y="4796300"/>
                <a:chExt cx="360036" cy="144000"/>
              </a:xfrm>
            </p:grpSpPr>
            <p:sp>
              <p:nvSpPr>
                <p:cNvPr id="81" name="矩形 80"/>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4" name="矩形 83"/>
              <p:cNvSpPr/>
              <p:nvPr/>
            </p:nvSpPr>
            <p:spPr>
              <a:xfrm>
                <a:off x="735147" y="5852623"/>
                <a:ext cx="36000" cy="180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弧形 84"/>
              <p:cNvSpPr/>
              <p:nvPr/>
            </p:nvSpPr>
            <p:spPr>
              <a:xfrm>
                <a:off x="583694" y="5852623"/>
                <a:ext cx="360040" cy="36004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6" name="弧形 85"/>
              <p:cNvSpPr/>
              <p:nvPr/>
            </p:nvSpPr>
            <p:spPr>
              <a:xfrm rot="16200000">
                <a:off x="940863" y="5852623"/>
                <a:ext cx="360040" cy="36004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7" name="矩形 86"/>
              <p:cNvSpPr/>
              <p:nvPr/>
            </p:nvSpPr>
            <p:spPr>
              <a:xfrm>
                <a:off x="1113147" y="5852623"/>
                <a:ext cx="36000" cy="180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8" name="文字方塊 157"/>
            <p:cNvSpPr txBox="1"/>
            <p:nvPr/>
          </p:nvSpPr>
          <p:spPr>
            <a:xfrm>
              <a:off x="12552259" y="6300028"/>
              <a:ext cx="877163" cy="492442"/>
            </a:xfrm>
            <a:prstGeom prst="rect">
              <a:avLst/>
            </a:prstGeom>
            <a:noFill/>
          </p:spPr>
          <p:txBody>
            <a:bodyPr wrap="none" rtlCol="0">
              <a:spAutoFit/>
            </a:bodyPr>
            <a:lstStyle/>
            <a:p>
              <a:r>
                <a:rPr lang="zh-TW" altLang="en-US" dirty="0" smtClean="0"/>
                <a:t>雙開門</a:t>
              </a:r>
              <a:endParaRPr lang="zh-TW" altLang="en-US" dirty="0"/>
            </a:p>
          </p:txBody>
        </p:sp>
      </p:grpSp>
      <p:grpSp>
        <p:nvGrpSpPr>
          <p:cNvPr id="220" name="群組 219"/>
          <p:cNvGrpSpPr/>
          <p:nvPr/>
        </p:nvGrpSpPr>
        <p:grpSpPr>
          <a:xfrm>
            <a:off x="3094867" y="1005576"/>
            <a:ext cx="1087549" cy="835060"/>
            <a:chOff x="6801504" y="5679057"/>
            <a:chExt cx="1087549" cy="1113414"/>
          </a:xfrm>
        </p:grpSpPr>
        <p:grpSp>
          <p:nvGrpSpPr>
            <p:cNvPr id="102" name="群組 101"/>
            <p:cNvGrpSpPr/>
            <p:nvPr/>
          </p:nvGrpSpPr>
          <p:grpSpPr>
            <a:xfrm>
              <a:off x="6801504" y="5679057"/>
              <a:ext cx="1087549" cy="621525"/>
              <a:chOff x="1958817" y="4059096"/>
              <a:chExt cx="1087549" cy="621525"/>
            </a:xfrm>
          </p:grpSpPr>
          <p:grpSp>
            <p:nvGrpSpPr>
              <p:cNvPr id="92" name="群組 91"/>
              <p:cNvGrpSpPr/>
              <p:nvPr/>
            </p:nvGrpSpPr>
            <p:grpSpPr>
              <a:xfrm>
                <a:off x="2686330" y="4293096"/>
                <a:ext cx="360036" cy="144000"/>
                <a:chOff x="1439656" y="4796300"/>
                <a:chExt cx="360036" cy="144000"/>
              </a:xfrm>
            </p:grpSpPr>
            <p:sp>
              <p:nvSpPr>
                <p:cNvPr id="93" name="矩形 92"/>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6" name="群組 95"/>
              <p:cNvGrpSpPr/>
              <p:nvPr/>
            </p:nvGrpSpPr>
            <p:grpSpPr>
              <a:xfrm flipH="1">
                <a:off x="1958817" y="4293096"/>
                <a:ext cx="360036" cy="144000"/>
                <a:chOff x="1439656" y="4796300"/>
                <a:chExt cx="360036" cy="144000"/>
              </a:xfrm>
            </p:grpSpPr>
            <p:sp>
              <p:nvSpPr>
                <p:cNvPr id="97" name="矩形 96"/>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0" name="弧形 99"/>
              <p:cNvSpPr/>
              <p:nvPr/>
            </p:nvSpPr>
            <p:spPr>
              <a:xfrm>
                <a:off x="2071156" y="4068621"/>
                <a:ext cx="612000" cy="612000"/>
              </a:xfrm>
              <a:prstGeom prst="arc">
                <a:avLst>
                  <a:gd name="adj1" fmla="val 16200000"/>
                  <a:gd name="adj2" fmla="val 2158172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01" name="矩形 100"/>
              <p:cNvSpPr/>
              <p:nvPr/>
            </p:nvSpPr>
            <p:spPr>
              <a:xfrm>
                <a:off x="2328968" y="4059096"/>
                <a:ext cx="36000" cy="32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9" name="文字方塊 158"/>
            <p:cNvSpPr txBox="1"/>
            <p:nvPr/>
          </p:nvSpPr>
          <p:spPr>
            <a:xfrm>
              <a:off x="6906697" y="6300028"/>
              <a:ext cx="877163" cy="492443"/>
            </a:xfrm>
            <a:prstGeom prst="rect">
              <a:avLst/>
            </a:prstGeom>
            <a:noFill/>
          </p:spPr>
          <p:txBody>
            <a:bodyPr wrap="none" rtlCol="0">
              <a:spAutoFit/>
            </a:bodyPr>
            <a:lstStyle/>
            <a:p>
              <a:r>
                <a:rPr lang="zh-TW" altLang="en-US" dirty="0" smtClean="0"/>
                <a:t>單開門</a:t>
              </a:r>
              <a:endParaRPr lang="zh-TW" altLang="en-US" dirty="0"/>
            </a:p>
          </p:txBody>
        </p:sp>
      </p:grpSp>
      <p:grpSp>
        <p:nvGrpSpPr>
          <p:cNvPr id="216" name="群組 215"/>
          <p:cNvGrpSpPr/>
          <p:nvPr/>
        </p:nvGrpSpPr>
        <p:grpSpPr>
          <a:xfrm>
            <a:off x="2909114" y="2778597"/>
            <a:ext cx="1492716" cy="737004"/>
            <a:chOff x="1475656" y="5809799"/>
            <a:chExt cx="1492716" cy="982671"/>
          </a:xfrm>
        </p:grpSpPr>
        <p:grpSp>
          <p:nvGrpSpPr>
            <p:cNvPr id="153" name="群組 152"/>
            <p:cNvGrpSpPr/>
            <p:nvPr/>
          </p:nvGrpSpPr>
          <p:grpSpPr>
            <a:xfrm>
              <a:off x="1661409" y="5809799"/>
              <a:ext cx="1087549" cy="360040"/>
              <a:chOff x="223658" y="4581136"/>
              <a:chExt cx="1087549" cy="360040"/>
            </a:xfrm>
          </p:grpSpPr>
          <p:sp>
            <p:nvSpPr>
              <p:cNvPr id="44" name="弧形 43"/>
              <p:cNvSpPr/>
              <p:nvPr/>
            </p:nvSpPr>
            <p:spPr>
              <a:xfrm>
                <a:off x="401795" y="4581136"/>
                <a:ext cx="360000" cy="360040"/>
              </a:xfrm>
              <a:prstGeom prst="arc">
                <a:avLst>
                  <a:gd name="adj1" fmla="val 16200000"/>
                  <a:gd name="adj2" fmla="val 54180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5" name="弧形 44"/>
              <p:cNvSpPr/>
              <p:nvPr/>
            </p:nvSpPr>
            <p:spPr>
              <a:xfrm flipH="1">
                <a:off x="771147" y="4581136"/>
                <a:ext cx="360000" cy="360040"/>
              </a:xfrm>
              <a:prstGeom prst="arc">
                <a:avLst>
                  <a:gd name="adj1" fmla="val 16200000"/>
                  <a:gd name="adj2" fmla="val 54180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47" name="直線接點 46"/>
              <p:cNvCxnSpPr/>
              <p:nvPr/>
            </p:nvCxnSpPr>
            <p:spPr>
              <a:xfrm>
                <a:off x="951147" y="4581156"/>
                <a:ext cx="0"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584269" y="4581156"/>
                <a:ext cx="0"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群組 52"/>
              <p:cNvGrpSpPr/>
              <p:nvPr/>
            </p:nvGrpSpPr>
            <p:grpSpPr>
              <a:xfrm>
                <a:off x="951171" y="4689156"/>
                <a:ext cx="360036" cy="144000"/>
                <a:chOff x="1439656" y="4796300"/>
                <a:chExt cx="360036" cy="144000"/>
              </a:xfrm>
            </p:grpSpPr>
            <p:sp>
              <p:nvSpPr>
                <p:cNvPr id="49" name="矩形 48"/>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 name="群組 53"/>
              <p:cNvGrpSpPr/>
              <p:nvPr/>
            </p:nvGrpSpPr>
            <p:grpSpPr>
              <a:xfrm flipH="1">
                <a:off x="223658" y="4689156"/>
                <a:ext cx="360036" cy="144000"/>
                <a:chOff x="1439656" y="4796300"/>
                <a:chExt cx="360036" cy="144000"/>
              </a:xfrm>
            </p:grpSpPr>
            <p:sp>
              <p:nvSpPr>
                <p:cNvPr id="55" name="矩形 54"/>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160" name="文字方塊 159"/>
            <p:cNvSpPr txBox="1"/>
            <p:nvPr/>
          </p:nvSpPr>
          <p:spPr>
            <a:xfrm>
              <a:off x="1475656" y="6300028"/>
              <a:ext cx="1492716" cy="492442"/>
            </a:xfrm>
            <a:prstGeom prst="rect">
              <a:avLst/>
            </a:prstGeom>
            <a:noFill/>
          </p:spPr>
          <p:txBody>
            <a:bodyPr wrap="none" rtlCol="0">
              <a:spAutoFit/>
            </a:bodyPr>
            <a:lstStyle/>
            <a:p>
              <a:r>
                <a:rPr lang="zh-TW" altLang="en-US" dirty="0" smtClean="0"/>
                <a:t>雙開</a:t>
              </a:r>
              <a:r>
                <a:rPr lang="en-US" altLang="zh-TW" dirty="0" smtClean="0"/>
                <a:t>180</a:t>
              </a:r>
              <a:r>
                <a:rPr lang="zh-TW" altLang="en-US" dirty="0" smtClean="0"/>
                <a:t>度門</a:t>
              </a:r>
              <a:endParaRPr lang="zh-TW" altLang="en-US" dirty="0"/>
            </a:p>
          </p:txBody>
        </p:sp>
      </p:grpSp>
      <p:grpSp>
        <p:nvGrpSpPr>
          <p:cNvPr id="217" name="群組 216"/>
          <p:cNvGrpSpPr/>
          <p:nvPr/>
        </p:nvGrpSpPr>
        <p:grpSpPr>
          <a:xfrm>
            <a:off x="4610824" y="3754354"/>
            <a:ext cx="973742" cy="655989"/>
            <a:chOff x="3086464" y="5917819"/>
            <a:chExt cx="973742" cy="874651"/>
          </a:xfrm>
        </p:grpSpPr>
        <p:grpSp>
          <p:nvGrpSpPr>
            <p:cNvPr id="120" name="群組 119"/>
            <p:cNvGrpSpPr/>
            <p:nvPr/>
          </p:nvGrpSpPr>
          <p:grpSpPr>
            <a:xfrm>
              <a:off x="3086464" y="5917819"/>
              <a:ext cx="973742" cy="144000"/>
              <a:chOff x="2372429" y="5590717"/>
              <a:chExt cx="973742" cy="144000"/>
            </a:xfrm>
          </p:grpSpPr>
          <p:sp>
            <p:nvSpPr>
              <p:cNvPr id="113" name="矩形 112"/>
              <p:cNvSpPr/>
              <p:nvPr/>
            </p:nvSpPr>
            <p:spPr>
              <a:xfrm>
                <a:off x="2950155" y="5626717"/>
                <a:ext cx="396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矩形 113"/>
              <p:cNvSpPr/>
              <p:nvPr/>
            </p:nvSpPr>
            <p:spPr>
              <a:xfrm>
                <a:off x="3274163" y="5590717"/>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14"/>
              <p:cNvSpPr/>
              <p:nvPr/>
            </p:nvSpPr>
            <p:spPr>
              <a:xfrm>
                <a:off x="2414653" y="5626717"/>
                <a:ext cx="144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矩形 115"/>
              <p:cNvSpPr/>
              <p:nvPr/>
            </p:nvSpPr>
            <p:spPr>
              <a:xfrm>
                <a:off x="2372429" y="5590717"/>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8" name="直線接點 117"/>
              <p:cNvCxnSpPr/>
              <p:nvPr/>
            </p:nvCxnSpPr>
            <p:spPr>
              <a:xfrm>
                <a:off x="2537008" y="5731681"/>
                <a:ext cx="468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61" name="文字方塊 160"/>
            <p:cNvSpPr txBox="1"/>
            <p:nvPr/>
          </p:nvSpPr>
          <p:spPr>
            <a:xfrm>
              <a:off x="3250170" y="6300028"/>
              <a:ext cx="646331" cy="492442"/>
            </a:xfrm>
            <a:prstGeom prst="rect">
              <a:avLst/>
            </a:prstGeom>
            <a:noFill/>
          </p:spPr>
          <p:txBody>
            <a:bodyPr wrap="none" rtlCol="0">
              <a:spAutoFit/>
            </a:bodyPr>
            <a:lstStyle/>
            <a:p>
              <a:r>
                <a:rPr lang="zh-TW" altLang="en-US" dirty="0" smtClean="0"/>
                <a:t>捲門</a:t>
              </a:r>
              <a:endParaRPr lang="zh-TW" altLang="en-US" dirty="0"/>
            </a:p>
          </p:txBody>
        </p:sp>
      </p:grpSp>
      <p:grpSp>
        <p:nvGrpSpPr>
          <p:cNvPr id="221" name="群組 220"/>
          <p:cNvGrpSpPr/>
          <p:nvPr/>
        </p:nvGrpSpPr>
        <p:grpSpPr>
          <a:xfrm>
            <a:off x="4610824" y="1184651"/>
            <a:ext cx="973742" cy="655989"/>
            <a:chOff x="8226559" y="5917819"/>
            <a:chExt cx="973742" cy="874651"/>
          </a:xfrm>
        </p:grpSpPr>
        <p:grpSp>
          <p:nvGrpSpPr>
            <p:cNvPr id="119" name="群組 118"/>
            <p:cNvGrpSpPr/>
            <p:nvPr/>
          </p:nvGrpSpPr>
          <p:grpSpPr>
            <a:xfrm>
              <a:off x="8226559" y="5917819"/>
              <a:ext cx="973742" cy="144000"/>
              <a:chOff x="2030416" y="4871792"/>
              <a:chExt cx="973742" cy="144000"/>
            </a:xfrm>
          </p:grpSpPr>
          <p:sp>
            <p:nvSpPr>
              <p:cNvPr id="104" name="矩形 103"/>
              <p:cNvSpPr/>
              <p:nvPr/>
            </p:nvSpPr>
            <p:spPr>
              <a:xfrm>
                <a:off x="2608142" y="4907792"/>
                <a:ext cx="396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p:cNvSpPr/>
              <p:nvPr/>
            </p:nvSpPr>
            <p:spPr>
              <a:xfrm>
                <a:off x="2932150" y="4871792"/>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p:cNvSpPr/>
              <p:nvPr/>
            </p:nvSpPr>
            <p:spPr>
              <a:xfrm>
                <a:off x="2072640" y="4907792"/>
                <a:ext cx="144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p:cNvSpPr/>
              <p:nvPr/>
            </p:nvSpPr>
            <p:spPr>
              <a:xfrm>
                <a:off x="2030416" y="4871792"/>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p:cNvSpPr/>
              <p:nvPr/>
            </p:nvSpPr>
            <p:spPr>
              <a:xfrm>
                <a:off x="2176142" y="4994756"/>
                <a:ext cx="432000" cy="1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2" name="直線接點 111"/>
              <p:cNvCxnSpPr/>
              <p:nvPr/>
            </p:nvCxnSpPr>
            <p:spPr>
              <a:xfrm>
                <a:off x="2608142" y="5012756"/>
                <a:ext cx="396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62" name="文字方塊 161"/>
            <p:cNvSpPr txBox="1"/>
            <p:nvPr/>
          </p:nvSpPr>
          <p:spPr>
            <a:xfrm>
              <a:off x="8274849" y="6300028"/>
              <a:ext cx="877163" cy="492442"/>
            </a:xfrm>
            <a:prstGeom prst="rect">
              <a:avLst/>
            </a:prstGeom>
            <a:noFill/>
          </p:spPr>
          <p:txBody>
            <a:bodyPr wrap="none" rtlCol="0">
              <a:spAutoFit/>
            </a:bodyPr>
            <a:lstStyle/>
            <a:p>
              <a:r>
                <a:rPr lang="zh-TW" altLang="en-US" dirty="0" smtClean="0"/>
                <a:t>單拉門</a:t>
              </a:r>
              <a:endParaRPr lang="zh-TW" altLang="en-US" dirty="0"/>
            </a:p>
          </p:txBody>
        </p:sp>
      </p:grpSp>
      <p:grpSp>
        <p:nvGrpSpPr>
          <p:cNvPr id="225" name="群組 224"/>
          <p:cNvGrpSpPr/>
          <p:nvPr/>
        </p:nvGrpSpPr>
        <p:grpSpPr>
          <a:xfrm>
            <a:off x="4471663" y="1933012"/>
            <a:ext cx="1252067" cy="779282"/>
            <a:chOff x="13732959" y="5753428"/>
            <a:chExt cx="1252067" cy="1039043"/>
          </a:xfrm>
        </p:grpSpPr>
        <p:grpSp>
          <p:nvGrpSpPr>
            <p:cNvPr id="151" name="群組 150"/>
            <p:cNvGrpSpPr/>
            <p:nvPr/>
          </p:nvGrpSpPr>
          <p:grpSpPr>
            <a:xfrm>
              <a:off x="13732959" y="5753428"/>
              <a:ext cx="1252067" cy="472782"/>
              <a:chOff x="4869755" y="4977411"/>
              <a:chExt cx="1252067" cy="472782"/>
            </a:xfrm>
          </p:grpSpPr>
          <p:sp>
            <p:nvSpPr>
              <p:cNvPr id="122" name="矩形 121"/>
              <p:cNvSpPr/>
              <p:nvPr/>
            </p:nvSpPr>
            <p:spPr>
              <a:xfrm>
                <a:off x="5725790" y="5013411"/>
                <a:ext cx="396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122"/>
              <p:cNvSpPr/>
              <p:nvPr/>
            </p:nvSpPr>
            <p:spPr>
              <a:xfrm>
                <a:off x="6049798" y="4977411"/>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矩形 123"/>
              <p:cNvSpPr/>
              <p:nvPr/>
            </p:nvSpPr>
            <p:spPr>
              <a:xfrm>
                <a:off x="4932040" y="5013411"/>
                <a:ext cx="396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24"/>
              <p:cNvSpPr/>
              <p:nvPr/>
            </p:nvSpPr>
            <p:spPr>
              <a:xfrm>
                <a:off x="4869755" y="4977411"/>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矩形 125"/>
              <p:cNvSpPr/>
              <p:nvPr/>
            </p:nvSpPr>
            <p:spPr>
              <a:xfrm>
                <a:off x="5293790" y="5102756"/>
                <a:ext cx="216000" cy="1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7" name="直線接點 126"/>
              <p:cNvCxnSpPr/>
              <p:nvPr/>
            </p:nvCxnSpPr>
            <p:spPr>
              <a:xfrm>
                <a:off x="5725790" y="5120756"/>
                <a:ext cx="360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a:off x="4933790" y="5120756"/>
                <a:ext cx="360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9" name="矩形 128"/>
              <p:cNvSpPr/>
              <p:nvPr/>
            </p:nvSpPr>
            <p:spPr>
              <a:xfrm>
                <a:off x="5536677" y="5102756"/>
                <a:ext cx="216000" cy="1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矩形 133"/>
              <p:cNvSpPr/>
              <p:nvPr/>
            </p:nvSpPr>
            <p:spPr>
              <a:xfrm>
                <a:off x="5760176" y="5342193"/>
                <a:ext cx="360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34"/>
              <p:cNvSpPr/>
              <p:nvPr/>
            </p:nvSpPr>
            <p:spPr>
              <a:xfrm>
                <a:off x="6049814" y="5306193"/>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p:cNvSpPr/>
              <p:nvPr/>
            </p:nvSpPr>
            <p:spPr>
              <a:xfrm>
                <a:off x="4932056" y="5342193"/>
                <a:ext cx="396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p:cNvSpPr/>
              <p:nvPr/>
            </p:nvSpPr>
            <p:spPr>
              <a:xfrm>
                <a:off x="4869771" y="5306193"/>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矩形 137"/>
              <p:cNvSpPr/>
              <p:nvPr/>
            </p:nvSpPr>
            <p:spPr>
              <a:xfrm>
                <a:off x="5328112" y="5386668"/>
                <a:ext cx="252000" cy="1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p:cNvSpPr/>
              <p:nvPr/>
            </p:nvSpPr>
            <p:spPr>
              <a:xfrm>
                <a:off x="5536693" y="5355216"/>
                <a:ext cx="216000" cy="1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3" name="文字方塊 162"/>
            <p:cNvSpPr txBox="1"/>
            <p:nvPr/>
          </p:nvSpPr>
          <p:spPr>
            <a:xfrm>
              <a:off x="13920411" y="6300028"/>
              <a:ext cx="877163" cy="492443"/>
            </a:xfrm>
            <a:prstGeom prst="rect">
              <a:avLst/>
            </a:prstGeom>
            <a:noFill/>
          </p:spPr>
          <p:txBody>
            <a:bodyPr wrap="none" rtlCol="0">
              <a:spAutoFit/>
            </a:bodyPr>
            <a:lstStyle/>
            <a:p>
              <a:r>
                <a:rPr lang="zh-TW" altLang="en-US" dirty="0" smtClean="0"/>
                <a:t>雙拉門</a:t>
              </a:r>
              <a:endParaRPr lang="zh-TW" altLang="en-US" dirty="0"/>
            </a:p>
          </p:txBody>
        </p:sp>
      </p:grpSp>
      <p:grpSp>
        <p:nvGrpSpPr>
          <p:cNvPr id="213" name="群組 212"/>
          <p:cNvGrpSpPr/>
          <p:nvPr/>
        </p:nvGrpSpPr>
        <p:grpSpPr>
          <a:xfrm>
            <a:off x="4368168" y="2670608"/>
            <a:ext cx="1492716" cy="844989"/>
            <a:chOff x="-2712695" y="5665819"/>
            <a:chExt cx="1492716" cy="1126652"/>
          </a:xfrm>
        </p:grpSpPr>
        <p:grpSp>
          <p:nvGrpSpPr>
            <p:cNvPr id="164" name="群組 163"/>
            <p:cNvGrpSpPr/>
            <p:nvPr/>
          </p:nvGrpSpPr>
          <p:grpSpPr>
            <a:xfrm>
              <a:off x="-2526942" y="5665819"/>
              <a:ext cx="1087549" cy="648000"/>
              <a:chOff x="1958817" y="4059096"/>
              <a:chExt cx="1087549" cy="648000"/>
            </a:xfrm>
          </p:grpSpPr>
          <p:grpSp>
            <p:nvGrpSpPr>
              <p:cNvPr id="165" name="群組 164"/>
              <p:cNvGrpSpPr/>
              <p:nvPr/>
            </p:nvGrpSpPr>
            <p:grpSpPr>
              <a:xfrm>
                <a:off x="2686330" y="4293096"/>
                <a:ext cx="360036" cy="144000"/>
                <a:chOff x="1439656" y="4796300"/>
                <a:chExt cx="360036" cy="144000"/>
              </a:xfrm>
            </p:grpSpPr>
            <p:sp>
              <p:nvSpPr>
                <p:cNvPr id="172" name="矩形 171"/>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矩形 172"/>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4" name="矩形 173"/>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6" name="群組 165"/>
              <p:cNvGrpSpPr/>
              <p:nvPr/>
            </p:nvGrpSpPr>
            <p:grpSpPr>
              <a:xfrm flipH="1">
                <a:off x="1958817" y="4293096"/>
                <a:ext cx="360036" cy="144000"/>
                <a:chOff x="1439656" y="4796300"/>
                <a:chExt cx="360036" cy="144000"/>
              </a:xfrm>
            </p:grpSpPr>
            <p:sp>
              <p:nvSpPr>
                <p:cNvPr id="169" name="矩形 168"/>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矩形 169"/>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1" name="矩形 170"/>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7" name="弧形 166"/>
              <p:cNvSpPr/>
              <p:nvPr/>
            </p:nvSpPr>
            <p:spPr>
              <a:xfrm>
                <a:off x="2071156" y="4068621"/>
                <a:ext cx="612000" cy="612000"/>
              </a:xfrm>
              <a:prstGeom prst="arc">
                <a:avLst>
                  <a:gd name="adj1" fmla="val 16200000"/>
                  <a:gd name="adj2" fmla="val 538724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8" name="矩形 167"/>
              <p:cNvSpPr/>
              <p:nvPr/>
            </p:nvSpPr>
            <p:spPr>
              <a:xfrm>
                <a:off x="2328968" y="4059096"/>
                <a:ext cx="36000" cy="648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5" name="文字方塊 174"/>
            <p:cNvSpPr txBox="1"/>
            <p:nvPr/>
          </p:nvSpPr>
          <p:spPr>
            <a:xfrm>
              <a:off x="-2712695" y="6300028"/>
              <a:ext cx="1492716" cy="492443"/>
            </a:xfrm>
            <a:prstGeom prst="rect">
              <a:avLst/>
            </a:prstGeom>
            <a:noFill/>
          </p:spPr>
          <p:txBody>
            <a:bodyPr wrap="none" rtlCol="0">
              <a:spAutoFit/>
            </a:bodyPr>
            <a:lstStyle/>
            <a:p>
              <a:r>
                <a:rPr lang="zh-TW" altLang="en-US" dirty="0" smtClean="0"/>
                <a:t>單開</a:t>
              </a:r>
              <a:r>
                <a:rPr lang="en-US" altLang="zh-TW" dirty="0" smtClean="0"/>
                <a:t>180</a:t>
              </a:r>
              <a:r>
                <a:rPr lang="zh-TW" altLang="en-US" dirty="0" smtClean="0"/>
                <a:t>度門</a:t>
              </a:r>
              <a:endParaRPr lang="zh-TW" altLang="en-US" dirty="0"/>
            </a:p>
          </p:txBody>
        </p:sp>
      </p:grpSp>
      <p:grpSp>
        <p:nvGrpSpPr>
          <p:cNvPr id="214" name="群組 213"/>
          <p:cNvGrpSpPr/>
          <p:nvPr/>
        </p:nvGrpSpPr>
        <p:grpSpPr>
          <a:xfrm>
            <a:off x="5946296" y="1198151"/>
            <a:ext cx="864000" cy="642489"/>
            <a:chOff x="-1062559" y="5935819"/>
            <a:chExt cx="864000" cy="856651"/>
          </a:xfrm>
        </p:grpSpPr>
        <p:grpSp>
          <p:nvGrpSpPr>
            <p:cNvPr id="152" name="群組 151"/>
            <p:cNvGrpSpPr/>
            <p:nvPr/>
          </p:nvGrpSpPr>
          <p:grpSpPr>
            <a:xfrm>
              <a:off x="-1062559" y="5935819"/>
              <a:ext cx="864000" cy="108000"/>
              <a:chOff x="5172865" y="6525344"/>
              <a:chExt cx="864000" cy="108000"/>
            </a:xfrm>
          </p:grpSpPr>
          <p:sp>
            <p:nvSpPr>
              <p:cNvPr id="140" name="矩形 139"/>
              <p:cNvSpPr/>
              <p:nvPr/>
            </p:nvSpPr>
            <p:spPr>
              <a:xfrm>
                <a:off x="5172865" y="6525344"/>
                <a:ext cx="864000" cy="108000"/>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p:cNvSpPr/>
              <p:nvPr/>
            </p:nvSpPr>
            <p:spPr>
              <a:xfrm>
                <a:off x="5311790" y="6525344"/>
                <a:ext cx="612000" cy="9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3" name="直線接點 142"/>
              <p:cNvCxnSpPr/>
              <p:nvPr/>
            </p:nvCxnSpPr>
            <p:spPr>
              <a:xfrm>
                <a:off x="5313825" y="6555563"/>
                <a:ext cx="397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接點 143"/>
              <p:cNvCxnSpPr/>
              <p:nvPr/>
            </p:nvCxnSpPr>
            <p:spPr>
              <a:xfrm>
                <a:off x="5518613" y="6579375"/>
                <a:ext cx="397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a:stCxn id="141" idx="0"/>
                <a:endCxn id="141" idx="2"/>
              </p:cNvCxnSpPr>
              <p:nvPr/>
            </p:nvCxnSpPr>
            <p:spPr>
              <a:xfrm>
                <a:off x="5617790" y="6525344"/>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6" name="文字方塊 175"/>
            <p:cNvSpPr txBox="1"/>
            <p:nvPr/>
          </p:nvSpPr>
          <p:spPr>
            <a:xfrm>
              <a:off x="-953724" y="6300028"/>
              <a:ext cx="646331" cy="492442"/>
            </a:xfrm>
            <a:prstGeom prst="rect">
              <a:avLst/>
            </a:prstGeom>
            <a:noFill/>
          </p:spPr>
          <p:txBody>
            <a:bodyPr wrap="none" rtlCol="0">
              <a:spAutoFit/>
            </a:bodyPr>
            <a:lstStyle/>
            <a:p>
              <a:r>
                <a:rPr lang="zh-TW" altLang="en-US" dirty="0" smtClean="0"/>
                <a:t>拉窗</a:t>
              </a:r>
              <a:endParaRPr lang="zh-TW" altLang="en-US" dirty="0"/>
            </a:p>
          </p:txBody>
        </p:sp>
      </p:grpSp>
      <p:grpSp>
        <p:nvGrpSpPr>
          <p:cNvPr id="226" name="群組 225"/>
          <p:cNvGrpSpPr/>
          <p:nvPr/>
        </p:nvGrpSpPr>
        <p:grpSpPr>
          <a:xfrm>
            <a:off x="5824298" y="3767854"/>
            <a:ext cx="1107996" cy="642489"/>
            <a:chOff x="15157603" y="5935819"/>
            <a:chExt cx="1107996" cy="856651"/>
          </a:xfrm>
        </p:grpSpPr>
        <p:grpSp>
          <p:nvGrpSpPr>
            <p:cNvPr id="183" name="群組 182"/>
            <p:cNvGrpSpPr/>
            <p:nvPr/>
          </p:nvGrpSpPr>
          <p:grpSpPr>
            <a:xfrm>
              <a:off x="15279601" y="5935819"/>
              <a:ext cx="864000" cy="108000"/>
              <a:chOff x="4932040" y="3317411"/>
              <a:chExt cx="864000" cy="108000"/>
            </a:xfrm>
          </p:grpSpPr>
          <p:sp>
            <p:nvSpPr>
              <p:cNvPr id="178" name="矩形 177"/>
              <p:cNvSpPr/>
              <p:nvPr/>
            </p:nvSpPr>
            <p:spPr>
              <a:xfrm>
                <a:off x="4932040" y="3317411"/>
                <a:ext cx="864000" cy="108000"/>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9" name="矩形 178"/>
              <p:cNvSpPr/>
              <p:nvPr/>
            </p:nvSpPr>
            <p:spPr>
              <a:xfrm>
                <a:off x="5070965" y="3326411"/>
                <a:ext cx="612000" cy="9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0" name="直線接點 179"/>
              <p:cNvCxnSpPr/>
              <p:nvPr/>
            </p:nvCxnSpPr>
            <p:spPr>
              <a:xfrm>
                <a:off x="5073000" y="3371411"/>
                <a:ext cx="61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 name="文字方塊 183"/>
            <p:cNvSpPr txBox="1"/>
            <p:nvPr/>
          </p:nvSpPr>
          <p:spPr>
            <a:xfrm>
              <a:off x="15157603" y="6300028"/>
              <a:ext cx="1107996" cy="492442"/>
            </a:xfrm>
            <a:prstGeom prst="rect">
              <a:avLst/>
            </a:prstGeom>
            <a:noFill/>
          </p:spPr>
          <p:txBody>
            <a:bodyPr wrap="none" rtlCol="0">
              <a:spAutoFit/>
            </a:bodyPr>
            <a:lstStyle/>
            <a:p>
              <a:r>
                <a:rPr lang="zh-TW" altLang="en-US" dirty="0" smtClean="0"/>
                <a:t>上下拉窗</a:t>
              </a:r>
              <a:endParaRPr lang="zh-TW" altLang="en-US" dirty="0"/>
            </a:p>
          </p:txBody>
        </p:sp>
      </p:grpSp>
      <p:grpSp>
        <p:nvGrpSpPr>
          <p:cNvPr id="222" name="群組 221"/>
          <p:cNvGrpSpPr/>
          <p:nvPr/>
        </p:nvGrpSpPr>
        <p:grpSpPr>
          <a:xfrm>
            <a:off x="5808328" y="1975295"/>
            <a:ext cx="1139936" cy="737004"/>
            <a:chOff x="9496071" y="5809799"/>
            <a:chExt cx="1139936" cy="982671"/>
          </a:xfrm>
        </p:grpSpPr>
        <p:grpSp>
          <p:nvGrpSpPr>
            <p:cNvPr id="185" name="群組 184"/>
            <p:cNvGrpSpPr/>
            <p:nvPr/>
          </p:nvGrpSpPr>
          <p:grpSpPr>
            <a:xfrm>
              <a:off x="9496071" y="5809799"/>
              <a:ext cx="1139936" cy="360040"/>
              <a:chOff x="374539" y="5852623"/>
              <a:chExt cx="1139936" cy="360040"/>
            </a:xfrm>
          </p:grpSpPr>
          <p:grpSp>
            <p:nvGrpSpPr>
              <p:cNvPr id="186" name="群組 185"/>
              <p:cNvGrpSpPr/>
              <p:nvPr/>
            </p:nvGrpSpPr>
            <p:grpSpPr>
              <a:xfrm>
                <a:off x="1154439" y="5944518"/>
                <a:ext cx="360036" cy="144000"/>
                <a:chOff x="1439656" y="4796300"/>
                <a:chExt cx="360036" cy="144000"/>
              </a:xfrm>
            </p:grpSpPr>
            <p:sp>
              <p:nvSpPr>
                <p:cNvPr id="195" name="矩形 194"/>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矩形 195"/>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矩形 196"/>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7" name="群組 186"/>
              <p:cNvGrpSpPr/>
              <p:nvPr/>
            </p:nvGrpSpPr>
            <p:grpSpPr>
              <a:xfrm flipH="1">
                <a:off x="374539" y="5939755"/>
                <a:ext cx="1044004" cy="144000"/>
                <a:chOff x="755688" y="4796300"/>
                <a:chExt cx="1044004" cy="144000"/>
              </a:xfrm>
            </p:grpSpPr>
            <p:sp>
              <p:nvSpPr>
                <p:cNvPr id="192" name="矩形 191"/>
                <p:cNvSpPr/>
                <p:nvPr/>
              </p:nvSpPr>
              <p:spPr>
                <a:xfrm>
                  <a:off x="755688" y="4832300"/>
                  <a:ext cx="100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矩形 192"/>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矩形 193"/>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8" name="矩形 187"/>
              <p:cNvSpPr/>
              <p:nvPr/>
            </p:nvSpPr>
            <p:spPr>
              <a:xfrm>
                <a:off x="735147" y="5852623"/>
                <a:ext cx="36000" cy="180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9" name="弧形 188"/>
              <p:cNvSpPr/>
              <p:nvPr/>
            </p:nvSpPr>
            <p:spPr>
              <a:xfrm>
                <a:off x="583694" y="5852623"/>
                <a:ext cx="360040" cy="36004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90" name="弧形 189"/>
              <p:cNvSpPr/>
              <p:nvPr/>
            </p:nvSpPr>
            <p:spPr>
              <a:xfrm rot="16200000">
                <a:off x="940863" y="5852623"/>
                <a:ext cx="360040" cy="36004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91" name="矩形 190"/>
              <p:cNvSpPr/>
              <p:nvPr/>
            </p:nvSpPr>
            <p:spPr>
              <a:xfrm>
                <a:off x="1113147" y="5852623"/>
                <a:ext cx="36000" cy="180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9" name="文字方塊 208"/>
            <p:cNvSpPr txBox="1"/>
            <p:nvPr/>
          </p:nvSpPr>
          <p:spPr>
            <a:xfrm>
              <a:off x="9627458" y="6300028"/>
              <a:ext cx="877163" cy="492442"/>
            </a:xfrm>
            <a:prstGeom prst="rect">
              <a:avLst/>
            </a:prstGeom>
            <a:noFill/>
          </p:spPr>
          <p:txBody>
            <a:bodyPr wrap="none" rtlCol="0">
              <a:spAutoFit/>
            </a:bodyPr>
            <a:lstStyle/>
            <a:p>
              <a:r>
                <a:rPr lang="zh-TW" altLang="en-US" dirty="0" smtClean="0"/>
                <a:t>雙開窗</a:t>
              </a:r>
              <a:endParaRPr lang="zh-TW" altLang="en-US" dirty="0"/>
            </a:p>
          </p:txBody>
        </p:sp>
      </p:grpSp>
      <p:grpSp>
        <p:nvGrpSpPr>
          <p:cNvPr id="218" name="群組 217"/>
          <p:cNvGrpSpPr/>
          <p:nvPr/>
        </p:nvGrpSpPr>
        <p:grpSpPr>
          <a:xfrm>
            <a:off x="5834523" y="2680536"/>
            <a:ext cx="1087549" cy="835060"/>
            <a:chOff x="4382170" y="5679057"/>
            <a:chExt cx="1087549" cy="1113414"/>
          </a:xfrm>
        </p:grpSpPr>
        <p:grpSp>
          <p:nvGrpSpPr>
            <p:cNvPr id="198" name="群組 197"/>
            <p:cNvGrpSpPr/>
            <p:nvPr/>
          </p:nvGrpSpPr>
          <p:grpSpPr>
            <a:xfrm>
              <a:off x="4382170" y="5679057"/>
              <a:ext cx="1087549" cy="621525"/>
              <a:chOff x="1958817" y="4059096"/>
              <a:chExt cx="1087549" cy="621525"/>
            </a:xfrm>
          </p:grpSpPr>
          <p:grpSp>
            <p:nvGrpSpPr>
              <p:cNvPr id="199" name="群組 198"/>
              <p:cNvGrpSpPr/>
              <p:nvPr/>
            </p:nvGrpSpPr>
            <p:grpSpPr>
              <a:xfrm>
                <a:off x="2686330" y="4293096"/>
                <a:ext cx="360036" cy="144000"/>
                <a:chOff x="1439656" y="4796300"/>
                <a:chExt cx="360036" cy="144000"/>
              </a:xfrm>
            </p:grpSpPr>
            <p:sp>
              <p:nvSpPr>
                <p:cNvPr id="206" name="矩形 205"/>
                <p:cNvSpPr/>
                <p:nvPr/>
              </p:nvSpPr>
              <p:spPr>
                <a:xfrm>
                  <a:off x="1475688" y="4832300"/>
                  <a:ext cx="288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7" name="矩形 206"/>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8" name="矩形 207"/>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0" name="群組 199"/>
              <p:cNvGrpSpPr/>
              <p:nvPr/>
            </p:nvGrpSpPr>
            <p:grpSpPr>
              <a:xfrm flipH="1">
                <a:off x="1958817" y="4293096"/>
                <a:ext cx="900004" cy="144000"/>
                <a:chOff x="899688" y="4796300"/>
                <a:chExt cx="900004" cy="144000"/>
              </a:xfrm>
            </p:grpSpPr>
            <p:sp>
              <p:nvSpPr>
                <p:cNvPr id="203" name="矩形 202"/>
                <p:cNvSpPr/>
                <p:nvPr/>
              </p:nvSpPr>
              <p:spPr>
                <a:xfrm>
                  <a:off x="899688" y="4832300"/>
                  <a:ext cx="864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 name="矩形 203"/>
                <p:cNvSpPr/>
                <p:nvPr/>
              </p:nvSpPr>
              <p:spPr>
                <a:xfrm>
                  <a:off x="1439656" y="4850300"/>
                  <a:ext cx="36000" cy="3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 name="矩形 204"/>
                <p:cNvSpPr/>
                <p:nvPr/>
              </p:nvSpPr>
              <p:spPr>
                <a:xfrm>
                  <a:off x="1727684" y="4796300"/>
                  <a:ext cx="72008"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1" name="弧形 200"/>
              <p:cNvSpPr/>
              <p:nvPr/>
            </p:nvSpPr>
            <p:spPr>
              <a:xfrm>
                <a:off x="2071156" y="4068621"/>
                <a:ext cx="612000" cy="612000"/>
              </a:xfrm>
              <a:prstGeom prst="arc">
                <a:avLst>
                  <a:gd name="adj1" fmla="val 16200000"/>
                  <a:gd name="adj2" fmla="val 2158172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02" name="矩形 201"/>
              <p:cNvSpPr/>
              <p:nvPr/>
            </p:nvSpPr>
            <p:spPr>
              <a:xfrm>
                <a:off x="2328968" y="4059096"/>
                <a:ext cx="36000" cy="32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0" name="文字方塊 209"/>
            <p:cNvSpPr txBox="1"/>
            <p:nvPr/>
          </p:nvSpPr>
          <p:spPr>
            <a:xfrm>
              <a:off x="4487363" y="6300028"/>
              <a:ext cx="877163" cy="492443"/>
            </a:xfrm>
            <a:prstGeom prst="rect">
              <a:avLst/>
            </a:prstGeom>
            <a:noFill/>
          </p:spPr>
          <p:txBody>
            <a:bodyPr wrap="none" rtlCol="0">
              <a:spAutoFit/>
            </a:bodyPr>
            <a:lstStyle/>
            <a:p>
              <a:r>
                <a:rPr lang="zh-TW" altLang="en-US" dirty="0" smtClean="0"/>
                <a:t>單開窗</a:t>
              </a:r>
              <a:endParaRPr lang="zh-TW" altLang="en-US" dirty="0"/>
            </a:p>
          </p:txBody>
        </p:sp>
      </p:grpSp>
      <p:sp>
        <p:nvSpPr>
          <p:cNvPr id="227" name="矩形 22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8" name="矩形 22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8"/>
            <a:ext cx="5167775" cy="463451"/>
          </a:xfrm>
        </p:spPr>
        <p:txBody>
          <a:bodyPr>
            <a:normAutofit/>
          </a:bodyPr>
          <a:lstStyle/>
          <a:p>
            <a:pPr algn="ctr"/>
            <a:r>
              <a:rPr lang="zh-TW" altLang="en-US" sz="2400" dirty="0" smtClean="0">
                <a:solidFill>
                  <a:srgbClr val="FFFF00"/>
                </a:solidFill>
              </a:rPr>
              <a:t>一般建築設計圖例</a:t>
            </a:r>
            <a:endParaRPr lang="zh-TW" altLang="en-US" sz="2400" dirty="0">
              <a:solidFill>
                <a:srgbClr val="FFFF00"/>
              </a:solidFill>
            </a:endParaRPr>
          </a:p>
        </p:txBody>
      </p:sp>
      <p:sp>
        <p:nvSpPr>
          <p:cNvPr id="229"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46</a:t>
            </a:fld>
            <a:endParaRPr lang="zh-TW" altLang="en-US" sz="2400" dirty="0"/>
          </a:p>
        </p:txBody>
      </p:sp>
      <p:sp>
        <p:nvSpPr>
          <p:cNvPr id="230" name="文字方塊 229"/>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231"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947321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34" y="573528"/>
            <a:ext cx="4799402" cy="340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567435" y="4029913"/>
            <a:ext cx="3644526" cy="646331"/>
          </a:xfrm>
          <a:prstGeom prst="rect">
            <a:avLst/>
          </a:prstGeom>
          <a:noFill/>
        </p:spPr>
        <p:txBody>
          <a:bodyPr wrap="square" rtlCol="0">
            <a:spAutoFit/>
          </a:bodyPr>
          <a:lstStyle/>
          <a:p>
            <a:r>
              <a:rPr lang="zh-TW" altLang="en-US" dirty="0" smtClean="0"/>
              <a:t>    逐一完成學校硬體建築物平面圖繪製</a:t>
            </a:r>
            <a:endParaRPr lang="zh-TW"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250" y="1800226"/>
            <a:ext cx="4379120" cy="295423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文字方塊 3"/>
          <p:cNvSpPr txBox="1"/>
          <p:nvPr/>
        </p:nvSpPr>
        <p:spPr>
          <a:xfrm>
            <a:off x="5544109" y="1491630"/>
            <a:ext cx="2492990" cy="369332"/>
          </a:xfrm>
          <a:prstGeom prst="rect">
            <a:avLst/>
          </a:prstGeom>
          <a:noFill/>
        </p:spPr>
        <p:txBody>
          <a:bodyPr wrap="none" rtlCol="0">
            <a:spAutoFit/>
          </a:bodyPr>
          <a:lstStyle/>
          <a:p>
            <a:r>
              <a:rPr lang="zh-TW" altLang="en-US" dirty="0" smtClean="0"/>
              <a:t>完成走廊與通道之繪製</a:t>
            </a:r>
            <a:endParaRPr lang="zh-TW" altLang="en-US" dirty="0"/>
          </a:p>
        </p:txBody>
      </p:sp>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左箭號 8"/>
          <p:cNvSpPr/>
          <p:nvPr/>
        </p:nvSpPr>
        <p:spPr>
          <a:xfrm rot="5400000">
            <a:off x="650410" y="3991062"/>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左箭號 9"/>
          <p:cNvSpPr/>
          <p:nvPr/>
        </p:nvSpPr>
        <p:spPr>
          <a:xfrm rot="16200000" flipV="1">
            <a:off x="7995227" y="1513813"/>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p:cNvSpPr>
            <a:spLocks noGrp="1"/>
          </p:cNvSpPr>
          <p:nvPr>
            <p:ph type="title"/>
          </p:nvPr>
        </p:nvSpPr>
        <p:spPr>
          <a:xfrm>
            <a:off x="2967135" y="-20539"/>
            <a:ext cx="5167775" cy="463451"/>
          </a:xfrm>
        </p:spPr>
        <p:txBody>
          <a:bodyPr>
            <a:normAutofit/>
          </a:bodyPr>
          <a:lstStyle/>
          <a:p>
            <a:pPr algn="ctr"/>
            <a:r>
              <a:rPr lang="zh-TW" altLang="en-US" sz="2400" dirty="0" smtClean="0">
                <a:solidFill>
                  <a:srgbClr val="FFFF00"/>
                </a:solidFill>
              </a:rPr>
              <a:t>校園建築設施繪製</a:t>
            </a:r>
            <a:endParaRPr lang="zh-TW" altLang="en-US" sz="2400" dirty="0">
              <a:solidFill>
                <a:srgbClr val="FFFF00"/>
              </a:solidFill>
            </a:endParaRPr>
          </a:p>
        </p:txBody>
      </p:sp>
      <p:sp>
        <p:nvSpPr>
          <p:cNvPr id="12"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47</a:t>
            </a:fld>
            <a:endParaRPr lang="zh-TW" altLang="en-US" sz="2400" dirty="0"/>
          </a:p>
        </p:txBody>
      </p:sp>
      <p:sp>
        <p:nvSpPr>
          <p:cNvPr id="13" name="文字方塊 12"/>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4"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385428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40" y="573528"/>
            <a:ext cx="4699349" cy="316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43608" y="3766806"/>
            <a:ext cx="3057247" cy="338554"/>
          </a:xfrm>
          <a:prstGeom prst="rect">
            <a:avLst/>
          </a:prstGeom>
          <a:noFill/>
        </p:spPr>
        <p:txBody>
          <a:bodyPr wrap="none" rtlCol="0">
            <a:spAutoFit/>
          </a:bodyPr>
          <a:lstStyle/>
          <a:p>
            <a:r>
              <a:rPr lang="zh-TW" altLang="en-US" sz="1600" dirty="0" smtClean="0"/>
              <a:t>將校園其他設施繪製入適當位置</a:t>
            </a:r>
            <a:endParaRPr lang="zh-TW" altLang="en-US" sz="16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014" y="2139702"/>
            <a:ext cx="3903434" cy="263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6213084" y="1851670"/>
            <a:ext cx="1826141" cy="338554"/>
          </a:xfrm>
          <a:prstGeom prst="rect">
            <a:avLst/>
          </a:prstGeom>
          <a:noFill/>
        </p:spPr>
        <p:txBody>
          <a:bodyPr wrap="none" rtlCol="0">
            <a:spAutoFit/>
          </a:bodyPr>
          <a:lstStyle/>
          <a:p>
            <a:r>
              <a:rPr lang="zh-TW" altLang="en-US" sz="1600" dirty="0" smtClean="0"/>
              <a:t>描繪校園周邊道路</a:t>
            </a:r>
            <a:endParaRPr lang="zh-TW" altLang="en-US" sz="1600" dirty="0"/>
          </a:p>
        </p:txBody>
      </p:sp>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左箭號 8"/>
          <p:cNvSpPr/>
          <p:nvPr/>
        </p:nvSpPr>
        <p:spPr>
          <a:xfrm rot="16200000" flipV="1">
            <a:off x="6051010" y="1890520"/>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左箭號 9"/>
          <p:cNvSpPr/>
          <p:nvPr/>
        </p:nvSpPr>
        <p:spPr>
          <a:xfrm rot="5400000">
            <a:off x="866434" y="3727956"/>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p:cNvSpPr>
            <a:spLocks noGrp="1"/>
          </p:cNvSpPr>
          <p:nvPr>
            <p:ph type="title"/>
          </p:nvPr>
        </p:nvSpPr>
        <p:spPr>
          <a:xfrm>
            <a:off x="2967135" y="-20539"/>
            <a:ext cx="5167775" cy="463451"/>
          </a:xfrm>
        </p:spPr>
        <p:txBody>
          <a:bodyPr>
            <a:normAutofit/>
          </a:bodyPr>
          <a:lstStyle/>
          <a:p>
            <a:pPr algn="ctr"/>
            <a:r>
              <a:rPr lang="zh-TW" altLang="en-US" sz="2400" dirty="0" smtClean="0">
                <a:solidFill>
                  <a:srgbClr val="FFFF00"/>
                </a:solidFill>
              </a:rPr>
              <a:t>校園周邊建築設施繪製</a:t>
            </a:r>
            <a:endParaRPr lang="zh-TW" altLang="en-US" sz="2400" dirty="0">
              <a:solidFill>
                <a:srgbClr val="FFFF00"/>
              </a:solidFill>
            </a:endParaRPr>
          </a:p>
        </p:txBody>
      </p:sp>
      <p:sp>
        <p:nvSpPr>
          <p:cNvPr id="12"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48</a:t>
            </a:fld>
            <a:endParaRPr lang="zh-TW" altLang="en-US" sz="2400" dirty="0"/>
          </a:p>
        </p:txBody>
      </p:sp>
      <p:sp>
        <p:nvSpPr>
          <p:cNvPr id="13" name="文字方塊 12"/>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4"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917349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627114" y="627534"/>
            <a:ext cx="4043585" cy="1820850"/>
            <a:chOff x="611560" y="2276872"/>
            <a:chExt cx="4043585" cy="242780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65" t="19662" r="15519" b="3646"/>
            <a:stretch/>
          </p:blipFill>
          <p:spPr bwMode="auto">
            <a:xfrm>
              <a:off x="611560" y="2276872"/>
              <a:ext cx="4043585" cy="24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上-下雙向箭號 2"/>
            <p:cNvSpPr/>
            <p:nvPr/>
          </p:nvSpPr>
          <p:spPr>
            <a:xfrm>
              <a:off x="3491880" y="2333624"/>
              <a:ext cx="720080" cy="231279"/>
            </a:xfrm>
            <a:prstGeom prst="upDownArrow">
              <a:avLst>
                <a:gd name="adj1" fmla="val 35828"/>
                <a:gd name="adj2" fmla="val 29056"/>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上-下雙向箭號 4"/>
            <p:cNvSpPr/>
            <p:nvPr/>
          </p:nvSpPr>
          <p:spPr>
            <a:xfrm>
              <a:off x="1187624" y="2325437"/>
              <a:ext cx="720080" cy="231279"/>
            </a:xfrm>
            <a:prstGeom prst="upDownArrow">
              <a:avLst>
                <a:gd name="adj1" fmla="val 35828"/>
                <a:gd name="adj2" fmla="val 29056"/>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p:cNvSpPr txBox="1"/>
          <p:nvPr/>
        </p:nvSpPr>
        <p:spPr>
          <a:xfrm>
            <a:off x="755576" y="2517745"/>
            <a:ext cx="3672408" cy="584775"/>
          </a:xfrm>
          <a:prstGeom prst="rect">
            <a:avLst/>
          </a:prstGeom>
          <a:noFill/>
        </p:spPr>
        <p:txBody>
          <a:bodyPr wrap="square" rtlCol="0">
            <a:spAutoFit/>
          </a:bodyPr>
          <a:lstStyle/>
          <a:p>
            <a:r>
              <a:rPr lang="zh-TW" altLang="en-US" sz="1600" dirty="0" smtClean="0"/>
              <a:t>    將</a:t>
            </a:r>
            <a:r>
              <a:rPr lang="zh-TW" altLang="en-US" sz="1600" dirty="0"/>
              <a:t>所有物件群組</a:t>
            </a:r>
            <a:r>
              <a:rPr lang="zh-TW" altLang="en-US" sz="1600" dirty="0" smtClean="0"/>
              <a:t>後</a:t>
            </a:r>
            <a:r>
              <a:rPr lang="zh-TW" altLang="en-US" sz="1600" dirty="0" smtClean="0">
                <a:latin typeface="新細明體"/>
                <a:ea typeface="新細明體"/>
              </a:rPr>
              <a:t>，旋轉至圖檔上緣與簡報底圖平行</a:t>
            </a:r>
            <a:r>
              <a:rPr lang="zh-TW" altLang="en-US" sz="1600" dirty="0" smtClean="0">
                <a:latin typeface="新細明體"/>
              </a:rPr>
              <a:t>，解除群組</a:t>
            </a:r>
            <a:endParaRPr lang="zh-TW" altLang="en-US" sz="16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688169"/>
            <a:ext cx="4020220" cy="271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4722594" y="4407954"/>
            <a:ext cx="2441694" cy="338554"/>
          </a:xfrm>
          <a:prstGeom prst="rect">
            <a:avLst/>
          </a:prstGeom>
          <a:noFill/>
        </p:spPr>
        <p:txBody>
          <a:bodyPr wrap="none" rtlCol="0">
            <a:spAutoFit/>
          </a:bodyPr>
          <a:lstStyle/>
          <a:p>
            <a:r>
              <a:rPr lang="zh-TW" altLang="en-US" sz="1600" dirty="0" smtClean="0"/>
              <a:t>將地籍圖多邊形填滿色彩</a:t>
            </a:r>
            <a:endParaRPr lang="zh-TW" altLang="en-US" sz="1600" dirty="0"/>
          </a:p>
        </p:txBody>
      </p:sp>
      <p:sp>
        <p:nvSpPr>
          <p:cNvPr id="10" name="矩形 9"/>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p:cNvSpPr>
            <a:spLocks noGrp="1"/>
          </p:cNvSpPr>
          <p:nvPr>
            <p:ph type="title"/>
          </p:nvPr>
        </p:nvSpPr>
        <p:spPr>
          <a:xfrm>
            <a:off x="2967135" y="-20539"/>
            <a:ext cx="5167775" cy="463451"/>
          </a:xfrm>
        </p:spPr>
        <p:txBody>
          <a:bodyPr>
            <a:normAutofit/>
          </a:bodyPr>
          <a:lstStyle/>
          <a:p>
            <a:pPr algn="ctr"/>
            <a:r>
              <a:rPr lang="zh-TW" altLang="en-US" sz="2400" dirty="0" smtClean="0">
                <a:solidFill>
                  <a:srgbClr val="FFFF00"/>
                </a:solidFill>
              </a:rPr>
              <a:t>指北方向還原</a:t>
            </a:r>
            <a:endParaRPr lang="zh-TW" altLang="en-US" sz="2400" dirty="0">
              <a:solidFill>
                <a:srgbClr val="FFFF00"/>
              </a:solidFill>
            </a:endParaRPr>
          </a:p>
        </p:txBody>
      </p:sp>
      <p:sp>
        <p:nvSpPr>
          <p:cNvPr id="13" name="向左箭號 12"/>
          <p:cNvSpPr/>
          <p:nvPr/>
        </p:nvSpPr>
        <p:spPr>
          <a:xfrm rot="5400000">
            <a:off x="794426" y="2538592"/>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左箭號 13"/>
          <p:cNvSpPr/>
          <p:nvPr/>
        </p:nvSpPr>
        <p:spPr>
          <a:xfrm rot="5400000">
            <a:off x="4545419" y="4410800"/>
            <a:ext cx="2103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49</a:t>
            </a:fld>
            <a:endParaRPr lang="zh-TW" altLang="en-US" sz="2400" dirty="0"/>
          </a:p>
        </p:txBody>
      </p:sp>
      <p:sp>
        <p:nvSpPr>
          <p:cNvPr id="16" name="文字方塊 15"/>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7"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22753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533645" y="591383"/>
            <a:ext cx="8136904" cy="646331"/>
          </a:xfrm>
          <a:prstGeom prst="rect">
            <a:avLst/>
          </a:prstGeom>
          <a:noFill/>
        </p:spPr>
        <p:txBody>
          <a:bodyPr wrap="square" rtlCol="0">
            <a:spAutoFit/>
          </a:bodyPr>
          <a:lstStyle/>
          <a:p>
            <a:r>
              <a:rPr lang="zh-TW" altLang="en-US" dirty="0"/>
              <a:t>參酌行政院災害防救委員會所制訂之「防災地圖作業手冊」，防災地圖應包括地圖標題、編號、主題圖、圖例、指北針、</a:t>
            </a:r>
            <a:r>
              <a:rPr lang="zh-TW" altLang="en-US" dirty="0" smtClean="0"/>
              <a:t>主題相片</a:t>
            </a:r>
            <a:r>
              <a:rPr lang="zh-TW" altLang="en-US" dirty="0" smtClean="0"/>
              <a:t>等內容</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253139"/>
            <a:ext cx="6264696" cy="3325108"/>
          </a:xfrm>
          <a:prstGeom prst="rect">
            <a:avLst/>
          </a:prstGeom>
        </p:spPr>
      </p:pic>
      <p:sp>
        <p:nvSpPr>
          <p:cNvPr id="5" name="文字方塊 4"/>
          <p:cNvSpPr txBox="1"/>
          <p:nvPr/>
        </p:nvSpPr>
        <p:spPr>
          <a:xfrm>
            <a:off x="3076278" y="4578247"/>
            <a:ext cx="5456163" cy="276999"/>
          </a:xfrm>
          <a:prstGeom prst="rect">
            <a:avLst/>
          </a:prstGeom>
          <a:noFill/>
        </p:spPr>
        <p:txBody>
          <a:bodyPr wrap="square" rtlCol="0">
            <a:spAutoFit/>
          </a:bodyPr>
          <a:lstStyle/>
          <a:p>
            <a:pPr algn="r"/>
            <a:r>
              <a:rPr lang="zh-TW" altLang="en-US" sz="1200" dirty="0"/>
              <a:t>資料來源：行政院災害防救委員會「防災地圖作業手冊」</a:t>
            </a:r>
          </a:p>
        </p:txBody>
      </p:sp>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45600"/>
            <a:ext cx="5167775" cy="514410"/>
          </a:xfrm>
        </p:spPr>
        <p:txBody>
          <a:bodyPr>
            <a:normAutofit/>
          </a:bodyPr>
          <a:lstStyle/>
          <a:p>
            <a:pPr algn="ctr"/>
            <a:r>
              <a:rPr lang="zh-TW" altLang="en-US" sz="2400" dirty="0"/>
              <a:t>防災地圖</a:t>
            </a:r>
            <a:r>
              <a:rPr lang="zh-TW" altLang="en-US" sz="2400" dirty="0" smtClean="0"/>
              <a:t>內容</a:t>
            </a:r>
            <a:r>
              <a:rPr lang="en-US" altLang="zh-TW" sz="2400" dirty="0" smtClean="0"/>
              <a:t>(</a:t>
            </a:r>
            <a:r>
              <a:rPr lang="zh-TW" altLang="en-US" sz="2400" dirty="0" smtClean="0"/>
              <a:t>一</a:t>
            </a:r>
            <a:r>
              <a:rPr lang="en-US" altLang="zh-TW" sz="2400" dirty="0" smtClean="0"/>
              <a:t>)</a:t>
            </a:r>
            <a:endParaRPr lang="zh-TW" altLang="en-US" sz="2400" dirty="0"/>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5</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0061497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8350"/>
            <a:ext cx="8208912" cy="418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467544" y="4461960"/>
            <a:ext cx="8136904" cy="338554"/>
          </a:xfrm>
          <a:prstGeom prst="rect">
            <a:avLst/>
          </a:prstGeom>
          <a:noFill/>
        </p:spPr>
        <p:txBody>
          <a:bodyPr wrap="square" rtlCol="0">
            <a:spAutoFit/>
          </a:bodyPr>
          <a:lstStyle/>
          <a:p>
            <a:pPr algn="ctr"/>
            <a:r>
              <a:rPr lang="zh-TW" altLang="en-US" sz="1600" dirty="0" smtClean="0"/>
              <a:t>在各處貼上植栽圖後</a:t>
            </a:r>
            <a:r>
              <a:rPr lang="zh-TW" altLang="en-US" sz="1600" dirty="0" smtClean="0">
                <a:latin typeface="新細明體"/>
                <a:ea typeface="新細明體"/>
              </a:rPr>
              <a:t>，將電子地圖圖檔刪除或淡化</a:t>
            </a:r>
            <a:r>
              <a:rPr lang="zh-TW" altLang="en-US" sz="1600" dirty="0" smtClean="0">
                <a:latin typeface="新細明體"/>
              </a:rPr>
              <a:t>，即可完成校園平面圖</a:t>
            </a:r>
            <a:endParaRPr lang="zh-TW" altLang="en-US" sz="1600" dirty="0"/>
          </a:p>
        </p:txBody>
      </p:sp>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1"/>
          <p:cNvSpPr>
            <a:spLocks noGrp="1"/>
          </p:cNvSpPr>
          <p:nvPr>
            <p:ph type="title"/>
          </p:nvPr>
        </p:nvSpPr>
        <p:spPr>
          <a:xfrm>
            <a:off x="2967135" y="-20539"/>
            <a:ext cx="5167775" cy="463451"/>
          </a:xfrm>
        </p:spPr>
        <p:txBody>
          <a:bodyPr>
            <a:normAutofit/>
          </a:bodyPr>
          <a:lstStyle/>
          <a:p>
            <a:pPr algn="ctr"/>
            <a:r>
              <a:rPr lang="zh-TW" altLang="en-US" sz="2400" dirty="0" smtClean="0">
                <a:solidFill>
                  <a:srgbClr val="FFFF00"/>
                </a:solidFill>
              </a:rPr>
              <a:t>平面圖完成</a:t>
            </a:r>
            <a:endParaRPr lang="zh-TW" altLang="en-US" sz="2400" dirty="0">
              <a:solidFill>
                <a:srgbClr val="FFFF00"/>
              </a:solidFill>
            </a:endParaRPr>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50</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490983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51</a:t>
            </a:fld>
            <a:endParaRPr lang="zh-TW" altLang="en-US" sz="2400" dirty="0"/>
          </a:p>
        </p:txBody>
      </p:sp>
      <p:sp>
        <p:nvSpPr>
          <p:cNvPr id="4" name="矩形 3"/>
          <p:cNvSpPr/>
          <p:nvPr/>
        </p:nvSpPr>
        <p:spPr>
          <a:xfrm>
            <a:off x="2915817" y="-20539"/>
            <a:ext cx="5328592"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59832" y="-19702"/>
            <a:ext cx="5075078" cy="433037"/>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33016" y="-32549"/>
            <a:ext cx="5328711" cy="458730"/>
          </a:xfrm>
        </p:spPr>
        <p:txBody>
          <a:bodyPr>
            <a:normAutofit/>
          </a:bodyPr>
          <a:lstStyle/>
          <a:p>
            <a:pPr algn="ctr"/>
            <a:r>
              <a:rPr lang="zh-TW" altLang="en-US" sz="2400" dirty="0" smtClean="0">
                <a:solidFill>
                  <a:srgbClr val="FFFF00"/>
                </a:solidFill>
              </a:rPr>
              <a:t>災害避難疏散</a:t>
            </a:r>
            <a:r>
              <a:rPr lang="zh-TW" altLang="zh-TW" sz="2400" dirty="0" smtClean="0">
                <a:solidFill>
                  <a:srgbClr val="FFFF00"/>
                </a:solidFill>
              </a:rPr>
              <a:t>地圖</a:t>
            </a:r>
            <a:r>
              <a:rPr lang="en-US" altLang="zh-TW" sz="2400" dirty="0" smtClean="0">
                <a:solidFill>
                  <a:srgbClr val="FFFF00"/>
                </a:solidFill>
              </a:rPr>
              <a:t>(</a:t>
            </a:r>
            <a:r>
              <a:rPr lang="zh-TW" altLang="en-US" sz="2400" dirty="0" smtClean="0">
                <a:solidFill>
                  <a:srgbClr val="FFFF00"/>
                </a:solidFill>
              </a:rPr>
              <a:t>坡地</a:t>
            </a:r>
            <a:r>
              <a:rPr lang="en-US" altLang="zh-TW" sz="2400" dirty="0" smtClean="0">
                <a:solidFill>
                  <a:srgbClr val="FFFF00"/>
                </a:solidFill>
              </a:rPr>
              <a:t>)</a:t>
            </a:r>
            <a:endParaRPr lang="zh-TW" altLang="en-US" sz="2400" dirty="0">
              <a:solidFill>
                <a:srgbClr val="FFFF00"/>
              </a:solidFill>
            </a:endParaRPr>
          </a:p>
        </p:txBody>
      </p:sp>
      <p:pic>
        <p:nvPicPr>
          <p:cNvPr id="6" name="圖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990" y="531846"/>
            <a:ext cx="8162467" cy="39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8" name="文字方塊 7"/>
          <p:cNvSpPr txBox="1"/>
          <p:nvPr/>
        </p:nvSpPr>
        <p:spPr>
          <a:xfrm>
            <a:off x="467544" y="4461960"/>
            <a:ext cx="8136904" cy="338554"/>
          </a:xfrm>
          <a:prstGeom prst="rect">
            <a:avLst/>
          </a:prstGeom>
          <a:noFill/>
        </p:spPr>
        <p:txBody>
          <a:bodyPr wrap="square" rtlCol="0">
            <a:spAutoFit/>
          </a:bodyPr>
          <a:lstStyle/>
          <a:p>
            <a:pPr algn="ctr"/>
            <a:r>
              <a:rPr lang="zh-TW" altLang="en-US" sz="1600" dirty="0" smtClean="0"/>
              <a:t>將完成平面圖去除底圖並加上避難疏散路線及相關防災資訊即可完成防災地圖</a:t>
            </a:r>
            <a:endParaRPr lang="zh-TW" altLang="en-US" sz="1600" dirty="0"/>
          </a:p>
        </p:txBody>
      </p:sp>
      <p:sp>
        <p:nvSpPr>
          <p:cNvPr id="9"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1431293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653106" y="567720"/>
            <a:ext cx="7917843" cy="369332"/>
          </a:xfrm>
          <a:prstGeom prst="rect">
            <a:avLst/>
          </a:prstGeom>
          <a:noFill/>
        </p:spPr>
        <p:txBody>
          <a:bodyPr wrap="square" rtlCol="0">
            <a:spAutoFit/>
          </a:bodyPr>
          <a:lstStyle/>
          <a:p>
            <a:pPr marL="1457325" indent="-1457325"/>
            <a:r>
              <a:rPr lang="en-US" altLang="zh-TW" dirty="0"/>
              <a:t>(</a:t>
            </a:r>
            <a:r>
              <a:rPr lang="zh-TW" altLang="en-US" dirty="0"/>
              <a:t>一</a:t>
            </a:r>
            <a:r>
              <a:rPr lang="en-US" altLang="zh-TW" dirty="0"/>
              <a:t>)</a:t>
            </a:r>
            <a:r>
              <a:rPr lang="zh-TW" altLang="en-US" b="1" dirty="0" smtClean="0">
                <a:solidFill>
                  <a:srgbClr val="FF0000"/>
                </a:solidFill>
              </a:rPr>
              <a:t>主體圖</a:t>
            </a:r>
            <a:r>
              <a:rPr lang="zh-TW" altLang="en-US" dirty="0" smtClean="0"/>
              <a:t>：可</a:t>
            </a:r>
            <a:r>
              <a:rPr lang="zh-TW" altLang="en-US" dirty="0"/>
              <a:t>採用地形圖或衛星航照圖，並以突顯災害潛勢</a:t>
            </a:r>
            <a:r>
              <a:rPr lang="zh-TW" altLang="en-US" dirty="0" smtClean="0"/>
              <a:t>之</a:t>
            </a:r>
            <a:r>
              <a:rPr lang="zh-TW" altLang="en-US" dirty="0" smtClean="0"/>
              <a:t>內容</a:t>
            </a:r>
            <a:r>
              <a:rPr lang="zh-TW" altLang="en-US" dirty="0"/>
              <a:t>為</a:t>
            </a:r>
            <a:r>
              <a:rPr lang="zh-TW" altLang="en-US" dirty="0" smtClean="0"/>
              <a:t>原則</a:t>
            </a:r>
            <a:endParaRPr lang="zh-TW" altLang="en-US" dirty="0"/>
          </a:p>
        </p:txBody>
      </p:sp>
      <p:sp>
        <p:nvSpPr>
          <p:cNvPr id="7" name="文字方塊 6"/>
          <p:cNvSpPr txBox="1"/>
          <p:nvPr/>
        </p:nvSpPr>
        <p:spPr>
          <a:xfrm>
            <a:off x="653106" y="896299"/>
            <a:ext cx="7917843" cy="646331"/>
          </a:xfrm>
          <a:prstGeom prst="rect">
            <a:avLst/>
          </a:prstGeom>
          <a:noFill/>
        </p:spPr>
        <p:txBody>
          <a:bodyPr wrap="square" rtlCol="0">
            <a:spAutoFit/>
          </a:bodyPr>
          <a:lstStyle/>
          <a:p>
            <a:pPr marL="381000" indent="-381000"/>
            <a:r>
              <a:rPr lang="en-US" altLang="zh-TW" dirty="0" smtClean="0"/>
              <a:t>(</a:t>
            </a:r>
            <a:r>
              <a:rPr lang="zh-TW" altLang="en-US" dirty="0" smtClean="0"/>
              <a:t>二</a:t>
            </a:r>
            <a:r>
              <a:rPr lang="en-US" altLang="zh-TW" dirty="0" smtClean="0"/>
              <a:t>)</a:t>
            </a:r>
            <a:r>
              <a:rPr lang="zh-TW" altLang="en-US" b="1" dirty="0" smtClean="0">
                <a:solidFill>
                  <a:srgbClr val="FF0000"/>
                </a:solidFill>
              </a:rPr>
              <a:t>標示</a:t>
            </a:r>
            <a:r>
              <a:rPr lang="zh-TW" altLang="en-US" dirty="0" smtClean="0"/>
              <a:t>：災害</a:t>
            </a:r>
            <a:r>
              <a:rPr lang="zh-TW" altLang="en-US" dirty="0"/>
              <a:t>潛勢範圍、 防救災資源分佈、避難收容點，並依</a:t>
            </a:r>
            <a:r>
              <a:rPr lang="zh-TW" altLang="en-US" dirty="0" smtClean="0"/>
              <a:t>個別</a:t>
            </a:r>
            <a:r>
              <a:rPr lang="zh-TW" altLang="en-US" dirty="0"/>
              <a:t>不同災害所需資訊加以繪製</a:t>
            </a:r>
            <a:r>
              <a:rPr lang="zh-TW" altLang="en-US" dirty="0" smtClean="0"/>
              <a:t>。</a:t>
            </a:r>
            <a:endParaRPr lang="zh-TW" altLang="en-US" dirty="0"/>
          </a:p>
        </p:txBody>
      </p:sp>
      <p:sp>
        <p:nvSpPr>
          <p:cNvPr id="8" name="文字方塊 7"/>
          <p:cNvSpPr txBox="1"/>
          <p:nvPr/>
        </p:nvSpPr>
        <p:spPr>
          <a:xfrm>
            <a:off x="653106" y="1501877"/>
            <a:ext cx="7942916" cy="646331"/>
          </a:xfrm>
          <a:prstGeom prst="rect">
            <a:avLst/>
          </a:prstGeom>
          <a:noFill/>
        </p:spPr>
        <p:txBody>
          <a:bodyPr wrap="square" rtlCol="0">
            <a:spAutoFit/>
          </a:bodyPr>
          <a:lstStyle/>
          <a:p>
            <a:pPr marL="390525" indent="-390525"/>
            <a:r>
              <a:rPr lang="en-US" altLang="zh-TW" dirty="0" smtClean="0"/>
              <a:t>(</a:t>
            </a:r>
            <a:r>
              <a:rPr lang="zh-TW" altLang="en-US" dirty="0" smtClean="0"/>
              <a:t>三</a:t>
            </a:r>
            <a:r>
              <a:rPr lang="en-US" altLang="zh-TW" dirty="0" smtClean="0"/>
              <a:t>)</a:t>
            </a:r>
            <a:r>
              <a:rPr lang="zh-TW" altLang="en-US" b="1" dirty="0" smtClean="0">
                <a:solidFill>
                  <a:srgbClr val="FF0000"/>
                </a:solidFill>
              </a:rPr>
              <a:t>圖例標示</a:t>
            </a:r>
            <a:r>
              <a:rPr lang="zh-TW" altLang="en-US" dirty="0" smtClean="0"/>
              <a:t>：分為</a:t>
            </a:r>
            <a:r>
              <a:rPr lang="zh-TW" altLang="en-US" dirty="0"/>
              <a:t>道路、防災、設施、行政區域界線與特定</a:t>
            </a:r>
            <a:r>
              <a:rPr lang="zh-TW" altLang="en-US" dirty="0" smtClean="0"/>
              <a:t>災害資訊等</a:t>
            </a:r>
            <a:r>
              <a:rPr lang="en-US" altLang="zh-TW" dirty="0" smtClean="0"/>
              <a:t>5</a:t>
            </a:r>
            <a:r>
              <a:rPr lang="zh-TW" altLang="en-US" dirty="0" smtClean="0"/>
              <a:t>部分。</a:t>
            </a:r>
            <a:endParaRPr lang="zh-TW" altLang="en-US" dirty="0"/>
          </a:p>
        </p:txBody>
      </p:sp>
      <p:sp>
        <p:nvSpPr>
          <p:cNvPr id="9" name="文字方塊 8"/>
          <p:cNvSpPr txBox="1"/>
          <p:nvPr/>
        </p:nvSpPr>
        <p:spPr>
          <a:xfrm>
            <a:off x="653106" y="2107456"/>
            <a:ext cx="2694758" cy="1200329"/>
          </a:xfrm>
          <a:prstGeom prst="rect">
            <a:avLst/>
          </a:prstGeom>
          <a:noFill/>
        </p:spPr>
        <p:txBody>
          <a:bodyPr wrap="square" rtlCol="0">
            <a:spAutoFit/>
          </a:bodyPr>
          <a:lstStyle/>
          <a:p>
            <a:pPr marL="400050" indent="-400050"/>
            <a:r>
              <a:rPr lang="en-US" altLang="zh-TW" dirty="0" smtClean="0"/>
              <a:t>(</a:t>
            </a:r>
            <a:r>
              <a:rPr lang="zh-TW" altLang="en-US" dirty="0" smtClean="0"/>
              <a:t>四</a:t>
            </a:r>
            <a:r>
              <a:rPr lang="en-US" altLang="zh-TW" dirty="0" smtClean="0"/>
              <a:t>)</a:t>
            </a:r>
            <a:r>
              <a:rPr lang="zh-TW" altLang="en-US" b="1" dirty="0" smtClean="0">
                <a:solidFill>
                  <a:srgbClr val="FF0000"/>
                </a:solidFill>
              </a:rPr>
              <a:t>方向標示</a:t>
            </a:r>
            <a:r>
              <a:rPr lang="zh-TW" altLang="en-US" dirty="0" smtClean="0"/>
              <a:t>：</a:t>
            </a:r>
            <a:r>
              <a:rPr lang="zh-TW" altLang="en-US" dirty="0" smtClean="0"/>
              <a:t>原則以北方朝</a:t>
            </a:r>
            <a:r>
              <a:rPr lang="zh-TW" altLang="en-US" dirty="0"/>
              <a:t>上</a:t>
            </a:r>
            <a:r>
              <a:rPr lang="zh-TW" altLang="en-US" dirty="0" smtClean="0"/>
              <a:t>為主</a:t>
            </a:r>
            <a:r>
              <a:rPr lang="zh-TW" altLang="en-US" dirty="0"/>
              <a:t>，</a:t>
            </a:r>
            <a:r>
              <a:rPr lang="zh-TW" altLang="en-US" dirty="0" smtClean="0"/>
              <a:t>若各地區狀況不許可，則不在此</a:t>
            </a:r>
            <a:r>
              <a:rPr lang="zh-TW" altLang="en-US" dirty="0"/>
              <a:t>限。</a:t>
            </a:r>
          </a:p>
        </p:txBody>
      </p:sp>
      <p:sp>
        <p:nvSpPr>
          <p:cNvPr id="10" name="矩形 9"/>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15697"/>
            <a:ext cx="5167775" cy="464977"/>
          </a:xfrm>
        </p:spPr>
        <p:txBody>
          <a:bodyPr>
            <a:normAutofit/>
          </a:bodyPr>
          <a:lstStyle/>
          <a:p>
            <a:pPr algn="ctr"/>
            <a:r>
              <a:rPr lang="zh-TW" altLang="en-US" sz="2400" dirty="0"/>
              <a:t>防災地圖</a:t>
            </a:r>
            <a:r>
              <a:rPr lang="zh-TW" altLang="en-US" sz="2400" dirty="0" smtClean="0"/>
              <a:t>內容</a:t>
            </a:r>
            <a:r>
              <a:rPr lang="en-US" altLang="zh-TW" sz="2400" dirty="0" smtClean="0"/>
              <a:t>(</a:t>
            </a:r>
            <a:r>
              <a:rPr lang="zh-TW" altLang="en-US" sz="2400" dirty="0" smtClean="0"/>
              <a:t>二</a:t>
            </a:r>
            <a:r>
              <a:rPr lang="en-US" altLang="zh-TW" sz="2400" dirty="0" smtClean="0"/>
              <a:t>)</a:t>
            </a:r>
            <a:endParaRPr lang="zh-TW" altLang="en-US" sz="2400"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244" y="1825042"/>
            <a:ext cx="5337778" cy="2978956"/>
          </a:xfrm>
          <a:prstGeom prst="rect">
            <a:avLst/>
          </a:prstGeom>
          <a:ln>
            <a:solidFill>
              <a:schemeClr val="tx1"/>
            </a:solidFill>
          </a:ln>
          <a:effectLst>
            <a:outerShdw blurRad="292100" dist="139700" dir="2700000" algn="tl" rotWithShape="0">
              <a:srgbClr val="333333">
                <a:alpha val="65000"/>
              </a:srgbClr>
            </a:outerShdw>
          </a:effectLst>
        </p:spPr>
      </p:pic>
      <p:sp>
        <p:nvSpPr>
          <p:cNvPr id="12"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6</a:t>
            </a:fld>
            <a:endParaRPr lang="zh-TW" altLang="en-US" sz="2400" dirty="0"/>
          </a:p>
        </p:txBody>
      </p:sp>
      <p:sp>
        <p:nvSpPr>
          <p:cNvPr id="13" name="文字方塊 12"/>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4"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227842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283968" y="4526999"/>
            <a:ext cx="4320480" cy="276999"/>
          </a:xfrm>
          <a:prstGeom prst="rect">
            <a:avLst/>
          </a:prstGeom>
          <a:noFill/>
        </p:spPr>
        <p:txBody>
          <a:bodyPr wrap="square" rtlCol="0">
            <a:spAutoFit/>
          </a:bodyPr>
          <a:lstStyle/>
          <a:p>
            <a:pPr algn="r"/>
            <a:r>
              <a:rPr lang="zh-TW" altLang="en-US" sz="1200" dirty="0" smtClean="0"/>
              <a:t>依行政院災害防救委員會「防災地圖作業手冊」規範</a:t>
            </a:r>
            <a:endParaRPr lang="zh-TW" altLang="en-US" sz="1200" dirty="0"/>
          </a:p>
        </p:txBody>
      </p:sp>
      <p:graphicFrame>
        <p:nvGraphicFramePr>
          <p:cNvPr id="12" name="表格 11"/>
          <p:cNvGraphicFramePr>
            <a:graphicFrameLocks noGrp="1"/>
          </p:cNvGraphicFramePr>
          <p:nvPr>
            <p:extLst>
              <p:ext uri="{D42A27DB-BD31-4B8C-83A1-F6EECF244321}">
                <p14:modId xmlns:p14="http://schemas.microsoft.com/office/powerpoint/2010/main" val="3744411757"/>
              </p:ext>
            </p:extLst>
          </p:nvPr>
        </p:nvGraphicFramePr>
        <p:xfrm>
          <a:off x="539552" y="589409"/>
          <a:ext cx="7920880" cy="386558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91637"/>
                <a:gridCol w="6729243"/>
              </a:tblGrid>
              <a:tr h="307725">
                <a:tc>
                  <a:txBody>
                    <a:bodyPr/>
                    <a:lstStyle/>
                    <a:p>
                      <a:pPr algn="ctr"/>
                      <a:r>
                        <a:rPr lang="zh-TW" altLang="en-US" sz="1400" dirty="0" smtClean="0"/>
                        <a:t>項目</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dirty="0" smtClean="0"/>
                        <a:t>格式內容</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0611">
                <a:tc>
                  <a:txBody>
                    <a:bodyPr/>
                    <a:lstStyle/>
                    <a:p>
                      <a:pPr algn="ctr"/>
                      <a:r>
                        <a:rPr lang="zh-TW" altLang="en-US" sz="1400" dirty="0" smtClean="0"/>
                        <a:t>版面樣式</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smtClean="0"/>
                        <a:t>考量各行政區之地形不同，提供橫式與直式各</a:t>
                      </a:r>
                      <a:r>
                        <a:rPr lang="en-US" altLang="zh-TW" sz="1400" dirty="0" smtClean="0"/>
                        <a:t>1</a:t>
                      </a:r>
                      <a:r>
                        <a:rPr lang="zh-TW" altLang="en-US" sz="1400" dirty="0" smtClean="0"/>
                        <a:t>種樣本，並分為鄉</a:t>
                      </a:r>
                      <a:r>
                        <a:rPr lang="en-US" altLang="zh-TW" sz="1400" dirty="0" smtClean="0"/>
                        <a:t>(</a:t>
                      </a:r>
                      <a:r>
                        <a:rPr lang="zh-TW" altLang="en-US" sz="1400" dirty="0" smtClean="0"/>
                        <a:t>鎮、市、區</a:t>
                      </a:r>
                      <a:r>
                        <a:rPr lang="en-US" altLang="zh-TW" sz="1400" dirty="0" smtClean="0"/>
                        <a:t>)</a:t>
                      </a:r>
                      <a:r>
                        <a:rPr lang="zh-TW" altLang="en-US" sz="1400" dirty="0" smtClean="0"/>
                        <a:t>與村（里，含部落）。</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0507">
                <a:tc>
                  <a:txBody>
                    <a:bodyPr/>
                    <a:lstStyle/>
                    <a:p>
                      <a:pPr algn="ctr"/>
                      <a:r>
                        <a:rPr lang="zh-TW" altLang="en-US" sz="1400" dirty="0" smtClean="0"/>
                        <a:t>版面大小</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smtClean="0"/>
                        <a:t>圖紙尺寸可分為</a:t>
                      </a:r>
                      <a:r>
                        <a:rPr lang="en-US" altLang="zh-TW" sz="1400" dirty="0" smtClean="0"/>
                        <a:t>A0</a:t>
                      </a:r>
                      <a:r>
                        <a:rPr lang="zh-TW" altLang="en-US" sz="1400" dirty="0" smtClean="0"/>
                        <a:t>（</a:t>
                      </a:r>
                      <a:r>
                        <a:rPr lang="en-US" altLang="zh-TW" sz="1400" dirty="0" smtClean="0"/>
                        <a:t>84.1㎝ × 118.9㎝</a:t>
                      </a:r>
                      <a:r>
                        <a:rPr lang="zh-TW" altLang="en-US" sz="1400" dirty="0" smtClean="0"/>
                        <a:t>）與</a:t>
                      </a:r>
                      <a:r>
                        <a:rPr lang="en-US" altLang="zh-TW" sz="1400" dirty="0" smtClean="0"/>
                        <a:t>A1</a:t>
                      </a:r>
                      <a:r>
                        <a:rPr lang="zh-TW" altLang="en-US" sz="1400" dirty="0" smtClean="0"/>
                        <a:t>（</a:t>
                      </a:r>
                      <a:r>
                        <a:rPr lang="en-US" altLang="zh-TW" sz="1400" dirty="0" smtClean="0"/>
                        <a:t>59.4㎝ × 84.1㎝</a:t>
                      </a:r>
                      <a:r>
                        <a:rPr lang="zh-TW" altLang="en-US" sz="1400" dirty="0" smtClean="0"/>
                        <a:t>）等兩種。</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671">
                <a:tc>
                  <a:txBody>
                    <a:bodyPr/>
                    <a:lstStyle/>
                    <a:p>
                      <a:pPr algn="ctr"/>
                      <a:r>
                        <a:rPr lang="zh-TW" altLang="en-US" sz="1400" dirty="0" smtClean="0"/>
                        <a:t>欄寬高度</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smtClean="0"/>
                        <a:t>標題、主題圖、圖例、防災資訊之相對比例、寬高。</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44">
                <a:tc>
                  <a:txBody>
                    <a:bodyPr/>
                    <a:lstStyle/>
                    <a:p>
                      <a:pPr algn="ctr"/>
                      <a:r>
                        <a:rPr lang="zh-TW" altLang="en-US" sz="1400" dirty="0" smtClean="0"/>
                        <a:t>比例尺</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smtClean="0"/>
                        <a:t>分為鄉</a:t>
                      </a:r>
                      <a:r>
                        <a:rPr lang="en-US" altLang="zh-TW" sz="1400" dirty="0" smtClean="0"/>
                        <a:t>(</a:t>
                      </a:r>
                      <a:r>
                        <a:rPr lang="zh-TW" altLang="en-US" sz="1400" dirty="0" smtClean="0"/>
                        <a:t>鎮、市、區</a:t>
                      </a:r>
                      <a:r>
                        <a:rPr lang="en-US" altLang="zh-TW" sz="1400" dirty="0" smtClean="0"/>
                        <a:t>)</a:t>
                      </a:r>
                      <a:r>
                        <a:rPr lang="zh-TW" altLang="en-US" sz="1400" dirty="0" smtClean="0"/>
                        <a:t>與村</a:t>
                      </a:r>
                      <a:r>
                        <a:rPr lang="en-US" altLang="zh-TW" sz="1400" dirty="0" smtClean="0"/>
                        <a:t>(</a:t>
                      </a:r>
                      <a:r>
                        <a:rPr lang="zh-TW" altLang="en-US" sz="1400" dirty="0" smtClean="0"/>
                        <a:t>里，含部落</a:t>
                      </a:r>
                      <a:r>
                        <a:rPr lang="en-US" altLang="zh-TW" sz="1400" dirty="0" smtClean="0"/>
                        <a:t>)2</a:t>
                      </a:r>
                      <a:r>
                        <a:rPr lang="zh-TW" altLang="en-US" sz="1400" dirty="0" smtClean="0"/>
                        <a:t>種為單位，下列為建議之比例尺*，以可容納該地圖範圍為原則。</a:t>
                      </a:r>
                      <a:endParaRPr lang="en-US" altLang="zh-TW" sz="1400" dirty="0" smtClean="0"/>
                    </a:p>
                    <a:p>
                      <a:r>
                        <a:rPr lang="en-US" altLang="zh-TW" sz="1400" dirty="0" smtClean="0"/>
                        <a:t>1.</a:t>
                      </a:r>
                      <a:r>
                        <a:rPr lang="zh-TW" altLang="en-US" sz="1400" dirty="0" smtClean="0"/>
                        <a:t>鄉</a:t>
                      </a:r>
                      <a:r>
                        <a:rPr lang="en-US" altLang="zh-TW" sz="1400" dirty="0" smtClean="0"/>
                        <a:t>(</a:t>
                      </a:r>
                      <a:r>
                        <a:rPr lang="zh-TW" altLang="en-US" sz="1400" dirty="0" smtClean="0"/>
                        <a:t>鎮、市、區</a:t>
                      </a:r>
                      <a:r>
                        <a:rPr lang="en-US" altLang="zh-TW" sz="1400" dirty="0" smtClean="0"/>
                        <a:t>)</a:t>
                      </a:r>
                      <a:r>
                        <a:rPr lang="zh-TW" altLang="en-US" sz="1400" dirty="0" smtClean="0"/>
                        <a:t>：圖紙尺寸為</a:t>
                      </a:r>
                      <a:r>
                        <a:rPr lang="en-US" altLang="zh-TW" sz="1400" dirty="0" smtClean="0"/>
                        <a:t>A0</a:t>
                      </a:r>
                      <a:r>
                        <a:rPr lang="zh-TW" altLang="en-US" sz="1400" dirty="0" smtClean="0"/>
                        <a:t>，比例尺為</a:t>
                      </a:r>
                      <a:r>
                        <a:rPr lang="en-US" altLang="zh-TW" sz="1400" dirty="0" smtClean="0"/>
                        <a:t>1:1200-1:2400</a:t>
                      </a:r>
                      <a:r>
                        <a:rPr lang="zh-TW" altLang="en-US" sz="1400" dirty="0" smtClean="0"/>
                        <a:t>。</a:t>
                      </a:r>
                    </a:p>
                    <a:p>
                      <a:r>
                        <a:rPr lang="en-US" altLang="zh-TW" sz="1400" dirty="0" smtClean="0"/>
                        <a:t>2.</a:t>
                      </a:r>
                      <a:r>
                        <a:rPr lang="zh-TW" altLang="en-US" sz="1400" dirty="0" smtClean="0"/>
                        <a:t>村</a:t>
                      </a:r>
                      <a:r>
                        <a:rPr lang="en-US" altLang="zh-TW" sz="1400" dirty="0" smtClean="0"/>
                        <a:t>(</a:t>
                      </a:r>
                      <a:r>
                        <a:rPr lang="zh-TW" altLang="en-US" sz="1400" dirty="0" smtClean="0"/>
                        <a:t>里，含部落</a:t>
                      </a:r>
                      <a:r>
                        <a:rPr lang="en-US" altLang="zh-TW" sz="1400" dirty="0" smtClean="0"/>
                        <a:t>)</a:t>
                      </a:r>
                      <a:r>
                        <a:rPr lang="zh-TW" altLang="en-US" sz="1400" dirty="0" smtClean="0"/>
                        <a:t>：圖紙尺寸為</a:t>
                      </a:r>
                      <a:r>
                        <a:rPr lang="en-US" altLang="zh-TW" sz="1400" dirty="0" smtClean="0"/>
                        <a:t>A1</a:t>
                      </a:r>
                      <a:r>
                        <a:rPr lang="zh-TW" altLang="en-US" sz="1400" dirty="0" smtClean="0"/>
                        <a:t>，比例尺為</a:t>
                      </a:r>
                      <a:r>
                        <a:rPr lang="en-US" altLang="zh-TW" sz="1400" dirty="0" smtClean="0"/>
                        <a:t>1:600-1:1200</a:t>
                      </a:r>
                      <a:r>
                        <a:rPr lang="zh-TW" altLang="en-US" sz="1400" dirty="0" smtClean="0"/>
                        <a:t>。</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6287">
                <a:tc>
                  <a:txBody>
                    <a:bodyPr/>
                    <a:lstStyle/>
                    <a:p>
                      <a:pPr algn="ctr"/>
                      <a:r>
                        <a:rPr lang="zh-TW" altLang="en-US" sz="1400" dirty="0" smtClean="0"/>
                        <a:t>紙質規格</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400" dirty="0" smtClean="0"/>
                        <a:t>雙面銅板紙，雙面需經過塗佈壓光處理，以達到基本防水功能，另表面需平滑光亮不起毛，紙白，光線反射率要高，紙張伸縮性低，並用於彩色印刷。</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36">
                <a:tc>
                  <a:txBody>
                    <a:bodyPr/>
                    <a:lstStyle/>
                    <a:p>
                      <a:pPr algn="ctr"/>
                      <a:r>
                        <a:rPr lang="zh-TW" altLang="en-US" sz="1400" dirty="0" smtClean="0"/>
                        <a:t>應用厚度</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400" dirty="0" smtClean="0"/>
                        <a:t>150</a:t>
                      </a:r>
                      <a:r>
                        <a:rPr lang="zh-TW" altLang="en-US" sz="1400" dirty="0" smtClean="0"/>
                        <a:t>磅</a:t>
                      </a:r>
                      <a:r>
                        <a:rPr lang="en-US" altLang="zh-TW" sz="1400" dirty="0" smtClean="0"/>
                        <a:t>-200</a:t>
                      </a:r>
                      <a:r>
                        <a:rPr lang="zh-TW" altLang="en-US" sz="1400" dirty="0" smtClean="0"/>
                        <a:t>磅。</a:t>
                      </a:r>
                      <a:endParaRPr lang="zh-TW" altLang="en-US" sz="1400" dirty="0"/>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矩形 4"/>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19703"/>
            <a:ext cx="5167775" cy="462615"/>
          </a:xfrm>
        </p:spPr>
        <p:txBody>
          <a:bodyPr>
            <a:normAutofit/>
          </a:bodyPr>
          <a:lstStyle/>
          <a:p>
            <a:pPr algn="ctr"/>
            <a:r>
              <a:rPr lang="zh-TW" altLang="en-US" sz="2400" dirty="0" smtClean="0"/>
              <a:t>防災地圖類型及格式</a:t>
            </a:r>
            <a:endParaRPr lang="zh-TW" altLang="en-US" sz="2400" dirty="0"/>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7</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899142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304" y="1499899"/>
            <a:ext cx="6012929" cy="3232091"/>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5" y="714427"/>
            <a:ext cx="3527674" cy="3752903"/>
          </a:xfrm>
          <a:prstGeom prst="rect">
            <a:avLst/>
          </a:prstGeom>
          <a:ln>
            <a:solidFill>
              <a:schemeClr val="tx1"/>
            </a:solidFill>
          </a:ln>
          <a:effectLst>
            <a:outerShdw blurRad="50800" dist="38100" dir="2700000" algn="tl" rotWithShape="0">
              <a:prstClr val="black">
                <a:alpha val="40000"/>
              </a:prstClr>
            </a:outerShdw>
          </a:effectLst>
        </p:spPr>
      </p:pic>
      <p:sp>
        <p:nvSpPr>
          <p:cNvPr id="3" name="文字方塊 2"/>
          <p:cNvSpPr txBox="1"/>
          <p:nvPr/>
        </p:nvSpPr>
        <p:spPr>
          <a:xfrm>
            <a:off x="613302" y="1131590"/>
            <a:ext cx="646331" cy="369332"/>
          </a:xfrm>
          <a:prstGeom prst="rect">
            <a:avLst/>
          </a:prstGeom>
          <a:noFill/>
        </p:spPr>
        <p:txBody>
          <a:bodyPr wrap="none" rtlCol="0">
            <a:spAutoFit/>
          </a:bodyPr>
          <a:lstStyle/>
          <a:p>
            <a:r>
              <a:rPr lang="zh-TW" altLang="en-US" dirty="0" smtClean="0"/>
              <a:t>橫式</a:t>
            </a:r>
            <a:endParaRPr lang="zh-TW" altLang="en-US" dirty="0"/>
          </a:p>
        </p:txBody>
      </p:sp>
      <p:sp>
        <p:nvSpPr>
          <p:cNvPr id="6" name="文字方塊 5"/>
          <p:cNvSpPr txBox="1"/>
          <p:nvPr/>
        </p:nvSpPr>
        <p:spPr>
          <a:xfrm>
            <a:off x="7655126" y="4508997"/>
            <a:ext cx="646331" cy="369332"/>
          </a:xfrm>
          <a:prstGeom prst="rect">
            <a:avLst/>
          </a:prstGeom>
          <a:noFill/>
        </p:spPr>
        <p:txBody>
          <a:bodyPr wrap="none" rtlCol="0">
            <a:spAutoFit/>
          </a:bodyPr>
          <a:lstStyle/>
          <a:p>
            <a:r>
              <a:rPr lang="zh-TW" altLang="en-US" dirty="0" smtClean="0"/>
              <a:t>直式</a:t>
            </a:r>
            <a:endParaRPr lang="zh-TW" altLang="en-US" dirty="0"/>
          </a:p>
        </p:txBody>
      </p:sp>
      <p:sp>
        <p:nvSpPr>
          <p:cNvPr id="7" name="矩形 6"/>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19703"/>
            <a:ext cx="5167775" cy="480585"/>
          </a:xfrm>
        </p:spPr>
        <p:txBody>
          <a:bodyPr>
            <a:normAutofit/>
          </a:bodyPr>
          <a:lstStyle/>
          <a:p>
            <a:pPr algn="ctr"/>
            <a:r>
              <a:rPr lang="zh-TW" altLang="en-US" sz="2400" dirty="0"/>
              <a:t>防災</a:t>
            </a:r>
            <a:r>
              <a:rPr lang="zh-TW" altLang="en-US" sz="2400" dirty="0" smtClean="0"/>
              <a:t>地圖版面</a:t>
            </a:r>
            <a:endParaRPr lang="zh-TW" altLang="en-US" sz="2400" dirty="0"/>
          </a:p>
        </p:txBody>
      </p:sp>
      <p:sp>
        <p:nvSpPr>
          <p:cNvPr id="9"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8</a:t>
            </a:fld>
            <a:endParaRPr lang="zh-TW" altLang="en-US" sz="2400" dirty="0"/>
          </a:p>
        </p:txBody>
      </p:sp>
      <p:sp>
        <p:nvSpPr>
          <p:cNvPr id="10" name="文字方塊 9"/>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1"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3326717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72" t="37728" r="58249"/>
          <a:stretch/>
        </p:blipFill>
        <p:spPr>
          <a:xfrm>
            <a:off x="4548677" y="573528"/>
            <a:ext cx="3983764" cy="3618403"/>
          </a:xfrm>
          <a:prstGeom prst="rect">
            <a:avLst/>
          </a:prstGeom>
        </p:spPr>
      </p:pic>
      <p:pic>
        <p:nvPicPr>
          <p:cNvPr id="5" name="圖片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58207" b="62253"/>
          <a:stretch/>
        </p:blipFill>
        <p:spPr>
          <a:xfrm>
            <a:off x="542658" y="2571750"/>
            <a:ext cx="4101351" cy="2214107"/>
          </a:xfrm>
          <a:prstGeom prst="rect">
            <a:avLst/>
          </a:prstGeom>
        </p:spPr>
      </p:pic>
      <p:sp>
        <p:nvSpPr>
          <p:cNvPr id="6" name="矩形 5"/>
          <p:cNvSpPr/>
          <p:nvPr/>
        </p:nvSpPr>
        <p:spPr>
          <a:xfrm>
            <a:off x="2843809" y="-20539"/>
            <a:ext cx="5400600" cy="5383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67136" y="-19703"/>
            <a:ext cx="5167775" cy="462615"/>
          </a:xfrm>
          <a:prstGeom prst="rect">
            <a:avLst/>
          </a:prstGeom>
          <a:solidFill>
            <a:schemeClr val="accent5">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967135" y="-20538"/>
            <a:ext cx="5167775" cy="463451"/>
          </a:xfrm>
        </p:spPr>
        <p:txBody>
          <a:bodyPr>
            <a:normAutofit/>
          </a:bodyPr>
          <a:lstStyle/>
          <a:p>
            <a:pPr algn="ctr"/>
            <a:r>
              <a:rPr lang="zh-TW" altLang="en-US" sz="2400" dirty="0"/>
              <a:t>防災</a:t>
            </a:r>
            <a:r>
              <a:rPr lang="zh-TW" altLang="en-US" sz="2400" dirty="0" smtClean="0"/>
              <a:t>地圖版面配置</a:t>
            </a:r>
            <a:r>
              <a:rPr lang="en-US" altLang="zh-TW" sz="2400" dirty="0" smtClean="0"/>
              <a:t>(</a:t>
            </a:r>
            <a:r>
              <a:rPr lang="zh-TW" altLang="en-US" sz="2400" dirty="0" smtClean="0"/>
              <a:t>一</a:t>
            </a:r>
            <a:r>
              <a:rPr lang="en-US" altLang="zh-TW" sz="2400" dirty="0" smtClean="0"/>
              <a:t>)</a:t>
            </a:r>
            <a:endParaRPr lang="zh-TW" altLang="en-US" sz="2400" dirty="0"/>
          </a:p>
        </p:txBody>
      </p:sp>
      <p:sp>
        <p:nvSpPr>
          <p:cNvPr id="8" name="投影片編號版面配置區 2"/>
          <p:cNvSpPr>
            <a:spLocks noGrp="1"/>
          </p:cNvSpPr>
          <p:nvPr>
            <p:ph type="sldNum" sz="quarter" idx="12"/>
          </p:nvPr>
        </p:nvSpPr>
        <p:spPr>
          <a:xfrm>
            <a:off x="0" y="4869657"/>
            <a:ext cx="1332156" cy="273844"/>
          </a:xfrm>
        </p:spPr>
        <p:txBody>
          <a:bodyPr/>
          <a:lstStyle/>
          <a:p>
            <a:fld id="{87EB8860-173C-469D-AADC-14882DDE70AF}" type="slidenum">
              <a:rPr lang="zh-TW" altLang="en-US" sz="2400" smtClean="0"/>
              <a:t>9</a:t>
            </a:fld>
            <a:endParaRPr lang="zh-TW" altLang="en-US" sz="2400" dirty="0"/>
          </a:p>
        </p:txBody>
      </p:sp>
      <p:sp>
        <p:nvSpPr>
          <p:cNvPr id="9" name="文字方塊 8"/>
          <p:cNvSpPr txBox="1"/>
          <p:nvPr/>
        </p:nvSpPr>
        <p:spPr>
          <a:xfrm>
            <a:off x="323529" y="4840002"/>
            <a:ext cx="659155" cy="461665"/>
          </a:xfrm>
          <a:prstGeom prst="rect">
            <a:avLst/>
          </a:prstGeom>
          <a:noFill/>
        </p:spPr>
        <p:txBody>
          <a:bodyPr wrap="none" rtlCol="0">
            <a:spAutoFit/>
          </a:bodyPr>
          <a:lstStyle/>
          <a:p>
            <a:r>
              <a:rPr lang="en-US" altLang="zh-TW" sz="2400" dirty="0" smtClean="0"/>
              <a:t>/52</a:t>
            </a:r>
            <a:endParaRPr lang="zh-TW" altLang="en-US" sz="2400" dirty="0"/>
          </a:p>
        </p:txBody>
      </p:sp>
      <p:sp>
        <p:nvSpPr>
          <p:cNvPr id="10" name="副標題 2"/>
          <p:cNvSpPr txBox="1">
            <a:spLocks/>
          </p:cNvSpPr>
          <p:nvPr/>
        </p:nvSpPr>
        <p:spPr>
          <a:xfrm>
            <a:off x="6516216" y="4894008"/>
            <a:ext cx="2304256" cy="270030"/>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ctr"/>
            <a:r>
              <a:rPr lang="zh-TW" altLang="en-US" sz="1200" dirty="0" smtClean="0"/>
              <a:t>臺東縣萬安國小 余德章</a:t>
            </a:r>
            <a:endParaRPr lang="zh-TW" altLang="en-US" sz="1200" dirty="0"/>
          </a:p>
        </p:txBody>
      </p:sp>
    </p:spTree>
    <p:extLst>
      <p:ext uri="{BB962C8B-B14F-4D97-AF65-F5344CB8AC3E}">
        <p14:creationId xmlns:p14="http://schemas.microsoft.com/office/powerpoint/2010/main" val="42014957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奧斯丁">
  <a:themeElements>
    <a:clrScheme name="奧斯丁">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奧斯丁">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奧斯丁">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733</TotalTime>
  <Words>2754</Words>
  <Application>Microsoft Office PowerPoint</Application>
  <PresentationFormat>如螢幕大小 (16:9)</PresentationFormat>
  <Paragraphs>350</Paragraphs>
  <Slides>51</Slides>
  <Notes>1</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51</vt:i4>
      </vt:variant>
    </vt:vector>
  </HeadingPairs>
  <TitlesOfParts>
    <vt:vector size="53" baseType="lpstr">
      <vt:lpstr>奧斯丁</vt:lpstr>
      <vt:lpstr>PhotoImpact</vt:lpstr>
      <vt:lpstr>校園防災地圖繪製實務</vt:lpstr>
      <vt:lpstr>防災地圖分類</vt:lpstr>
      <vt:lpstr>何謂校園防災地圖？</vt:lpstr>
      <vt:lpstr>校園防災地圖之功用</vt:lpstr>
      <vt:lpstr>防災地圖內容(一)</vt:lpstr>
      <vt:lpstr>防災地圖內容(二)</vt:lpstr>
      <vt:lpstr>防災地圖類型及格式</vt:lpstr>
      <vt:lpstr>防災地圖版面</vt:lpstr>
      <vt:lpstr>防災地圖版面配置(一)</vt:lpstr>
      <vt:lpstr>防災地圖版面配置(二)</vt:lpstr>
      <vt:lpstr>防災地圖圖例</vt:lpstr>
      <vt:lpstr>校園防災地圖之內容</vt:lpstr>
      <vt:lpstr>校園防災地圖之繪製原則</vt:lpstr>
      <vt:lpstr>製作校園防災地圖之準備事項</vt:lpstr>
      <vt:lpstr>校園災害潛勢之認知</vt:lpstr>
      <vt:lpstr>其他學校防災地圖範例(1)</vt:lpstr>
      <vt:lpstr>其他學校防災地圖範例(2)</vt:lpstr>
      <vt:lpstr>其他學校防災地圖範例(3)</vt:lpstr>
      <vt:lpstr>其他學校防災地圖範例(4)</vt:lpstr>
      <vt:lpstr>其他學校防災地圖範例(5)</vt:lpstr>
      <vt:lpstr>萬安國小災害避難疏散地圖演進</vt:lpstr>
      <vt:lpstr>萬安國小防災地圖範例</vt:lpstr>
      <vt:lpstr>災害避難疏散地圖(地震)</vt:lpstr>
      <vt:lpstr>災害避難疏散地圖(坡地)</vt:lpstr>
      <vt:lpstr>災害避難疏散地圖(颱洪)</vt:lpstr>
      <vt:lpstr>災害避難疏散地圖(人為)</vt:lpstr>
      <vt:lpstr>救災設施位置圖</vt:lpstr>
      <vt:lpstr>防災地圖製作程序(1)</vt:lpstr>
      <vt:lpstr>防災地圖製作程序(2)</vt:lpstr>
      <vt:lpstr>防災地圖繪製軟體</vt:lpstr>
      <vt:lpstr>防災地圖製作可用資源(1)</vt:lpstr>
      <vt:lpstr>防災地圖製作可用資源(2)</vt:lpstr>
      <vt:lpstr>防災地圖製作可用資源(3)</vt:lpstr>
      <vt:lpstr>防災地圖製作可用資源(4)</vt:lpstr>
      <vt:lpstr>防災地圖製作可用資源(5)</vt:lpstr>
      <vt:lpstr>防災地圖繪製實務</vt:lpstr>
      <vt:lpstr>開啟工作圖稿</vt:lpstr>
      <vt:lpstr>擷取電子地圖</vt:lpstr>
      <vt:lpstr>擷取電子地圖</vt:lpstr>
      <vt:lpstr>繪製校地範圍</vt:lpstr>
      <vt:lpstr>繪製校地範圍</vt:lpstr>
      <vt:lpstr>套繪校地範圍</vt:lpstr>
      <vt:lpstr>校地平面圖套繪</vt:lpstr>
      <vt:lpstr>建物平面圖繪製</vt:lpstr>
      <vt:lpstr>校園建築設施繪製</vt:lpstr>
      <vt:lpstr>一般建築設計圖例</vt:lpstr>
      <vt:lpstr>校園建築設施繪製</vt:lpstr>
      <vt:lpstr>校園周邊建築設施繪製</vt:lpstr>
      <vt:lpstr>指北方向還原</vt:lpstr>
      <vt:lpstr>平面圖完成</vt:lpstr>
      <vt:lpstr>災害避難疏散地圖(坡地)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user01</dc:creator>
  <cp:lastModifiedBy>user01</cp:lastModifiedBy>
  <cp:revision>39</cp:revision>
  <dcterms:created xsi:type="dcterms:W3CDTF">2013-09-29T01:24:35Z</dcterms:created>
  <dcterms:modified xsi:type="dcterms:W3CDTF">2014-02-22T13:24:23Z</dcterms:modified>
</cp:coreProperties>
</file>