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2"/>
  </p:notesMasterIdLst>
  <p:handoutMasterIdLst>
    <p:handoutMasterId r:id="rId53"/>
  </p:handoutMasterIdLst>
  <p:sldIdLst>
    <p:sldId id="874" r:id="rId2"/>
    <p:sldId id="862" r:id="rId3"/>
    <p:sldId id="863" r:id="rId4"/>
    <p:sldId id="864" r:id="rId5"/>
    <p:sldId id="884" r:id="rId6"/>
    <p:sldId id="886" r:id="rId7"/>
    <p:sldId id="887" r:id="rId8"/>
    <p:sldId id="894" r:id="rId9"/>
    <p:sldId id="895" r:id="rId10"/>
    <p:sldId id="896" r:id="rId11"/>
    <p:sldId id="888" r:id="rId12"/>
    <p:sldId id="904" r:id="rId13"/>
    <p:sldId id="893" r:id="rId14"/>
    <p:sldId id="892" r:id="rId15"/>
    <p:sldId id="905" r:id="rId16"/>
    <p:sldId id="903" r:id="rId17"/>
    <p:sldId id="906" r:id="rId18"/>
    <p:sldId id="872" r:id="rId19"/>
    <p:sldId id="908" r:id="rId20"/>
    <p:sldId id="869" r:id="rId21"/>
    <p:sldId id="902" r:id="rId22"/>
    <p:sldId id="870" r:id="rId23"/>
    <p:sldId id="909" r:id="rId24"/>
    <p:sldId id="910" r:id="rId25"/>
    <p:sldId id="911" r:id="rId26"/>
    <p:sldId id="762" r:id="rId27"/>
    <p:sldId id="764" r:id="rId28"/>
    <p:sldId id="912" r:id="rId29"/>
    <p:sldId id="765" r:id="rId30"/>
    <p:sldId id="916" r:id="rId31"/>
    <p:sldId id="918" r:id="rId32"/>
    <p:sldId id="919" r:id="rId33"/>
    <p:sldId id="920" r:id="rId34"/>
    <p:sldId id="921" r:id="rId35"/>
    <p:sldId id="923" r:id="rId36"/>
    <p:sldId id="925" r:id="rId37"/>
    <p:sldId id="855" r:id="rId38"/>
    <p:sldId id="857" r:id="rId39"/>
    <p:sldId id="858" r:id="rId40"/>
    <p:sldId id="856" r:id="rId41"/>
    <p:sldId id="859" r:id="rId42"/>
    <p:sldId id="861" r:id="rId43"/>
    <p:sldId id="860" r:id="rId44"/>
    <p:sldId id="927" r:id="rId45"/>
    <p:sldId id="928" r:id="rId46"/>
    <p:sldId id="929" r:id="rId47"/>
    <p:sldId id="930" r:id="rId48"/>
    <p:sldId id="913" r:id="rId49"/>
    <p:sldId id="915" r:id="rId50"/>
    <p:sldId id="901" r:id="rId51"/>
  </p:sldIdLst>
  <p:sldSz cx="9144000" cy="6858000" type="screen4x3"/>
  <p:notesSz cx="7086600" cy="102108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7127" autoAdjust="0"/>
  </p:normalViewPr>
  <p:slideViewPr>
    <p:cSldViewPr>
      <p:cViewPr varScale="1">
        <p:scale>
          <a:sx n="101" d="100"/>
          <a:sy n="101" d="100"/>
        </p:scale>
        <p:origin x="-120" y="-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837" tIns="49419" rIns="98837" bIns="49419" numCol="1" anchor="t" anchorCtr="0" compatLnSpc="1">
            <a:prstTxWarp prst="textNoShape">
              <a:avLst/>
            </a:prstTxWarp>
          </a:bodyPr>
          <a:lstStyle>
            <a:lvl1pPr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837" tIns="49419" rIns="98837" bIns="49419" numCol="1" anchor="t" anchorCtr="0" compatLnSpc="1">
            <a:prstTxWarp prst="textNoShape">
              <a:avLst/>
            </a:prstTxWarp>
          </a:bodyPr>
          <a:lstStyle>
            <a:lvl1pPr algn="r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98038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837" tIns="49419" rIns="98837" bIns="49419" numCol="1" anchor="b" anchorCtr="0" compatLnSpc="1">
            <a:prstTxWarp prst="textNoShape">
              <a:avLst/>
            </a:prstTxWarp>
          </a:bodyPr>
          <a:lstStyle>
            <a:lvl1pPr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698038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837" tIns="49419" rIns="98837" bIns="49419" numCol="1" anchor="b" anchorCtr="0" compatLnSpc="1">
            <a:prstTxWarp prst="textNoShape">
              <a:avLst/>
            </a:prstTxWarp>
          </a:bodyPr>
          <a:lstStyle>
            <a:lvl1pPr algn="r"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553CC870-0561-4EAE-92AC-9EFDBCB479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335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511175"/>
          </a:xfrm>
          <a:prstGeom prst="rect">
            <a:avLst/>
          </a:prstGeom>
        </p:spPr>
        <p:txBody>
          <a:bodyPr vert="horz" lIns="98837" tIns="49419" rIns="98837" bIns="49419" rtlCol="0"/>
          <a:lstStyle>
            <a:lvl1pPr algn="l">
              <a:defRPr sz="1300" b="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14788" y="0"/>
            <a:ext cx="3070225" cy="511175"/>
          </a:xfrm>
          <a:prstGeom prst="rect">
            <a:avLst/>
          </a:prstGeom>
        </p:spPr>
        <p:txBody>
          <a:bodyPr vert="horz" lIns="98837" tIns="49419" rIns="98837" bIns="49419" rtlCol="0"/>
          <a:lstStyle>
            <a:lvl1pPr algn="r">
              <a:defRPr sz="1300" b="0"/>
            </a:lvl1pPr>
          </a:lstStyle>
          <a:p>
            <a:pPr>
              <a:defRPr/>
            </a:pPr>
            <a:fld id="{883F3007-5E6D-4F8E-9A0F-C4EE605963E6}" type="datetimeFigureOut">
              <a:rPr lang="zh-TW" altLang="en-US"/>
              <a:pPr>
                <a:defRPr/>
              </a:pPr>
              <a:t>13/1/30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5175"/>
            <a:ext cx="5105400" cy="3829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837" tIns="49419" rIns="98837" bIns="49419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8025" y="4849813"/>
            <a:ext cx="5670550" cy="4595812"/>
          </a:xfrm>
          <a:prstGeom prst="rect">
            <a:avLst/>
          </a:prstGeom>
        </p:spPr>
        <p:txBody>
          <a:bodyPr vert="horz" lIns="98837" tIns="49419" rIns="98837" bIns="49419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698038"/>
            <a:ext cx="3070225" cy="511175"/>
          </a:xfrm>
          <a:prstGeom prst="rect">
            <a:avLst/>
          </a:prstGeom>
        </p:spPr>
        <p:txBody>
          <a:bodyPr vert="horz" lIns="98837" tIns="49419" rIns="98837" bIns="49419" rtlCol="0" anchor="b"/>
          <a:lstStyle>
            <a:lvl1pPr algn="l">
              <a:defRPr sz="1300" b="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14788" y="9698038"/>
            <a:ext cx="3070225" cy="511175"/>
          </a:xfrm>
          <a:prstGeom prst="rect">
            <a:avLst/>
          </a:prstGeom>
        </p:spPr>
        <p:txBody>
          <a:bodyPr vert="horz" lIns="98837" tIns="49419" rIns="98837" bIns="49419" rtlCol="0" anchor="b"/>
          <a:lstStyle>
            <a:lvl1pPr algn="r">
              <a:defRPr sz="1300" b="0"/>
            </a:lvl1pPr>
          </a:lstStyle>
          <a:p>
            <a:pPr>
              <a:defRPr/>
            </a:pPr>
            <a:fld id="{5F3D1131-E089-426D-965C-4435972A0A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63957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163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8F4B22BB-8967-2B4A-AA11-9F998A88FDA9}" type="slidenum">
              <a:rPr lang="zh-TW" altLang="en-US" sz="1300" b="0"/>
              <a:pPr/>
              <a:t>1</a:t>
            </a:fld>
            <a:endParaRPr lang="en-US" altLang="zh-TW" sz="1300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2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2048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E43AB875-F499-F344-B403-E1259F7450E7}" type="slidenum">
              <a:rPr lang="zh-TW" altLang="en-US" sz="1300" b="0"/>
              <a:pPr/>
              <a:t>4</a:t>
            </a:fld>
            <a:endParaRPr lang="en-US" altLang="zh-TW" sz="1300"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TW" altLang="en-US">
              <a:ea typeface="新細明體" charset="0"/>
            </a:endParaRPr>
          </a:p>
        </p:txBody>
      </p:sp>
      <p:sp>
        <p:nvSpPr>
          <p:cNvPr id="880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70811" indent="-296466" eaLnBrk="0" hangingPunct="0"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2pPr>
            <a:lvl3pPr marL="1185863" indent="-237173" eaLnBrk="0" hangingPunct="0"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3pPr>
            <a:lvl4pPr marL="1660208" indent="-237173" eaLnBrk="0" hangingPunct="0"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4pPr>
            <a:lvl5pPr marL="2134553" indent="-237173" eaLnBrk="0" hangingPunct="0"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5pPr>
            <a:lvl6pPr marL="2608898" indent="-237173" algn="ctr" eaLnBrk="0" fontAlgn="base" hangingPunct="0">
              <a:spcBef>
                <a:spcPct val="0"/>
              </a:spcBef>
              <a:spcAft>
                <a:spcPct val="0"/>
              </a:spcAft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6pPr>
            <a:lvl7pPr marL="3083243" indent="-237173" algn="ctr" eaLnBrk="0" fontAlgn="base" hangingPunct="0">
              <a:spcBef>
                <a:spcPct val="0"/>
              </a:spcBef>
              <a:spcAft>
                <a:spcPct val="0"/>
              </a:spcAft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7pPr>
            <a:lvl8pPr marL="3557588" indent="-237173" algn="ctr" eaLnBrk="0" fontAlgn="base" hangingPunct="0">
              <a:spcBef>
                <a:spcPct val="0"/>
              </a:spcBef>
              <a:spcAft>
                <a:spcPct val="0"/>
              </a:spcAft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8pPr>
            <a:lvl9pPr marL="4031933" indent="-237173" algn="ctr" eaLnBrk="0" fontAlgn="base" hangingPunct="0">
              <a:spcBef>
                <a:spcPct val="0"/>
              </a:spcBef>
              <a:spcAft>
                <a:spcPct val="0"/>
              </a:spcAft>
              <a:defRPr kumimoji="1" sz="4600" b="1">
                <a:solidFill>
                  <a:schemeClr val="tx2"/>
                </a:solidFill>
                <a:latin typeface="Arial" charset="0"/>
                <a:ea typeface="新細明體" charset="0"/>
              </a:defRPr>
            </a:lvl9pPr>
          </a:lstStyle>
          <a:p>
            <a:pPr eaLnBrk="1" hangingPunct="1"/>
            <a:fld id="{07355226-49DE-6D45-B3B9-AB44B2957182}" type="slidenum">
              <a:rPr lang="zh-TW" altLang="en-US" sz="1200" b="0">
                <a:solidFill>
                  <a:srgbClr val="000000"/>
                </a:solidFill>
              </a:rPr>
              <a:pPr eaLnBrk="1" hangingPunct="1"/>
              <a:t>16</a:t>
            </a:fld>
            <a:endParaRPr lang="zh-TW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614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82B3D402-C247-9A4D-A75A-8BC168AC0AD8}" type="slidenum">
              <a:rPr lang="zh-TW" altLang="en-US" sz="1300" b="0"/>
              <a:pPr/>
              <a:t>18</a:t>
            </a:fld>
            <a:endParaRPr lang="en-US" altLang="zh-TW" sz="13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614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82B3D402-C247-9A4D-A75A-8BC168AC0AD8}" type="slidenum">
              <a:rPr lang="zh-TW" altLang="en-US" sz="1300" b="0"/>
              <a:pPr/>
              <a:t>20</a:t>
            </a:fld>
            <a:endParaRPr lang="en-US" altLang="zh-TW" sz="13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675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C699D1E7-B636-544F-860D-E1BF2DE051FB}" type="slidenum">
              <a:rPr lang="zh-TW" altLang="en-US" sz="1300" b="0"/>
              <a:pPr/>
              <a:t>22</a:t>
            </a:fld>
            <a:endParaRPr lang="en-US" altLang="zh-TW" sz="13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70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zh-TW" altLang="en-US">
              <a:latin typeface="Calibri" charset="0"/>
              <a:ea typeface="新細明體" charset="0"/>
            </a:endParaRPr>
          </a:p>
        </p:txBody>
      </p:sp>
      <p:sp>
        <p:nvSpPr>
          <p:cNvPr id="870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Verdana" charset="0"/>
                <a:ea typeface="新細明體" charset="0"/>
              </a:defRPr>
            </a:lvl9pPr>
          </a:lstStyle>
          <a:p>
            <a:fld id="{E7AECEEA-44E1-0349-9C0A-111131818378}" type="slidenum">
              <a:rPr lang="zh-TW" altLang="en-US" sz="1300" b="0"/>
              <a:pPr/>
              <a:t>50</a:t>
            </a:fld>
            <a:endParaRPr lang="en-US" altLang="zh-TW" sz="13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3" name="橢圓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4" name="橢圓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FD600B5-4D30-4A02-A651-C90BA7442F4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550B2-E8B5-4473-BB64-CA30663B56D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1" name="橢圓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2" name="橢圓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3A63B-CB1C-44AE-BF53-31161104944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4" name="日期版面配置區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25945-DC98-435C-AB4F-EEC591D7506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3" name="橢圓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4" name="橢圓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頁尾版面配置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75E61A7-5394-4765-93AF-5D627D46A40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91B59-3822-46EA-A130-6B9226F7E3A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6" name="橢圓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7" name="橢圓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8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4A98F18B-ABED-488E-98F4-91DDB39495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D9647-0137-4823-AB10-C1AA51DED8D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8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BA2270C-CDF8-4F01-8670-60E129DBA82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3" name="橢圓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4" name="橢圓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6" name="投影片編號版面配置區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26EB83C-696E-400F-B744-F017997B01A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日期版面配置區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" name="頁尾版面配置區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3" name="橢圓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4" name="橢圓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投影片編號版面配置區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9E932-D135-43B9-8007-18ECE847475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日期版面配置區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" name="頁尾版面配置區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en-US" b="0"/>
          </a:p>
        </p:txBody>
      </p:sp>
      <p:sp>
        <p:nvSpPr>
          <p:cNvPr id="12" name="橢圓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15" name="橢圓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b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b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0AA15A2-01B5-4E96-B2F1-24E87236942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8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39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tall.101@mail2000.com.tw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blog.roodo.com/readnews/archives/12813489.html" TargetMode="External"/><Relationship Id="rId3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87450" y="2819400"/>
            <a:ext cx="6769100" cy="33956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kumimoji="0" lang="en-US" altLang="zh-TW" sz="24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kumimoji="0" lang="en-US" altLang="zh-TW" sz="24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kumimoji="0" lang="zh-TW" altLang="en-US" sz="2400" dirty="0" smtClean="0">
                <a:cs typeface="+mn-cs"/>
              </a:rPr>
              <a:t>教師專業成長／二階研習</a:t>
            </a:r>
            <a:endParaRPr kumimoji="0" lang="en-US" altLang="zh-TW" sz="24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kumimoji="0" lang="en-US" altLang="zh-TW" sz="2400" b="0" cap="none" dirty="0">
              <a:latin typeface="微軟正黑體" pitchFamily="34" charset="-120"/>
              <a:ea typeface="微軟正黑體" pitchFamily="34" charset="-120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kumimoji="0" lang="en-US" altLang="zh-TW" sz="2400" b="0" cap="none" dirty="0">
                <a:latin typeface="微軟正黑體" pitchFamily="34" charset="-120"/>
                <a:ea typeface="微軟正黑體" pitchFamily="34" charset="-120"/>
                <a:cs typeface="+mn-cs"/>
                <a:hlinkClick r:id="rId3"/>
              </a:rPr>
              <a:t>t</a:t>
            </a:r>
            <a:r>
              <a:rPr kumimoji="0" lang="en-US" altLang="zh-TW" sz="2400" b="0" cap="none" dirty="0" smtClean="0">
                <a:latin typeface="微軟正黑體" pitchFamily="34" charset="-120"/>
                <a:ea typeface="微軟正黑體" pitchFamily="34" charset="-120"/>
                <a:cs typeface="+mn-cs"/>
                <a:hlinkClick r:id="rId3"/>
              </a:rPr>
              <a:t>all.101@mail2000.com.tw</a:t>
            </a:r>
            <a:endParaRPr kumimoji="0" lang="en-US" altLang="zh-TW" sz="2400" b="0" cap="none" dirty="0" smtClean="0">
              <a:latin typeface="微軟正黑體" pitchFamily="34" charset="-120"/>
              <a:ea typeface="微軟正黑體" pitchFamily="34" charset="-120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kumimoji="0" lang="en-US" altLang="zh-TW" sz="1800" b="0" cap="none" dirty="0" smtClean="0">
              <a:latin typeface="微軟正黑體" pitchFamily="34" charset="-120"/>
              <a:ea typeface="微軟正黑體" pitchFamily="34" charset="-120"/>
              <a:cs typeface="+mn-cs"/>
            </a:endParaRPr>
          </a:p>
        </p:txBody>
      </p:sp>
      <p:sp>
        <p:nvSpPr>
          <p:cNvPr id="1536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kumimoji="0" lang="zh-TW" altLang="en-US" sz="3600" b="1">
                <a:latin typeface="Georgia" charset="0"/>
                <a:ea typeface="微軟正黑體" charset="0"/>
              </a:rPr>
              <a:t>閱讀要理解，問題引思維</a:t>
            </a:r>
            <a:endParaRPr kumimoji="0" lang="zh-TW" altLang="en-US" sz="2400">
              <a:latin typeface="Georgia" charset="0"/>
              <a:ea typeface="微軟正黑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15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>
                <a:cs typeface="+mj-cs"/>
              </a:rPr>
              <a:t>規畫到達</a:t>
            </a:r>
            <a:r>
              <a:rPr lang="zh-TW" altLang="en-US" dirty="0" smtClean="0">
                <a:cs typeface="+mj-cs"/>
              </a:rPr>
              <a:t>目標的每一步</a:t>
            </a:r>
            <a:endParaRPr lang="zh-TW" altLang="en-US" sz="2000" dirty="0">
              <a:cs typeface="+mj-cs"/>
            </a:endParaRPr>
          </a:p>
        </p:txBody>
      </p:sp>
      <p:grpSp>
        <p:nvGrpSpPr>
          <p:cNvPr id="58370" name="群組 3"/>
          <p:cNvGrpSpPr>
            <a:grpSpLocks/>
          </p:cNvGrpSpPr>
          <p:nvPr/>
        </p:nvGrpSpPr>
        <p:grpSpPr bwMode="auto">
          <a:xfrm>
            <a:off x="1116013" y="1968500"/>
            <a:ext cx="7127875" cy="3981450"/>
            <a:chOff x="0" y="0"/>
            <a:chExt cx="5257801" cy="2921000"/>
          </a:xfrm>
        </p:grpSpPr>
        <p:grpSp>
          <p:nvGrpSpPr>
            <p:cNvPr id="58371" name="群組 4"/>
            <p:cNvGrpSpPr>
              <a:grpSpLocks/>
            </p:cNvGrpSpPr>
            <p:nvPr/>
          </p:nvGrpSpPr>
          <p:grpSpPr bwMode="auto">
            <a:xfrm>
              <a:off x="0" y="0"/>
              <a:ext cx="5257801" cy="2921000"/>
              <a:chOff x="0" y="0"/>
              <a:chExt cx="5260143" cy="2921000"/>
            </a:xfrm>
          </p:grpSpPr>
          <p:sp>
            <p:nvSpPr>
              <p:cNvPr id="7" name="文字方塊 6"/>
              <p:cNvSpPr txBox="1"/>
              <p:nvPr/>
            </p:nvSpPr>
            <p:spPr>
              <a:xfrm>
                <a:off x="0" y="380848"/>
                <a:ext cx="1028598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學生習慣記住觀點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sp>
            <p:nvSpPr>
              <p:cNvPr id="8" name="文字方塊 7"/>
              <p:cNvSpPr txBox="1"/>
              <p:nvPr/>
            </p:nvSpPr>
            <p:spPr>
              <a:xfrm>
                <a:off x="800151" y="2540152"/>
                <a:ext cx="4168283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1000" kern="100" dirty="0">
                    <a:ea typeface="新細明體"/>
                    <a:cs typeface="Times New Roman"/>
                  </a:rPr>
                  <a:t>問思教學兩階段之運用時機</a:t>
                </a:r>
                <a:endParaRPr lang="zh-TW" sz="1200" kern="100" dirty="0">
                  <a:ea typeface="新細明體"/>
                  <a:cs typeface="Times New Roman"/>
                </a:endParaRPr>
              </a:p>
              <a:p>
                <a:pPr>
                  <a:spcAft>
                    <a:spcPts val="0"/>
                  </a:spcAft>
                  <a:defRPr/>
                </a:pPr>
                <a:r>
                  <a:rPr lang="en-US" sz="800" kern="0" dirty="0">
                    <a:solidFill>
                      <a:srgbClr val="000000"/>
                    </a:solidFill>
                    <a:latin typeface="新細明體"/>
                    <a:ea typeface="新細明體"/>
                    <a:cs typeface="Times New Roman"/>
                  </a:rPr>
                  <a:t> </a:t>
                </a:r>
                <a:endParaRPr lang="zh-TW" sz="1200" kern="100" dirty="0">
                  <a:ea typeface="新細明體"/>
                  <a:cs typeface="Times New Roman"/>
                </a:endParaRPr>
              </a:p>
            </p:txBody>
          </p:sp>
          <p:sp>
            <p:nvSpPr>
              <p:cNvPr id="9" name="文字方塊 8"/>
              <p:cNvSpPr txBox="1"/>
              <p:nvPr/>
            </p:nvSpPr>
            <p:spPr>
              <a:xfrm>
                <a:off x="1829921" y="380848"/>
                <a:ext cx="1257045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學生了解觀點要有證據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3888288" y="380848"/>
                <a:ext cx="1370683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學生了解有不同觀點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11" name="直線箭頭接點 10"/>
              <p:cNvCxnSpPr>
                <a:stCxn id="9" idx="3"/>
              </p:cNvCxnSpPr>
              <p:nvPr/>
            </p:nvCxnSpPr>
            <p:spPr>
              <a:xfrm flipV="1">
                <a:off x="3086966" y="559043"/>
                <a:ext cx="914961" cy="1281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直線圖說文字 1 (加上框線和強調線) 11"/>
              <p:cNvSpPr/>
              <p:nvPr/>
            </p:nvSpPr>
            <p:spPr>
              <a:xfrm>
                <a:off x="114351" y="762000"/>
                <a:ext cx="1943966" cy="381000"/>
              </a:xfrm>
              <a:prstGeom prst="accentBorderCallout1">
                <a:avLst>
                  <a:gd name="adj1" fmla="val 50750"/>
                  <a:gd name="adj2" fmla="val -811"/>
                  <a:gd name="adj3" fmla="val -38833"/>
                  <a:gd name="adj4" fmla="val 52693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階段</a:t>
                </a:r>
                <a:r>
                  <a:rPr lang="en-US" sz="800" kern="0">
                    <a:ea typeface="新細明體"/>
                    <a:cs typeface="ヒラギノ明朝 ProN W6"/>
                  </a:rPr>
                  <a:t>1-1</a:t>
                </a:r>
                <a:r>
                  <a:rPr lang="zh-TW" sz="800" kern="0">
                    <a:ea typeface="新細明體"/>
                    <a:cs typeface="ヒラギノ明朝 ProN W6"/>
                  </a:rPr>
                  <a:t>教師提出觀點</a:t>
                </a:r>
                <a:r>
                  <a:rPr lang="zh-TW" sz="800" kern="0">
                    <a:ea typeface="新細明體"/>
                    <a:cs typeface="Microsoft Tai Le"/>
                  </a:rPr>
                  <a:t>、</a:t>
                </a:r>
                <a:r>
                  <a:rPr lang="zh-TW" sz="800" kern="0">
                    <a:ea typeface="新細明體"/>
                    <a:cs typeface="ヒラギノ明朝 ProN W6"/>
                  </a:rPr>
                  <a:t>引領學生思考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sp>
            <p:nvSpPr>
              <p:cNvPr id="13" name="直線圖說文字 1 (加上框線和強調線) 12"/>
              <p:cNvSpPr/>
              <p:nvPr/>
            </p:nvSpPr>
            <p:spPr>
              <a:xfrm>
                <a:off x="2515721" y="762000"/>
                <a:ext cx="2287019" cy="381000"/>
              </a:xfrm>
              <a:prstGeom prst="accentBorderCallout1">
                <a:avLst>
                  <a:gd name="adj1" fmla="val 50750"/>
                  <a:gd name="adj2" fmla="val -811"/>
                  <a:gd name="adj3" fmla="val -45233"/>
                  <a:gd name="adj4" fmla="val 31274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階段</a:t>
                </a:r>
                <a:r>
                  <a:rPr lang="en-US" sz="800" kern="0">
                    <a:ea typeface="新細明體"/>
                    <a:cs typeface="ヒラギノ明朝 ProN W6"/>
                  </a:rPr>
                  <a:t>1-3</a:t>
                </a:r>
                <a:r>
                  <a:rPr lang="zh-TW" sz="800" kern="0">
                    <a:ea typeface="新細明體"/>
                    <a:cs typeface="ヒラギノ明朝 ProN W6"/>
                  </a:rPr>
                  <a:t>教師帶學生閱讀單一文本、找不同觀點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>
                  <a:spcAft>
                    <a:spcPts val="0"/>
                  </a:spcAft>
                  <a:defRPr/>
                </a:pPr>
                <a:r>
                  <a:rPr lang="en-US" sz="800" kern="0">
                    <a:latin typeface="新細明體"/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14" name="直線箭頭接點 13"/>
              <p:cNvCxnSpPr/>
              <p:nvPr/>
            </p:nvCxnSpPr>
            <p:spPr>
              <a:xfrm>
                <a:off x="114809" y="380848"/>
                <a:ext cx="50305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字方塊 14"/>
              <p:cNvSpPr txBox="1"/>
              <p:nvPr/>
            </p:nvSpPr>
            <p:spPr>
              <a:xfrm>
                <a:off x="228447" y="0"/>
                <a:ext cx="686513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起始狀態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sp>
            <p:nvSpPr>
              <p:cNvPr id="16" name="文字方塊 15"/>
              <p:cNvSpPr txBox="1"/>
              <p:nvPr/>
            </p:nvSpPr>
            <p:spPr>
              <a:xfrm>
                <a:off x="4345182" y="0"/>
                <a:ext cx="686513" cy="3808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終點目標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sp>
            <p:nvSpPr>
              <p:cNvPr id="17" name="直線圖說文字 1 (加上框線和強調線) 16"/>
              <p:cNvSpPr/>
              <p:nvPr/>
            </p:nvSpPr>
            <p:spPr>
              <a:xfrm>
                <a:off x="2973124" y="1905000"/>
                <a:ext cx="2287019" cy="381000"/>
              </a:xfrm>
              <a:prstGeom prst="accentBorderCallout1">
                <a:avLst>
                  <a:gd name="adj1" fmla="val 50750"/>
                  <a:gd name="adj2" fmla="val -811"/>
                  <a:gd name="adj3" fmla="val -354567"/>
                  <a:gd name="adj4" fmla="val 28536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階段</a:t>
                </a:r>
                <a:r>
                  <a:rPr lang="en-US" sz="800" kern="0">
                    <a:ea typeface="新細明體"/>
                    <a:cs typeface="ヒラギノ明朝 ProN W6"/>
                  </a:rPr>
                  <a:t>1-4</a:t>
                </a:r>
                <a:r>
                  <a:rPr lang="zh-TW" sz="800" kern="0">
                    <a:ea typeface="新細明體"/>
                    <a:cs typeface="ヒラギノ明朝 ProN W6"/>
                  </a:rPr>
                  <a:t>教師帶學生閱讀主題文本、找不同觀點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>
                  <a:spcAft>
                    <a:spcPts val="0"/>
                  </a:spcAft>
                  <a:defRPr/>
                </a:pPr>
                <a:r>
                  <a:rPr lang="en-US" sz="800" kern="0">
                    <a:latin typeface="新細明體"/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18" name="直線箭頭接點 17"/>
              <p:cNvCxnSpPr>
                <a:stCxn id="7" idx="3"/>
                <a:endCxn id="9" idx="1"/>
              </p:cNvCxnSpPr>
              <p:nvPr/>
            </p:nvCxnSpPr>
            <p:spPr>
              <a:xfrm>
                <a:off x="1028598" y="571855"/>
                <a:ext cx="80132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直線圖說文字 1 (加上框線和強調線) 18"/>
              <p:cNvSpPr/>
              <p:nvPr/>
            </p:nvSpPr>
            <p:spPr>
              <a:xfrm>
                <a:off x="914807" y="1905000"/>
                <a:ext cx="1829615" cy="381000"/>
              </a:xfrm>
              <a:prstGeom prst="accentBorderCallout1">
                <a:avLst>
                  <a:gd name="adj1" fmla="val 50750"/>
                  <a:gd name="adj2" fmla="val -811"/>
                  <a:gd name="adj3" fmla="val -340167"/>
                  <a:gd name="adj4" fmla="val 31312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zh-TW" sz="800" kern="0">
                    <a:ea typeface="新細明體"/>
                    <a:cs typeface="ヒラギノ明朝 ProN W6"/>
                  </a:rPr>
                  <a:t>階段</a:t>
                </a:r>
                <a:r>
                  <a:rPr lang="en-US" sz="800" kern="0">
                    <a:ea typeface="新細明體"/>
                    <a:cs typeface="ヒラギノ明朝 ProN W6"/>
                  </a:rPr>
                  <a:t>1-2</a:t>
                </a:r>
                <a:r>
                  <a:rPr lang="zh-TW" sz="800" kern="0">
                    <a:ea typeface="新細明體"/>
                    <a:cs typeface="ヒラギノ明朝 ProN W6"/>
                  </a:rPr>
                  <a:t>教師帶學生找觀點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</p:grpSp>
        <p:sp>
          <p:nvSpPr>
            <p:cNvPr id="6" name="直線圖說文字 1 (加上框線和強調線) 5"/>
            <p:cNvSpPr/>
            <p:nvPr/>
          </p:nvSpPr>
          <p:spPr>
            <a:xfrm>
              <a:off x="457200" y="1016000"/>
              <a:ext cx="1943100" cy="635000"/>
            </a:xfrm>
            <a:prstGeom prst="accentBorderCallout1">
              <a:avLst>
                <a:gd name="adj1" fmla="val 50750"/>
                <a:gd name="adj2" fmla="val -811"/>
                <a:gd name="adj3" fmla="val 52367"/>
                <a:gd name="adj4" fmla="val -2732"/>
              </a:avLst>
            </a:prstGeom>
            <a:solidFill>
              <a:schemeClr val="tx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  <a:defRPr/>
              </a:pPr>
              <a:r>
                <a:rPr lang="zh-TW" sz="800" kern="0">
                  <a:ea typeface="新細明體"/>
                  <a:cs typeface="ヒラギノ明朝 ProN W6"/>
                </a:rPr>
                <a:t>階段</a:t>
              </a:r>
              <a:r>
                <a:rPr lang="en-US" sz="800" kern="0">
                  <a:ea typeface="新細明體"/>
                  <a:cs typeface="ヒラギノ明朝 ProN W6"/>
                </a:rPr>
                <a:t>2-1</a:t>
              </a:r>
              <a:r>
                <a:rPr lang="zh-TW" sz="800" kern="0">
                  <a:ea typeface="新細明體"/>
                  <a:cs typeface="ヒラギノ明朝 ProN W6"/>
                </a:rPr>
                <a:t>教學生如何根據明顯觀點思索重要訊息、訊息間的關係</a:t>
              </a:r>
              <a:r>
                <a:rPr lang="en-US" sz="800" kern="0">
                  <a:ea typeface="新細明體"/>
                  <a:cs typeface="ヒラギノ明朝 ProN W6"/>
                </a:rPr>
                <a:t>…</a:t>
              </a:r>
              <a:endParaRPr lang="zh-TW" sz="1200" kern="100">
                <a:ea typeface="新細明體"/>
                <a:cs typeface="Times New Roman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en-US" sz="1000" kern="100">
                  <a:ea typeface="新細明體"/>
                  <a:cs typeface="Times New Roman"/>
                </a:rPr>
                <a:t> </a:t>
              </a:r>
              <a:endParaRPr lang="zh-TW" sz="1200" kern="100">
                <a:ea typeface="新細明體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121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Georgia" charset="0"/>
                <a:ea typeface="微軟正黑體" charset="0"/>
              </a:rPr>
              <a:t>文本分析的意涵與方法</a:t>
            </a:r>
            <a:endParaRPr lang="zh-TW" altLang="en-US" dirty="0">
              <a:latin typeface="Georgia" charset="0"/>
              <a:ea typeface="微軟正黑體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821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文本分析的意涵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zh-TW" altLang="en-US" sz="3000" dirty="0" smtClean="0">
                <a:latin typeface="+mn-ea"/>
              </a:rPr>
              <a:t>文本分析</a:t>
            </a:r>
            <a:endParaRPr kumimoji="1" lang="en-US" altLang="zh-TW" sz="3000" dirty="0" smtClean="0">
              <a:latin typeface="+mn-ea"/>
            </a:endParaRPr>
          </a:p>
          <a:p>
            <a:endParaRPr kumimoji="1" lang="en-US" altLang="zh-TW" sz="3000" dirty="0" smtClean="0">
              <a:latin typeface="+mn-ea"/>
            </a:endParaRPr>
          </a:p>
          <a:p>
            <a:r>
              <a:rPr kumimoji="1" lang="en-US" altLang="zh-TW" sz="3000" dirty="0">
                <a:latin typeface="+mn-ea"/>
                <a:cs typeface="Wingdings"/>
                <a:sym typeface="Wingdings"/>
              </a:rPr>
              <a:t> </a:t>
            </a:r>
            <a:r>
              <a:rPr kumimoji="1" lang="en-US" altLang="zh-TW" sz="3000" dirty="0" smtClean="0">
                <a:latin typeface="+mn-ea"/>
                <a:cs typeface="Wingdings"/>
                <a:sym typeface="Wingdings"/>
              </a:rPr>
              <a:t>   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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教師留意文本重要訊息和深層意涵</a:t>
            </a:r>
            <a:endParaRPr kumimoji="1" lang="en-US" altLang="zh-TW" sz="3000" dirty="0" smtClean="0">
              <a:latin typeface="+mn-ea"/>
              <a:cs typeface="Wingdings"/>
              <a:sym typeface="Wingdings"/>
            </a:endParaRPr>
          </a:p>
          <a:p>
            <a:endParaRPr kumimoji="1" lang="en-US" altLang="zh-TW" sz="3000" dirty="0" smtClean="0">
              <a:latin typeface="+mn-ea"/>
              <a:cs typeface="Wingdings"/>
              <a:sym typeface="Wingdings"/>
            </a:endParaRPr>
          </a:p>
          <a:p>
            <a:r>
              <a:rPr kumimoji="1" lang="en-US" altLang="zh-TW" sz="3000" dirty="0" smtClean="0">
                <a:latin typeface="+mn-ea"/>
                <a:cs typeface="Wingdings"/>
                <a:sym typeface="Wingdings"/>
              </a:rPr>
              <a:t>   </a:t>
            </a:r>
            <a:r>
              <a:rPr kumimoji="1" lang="en-US" altLang="zh-TW" sz="3000" dirty="0" smtClean="0">
                <a:latin typeface="+mn-ea"/>
                <a:cs typeface="Wingdings"/>
                <a:sym typeface="Wingdings"/>
              </a:rPr>
              <a:t>         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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教師設計有助各理解歴程的好問題</a:t>
            </a:r>
            <a:endParaRPr kumimoji="1" lang="en-US" altLang="zh-TW" sz="3000" dirty="0" smtClean="0">
              <a:latin typeface="+mn-ea"/>
              <a:cs typeface="Wingdings"/>
              <a:sym typeface="Wingdings"/>
            </a:endParaRPr>
          </a:p>
          <a:p>
            <a:pPr marL="0" indent="0">
              <a:buNone/>
            </a:pPr>
            <a:endParaRPr kumimoji="1" lang="en-US" altLang="zh-TW" sz="3000" dirty="0">
              <a:latin typeface="+mn-ea"/>
              <a:cs typeface="Wingdings"/>
              <a:sym typeface="Wingdings"/>
            </a:endParaRPr>
          </a:p>
          <a:p>
            <a:pPr marL="0" indent="0">
              <a:buNone/>
            </a:pPr>
            <a:r>
              <a:rPr kumimoji="1" lang="en-US" altLang="zh-TW" sz="3000" dirty="0" smtClean="0">
                <a:latin typeface="+mn-ea"/>
                <a:cs typeface="Wingdings"/>
                <a:sym typeface="Wingdings"/>
              </a:rPr>
              <a:t>     </a:t>
            </a:r>
            <a:r>
              <a:rPr kumimoji="1" lang="en-US" altLang="zh-TW" sz="3000" dirty="0" smtClean="0">
                <a:latin typeface="+mn-ea"/>
                <a:cs typeface="Wingdings"/>
                <a:sym typeface="Wingdings"/>
              </a:rPr>
              <a:t>               </a:t>
            </a:r>
            <a:r>
              <a:rPr kumimoji="1" lang="zh-TW" altLang="en-US" sz="3000" dirty="0" smtClean="0">
                <a:solidFill>
                  <a:srgbClr val="FF0000"/>
                </a:solidFill>
                <a:latin typeface="+mn-ea"/>
                <a:cs typeface="Wingdings"/>
                <a:sym typeface="Wingdings"/>
              </a:rPr>
              <a:t>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</a:t>
            </a:r>
            <a:r>
              <a:rPr kumimoji="1" lang="zh-TW" altLang="en-US" sz="3000" dirty="0" smtClean="0">
                <a:latin typeface="+mn-ea"/>
                <a:cs typeface="Wingdings"/>
                <a:sym typeface="Wingdings"/>
              </a:rPr>
              <a:t>提升學生閱讀理解力和閱讀興趣</a:t>
            </a:r>
            <a:endParaRPr kumimoji="1" lang="zh-TW" altLang="en-US" sz="3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108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kumimoji="1" lang="zh-TW" altLang="en-US" dirty="0" smtClean="0"/>
              <a:t>故事體</a:t>
            </a:r>
            <a:endParaRPr kumimoji="1"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kumimoji="1" lang="zh-TW" altLang="en-US" dirty="0" smtClean="0"/>
              <a:t>說明文</a:t>
            </a:r>
            <a:endParaRPr kumimoji="1"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第五個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/>
              <a:t>一隻有教養的狼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瑞奇交朋友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嗯嗯太郎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蜘蛛的摩斯線</a:t>
            </a:r>
            <a:r>
              <a:rPr kumimoji="1" lang="en-US" altLang="zh-TW" dirty="0" smtClean="0"/>
              <a:t>&gt;</a:t>
            </a:r>
          </a:p>
          <a:p>
            <a:endParaRPr kumimoji="1" lang="en-US" altLang="zh-TW" dirty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時間與你想的不同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  <a:p>
            <a:endParaRPr kumimoji="1" lang="zh-TW" altLang="en-US" dirty="0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示例：文學作品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6053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kumimoji="1" lang="zh-TW" altLang="en-US" dirty="0" smtClean="0"/>
              <a:t>故事體</a:t>
            </a:r>
            <a:endParaRPr kumimoji="1"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kumimoji="1" lang="zh-TW" altLang="en-US" dirty="0" smtClean="0"/>
              <a:t>說明文</a:t>
            </a:r>
            <a:endParaRPr kumimoji="1"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270248" cy="3818404"/>
          </a:xfrm>
        </p:spPr>
        <p:txBody>
          <a:bodyPr/>
          <a:lstStyle/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/>
              <a:t>永遠的義工</a:t>
            </a:r>
            <a:r>
              <a:rPr kumimoji="1" lang="en-US" altLang="zh-TW" dirty="0"/>
              <a:t>﹣</a:t>
            </a:r>
            <a:r>
              <a:rPr kumimoji="1" lang="zh-TW" altLang="en-US" dirty="0" smtClean="0"/>
              <a:t>孫越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en-US" altLang="zh-TW" dirty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/>
              <a:t>珍重再見</a:t>
            </a:r>
            <a:r>
              <a:rPr kumimoji="1" lang="en-US" altLang="zh-TW" dirty="0"/>
              <a:t>&gt;</a:t>
            </a:r>
          </a:p>
          <a:p>
            <a:pPr marL="0" indent="0">
              <a:buNone/>
            </a:pPr>
            <a:endParaRPr kumimoji="1" lang="en-US" altLang="zh-TW" dirty="0"/>
          </a:p>
          <a:p>
            <a:r>
              <a:rPr kumimoji="1" lang="en-US" altLang="zh-TW" dirty="0"/>
              <a:t>&lt;</a:t>
            </a:r>
            <a:r>
              <a:rPr kumimoji="1" lang="zh-TW" altLang="en-US" dirty="0"/>
              <a:t>雕刻一座小島</a:t>
            </a:r>
            <a:r>
              <a:rPr kumimoji="1" lang="en-US" altLang="zh-TW" dirty="0"/>
              <a:t>&gt;</a:t>
            </a:r>
          </a:p>
          <a:p>
            <a:endParaRPr kumimoji="1" lang="en-US" altLang="zh-TW" dirty="0" smtClean="0"/>
          </a:p>
          <a:p>
            <a:endParaRPr kumimoji="1"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聲音鐘</a:t>
            </a:r>
            <a:r>
              <a:rPr kumimoji="1" lang="en-US" altLang="zh-TW" dirty="0" smtClean="0"/>
              <a:t>&gt;</a:t>
            </a:r>
          </a:p>
          <a:p>
            <a:endParaRPr kumimoji="1" lang="en-US" altLang="zh-TW" dirty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奈米的世界</a:t>
            </a:r>
            <a:r>
              <a:rPr kumimoji="1" lang="en-US" altLang="zh-TW" dirty="0" smtClean="0"/>
              <a:t>&gt;</a:t>
            </a:r>
          </a:p>
          <a:p>
            <a:endParaRPr kumimoji="1" lang="en-US" altLang="zh-TW" dirty="0" smtClean="0"/>
          </a:p>
          <a:p>
            <a:r>
              <a:rPr kumimoji="1" lang="en-US" altLang="zh-TW" dirty="0" smtClean="0"/>
              <a:t>&lt;</a:t>
            </a:r>
            <a:r>
              <a:rPr kumimoji="1" lang="zh-TW" altLang="en-US" dirty="0" smtClean="0"/>
              <a:t>舞動人生</a:t>
            </a:r>
            <a:r>
              <a:rPr kumimoji="1" lang="en-US" altLang="zh-TW" dirty="0" smtClean="0"/>
              <a:t>&gt;</a:t>
            </a:r>
            <a:endParaRPr kumimoji="1" lang="en-US" altLang="zh-TW" dirty="0"/>
          </a:p>
          <a:p>
            <a:endParaRPr kumimoji="1" lang="zh-TW" altLang="en-US" dirty="0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示例：</a:t>
            </a:r>
            <a:r>
              <a:rPr kumimoji="1" lang="zh-TW" altLang="en-US" dirty="0" smtClean="0"/>
              <a:t>課內</a:t>
            </a:r>
            <a:r>
              <a:rPr kumimoji="1" lang="zh-TW" altLang="en-US" dirty="0" smtClean="0"/>
              <a:t>文本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042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文本分析的方法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zh-TW" dirty="0" smtClean="0"/>
          </a:p>
          <a:p>
            <a:r>
              <a:rPr kumimoji="1" lang="zh-TW" altLang="en-US" dirty="0" smtClean="0"/>
              <a:t>三次閱讀～～</a:t>
            </a:r>
            <a:endParaRPr kumimoji="1" lang="en-US" altLang="zh-TW" dirty="0" smtClean="0"/>
          </a:p>
          <a:p>
            <a:endParaRPr kumimoji="1" lang="en-US" altLang="zh-TW" dirty="0" smtClean="0"/>
          </a:p>
          <a:p>
            <a:r>
              <a:rPr kumimoji="1" lang="zh-TW" altLang="en-US" dirty="0" smtClean="0"/>
              <a:t>整體到局部、內容到形式、具體到抽象</a:t>
            </a:r>
            <a:endParaRPr kumimoji="1" lang="en-US" altLang="zh-TW" dirty="0" smtClean="0"/>
          </a:p>
          <a:p>
            <a:endParaRPr kumimoji="1" lang="en-US" altLang="zh-TW" dirty="0" smtClean="0"/>
          </a:p>
          <a:p>
            <a:endParaRPr kumimoji="1" lang="en-US" altLang="zh-TW" dirty="0"/>
          </a:p>
          <a:p>
            <a:r>
              <a:rPr kumimoji="1" lang="en-US" altLang="zh-TW" sz="2000" dirty="0" smtClean="0">
                <a:solidFill>
                  <a:srgbClr val="FF0000"/>
                </a:solidFill>
              </a:rPr>
              <a:t>Q : </a:t>
            </a:r>
            <a:r>
              <a:rPr kumimoji="1" lang="zh-TW" altLang="en-US" sz="2000" dirty="0" smtClean="0">
                <a:solidFill>
                  <a:srgbClr val="FF0000"/>
                </a:solidFill>
              </a:rPr>
              <a:t>文本分析，老師自己分析？帶學生分析？</a:t>
            </a:r>
            <a:endParaRPr kumimoji="1" lang="en-US" altLang="zh-TW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58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內容版面配置區 1"/>
          <p:cNvSpPr>
            <a:spLocks noGrp="1"/>
          </p:cNvSpPr>
          <p:nvPr>
            <p:ph idx="1"/>
          </p:nvPr>
        </p:nvSpPr>
        <p:spPr>
          <a:xfrm>
            <a:off x="2195513" y="1268413"/>
            <a:ext cx="6769100" cy="5376862"/>
          </a:xfrm>
        </p:spPr>
        <p:txBody>
          <a:bodyPr/>
          <a:lstStyle/>
          <a:p>
            <a:r>
              <a:rPr lang="zh-TW" altLang="en-US" dirty="0">
                <a:latin typeface="Lucida Sans Unicode" charset="0"/>
                <a:ea typeface="微軟正黑體" charset="0"/>
              </a:rPr>
              <a:t>故事體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角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背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事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反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行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結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結</a:t>
            </a:r>
            <a:endParaRPr lang="en-US" altLang="zh-TW" dirty="0">
              <a:solidFill>
                <a:srgbClr val="C00000"/>
              </a:solidFill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事件為軸，可遮蓋部分，以設疑猜</a:t>
            </a:r>
            <a:r>
              <a:rPr lang="en-US" altLang="zh-TW" dirty="0">
                <a:latin typeface="Lucida Sans Unicode" charset="0"/>
                <a:ea typeface="微軟正黑體" charset="0"/>
              </a:rPr>
              <a:t>!</a:t>
            </a: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以圖推文，以連續文本意思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主角特質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事件</a:t>
            </a:r>
            <a:r>
              <a:rPr lang="zh-TW" altLang="en-US" dirty="0" smtClean="0">
                <a:latin typeface="Lucida Sans Unicode" charset="0"/>
                <a:ea typeface="微軟正黑體" charset="0"/>
              </a:rPr>
              <a:t>情</a:t>
            </a:r>
            <a:r>
              <a:rPr lang="zh-TW" altLang="en-US" dirty="0" smtClean="0">
                <a:latin typeface="Lucida Sans Unicode" charset="0"/>
                <a:ea typeface="微軟正黑體" charset="0"/>
              </a:rPr>
              <a:t>節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r>
              <a:rPr lang="zh-TW" altLang="en-US" dirty="0">
                <a:latin typeface="Lucida Sans Unicode" charset="0"/>
                <a:ea typeface="微軟正黑體" charset="0"/>
              </a:rPr>
              <a:t>說明文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對象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面向</a:t>
            </a:r>
            <a:r>
              <a:rPr lang="en-US" altLang="zh-TW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solidFill>
                  <a:srgbClr val="C00000"/>
                </a:solidFill>
                <a:latin typeface="Lucida Sans Unicode" charset="0"/>
                <a:ea typeface="微軟正黑體" charset="0"/>
              </a:rPr>
              <a:t>舉例說</a:t>
            </a:r>
            <a:endParaRPr lang="en-US" altLang="zh-TW" dirty="0">
              <a:solidFill>
                <a:srgbClr val="C00000"/>
              </a:solidFill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揭示主題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主題與生活；主題與讀者經驗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以例子佐證主題對象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圖、表、標題如何圍繞主題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r>
              <a:rPr lang="zh-TW" altLang="en-US" dirty="0">
                <a:latin typeface="Lucida Sans Unicode" charset="0"/>
                <a:ea typeface="微軟正黑體" charset="0"/>
              </a:rPr>
              <a:t>如何說明</a:t>
            </a:r>
            <a:r>
              <a:rPr lang="en-US" altLang="zh-TW" dirty="0">
                <a:latin typeface="Lucida Sans Unicode" charset="0"/>
                <a:ea typeface="微軟正黑體" charset="0"/>
              </a:rPr>
              <a:t>(</a:t>
            </a:r>
            <a:r>
              <a:rPr lang="zh-TW" altLang="en-US" dirty="0">
                <a:latin typeface="Lucida Sans Unicode" charset="0"/>
                <a:ea typeface="微軟正黑體" charset="0"/>
              </a:rPr>
              <a:t>手法</a:t>
            </a:r>
            <a:r>
              <a:rPr lang="en-US" altLang="zh-TW" dirty="0">
                <a:latin typeface="Lucida Sans Unicode" charset="0"/>
                <a:ea typeface="微軟正黑體" charset="0"/>
              </a:rPr>
              <a:t>/</a:t>
            </a:r>
            <a:r>
              <a:rPr lang="zh-TW" altLang="en-US" dirty="0">
                <a:latin typeface="Lucida Sans Unicode" charset="0"/>
                <a:ea typeface="微軟正黑體" charset="0"/>
              </a:rPr>
              <a:t>標注與提升</a:t>
            </a:r>
            <a:r>
              <a:rPr lang="en-US" altLang="zh-TW" dirty="0">
                <a:latin typeface="Lucida Sans Unicode" charset="0"/>
                <a:ea typeface="微軟正黑體" charset="0"/>
              </a:rPr>
              <a:t>)</a:t>
            </a:r>
            <a:r>
              <a:rPr lang="zh-TW" altLang="en-US" dirty="0">
                <a:latin typeface="Lucida Sans Unicode" charset="0"/>
                <a:ea typeface="微軟正黑體" charset="0"/>
              </a:rPr>
              <a:t>，為何採用此方式</a:t>
            </a:r>
            <a:endParaRPr lang="en-US" altLang="zh-TW" dirty="0">
              <a:latin typeface="Lucida Sans Unicode" charset="0"/>
              <a:ea typeface="微軟正黑體" charset="0"/>
            </a:endParaRPr>
          </a:p>
          <a:p>
            <a:pPr lvl="1"/>
            <a:endParaRPr lang="zh-TW" altLang="en-US" dirty="0">
              <a:latin typeface="Lucida Sans Unicode" charset="0"/>
              <a:ea typeface="微軟正黑體" charset="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 smtClean="0">
                <a:cs typeface="+mj-cs"/>
              </a:rPr>
              <a:t>故事體與說明文的不同之處</a:t>
            </a:r>
            <a:endParaRPr lang="zh-TW" alt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7956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試體驗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zh-TW" dirty="0" smtClean="0"/>
          </a:p>
          <a:p>
            <a:pPr algn="ctr"/>
            <a:r>
              <a:rPr kumimoji="1" lang="zh-TW" altLang="en-US" sz="3200" dirty="0" smtClean="0"/>
              <a:t>小馬路喜、動物的尾巴</a:t>
            </a:r>
            <a:endParaRPr kumimoji="1"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20827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latin typeface="Georgia" charset="0"/>
                <a:ea typeface="微軟正黑體" charset="0"/>
              </a:rPr>
              <a:t>實</a:t>
            </a:r>
            <a:r>
              <a:rPr kumimoji="0" lang="en-US" altLang="zh-TW">
                <a:latin typeface="Georgia" charset="0"/>
                <a:ea typeface="微軟正黑體" charset="0"/>
              </a:rPr>
              <a:t>    </a:t>
            </a:r>
            <a:r>
              <a:rPr kumimoji="0" lang="zh-TW" altLang="en-US">
                <a:latin typeface="Georgia" charset="0"/>
                <a:ea typeface="微軟正黑體" charset="0"/>
              </a:rPr>
              <a:t>作（故事體）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79388" y="3141663"/>
            <a:ext cx="8785225" cy="64928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故事體文本分析示例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68313" y="4292600"/>
            <a:ext cx="8534400" cy="758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kumimoji="0" lang="zh-TW" altLang="en-US" sz="33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79388" y="40052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故事體文本分析實作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79388" y="48688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搭建鷹架的提問設計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7214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 smtClean="0">
                <a:cs typeface="+mj-cs"/>
              </a:rPr>
              <a:t>課程對您產生的</a:t>
            </a:r>
            <a:r>
              <a:rPr lang="zh-TW" altLang="en-US" b="1" dirty="0" smtClean="0">
                <a:cs typeface="+mj-cs"/>
              </a:rPr>
              <a:t>意義</a:t>
            </a:r>
            <a:r>
              <a:rPr lang="en-US" altLang="zh-TW" dirty="0" smtClean="0">
                <a:cs typeface="+mj-cs"/>
              </a:rPr>
              <a:t>…</a:t>
            </a:r>
            <a:endParaRPr lang="zh-TW" altLang="en-US" dirty="0"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507047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zh-TW" altLang="en-US" dirty="0" smtClean="0">
                <a:latin typeface="Georgia" charset="0"/>
                <a:ea typeface="新細明體" charset="0"/>
              </a:rPr>
              <a:t>思考</a:t>
            </a:r>
            <a:endParaRPr lang="en-US" altLang="zh-TW" dirty="0" smtClean="0">
              <a:latin typeface="Wingdings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defRPr/>
            </a:pP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zh-TW" altLang="en-US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文本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分析，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有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什麼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幫助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？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>
              <a:defRPr/>
            </a:pPr>
            <a:r>
              <a:rPr lang="en-US" altLang="zh-TW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文本分析，有哪些步驟？</a:t>
            </a:r>
            <a:endParaRPr lang="en-US" altLang="zh-TW" dirty="0">
              <a:latin typeface="Wingdings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buFont typeface="Wingdings" charset="0"/>
              <a:buChar char=" "/>
              <a:defRPr/>
            </a:pP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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分析</a:t>
            </a:r>
            <a:r>
              <a:rPr lang="zh-TW" altLang="en-US" dirty="0" smtClean="0">
                <a:latin typeface="Georgia" charset="0"/>
                <a:ea typeface="新細明體" charset="0"/>
                <a:sym typeface="Wingdings" charset="0"/>
              </a:rPr>
              <a:t>故事體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，留意什麼？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zh-TW" altLang="en-US" dirty="0" smtClean="0">
                <a:latin typeface="Georgia" charset="0"/>
                <a:ea typeface="新細明體" charset="0"/>
              </a:rPr>
              <a:t>思考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en-US" altLang="zh-TW" dirty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</a:t>
            </a:r>
            <a:r>
              <a:rPr lang="en-US" altLang="zh-TW" dirty="0" smtClean="0">
                <a:latin typeface="Georgia" charset="0"/>
                <a:ea typeface="新細明體" charset="0"/>
              </a:rPr>
              <a:t>ABC</a:t>
            </a:r>
            <a:r>
              <a:rPr lang="zh-TW" altLang="en-US" dirty="0" smtClean="0">
                <a:latin typeface="Georgia" charset="0"/>
                <a:ea typeface="新細明體" charset="0"/>
              </a:rPr>
              <a:t>設計，有什麼功用？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en-US" altLang="zh-TW" dirty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 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en-US" altLang="zh-TW" dirty="0">
                <a:latin typeface="Georgia" charset="0"/>
                <a:ea typeface="新細明體" charset="0"/>
              </a:rPr>
              <a:t>ABC</a:t>
            </a:r>
            <a:r>
              <a:rPr lang="zh-TW" altLang="en-US" dirty="0">
                <a:latin typeface="Georgia" charset="0"/>
                <a:ea typeface="新細明體" charset="0"/>
              </a:rPr>
              <a:t>設計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</a:t>
            </a:r>
            <a:r>
              <a:rPr lang="zh-TW" altLang="en-US" dirty="0" smtClean="0">
                <a:latin typeface="Georgia" charset="0"/>
                <a:ea typeface="新細明體" charset="0"/>
              </a:rPr>
              <a:t>要考量哪些？</a:t>
            </a:r>
            <a:endParaRPr lang="en-US" altLang="zh-TW" dirty="0" smtClean="0">
              <a:latin typeface="Georgia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buFont typeface="Wingdings" charset="0"/>
              <a:buChar char=" "/>
              <a:defRPr/>
            </a:pP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en-US" altLang="zh-TW" dirty="0" smtClean="0">
                <a:latin typeface="Georgia" charset="0"/>
                <a:ea typeface="新細明體" charset="0"/>
              </a:rPr>
              <a:t>ABC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</a:t>
            </a:r>
            <a:r>
              <a:rPr lang="zh-TW" altLang="en-US" dirty="0" smtClean="0">
                <a:latin typeface="Georgia" charset="0"/>
                <a:ea typeface="新細明體" charset="0"/>
              </a:rPr>
              <a:t>教學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可以怎麼用？</a:t>
            </a:r>
            <a:endParaRPr lang="en-US" altLang="zh-TW" dirty="0">
              <a:latin typeface="Georgia" charset="0"/>
              <a:ea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735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 smtClean="0">
                <a:cs typeface="+mj-cs"/>
              </a:rPr>
              <a:t>講師群</a:t>
            </a:r>
            <a:endParaRPr lang="zh-TW" altLang="en-US" dirty="0">
              <a:cs typeface="+mj-cs"/>
            </a:endParaRPr>
          </a:p>
        </p:txBody>
      </p:sp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323850" y="1412875"/>
            <a:ext cx="8569325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陳欣希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lang="zh-TW" altLang="en-US" sz="2200" b="0">
                <a:latin typeface="Georgia" charset="0"/>
              </a:rPr>
              <a:t>臺灣讀寫教學研究學會理事長</a:t>
            </a:r>
            <a:endParaRPr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              </a:t>
            </a:r>
            <a:r>
              <a:rPr kumimoji="0" lang="zh-TW" altLang="en-US" sz="2200" b="0">
                <a:latin typeface="Georgia" charset="0"/>
              </a:rPr>
              <a:t>國立臺灣師範大學人類發展與家庭學兼任助理教授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  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許育健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臺北市南港國小輔導主任、臺北市國語文領域輔導員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              </a:t>
            </a:r>
            <a:r>
              <a:rPr kumimoji="0" lang="zh-TW" altLang="en-US" sz="2200" b="0">
                <a:latin typeface="Georgia" charset="0"/>
              </a:rPr>
              <a:t>臺北市立教育大學兼任助理教授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林冬菊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臺灣讀寫教學研究學會講師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              </a:t>
            </a:r>
            <a:r>
              <a:rPr kumimoji="0" lang="zh-TW" altLang="en-US" sz="2200" b="0">
                <a:latin typeface="Georgia" charset="0"/>
              </a:rPr>
              <a:t>新北市前國語文領域輔導員、副召集人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劉振中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新北市國語文領域專任輔導員、新北市秀朗國小教師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吳燕燕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新北市國語文領域輔導員、新北市秀朗國小教師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連瑞琦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臺北市河堤國小教師、臺北市閱讀推動種子教師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   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吳美美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臺灣讀寫教學研究學會理事、宜蘭縣北成國小退休教師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 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柯雅卿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臺灣讀寫教學研究學會理事、講師</a:t>
            </a:r>
            <a:endParaRPr kumimoji="0" lang="zh-TW" sz="2200" b="0">
              <a:latin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58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 dirty="0">
                <a:latin typeface="Georgia" charset="0"/>
                <a:ea typeface="微軟正黑體" charset="0"/>
              </a:rPr>
              <a:t>實</a:t>
            </a:r>
            <a:r>
              <a:rPr kumimoji="0" lang="en-US" altLang="zh-TW" dirty="0">
                <a:latin typeface="Georgia" charset="0"/>
                <a:ea typeface="微軟正黑體" charset="0"/>
              </a:rPr>
              <a:t>    </a:t>
            </a:r>
            <a:r>
              <a:rPr kumimoji="0" lang="zh-TW" altLang="en-US" dirty="0">
                <a:latin typeface="Georgia" charset="0"/>
                <a:ea typeface="微軟正黑體" charset="0"/>
              </a:rPr>
              <a:t>作</a:t>
            </a:r>
            <a:r>
              <a:rPr kumimoji="0" lang="zh-TW" altLang="en-US" dirty="0" smtClean="0">
                <a:latin typeface="Georgia" charset="0"/>
                <a:ea typeface="微軟正黑體" charset="0"/>
              </a:rPr>
              <a:t>（</a:t>
            </a:r>
            <a:r>
              <a:rPr lang="zh-TW" altLang="en-US" dirty="0" smtClean="0">
                <a:latin typeface="Georgia" charset="0"/>
                <a:ea typeface="微軟正黑體" charset="0"/>
              </a:rPr>
              <a:t>說明文</a:t>
            </a:r>
            <a:r>
              <a:rPr kumimoji="0" lang="zh-TW" altLang="en-US" dirty="0" smtClean="0">
                <a:latin typeface="Georgia" charset="0"/>
                <a:ea typeface="微軟正黑體" charset="0"/>
              </a:rPr>
              <a:t>）</a:t>
            </a:r>
            <a:endParaRPr kumimoji="0" lang="zh-TW" altLang="en-US" dirty="0">
              <a:latin typeface="Georgia" charset="0"/>
              <a:ea typeface="微軟正黑體" charset="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79388" y="3141663"/>
            <a:ext cx="8785225" cy="64928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說明文文本分析示例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68313" y="4292600"/>
            <a:ext cx="8534400" cy="758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kumimoji="0" lang="zh-TW" altLang="en-US" sz="33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79388" y="40052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說明文文本分析實作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79388" y="48688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搭建鷹架的提問設計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9871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 smtClean="0">
                <a:cs typeface="+mj-cs"/>
              </a:rPr>
              <a:t>課程對您產生的</a:t>
            </a:r>
            <a:r>
              <a:rPr lang="zh-TW" altLang="en-US" b="1" dirty="0" smtClean="0">
                <a:cs typeface="+mj-cs"/>
              </a:rPr>
              <a:t>意義</a:t>
            </a:r>
            <a:r>
              <a:rPr lang="en-US" altLang="zh-TW" dirty="0" smtClean="0">
                <a:cs typeface="+mj-cs"/>
              </a:rPr>
              <a:t>…</a:t>
            </a:r>
            <a:endParaRPr lang="zh-TW" altLang="en-US" dirty="0"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507047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zh-TW" altLang="en-US" dirty="0" smtClean="0">
                <a:latin typeface="Georgia" charset="0"/>
                <a:ea typeface="新細明體" charset="0"/>
              </a:rPr>
              <a:t>思考</a:t>
            </a:r>
            <a:endParaRPr lang="en-US" altLang="zh-TW" dirty="0" smtClean="0">
              <a:latin typeface="Wingdings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defRPr/>
            </a:pP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zh-TW" altLang="en-US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文本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分析，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有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什麼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幫助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？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>
              <a:defRPr/>
            </a:pPr>
            <a:r>
              <a:rPr lang="en-US" altLang="zh-TW" dirty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文本分析，有哪些步驟？</a:t>
            </a:r>
            <a:endParaRPr lang="en-US" altLang="zh-TW" dirty="0">
              <a:latin typeface="Wingdings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buFont typeface="Wingdings" charset="0"/>
              <a:buChar char=" "/>
              <a:defRPr/>
            </a:pP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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分析</a:t>
            </a:r>
            <a:r>
              <a:rPr lang="zh-TW" altLang="en-US" dirty="0" smtClean="0">
                <a:latin typeface="Georgia" charset="0"/>
                <a:ea typeface="新細明體" charset="0"/>
                <a:sym typeface="Wingdings" charset="0"/>
              </a:rPr>
              <a:t>說明文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，留意什麼？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zh-TW" altLang="en-US" dirty="0" smtClean="0">
                <a:latin typeface="Georgia" charset="0"/>
                <a:ea typeface="新細明體" charset="0"/>
              </a:rPr>
              <a:t>思考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en-US" altLang="zh-TW" dirty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 </a:t>
            </a:r>
            <a:r>
              <a:rPr lang="en-US" altLang="zh-TW" dirty="0" smtClean="0">
                <a:latin typeface="Georgia" charset="0"/>
                <a:ea typeface="新細明體" charset="0"/>
              </a:rPr>
              <a:t>ABC</a:t>
            </a:r>
            <a:r>
              <a:rPr lang="zh-TW" altLang="en-US" dirty="0" smtClean="0">
                <a:latin typeface="Georgia" charset="0"/>
                <a:ea typeface="新細明體" charset="0"/>
              </a:rPr>
              <a:t>設計，有什麼功用？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 marL="0" indent="0">
              <a:buNone/>
              <a:defRPr/>
            </a:pPr>
            <a:r>
              <a:rPr lang="en-US" altLang="zh-TW" dirty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 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en-US" altLang="zh-TW" dirty="0">
                <a:latin typeface="Georgia" charset="0"/>
                <a:ea typeface="新細明體" charset="0"/>
              </a:rPr>
              <a:t>ABC</a:t>
            </a:r>
            <a:r>
              <a:rPr lang="zh-TW" altLang="en-US" dirty="0">
                <a:latin typeface="Georgia" charset="0"/>
                <a:ea typeface="新細明體" charset="0"/>
              </a:rPr>
              <a:t>設計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</a:t>
            </a:r>
            <a:r>
              <a:rPr lang="zh-TW" altLang="en-US" dirty="0" smtClean="0">
                <a:latin typeface="Georgia" charset="0"/>
                <a:ea typeface="新細明體" charset="0"/>
              </a:rPr>
              <a:t>要考量哪些？</a:t>
            </a:r>
            <a:endParaRPr lang="en-US" altLang="zh-TW" dirty="0" smtClean="0">
              <a:latin typeface="Georgia" charset="0"/>
              <a:ea typeface="新細明體" charset="0"/>
              <a:cs typeface="Wingdings" charset="0"/>
              <a:sym typeface="Wingdings" charset="0"/>
            </a:endParaRPr>
          </a:p>
          <a:p>
            <a:pPr>
              <a:buFont typeface="Wingdings" charset="0"/>
              <a:buChar char=" "/>
              <a:defRPr/>
            </a:pPr>
            <a:r>
              <a:rPr lang="en-US" altLang="zh-TW" dirty="0" smtClean="0">
                <a:latin typeface="Georgia" charset="0"/>
                <a:ea typeface="新細明體" charset="0"/>
                <a:cs typeface="Wingdings" charset="0"/>
                <a:sym typeface="Wingdings" charset="0"/>
              </a:rPr>
              <a:t>    </a:t>
            </a:r>
            <a:r>
              <a:rPr lang="en-US" altLang="zh-TW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</a:t>
            </a:r>
            <a:r>
              <a:rPr lang="en-US" altLang="zh-TW" dirty="0" smtClean="0">
                <a:latin typeface="Georgia" charset="0"/>
                <a:ea typeface="新細明體" charset="0"/>
              </a:rPr>
              <a:t>ABC</a:t>
            </a:r>
            <a:r>
              <a:rPr lang="zh-TW" altLang="en-US" dirty="0" smtClean="0">
                <a:latin typeface="Georgia" charset="0"/>
                <a:ea typeface="新細明體" charset="0"/>
              </a:rPr>
              <a:t>，</a:t>
            </a:r>
            <a:r>
              <a:rPr lang="zh-TW" altLang="en-US" dirty="0" smtClean="0">
                <a:latin typeface="Georgia" charset="0"/>
                <a:ea typeface="新細明體" charset="0"/>
              </a:rPr>
              <a:t>教學</a:t>
            </a:r>
            <a:r>
              <a:rPr lang="zh-TW" altLang="en-US" dirty="0" smtClean="0">
                <a:latin typeface="Wingdings" charset="0"/>
                <a:ea typeface="新細明體" charset="0"/>
                <a:cs typeface="Wingdings" charset="0"/>
                <a:sym typeface="Wingdings" charset="0"/>
              </a:rPr>
              <a:t>可以怎麼用？</a:t>
            </a:r>
            <a:endParaRPr lang="en-US" altLang="zh-TW" dirty="0">
              <a:latin typeface="Georgia" charset="0"/>
              <a:ea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789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latin typeface="Georgia" charset="0"/>
                <a:ea typeface="微軟正黑體" charset="0"/>
              </a:rPr>
              <a:t>總</a:t>
            </a:r>
            <a:r>
              <a:rPr kumimoji="0" lang="en-US" altLang="zh-TW">
                <a:latin typeface="Georgia" charset="0"/>
                <a:ea typeface="微軟正黑體" charset="0"/>
              </a:rPr>
              <a:t>    </a:t>
            </a:r>
            <a:r>
              <a:rPr kumimoji="0" lang="zh-TW" altLang="en-US">
                <a:latin typeface="Georgia" charset="0"/>
                <a:ea typeface="微軟正黑體" charset="0"/>
              </a:rPr>
              <a:t>結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79388" y="3141663"/>
            <a:ext cx="8785225" cy="64928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有效的教學提問設計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68313" y="4292600"/>
            <a:ext cx="8534400" cy="758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kumimoji="0" lang="zh-TW" altLang="en-US" sz="33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79388" y="40052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形成性、總結性評量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79388" y="48688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問思教學的相關資源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5617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有效的提問教學設計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56178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Georgia" charset="0"/>
                <a:ea typeface="微軟正黑體" charset="0"/>
              </a:rPr>
              <a:t>閱讀推動的趨勢</a:t>
            </a:r>
          </a:p>
        </p:txBody>
      </p:sp>
      <p:sp>
        <p:nvSpPr>
          <p:cNvPr id="2" name="文字版面配置區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2" pitchFamily="18" charset="2"/>
              <a:buChar char=""/>
              <a:defRPr/>
            </a:pP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r>
              <a:rPr lang="zh-TW" altLang="zh-TW" sz="2400" dirty="0" smtClean="0"/>
              <a:t>教</a:t>
            </a:r>
            <a:r>
              <a:rPr lang="zh-TW" altLang="en-US" sz="2400" dirty="0" smtClean="0"/>
              <a:t>知識</a:t>
            </a:r>
            <a:r>
              <a:rPr lang="zh-TW" altLang="zh-TW" sz="2400" dirty="0" smtClean="0"/>
              <a:t>，</a:t>
            </a:r>
            <a:r>
              <a:rPr lang="zh-TW" altLang="zh-TW" sz="2400" dirty="0"/>
              <a:t>更要教能力、教</a:t>
            </a:r>
            <a:r>
              <a:rPr lang="zh-TW" altLang="zh-TW" sz="2400" dirty="0" smtClean="0"/>
              <a:t>策略</a:t>
            </a: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r>
              <a:rPr lang="zh-TW" altLang="zh-TW" sz="2400" dirty="0" smtClean="0"/>
              <a:t>漸進釋</a:t>
            </a:r>
            <a:r>
              <a:rPr lang="zh-TW" altLang="zh-TW" sz="2400" dirty="0"/>
              <a:t>放責任的直接教學</a:t>
            </a:r>
            <a:r>
              <a:rPr lang="zh-TW" altLang="zh-TW" sz="2400" dirty="0" smtClean="0"/>
              <a:t>模式</a:t>
            </a: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endParaRPr lang="en-US" altLang="zh-TW" sz="2400" dirty="0"/>
          </a:p>
          <a:p>
            <a:pPr algn="ctr">
              <a:buFont typeface="Wingdings 2" pitchFamily="18" charset="2"/>
              <a:buChar char=""/>
              <a:defRPr/>
            </a:pPr>
            <a:r>
              <a:rPr lang="zh-TW" altLang="en-US" sz="2400" dirty="0"/>
              <a:t>因應</a:t>
            </a:r>
            <a:r>
              <a:rPr lang="zh-TW" altLang="en-US" sz="2400" dirty="0" smtClean="0"/>
              <a:t>不同學生而給予適當鷹架</a:t>
            </a: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endParaRPr lang="en-US" altLang="zh-TW" sz="2400" dirty="0"/>
          </a:p>
          <a:p>
            <a:pPr algn="ctr">
              <a:buFont typeface="Wingdings 2" pitchFamily="18" charset="2"/>
              <a:buChar char=""/>
              <a:defRPr/>
            </a:pPr>
            <a:r>
              <a:rPr lang="zh-TW" altLang="en-US" sz="2400" dirty="0"/>
              <a:t>跨文本、跨學科、跨年級</a:t>
            </a:r>
            <a:r>
              <a:rPr lang="en-US" altLang="zh-TW" sz="2400" dirty="0"/>
              <a:t> …</a:t>
            </a:r>
            <a:r>
              <a:rPr lang="en-US" altLang="zh-TW" sz="2400" dirty="0" smtClean="0"/>
              <a:t>…</a:t>
            </a:r>
          </a:p>
          <a:p>
            <a:pPr algn="ctr">
              <a:buFont typeface="Wingdings 2" pitchFamily="18" charset="2"/>
              <a:buChar char=""/>
              <a:defRPr/>
            </a:pPr>
            <a:endParaRPr lang="en-US" altLang="zh-TW" sz="2400" dirty="0" smtClean="0"/>
          </a:p>
          <a:p>
            <a:pPr algn="ctr">
              <a:buFont typeface="Wingdings 2" pitchFamily="18" charset="2"/>
              <a:buChar char=""/>
              <a:defRPr/>
            </a:pPr>
            <a:r>
              <a:rPr lang="zh-TW" altLang="en-US" sz="2400" dirty="0" smtClean="0"/>
              <a:t>學習歴程和成果之評估均重要</a:t>
            </a:r>
            <a:endParaRPr lang="en-US" altLang="zh-TW" sz="2400" dirty="0" smtClean="0">
              <a:cs typeface="+mn-cs"/>
            </a:endParaRPr>
          </a:p>
          <a:p>
            <a:pPr>
              <a:buFont typeface="Wingdings 2" pitchFamily="18" charset="2"/>
              <a:buNone/>
              <a:defRPr/>
            </a:pPr>
            <a:endParaRPr lang="zh-TW" altLang="en-US" sz="24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615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solidFill>
                  <a:srgbClr val="FF0000"/>
                </a:solidFill>
                <a:latin typeface="Georgia" charset="0"/>
                <a:ea typeface="微軟正黑體" charset="0"/>
              </a:rPr>
              <a:t>這一小步</a:t>
            </a:r>
            <a:r>
              <a:rPr kumimoji="0" lang="zh-TW" altLang="en-US">
                <a:solidFill>
                  <a:srgbClr val="7B9899"/>
                </a:solidFill>
                <a:latin typeface="Georgia" charset="0"/>
                <a:ea typeface="微軟正黑體" charset="0"/>
              </a:rPr>
              <a:t>與</a:t>
            </a:r>
            <a:r>
              <a:rPr kumimoji="0" lang="zh-TW" altLang="en-US">
                <a:solidFill>
                  <a:srgbClr val="FF0000"/>
                </a:solidFill>
                <a:latin typeface="Georgia" charset="0"/>
                <a:ea typeface="微軟正黑體" charset="0"/>
              </a:rPr>
              <a:t>現況教學</a:t>
            </a:r>
            <a:r>
              <a:rPr kumimoji="0" lang="zh-TW" altLang="en-US">
                <a:solidFill>
                  <a:srgbClr val="7B9899"/>
                </a:solidFill>
                <a:latin typeface="Georgia" charset="0"/>
                <a:ea typeface="微軟正黑體" charset="0"/>
              </a:rPr>
              <a:t>有何不同？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sz="quarter" idx="1"/>
          </p:nvPr>
        </p:nvGraphicFramePr>
        <p:xfrm>
          <a:off x="301625" y="2073275"/>
          <a:ext cx="8504238" cy="3508562"/>
        </p:xfrm>
        <a:graphic>
          <a:graphicData uri="http://schemas.openxmlformats.org/drawingml/2006/table">
            <a:tbl>
              <a:tblPr/>
              <a:tblGrid>
                <a:gridCol w="703263"/>
                <a:gridCol w="3173412"/>
                <a:gridCol w="4627563"/>
              </a:tblGrid>
              <a:tr h="3714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eorgia" charset="0"/>
                        <a:ea typeface="新細明體" charset="0"/>
                        <a:cs typeface="新細明體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現況教學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這一小步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399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提問設計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有助學生直接理解的提問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有助學生不同層次理解的提問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63995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教學方式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老師是主要講述者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老師安排多元互動形式（全班問答、小組討論、兩兩討論、個人思考）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714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老師根據學生反應給予適當鷹架（</a:t>
                      </a:r>
                      <a:r>
                        <a:rPr kumimoji="0" lang="en-US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ABC</a:t>
                      </a: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方案）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714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老師帶領學生覺察提問對理解文章的幫助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7141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評量方式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老師以紙筆測驗評量學習成果</a:t>
                      </a:r>
                    </a:p>
                  </a:txBody>
                  <a:tcPr marT="45704" marB="4570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老師以學生回應和紙筆測驗評量學習成果</a:t>
                      </a:r>
                      <a:endParaRPr kumimoji="0" lang="en-US" altLang="zh-TW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charset="0"/>
                        <a:ea typeface="新細明體" charset="0"/>
                        <a:cs typeface="新細明體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  <a:tr h="3714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學生自我評估學習成果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AE9"/>
                    </a:solidFill>
                  </a:tcPr>
                </a:tc>
              </a:tr>
              <a:tr h="3714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charset="0"/>
                          <a:ea typeface="新細明體" charset="0"/>
                          <a:cs typeface="新細明體" charset="0"/>
                        </a:rPr>
                        <a:t>學生自我評估學習方式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3C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495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 dirty="0">
                <a:solidFill>
                  <a:srgbClr val="FF0000"/>
                </a:solidFill>
                <a:latin typeface="Georgia" charset="0"/>
                <a:ea typeface="微軟正黑體" charset="0"/>
              </a:rPr>
              <a:t>想改變</a:t>
            </a:r>
            <a:r>
              <a:rPr kumimoji="0" lang="zh-TW" altLang="en-US" dirty="0">
                <a:solidFill>
                  <a:srgbClr val="7B9899"/>
                </a:solidFill>
                <a:latin typeface="Georgia" charset="0"/>
                <a:ea typeface="微軟正黑體" charset="0"/>
              </a:rPr>
              <a:t>，可參考這本手冊</a:t>
            </a:r>
            <a:r>
              <a:rPr kumimoji="0" lang="en-US" altLang="zh-TW" dirty="0">
                <a:solidFill>
                  <a:srgbClr val="7B9899"/>
                </a:solidFill>
                <a:latin typeface="Georgia" charset="0"/>
                <a:ea typeface="微軟正黑體" charset="0"/>
              </a:rPr>
              <a:t>…</a:t>
            </a:r>
            <a:endParaRPr kumimoji="0" lang="zh-TW" altLang="en-US" dirty="0">
              <a:solidFill>
                <a:srgbClr val="7B9899"/>
              </a:solidFill>
              <a:latin typeface="Georgia" charset="0"/>
              <a:ea typeface="微軟正黑體" charset="0"/>
            </a:endParaRPr>
          </a:p>
        </p:txBody>
      </p:sp>
      <p:sp>
        <p:nvSpPr>
          <p:cNvPr id="34818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4"/>
            <a:ext cx="8504238" cy="485415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en-US" altLang="zh-TW" sz="2400" dirty="0">
                <a:latin typeface="Georgia" charset="0"/>
                <a:ea typeface="新細明體" charset="0"/>
              </a:rPr>
              <a:t>101</a:t>
            </a:r>
            <a:r>
              <a:rPr lang="zh-TW" altLang="en-US" sz="2400" dirty="0">
                <a:latin typeface="Georgia" charset="0"/>
                <a:ea typeface="新細明體" charset="0"/>
              </a:rPr>
              <a:t>年</a:t>
            </a:r>
            <a:r>
              <a:rPr lang="zh-TW" altLang="zh-TW" sz="2400" dirty="0">
                <a:latin typeface="Georgia" charset="0"/>
                <a:ea typeface="新細明體" charset="0"/>
              </a:rPr>
              <a:t>《</a:t>
            </a:r>
            <a:r>
              <a:rPr lang="zh-TW" altLang="en-US" sz="2400" dirty="0">
                <a:latin typeface="Georgia" charset="0"/>
                <a:ea typeface="新細明體" charset="0"/>
              </a:rPr>
              <a:t>閱讀理解</a:t>
            </a:r>
            <a:r>
              <a:rPr lang="zh-TW" altLang="en-US" sz="2400" dirty="0">
                <a:solidFill>
                  <a:srgbClr val="FF0000"/>
                </a:solidFill>
                <a:latin typeface="Georgia" charset="0"/>
                <a:ea typeface="新細明體" charset="0"/>
              </a:rPr>
              <a:t>問思教學手冊</a:t>
            </a:r>
            <a:r>
              <a:rPr lang="zh-TW" altLang="zh-TW" sz="2400" dirty="0">
                <a:latin typeface="Georgia" charset="0"/>
                <a:ea typeface="新細明體" charset="0"/>
              </a:rPr>
              <a:t>》 </a:t>
            </a:r>
            <a:endParaRPr lang="en-US" altLang="zh-TW" sz="2400" dirty="0" smtClean="0">
              <a:latin typeface="Georgia" charset="0"/>
              <a:ea typeface="新細明體" charset="0"/>
            </a:endParaRPr>
          </a:p>
          <a:p>
            <a:pPr algn="ctr" eaLnBrk="1" hangingPunct="1">
              <a:lnSpc>
                <a:spcPct val="80000"/>
              </a:lnSpc>
            </a:pPr>
            <a:endParaRPr kumimoji="0" lang="en-US" altLang="zh-TW" sz="1000" dirty="0" smtClean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zh-TW" altLang="en-US" sz="2500" dirty="0" smtClean="0">
                <a:latin typeface="新細明體" charset="0"/>
                <a:ea typeface="新細明體" charset="0"/>
              </a:rPr>
              <a:t>編輯</a:t>
            </a:r>
            <a:r>
              <a:rPr kumimoji="0" lang="zh-TW" altLang="en-US" sz="2500" dirty="0">
                <a:latin typeface="新細明體" charset="0"/>
                <a:ea typeface="新細明體" charset="0"/>
              </a:rPr>
              <a:t>理念</a:t>
            </a:r>
            <a:endParaRPr kumimoji="0" lang="en-US" altLang="zh-TW" sz="25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700" dirty="0">
                <a:latin typeface="新細明體" charset="0"/>
                <a:ea typeface="新細明體" charset="0"/>
              </a:rPr>
              <a:t>    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透過教學活動設計示例，協助教師進行提問教學，以提升學生的閱讀理解能力</a:t>
            </a:r>
            <a:r>
              <a:rPr kumimoji="0" lang="zh-TW" sz="1800" dirty="0">
                <a:latin typeface="新細明體" charset="0"/>
                <a:ea typeface="新細明體" charset="0"/>
              </a:rPr>
              <a:t> 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。</a:t>
            </a: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zh-TW" altLang="en-US" sz="2500" dirty="0">
                <a:latin typeface="新細明體" charset="0"/>
                <a:ea typeface="新細明體" charset="0"/>
              </a:rPr>
              <a:t>手冊架構</a:t>
            </a:r>
            <a:endParaRPr kumimoji="0" lang="en-US" altLang="zh-TW" sz="25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900" dirty="0">
                <a:latin typeface="Georgia" charset="0"/>
                <a:ea typeface="新細明體" charset="0"/>
              </a:rPr>
              <a:t>    </a:t>
            </a:r>
            <a:r>
              <a:rPr kumimoji="0" lang="zh-TW" altLang="en-US" sz="1900" dirty="0">
                <a:latin typeface="Georgia" charset="0"/>
                <a:ea typeface="新細明體" charset="0"/>
              </a:rPr>
              <a:t>選定課內、課外各兩篇文章，其中一篇更從兩種觀點設計，共計</a:t>
            </a:r>
            <a:r>
              <a:rPr kumimoji="0" lang="en-US" altLang="zh-TW" sz="1900" dirty="0">
                <a:latin typeface="Georgia" charset="0"/>
                <a:ea typeface="新細明體" charset="0"/>
              </a:rPr>
              <a:t>5</a:t>
            </a:r>
            <a:r>
              <a:rPr kumimoji="0" lang="zh-TW" altLang="en-US" sz="1900" dirty="0">
                <a:latin typeface="Georgia" charset="0"/>
                <a:ea typeface="新細明體" charset="0"/>
              </a:rPr>
              <a:t>篇教案。</a:t>
            </a:r>
            <a:r>
              <a:rPr kumimoji="0" lang="zh-TW" sz="1900" dirty="0">
                <a:latin typeface="Georgia" charset="0"/>
                <a:ea typeface="新細明體" charset="0"/>
              </a:rPr>
              <a:t> </a:t>
            </a:r>
            <a:endParaRPr kumimoji="0" lang="en-US" altLang="zh-TW" sz="19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800" dirty="0">
                <a:latin typeface="新細明體" charset="0"/>
                <a:ea typeface="新細明體" charset="0"/>
              </a:rPr>
              <a:t>    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每篇教案包含教材內容、導讀、文本分析、提問設計、教學設計等五部分，並提供實作分享。</a:t>
            </a: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zh-TW" altLang="en-US" sz="2500" dirty="0">
                <a:latin typeface="新細明體" charset="0"/>
                <a:ea typeface="新細明體" charset="0"/>
              </a:rPr>
              <a:t>手冊特色</a:t>
            </a:r>
            <a:endParaRPr kumimoji="0" lang="en-US" altLang="zh-TW" sz="25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700" dirty="0">
                <a:latin typeface="新細明體" charset="0"/>
                <a:ea typeface="新細明體" charset="0"/>
              </a:rPr>
              <a:t>   </a:t>
            </a:r>
            <a:r>
              <a:rPr kumimoji="0" lang="en-US" altLang="zh-TW" sz="1800" dirty="0">
                <a:latin typeface="新細明體" charset="0"/>
                <a:ea typeface="新細明體" charset="0"/>
              </a:rPr>
              <a:t> 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本書持「因材施教」與「鷹架學習」之理路，於教學規劃內容中，精心籌謀兩項重要特色：適性方案與多元學習，以求呈現教學活動之彈性與多元面貌。</a:t>
            </a:r>
            <a:endParaRPr kumimoji="0" 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800" b="1" dirty="0">
                <a:latin typeface="新細明體" charset="0"/>
                <a:ea typeface="新細明體" charset="0"/>
              </a:rPr>
              <a:t>    </a:t>
            </a:r>
            <a:r>
              <a:rPr kumimoji="0" lang="zh-TW" altLang="en-US" sz="1800" b="1" dirty="0">
                <a:latin typeface="新細明體" charset="0"/>
                <a:ea typeface="新細明體" charset="0"/>
              </a:rPr>
              <a:t>「</a:t>
            </a:r>
            <a:r>
              <a:rPr kumimoji="0" lang="zh-TW" altLang="en-US" sz="1800" b="1" dirty="0">
                <a:solidFill>
                  <a:srgbClr val="FF0000"/>
                </a:solidFill>
                <a:latin typeface="新細明體" charset="0"/>
                <a:ea typeface="新細明體" charset="0"/>
              </a:rPr>
              <a:t>適性方案</a:t>
            </a:r>
            <a:r>
              <a:rPr kumimoji="0" lang="zh-TW" altLang="en-US" sz="1800" b="1" dirty="0">
                <a:latin typeface="新細明體" charset="0"/>
                <a:ea typeface="新細明體" charset="0"/>
              </a:rPr>
              <a:t>」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：因應不同孩子的反應，設計</a:t>
            </a:r>
            <a:r>
              <a:rPr kumimoji="0" lang="en-US" altLang="zh-TW" sz="1800" dirty="0">
                <a:latin typeface="新細明體" charset="0"/>
                <a:ea typeface="新細明體" charset="0"/>
              </a:rPr>
              <a:t>A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、</a:t>
            </a:r>
            <a:r>
              <a:rPr kumimoji="0" lang="en-US" altLang="zh-TW" sz="1800" dirty="0">
                <a:latin typeface="新細明體" charset="0"/>
                <a:ea typeface="新細明體" charset="0"/>
              </a:rPr>
              <a:t>B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、</a:t>
            </a:r>
            <a:r>
              <a:rPr kumimoji="0" lang="en-US" altLang="zh-TW" sz="1800" dirty="0">
                <a:latin typeface="新細明體" charset="0"/>
                <a:ea typeface="新細明體" charset="0"/>
              </a:rPr>
              <a:t>C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方案的學習鷹架，供教師教學調整之參用。</a:t>
            </a:r>
            <a:endParaRPr kumimoji="0" 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0" lang="en-US" altLang="zh-TW" sz="1800" b="1" dirty="0">
                <a:latin typeface="新細明體" charset="0"/>
                <a:ea typeface="新細明體" charset="0"/>
              </a:rPr>
              <a:t>    </a:t>
            </a:r>
            <a:r>
              <a:rPr kumimoji="0" lang="zh-TW" altLang="en-US" sz="1800" b="1" dirty="0">
                <a:latin typeface="新細明體" charset="0"/>
                <a:ea typeface="新細明體" charset="0"/>
              </a:rPr>
              <a:t>「</a:t>
            </a:r>
            <a:r>
              <a:rPr kumimoji="0" lang="zh-TW" altLang="en-US" sz="1800" b="1" dirty="0">
                <a:solidFill>
                  <a:srgbClr val="FF0000"/>
                </a:solidFill>
                <a:latin typeface="新細明體" charset="0"/>
                <a:ea typeface="新細明體" charset="0"/>
              </a:rPr>
              <a:t>多元學習</a:t>
            </a:r>
            <a:r>
              <a:rPr kumimoji="0" lang="zh-TW" altLang="en-US" sz="1800" b="1" dirty="0">
                <a:latin typeface="新細明體" charset="0"/>
                <a:ea typeface="新細明體" charset="0"/>
              </a:rPr>
              <a:t>」</a:t>
            </a:r>
            <a:r>
              <a:rPr kumimoji="0" lang="zh-TW" altLang="en-US" sz="1800" dirty="0">
                <a:latin typeface="新細明體" charset="0"/>
                <a:ea typeface="新細明體" charset="0"/>
              </a:rPr>
              <a:t>：根據問題的難易程度，設計不同形式的學習活動，讓學生透過多元的探索方式，尋得合情理的答案。</a:t>
            </a:r>
            <a:endParaRPr kumimoji="0" 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lnSpc>
                <a:spcPct val="80000"/>
              </a:lnSpc>
            </a:pPr>
            <a:endParaRPr kumimoji="0" lang="zh-TW" altLang="en-US" sz="1700" dirty="0">
              <a:latin typeface="新細明體" charset="0"/>
              <a:ea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633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kumimoji="0" lang="zh-TW" altLang="en-US" smtClean="0">
                <a:ea typeface="微軟正黑體" pitchFamily="34" charset="-120"/>
                <a:cs typeface="+mj-cs"/>
              </a:rPr>
              <a:t>滲透式的影響：走不快、但卻能走得穩</a:t>
            </a:r>
          </a:p>
        </p:txBody>
      </p:sp>
      <p:sp>
        <p:nvSpPr>
          <p:cNvPr id="36866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kumimoji="0" lang="zh-TW" altLang="en-US" dirty="0">
                <a:latin typeface="Georgia" charset="0"/>
                <a:ea typeface="新細明體" charset="0"/>
                <a:hlinkClick r:id="rId2" action="ppaction://hlinksldjump"/>
              </a:rPr>
              <a:t>目前成效</a:t>
            </a:r>
            <a:endParaRPr kumimoji="0" lang="en-US" altLang="zh-TW" dirty="0">
              <a:latin typeface="Georgia" charset="0"/>
              <a:ea typeface="新細明體" charset="0"/>
            </a:endParaRPr>
          </a:p>
          <a:p>
            <a:pPr eaLnBrk="1" hangingPunct="1"/>
            <a:r>
              <a:rPr kumimoji="0" lang="zh-TW" altLang="en-US" sz="1800" dirty="0">
                <a:latin typeface="新細明體" charset="0"/>
                <a:ea typeface="新細明體" charset="0"/>
              </a:rPr>
              <a:t>學生反應「老師設計的提問」、「互動討論的學習方式」對自己理解文章很有幫助。</a:t>
            </a: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/>
            <a:r>
              <a:rPr kumimoji="0" lang="zh-TW" altLang="en-US" sz="1800" dirty="0">
                <a:latin typeface="Georgia" charset="0"/>
                <a:ea typeface="新細明體" charset="0"/>
              </a:rPr>
              <a:t>試用此種教學的老師，看見學生的能力、看見改變教學的成效，已將此精神帶入其他課文的教學。</a:t>
            </a: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/>
            <a:r>
              <a:rPr kumimoji="0" lang="zh-TW" altLang="en-US" sz="1800" dirty="0">
                <a:latin typeface="Georgia" charset="0"/>
                <a:ea typeface="新細明體" charset="0"/>
              </a:rPr>
              <a:t>觀課的老師更有信心、開始嘗試教學的改變，並與其他老師進行教學研討。</a:t>
            </a: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/>
            <a:r>
              <a:rPr kumimoji="0" lang="zh-TW" altLang="en-US" sz="1800" dirty="0">
                <a:latin typeface="Georgia" charset="0"/>
                <a:ea typeface="新細明體" charset="0"/>
              </a:rPr>
              <a:t>有些老師更因這些教案，而設計出許多有助學生理解的教案。</a:t>
            </a:r>
            <a:endParaRPr kumimoji="0" lang="en-US" altLang="zh-TW" sz="1800" dirty="0">
              <a:latin typeface="新細明體" charset="0"/>
              <a:ea typeface="新細明體" charset="0"/>
            </a:endParaRPr>
          </a:p>
          <a:p>
            <a:pPr eaLnBrk="1" hangingPunct="1">
              <a:buFont typeface="Wingdings 2" charset="0"/>
              <a:buNone/>
            </a:pP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/>
            <a:r>
              <a:rPr kumimoji="0" lang="zh-TW" altLang="en-US" dirty="0">
                <a:latin typeface="Georgia" charset="0"/>
                <a:ea typeface="新細明體" charset="0"/>
              </a:rPr>
              <a:t>預期成效</a:t>
            </a:r>
            <a:endParaRPr kumimoji="0" lang="en-US" altLang="zh-TW" dirty="0">
              <a:latin typeface="Georgia" charset="0"/>
              <a:ea typeface="新細明體" charset="0"/>
            </a:endParaRPr>
          </a:p>
          <a:p>
            <a:pPr eaLnBrk="1" hangingPunct="1"/>
            <a:r>
              <a:rPr kumimoji="0" lang="zh-TW" altLang="en-US" sz="1900" dirty="0">
                <a:latin typeface="Georgia" charset="0"/>
                <a:ea typeface="新細明體" charset="0"/>
              </a:rPr>
              <a:t>老師能了解如何</a:t>
            </a:r>
            <a:r>
              <a:rPr kumimoji="0" lang="zh-TW" altLang="en-US" sz="1900" dirty="0">
                <a:latin typeface="新細明體" charset="0"/>
                <a:ea typeface="新細明體" charset="0"/>
              </a:rPr>
              <a:t>在現況中</a:t>
            </a:r>
            <a:r>
              <a:rPr kumimoji="0" lang="zh-TW" altLang="en-US" sz="1900" dirty="0">
                <a:solidFill>
                  <a:srgbClr val="FF0000"/>
                </a:solidFill>
                <a:latin typeface="新細明體" charset="0"/>
                <a:ea typeface="新細明體" charset="0"/>
              </a:rPr>
              <a:t>微調</a:t>
            </a:r>
            <a:r>
              <a:rPr kumimoji="0" lang="zh-TW" altLang="en-US" sz="1900" dirty="0">
                <a:latin typeface="新細明體" charset="0"/>
                <a:ea typeface="新細明體" charset="0"/>
              </a:rPr>
              <a:t>，以確實提升學生的閱讀理解能力</a:t>
            </a:r>
            <a:endParaRPr kumimoji="0" lang="en-US" altLang="zh-TW" sz="1900" dirty="0">
              <a:latin typeface="新細明體" charset="0"/>
              <a:ea typeface="新細明體" charset="0"/>
            </a:endParaRPr>
          </a:p>
          <a:p>
            <a:pPr eaLnBrk="1" hangingPunct="1"/>
            <a:r>
              <a:rPr kumimoji="0" lang="zh-TW" altLang="en-US" sz="1900" dirty="0">
                <a:latin typeface="新細明體" charset="0"/>
                <a:ea typeface="新細明體" charset="0"/>
              </a:rPr>
              <a:t>老師能了解文本分析的重要，提升個人解讀文本、設計教案的能力</a:t>
            </a:r>
            <a:endParaRPr kumimoji="0" lang="en-US" altLang="zh-TW" dirty="0">
              <a:latin typeface="Georgia" charset="0"/>
              <a:ea typeface="新細明體" charset="0"/>
            </a:endParaRPr>
          </a:p>
          <a:p>
            <a:pPr eaLnBrk="1" hangingPunct="1"/>
            <a:endParaRPr kumimoji="0" lang="en-US" altLang="zh-TW" dirty="0">
              <a:latin typeface="Georgia" charset="0"/>
              <a:ea typeface="新細明體" charset="0"/>
            </a:endParaRPr>
          </a:p>
          <a:p>
            <a:pPr eaLnBrk="1" hangingPunct="1"/>
            <a:endParaRPr kumimoji="0" lang="en-US" altLang="zh-TW" dirty="0">
              <a:latin typeface="Georgia" charset="0"/>
              <a:ea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841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形成性、總結性評量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150648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endParaRPr lang="en-US" altLang="zh-TW" dirty="0" smtClean="0">
              <a:latin typeface="Georgia" charset="0"/>
              <a:ea typeface="新細明體" charset="0"/>
            </a:endParaRPr>
          </a:p>
          <a:p>
            <a:r>
              <a:rPr lang="zh-TW" altLang="en-US" dirty="0" smtClean="0">
                <a:latin typeface="Georgia" charset="0"/>
                <a:ea typeface="新細明體" charset="0"/>
              </a:rPr>
              <a:t>評估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</a:pPr>
            <a:r>
              <a:rPr lang="en-US" altLang="zh-TW" dirty="0">
                <a:latin typeface="Georgia" charset="0"/>
                <a:ea typeface="新細明體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</a:rPr>
              <a:t>         </a:t>
            </a:r>
            <a:r>
              <a:rPr lang="zh-TW" altLang="en-US" dirty="0" smtClean="0">
                <a:latin typeface="Georgia" charset="0"/>
                <a:ea typeface="新細明體" charset="0"/>
              </a:rPr>
              <a:t>學習歴</a:t>
            </a:r>
            <a:r>
              <a:rPr lang="zh-TW" altLang="en-US" dirty="0" smtClean="0">
                <a:latin typeface="Georgia" charset="0"/>
                <a:ea typeface="新細明體" charset="0"/>
              </a:rPr>
              <a:t>程</a:t>
            </a:r>
            <a:r>
              <a:rPr lang="en-US" altLang="zh-TW" dirty="0" smtClean="0">
                <a:latin typeface="Georgia" charset="0"/>
                <a:ea typeface="新細明體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</a:rPr>
              <a:t>&amp; </a:t>
            </a:r>
            <a:r>
              <a:rPr lang="zh-TW" altLang="en-US" dirty="0" smtClean="0">
                <a:latin typeface="Georgia" charset="0"/>
                <a:ea typeface="新細明體" charset="0"/>
              </a:rPr>
              <a:t>學習結果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 marL="0" indent="0">
              <a:buNone/>
            </a:pPr>
            <a:r>
              <a:rPr lang="en-US" altLang="zh-TW" dirty="0">
                <a:latin typeface="Georgia" charset="0"/>
                <a:ea typeface="新細明體" charset="0"/>
              </a:rPr>
              <a:t> </a:t>
            </a:r>
            <a:r>
              <a:rPr lang="en-US" altLang="zh-TW" dirty="0" smtClean="0">
                <a:latin typeface="Georgia" charset="0"/>
                <a:ea typeface="新細明體" charset="0"/>
              </a:rPr>
              <a:t>         </a:t>
            </a:r>
            <a:r>
              <a:rPr lang="zh-TW" altLang="en-US" dirty="0" smtClean="0">
                <a:latin typeface="Georgia" charset="0"/>
                <a:ea typeface="新細明體" charset="0"/>
              </a:rPr>
              <a:t>評量</a:t>
            </a:r>
            <a:r>
              <a:rPr lang="zh-TW" altLang="en-US" dirty="0">
                <a:latin typeface="Georgia" charset="0"/>
                <a:ea typeface="新細明體" charset="0"/>
              </a:rPr>
              <a:t>項目與多元</a:t>
            </a:r>
            <a:r>
              <a:rPr lang="zh-TW" altLang="en-US" dirty="0" smtClean="0">
                <a:latin typeface="Georgia" charset="0"/>
                <a:ea typeface="新細明體" charset="0"/>
              </a:rPr>
              <a:t>方式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endParaRPr lang="en-US" altLang="zh-TW" dirty="0">
              <a:latin typeface="Georgia" charset="0"/>
              <a:ea typeface="新細明體" charset="0"/>
            </a:endParaRPr>
          </a:p>
          <a:p>
            <a:r>
              <a:rPr lang="zh-TW" altLang="en-US" dirty="0" smtClean="0">
                <a:latin typeface="Georgia" charset="0"/>
                <a:ea typeface="新細明體" charset="0"/>
              </a:rPr>
              <a:t>實例</a:t>
            </a:r>
            <a:endParaRPr lang="en-US" altLang="zh-TW" dirty="0">
              <a:latin typeface="Georgia" charset="0"/>
              <a:ea typeface="新細明體" charset="0"/>
            </a:endParaRPr>
          </a:p>
          <a:p>
            <a:pPr marL="0" indent="0">
              <a:buNone/>
            </a:pPr>
            <a:r>
              <a:rPr lang="en-US" altLang="zh-TW" dirty="0" smtClean="0">
                <a:latin typeface="Georgia" charset="0"/>
                <a:ea typeface="新細明體" charset="0"/>
              </a:rPr>
              <a:t>          </a:t>
            </a:r>
            <a:r>
              <a:rPr lang="zh-TW" altLang="en-US" dirty="0" smtClean="0">
                <a:latin typeface="Georgia" charset="0"/>
                <a:ea typeface="新細明體" charset="0"/>
              </a:rPr>
              <a:t>教學歴程、學生回饋、教師回饋</a:t>
            </a:r>
            <a:endParaRPr lang="en-US" altLang="zh-TW" dirty="0" smtClean="0">
              <a:latin typeface="Georgia" charset="0"/>
              <a:ea typeface="新細明體" charset="0"/>
            </a:endParaRPr>
          </a:p>
          <a:p>
            <a:pPr marL="0" indent="0">
              <a:buNone/>
            </a:pPr>
            <a:r>
              <a:rPr lang="en-US" altLang="zh-TW" dirty="0" smtClean="0">
                <a:latin typeface="Georgia" charset="0"/>
                <a:ea typeface="新細明體" charset="0"/>
              </a:rPr>
              <a:t>          </a:t>
            </a:r>
            <a:r>
              <a:rPr lang="zh-TW" altLang="en-US" sz="2000" dirty="0" smtClean="0">
                <a:solidFill>
                  <a:srgbClr val="FF0000"/>
                </a:solidFill>
                <a:latin typeface="Georgia" charset="0"/>
                <a:ea typeface="新細明體" charset="0"/>
              </a:rPr>
              <a:t>＊＊感謝花梅真老師</a:t>
            </a:r>
            <a:endParaRPr lang="zh-TW" altLang="en-US" sz="2000" dirty="0">
              <a:solidFill>
                <a:srgbClr val="FF0000"/>
              </a:solidFill>
              <a:latin typeface="Georgia" charset="0"/>
              <a:ea typeface="新細明體" charset="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閱讀成效的評估與實例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52664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 smtClean="0">
                <a:cs typeface="+mj-cs"/>
              </a:rPr>
              <a:t>講師群</a:t>
            </a:r>
            <a:endParaRPr lang="zh-TW" altLang="en-US" dirty="0">
              <a:cs typeface="+mj-cs"/>
            </a:endParaRP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323850" y="1412875"/>
            <a:ext cx="856932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黄柏翔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臺北市永安國小教師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  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黄裕隆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新北市上林國小總務主任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花梅真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臺北市明德國小教師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楊琇婷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臺北市永安國小教師、臺北市閱讀推動種子教師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范寶文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臺北市永安國小教師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張雅萍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宜蘭縣武淵國小教師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毛美遐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臺灣讀寫教學研究學會講師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   </a:t>
            </a:r>
            <a:endParaRPr kumimoji="0" 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顏淑珍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臺灣讀寫教學研究學會講師</a:t>
            </a:r>
            <a:endParaRPr kumimoji="0" lang="en-US" altLang="zh-TW" sz="2200" b="0">
              <a:latin typeface="Georgia" charset="0"/>
            </a:endParaRPr>
          </a:p>
          <a:p>
            <a:pPr>
              <a:lnSpc>
                <a:spcPct val="80000"/>
              </a:lnSpc>
            </a:pPr>
            <a:r>
              <a:rPr kumimoji="0" lang="en-US" altLang="zh-TW" sz="2200" b="0">
                <a:latin typeface="Georgia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kumimoji="0" lang="zh-TW" altLang="en-US" sz="2200" b="0">
                <a:latin typeface="Georgia" charset="0"/>
              </a:rPr>
              <a:t>洪意萍</a:t>
            </a:r>
            <a:r>
              <a:rPr kumimoji="0" lang="en-US" altLang="zh-TW" sz="2200" b="0">
                <a:latin typeface="Georgia" charset="0"/>
              </a:rPr>
              <a:t>  </a:t>
            </a:r>
            <a:r>
              <a:rPr kumimoji="0" lang="zh-TW" altLang="en-US" sz="2200" b="0">
                <a:latin typeface="Georgia" charset="0"/>
              </a:rPr>
              <a:t>臺灣讀寫教學研究學會講師</a:t>
            </a:r>
            <a:endParaRPr kumimoji="0" lang="zh-TW" sz="2200" b="0">
              <a:latin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301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教學歷</a:t>
            </a:r>
            <a:r>
              <a:rPr lang="zh-TW" altLang="en-US" dirty="0" smtClean="0"/>
              <a:t>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sz="1600" u="sng" dirty="0" smtClean="0"/>
              <a:t>路喜</a:t>
            </a:r>
            <a:r>
              <a:rPr lang="zh-TW" altLang="zh-TW" sz="1600" dirty="0" smtClean="0"/>
              <a:t>對</a:t>
            </a:r>
            <a:r>
              <a:rPr lang="zh-TW" altLang="zh-TW" sz="1600" dirty="0"/>
              <a:t>「馬王領導馬群遷徙」有什麼幫助？</a:t>
            </a:r>
            <a:r>
              <a:rPr lang="zh-TW" altLang="en-US" sz="1600" dirty="0"/>
              <a:t>（</a:t>
            </a:r>
            <a:r>
              <a:rPr lang="en-US" altLang="zh-TW" sz="1600" dirty="0"/>
              <a:t>A</a:t>
            </a:r>
            <a:r>
              <a:rPr lang="zh-TW" altLang="en-US" sz="1600" dirty="0"/>
              <a:t>方案，分三類</a:t>
            </a:r>
            <a:r>
              <a:rPr lang="zh-TW" altLang="en-US" sz="1600" dirty="0" smtClean="0"/>
              <a:t>）</a:t>
            </a:r>
            <a:endParaRPr lang="zh-TW" altLang="en-US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016382" cy="515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"/>
          <a:stretch/>
        </p:blipFill>
        <p:spPr bwMode="auto">
          <a:xfrm>
            <a:off x="4716016" y="1484784"/>
            <a:ext cx="4223120" cy="507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70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ropbox_暫存\Dropbox\Dropbox\Dropbox\花&amp;希\閱讀：小馬路喜\路喜_第六題_分類命名\第六題_分類命名_405珊磊\分類命名_405珊磊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" y="0"/>
            <a:ext cx="5915025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Dropbox_暫存\Dropbox\Dropbox\Dropbox\花&amp;希\閱讀：小馬路喜\路喜_第六題_分類命名\第六題_分類命名_405珊磊\分類命名_405珊磊0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7"/>
          <a:stretch/>
        </p:blipFill>
        <p:spPr bwMode="auto">
          <a:xfrm>
            <a:off x="1619672" y="2708920"/>
            <a:ext cx="5915026" cy="194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Dropbox_暫存\Dropbox\Dropbox\Dropbox\花&amp;希\閱讀：小馬路喜\路喜_第六題_分類命名\第六題_分類命名_405珊磊\分類命名_405珊磊00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9"/>
          <a:stretch/>
        </p:blipFill>
        <p:spPr bwMode="auto">
          <a:xfrm>
            <a:off x="3218904" y="4509120"/>
            <a:ext cx="5915025" cy="220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364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教學歷</a:t>
            </a:r>
            <a:r>
              <a:rPr lang="zh-TW" altLang="en-US" dirty="0" smtClean="0"/>
              <a:t>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1600" b="1" dirty="0"/>
              <a:t>馬王：第四題「</a:t>
            </a:r>
            <a:r>
              <a:rPr lang="zh-TW" altLang="zh-TW" sz="1600" b="1" dirty="0"/>
              <a:t>在大旱災那一年遷徙過程中，馬群又飢又渴時，大家各有什麼樣的回應？</a:t>
            </a:r>
            <a:r>
              <a:rPr lang="zh-TW" altLang="en-US" sz="1600" b="1" dirty="0" smtClean="0"/>
              <a:t>」</a:t>
            </a:r>
            <a:endParaRPr lang="zh-TW" altLang="en-US" sz="1600" dirty="0"/>
          </a:p>
        </p:txBody>
      </p:sp>
      <p:pic>
        <p:nvPicPr>
          <p:cNvPr id="13315" name="Picture 3" descr="D:\Dropbox_暫存\Dropbox\Dropbox\Dropbox\花&amp;希\閱讀：小馬路喜\馬王_404_第四題_大家有甚麼回應\馬王_第四題_大家有甚麼回應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96952"/>
            <a:ext cx="4680000" cy="305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Dropbox_暫存\Dropbox\Dropbox\Dropbox\花&amp;希\閱讀：小馬路喜\馬王_404_第四題_大家有甚麼回應\馬王_第四題_大家有甚麼回應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" y="2060848"/>
            <a:ext cx="4680000" cy="310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8942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ropbox_暫存\Dropbox\Dropbox\Dropbox\花&amp;希\閱讀：小馬路喜\馬王_404_優秀領導者的條件\學生回饋單_404花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" t="17874" r="6316" b="44776"/>
          <a:stretch/>
        </p:blipFill>
        <p:spPr bwMode="auto">
          <a:xfrm>
            <a:off x="179512" y="1412776"/>
            <a:ext cx="4320000" cy="136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Dropbox_暫存\Dropbox\Dropbox\Dropbox\花&amp;希\閱讀：小馬路喜\馬王_404_優秀領導者的條件\學生回饋單_404花0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" t="22587" r="6248" b="31153"/>
          <a:stretch/>
        </p:blipFill>
        <p:spPr bwMode="auto">
          <a:xfrm>
            <a:off x="4716016" y="5013176"/>
            <a:ext cx="4320000" cy="166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" t="19721" r="4078" b="27167"/>
          <a:stretch/>
        </p:blipFill>
        <p:spPr bwMode="auto">
          <a:xfrm>
            <a:off x="179512" y="2924944"/>
            <a:ext cx="4320000" cy="191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21489" r="4003" b="18203"/>
          <a:stretch/>
        </p:blipFill>
        <p:spPr bwMode="auto">
          <a:xfrm>
            <a:off x="4716016" y="1268760"/>
            <a:ext cx="4320000" cy="216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4" t="18434" r="3983" b="44849"/>
          <a:stretch/>
        </p:blipFill>
        <p:spPr bwMode="auto">
          <a:xfrm>
            <a:off x="4644008" y="3573016"/>
            <a:ext cx="4320000" cy="134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t="21517" r="5419" b="31881"/>
          <a:stretch/>
        </p:blipFill>
        <p:spPr bwMode="auto">
          <a:xfrm>
            <a:off x="179512" y="5013176"/>
            <a:ext cx="4320000" cy="169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zh-TW" altLang="en-US" dirty="0" smtClean="0"/>
              <a:t>教學歷</a:t>
            </a:r>
            <a:r>
              <a:rPr lang="zh-TW" altLang="en-US" dirty="0" smtClean="0"/>
              <a:t>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1600" b="1" dirty="0"/>
              <a:t>馬王</a:t>
            </a:r>
            <a:r>
              <a:rPr lang="zh-TW" altLang="en-US" sz="1600" b="1" dirty="0" smtClean="0"/>
              <a:t>：</a:t>
            </a:r>
            <a:r>
              <a:rPr lang="zh-TW" altLang="en-US" sz="1600" dirty="0" smtClean="0"/>
              <a:t>優秀領導</a:t>
            </a:r>
            <a:r>
              <a:rPr lang="zh-TW" altLang="en-US" sz="1600" dirty="0"/>
              <a:t>者的條</a:t>
            </a:r>
            <a:r>
              <a:rPr lang="zh-TW" altLang="en-US" sz="1600" dirty="0" smtClean="0"/>
              <a:t>件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806834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Dropbox_暫存\Dropbox\Dropbox\Dropbox\花&amp;希\閱讀：小馬路喜\路喜_遷徙地圖\404_花_第二、三次遷徙\404_花_第二次遷徙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33036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zh-TW" altLang="en-US" dirty="0" smtClean="0"/>
              <a:t>教學歷</a:t>
            </a:r>
            <a:r>
              <a:rPr lang="zh-TW" altLang="en-US" dirty="0" smtClean="0"/>
              <a:t>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2000" dirty="0" smtClean="0"/>
              <a:t>遷徙的地圖</a:t>
            </a:r>
            <a:endParaRPr lang="zh-TW" altLang="en-US" sz="2000" dirty="0"/>
          </a:p>
        </p:txBody>
      </p:sp>
      <p:pic>
        <p:nvPicPr>
          <p:cNvPr id="7" name="Picture 2" descr="D:\Dropbox_暫存\Dropbox\Dropbox\Dropbox\花&amp;希\閱讀：小馬路喜\路喜_遷徙地圖\404_花_第二、三次遷徙\404_花_第三次遷徙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392488" cy="287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991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Dropbox_暫存\Dropbox\Dropbox\Dropbox\花&amp;希\閱讀：小馬路喜\路喜_遷徙地圖\404_花_第二、三次遷徙\404_花_第三次遷徙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408202" cy="280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Dropbox_暫存\Dropbox\Dropbox\Dropbox\花&amp;希\閱讀：小馬路喜\路喜_遷徙地圖\404_花_第二、三次遷徙\404_花_第二次遷徙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4211960" cy="292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Dropbox_暫存\Dropbox\Dropbox\Dropbox\花&amp;希\閱讀：小馬路喜\路喜_遷徙地圖\405_珊磊_第三次遷徙\405_珊磊_第三次遷徙0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" r="19963" b="8492"/>
          <a:stretch/>
        </p:blipFill>
        <p:spPr bwMode="auto">
          <a:xfrm>
            <a:off x="107504" y="3501008"/>
            <a:ext cx="4867835" cy="283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544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88640"/>
            <a:ext cx="2880320" cy="397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2879919" cy="39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Dropbox_暫存\Dropbox\Dropbox\Dropbox\花&amp;希\閱讀：小馬路喜\路喜_遷徙地圖\405_珊磊_第三次遷徙\405_珊磊_第三次遷徙00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3" b="7215"/>
          <a:stretch/>
        </p:blipFill>
        <p:spPr bwMode="auto">
          <a:xfrm>
            <a:off x="179512" y="4509120"/>
            <a:ext cx="8712968" cy="220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042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學生回饋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1400" dirty="0" smtClean="0"/>
              <a:t>路喜</a:t>
            </a:r>
            <a:r>
              <a:rPr lang="en-US" altLang="zh-TW" sz="1400" dirty="0" smtClean="0"/>
              <a:t>_</a:t>
            </a:r>
            <a:r>
              <a:rPr lang="zh-TW" altLang="en-US" sz="1400" dirty="0" smtClean="0"/>
              <a:t>高能力</a:t>
            </a:r>
            <a:endParaRPr lang="zh-TW" altLang="en-US" sz="1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4" r="-1"/>
          <a:stretch/>
        </p:blipFill>
        <p:spPr bwMode="auto">
          <a:xfrm rot="415385">
            <a:off x="275513" y="1487556"/>
            <a:ext cx="3960000" cy="481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57388" y="1556792"/>
            <a:ext cx="3960000" cy="463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054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 smtClean="0"/>
              <a:t>路喜</a:t>
            </a:r>
            <a:r>
              <a:rPr lang="en-US" altLang="zh-TW" sz="1400" dirty="0" smtClean="0"/>
              <a:t>_</a:t>
            </a:r>
            <a:r>
              <a:rPr lang="zh-TW" altLang="en-US" sz="1400" dirty="0" smtClean="0"/>
              <a:t>中能力</a:t>
            </a:r>
            <a:endParaRPr lang="zh-TW" altLang="en-US" sz="1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628800"/>
            <a:ext cx="3960000" cy="465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32040" y="1628800"/>
            <a:ext cx="3960000" cy="465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352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 smtClean="0"/>
              <a:t>路喜</a:t>
            </a:r>
            <a:r>
              <a:rPr lang="en-US" altLang="zh-TW" sz="1400" dirty="0" smtClean="0"/>
              <a:t>_</a:t>
            </a:r>
            <a:r>
              <a:rPr lang="zh-TW" altLang="en-US" sz="1400" dirty="0" smtClean="0"/>
              <a:t>中能力</a:t>
            </a:r>
            <a:endParaRPr lang="zh-TW" altLang="en-US" sz="1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556792"/>
            <a:ext cx="3960000" cy="467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484784"/>
            <a:ext cx="3960000" cy="467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038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latin typeface="Georgia" charset="0"/>
                <a:ea typeface="微軟正黑體" charset="0"/>
              </a:rPr>
              <a:t>概</a:t>
            </a:r>
            <a:r>
              <a:rPr kumimoji="0" lang="en-US" altLang="zh-TW">
                <a:latin typeface="Georgia" charset="0"/>
                <a:ea typeface="微軟正黑體" charset="0"/>
              </a:rPr>
              <a:t>    </a:t>
            </a:r>
            <a:r>
              <a:rPr kumimoji="0" lang="zh-TW" altLang="en-US">
                <a:latin typeface="Georgia" charset="0"/>
                <a:ea typeface="微軟正黑體" charset="0"/>
              </a:rPr>
              <a:t>論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79388" y="3141663"/>
            <a:ext cx="8785225" cy="64928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問思教學的</a:t>
            </a:r>
            <a:r>
              <a:rPr kumimoji="0" lang="zh-TW" altLang="en-US" sz="30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理念與</a:t>
            </a: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設計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68313" y="4292600"/>
            <a:ext cx="8534400" cy="758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kumimoji="0" lang="zh-TW" altLang="en-US" sz="33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179388" y="40052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問思教學的全貌與階段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新細明體" pitchFamily="18" charset="-120"/>
              <a:cs typeface="+mn-cs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79388" y="4868863"/>
            <a:ext cx="8785225" cy="61595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sz="3000" dirty="0" smtClean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  <a:cs typeface="+mj-cs"/>
              </a:rPr>
              <a:t>文本分析的意涵與方法</a:t>
            </a:r>
            <a:endParaRPr kumimoji="0" lang="zh-TW" altLang="en-US" sz="3000" dirty="0">
              <a:solidFill>
                <a:schemeClr val="tx2">
                  <a:lumMod val="75000"/>
                </a:schemeClr>
              </a:solidFill>
              <a:latin typeface="+mn-ea"/>
              <a:ea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6341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 smtClean="0"/>
              <a:t>路喜</a:t>
            </a:r>
            <a:r>
              <a:rPr lang="en-US" altLang="zh-TW" sz="1400" dirty="0" smtClean="0"/>
              <a:t>_</a:t>
            </a:r>
            <a:r>
              <a:rPr lang="zh-TW" altLang="en-US" sz="1400" dirty="0"/>
              <a:t>低</a:t>
            </a:r>
            <a:r>
              <a:rPr lang="zh-TW" altLang="en-US" sz="1400" dirty="0" smtClean="0"/>
              <a:t>能力</a:t>
            </a:r>
            <a:endParaRPr lang="zh-TW" altLang="en-US" sz="1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556792"/>
            <a:ext cx="3960000" cy="468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556792"/>
            <a:ext cx="3960000" cy="466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63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/>
              <a:t>馬</a:t>
            </a:r>
            <a:r>
              <a:rPr lang="zh-TW" altLang="en-US" sz="1400" dirty="0" smtClean="0"/>
              <a:t>王</a:t>
            </a:r>
            <a:r>
              <a:rPr lang="en-US" altLang="zh-TW" sz="1400" dirty="0" smtClean="0"/>
              <a:t>_</a:t>
            </a:r>
            <a:r>
              <a:rPr lang="zh-TW" altLang="en-US" sz="1400" dirty="0" smtClean="0"/>
              <a:t>高能力</a:t>
            </a:r>
            <a:endParaRPr lang="zh-TW" altLang="en-US" sz="1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556792"/>
            <a:ext cx="3960000" cy="463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32040" y="1556792"/>
            <a:ext cx="3960000" cy="463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956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 smtClean="0"/>
              <a:t>馬王</a:t>
            </a:r>
            <a:r>
              <a:rPr lang="en-US" altLang="zh-TW" sz="1400" dirty="0" smtClean="0"/>
              <a:t>_</a:t>
            </a:r>
            <a:r>
              <a:rPr lang="zh-TW" altLang="en-US" sz="1400" dirty="0" smtClean="0"/>
              <a:t>中能力</a:t>
            </a:r>
            <a:endParaRPr lang="zh-TW" altLang="en-US" sz="1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700808"/>
            <a:ext cx="3960000" cy="462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700808"/>
            <a:ext cx="3960000" cy="4595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541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1400" dirty="0" smtClean="0"/>
              <a:t>馬王</a:t>
            </a:r>
            <a:r>
              <a:rPr lang="en-US" altLang="zh-TW" sz="1400" dirty="0" smtClean="0"/>
              <a:t>_</a:t>
            </a:r>
            <a:r>
              <a:rPr lang="zh-TW" altLang="en-US" sz="1400" dirty="0"/>
              <a:t>低</a:t>
            </a:r>
            <a:r>
              <a:rPr lang="zh-TW" altLang="en-US" sz="1400" dirty="0" smtClean="0"/>
              <a:t>能力</a:t>
            </a:r>
            <a:endParaRPr lang="zh-TW" altLang="en-US" sz="1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628800"/>
            <a:ext cx="3960000" cy="4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628800"/>
            <a:ext cx="3960000" cy="4615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486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教師回饋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TW" altLang="zh-TW" b="1" dirty="0"/>
              <a:t>「用提問來帶學生進行內容深究和形式深究」與「一般課文」有何不同？（除了是課外文章以外）</a:t>
            </a:r>
            <a:endParaRPr lang="zh-TW" altLang="zh-TW" dirty="0"/>
          </a:p>
          <a:p>
            <a:pPr lvl="1"/>
            <a:r>
              <a:rPr lang="zh-TW" altLang="zh-TW" b="1" dirty="0"/>
              <a:t>一般課文需顧及字詞的教學、教學時間，無法這麼</a:t>
            </a:r>
            <a:r>
              <a:rPr lang="zh-TW" altLang="zh-TW" b="1" dirty="0" smtClean="0"/>
              <a:t>深入</a:t>
            </a:r>
            <a:endParaRPr lang="en-US" altLang="zh-TW" b="1" dirty="0" smtClean="0"/>
          </a:p>
          <a:p>
            <a:pPr lvl="1"/>
            <a:r>
              <a:rPr lang="zh-TW" altLang="zh-TW" b="1" dirty="0"/>
              <a:t>一般課文</a:t>
            </a:r>
            <a:r>
              <a:rPr lang="zh-TW" altLang="zh-TW" b="1" dirty="0" smtClean="0"/>
              <a:t>備</a:t>
            </a:r>
            <a:r>
              <a:rPr lang="zh-TW" altLang="zh-TW" b="1" dirty="0"/>
              <a:t>課時間要再長</a:t>
            </a:r>
            <a:r>
              <a:rPr lang="zh-TW" altLang="zh-TW" b="1" dirty="0" smtClean="0"/>
              <a:t>一點</a:t>
            </a:r>
            <a:endParaRPr lang="en-US" altLang="zh-TW" b="1" dirty="0" smtClean="0"/>
          </a:p>
          <a:p>
            <a:pPr lvl="1"/>
            <a:r>
              <a:rPr lang="zh-TW" altLang="zh-TW" b="1" dirty="0"/>
              <a:t>若課文也提供現成的提問，讓老師方便教學，多數老師願意嘗試</a:t>
            </a:r>
            <a:endParaRPr lang="en-US" altLang="zh-TW" b="1" dirty="0" smtClean="0"/>
          </a:p>
          <a:p>
            <a:pPr lvl="1"/>
            <a:r>
              <a:rPr lang="zh-TW" altLang="en-US" b="1" dirty="0" smtClean="0"/>
              <a:t>其他：</a:t>
            </a:r>
            <a:endParaRPr lang="en-US" altLang="zh-TW" b="1" dirty="0" smtClean="0"/>
          </a:p>
          <a:p>
            <a:pPr lvl="2"/>
            <a:r>
              <a:rPr lang="zh-TW" altLang="zh-TW" b="1" dirty="0" smtClean="0"/>
              <a:t>建議一次</a:t>
            </a:r>
            <a:r>
              <a:rPr lang="zh-TW" altLang="zh-TW" b="1" dirty="0"/>
              <a:t>只教某些題組，</a:t>
            </a:r>
            <a:r>
              <a:rPr lang="zh-TW" altLang="zh-TW" b="1" dirty="0" smtClean="0"/>
              <a:t>否則</a:t>
            </a:r>
            <a:r>
              <a:rPr lang="zh-TW" altLang="en-US" b="1" dirty="0" smtClean="0"/>
              <a:t>時間太久，</a:t>
            </a:r>
            <a:r>
              <a:rPr lang="zh-TW" altLang="zh-TW" b="1" dirty="0" smtClean="0"/>
              <a:t>教</a:t>
            </a:r>
            <a:r>
              <a:rPr lang="zh-TW" altLang="zh-TW" b="1" dirty="0"/>
              <a:t>一次就嚇到</a:t>
            </a:r>
            <a:r>
              <a:rPr lang="en-US" altLang="zh-TW" b="1" dirty="0"/>
              <a:t>………</a:t>
            </a:r>
            <a:endParaRPr lang="en-US" altLang="zh-TW" b="1" dirty="0" smtClean="0"/>
          </a:p>
          <a:p>
            <a:pPr lvl="2"/>
            <a:r>
              <a:rPr lang="zh-TW" altLang="zh-TW" b="1" dirty="0" smtClean="0"/>
              <a:t>課文</a:t>
            </a:r>
            <a:r>
              <a:rPr lang="zh-TW" altLang="zh-TW" b="1" dirty="0"/>
              <a:t>教學</a:t>
            </a:r>
            <a:r>
              <a:rPr lang="zh-TW" altLang="zh-TW" b="1" dirty="0" smtClean="0"/>
              <a:t>，每</a:t>
            </a:r>
            <a:r>
              <a:rPr lang="zh-TW" altLang="zh-TW" b="1" dirty="0"/>
              <a:t>課只要兩、三題，只要能持續就好</a:t>
            </a:r>
            <a:r>
              <a:rPr lang="en-US" altLang="zh-TW" b="1" dirty="0" smtClean="0"/>
              <a:t>……</a:t>
            </a:r>
          </a:p>
          <a:p>
            <a:pPr lvl="2"/>
            <a:r>
              <a:rPr lang="zh-TW" altLang="zh-TW" b="1" dirty="0"/>
              <a:t>老師們一直強調，要教的東西實在太多，還有字詞、寫作</a:t>
            </a:r>
            <a:r>
              <a:rPr lang="en-US" altLang="zh-TW" b="1" dirty="0"/>
              <a:t>……</a:t>
            </a:r>
            <a:r>
              <a:rPr lang="zh-TW" altLang="zh-TW" b="1" dirty="0"/>
              <a:t>不能完全偏重在閱讀策略</a:t>
            </a:r>
            <a:r>
              <a:rPr lang="en-US" altLang="zh-TW" b="1" dirty="0" smtClean="0"/>
              <a:t>……</a:t>
            </a:r>
            <a:r>
              <a:rPr lang="zh-TW" altLang="en-US" b="1" dirty="0" smtClean="0">
                <a:solidFill>
                  <a:srgbClr val="FF0000"/>
                </a:solidFill>
              </a:rPr>
              <a:t>教學時間分配要改變！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961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TW" altLang="zh-TW" b="1" dirty="0"/>
              <a:t>進行這樣的教學，對孩子的幫助？哪方面的幫助</a:t>
            </a:r>
            <a:r>
              <a:rPr lang="zh-TW" altLang="zh-TW" b="1" dirty="0" smtClean="0"/>
              <a:t>？</a:t>
            </a:r>
            <a:endParaRPr lang="en-US" altLang="zh-TW" b="1" dirty="0" smtClean="0"/>
          </a:p>
          <a:p>
            <a:pPr lvl="1"/>
            <a:r>
              <a:rPr lang="zh-TW" altLang="zh-TW" b="1" dirty="0"/>
              <a:t>學生會反覆看文本，提供思考方向。</a:t>
            </a:r>
            <a:endParaRPr lang="zh-TW" altLang="zh-TW" dirty="0"/>
          </a:p>
          <a:p>
            <a:pPr lvl="1"/>
            <a:r>
              <a:rPr lang="zh-TW" altLang="zh-TW" b="1" dirty="0" smtClean="0"/>
              <a:t>對事情的思考會有不同的面向。</a:t>
            </a:r>
            <a:endParaRPr lang="en-US" altLang="zh-TW" b="1" dirty="0" smtClean="0"/>
          </a:p>
          <a:p>
            <a:pPr lvl="1"/>
            <a:r>
              <a:rPr lang="zh-TW" altLang="zh-TW" sz="2300" b="1" dirty="0"/>
              <a:t>培養學生獨立閱讀的能力，思考作者的</a:t>
            </a:r>
            <a:r>
              <a:rPr lang="zh-TW" altLang="zh-TW" sz="2300" b="1" dirty="0" smtClean="0"/>
              <a:t>想法</a:t>
            </a:r>
            <a:r>
              <a:rPr lang="zh-TW" altLang="en-US" sz="2300" b="1" dirty="0" smtClean="0"/>
              <a:t>。</a:t>
            </a:r>
            <a:endParaRPr lang="zh-TW" altLang="zh-TW" sz="1900" dirty="0"/>
          </a:p>
          <a:p>
            <a:pPr lvl="1"/>
            <a:r>
              <a:rPr lang="zh-TW" altLang="zh-TW" sz="2300" b="1" dirty="0"/>
              <a:t>有的教師覺得，教師的自我成長大於學生成長。</a:t>
            </a:r>
            <a:endParaRPr lang="zh-TW" altLang="zh-TW" sz="1900" dirty="0"/>
          </a:p>
          <a:p>
            <a:pPr lvl="1"/>
            <a:endParaRPr lang="zh-TW" altLang="zh-TW" dirty="0" smtClean="0"/>
          </a:p>
          <a:p>
            <a:r>
              <a:rPr lang="zh-TW" altLang="en-US" b="1" dirty="0"/>
              <a:t>老師想知道的</a:t>
            </a:r>
            <a:endParaRPr lang="en-US" altLang="zh-TW" b="1" dirty="0"/>
          </a:p>
          <a:p>
            <a:pPr lvl="1"/>
            <a:r>
              <a:rPr lang="zh-TW" altLang="zh-TW" b="1" dirty="0"/>
              <a:t>經驗較多的班級，是否答題的層次比較高？是否比較不用給提示？</a:t>
            </a:r>
            <a:endParaRPr lang="en-US" altLang="zh-TW" b="1" dirty="0"/>
          </a:p>
          <a:p>
            <a:pPr lvl="1"/>
            <a:r>
              <a:rPr lang="en-US" altLang="zh-TW" b="1" dirty="0"/>
              <a:t>ABC</a:t>
            </a:r>
            <a:r>
              <a:rPr lang="zh-TW" altLang="zh-TW" b="1" dirty="0"/>
              <a:t>方案代表的意義</a:t>
            </a:r>
            <a:r>
              <a:rPr lang="zh-TW" altLang="en-US" b="1" dirty="0"/>
              <a:t>？程度的區別？</a:t>
            </a:r>
            <a:endParaRPr lang="en-US" altLang="zh-TW" b="1" dirty="0"/>
          </a:p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2516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b="1" dirty="0"/>
              <a:t>老師用這樣的方式教學，對自己教學的幫助？無法實施的原因為何</a:t>
            </a:r>
            <a:r>
              <a:rPr lang="zh-TW" altLang="zh-TW" b="1" dirty="0" smtClean="0"/>
              <a:t>？</a:t>
            </a:r>
            <a:endParaRPr lang="en-US" altLang="zh-TW" b="1" dirty="0" smtClean="0"/>
          </a:p>
          <a:p>
            <a:pPr lvl="1"/>
            <a:r>
              <a:rPr lang="zh-TW" altLang="zh-TW" b="1" dirty="0"/>
              <a:t>很累。</a:t>
            </a:r>
            <a:endParaRPr lang="zh-TW" altLang="zh-TW" dirty="0"/>
          </a:p>
          <a:p>
            <a:pPr lvl="1"/>
            <a:r>
              <a:rPr lang="zh-TW" altLang="zh-TW" b="1" dirty="0"/>
              <a:t>教師自我成長，提升剖析文章的能力。</a:t>
            </a:r>
            <a:endParaRPr lang="zh-TW" altLang="zh-TW" dirty="0"/>
          </a:p>
          <a:p>
            <a:pPr lvl="1"/>
            <a:r>
              <a:rPr lang="zh-TW" altLang="zh-TW" b="1" dirty="0"/>
              <a:t>提升教學引導的技巧，因為平常上課，老師都直接講出來</a:t>
            </a:r>
            <a:r>
              <a:rPr lang="en-US" altLang="zh-TW" b="1" dirty="0"/>
              <a:t>(</a:t>
            </a:r>
            <a:r>
              <a:rPr lang="zh-TW" altLang="zh-TW" b="1" dirty="0"/>
              <a:t>一兩分鐘就講完了</a:t>
            </a:r>
            <a:r>
              <a:rPr lang="en-US" altLang="zh-TW" b="1" dirty="0"/>
              <a:t>)</a:t>
            </a:r>
            <a:r>
              <a:rPr lang="zh-TW" altLang="zh-TW" b="1" dirty="0"/>
              <a:t>，較少讓學生思考再歸納。</a:t>
            </a:r>
            <a:endParaRPr lang="zh-TW" altLang="zh-TW" dirty="0"/>
          </a:p>
          <a:p>
            <a:pPr lvl="1"/>
            <a:r>
              <a:rPr lang="zh-TW" altLang="zh-TW" b="1" dirty="0"/>
              <a:t>小學是包班，不像國中是分科，備課時間有限。</a:t>
            </a:r>
            <a:endParaRPr lang="zh-TW" altLang="zh-TW" dirty="0"/>
          </a:p>
          <a:p>
            <a:pPr lvl="1"/>
            <a:r>
              <a:rPr lang="zh-TW" altLang="zh-TW" b="1" dirty="0"/>
              <a:t>無法實施的原因</a:t>
            </a:r>
            <a:r>
              <a:rPr lang="en-US" altLang="zh-TW" b="1" dirty="0"/>
              <a:t> : </a:t>
            </a:r>
            <a:r>
              <a:rPr lang="en-US" altLang="zh-TW" b="1" dirty="0" smtClean="0"/>
              <a:t>  </a:t>
            </a:r>
            <a:r>
              <a:rPr lang="zh-TW" altLang="zh-TW" b="1" dirty="0"/>
              <a:t>課程進度的壓力，若有</a:t>
            </a:r>
            <a:r>
              <a:rPr lang="zh-TW" altLang="zh-TW" b="1" dirty="0" smtClean="0"/>
              <a:t>現成的</a:t>
            </a:r>
            <a:r>
              <a:rPr lang="zh-TW" altLang="en-US" b="1" dirty="0" smtClean="0"/>
              <a:t>問題</a:t>
            </a:r>
            <a:r>
              <a:rPr lang="zh-TW" altLang="zh-TW" b="1" dirty="0" smtClean="0"/>
              <a:t>，</a:t>
            </a:r>
            <a:r>
              <a:rPr lang="zh-TW" altLang="zh-TW" b="1" dirty="0"/>
              <a:t>老師頗樂意用這樣的方式教學。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29321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b="1" dirty="0"/>
              <a:t>老師進行這樣的教學，要做何準備，或要有何能力，建議的研習會是</a:t>
            </a:r>
            <a:r>
              <a:rPr lang="zh-TW" altLang="zh-TW" b="1" dirty="0" smtClean="0"/>
              <a:t>什麼</a:t>
            </a:r>
            <a:r>
              <a:rPr lang="zh-TW" altLang="en-US" b="1" dirty="0" smtClean="0"/>
              <a:t>？</a:t>
            </a:r>
            <a:endParaRPr lang="en-US" altLang="zh-TW" b="1" dirty="0" smtClean="0"/>
          </a:p>
          <a:p>
            <a:pPr lvl="1"/>
            <a:r>
              <a:rPr lang="zh-TW" altLang="zh-TW" b="1" dirty="0"/>
              <a:t>提問的技巧</a:t>
            </a:r>
            <a:endParaRPr lang="zh-TW" altLang="zh-TW" dirty="0"/>
          </a:p>
          <a:p>
            <a:pPr lvl="1"/>
            <a:r>
              <a:rPr lang="en-US" altLang="zh-TW" b="1" dirty="0"/>
              <a:t> </a:t>
            </a:r>
            <a:r>
              <a:rPr lang="zh-TW" altLang="zh-TW" b="1" dirty="0" smtClean="0"/>
              <a:t>策略</a:t>
            </a:r>
            <a:r>
              <a:rPr lang="zh-TW" altLang="zh-TW" b="1" dirty="0"/>
              <a:t>的目的</a:t>
            </a:r>
            <a:endParaRPr lang="zh-TW" altLang="zh-TW" dirty="0"/>
          </a:p>
          <a:p>
            <a:pPr lvl="1"/>
            <a:r>
              <a:rPr lang="en-US" altLang="zh-TW" b="1" dirty="0"/>
              <a:t>  </a:t>
            </a:r>
            <a:r>
              <a:rPr lang="zh-TW" altLang="zh-TW" b="1" dirty="0"/>
              <a:t>用甚麼標準衡量提問的優劣</a:t>
            </a:r>
            <a:r>
              <a:rPr lang="en-US" altLang="zh-TW" b="1" dirty="0"/>
              <a:t>?</a:t>
            </a:r>
            <a:endParaRPr lang="zh-TW" altLang="zh-TW" dirty="0"/>
          </a:p>
          <a:p>
            <a:pPr lvl="1"/>
            <a:r>
              <a:rPr lang="en-US" altLang="zh-TW" b="1" dirty="0"/>
              <a:t>  </a:t>
            </a:r>
            <a:r>
              <a:rPr lang="zh-TW" altLang="zh-TW" b="1" dirty="0"/>
              <a:t>希望學生達到甚麼層次</a:t>
            </a:r>
            <a:r>
              <a:rPr lang="en-US" altLang="zh-TW" b="1" dirty="0" smtClean="0"/>
              <a:t>?</a:t>
            </a:r>
          </a:p>
          <a:p>
            <a:pPr lvl="1"/>
            <a:r>
              <a:rPr lang="zh-TW" altLang="zh-TW" b="1" dirty="0"/>
              <a:t>建議研習的程序，用同一文本</a:t>
            </a:r>
            <a:endParaRPr lang="zh-TW" altLang="zh-TW" dirty="0"/>
          </a:p>
          <a:p>
            <a:pPr lvl="2"/>
            <a:r>
              <a:rPr lang="en-US" altLang="zh-TW" b="1" dirty="0" smtClean="0"/>
              <a:t> </a:t>
            </a:r>
            <a:r>
              <a:rPr lang="zh-TW" altLang="en-US" b="1" dirty="0" smtClean="0"/>
              <a:t>觀課→</a:t>
            </a:r>
            <a:r>
              <a:rPr lang="zh-TW" altLang="zh-TW" b="1" dirty="0" smtClean="0"/>
              <a:t>自己</a:t>
            </a:r>
            <a:r>
              <a:rPr lang="zh-TW" altLang="zh-TW" b="1" dirty="0"/>
              <a:t>上課、研習</a:t>
            </a:r>
            <a:r>
              <a:rPr lang="en-US" altLang="zh-TW" b="1" dirty="0"/>
              <a:t>(</a:t>
            </a:r>
            <a:r>
              <a:rPr lang="zh-TW" altLang="zh-TW" b="1" dirty="0"/>
              <a:t>說明設計理念</a:t>
            </a:r>
            <a:r>
              <a:rPr lang="en-US" altLang="zh-TW" b="1" dirty="0" smtClean="0"/>
              <a:t>)</a:t>
            </a:r>
            <a:r>
              <a:rPr lang="zh-TW" altLang="en-US" b="1" dirty="0" smtClean="0"/>
              <a:t>→</a:t>
            </a:r>
            <a:r>
              <a:rPr lang="zh-TW" altLang="zh-TW" b="1" dirty="0" smtClean="0"/>
              <a:t>自己設計</a:t>
            </a:r>
            <a:r>
              <a:rPr lang="zh-TW" altLang="en-US" b="1" dirty="0"/>
              <a:t>→ </a:t>
            </a:r>
            <a:r>
              <a:rPr lang="zh-TW" altLang="en-US" b="1" dirty="0" smtClean="0"/>
              <a:t>觀課</a:t>
            </a:r>
            <a:r>
              <a:rPr lang="zh-TW" altLang="en-US" b="1" dirty="0"/>
              <a:t>→ </a:t>
            </a:r>
            <a:r>
              <a:rPr lang="zh-TW" altLang="zh-TW" b="1" dirty="0" smtClean="0"/>
              <a:t>討論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825867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問思教學的相關資源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31479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主題閱讀</a:t>
            </a:r>
            <a:endParaRPr kumimoji="1"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endParaRPr lang="en-US" altLang="zh-TW" sz="2000" dirty="0"/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01</a:t>
            </a:r>
            <a:r>
              <a:rPr lang="en-US" altLang="zh-TW" sz="2000" dirty="0"/>
              <a:t>:</a:t>
            </a:r>
            <a:r>
              <a:rPr lang="zh-TW" altLang="zh-TW" sz="2000" dirty="0"/>
              <a:t>交友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02</a:t>
            </a:r>
            <a:r>
              <a:rPr lang="en-US" altLang="zh-TW" sz="2000" dirty="0"/>
              <a:t>:</a:t>
            </a:r>
            <a:r>
              <a:rPr lang="zh-TW" altLang="zh-TW" sz="2000" dirty="0"/>
              <a:t>合作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03</a:t>
            </a:r>
            <a:r>
              <a:rPr lang="en-US" altLang="zh-TW" sz="2000" dirty="0"/>
              <a:t>:</a:t>
            </a:r>
            <a:r>
              <a:rPr lang="zh-TW" altLang="zh-TW" sz="2000" dirty="0"/>
              <a:t>負責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04</a:t>
            </a:r>
            <a:r>
              <a:rPr lang="en-US" altLang="zh-TW" sz="2000" dirty="0"/>
              <a:t>:</a:t>
            </a:r>
            <a:r>
              <a:rPr lang="zh-TW" altLang="zh-TW" sz="2000" dirty="0"/>
              <a:t>情緒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05</a:t>
            </a:r>
            <a:r>
              <a:rPr lang="en-US" altLang="zh-TW" sz="2000" dirty="0"/>
              <a:t>:</a:t>
            </a:r>
            <a:r>
              <a:rPr lang="zh-TW" altLang="zh-TW" sz="2000" dirty="0"/>
              <a:t>口語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06</a:t>
            </a:r>
            <a:r>
              <a:rPr lang="en-US" altLang="zh-TW" sz="2000" dirty="0"/>
              <a:t>:</a:t>
            </a:r>
            <a:r>
              <a:rPr lang="zh-TW" altLang="zh-TW" sz="2000" dirty="0"/>
              <a:t>文字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07</a:t>
            </a:r>
            <a:r>
              <a:rPr lang="en-US" altLang="zh-TW" sz="2000" dirty="0"/>
              <a:t>:</a:t>
            </a:r>
            <a:r>
              <a:rPr lang="zh-TW" altLang="zh-TW" sz="2000" dirty="0"/>
              <a:t>閱讀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08</a:t>
            </a:r>
            <a:r>
              <a:rPr lang="en-US" altLang="zh-TW" sz="2000" dirty="0"/>
              <a:t>:</a:t>
            </a:r>
            <a:r>
              <a:rPr lang="zh-TW" altLang="zh-TW" sz="2000" dirty="0"/>
              <a:t>圖書館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09</a:t>
            </a:r>
            <a:r>
              <a:rPr lang="en-US" altLang="zh-TW" sz="2000" dirty="0"/>
              <a:t>:</a:t>
            </a:r>
            <a:r>
              <a:rPr lang="zh-TW" altLang="zh-TW" sz="2000" dirty="0"/>
              <a:t>環境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10</a:t>
            </a:r>
            <a:r>
              <a:rPr lang="en-US" altLang="zh-TW" sz="2000" dirty="0"/>
              <a:t>:</a:t>
            </a:r>
            <a:r>
              <a:rPr lang="zh-TW" altLang="zh-TW" sz="2000" dirty="0"/>
              <a:t>人權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11</a:t>
            </a:r>
            <a:r>
              <a:rPr lang="en-US" altLang="zh-TW" sz="2000" dirty="0"/>
              <a:t>:</a:t>
            </a:r>
            <a:r>
              <a:rPr lang="zh-TW" altLang="zh-TW" sz="2000" dirty="0"/>
              <a:t>性別</a:t>
            </a:r>
          </a:p>
          <a:p>
            <a:r>
              <a:rPr lang="zh-TW" altLang="zh-TW" sz="2000" dirty="0" smtClean="0"/>
              <a:t>主題</a:t>
            </a:r>
            <a:r>
              <a:rPr lang="en-US" altLang="zh-TW" sz="2000" dirty="0" smtClean="0"/>
              <a:t>12</a:t>
            </a:r>
            <a:r>
              <a:rPr lang="en-US" altLang="zh-TW" sz="2000" dirty="0"/>
              <a:t>:</a:t>
            </a:r>
            <a:r>
              <a:rPr lang="zh-TW" altLang="zh-TW" sz="2000" dirty="0"/>
              <a:t>生涯</a:t>
            </a:r>
            <a:endParaRPr lang="zh-TW" altLang="zh-TW" sz="2000" dirty="0"/>
          </a:p>
        </p:txBody>
      </p:sp>
      <p:sp>
        <p:nvSpPr>
          <p:cNvPr id="6" name="矩形 5"/>
          <p:cNvSpPr/>
          <p:nvPr/>
        </p:nvSpPr>
        <p:spPr>
          <a:xfrm>
            <a:off x="4644008" y="1844824"/>
            <a:ext cx="4248150" cy="4124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2200" b="0" dirty="0">
                <a:latin typeface="+mn-ea"/>
                <a:ea typeface="+mn-ea"/>
                <a:cs typeface="+mn-cs"/>
              </a:rPr>
              <a:t>主題文本</a:t>
            </a:r>
            <a:r>
              <a:rPr lang="zh-TW" altLang="zh-TW" sz="2200" b="0" dirty="0">
                <a:latin typeface="+mn-ea"/>
                <a:ea typeface="+mn-ea"/>
                <a:cs typeface="+mn-cs"/>
              </a:rPr>
              <a:t>：</a:t>
            </a:r>
            <a:r>
              <a:rPr lang="zh-TW" altLang="en-US" sz="2200" b="0" dirty="0">
                <a:latin typeface="+mn-ea"/>
                <a:ea typeface="+mn-ea"/>
                <a:cs typeface="+mn-cs"/>
              </a:rPr>
              <a:t>閱讀</a:t>
            </a:r>
            <a:endParaRPr lang="en-US" altLang="zh-TW" sz="2200" b="0" dirty="0">
              <a:latin typeface="+mn-ea"/>
              <a:ea typeface="+mn-ea"/>
              <a:cs typeface="+mn-cs"/>
            </a:endParaRPr>
          </a:p>
          <a:p>
            <a:pPr algn="ctr"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</a:t>
            </a:r>
          </a:p>
          <a:p>
            <a:pPr algn="ctr">
              <a:defRPr/>
            </a:pP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             </a:t>
            </a:r>
            <a:r>
              <a:rPr lang="zh-TW" altLang="en-US" sz="2000" b="0" dirty="0">
                <a:latin typeface="+mn-ea"/>
                <a:ea typeface="+mn-ea"/>
                <a:cs typeface="+mn-cs"/>
              </a:rPr>
              <a:t>傻鵝皮杜妮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             </a:t>
            </a:r>
            <a:r>
              <a:rPr lang="zh-TW" altLang="en-US" sz="2000" b="0" dirty="0">
                <a:latin typeface="+mn-ea"/>
                <a:ea typeface="+mn-ea"/>
                <a:cs typeface="+mn-cs"/>
              </a:rPr>
              <a:t>一隻有教養的狼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 algn="r">
              <a:defRPr/>
            </a:pPr>
            <a:r>
              <a:rPr lang="zh-TW" altLang="en-US" sz="2000" b="0" dirty="0">
                <a:latin typeface="+mn-ea"/>
                <a:ea typeface="+mn-ea"/>
                <a:cs typeface="+mn-cs"/>
              </a:rPr>
              <a:t>謝謝你！福柯老師！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             </a:t>
            </a:r>
            <a:r>
              <a:rPr lang="zh-TW" altLang="en-US" sz="2000" b="0" dirty="0">
                <a:latin typeface="+mn-ea"/>
                <a:ea typeface="+mn-ea"/>
                <a:cs typeface="+mn-cs"/>
              </a:rPr>
              <a:t>無尾熊和小花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             </a:t>
            </a:r>
            <a:r>
              <a:rPr lang="zh-TW" altLang="en-US" sz="2000" b="0" dirty="0">
                <a:latin typeface="+mn-ea"/>
                <a:ea typeface="+mn-ea"/>
                <a:cs typeface="+mn-cs"/>
              </a:rPr>
              <a:t>愛書人黄茉莉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             </a:t>
            </a:r>
            <a:r>
              <a:rPr lang="zh-TW" altLang="en-US" sz="2000" b="0" dirty="0">
                <a:latin typeface="+mn-ea"/>
                <a:ea typeface="+mn-ea"/>
                <a:cs typeface="+mn-cs"/>
              </a:rPr>
              <a:t>圖書館女超人</a:t>
            </a:r>
            <a:r>
              <a:rPr lang="en-US" altLang="zh-TW" sz="2000" b="0" dirty="0">
                <a:latin typeface="+mn-ea"/>
                <a:ea typeface="+mn-ea"/>
                <a:cs typeface="+mn-cs"/>
              </a:rPr>
              <a:t>…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en-US" altLang="zh-TW" sz="2000" b="0" dirty="0">
                <a:latin typeface="+mn-ea"/>
                <a:ea typeface="+mn-ea"/>
                <a:cs typeface="+mn-cs"/>
              </a:rPr>
              <a:t>                  </a:t>
            </a:r>
            <a:r>
              <a:rPr lang="en-US" altLang="zh-TW" sz="2000" b="0" dirty="0">
                <a:latin typeface="+mn-ea"/>
                <a:ea typeface="+mn-ea"/>
                <a:cs typeface="+mn-cs"/>
                <a:hlinkClick r:id="rId2"/>
              </a:rPr>
              <a:t>http://blog.roodo.com/readnews/archives/12813489.html</a:t>
            </a:r>
            <a:endParaRPr lang="en-US" altLang="zh-TW" sz="2000" b="0" dirty="0">
              <a:latin typeface="+mn-ea"/>
              <a:ea typeface="+mn-ea"/>
              <a:cs typeface="+mn-cs"/>
            </a:endParaRPr>
          </a:p>
          <a:p>
            <a:pPr algn="ctr">
              <a:buFont typeface="Wingdings 2" pitchFamily="18" charset="2"/>
              <a:buNone/>
              <a:defRPr/>
            </a:pPr>
            <a:endParaRPr lang="en-US" altLang="zh-TW" sz="2000" b="0" dirty="0">
              <a:latin typeface="+mn-ea"/>
              <a:ea typeface="+mn-ea"/>
              <a:cs typeface="+mn-cs"/>
            </a:endParaRPr>
          </a:p>
        </p:txBody>
      </p:sp>
      <p:pic>
        <p:nvPicPr>
          <p:cNvPr id="7" name="圖片 1" descr="9a42baa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64904"/>
            <a:ext cx="201612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332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Georgia" charset="0"/>
                <a:ea typeface="微軟正黑體" charset="0"/>
              </a:rPr>
              <a:t>問思教學的理念與設計</a:t>
            </a:r>
            <a:endParaRPr lang="zh-TW" altLang="en-US" dirty="0">
              <a:latin typeface="Georgia" charset="0"/>
              <a:ea typeface="微軟正黑體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88160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752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kumimoji="0" lang="zh-TW" altLang="zh-TW" sz="3200" dirty="0">
              <a:cs typeface="+mn-cs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latin typeface="Georgia" charset="0"/>
                <a:ea typeface="微軟正黑體" charset="0"/>
              </a:rPr>
              <a:t>謝謝聆聽</a:t>
            </a:r>
          </a:p>
        </p:txBody>
      </p:sp>
    </p:spTree>
    <p:extLst>
      <p:ext uri="{BB962C8B-B14F-4D97-AF65-F5344CB8AC3E}">
        <p14:creationId xmlns:p14="http://schemas.microsoft.com/office/powerpoint/2010/main" val="1756602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>
                <a:cs typeface="+mj-cs"/>
              </a:rPr>
              <a:t>閱讀問思教學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23850" y="1557338"/>
            <a:ext cx="8504238" cy="4926012"/>
          </a:xfrm>
        </p:spPr>
        <p:txBody>
          <a:bodyPr/>
          <a:lstStyle/>
          <a:p>
            <a:pPr algn="just">
              <a:buFont typeface="Wingdings 2" pitchFamily="18" charset="2"/>
              <a:buChar char=""/>
              <a:defRPr/>
            </a:pPr>
            <a:r>
              <a:rPr kumimoji="0" lang="zh-TW" altLang="zh-TW" sz="2000" dirty="0">
                <a:cs typeface="+mn-cs"/>
              </a:rPr>
              <a:t>閱讀中，若</a:t>
            </a:r>
            <a:r>
              <a:rPr kumimoji="0" lang="zh-TW" altLang="zh-TW" sz="2000" b="1" dirty="0">
                <a:cs typeface="+mn-cs"/>
              </a:rPr>
              <a:t>學生</a:t>
            </a:r>
            <a:r>
              <a:rPr kumimoji="0" lang="zh-TW" altLang="zh-TW" sz="2000" dirty="0">
                <a:cs typeface="+mn-cs"/>
              </a:rPr>
              <a:t>能</a:t>
            </a:r>
            <a:r>
              <a:rPr kumimoji="0" lang="zh-TW" altLang="en-US" sz="2000" dirty="0">
                <a:cs typeface="+mn-cs"/>
              </a:rPr>
              <a:t>提出問題，</a:t>
            </a:r>
            <a:r>
              <a:rPr kumimoji="0" lang="zh-TW" altLang="zh-TW" sz="2000" dirty="0">
                <a:cs typeface="+mn-cs"/>
              </a:rPr>
              <a:t>然後再次閱讀文本或找尋其他文本解決疑問；在這樣的「循環」過程中，學生</a:t>
            </a:r>
            <a:r>
              <a:rPr kumimoji="0" lang="zh-TW" altLang="en-US" sz="2000" dirty="0">
                <a:cs typeface="+mn-cs"/>
              </a:rPr>
              <a:t>才</a:t>
            </a:r>
            <a:r>
              <a:rPr kumimoji="0" lang="zh-TW" altLang="zh-TW" sz="2000" dirty="0">
                <a:cs typeface="+mn-cs"/>
              </a:rPr>
              <a:t>能透過閱讀而有所得。 </a:t>
            </a:r>
            <a:endParaRPr kumimoji="0" lang="en-US" altLang="zh-TW" sz="2000" dirty="0">
              <a:cs typeface="+mn-cs"/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en-US" altLang="zh-TW" sz="2000" dirty="0" smtClean="0">
              <a:cs typeface="+mn-cs"/>
            </a:endParaRPr>
          </a:p>
          <a:p>
            <a:pPr algn="just">
              <a:buFont typeface="Wingdings 2" pitchFamily="18" charset="2"/>
              <a:buChar char=""/>
              <a:defRPr/>
            </a:pPr>
            <a:r>
              <a:rPr lang="zh-TW" altLang="en-US" sz="2000" dirty="0" smtClean="0">
                <a:cs typeface="+mn-cs"/>
              </a:rPr>
              <a:t>擁有自我提</a:t>
            </a:r>
            <a:r>
              <a:rPr lang="zh-TW" altLang="en-US" sz="2000" dirty="0">
                <a:cs typeface="+mn-cs"/>
              </a:rPr>
              <a:t>問</a:t>
            </a:r>
            <a:r>
              <a:rPr lang="zh-TW" altLang="en-US" sz="2000" dirty="0" smtClean="0">
                <a:cs typeface="+mn-cs"/>
              </a:rPr>
              <a:t>策略的讀者，在閱讀時，會主動提出疑問並找尋線索</a:t>
            </a:r>
            <a:r>
              <a:rPr lang="zh-TW" altLang="en-US" sz="2000" dirty="0">
                <a:cs typeface="+mn-cs"/>
              </a:rPr>
              <a:t>解決疑問</a:t>
            </a:r>
            <a:r>
              <a:rPr lang="zh-TW" altLang="en-US" sz="2000" dirty="0" smtClean="0">
                <a:cs typeface="+mn-cs"/>
              </a:rPr>
              <a:t>。但在過程中，需覺察到</a:t>
            </a:r>
            <a:endParaRPr lang="en-US" altLang="zh-TW" sz="2000" dirty="0" smtClean="0">
              <a:cs typeface="+mn-cs"/>
            </a:endParaRPr>
          </a:p>
          <a:p>
            <a:pPr marL="0" indent="0" algn="just">
              <a:buFont typeface="Wingdings 2" pitchFamily="18" charset="2"/>
              <a:buNone/>
              <a:defRPr/>
            </a:pPr>
            <a:r>
              <a:rPr lang="en-US" altLang="zh-TW" sz="2000" dirty="0">
                <a:cs typeface="+mn-cs"/>
              </a:rPr>
              <a:t> </a:t>
            </a:r>
            <a:r>
              <a:rPr lang="en-US" altLang="zh-TW" sz="2000" dirty="0" smtClean="0">
                <a:cs typeface="+mn-cs"/>
              </a:rPr>
              <a:t>  </a:t>
            </a:r>
            <a:r>
              <a:rPr lang="en-US" altLang="zh-TW" sz="2000" dirty="0" smtClean="0">
                <a:latin typeface="Times New Roman"/>
                <a:cs typeface="Times New Roman"/>
              </a:rPr>
              <a:t>    (1) </a:t>
            </a:r>
            <a:r>
              <a:rPr lang="zh-TW" altLang="en-US" sz="2000" dirty="0" smtClean="0">
                <a:latin typeface="Times New Roman"/>
                <a:cs typeface="Times New Roman"/>
              </a:rPr>
              <a:t>哪些疑問</a:t>
            </a:r>
            <a:r>
              <a:rPr lang="zh-TW" altLang="en-US" sz="2000" dirty="0">
                <a:latin typeface="Times New Roman"/>
                <a:cs typeface="Times New Roman"/>
              </a:rPr>
              <a:t>不見得重要，暫先捨棄</a:t>
            </a:r>
            <a:r>
              <a:rPr lang="zh-TW" altLang="en-US" sz="2000" dirty="0" smtClean="0">
                <a:latin typeface="Times New Roman"/>
                <a:cs typeface="Times New Roman"/>
              </a:rPr>
              <a:t>；</a:t>
            </a:r>
            <a:endParaRPr lang="en-US" altLang="zh-TW" sz="2000" dirty="0">
              <a:latin typeface="Times New Roman"/>
              <a:cs typeface="Times New Roman"/>
            </a:endParaRPr>
          </a:p>
          <a:p>
            <a:pPr marL="0" indent="0" algn="just">
              <a:buFont typeface="Wingdings 2" pitchFamily="18" charset="2"/>
              <a:buNone/>
              <a:defRPr/>
            </a:pPr>
            <a:r>
              <a:rPr lang="en-US" altLang="zh-TW" sz="2000" dirty="0">
                <a:latin typeface="Times New Roman"/>
                <a:cs typeface="Times New Roman"/>
              </a:rPr>
              <a:t> </a:t>
            </a:r>
            <a:r>
              <a:rPr lang="en-US" altLang="zh-TW" sz="2000" dirty="0" smtClean="0">
                <a:latin typeface="Times New Roman"/>
                <a:cs typeface="Times New Roman"/>
              </a:rPr>
              <a:t>      (2) </a:t>
            </a:r>
            <a:r>
              <a:rPr lang="zh-TW" altLang="en-US" sz="2000" dirty="0" smtClean="0">
                <a:latin typeface="Times New Roman"/>
                <a:cs typeface="Times New Roman"/>
              </a:rPr>
              <a:t>哪些疑惑在文本中有解答</a:t>
            </a:r>
            <a:r>
              <a:rPr lang="zh-TW" altLang="en-US" sz="2000" dirty="0">
                <a:latin typeface="Times New Roman"/>
                <a:cs typeface="Times New Roman"/>
              </a:rPr>
              <a:t>，</a:t>
            </a:r>
            <a:r>
              <a:rPr lang="zh-TW" altLang="en-US" sz="2000" dirty="0" smtClean="0">
                <a:latin typeface="Times New Roman"/>
                <a:cs typeface="Times New Roman"/>
              </a:rPr>
              <a:t>需再注意、整理、</a:t>
            </a:r>
            <a:r>
              <a:rPr lang="zh-TW" altLang="en-US" sz="2000" dirty="0">
                <a:latin typeface="Times New Roman"/>
                <a:cs typeface="Times New Roman"/>
              </a:rPr>
              <a:t>評估訊息</a:t>
            </a:r>
            <a:r>
              <a:rPr lang="zh-TW" altLang="en-US" sz="2000" dirty="0" smtClean="0">
                <a:latin typeface="Times New Roman"/>
                <a:cs typeface="Times New Roman"/>
              </a:rPr>
              <a:t>；</a:t>
            </a:r>
            <a:endParaRPr lang="en-US" altLang="zh-TW" sz="2000" dirty="0" smtClean="0">
              <a:latin typeface="Times New Roman"/>
              <a:cs typeface="Times New Roman"/>
            </a:endParaRPr>
          </a:p>
          <a:p>
            <a:pPr marL="0" indent="0" algn="just">
              <a:buFont typeface="Wingdings 2" pitchFamily="18" charset="2"/>
              <a:buNone/>
              <a:defRPr/>
            </a:pPr>
            <a:r>
              <a:rPr lang="en-US" altLang="zh-TW" sz="2000" dirty="0">
                <a:latin typeface="Times New Roman"/>
                <a:cs typeface="Times New Roman"/>
              </a:rPr>
              <a:t> </a:t>
            </a:r>
            <a:r>
              <a:rPr lang="en-US" altLang="zh-TW" sz="2000" dirty="0" smtClean="0">
                <a:latin typeface="Times New Roman"/>
                <a:cs typeface="Times New Roman"/>
              </a:rPr>
              <a:t>      (3) </a:t>
            </a:r>
            <a:r>
              <a:rPr lang="zh-TW" altLang="en-US" sz="2000" dirty="0" smtClean="0">
                <a:latin typeface="Times New Roman"/>
                <a:cs typeface="Times New Roman"/>
              </a:rPr>
              <a:t>哪些疑惑</a:t>
            </a:r>
            <a:r>
              <a:rPr lang="zh-TW" altLang="en-US" sz="2000" dirty="0" smtClean="0">
                <a:cs typeface="+mn-cs"/>
              </a:rPr>
              <a:t>在</a:t>
            </a:r>
            <a:r>
              <a:rPr lang="zh-TW" altLang="en-US" sz="2000" dirty="0">
                <a:cs typeface="+mn-cs"/>
              </a:rPr>
              <a:t>文本之外才有解答，</a:t>
            </a:r>
            <a:r>
              <a:rPr lang="zh-TW" altLang="en-US" sz="2000" dirty="0" smtClean="0">
                <a:cs typeface="+mn-cs"/>
              </a:rPr>
              <a:t>需進一步找出相關</a:t>
            </a:r>
            <a:r>
              <a:rPr lang="zh-TW" altLang="en-US" sz="2000" dirty="0">
                <a:cs typeface="+mn-cs"/>
              </a:rPr>
              <a:t>文本</a:t>
            </a:r>
            <a:r>
              <a:rPr lang="zh-TW" altLang="en-US" sz="2000" dirty="0" smtClean="0">
                <a:cs typeface="+mn-cs"/>
              </a:rPr>
              <a:t>。</a:t>
            </a:r>
            <a:endParaRPr lang="en-US" altLang="zh-TW" sz="2000" dirty="0" smtClean="0">
              <a:cs typeface="+mn-cs"/>
            </a:endParaRPr>
          </a:p>
          <a:p>
            <a:pPr marL="0" indent="0" algn="just">
              <a:buFont typeface="Wingdings 2" pitchFamily="18" charset="2"/>
              <a:buNone/>
              <a:defRPr/>
            </a:pPr>
            <a:endParaRPr lang="en-US" altLang="zh-TW" sz="2000" dirty="0" smtClean="0">
              <a:cs typeface="+mn-cs"/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kumimoji="0" lang="zh-TW" altLang="zh-TW" sz="2000" dirty="0">
                <a:cs typeface="+mn-cs"/>
              </a:rPr>
              <a:t>任何學習都是先發生在「人際間」、再內化到「個人內</a:t>
            </a:r>
            <a:r>
              <a:rPr kumimoji="0" lang="zh-TW" altLang="zh-TW" sz="2000" dirty="0" smtClean="0">
                <a:cs typeface="+mn-cs"/>
              </a:rPr>
              <a:t>」</a:t>
            </a:r>
            <a:r>
              <a:rPr kumimoji="0" lang="zh-TW" altLang="en-US" sz="2000" dirty="0" smtClean="0">
                <a:cs typeface="+mn-cs"/>
              </a:rPr>
              <a:t>。</a:t>
            </a:r>
            <a:r>
              <a:rPr kumimoji="0" lang="zh-TW" altLang="zh-TW" sz="2000" dirty="0" smtClean="0">
                <a:cs typeface="+mn-cs"/>
              </a:rPr>
              <a:t>若我們希望學生學會</a:t>
            </a:r>
            <a:r>
              <a:rPr kumimoji="0" lang="zh-TW" altLang="zh-TW" sz="2000" dirty="0">
                <a:cs typeface="+mn-cs"/>
              </a:rPr>
              <a:t>「提問策略」，那麼我們成人就要運用此策略、進而讓學生學會此策略</a:t>
            </a:r>
            <a:r>
              <a:rPr kumimoji="0" lang="zh-TW" altLang="en-US" sz="2000" dirty="0" smtClean="0">
                <a:cs typeface="+mn-cs"/>
              </a:rPr>
              <a:t>。</a:t>
            </a:r>
            <a:endParaRPr kumimoji="0" lang="en-US" altLang="zh-TW" sz="2000" dirty="0" smtClean="0">
              <a:cs typeface="+mn-cs"/>
            </a:endParaRPr>
          </a:p>
          <a:p>
            <a:pPr>
              <a:buFont typeface="Wingdings 2" pitchFamily="18" charset="2"/>
              <a:buChar char=""/>
              <a:defRPr/>
            </a:pPr>
            <a:endParaRPr kumimoji="0" lang="en-US" altLang="zh-TW" sz="2000" dirty="0">
              <a:cs typeface="+mn-cs"/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kumimoji="0" lang="zh-TW" altLang="en-US" sz="2000" dirty="0" smtClean="0">
                <a:cs typeface="+mn-cs"/>
              </a:rPr>
              <a:t>我們</a:t>
            </a:r>
            <a:r>
              <a:rPr kumimoji="0" lang="zh-TW" altLang="en-US" sz="2000" dirty="0">
                <a:cs typeface="+mn-cs"/>
              </a:rPr>
              <a:t>的</a:t>
            </a:r>
            <a:r>
              <a:rPr kumimoji="0" lang="zh-TW" altLang="en-US" sz="2000" dirty="0">
                <a:cs typeface="+mn-cs"/>
                <a:hlinkClick r:id="" action="ppaction://noaction"/>
              </a:rPr>
              <a:t>提問引導了學生的思考</a:t>
            </a:r>
            <a:r>
              <a:rPr kumimoji="0" lang="zh-TW" altLang="en-US" sz="2000" dirty="0" smtClean="0">
                <a:cs typeface="+mn-cs"/>
              </a:rPr>
              <a:t>。</a:t>
            </a:r>
            <a:endParaRPr kumimoji="0" lang="en-US" altLang="zh-TW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12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zh-TW" altLang="en-US">
                <a:solidFill>
                  <a:srgbClr val="FF0000"/>
                </a:solidFill>
                <a:latin typeface="Georgia" charset="0"/>
                <a:ea typeface="微軟正黑體" charset="0"/>
              </a:rPr>
              <a:t>一小步</a:t>
            </a:r>
            <a:r>
              <a:rPr kumimoji="0" lang="zh-TW" altLang="en-US">
                <a:solidFill>
                  <a:srgbClr val="7B9899"/>
                </a:solidFill>
                <a:latin typeface="Georgia" charset="0"/>
                <a:ea typeface="微軟正黑體" charset="0"/>
              </a:rPr>
              <a:t>：以提問精緻閱讀教學</a:t>
            </a:r>
          </a:p>
        </p:txBody>
      </p:sp>
      <p:sp>
        <p:nvSpPr>
          <p:cNvPr id="32770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4"/>
            <a:ext cx="8504238" cy="485415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kumimoji="0" lang="zh-TW" altLang="en-US" sz="2500" dirty="0">
                <a:latin typeface="Georgia" charset="0"/>
                <a:ea typeface="新細明體" charset="0"/>
              </a:rPr>
              <a:t>問思教學</a:t>
            </a:r>
            <a:endParaRPr kumimoji="0" lang="en-US" altLang="zh-TW" sz="25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>
                <a:latin typeface="Georgia" charset="0"/>
                <a:ea typeface="新細明體" charset="0"/>
              </a:rPr>
              <a:t>    </a:t>
            </a:r>
            <a:r>
              <a:rPr kumimoji="0" lang="zh-TW" altLang="en-US" sz="1800" dirty="0">
                <a:latin typeface="Georgia" charset="0"/>
                <a:ea typeface="新細明體" charset="0"/>
              </a:rPr>
              <a:t>「透過良好的提問設計，以不同教學與討論形式，依序引領學生思考文章內容，與文本進行不同層次的互動與回應，進而促進其閱讀理解。」</a:t>
            </a:r>
            <a:r>
              <a:rPr kumimoji="0" lang="zh-TW" sz="1800" dirty="0">
                <a:latin typeface="Georgia" charset="0"/>
                <a:ea typeface="新細明體" charset="0"/>
              </a:rPr>
              <a:t> </a:t>
            </a: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endParaRPr kumimoji="0" lang="en-US" altLang="zh-TW" sz="17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zh-TW" altLang="en-US" sz="2500" dirty="0">
                <a:latin typeface="Georgia" charset="0"/>
                <a:ea typeface="新細明體" charset="0"/>
              </a:rPr>
              <a:t>問思目標</a:t>
            </a:r>
            <a:endParaRPr kumimoji="0" lang="en-US" altLang="zh-TW" sz="17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>
                <a:latin typeface="Georgia" charset="0"/>
                <a:ea typeface="新細明體" charset="0"/>
              </a:rPr>
              <a:t>    </a:t>
            </a:r>
            <a:r>
              <a:rPr kumimoji="0" lang="zh-TW" altLang="en-US" sz="1800" b="1" dirty="0">
                <a:latin typeface="Georgia" charset="0"/>
                <a:ea typeface="新細明體" charset="0"/>
              </a:rPr>
              <a:t>讓學生能透過教師的提問而深究文章的內容和形式</a:t>
            </a:r>
            <a:r>
              <a:rPr kumimoji="0" lang="zh-TW" altLang="en-US" sz="1800" dirty="0">
                <a:latin typeface="Georgia" charset="0"/>
                <a:ea typeface="新細明體" charset="0"/>
              </a:rPr>
              <a:t>。</a:t>
            </a: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>
                <a:latin typeface="Georgia" charset="0"/>
                <a:ea typeface="新細明體" charset="0"/>
              </a:rPr>
              <a:t>    </a:t>
            </a:r>
            <a:r>
              <a:rPr kumimoji="0" lang="zh-TW" altLang="en-US" sz="1800" b="1" dirty="0">
                <a:latin typeface="Georgia" charset="0"/>
                <a:ea typeface="新細明體" charset="0"/>
              </a:rPr>
              <a:t>讓學生能透過教師的鷹架而習得讀出文章</a:t>
            </a:r>
            <a:r>
              <a:rPr kumimoji="0" lang="zh-TW" altLang="en-US" sz="1800" b="1" dirty="0" smtClean="0">
                <a:latin typeface="Georgia" charset="0"/>
                <a:ea typeface="新細明體" charset="0"/>
              </a:rPr>
              <a:t>深意的方法</a:t>
            </a:r>
            <a:r>
              <a:rPr lang="zh-TW" altLang="zh-TW" sz="1800" b="1" dirty="0" smtClean="0">
                <a:latin typeface="Georgia" charset="0"/>
                <a:ea typeface="新細明體" charset="0"/>
              </a:rPr>
              <a:t>（</a:t>
            </a:r>
            <a:r>
              <a:rPr lang="zh-TW" altLang="en-US" sz="1800" b="1" dirty="0" smtClean="0">
                <a:latin typeface="Georgia" charset="0"/>
                <a:ea typeface="新細明體" charset="0"/>
              </a:rPr>
              <a:t>連結、摘要、評估）</a:t>
            </a:r>
            <a:endParaRPr kumimoji="0" lang="en-US" altLang="zh-TW" sz="1800" b="1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>
                <a:latin typeface="Georgia" charset="0"/>
                <a:ea typeface="新細明體" charset="0"/>
                <a:cs typeface="Times New Roman" charset="0"/>
              </a:rPr>
              <a:t>              </a:t>
            </a:r>
            <a:r>
              <a:rPr kumimoji="0" lang="zh-TW" altLang="en-US" sz="1800" dirty="0" smtClean="0">
                <a:latin typeface="Georgia" charset="0"/>
                <a:ea typeface="新細明體" charset="0"/>
                <a:cs typeface="Times New Roman" charset="0"/>
              </a:rPr>
              <a:t>．透過語</a:t>
            </a:r>
            <a:r>
              <a:rPr kumimoji="0" lang="zh-TW" altLang="en-US" sz="1800" dirty="0">
                <a:latin typeface="Georgia" charset="0"/>
                <a:ea typeface="新細明體" charset="0"/>
                <a:cs typeface="Times New Roman" charset="0"/>
              </a:rPr>
              <a:t>詞、句型更理解內容；</a:t>
            </a:r>
            <a:endParaRPr kumimoji="0" lang="en-US" altLang="zh-TW" sz="1800" dirty="0">
              <a:latin typeface="Georgia" charset="0"/>
              <a:ea typeface="新細明體" charset="0"/>
              <a:cs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1800" dirty="0" smtClean="0">
                <a:latin typeface="Georgia" charset="0"/>
                <a:ea typeface="新細明體" charset="0"/>
              </a:rPr>
              <a:t>              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．連結內容之間的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關聯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（</a:t>
            </a:r>
            <a:r>
              <a:rPr lang="zh-TW" altLang="en-US" sz="1800" dirty="0">
                <a:latin typeface="Georgia" charset="0"/>
                <a:ea typeface="新細明體" charset="0"/>
              </a:rPr>
              <a:t>含：標題與標題、標題與內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容）；</a:t>
            </a:r>
            <a:endParaRPr lang="en-US" altLang="zh-TW" sz="1800" dirty="0" smtClean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1800" dirty="0">
                <a:latin typeface="Georgia" charset="0"/>
                <a:ea typeface="新細明體" charset="0"/>
                <a:cs typeface="Times New Roman" charset="0"/>
              </a:rPr>
              <a:t> </a:t>
            </a:r>
            <a:r>
              <a:rPr lang="en-US" altLang="zh-TW" sz="1800" dirty="0" smtClean="0">
                <a:latin typeface="Georgia" charset="0"/>
                <a:ea typeface="新細明體" charset="0"/>
                <a:cs typeface="Times New Roman" charset="0"/>
              </a:rPr>
              <a:t>             </a:t>
            </a:r>
            <a:r>
              <a:rPr lang="zh-TW" altLang="en-US" sz="1800" dirty="0" smtClean="0">
                <a:latin typeface="Georgia" charset="0"/>
                <a:ea typeface="新細明體" charset="0"/>
                <a:cs typeface="Times New Roman" charset="0"/>
              </a:rPr>
              <a:t>．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找證據支持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觀點或形成觀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點；</a:t>
            </a: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 smtClean="0">
                <a:latin typeface="Georgia" charset="0"/>
                <a:ea typeface="新細明體" charset="0"/>
              </a:rPr>
              <a:t>             </a:t>
            </a:r>
            <a:r>
              <a:rPr lang="en-US" altLang="zh-TW" sz="1800" dirty="0" smtClean="0">
                <a:latin typeface="Georgia" charset="0"/>
                <a:ea typeface="新細明體" charset="0"/>
              </a:rPr>
              <a:t> 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．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換個角度讀</a:t>
            </a:r>
            <a:r>
              <a:rPr lang="zh-TW" altLang="en-US" sz="1800" dirty="0" smtClean="0">
                <a:latin typeface="Georgia" charset="0"/>
                <a:ea typeface="新細明體" charset="0"/>
              </a:rPr>
              <a:t>文章；</a:t>
            </a:r>
            <a:endParaRPr lang="en-US" altLang="zh-TW" sz="18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 smtClean="0">
                <a:latin typeface="Georgia" charset="0"/>
                <a:ea typeface="新細明體" charset="0"/>
              </a:rPr>
              <a:t>              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．以圖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表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等方式整理訊息；</a:t>
            </a:r>
            <a:endParaRPr kumimoji="0" lang="en-US" altLang="zh-TW" sz="1800" dirty="0" smtClean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r>
              <a:rPr kumimoji="0" lang="en-US" altLang="zh-TW" sz="1800" dirty="0" smtClean="0">
                <a:latin typeface="Georgia" charset="0"/>
                <a:ea typeface="新細明體" charset="0"/>
              </a:rPr>
              <a:t>              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．賞析創作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特色</a:t>
            </a:r>
            <a:r>
              <a:rPr kumimoji="0" lang="zh-TW" altLang="en-US" sz="1800" dirty="0" smtClean="0">
                <a:latin typeface="Georgia" charset="0"/>
                <a:ea typeface="新細明體" charset="0"/>
              </a:rPr>
              <a:t>。</a:t>
            </a:r>
            <a:r>
              <a:rPr kumimoji="0" lang="zh-TW" sz="1800" dirty="0" smtClean="0">
                <a:latin typeface="Georgia" charset="0"/>
                <a:ea typeface="新細明體" charset="0"/>
              </a:rPr>
              <a:t> </a:t>
            </a:r>
            <a:endParaRPr kumimoji="0" lang="en-US" altLang="zh-TW" sz="1800" dirty="0" smtClean="0">
              <a:latin typeface="Georgia" charset="0"/>
              <a:ea typeface="新細明體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kumimoji="0" lang="en-US" altLang="zh-TW" sz="1800" b="1" dirty="0" smtClean="0">
                <a:latin typeface="Georgia" charset="0"/>
                <a:ea typeface="新細明體" charset="0"/>
              </a:rPr>
              <a:t>        </a:t>
            </a:r>
            <a:r>
              <a:rPr kumimoji="0" lang="zh-TW" altLang="en-US" sz="1800" b="1" dirty="0" smtClean="0">
                <a:latin typeface="Georgia" charset="0"/>
                <a:ea typeface="新細明體" charset="0"/>
              </a:rPr>
              <a:t>讓學生透過教師安排</a:t>
            </a:r>
            <a:r>
              <a:rPr kumimoji="0" lang="zh-TW" altLang="en-US" sz="1800" b="1" dirty="0">
                <a:latin typeface="Georgia" charset="0"/>
                <a:ea typeface="新細明體" charset="0"/>
              </a:rPr>
              <a:t>的學習活動</a:t>
            </a:r>
            <a:r>
              <a:rPr kumimoji="0" lang="zh-TW" altLang="en-US" sz="1800" dirty="0">
                <a:latin typeface="Georgia" charset="0"/>
                <a:ea typeface="新細明體" charset="0"/>
              </a:rPr>
              <a:t>（個人思考、小組討論、兩兩討論、全班討論</a:t>
            </a:r>
            <a:r>
              <a:rPr kumimoji="0" lang="zh-TW" sz="1800" dirty="0">
                <a:latin typeface="Georgia" charset="0"/>
                <a:ea typeface="新細明體" charset="0"/>
              </a:rPr>
              <a:t> </a:t>
            </a:r>
            <a:r>
              <a:rPr kumimoji="0" lang="zh-TW" altLang="en-US" sz="1800" dirty="0">
                <a:latin typeface="Georgia" charset="0"/>
                <a:ea typeface="新細明體" charset="0"/>
              </a:rPr>
              <a:t>）</a:t>
            </a:r>
            <a:r>
              <a:rPr kumimoji="0" lang="zh-TW" altLang="en-US" sz="1800" b="1" dirty="0">
                <a:latin typeface="Georgia" charset="0"/>
                <a:ea typeface="新細明體" charset="0"/>
              </a:rPr>
              <a:t>而漸理解學習責任權在自己身上</a:t>
            </a:r>
            <a:r>
              <a:rPr kumimoji="0" lang="zh-TW" altLang="en-US" sz="1800" dirty="0">
                <a:latin typeface="Georgia" charset="0"/>
                <a:ea typeface="新細明體" charset="0"/>
              </a:rPr>
              <a:t>。</a:t>
            </a:r>
            <a:endParaRPr kumimoji="0" lang="en-US" altLang="zh-TW" sz="1800" dirty="0">
              <a:latin typeface="Georgia" charset="0"/>
              <a:ea typeface="新細明體" charset="0"/>
            </a:endParaRPr>
          </a:p>
          <a:p>
            <a:pPr eaLnBrk="1" hangingPunct="1">
              <a:lnSpc>
                <a:spcPct val="90000"/>
              </a:lnSpc>
            </a:pPr>
            <a:endParaRPr kumimoji="0" lang="zh-TW" altLang="en-US" sz="2500" dirty="0">
              <a:latin typeface="Georgia" charset="0"/>
              <a:ea typeface="新細明體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7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Georgia" charset="0"/>
                <a:ea typeface="微軟正黑體" charset="0"/>
              </a:rPr>
              <a:t>問思教學的全貌與階段</a:t>
            </a:r>
            <a:endParaRPr lang="zh-TW" altLang="en-US" dirty="0">
              <a:latin typeface="Georgia" charset="0"/>
              <a:ea typeface="微軟正黑體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5465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>
                <a:cs typeface="+mj-cs"/>
              </a:rPr>
              <a:t>設定適當的目標和時</a:t>
            </a:r>
            <a:r>
              <a:rPr lang="zh-TW" altLang="en-US" dirty="0" smtClean="0">
                <a:cs typeface="+mj-cs"/>
              </a:rPr>
              <a:t>程</a:t>
            </a:r>
            <a:endParaRPr lang="zh-TW" altLang="en-US" sz="2000" dirty="0">
              <a:cs typeface="+mj-cs"/>
            </a:endParaRPr>
          </a:p>
        </p:txBody>
      </p:sp>
      <p:grpSp>
        <p:nvGrpSpPr>
          <p:cNvPr id="57346" name="群組 3"/>
          <p:cNvGrpSpPr>
            <a:grpSpLocks/>
          </p:cNvGrpSpPr>
          <p:nvPr/>
        </p:nvGrpSpPr>
        <p:grpSpPr bwMode="auto">
          <a:xfrm>
            <a:off x="1258888" y="2420938"/>
            <a:ext cx="6697662" cy="3709987"/>
            <a:chOff x="0" y="0"/>
            <a:chExt cx="5146040" cy="2667000"/>
          </a:xfrm>
        </p:grpSpPr>
        <p:grpSp>
          <p:nvGrpSpPr>
            <p:cNvPr id="57347" name="群組 4"/>
            <p:cNvGrpSpPr>
              <a:grpSpLocks/>
            </p:cNvGrpSpPr>
            <p:nvPr/>
          </p:nvGrpSpPr>
          <p:grpSpPr bwMode="auto">
            <a:xfrm>
              <a:off x="0" y="0"/>
              <a:ext cx="5143500" cy="2667000"/>
              <a:chOff x="0" y="0"/>
              <a:chExt cx="5143500" cy="2667000"/>
            </a:xfrm>
          </p:grpSpPr>
          <p:sp>
            <p:nvSpPr>
              <p:cNvPr id="15" name="文字方塊 14"/>
              <p:cNvSpPr txBox="1"/>
              <p:nvPr/>
            </p:nvSpPr>
            <p:spPr>
              <a:xfrm>
                <a:off x="685488" y="2285837"/>
                <a:ext cx="4165377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1000" kern="100" dirty="0">
                    <a:ea typeface="新細明體"/>
                    <a:cs typeface="Times New Roman"/>
                  </a:rPr>
                  <a:t>學生、文本、教學之關係圖</a:t>
                </a:r>
                <a:endParaRPr lang="zh-TW" sz="1200" kern="100" dirty="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800" kern="0" dirty="0">
                    <a:solidFill>
                      <a:srgbClr val="000000"/>
                    </a:solidFill>
                    <a:latin typeface="新細明體"/>
                    <a:ea typeface="新細明體"/>
                    <a:cs typeface="Times New Roman"/>
                  </a:rPr>
                  <a:t> </a:t>
                </a:r>
                <a:endParaRPr lang="zh-TW" sz="1200" kern="100" dirty="0">
                  <a:ea typeface="新細明體"/>
                  <a:cs typeface="Times New Roman"/>
                </a:endParaRPr>
              </a:p>
            </p:txBody>
          </p:sp>
          <p:grpSp>
            <p:nvGrpSpPr>
              <p:cNvPr id="57358" name="群組 15"/>
              <p:cNvGrpSpPr>
                <a:grpSpLocks/>
              </p:cNvGrpSpPr>
              <p:nvPr/>
            </p:nvGrpSpPr>
            <p:grpSpPr bwMode="auto">
              <a:xfrm>
                <a:off x="0" y="0"/>
                <a:ext cx="5143500" cy="381000"/>
                <a:chOff x="0" y="0"/>
                <a:chExt cx="5143500" cy="381000"/>
              </a:xfrm>
            </p:grpSpPr>
            <p:cxnSp>
              <p:nvCxnSpPr>
                <p:cNvPr id="22" name="直線箭頭接點 21"/>
                <p:cNvCxnSpPr/>
                <p:nvPr/>
              </p:nvCxnSpPr>
              <p:spPr>
                <a:xfrm>
                  <a:off x="685488" y="254489"/>
                  <a:ext cx="1142887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文字方塊 22"/>
                <p:cNvSpPr txBox="1"/>
                <p:nvPr/>
              </p:nvSpPr>
              <p:spPr>
                <a:xfrm>
                  <a:off x="0" y="0"/>
                  <a:ext cx="456179" cy="381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TW" sz="800" kern="100">
                      <a:ea typeface="新細明體"/>
                      <a:cs typeface="Times New Roman"/>
                    </a:rPr>
                    <a:t>學生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  <p:cxnSp>
              <p:nvCxnSpPr>
                <p:cNvPr id="24" name="直線箭頭接點 23"/>
                <p:cNvCxnSpPr/>
                <p:nvPr/>
              </p:nvCxnSpPr>
              <p:spPr>
                <a:xfrm>
                  <a:off x="4343458" y="254489"/>
                  <a:ext cx="800143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文字方塊 24"/>
                <p:cNvSpPr txBox="1"/>
                <p:nvPr/>
              </p:nvSpPr>
              <p:spPr>
                <a:xfrm>
                  <a:off x="4343458" y="0"/>
                  <a:ext cx="456179" cy="381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800" kern="100">
                      <a:ea typeface="新細明體"/>
                      <a:cs typeface="Times New Roman"/>
                    </a:rPr>
                    <a:t>15</a:t>
                  </a:r>
                  <a:r>
                    <a:rPr lang="zh-TW" sz="800" kern="100">
                      <a:ea typeface="新細明體"/>
                      <a:cs typeface="Times New Roman"/>
                    </a:rPr>
                    <a:t>歲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  <p:cxnSp>
              <p:nvCxnSpPr>
                <p:cNvPr id="26" name="直線箭頭接點 25"/>
                <p:cNvCxnSpPr/>
                <p:nvPr/>
              </p:nvCxnSpPr>
              <p:spPr>
                <a:xfrm>
                  <a:off x="3085917" y="254489"/>
                  <a:ext cx="1257541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文字方塊 26"/>
                <p:cNvSpPr txBox="1"/>
                <p:nvPr/>
              </p:nvSpPr>
              <p:spPr>
                <a:xfrm>
                  <a:off x="3200571" y="0"/>
                  <a:ext cx="456179" cy="381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800" kern="100">
                      <a:ea typeface="新細明體"/>
                      <a:cs typeface="Times New Roman"/>
                    </a:rPr>
                    <a:t>12</a:t>
                  </a:r>
                  <a:r>
                    <a:rPr lang="zh-TW" sz="800" kern="100">
                      <a:ea typeface="新細明體"/>
                      <a:cs typeface="Times New Roman"/>
                    </a:rPr>
                    <a:t>歲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  <p:cxnSp>
              <p:nvCxnSpPr>
                <p:cNvPr id="28" name="直線箭頭接點 27"/>
                <p:cNvCxnSpPr/>
                <p:nvPr/>
              </p:nvCxnSpPr>
              <p:spPr>
                <a:xfrm flipV="1">
                  <a:off x="1828375" y="254489"/>
                  <a:ext cx="1247784" cy="1027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文字方塊 28"/>
                <p:cNvSpPr txBox="1"/>
                <p:nvPr/>
              </p:nvSpPr>
              <p:spPr>
                <a:xfrm>
                  <a:off x="1828375" y="0"/>
                  <a:ext cx="457399" cy="381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800" kern="100">
                      <a:ea typeface="新細明體"/>
                      <a:cs typeface="Times New Roman"/>
                    </a:rPr>
                    <a:t>9</a:t>
                  </a:r>
                  <a:r>
                    <a:rPr lang="zh-TW" sz="800" kern="100">
                      <a:ea typeface="新細明體"/>
                      <a:cs typeface="Times New Roman"/>
                    </a:rPr>
                    <a:t>歲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  <p:sp>
              <p:nvSpPr>
                <p:cNvPr id="30" name="文字方塊 29"/>
                <p:cNvSpPr txBox="1"/>
                <p:nvPr/>
              </p:nvSpPr>
              <p:spPr>
                <a:xfrm>
                  <a:off x="685488" y="0"/>
                  <a:ext cx="457398" cy="3811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800" kern="100">
                      <a:ea typeface="新細明體"/>
                      <a:cs typeface="Times New Roman"/>
                    </a:rPr>
                    <a:t>6</a:t>
                  </a:r>
                  <a:r>
                    <a:rPr lang="zh-TW" sz="800" kern="100">
                      <a:ea typeface="新細明體"/>
                      <a:cs typeface="Times New Roman"/>
                    </a:rPr>
                    <a:t>歲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</p:grpSp>
          <p:grpSp>
            <p:nvGrpSpPr>
              <p:cNvPr id="57359" name="群組 16"/>
              <p:cNvGrpSpPr>
                <a:grpSpLocks/>
              </p:cNvGrpSpPr>
              <p:nvPr/>
            </p:nvGrpSpPr>
            <p:grpSpPr bwMode="auto">
              <a:xfrm>
                <a:off x="0" y="635000"/>
                <a:ext cx="3886200" cy="635000"/>
                <a:chOff x="0" y="0"/>
                <a:chExt cx="3886200" cy="635000"/>
              </a:xfrm>
            </p:grpSpPr>
            <p:sp>
              <p:nvSpPr>
                <p:cNvPr id="19" name="直線圖說文字 1 (加上框線和強調線) 18"/>
                <p:cNvSpPr/>
                <p:nvPr/>
              </p:nvSpPr>
              <p:spPr>
                <a:xfrm>
                  <a:off x="685800" y="0"/>
                  <a:ext cx="2286000" cy="381000"/>
                </a:xfrm>
                <a:prstGeom prst="accentBorderCallout1">
                  <a:avLst>
                    <a:gd name="adj1" fmla="val 50750"/>
                    <a:gd name="adj2" fmla="val -811"/>
                    <a:gd name="adj3" fmla="val 51833"/>
                    <a:gd name="adj4" fmla="val -540"/>
                  </a:avLst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spcAft>
                      <a:spcPts val="0"/>
                    </a:spcAft>
                    <a:defRPr/>
                  </a:pPr>
                  <a:r>
                    <a:rPr lang="zh-TW" sz="800" kern="0">
                      <a:ea typeface="新細明體"/>
                      <a:cs typeface="ヒラギノ明朝 ProN W6"/>
                    </a:rPr>
                    <a:t>階段一：教師運用提問策略引導學生思考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  <p:sp>
              <p:nvSpPr>
                <p:cNvPr id="20" name="直線圖說文字 1 (加上框線和強調線) 19"/>
                <p:cNvSpPr/>
                <p:nvPr/>
              </p:nvSpPr>
              <p:spPr>
                <a:xfrm>
                  <a:off x="1257300" y="254000"/>
                  <a:ext cx="2628900" cy="381000"/>
                </a:xfrm>
                <a:prstGeom prst="accentBorderCallout1">
                  <a:avLst>
                    <a:gd name="adj1" fmla="val 50750"/>
                    <a:gd name="adj2" fmla="val -811"/>
                    <a:gd name="adj3" fmla="val 46500"/>
                    <a:gd name="adj4" fmla="val -852"/>
                  </a:avLst>
                </a:prstGeom>
                <a:solidFill>
                  <a:schemeClr val="tx2">
                    <a:lumMod val="75000"/>
                  </a:schemeClr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spcAft>
                      <a:spcPts val="0"/>
                    </a:spcAft>
                    <a:defRPr/>
                  </a:pPr>
                  <a:r>
                    <a:rPr lang="zh-TW" sz="800" kern="0" dirty="0">
                      <a:ea typeface="新細明體"/>
                      <a:cs typeface="ヒラギノ明朝 ProN W6"/>
                    </a:rPr>
                    <a:t>階段二：教師帶領學生擁有提問策略以引導自己思考</a:t>
                  </a:r>
                  <a:endParaRPr lang="zh-TW" sz="1200" kern="100" dirty="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 dirty="0">
                      <a:ea typeface="新細明體"/>
                      <a:cs typeface="Times New Roman"/>
                    </a:rPr>
                    <a:t> </a:t>
                  </a:r>
                  <a:endParaRPr lang="zh-TW" sz="1200" kern="100" dirty="0">
                    <a:ea typeface="新細明體"/>
                    <a:cs typeface="Times New Roman"/>
                  </a:endParaRPr>
                </a:p>
              </p:txBody>
            </p:sp>
            <p:sp>
              <p:nvSpPr>
                <p:cNvPr id="21" name="文字方塊 20"/>
                <p:cNvSpPr txBox="1"/>
                <p:nvPr/>
              </p:nvSpPr>
              <p:spPr>
                <a:xfrm>
                  <a:off x="0" y="126185"/>
                  <a:ext cx="456179" cy="3823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TW" sz="800" kern="100">
                      <a:ea typeface="新細明體"/>
                      <a:cs typeface="Times New Roman"/>
                    </a:rPr>
                    <a:t>教學</a:t>
                  </a:r>
                  <a:endParaRPr lang="zh-TW" sz="1200" kern="100">
                    <a:ea typeface="新細明體"/>
                    <a:cs typeface="Times New Roman"/>
                  </a:endParaRPr>
                </a:p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en-US" sz="1000" kern="100">
                      <a:ea typeface="新細明體"/>
                      <a:cs typeface="Times New Roman"/>
                    </a:rPr>
                    <a:t> </a:t>
                  </a:r>
                  <a:endParaRPr lang="zh-TW" sz="1200" kern="100">
                    <a:ea typeface="新細明體"/>
                    <a:cs typeface="Times New Roman"/>
                  </a:endParaRPr>
                </a:p>
              </p:txBody>
            </p:sp>
          </p:grpSp>
          <p:sp>
            <p:nvSpPr>
              <p:cNvPr id="18" name="文字方塊 17"/>
              <p:cNvSpPr txBox="1"/>
              <p:nvPr/>
            </p:nvSpPr>
            <p:spPr>
              <a:xfrm>
                <a:off x="0" y="1651326"/>
                <a:ext cx="456179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文本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</p:grpSp>
        <p:grpSp>
          <p:nvGrpSpPr>
            <p:cNvPr id="57348" name="群組 5"/>
            <p:cNvGrpSpPr>
              <a:grpSpLocks/>
            </p:cNvGrpSpPr>
            <p:nvPr/>
          </p:nvGrpSpPr>
          <p:grpSpPr bwMode="auto">
            <a:xfrm>
              <a:off x="800100" y="1397000"/>
              <a:ext cx="4345940" cy="762000"/>
              <a:chOff x="128270" y="0"/>
              <a:chExt cx="4345940" cy="762000"/>
            </a:xfrm>
          </p:grpSpPr>
          <p:cxnSp>
            <p:nvCxnSpPr>
              <p:cNvPr id="7" name="直線箭頭接點 6"/>
              <p:cNvCxnSpPr/>
              <p:nvPr/>
            </p:nvCxnSpPr>
            <p:spPr>
              <a:xfrm>
                <a:off x="128313" y="254326"/>
                <a:ext cx="4343458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字方塊 7"/>
              <p:cNvSpPr txBox="1"/>
              <p:nvPr/>
            </p:nvSpPr>
            <p:spPr>
              <a:xfrm>
                <a:off x="241748" y="-163"/>
                <a:ext cx="685488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記敘文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9" name="直線箭頭接點 8"/>
              <p:cNvCxnSpPr/>
              <p:nvPr/>
            </p:nvCxnSpPr>
            <p:spPr>
              <a:xfrm flipV="1">
                <a:off x="1727378" y="507674"/>
                <a:ext cx="2730975" cy="1597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字方塊 9"/>
              <p:cNvSpPr txBox="1"/>
              <p:nvPr/>
            </p:nvSpPr>
            <p:spPr>
              <a:xfrm>
                <a:off x="1612724" y="283997"/>
                <a:ext cx="685488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議論文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11" name="直線箭頭接點 10"/>
              <p:cNvCxnSpPr/>
              <p:nvPr/>
            </p:nvCxnSpPr>
            <p:spPr>
              <a:xfrm flipV="1">
                <a:off x="1156545" y="381000"/>
                <a:ext cx="3317665" cy="2510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字方塊 11"/>
              <p:cNvSpPr txBox="1"/>
              <p:nvPr/>
            </p:nvSpPr>
            <p:spPr>
              <a:xfrm>
                <a:off x="1026034" y="152759"/>
                <a:ext cx="685488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說明文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  <p:cxnSp>
            <p:nvCxnSpPr>
              <p:cNvPr id="13" name="直線箭頭接點 12"/>
              <p:cNvCxnSpPr/>
              <p:nvPr/>
            </p:nvCxnSpPr>
            <p:spPr>
              <a:xfrm>
                <a:off x="2298212" y="635489"/>
                <a:ext cx="216014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字方塊 13"/>
              <p:cNvSpPr txBox="1"/>
              <p:nvPr/>
            </p:nvSpPr>
            <p:spPr>
              <a:xfrm>
                <a:off x="2183557" y="381000"/>
                <a:ext cx="685488" cy="3811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TW" sz="800" kern="100">
                    <a:ea typeface="新細明體"/>
                    <a:cs typeface="Times New Roman"/>
                  </a:rPr>
                  <a:t>文言文</a:t>
                </a:r>
                <a:endParaRPr lang="zh-TW" sz="1200" kern="100">
                  <a:ea typeface="新細明體"/>
                  <a:cs typeface="Times New Roman"/>
                </a:endParaRPr>
              </a:p>
              <a:p>
                <a:pPr algn="ctr">
                  <a:spcAft>
                    <a:spcPts val="0"/>
                  </a:spcAft>
                  <a:defRPr/>
                </a:pPr>
                <a:r>
                  <a:rPr lang="en-US" sz="1000" kern="100">
                    <a:ea typeface="新細明體"/>
                    <a:cs typeface="Times New Roman"/>
                  </a:rPr>
                  <a:t> </a:t>
                </a:r>
                <a:endParaRPr lang="zh-TW" sz="1200" kern="100">
                  <a:ea typeface="新細明體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3938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3474</TotalTime>
  <Words>1520</Words>
  <Application>Microsoft Macintosh PowerPoint</Application>
  <PresentationFormat>如螢幕大小 (4:3)</PresentationFormat>
  <Paragraphs>356</Paragraphs>
  <Slides>50</Slides>
  <Notes>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50</vt:i4>
      </vt:variant>
    </vt:vector>
  </HeadingPairs>
  <TitlesOfParts>
    <vt:vector size="51" baseType="lpstr">
      <vt:lpstr>市鎮</vt:lpstr>
      <vt:lpstr>閱讀要理解，問題引思維</vt:lpstr>
      <vt:lpstr>講師群</vt:lpstr>
      <vt:lpstr>講師群</vt:lpstr>
      <vt:lpstr>概    論</vt:lpstr>
      <vt:lpstr>問思教學的理念與設計</vt:lpstr>
      <vt:lpstr>閱讀問思教學</vt:lpstr>
      <vt:lpstr>一小步：以提問精緻閱讀教學</vt:lpstr>
      <vt:lpstr>問思教學的全貌與階段</vt:lpstr>
      <vt:lpstr>設定適當的目標和時程</vt:lpstr>
      <vt:lpstr>規畫到達目標的每一步</vt:lpstr>
      <vt:lpstr>文本分析的意涵與方法</vt:lpstr>
      <vt:lpstr>文本分析的意涵</vt:lpstr>
      <vt:lpstr>示例：文學作品</vt:lpstr>
      <vt:lpstr>示例：課內文本</vt:lpstr>
      <vt:lpstr>文本分析的方法</vt:lpstr>
      <vt:lpstr>故事體與說明文的不同之處</vt:lpstr>
      <vt:lpstr>試體驗</vt:lpstr>
      <vt:lpstr>實    作（故事體）</vt:lpstr>
      <vt:lpstr>課程對您產生的意義…</vt:lpstr>
      <vt:lpstr>實    作（說明文）</vt:lpstr>
      <vt:lpstr>課程對您產生的意義…</vt:lpstr>
      <vt:lpstr>總    結</vt:lpstr>
      <vt:lpstr>有效的提問教學設計</vt:lpstr>
      <vt:lpstr>閱讀推動的趨勢</vt:lpstr>
      <vt:lpstr>這一小步與現況教學有何不同？</vt:lpstr>
      <vt:lpstr>想改變，可參考這本手冊…</vt:lpstr>
      <vt:lpstr>滲透式的影響：走不快、但卻能走得穩</vt:lpstr>
      <vt:lpstr>形成性、總結性評量</vt:lpstr>
      <vt:lpstr>閱讀成效的評估與實例</vt:lpstr>
      <vt:lpstr>教學歷程 路喜對「馬王領導馬群遷徙」有什麼幫助？（A方案，分三類）</vt:lpstr>
      <vt:lpstr>PowerPoint 簡報</vt:lpstr>
      <vt:lpstr>教學歷程 馬王：第四題「在大旱災那一年遷徙過程中，馬群又飢又渴時，大家各有什麼樣的回應？」</vt:lpstr>
      <vt:lpstr>教學歷程 馬王：優秀領導者的條件</vt:lpstr>
      <vt:lpstr>教學歷程 遷徙的地圖</vt:lpstr>
      <vt:lpstr>PowerPoint 簡報</vt:lpstr>
      <vt:lpstr>PowerPoint 簡報</vt:lpstr>
      <vt:lpstr>學生回饋 路喜_高能力</vt:lpstr>
      <vt:lpstr>路喜_中能力</vt:lpstr>
      <vt:lpstr>路喜_中能力</vt:lpstr>
      <vt:lpstr>路喜_低能力</vt:lpstr>
      <vt:lpstr>馬王_高能力</vt:lpstr>
      <vt:lpstr>馬王_中能力</vt:lpstr>
      <vt:lpstr>馬王_低能力</vt:lpstr>
      <vt:lpstr>教師回饋</vt:lpstr>
      <vt:lpstr>PowerPoint 簡報</vt:lpstr>
      <vt:lpstr>PowerPoint 簡報</vt:lpstr>
      <vt:lpstr>PowerPoint 簡報</vt:lpstr>
      <vt:lpstr>問思教學的相關資源</vt:lpstr>
      <vt:lpstr>主題閱讀</vt:lpstr>
      <vt:lpstr>謝謝聆聽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閱讀理論與大腦發展</dc:title>
  <dc:creator>Marn-Ling</dc:creator>
  <cp:lastModifiedBy>HsinHsi Chen</cp:lastModifiedBy>
  <cp:revision>300</cp:revision>
  <dcterms:created xsi:type="dcterms:W3CDTF">2009-01-18T08:20:34Z</dcterms:created>
  <dcterms:modified xsi:type="dcterms:W3CDTF">2013-01-30T03:26:22Z</dcterms:modified>
</cp:coreProperties>
</file>