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8" r:id="rId3"/>
    <p:sldId id="277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314" r:id="rId15"/>
    <p:sldId id="275" r:id="rId16"/>
    <p:sldId id="276" r:id="rId17"/>
    <p:sldId id="315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86" r:id="rId26"/>
    <p:sldId id="287" r:id="rId27"/>
    <p:sldId id="288" r:id="rId28"/>
    <p:sldId id="320" r:id="rId29"/>
    <p:sldId id="291" r:id="rId30"/>
    <p:sldId id="292" r:id="rId31"/>
    <p:sldId id="293" r:id="rId32"/>
    <p:sldId id="294" r:id="rId33"/>
    <p:sldId id="295" r:id="rId34"/>
    <p:sldId id="319" r:id="rId35"/>
    <p:sldId id="297" r:id="rId36"/>
    <p:sldId id="321" r:id="rId37"/>
    <p:sldId id="316" r:id="rId38"/>
    <p:sldId id="299" r:id="rId39"/>
    <p:sldId id="322" r:id="rId40"/>
    <p:sldId id="302" r:id="rId41"/>
    <p:sldId id="303" r:id="rId42"/>
    <p:sldId id="305" r:id="rId43"/>
    <p:sldId id="323" r:id="rId44"/>
    <p:sldId id="306" r:id="rId45"/>
    <p:sldId id="324" r:id="rId46"/>
    <p:sldId id="307" r:id="rId47"/>
    <p:sldId id="325" r:id="rId48"/>
    <p:sldId id="311" r:id="rId49"/>
    <p:sldId id="312" r:id="rId50"/>
    <p:sldId id="313" r:id="rId51"/>
    <p:sldId id="317" r:id="rId52"/>
    <p:sldId id="264" r:id="rId5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574ED-5874-4512-8676-4D899671C939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334F8-E2D9-45C4-A6F6-F19A30BE71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4593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99ULJjCsaM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tarfall.com/n/level-k/index/load.htm?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/>
              <a:t>網頁：</a:t>
            </a:r>
            <a:r>
              <a:rPr lang="en-US" altLang="zh-TW" dirty="0" smtClean="0"/>
              <a:t>www.joinnet.tw</a:t>
            </a:r>
          </a:p>
          <a:p>
            <a:pPr>
              <a:defRPr/>
            </a:pPr>
            <a:r>
              <a:rPr lang="en-US" altLang="zh-TW" dirty="0" err="1" smtClean="0"/>
              <a:t>Youtube</a:t>
            </a:r>
            <a:r>
              <a:rPr lang="zh-TW" altLang="en-US" dirty="0" smtClean="0"/>
              <a:t> 影片 </a:t>
            </a:r>
            <a:r>
              <a:rPr lang="en-US" altLang="zh-TW" sz="2800" dirty="0" smtClean="0">
                <a:hlinkClick r:id="rId3"/>
              </a:rPr>
              <a:t>http://www.youtube.com/watch?v=t99ULJjCsaM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(</a:t>
            </a:r>
            <a:r>
              <a:rPr lang="en-US" altLang="zh-TW" dirty="0" smtClean="0"/>
              <a:t>The Animal Sounds Song</a:t>
            </a:r>
            <a:r>
              <a:rPr lang="en-US" altLang="zh-TW" sz="2800" dirty="0" smtClean="0"/>
              <a:t>)</a:t>
            </a:r>
          </a:p>
          <a:p>
            <a:pPr marL="514226" indent="-514226">
              <a:defRPr/>
            </a:pPr>
            <a:r>
              <a:rPr lang="en-US" altLang="zh-TW" dirty="0" smtClean="0"/>
              <a:t>Flash</a:t>
            </a:r>
            <a:r>
              <a:rPr lang="zh-TW" altLang="en-US" dirty="0" smtClean="0"/>
              <a:t> 動畫 </a:t>
            </a:r>
            <a:r>
              <a:rPr lang="en-US" altLang="zh-TW" sz="2800" dirty="0" smtClean="0">
                <a:hlinkClick r:id="rId4"/>
              </a:rPr>
              <a:t> http://www.starfall.com/n/level-k/index/load.htm?f</a:t>
            </a:r>
            <a:r>
              <a:rPr lang="en-US" altLang="zh-TW" sz="2800" dirty="0" smtClean="0"/>
              <a:t>  (flash</a:t>
            </a:r>
            <a:r>
              <a:rPr lang="zh-TW" altLang="en-US" sz="2800" dirty="0" smtClean="0"/>
              <a:t>字母發音</a:t>
            </a:r>
            <a:r>
              <a:rPr lang="en-US" altLang="zh-TW" sz="2800" dirty="0" smtClean="0"/>
              <a:t>)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901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0F8D1FE-A93E-4492-8D0F-DBF0306598B1}" type="slidenum">
              <a:rPr lang="en-US" altLang="zh-TW"/>
              <a:pPr>
                <a:spcBef>
                  <a:spcPct val="0"/>
                </a:spcBef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697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07155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77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22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4055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922" y="275173"/>
            <a:ext cx="8229600" cy="585107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A2A1-723A-4FF7-97BF-1FBD207EA5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782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 descr="joinnet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02585"/>
            <a:ext cx="1735074" cy="6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080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382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706"/>
            <a:ext cx="7886700" cy="92784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088" y="1296242"/>
            <a:ext cx="42110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6089" y="2372985"/>
            <a:ext cx="4211098" cy="381266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2682" y="1296242"/>
            <a:ext cx="42941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682" y="2372986"/>
            <a:ext cx="4294165" cy="38126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54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07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156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49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38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15154"/>
            <a:ext cx="778584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49" y="1341531"/>
            <a:ext cx="8784291" cy="4817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A5EDE-2E6E-4366-91BE-EE9FE14F84C1}" type="datetimeFigureOut">
              <a:rPr lang="zh-TW" altLang="en-US" smtClean="0"/>
              <a:t>2019/5/2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F5C9-820E-486C-A313-019CC8977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61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Tahoma" panose="020B0604030504040204" pitchFamily="34" charset="0"/>
          <a:ea typeface="思源黑體 TWHK Light" panose="020B0300000000000000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Tahoma" panose="020B0604030504040204" pitchFamily="34" charset="0"/>
          <a:ea typeface="思源黑體 TWHK Light" panose="020B0300000000000000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ahoma" panose="020B0604030504040204" pitchFamily="34" charset="0"/>
          <a:ea typeface="思源黑體 TWHK Light" panose="020B0300000000000000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ahoma" panose="020B0604030504040204" pitchFamily="34" charset="0"/>
          <a:ea typeface="思源黑體 TWHK Light" panose="020B0300000000000000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ahoma" panose="020B0604030504040204" pitchFamily="34" charset="0"/>
          <a:ea typeface="思源黑體 TWHK Light" panose="020B0300000000000000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ahoma" panose="020B0604030504040204" pitchFamily="34" charset="0"/>
          <a:ea typeface="思源黑體 TWHK Light" panose="020B0300000000000000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altLang="zh-TW" sz="5200" b="1" dirty="0" smtClean="0">
                <a:latin typeface="思源黑體 TWHK Light" panose="020B0300000000000000" pitchFamily="34" charset="-120"/>
                <a:ea typeface="思源黑體 TWHK Light" panose="020B0300000000000000" pitchFamily="34" charset="-120"/>
              </a:rPr>
              <a:t>Moodle JoinNet </a:t>
            </a:r>
            <a:r>
              <a:rPr lang="zh-TW" altLang="en-US" sz="5200" b="1" dirty="0" smtClean="0">
                <a:latin typeface="思源黑體 TWHK Light" panose="020B0300000000000000" pitchFamily="34" charset="-120"/>
                <a:ea typeface="思源黑體 TWHK Light" panose="020B0300000000000000" pitchFamily="34" charset="-120"/>
              </a:rPr>
              <a:t>雲端同步教室</a:t>
            </a:r>
            <a:r>
              <a:rPr lang="en-US" altLang="zh-TW" sz="5200" b="1" dirty="0" smtClean="0">
                <a:latin typeface="思源黑體 TWHK Light" panose="020B0300000000000000" pitchFamily="34" charset="-120"/>
                <a:ea typeface="思源黑體 TWHK Light" panose="020B0300000000000000" pitchFamily="34" charset="-120"/>
              </a:rPr>
              <a:t/>
            </a:r>
            <a:br>
              <a:rPr lang="en-US" altLang="zh-TW" sz="5200" b="1" dirty="0" smtClean="0">
                <a:latin typeface="思源黑體 TWHK Light" panose="020B0300000000000000" pitchFamily="34" charset="-120"/>
                <a:ea typeface="思源黑體 TWHK Light" panose="020B0300000000000000" pitchFamily="34" charset="-120"/>
              </a:rPr>
            </a:br>
            <a:r>
              <a:rPr lang="zh-TW" altLang="en-US" sz="5200" b="1" dirty="0" smtClean="0">
                <a:latin typeface="思源黑體 TWHK Light" panose="020B0300000000000000" pitchFamily="34" charset="-120"/>
                <a:ea typeface="思源黑體 TWHK Light" panose="020B0300000000000000" pitchFamily="34" charset="-120"/>
              </a:rPr>
              <a:t>教育訓練課程</a:t>
            </a:r>
            <a:endParaRPr lang="zh-TW" altLang="en-US" sz="5200" b="1" dirty="0">
              <a:latin typeface="思源黑體 TWHK Light" panose="020B0300000000000000" pitchFamily="34" charset="-120"/>
              <a:ea typeface="思源黑體 TWHK Light" panose="020B0300000000000000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0" y="4207155"/>
            <a:ext cx="9144000" cy="647233"/>
          </a:xfrm>
        </p:spPr>
        <p:txBody>
          <a:bodyPr anchor="ctr">
            <a:normAutofit/>
          </a:bodyPr>
          <a:lstStyle/>
          <a:p>
            <a:r>
              <a:rPr lang="zh-TW" altLang="en-US" dirty="0" smtClean="0"/>
              <a:t>太御科技企業股份有限公司　副總經理　林俊志</a:t>
            </a:r>
            <a:endParaRPr lang="zh-TW" altLang="en-US" dirty="0"/>
          </a:p>
        </p:txBody>
      </p:sp>
      <p:pic>
        <p:nvPicPr>
          <p:cNvPr id="5" name="圖片 4" descr="joinnet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0" y="5421966"/>
            <a:ext cx="2628900" cy="101917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628900" y="5552372"/>
            <a:ext cx="3455893" cy="888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dirty="0" smtClean="0"/>
              <a:t>地址：</a:t>
            </a:r>
            <a:r>
              <a:rPr lang="en-US" altLang="zh-TW" sz="1200" dirty="0" smtClean="0"/>
              <a:t>403 </a:t>
            </a:r>
            <a:r>
              <a:rPr lang="zh-TW" altLang="en-US" sz="1200" dirty="0" smtClean="0"/>
              <a:t>台中市西區向上路一段 </a:t>
            </a:r>
            <a:r>
              <a:rPr lang="en-US" altLang="zh-TW" sz="1200" dirty="0" smtClean="0"/>
              <a:t>79 </a:t>
            </a:r>
            <a:r>
              <a:rPr lang="zh-TW" altLang="en-US" sz="1200" dirty="0" smtClean="0"/>
              <a:t>巷 </a:t>
            </a:r>
            <a:r>
              <a:rPr lang="en-US" altLang="zh-TW" sz="1200" dirty="0" smtClean="0"/>
              <a:t>82 </a:t>
            </a:r>
            <a:r>
              <a:rPr lang="zh-TW" altLang="en-US" sz="1200" dirty="0" smtClean="0"/>
              <a:t>號</a:t>
            </a:r>
            <a:endParaRPr lang="en-US" altLang="zh-TW" sz="1200" dirty="0" smtClean="0"/>
          </a:p>
          <a:p>
            <a:pPr>
              <a:lnSpc>
                <a:spcPct val="150000"/>
              </a:lnSpc>
            </a:pPr>
            <a:r>
              <a:rPr lang="zh-TW" altLang="en-US" sz="1200" dirty="0" smtClean="0"/>
              <a:t>電話：</a:t>
            </a:r>
            <a:r>
              <a:rPr lang="en-US" altLang="zh-TW" sz="1200" dirty="0" smtClean="0"/>
              <a:t>(04) 2302-2055</a:t>
            </a:r>
            <a:endParaRPr lang="en-US" altLang="zh-TW" sz="1200" dirty="0"/>
          </a:p>
          <a:p>
            <a:pPr>
              <a:lnSpc>
                <a:spcPct val="150000"/>
              </a:lnSpc>
            </a:pPr>
            <a:r>
              <a:rPr lang="zh-TW" altLang="en-US" sz="1200" dirty="0" smtClean="0"/>
              <a:t>傳真：</a:t>
            </a:r>
            <a:r>
              <a:rPr lang="en-US" altLang="zh-TW" sz="1200" dirty="0" smtClean="0"/>
              <a:t>(04) 2302-2057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44165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選擇 </a:t>
            </a:r>
            <a:r>
              <a:rPr lang="en-US" altLang="zh-TW" dirty="0" smtClean="0"/>
              <a:t>JoinNet </a:t>
            </a:r>
            <a:r>
              <a:rPr lang="zh-TW" altLang="en-US" dirty="0" smtClean="0"/>
              <a:t>雲端教室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09880"/>
            <a:ext cx="8783638" cy="4681177"/>
          </a:xfrm>
        </p:spPr>
      </p:pic>
    </p:spTree>
    <p:extLst>
      <p:ext uri="{BB962C8B-B14F-4D97-AF65-F5344CB8AC3E}">
        <p14:creationId xmlns:p14="http://schemas.microsoft.com/office/powerpoint/2010/main" val="1401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填寫 </a:t>
            </a:r>
            <a:r>
              <a:rPr lang="en-US" altLang="zh-TW" dirty="0" smtClean="0"/>
              <a:t>JoinNet </a:t>
            </a:r>
            <a:r>
              <a:rPr lang="zh-TW" altLang="en-US" dirty="0" smtClean="0"/>
              <a:t>雲端教室資訊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52" y="1341438"/>
            <a:ext cx="5490633" cy="4818062"/>
          </a:xfrm>
        </p:spPr>
      </p:pic>
    </p:spTree>
    <p:extLst>
      <p:ext uri="{BB962C8B-B14F-4D97-AF65-F5344CB8AC3E}">
        <p14:creationId xmlns:p14="http://schemas.microsoft.com/office/powerpoint/2010/main" val="1389027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點選參加課程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09880"/>
            <a:ext cx="8783638" cy="4681177"/>
          </a:xfrm>
        </p:spPr>
      </p:pic>
    </p:spTree>
    <p:extLst>
      <p:ext uri="{BB962C8B-B14F-4D97-AF65-F5344CB8AC3E}">
        <p14:creationId xmlns:p14="http://schemas.microsoft.com/office/powerpoint/2010/main" val="24465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即可以老師身分進入 </a:t>
            </a:r>
            <a:r>
              <a:rPr lang="en-US" altLang="zh-TW" dirty="0" smtClean="0"/>
              <a:t>JoinNet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09880"/>
            <a:ext cx="8783638" cy="4681177"/>
          </a:xfrm>
        </p:spPr>
      </p:pic>
    </p:spTree>
    <p:extLst>
      <p:ext uri="{BB962C8B-B14F-4D97-AF65-F5344CB8AC3E}">
        <p14:creationId xmlns:p14="http://schemas.microsoft.com/office/powerpoint/2010/main" val="100839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/>
              <a:t>管理教學錄影檔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9424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 dirty="0" smtClean="0"/>
              <a:t>JoinNet </a:t>
            </a:r>
            <a:r>
              <a:rPr lang="zh-TW" altLang="en-US" sz="2800" dirty="0" smtClean="0"/>
              <a:t>結束後點選原先建立的雲端教室名稱</a:t>
            </a:r>
            <a:endParaRPr lang="zh-TW" altLang="en-US" sz="28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09880"/>
            <a:ext cx="8783638" cy="4681177"/>
          </a:xfrm>
        </p:spPr>
      </p:pic>
    </p:spTree>
    <p:extLst>
      <p:ext uri="{BB962C8B-B14F-4D97-AF65-F5344CB8AC3E}">
        <p14:creationId xmlns:p14="http://schemas.microsoft.com/office/powerpoint/2010/main" val="39853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點選播放或下載就能播放或下載錄影檔</a:t>
            </a:r>
            <a:endParaRPr lang="zh-TW" altLang="en-US" sz="32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09880"/>
            <a:ext cx="8783638" cy="4681177"/>
          </a:xfrm>
        </p:spPr>
      </p:pic>
    </p:spTree>
    <p:extLst>
      <p:ext uri="{BB962C8B-B14F-4D97-AF65-F5344CB8AC3E}">
        <p14:creationId xmlns:p14="http://schemas.microsoft.com/office/powerpoint/2010/main" val="508872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JoinNet </a:t>
            </a:r>
            <a:r>
              <a:rPr lang="zh-TW" altLang="en-US" sz="4400" dirty="0" smtClean="0"/>
              <a:t>版面介紹與發言權功能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944633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群組 2"/>
          <p:cNvGrpSpPr>
            <a:grpSpLocks/>
          </p:cNvGrpSpPr>
          <p:nvPr/>
        </p:nvGrpSpPr>
        <p:grpSpPr bwMode="auto">
          <a:xfrm>
            <a:off x="837270" y="1147236"/>
            <a:ext cx="7678080" cy="5574240"/>
            <a:chOff x="740297" y="198358"/>
            <a:chExt cx="8586032" cy="6234113"/>
          </a:xfrm>
        </p:grpSpPr>
        <p:grpSp>
          <p:nvGrpSpPr>
            <p:cNvPr id="66574" name="群組 1"/>
            <p:cNvGrpSpPr>
              <a:grpSpLocks/>
            </p:cNvGrpSpPr>
            <p:nvPr/>
          </p:nvGrpSpPr>
          <p:grpSpPr bwMode="auto">
            <a:xfrm>
              <a:off x="740297" y="198358"/>
              <a:ext cx="8586032" cy="6234113"/>
              <a:chOff x="740297" y="198358"/>
              <a:chExt cx="8586032" cy="6234113"/>
            </a:xfrm>
          </p:grpSpPr>
          <p:pic>
            <p:nvPicPr>
              <p:cNvPr id="66577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297" y="198358"/>
                <a:ext cx="8586032" cy="623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578" name="Picture 2" descr="C:\Monica\公事\Webmeeting\AAOT\AAOT_英語教學\AAOT課程大綱_教學簡報\pic\teacher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2" t="2" r="17847" b="13182"/>
              <a:stretch>
                <a:fillRect/>
              </a:stretch>
            </p:blipFill>
            <p:spPr bwMode="auto">
              <a:xfrm>
                <a:off x="1007864" y="1053362"/>
                <a:ext cx="1642018" cy="1178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6575" name="Picture 2" descr="C:\Monica\公事\Webmeeting\AAOT\AAOT_英語教學\AAOT課程大綱_教學簡報\pic\teach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2" t="2" r="17847" b="13182"/>
            <a:stretch>
              <a:fillRect/>
            </a:stretch>
          </p:blipFill>
          <p:spPr bwMode="auto">
            <a:xfrm>
              <a:off x="3132000" y="5454000"/>
              <a:ext cx="902633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3" descr="C:\Monica\公事\Webmeeting\AAOT\AAOT_英語教學\AAOT課程大綱_教學簡報\pic\MPj04265620000[1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1" b="15329"/>
            <a:stretch>
              <a:fillRect/>
            </a:stretch>
          </p:blipFill>
          <p:spPr bwMode="auto">
            <a:xfrm>
              <a:off x="4104208" y="5454000"/>
              <a:ext cx="857350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63" name="Rectangle 9"/>
          <p:cNvSpPr>
            <a:spLocks noChangeArrowheads="1"/>
          </p:cNvSpPr>
          <p:nvPr/>
        </p:nvSpPr>
        <p:spPr bwMode="auto">
          <a:xfrm>
            <a:off x="989911" y="3449796"/>
            <a:ext cx="1706400" cy="143712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JoinNet </a:t>
            </a:r>
            <a:r>
              <a:rPr lang="zh-TW" altLang="en-US" dirty="0" smtClean="0"/>
              <a:t>版面分區介紹</a:t>
            </a:r>
            <a:endParaRPr lang="zh-TW" altLang="en-US" dirty="0"/>
          </a:p>
        </p:txBody>
      </p:sp>
      <p:sp>
        <p:nvSpPr>
          <p:cNvPr id="66566" name="Rectangle 8"/>
          <p:cNvSpPr>
            <a:spLocks noChangeArrowheads="1"/>
          </p:cNvSpPr>
          <p:nvPr/>
        </p:nvSpPr>
        <p:spPr bwMode="auto">
          <a:xfrm>
            <a:off x="4676310" y="1262437"/>
            <a:ext cx="2805120" cy="35856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 defTabSz="1006475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6475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6475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6475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6475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905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30" name="圓角矩形 29"/>
          <p:cNvSpPr/>
          <p:nvPr/>
        </p:nvSpPr>
        <p:spPr bwMode="auto">
          <a:xfrm>
            <a:off x="4673430" y="1946436"/>
            <a:ext cx="2154240" cy="60768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defTabSz="931192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1.“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音量控制區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endParaRPr lang="zh-TW" altLang="en-US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29" name="向下箭號 28"/>
          <p:cNvSpPr/>
          <p:nvPr/>
        </p:nvSpPr>
        <p:spPr bwMode="auto">
          <a:xfrm flipV="1">
            <a:off x="4872151" y="1620996"/>
            <a:ext cx="396000" cy="449280"/>
          </a:xfrm>
          <a:prstGeom prst="downArrow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904" tIns="41452" rIns="82904" bIns="41452"/>
          <a:lstStyle/>
          <a:p>
            <a:pPr defTabSz="913520">
              <a:defRPr/>
            </a:pPr>
            <a:endParaRPr lang="zh-TW" altLang="en-US" sz="1633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31" name="圓角矩形 30"/>
          <p:cNvSpPr/>
          <p:nvPr/>
        </p:nvSpPr>
        <p:spPr bwMode="auto">
          <a:xfrm>
            <a:off x="3244951" y="3906277"/>
            <a:ext cx="1627200" cy="60768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defTabSz="931192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2.“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控制台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endParaRPr lang="zh-TW" altLang="en-US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33" name="向下箭號 32"/>
          <p:cNvSpPr/>
          <p:nvPr/>
        </p:nvSpPr>
        <p:spPr bwMode="auto">
          <a:xfrm rot="16200000" flipV="1">
            <a:off x="2847511" y="3893316"/>
            <a:ext cx="396000" cy="635040"/>
          </a:xfrm>
          <a:prstGeom prst="downArrow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904" tIns="41452" rIns="82904" bIns="41452"/>
          <a:lstStyle/>
          <a:p>
            <a:pPr defTabSz="913520">
              <a:defRPr/>
            </a:pPr>
            <a:endParaRPr lang="zh-TW" altLang="en-US" sz="1633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35" name="圓角矩形 34"/>
          <p:cNvSpPr/>
          <p:nvPr/>
        </p:nvSpPr>
        <p:spPr bwMode="auto">
          <a:xfrm>
            <a:off x="3229111" y="5323237"/>
            <a:ext cx="2039040" cy="60768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defTabSz="931192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3.“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文字交談區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endParaRPr lang="zh-TW" altLang="en-US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36" name="向下箭號 35"/>
          <p:cNvSpPr/>
          <p:nvPr/>
        </p:nvSpPr>
        <p:spPr bwMode="auto">
          <a:xfrm rot="16200000" flipV="1">
            <a:off x="2832391" y="5310996"/>
            <a:ext cx="396000" cy="633600"/>
          </a:xfrm>
          <a:prstGeom prst="downArrow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904" tIns="41452" rIns="82904" bIns="41452"/>
          <a:lstStyle/>
          <a:p>
            <a:pPr defTabSz="913520">
              <a:defRPr/>
            </a:pPr>
            <a:endParaRPr lang="zh-TW" altLang="en-US" sz="1633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66573" name="Rectangle 9"/>
          <p:cNvSpPr>
            <a:spLocks noChangeArrowheads="1"/>
          </p:cNvSpPr>
          <p:nvPr/>
        </p:nvSpPr>
        <p:spPr bwMode="auto">
          <a:xfrm>
            <a:off x="989911" y="5043877"/>
            <a:ext cx="1706400" cy="143712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42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4" t="4460" r="16119" b="92064"/>
          <a:stretch>
            <a:fillRect/>
          </a:stretch>
        </p:blipFill>
        <p:spPr bwMode="auto">
          <a:xfrm>
            <a:off x="1754492" y="1856552"/>
            <a:ext cx="500544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/>
              <a:t>音量控制區介紹</a:t>
            </a:r>
            <a:endParaRPr lang="zh-TW" altLang="en-US" dirty="0"/>
          </a:p>
        </p:txBody>
      </p:sp>
      <p:sp>
        <p:nvSpPr>
          <p:cNvPr id="23" name="圓角矩形 22"/>
          <p:cNvSpPr/>
          <p:nvPr/>
        </p:nvSpPr>
        <p:spPr bwMode="auto">
          <a:xfrm>
            <a:off x="1660893" y="2709033"/>
            <a:ext cx="2617920" cy="2135520"/>
          </a:xfrm>
          <a:prstGeom prst="roundRect">
            <a:avLst/>
          </a:prstGeom>
          <a:solidFill>
            <a:srgbClr val="FFFF66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lvl="1" defTabSz="931192">
              <a:defRPr/>
            </a:pP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自我</a:t>
            </a:r>
            <a:r>
              <a:rPr lang="zh-TW" altLang="en-US" sz="1633" dirty="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耳機音量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調整</a:t>
            </a:r>
            <a:endParaRPr lang="en-US" altLang="zh-TW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defTabSz="931192">
              <a:defRPr/>
            </a:pP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      </a:t>
            </a:r>
            <a:endParaRPr lang="en-US" altLang="zh-TW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lvl="1" defTabSz="931192">
              <a:defRPr/>
            </a:pP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耳機可點選成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靜音狀態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</a:p>
        </p:txBody>
      </p:sp>
      <p:sp>
        <p:nvSpPr>
          <p:cNvPr id="21" name="向下箭號 20"/>
          <p:cNvSpPr/>
          <p:nvPr/>
        </p:nvSpPr>
        <p:spPr bwMode="auto">
          <a:xfrm flipV="1">
            <a:off x="2673213" y="2363432"/>
            <a:ext cx="396000" cy="449280"/>
          </a:xfrm>
          <a:prstGeom prst="downArrow">
            <a:avLst/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904" tIns="41452" rIns="82904" bIns="41452"/>
          <a:lstStyle/>
          <a:p>
            <a:pPr defTabSz="913520">
              <a:defRPr/>
            </a:pPr>
            <a:endParaRPr lang="zh-TW" altLang="en-US" sz="1633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24" name="圓角矩形 23"/>
          <p:cNvSpPr/>
          <p:nvPr/>
        </p:nvSpPr>
        <p:spPr bwMode="auto">
          <a:xfrm>
            <a:off x="4746813" y="2709032"/>
            <a:ext cx="2939040" cy="2920320"/>
          </a:xfrm>
          <a:prstGeom prst="roundRect">
            <a:avLst/>
          </a:prstGeom>
          <a:solidFill>
            <a:srgbClr val="FFFF66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/>
          <a:lstStyle/>
          <a:p>
            <a:pPr lvl="1" defTabSz="931192">
              <a:defRPr/>
            </a:pP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自我</a:t>
            </a:r>
            <a:r>
              <a:rPr lang="zh-TW" altLang="en-US" sz="1633" dirty="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麥克風音量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調整</a:t>
            </a:r>
            <a:endParaRPr lang="en-US" altLang="zh-TW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marL="672490" lvl="1" indent="-259204" defTabSz="931192">
              <a:buFont typeface="Arial" pitchFamily="34" charset="0"/>
              <a:buChar char="•"/>
              <a:defRPr/>
            </a:pPr>
            <a:r>
              <a:rPr lang="zh-TW" altLang="en-US" sz="1814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麥克風發言狀態會看到</a:t>
            </a:r>
            <a:r>
              <a:rPr lang="zh-TW" altLang="en-US" sz="1814" dirty="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音量顏色跑動</a:t>
            </a:r>
            <a:endParaRPr lang="en-US" altLang="zh-TW" sz="1814" dirty="0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marL="672490" lvl="1" indent="-259204" defTabSz="931192">
              <a:buFont typeface="Arial" pitchFamily="34" charset="0"/>
              <a:buChar char="•"/>
              <a:defRPr/>
            </a:pPr>
            <a:r>
              <a:rPr lang="zh-TW" altLang="en-US" sz="1814" dirty="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綠黃</a:t>
            </a:r>
            <a:r>
              <a:rPr lang="zh-TW" altLang="en-US" sz="1814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為合適範圍</a:t>
            </a:r>
            <a:endParaRPr lang="en-US" altLang="zh-TW" sz="1814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marL="672490" lvl="1" indent="-259204" defTabSz="931192">
              <a:buFont typeface="Arial" pitchFamily="34" charset="0"/>
              <a:buChar char="•"/>
              <a:defRPr/>
            </a:pPr>
            <a:endParaRPr lang="en-US" altLang="zh-TW" sz="1814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lvl="1" defTabSz="931192">
              <a:defRPr/>
            </a:pPr>
            <a:r>
              <a:rPr lang="zh-TW" altLang="en-US" sz="1814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麥克風可點選成</a:t>
            </a:r>
            <a:r>
              <a:rPr lang="en-US" altLang="zh-TW" sz="1814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814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靜音狀態</a:t>
            </a:r>
            <a:r>
              <a:rPr lang="en-US" altLang="zh-TW" sz="1814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</a:p>
          <a:p>
            <a:pPr algn="ctr" defTabSz="931192">
              <a:defRPr/>
            </a:pPr>
            <a:endParaRPr lang="zh-TW" altLang="en-US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25" name="向下箭號 24"/>
          <p:cNvSpPr/>
          <p:nvPr/>
        </p:nvSpPr>
        <p:spPr bwMode="auto">
          <a:xfrm flipV="1">
            <a:off x="5560413" y="2363432"/>
            <a:ext cx="396000" cy="449280"/>
          </a:xfrm>
          <a:prstGeom prst="downArrow">
            <a:avLst/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904" tIns="41452" rIns="82904" bIns="41452"/>
          <a:lstStyle/>
          <a:p>
            <a:pPr defTabSz="913520">
              <a:defRPr/>
            </a:pPr>
            <a:endParaRPr lang="zh-TW" altLang="en-US" sz="1633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67593" name="Picture 15" descr="C:\Monica\公事\Webmeeting\AAOT\AAOT_英語教學\AAOT課程大綱_教學簡報\pic\audio_volumn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53" y="2876073"/>
            <a:ext cx="227520" cy="22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16" descr="C:\Monica\公事\Webmeeting\AAOT\AAOT_英語教學\AAOT課程大綱_教學簡報\pic\volume16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73" y="3290631"/>
            <a:ext cx="214560" cy="21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3" t="4460" r="32195" b="92064"/>
          <a:stretch>
            <a:fillRect/>
          </a:stretch>
        </p:blipFill>
        <p:spPr bwMode="auto">
          <a:xfrm>
            <a:off x="4787132" y="1856552"/>
            <a:ext cx="194112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9" t="3090" r="51462" b="93648"/>
          <a:stretch>
            <a:fillRect/>
          </a:stretch>
        </p:blipFill>
        <p:spPr bwMode="auto">
          <a:xfrm>
            <a:off x="4980857" y="4479311"/>
            <a:ext cx="352800" cy="4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9" t="3090" r="62518" b="93648"/>
          <a:stretch>
            <a:fillRect/>
          </a:stretch>
        </p:blipFill>
        <p:spPr bwMode="auto">
          <a:xfrm>
            <a:off x="1754493" y="3846632"/>
            <a:ext cx="440640" cy="4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ea"/>
              <a:buAutoNum type="ea1ChtPeriod"/>
            </a:pPr>
            <a:r>
              <a:rPr lang="zh-TW" altLang="en-US" dirty="0" smtClean="0"/>
              <a:t>第一階段</a:t>
            </a:r>
            <a:endParaRPr lang="en-US" altLang="zh-TW" dirty="0" smtClean="0"/>
          </a:p>
          <a:p>
            <a:pPr marL="914400" lvl="1" indent="-457200">
              <a:buFont typeface="+mj-lt"/>
              <a:buAutoNum type="arabicParenR"/>
            </a:pPr>
            <a:r>
              <a:rPr lang="zh-TW" altLang="en-US" dirty="0" smtClean="0"/>
              <a:t>教學</a:t>
            </a:r>
            <a:r>
              <a:rPr lang="zh-TW" altLang="en-US" dirty="0"/>
              <a:t>平臺登入與課程操作</a:t>
            </a:r>
          </a:p>
          <a:p>
            <a:pPr marL="914400" lvl="1" indent="-457200">
              <a:buFont typeface="+mj-lt"/>
              <a:buAutoNum type="arabicParenR"/>
            </a:pPr>
            <a:r>
              <a:rPr lang="zh-TW" altLang="en-US" dirty="0" smtClean="0"/>
              <a:t>建立</a:t>
            </a:r>
            <a:r>
              <a:rPr lang="zh-TW" altLang="en-US" dirty="0"/>
              <a:t>同步教學活動</a:t>
            </a:r>
          </a:p>
          <a:p>
            <a:pPr marL="914400" lvl="1" indent="-457200">
              <a:buFont typeface="+mj-lt"/>
              <a:buAutoNum type="arabicParenR"/>
            </a:pPr>
            <a:r>
              <a:rPr lang="zh-TW" altLang="en-US" dirty="0" smtClean="0"/>
              <a:t>管理</a:t>
            </a:r>
            <a:r>
              <a:rPr lang="zh-TW" altLang="en-US" dirty="0"/>
              <a:t>教學錄影檔</a:t>
            </a:r>
          </a:p>
          <a:p>
            <a:pPr marL="514350" indent="-514350">
              <a:buFont typeface="+mj-ea"/>
              <a:buAutoNum type="ea1ChtPeriod"/>
            </a:pPr>
            <a:r>
              <a:rPr lang="zh-TW" altLang="en-US" dirty="0" smtClean="0"/>
              <a:t>第二階段</a:t>
            </a:r>
            <a:endParaRPr lang="en-US" altLang="zh-TW" dirty="0" smtClean="0"/>
          </a:p>
          <a:p>
            <a:pPr marL="971550" lvl="1" indent="-514350">
              <a:buFont typeface="+mj-lt"/>
              <a:buAutoNum type="arabicParenR"/>
            </a:pPr>
            <a:r>
              <a:rPr lang="en-US" altLang="zh-TW" dirty="0" smtClean="0"/>
              <a:t>JoinNet</a:t>
            </a:r>
            <a:r>
              <a:rPr lang="zh-TW" altLang="en-US" dirty="0"/>
              <a:t> </a:t>
            </a:r>
            <a:r>
              <a:rPr lang="zh-TW" altLang="en-US" dirty="0" smtClean="0"/>
              <a:t>版面</a:t>
            </a:r>
            <a:r>
              <a:rPr lang="zh-TW" altLang="en-US" dirty="0"/>
              <a:t>介紹及發言權功能</a:t>
            </a:r>
          </a:p>
          <a:p>
            <a:pPr marL="971550" lvl="1" indent="-514350">
              <a:buFont typeface="+mj-lt"/>
              <a:buAutoNum type="arabicParenR"/>
            </a:pPr>
            <a:r>
              <a:rPr lang="zh-TW" altLang="en-US" dirty="0" smtClean="0"/>
              <a:t>白板功能</a:t>
            </a:r>
            <a:endParaRPr lang="en-US" altLang="zh-TW" dirty="0"/>
          </a:p>
          <a:p>
            <a:pPr marL="971550" lvl="1" indent="-514350">
              <a:buFont typeface="+mj-lt"/>
              <a:buAutoNum type="arabicParenR"/>
            </a:pPr>
            <a:r>
              <a:rPr lang="zh-TW" altLang="en-US" dirty="0" smtClean="0"/>
              <a:t>共同</a:t>
            </a:r>
            <a:r>
              <a:rPr lang="zh-TW" altLang="en-US" dirty="0"/>
              <a:t>瀏覽網頁、桌面共享、即時現場統計</a:t>
            </a:r>
            <a:r>
              <a:rPr lang="zh-TW" altLang="en-US" dirty="0" smtClean="0"/>
              <a:t>功能</a:t>
            </a:r>
            <a:endParaRPr lang="en-US" altLang="zh-TW" dirty="0" smtClean="0"/>
          </a:p>
          <a:p>
            <a:pPr marL="514350" indent="-514350">
              <a:buFont typeface="+mj-ea"/>
              <a:buAutoNum type="ea1ChtPeriod"/>
            </a:pPr>
            <a:r>
              <a:rPr lang="zh-TW" altLang="en-US" dirty="0" smtClean="0"/>
              <a:t>第三階段</a:t>
            </a:r>
            <a:endParaRPr lang="en-US" altLang="zh-TW" dirty="0" smtClean="0"/>
          </a:p>
          <a:p>
            <a:pPr marL="971550" lvl="1" indent="-514350">
              <a:buFont typeface="+mj-lt"/>
              <a:buAutoNum type="arabicParenR"/>
            </a:pPr>
            <a:r>
              <a:rPr lang="zh-TW" altLang="en-US" smtClean="0"/>
              <a:t>綜合</a:t>
            </a:r>
            <a:r>
              <a:rPr lang="zh-TW" altLang="en-US" dirty="0"/>
              <a:t>討論 </a:t>
            </a:r>
            <a:r>
              <a:rPr lang="en-US" altLang="zh-TW" dirty="0"/>
              <a:t>Q &amp; </a:t>
            </a:r>
            <a:r>
              <a:rPr lang="en-US" altLang="zh-TW" dirty="0" smtClean="0"/>
              <a:t>A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51347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圓角矩形 71"/>
          <p:cNvSpPr/>
          <p:nvPr/>
        </p:nvSpPr>
        <p:spPr bwMode="auto">
          <a:xfrm>
            <a:off x="4314241" y="3557160"/>
            <a:ext cx="4177440" cy="1300320"/>
          </a:xfrm>
          <a:prstGeom prst="roundRect">
            <a:avLst/>
          </a:prstGeom>
          <a:solidFill>
            <a:srgbClr val="FFFFCC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9526" tIns="44764" rIns="89526" bIns="44764"/>
          <a:lstStyle/>
          <a:p>
            <a:pPr defTabSz="986985">
              <a:defRPr/>
            </a:pPr>
            <a:endParaRPr lang="zh-TW" altLang="en-US" sz="2086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40" name="圓角矩形 39"/>
          <p:cNvSpPr/>
          <p:nvPr/>
        </p:nvSpPr>
        <p:spPr bwMode="auto">
          <a:xfrm>
            <a:off x="4273921" y="2186280"/>
            <a:ext cx="4174560" cy="130032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9526" tIns="44764" rIns="89526" bIns="44764"/>
          <a:lstStyle/>
          <a:p>
            <a:pPr defTabSz="986985">
              <a:defRPr/>
            </a:pPr>
            <a:endParaRPr lang="zh-TW" altLang="en-US" sz="2086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32"/>
          <a:stretch>
            <a:fillRect/>
          </a:stretch>
        </p:blipFill>
        <p:spPr bwMode="auto">
          <a:xfrm>
            <a:off x="133921" y="317161"/>
            <a:ext cx="3823200" cy="578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3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128641" y="5963400"/>
            <a:ext cx="2134080" cy="455040"/>
          </a:xfrm>
          <a:noFill/>
        </p:spPr>
        <p:txBody>
          <a:bodyPr/>
          <a:lstStyle>
            <a:lvl1pPr defTabSz="912973">
              <a:spcBef>
                <a:spcPct val="20000"/>
              </a:spcBef>
              <a:buChar char="•"/>
              <a:defRPr kumimoji="1" sz="3175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73930" indent="-259204" defTabSz="912973">
              <a:spcBef>
                <a:spcPct val="20000"/>
              </a:spcBef>
              <a:buChar char="–"/>
              <a:defRPr kumimoji="1" sz="2812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036815" indent="-207363" defTabSz="912973">
              <a:spcBef>
                <a:spcPct val="20000"/>
              </a:spcBef>
              <a:buChar char="•"/>
              <a:defRPr kumimoji="1" sz="2358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451541" indent="-207363" defTabSz="912973">
              <a:spcBef>
                <a:spcPct val="20000"/>
              </a:spcBef>
              <a:buChar char="–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66268" indent="-207363" defTabSz="912973">
              <a:spcBef>
                <a:spcPct val="20000"/>
              </a:spcBef>
              <a:buChar char="»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0994" indent="-207363" defTabSz="91297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695720" indent="-207363" defTabSz="91297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10446" indent="-207363" defTabSz="91297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525172" indent="-207363" defTabSz="91297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23E1A4-D7D7-4597-8D06-8420315ED9E3}" type="slidenum">
              <a:rPr lang="en-US" altLang="zh-TW" sz="1361">
                <a:latin typeface="Tahoma" panose="020B0604030504040204" pitchFamily="34" charset="0"/>
                <a:ea typeface="思源黑體 TWHK Light" panose="020B0300000000000000" pitchFamily="34" charset="-12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zh-TW" sz="1361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68614" name="Rectangle 8"/>
          <p:cNvSpPr>
            <a:spLocks noChangeArrowheads="1"/>
          </p:cNvSpPr>
          <p:nvPr/>
        </p:nvSpPr>
        <p:spPr bwMode="auto">
          <a:xfrm>
            <a:off x="244801" y="2789640"/>
            <a:ext cx="2070720" cy="15782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191" tIns="45598" rIns="91191" bIns="45598" anchor="ctr"/>
          <a:lstStyle>
            <a:lvl1pPr defTabSz="10017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17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17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17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17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2086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686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01" y="285481"/>
            <a:ext cx="2334240" cy="18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21" y="2395080"/>
            <a:ext cx="152640" cy="1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7" name="文字方塊 22"/>
          <p:cNvSpPr txBox="1">
            <a:spLocks noChangeArrowheads="1"/>
          </p:cNvSpPr>
          <p:nvPr/>
        </p:nvSpPr>
        <p:spPr bwMode="auto">
          <a:xfrm>
            <a:off x="5163841" y="2321640"/>
            <a:ext cx="783530" cy="2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發言請求</a:t>
            </a:r>
          </a:p>
        </p:txBody>
      </p:sp>
      <p:pic>
        <p:nvPicPr>
          <p:cNvPr id="686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41" y="2665800"/>
            <a:ext cx="152640" cy="1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21" y="2940841"/>
            <a:ext cx="190080" cy="1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2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21" y="3207240"/>
            <a:ext cx="15264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21" name="文字方塊 36"/>
          <p:cNvSpPr txBox="1">
            <a:spLocks noChangeArrowheads="1"/>
          </p:cNvSpPr>
          <p:nvPr/>
        </p:nvSpPr>
        <p:spPr bwMode="auto">
          <a:xfrm>
            <a:off x="5156641" y="2606760"/>
            <a:ext cx="3205668" cy="2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學生爭取發言等候允許中 </a:t>
            </a:r>
            <a:r>
              <a:rPr lang="en-US" altLang="zh-TW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(</a:t>
            </a: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只有主持人看的到</a:t>
            </a:r>
            <a:r>
              <a:rPr lang="en-US" altLang="zh-TW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)</a:t>
            </a:r>
            <a:endParaRPr lang="zh-TW" altLang="en-US" sz="1179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68622" name="文字方塊 37"/>
          <p:cNvSpPr txBox="1">
            <a:spLocks noChangeArrowheads="1"/>
          </p:cNvSpPr>
          <p:nvPr/>
        </p:nvSpPr>
        <p:spPr bwMode="auto">
          <a:xfrm>
            <a:off x="5163840" y="2871720"/>
            <a:ext cx="2742399" cy="2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對方－發言中，顯示</a:t>
            </a:r>
            <a:r>
              <a:rPr lang="zh-TW" altLang="en-US" sz="1179" u="sng">
                <a:latin typeface="Tahoma" panose="020B0604030504040204" pitchFamily="34" charset="0"/>
                <a:ea typeface="思源黑體 TWHK Light" panose="020B0300000000000000" pitchFamily="34" charset="-120"/>
              </a:rPr>
              <a:t>聲音訊號監測畫面</a:t>
            </a:r>
          </a:p>
        </p:txBody>
      </p:sp>
      <p:sp>
        <p:nvSpPr>
          <p:cNvPr id="68623" name="文字方塊 38"/>
          <p:cNvSpPr txBox="1">
            <a:spLocks noChangeArrowheads="1"/>
          </p:cNvSpPr>
          <p:nvPr/>
        </p:nvSpPr>
        <p:spPr bwMode="auto">
          <a:xfrm>
            <a:off x="5163841" y="3156840"/>
            <a:ext cx="1084894" cy="2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自己－發言中</a:t>
            </a:r>
          </a:p>
        </p:txBody>
      </p:sp>
      <p:cxnSp>
        <p:nvCxnSpPr>
          <p:cNvPr id="68624" name="直線接點 32"/>
          <p:cNvCxnSpPr>
            <a:cxnSpLocks noChangeShapeType="1"/>
          </p:cNvCxnSpPr>
          <p:nvPr/>
        </p:nvCxnSpPr>
        <p:spPr bwMode="auto">
          <a:xfrm>
            <a:off x="4957921" y="2586600"/>
            <a:ext cx="292752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橢圓 47"/>
          <p:cNvSpPr/>
          <p:nvPr/>
        </p:nvSpPr>
        <p:spPr bwMode="auto">
          <a:xfrm>
            <a:off x="6488641" y="318600"/>
            <a:ext cx="217440" cy="20736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26" tIns="44764" rIns="89526" bIns="44764" anchor="ctr"/>
          <a:lstStyle/>
          <a:p>
            <a:pPr algn="ctr" defTabSz="986985">
              <a:defRPr/>
            </a:pPr>
            <a:r>
              <a:rPr lang="en-US" altLang="zh-TW" sz="1179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</a:t>
            </a:r>
            <a:endParaRPr lang="zh-TW" altLang="en-US" sz="1179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49" name="橢圓 48"/>
          <p:cNvSpPr/>
          <p:nvPr/>
        </p:nvSpPr>
        <p:spPr bwMode="auto">
          <a:xfrm>
            <a:off x="6706081" y="318600"/>
            <a:ext cx="218880" cy="20736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26" tIns="44764" rIns="89526" bIns="44764" anchor="ctr"/>
          <a:lstStyle/>
          <a:p>
            <a:pPr algn="ctr" defTabSz="986985">
              <a:defRPr/>
            </a:pPr>
            <a:r>
              <a:rPr lang="en-US" altLang="zh-TW" sz="1179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2</a:t>
            </a:r>
            <a:endParaRPr lang="zh-TW" altLang="en-US" sz="1179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50" name="橢圓 49"/>
          <p:cNvSpPr/>
          <p:nvPr/>
        </p:nvSpPr>
        <p:spPr bwMode="auto">
          <a:xfrm>
            <a:off x="6919201" y="318600"/>
            <a:ext cx="220320" cy="20736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26" tIns="44764" rIns="89526" bIns="44764" anchor="ctr"/>
          <a:lstStyle/>
          <a:p>
            <a:pPr algn="ctr" defTabSz="986985">
              <a:defRPr/>
            </a:pPr>
            <a:r>
              <a:rPr lang="en-US" altLang="zh-TW" sz="1179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3</a:t>
            </a:r>
            <a:endParaRPr lang="zh-TW" altLang="en-US" sz="1179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51" name="橢圓 50"/>
          <p:cNvSpPr/>
          <p:nvPr/>
        </p:nvSpPr>
        <p:spPr bwMode="auto">
          <a:xfrm>
            <a:off x="7139521" y="318600"/>
            <a:ext cx="217440" cy="20736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26" tIns="44764" rIns="89526" bIns="44764" anchor="ctr"/>
          <a:lstStyle/>
          <a:p>
            <a:pPr algn="ctr" defTabSz="986985">
              <a:defRPr/>
            </a:pPr>
            <a:r>
              <a:rPr lang="en-US" altLang="zh-TW" sz="1179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4</a:t>
            </a:r>
            <a:endParaRPr lang="zh-TW" altLang="en-US" sz="1179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52" name="橢圓 51"/>
          <p:cNvSpPr/>
          <p:nvPr/>
        </p:nvSpPr>
        <p:spPr bwMode="auto">
          <a:xfrm>
            <a:off x="4416481" y="2255400"/>
            <a:ext cx="362880" cy="34416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26" tIns="44764" rIns="89526" bIns="44764" anchor="ctr"/>
          <a:lstStyle/>
          <a:p>
            <a:pPr algn="ctr" defTabSz="986985">
              <a:defRPr/>
            </a:pPr>
            <a:r>
              <a:rPr lang="en-US" altLang="zh-TW" sz="1542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</a:t>
            </a:r>
            <a:endParaRPr lang="zh-TW" altLang="en-US" sz="1542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68630" name="文字方塊 54"/>
          <p:cNvSpPr txBox="1">
            <a:spLocks noChangeArrowheads="1"/>
          </p:cNvSpPr>
          <p:nvPr/>
        </p:nvSpPr>
        <p:spPr bwMode="auto">
          <a:xfrm>
            <a:off x="5182561" y="3693960"/>
            <a:ext cx="482165" cy="2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視訊</a:t>
            </a:r>
          </a:p>
        </p:txBody>
      </p:sp>
      <p:sp>
        <p:nvSpPr>
          <p:cNvPr id="68631" name="文字方塊 58"/>
          <p:cNvSpPr txBox="1">
            <a:spLocks noChangeArrowheads="1"/>
          </p:cNvSpPr>
          <p:nvPr/>
        </p:nvSpPr>
        <p:spPr bwMode="auto">
          <a:xfrm>
            <a:off x="5175360" y="3976200"/>
            <a:ext cx="1687623" cy="2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有安裝視訊，且啟用中</a:t>
            </a:r>
          </a:p>
        </p:txBody>
      </p:sp>
      <p:sp>
        <p:nvSpPr>
          <p:cNvPr id="68632" name="文字方塊 59"/>
          <p:cNvSpPr txBox="1">
            <a:spLocks noChangeArrowheads="1"/>
          </p:cNvSpPr>
          <p:nvPr/>
        </p:nvSpPr>
        <p:spPr bwMode="auto">
          <a:xfrm>
            <a:off x="5182561" y="4242600"/>
            <a:ext cx="1988988" cy="2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有安裝視訊，但停止傳送中</a:t>
            </a:r>
          </a:p>
        </p:txBody>
      </p:sp>
      <p:sp>
        <p:nvSpPr>
          <p:cNvPr id="68633" name="文字方塊 60"/>
          <p:cNvSpPr txBox="1">
            <a:spLocks noChangeArrowheads="1"/>
          </p:cNvSpPr>
          <p:nvPr/>
        </p:nvSpPr>
        <p:spPr bwMode="auto">
          <a:xfrm>
            <a:off x="5182561" y="4526280"/>
            <a:ext cx="1084894" cy="2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沒有視訊裝置</a:t>
            </a:r>
          </a:p>
        </p:txBody>
      </p:sp>
      <p:cxnSp>
        <p:nvCxnSpPr>
          <p:cNvPr id="68634" name="直線接點 61"/>
          <p:cNvCxnSpPr>
            <a:cxnSpLocks noChangeShapeType="1"/>
          </p:cNvCxnSpPr>
          <p:nvPr/>
        </p:nvCxnSpPr>
        <p:spPr bwMode="auto">
          <a:xfrm>
            <a:off x="4976641" y="3956040"/>
            <a:ext cx="2066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橢圓 62"/>
          <p:cNvSpPr/>
          <p:nvPr/>
        </p:nvSpPr>
        <p:spPr bwMode="auto">
          <a:xfrm>
            <a:off x="4436641" y="3626280"/>
            <a:ext cx="362880" cy="34416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26" tIns="44764" rIns="89526" bIns="44764" anchor="ctr"/>
          <a:lstStyle/>
          <a:p>
            <a:pPr algn="ctr" defTabSz="986985">
              <a:defRPr/>
            </a:pPr>
            <a:r>
              <a:rPr lang="en-US" altLang="zh-TW" sz="1542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2</a:t>
            </a:r>
            <a:endParaRPr lang="zh-TW" altLang="en-US" sz="1542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6863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41" y="3753000"/>
            <a:ext cx="15264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41" y="4036680"/>
            <a:ext cx="152640" cy="1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8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41" y="4301640"/>
            <a:ext cx="152640" cy="1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9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41" y="4585321"/>
            <a:ext cx="152640" cy="1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圓角矩形 72"/>
          <p:cNvSpPr/>
          <p:nvPr/>
        </p:nvSpPr>
        <p:spPr bwMode="auto">
          <a:xfrm>
            <a:off x="4318561" y="4929480"/>
            <a:ext cx="4176000" cy="41184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9526" tIns="44764" rIns="89526" bIns="44764"/>
          <a:lstStyle/>
          <a:p>
            <a:pPr defTabSz="986985">
              <a:defRPr/>
            </a:pPr>
            <a:endParaRPr lang="zh-TW" altLang="en-US" sz="2086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68641" name="文字方塊 73"/>
          <p:cNvSpPr txBox="1">
            <a:spLocks noChangeArrowheads="1"/>
          </p:cNvSpPr>
          <p:nvPr/>
        </p:nvSpPr>
        <p:spPr bwMode="auto">
          <a:xfrm>
            <a:off x="4914721" y="5005800"/>
            <a:ext cx="3579840" cy="4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 u="sng">
                <a:latin typeface="Tahoma" panose="020B0604030504040204" pitchFamily="34" charset="0"/>
                <a:ea typeface="思源黑體 TWHK Light" panose="020B0300000000000000" pitchFamily="34" charset="-120"/>
              </a:rPr>
              <a:t>      統計結果</a:t>
            </a: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－只有發起投票的老師會看到投票結果</a:t>
            </a:r>
          </a:p>
        </p:txBody>
      </p:sp>
      <p:sp>
        <p:nvSpPr>
          <p:cNvPr id="79" name="橢圓 78"/>
          <p:cNvSpPr/>
          <p:nvPr/>
        </p:nvSpPr>
        <p:spPr bwMode="auto">
          <a:xfrm>
            <a:off x="4436641" y="4958280"/>
            <a:ext cx="362880" cy="34272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26" tIns="44764" rIns="89526" bIns="44764" anchor="ctr"/>
          <a:lstStyle/>
          <a:p>
            <a:pPr algn="ctr" defTabSz="986985">
              <a:defRPr/>
            </a:pPr>
            <a:r>
              <a:rPr lang="en-US" altLang="zh-TW" sz="1542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3</a:t>
            </a:r>
            <a:endParaRPr lang="zh-TW" altLang="en-US" sz="1542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6864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41" y="5057641"/>
            <a:ext cx="152640" cy="1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圓角矩形 84"/>
          <p:cNvSpPr/>
          <p:nvPr/>
        </p:nvSpPr>
        <p:spPr bwMode="auto">
          <a:xfrm>
            <a:off x="4318561" y="5409001"/>
            <a:ext cx="4176000" cy="1097280"/>
          </a:xfrm>
          <a:prstGeom prst="roundRect">
            <a:avLst/>
          </a:prstGeom>
          <a:solidFill>
            <a:srgbClr val="FFFFCC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9526" tIns="44764" rIns="89526" bIns="44764"/>
          <a:lstStyle/>
          <a:p>
            <a:pPr defTabSz="986985">
              <a:defRPr/>
            </a:pPr>
            <a:endParaRPr lang="zh-TW" altLang="en-US" sz="2086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68645" name="文字方塊 85"/>
          <p:cNvSpPr txBox="1">
            <a:spLocks noChangeArrowheads="1"/>
          </p:cNvSpPr>
          <p:nvPr/>
        </p:nvSpPr>
        <p:spPr bwMode="auto">
          <a:xfrm>
            <a:off x="5186881" y="5486760"/>
            <a:ext cx="934212" cy="2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圖片／檔案</a:t>
            </a:r>
            <a:endParaRPr lang="en-US" altLang="zh-TW" sz="1179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7" name="橢圓 86"/>
          <p:cNvSpPr/>
          <p:nvPr/>
        </p:nvSpPr>
        <p:spPr bwMode="auto">
          <a:xfrm>
            <a:off x="4439521" y="5478120"/>
            <a:ext cx="362880" cy="34416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26" tIns="44764" rIns="89526" bIns="44764" anchor="ctr"/>
          <a:lstStyle/>
          <a:p>
            <a:pPr algn="ctr" defTabSz="986985">
              <a:defRPr/>
            </a:pPr>
            <a:r>
              <a:rPr lang="en-US" altLang="zh-TW" sz="1542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4</a:t>
            </a:r>
            <a:endParaRPr lang="zh-TW" altLang="en-US" sz="1542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68647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41" y="5545800"/>
            <a:ext cx="152640" cy="1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8648" name="群組 42"/>
          <p:cNvGrpSpPr>
            <a:grpSpLocks/>
          </p:cNvGrpSpPr>
          <p:nvPr/>
        </p:nvGrpSpPr>
        <p:grpSpPr bwMode="auto">
          <a:xfrm>
            <a:off x="900001" y="1849321"/>
            <a:ext cx="2232000" cy="940320"/>
            <a:chOff x="899592" y="1721108"/>
            <a:chExt cx="2232248" cy="987812"/>
          </a:xfrm>
        </p:grpSpPr>
        <p:sp>
          <p:nvSpPr>
            <p:cNvPr id="13" name="圓角矩形 12"/>
            <p:cNvSpPr/>
            <p:nvPr/>
          </p:nvSpPr>
          <p:spPr bwMode="auto">
            <a:xfrm>
              <a:off x="899592" y="1721108"/>
              <a:ext cx="2232248" cy="670139"/>
            </a:xfrm>
            <a:prstGeom prst="round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84508" tIns="42256" rIns="84508" bIns="42256" anchor="ctr"/>
            <a:lstStyle/>
            <a:p>
              <a:pPr defTabSz="1005594">
                <a:defRPr/>
              </a:pPr>
              <a:r>
                <a:rPr lang="en-US" altLang="zh-TW" sz="2086" dirty="0">
                  <a:solidFill>
                    <a:srgbClr val="000000"/>
                  </a:solidFill>
                  <a:latin typeface="Tahoma" panose="020B0604030504040204" pitchFamily="34" charset="0"/>
                  <a:ea typeface="思源黑體 TWHK Light" panose="020B0300000000000000" pitchFamily="34" charset="-120"/>
                </a:rPr>
                <a:t>“</a:t>
              </a:r>
              <a:r>
                <a:rPr lang="zh-TW" altLang="en-US" sz="2086" dirty="0">
                  <a:solidFill>
                    <a:srgbClr val="000000"/>
                  </a:solidFill>
                  <a:latin typeface="Tahoma" panose="020B0604030504040204" pitchFamily="34" charset="0"/>
                  <a:ea typeface="思源黑體 TWHK Light" panose="020B0300000000000000" pitchFamily="34" charset="-120"/>
                </a:rPr>
                <a:t>控制台</a:t>
              </a:r>
              <a:r>
                <a:rPr lang="en-US" altLang="zh-TW" sz="2086" dirty="0">
                  <a:solidFill>
                    <a:srgbClr val="000000"/>
                  </a:solidFill>
                  <a:latin typeface="Tahoma" panose="020B0604030504040204" pitchFamily="34" charset="0"/>
                  <a:ea typeface="思源黑體 TWHK Light" panose="020B0300000000000000" pitchFamily="34" charset="-120"/>
                </a:rPr>
                <a:t>”</a:t>
              </a:r>
              <a:r>
                <a:rPr lang="zh-TW" altLang="en-US" sz="2086" dirty="0">
                  <a:solidFill>
                    <a:srgbClr val="000000"/>
                  </a:solidFill>
                  <a:latin typeface="Tahoma" panose="020B0604030504040204" pitchFamily="34" charset="0"/>
                  <a:ea typeface="思源黑體 TWHK Light" panose="020B0300000000000000" pitchFamily="34" charset="-120"/>
                </a:rPr>
                <a:t>視窗</a:t>
              </a:r>
            </a:p>
          </p:txBody>
        </p:sp>
        <p:sp>
          <p:nvSpPr>
            <p:cNvPr id="90" name="向下箭號 89"/>
            <p:cNvSpPr/>
            <p:nvPr/>
          </p:nvSpPr>
          <p:spPr bwMode="auto">
            <a:xfrm>
              <a:off x="1595189" y="2268716"/>
              <a:ext cx="436369" cy="440204"/>
            </a:xfrm>
            <a:prstGeom prst="downArrow">
              <a:avLst/>
            </a:prstGeom>
            <a:solidFill>
              <a:srgbClr val="FFC000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82904" tIns="41452" rIns="82904" bIns="41452"/>
            <a:lstStyle/>
            <a:p>
              <a:pPr defTabSz="986509">
                <a:defRPr/>
              </a:pPr>
              <a:endParaRPr lang="zh-TW" altLang="en-US" sz="1633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endParaRPr>
            </a:p>
          </p:txBody>
        </p:sp>
      </p:grpSp>
      <p:sp>
        <p:nvSpPr>
          <p:cNvPr id="68649" name="矩形 43"/>
          <p:cNvSpPr>
            <a:spLocks noChangeArrowheads="1"/>
          </p:cNvSpPr>
          <p:nvPr/>
        </p:nvSpPr>
        <p:spPr bwMode="auto">
          <a:xfrm>
            <a:off x="4911841" y="5820840"/>
            <a:ext cx="3126240" cy="63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26" tIns="44764" rIns="89526" bIns="44764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顯示與會者的圖片下載進度</a:t>
            </a:r>
            <a:endParaRPr lang="en-US" altLang="zh-TW" sz="1179"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由此了解與會者的網路下載狀況</a:t>
            </a:r>
            <a:endParaRPr lang="en-US" altLang="zh-TW" sz="1179"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179">
                <a:latin typeface="Tahoma" panose="020B0604030504040204" pitchFamily="34" charset="0"/>
                <a:ea typeface="思源黑體 TWHK Light" panose="020B0300000000000000" pitchFamily="34" charset="-120"/>
              </a:rPr>
              <a:t>討論新頁面之前，最好確認大家已收到畫面</a:t>
            </a:r>
          </a:p>
        </p:txBody>
      </p:sp>
      <p:cxnSp>
        <p:nvCxnSpPr>
          <p:cNvPr id="68650" name="直線接點 92"/>
          <p:cNvCxnSpPr>
            <a:cxnSpLocks noChangeShapeType="1"/>
          </p:cNvCxnSpPr>
          <p:nvPr/>
        </p:nvCxnSpPr>
        <p:spPr bwMode="auto">
          <a:xfrm>
            <a:off x="4995361" y="5776200"/>
            <a:ext cx="206784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399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/>
              <a:t>文字交談區介紹</a:t>
            </a:r>
            <a:endParaRPr lang="zh-TW" altLang="en-US" dirty="0"/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1" t="32544" r="38046" b="29343"/>
          <a:stretch>
            <a:fillRect/>
          </a:stretch>
        </p:blipFill>
        <p:spPr bwMode="auto">
          <a:xfrm>
            <a:off x="522721" y="1919912"/>
            <a:ext cx="3921120" cy="364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圓角矩形 10"/>
          <p:cNvSpPr/>
          <p:nvPr/>
        </p:nvSpPr>
        <p:spPr bwMode="auto">
          <a:xfrm>
            <a:off x="4703040" y="2275593"/>
            <a:ext cx="3657600" cy="2934720"/>
          </a:xfrm>
          <a:prstGeom prst="roundRect">
            <a:avLst/>
          </a:prstGeom>
          <a:solidFill>
            <a:srgbClr val="FFFF66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/>
          <a:lstStyle/>
          <a:p>
            <a:pPr marL="414726" indent="-414726">
              <a:buFontTx/>
              <a:buAutoNum type="arabicPeriod"/>
              <a:defRPr/>
            </a:pP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傳送給</a:t>
            </a:r>
            <a:r>
              <a:rPr lang="en-US" altLang="zh-TW" sz="1633" dirty="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633" dirty="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所有的人</a:t>
            </a:r>
            <a:r>
              <a:rPr lang="en-US" altLang="zh-TW" sz="1633" dirty="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</a:p>
          <a:p>
            <a:pPr eaLnBrk="1" hangingPunct="1">
              <a:defRPr/>
            </a:pP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大家都看的到內容</a:t>
            </a:r>
            <a:endParaRPr lang="en-US" altLang="zh-TW" sz="1633" dirty="0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defRPr/>
            </a:pPr>
            <a:endParaRPr lang="en-US" altLang="zh-TW" sz="1633" dirty="0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2.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傳送給</a:t>
            </a:r>
            <a:r>
              <a:rPr lang="en-US" altLang="zh-TW" sz="1633" dirty="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r>
              <a:rPr lang="zh-TW" altLang="en-US" sz="1633" dirty="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單一對象</a:t>
            </a:r>
            <a:r>
              <a:rPr lang="en-US" altLang="zh-TW" sz="1633" dirty="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</a:p>
          <a:p>
            <a:pPr eaLnBrk="1" hangingPunct="1">
              <a:defRPr/>
            </a:pP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只有這個人看的到內容</a:t>
            </a:r>
            <a:endParaRPr lang="en-US" altLang="zh-TW" sz="1633" dirty="0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defRPr/>
            </a:pPr>
            <a:endParaRPr lang="en-US" altLang="zh-TW" sz="1633" dirty="0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defRPr/>
            </a:pP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*運用在要求學生個別回答問題給老師</a:t>
            </a:r>
          </a:p>
        </p:txBody>
      </p:sp>
      <p:sp>
        <p:nvSpPr>
          <p:cNvPr id="12" name="向下箭號 11"/>
          <p:cNvSpPr/>
          <p:nvPr/>
        </p:nvSpPr>
        <p:spPr bwMode="auto">
          <a:xfrm rot="16200000" flipV="1">
            <a:off x="4124160" y="3358472"/>
            <a:ext cx="639360" cy="662400"/>
          </a:xfrm>
          <a:prstGeom prst="downArrow">
            <a:avLst/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904" tIns="41452" rIns="82904" bIns="41452"/>
          <a:lstStyle/>
          <a:p>
            <a:pPr defTabSz="913520">
              <a:defRPr/>
            </a:pPr>
            <a:endParaRPr lang="zh-TW" altLang="en-US" sz="1633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0836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群組 2"/>
          <p:cNvGrpSpPr>
            <a:grpSpLocks/>
          </p:cNvGrpSpPr>
          <p:nvPr/>
        </p:nvGrpSpPr>
        <p:grpSpPr bwMode="auto">
          <a:xfrm>
            <a:off x="738275" y="1147236"/>
            <a:ext cx="7678080" cy="5574240"/>
            <a:chOff x="740297" y="198358"/>
            <a:chExt cx="8586032" cy="6234113"/>
          </a:xfrm>
        </p:grpSpPr>
        <p:grpSp>
          <p:nvGrpSpPr>
            <p:cNvPr id="70668" name="群組 1"/>
            <p:cNvGrpSpPr>
              <a:grpSpLocks/>
            </p:cNvGrpSpPr>
            <p:nvPr/>
          </p:nvGrpSpPr>
          <p:grpSpPr bwMode="auto">
            <a:xfrm>
              <a:off x="740297" y="198358"/>
              <a:ext cx="8586032" cy="6234113"/>
              <a:chOff x="740297" y="198358"/>
              <a:chExt cx="8586032" cy="6234113"/>
            </a:xfrm>
          </p:grpSpPr>
          <p:pic>
            <p:nvPicPr>
              <p:cNvPr id="70671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297" y="198358"/>
                <a:ext cx="8586032" cy="623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672" name="Picture 2" descr="C:\Monica\公事\Webmeeting\AAOT\AAOT_英語教學\AAOT課程大綱_教學簡報\pic\teacher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2" t="2" r="17847" b="13182"/>
              <a:stretch>
                <a:fillRect/>
              </a:stretch>
            </p:blipFill>
            <p:spPr bwMode="auto">
              <a:xfrm>
                <a:off x="1007864" y="1053362"/>
                <a:ext cx="1642018" cy="1178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0669" name="Picture 2" descr="C:\Monica\公事\Webmeeting\AAOT\AAOT_英語教學\AAOT課程大綱_教學簡報\pic\teach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2" t="2" r="17847" b="13182"/>
            <a:stretch>
              <a:fillRect/>
            </a:stretch>
          </p:blipFill>
          <p:spPr bwMode="auto">
            <a:xfrm>
              <a:off x="3132000" y="5454000"/>
              <a:ext cx="902633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0" name="Picture 3" descr="C:\Monica\公事\Webmeeting\AAOT\AAOT_英語教學\AAOT課程大綱_教學簡報\pic\MPj04265620000[1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1" b="15329"/>
            <a:stretch>
              <a:fillRect/>
            </a:stretch>
          </p:blipFill>
          <p:spPr bwMode="auto">
            <a:xfrm>
              <a:off x="4104208" y="5454000"/>
              <a:ext cx="857350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59" name="Rectangle 9"/>
          <p:cNvSpPr>
            <a:spLocks noChangeArrowheads="1"/>
          </p:cNvSpPr>
          <p:nvPr/>
        </p:nvSpPr>
        <p:spPr bwMode="auto">
          <a:xfrm>
            <a:off x="890916" y="1685797"/>
            <a:ext cx="1706400" cy="1764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/>
          </a:p>
        </p:txBody>
      </p:sp>
      <p:sp>
        <p:nvSpPr>
          <p:cNvPr id="31" name="圓角矩形 30"/>
          <p:cNvSpPr/>
          <p:nvPr/>
        </p:nvSpPr>
        <p:spPr bwMode="auto">
          <a:xfrm>
            <a:off x="3145956" y="1992516"/>
            <a:ext cx="2023200" cy="60768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defTabSz="931192">
              <a:defRPr/>
            </a:pPr>
            <a:r>
              <a:rPr lang="en-US" altLang="zh-TW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4.“</a:t>
            </a:r>
            <a:r>
              <a:rPr lang="zh-TW" altLang="en-US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主影像區</a:t>
            </a:r>
            <a:r>
              <a:rPr lang="en-US" altLang="zh-TW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”</a:t>
            </a:r>
            <a:endParaRPr lang="zh-TW" altLang="en-US" sz="1633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向下箭號 32"/>
          <p:cNvSpPr/>
          <p:nvPr/>
        </p:nvSpPr>
        <p:spPr bwMode="auto">
          <a:xfrm rot="16200000" flipV="1">
            <a:off x="2748516" y="1979557"/>
            <a:ext cx="396000" cy="635040"/>
          </a:xfrm>
          <a:prstGeom prst="downArrow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904" tIns="41452" rIns="82904" bIns="41452"/>
          <a:lstStyle/>
          <a:p>
            <a:pPr defTabSz="913520">
              <a:defRPr/>
            </a:pPr>
            <a:endParaRPr lang="zh-TW" altLang="en-US" sz="1633">
              <a:solidFill>
                <a:schemeClr val="tx1"/>
              </a:solidFill>
            </a:endParaRPr>
          </a:p>
        </p:txBody>
      </p:sp>
      <p:sp>
        <p:nvSpPr>
          <p:cNvPr id="35" name="圓角矩形 34"/>
          <p:cNvSpPr/>
          <p:nvPr/>
        </p:nvSpPr>
        <p:spPr bwMode="auto">
          <a:xfrm>
            <a:off x="3514595" y="4493797"/>
            <a:ext cx="2039040" cy="60768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defTabSz="931192">
              <a:defRPr/>
            </a:pPr>
            <a:r>
              <a:rPr lang="en-US" altLang="zh-TW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5.“</a:t>
            </a:r>
            <a:r>
              <a:rPr lang="zh-TW" altLang="en-US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第二影像區</a:t>
            </a:r>
            <a:r>
              <a:rPr lang="en-US" altLang="zh-TW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”</a:t>
            </a:r>
            <a:endParaRPr lang="zh-TW" altLang="en-US" sz="1633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向下箭號 35"/>
          <p:cNvSpPr/>
          <p:nvPr/>
        </p:nvSpPr>
        <p:spPr bwMode="auto">
          <a:xfrm rot="10800000" flipV="1">
            <a:off x="4243236" y="4979076"/>
            <a:ext cx="396000" cy="515520"/>
          </a:xfrm>
          <a:prstGeom prst="downArrow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904" tIns="41452" rIns="82904" bIns="41452"/>
          <a:lstStyle/>
          <a:p>
            <a:pPr defTabSz="913520">
              <a:defRPr/>
            </a:pPr>
            <a:endParaRPr lang="zh-TW" altLang="en-US" sz="1633">
              <a:solidFill>
                <a:schemeClr val="tx1"/>
              </a:solidFill>
            </a:endParaRPr>
          </a:p>
        </p:txBody>
      </p:sp>
      <p:sp>
        <p:nvSpPr>
          <p:cNvPr id="70666" name="Rectangle 9"/>
          <p:cNvSpPr>
            <a:spLocks noChangeArrowheads="1"/>
          </p:cNvSpPr>
          <p:nvPr/>
        </p:nvSpPr>
        <p:spPr bwMode="auto">
          <a:xfrm>
            <a:off x="2711076" y="5494596"/>
            <a:ext cx="5705280" cy="122688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/>
          </a:p>
        </p:txBody>
      </p:sp>
      <p:pic>
        <p:nvPicPr>
          <p:cNvPr id="70667" name="Picture 6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635" y="2630437"/>
            <a:ext cx="1186560" cy="67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JoinNet </a:t>
            </a:r>
            <a:r>
              <a:rPr lang="zh-TW" altLang="en-US" dirty="0" smtClean="0"/>
              <a:t>影像區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64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群組 2"/>
          <p:cNvGrpSpPr>
            <a:grpSpLocks/>
          </p:cNvGrpSpPr>
          <p:nvPr/>
        </p:nvGrpSpPr>
        <p:grpSpPr bwMode="auto">
          <a:xfrm>
            <a:off x="724829" y="1158628"/>
            <a:ext cx="7678080" cy="5574240"/>
            <a:chOff x="740297" y="198358"/>
            <a:chExt cx="8586032" cy="6234113"/>
          </a:xfrm>
        </p:grpSpPr>
        <p:grpSp>
          <p:nvGrpSpPr>
            <p:cNvPr id="71696" name="群組 1"/>
            <p:cNvGrpSpPr>
              <a:grpSpLocks/>
            </p:cNvGrpSpPr>
            <p:nvPr/>
          </p:nvGrpSpPr>
          <p:grpSpPr bwMode="auto">
            <a:xfrm>
              <a:off x="740297" y="198358"/>
              <a:ext cx="8586032" cy="6234113"/>
              <a:chOff x="740297" y="198358"/>
              <a:chExt cx="8586032" cy="6234113"/>
            </a:xfrm>
          </p:grpSpPr>
          <p:pic>
            <p:nvPicPr>
              <p:cNvPr id="71699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297" y="198358"/>
                <a:ext cx="8586032" cy="623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00" name="Picture 2" descr="C:\Monica\公事\Webmeeting\AAOT\AAOT_英語教學\AAOT課程大綱_教學簡報\pic\teacher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2" t="2" r="17847" b="13182"/>
              <a:stretch>
                <a:fillRect/>
              </a:stretch>
            </p:blipFill>
            <p:spPr bwMode="auto">
              <a:xfrm>
                <a:off x="1007864" y="1053362"/>
                <a:ext cx="1642018" cy="1178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697" name="Picture 2" descr="C:\Monica\公事\Webmeeting\AAOT\AAOT_英語教學\AAOT課程大綱_教學簡報\pic\teach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2" t="2" r="17847" b="13182"/>
            <a:stretch>
              <a:fillRect/>
            </a:stretch>
          </p:blipFill>
          <p:spPr bwMode="auto">
            <a:xfrm>
              <a:off x="3132000" y="5454000"/>
              <a:ext cx="902633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8" name="Picture 3" descr="C:\Monica\公事\Webmeeting\AAOT\AAOT_英語教學\AAOT課程大綱_教學簡報\pic\MPj04265620000[1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1" b="15329"/>
            <a:stretch>
              <a:fillRect/>
            </a:stretch>
          </p:blipFill>
          <p:spPr bwMode="auto">
            <a:xfrm>
              <a:off x="4104208" y="5454000"/>
              <a:ext cx="857350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683" name="Rectangle 7"/>
          <p:cNvSpPr>
            <a:spLocks noChangeArrowheads="1"/>
          </p:cNvSpPr>
          <p:nvPr/>
        </p:nvSpPr>
        <p:spPr bwMode="auto">
          <a:xfrm>
            <a:off x="881790" y="1698628"/>
            <a:ext cx="1668960" cy="12787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71684" name="Picture 6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89" y="2641829"/>
            <a:ext cx="1186560" cy="67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8"/>
          <p:cNvSpPr>
            <a:spLocks noChangeArrowheads="1"/>
          </p:cNvSpPr>
          <p:nvPr/>
        </p:nvSpPr>
        <p:spPr bwMode="auto">
          <a:xfrm>
            <a:off x="877470" y="3478469"/>
            <a:ext cx="1632960" cy="14846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1686" name="Rectangle 9"/>
          <p:cNvSpPr>
            <a:spLocks noChangeArrowheads="1"/>
          </p:cNvSpPr>
          <p:nvPr/>
        </p:nvSpPr>
        <p:spPr bwMode="auto">
          <a:xfrm>
            <a:off x="877470" y="5075428"/>
            <a:ext cx="1632960" cy="15206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1689" name="Rectangle 10"/>
          <p:cNvSpPr>
            <a:spLocks noChangeArrowheads="1"/>
          </p:cNvSpPr>
          <p:nvPr/>
        </p:nvSpPr>
        <p:spPr bwMode="auto">
          <a:xfrm>
            <a:off x="2763870" y="5611109"/>
            <a:ext cx="1800000" cy="84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1690" name="Text Box 12"/>
          <p:cNvSpPr txBox="1">
            <a:spLocks noChangeArrowheads="1"/>
          </p:cNvSpPr>
          <p:nvPr/>
        </p:nvSpPr>
        <p:spPr bwMode="auto">
          <a:xfrm>
            <a:off x="2568029" y="2097508"/>
            <a:ext cx="4117186" cy="376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905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       主影像視窗</a:t>
            </a:r>
            <a:r>
              <a:rPr lang="zh-TW" altLang="en-US" sz="1905">
                <a:latin typeface="Tahoma" panose="020B0604030504040204" pitchFamily="34" charset="0"/>
                <a:ea typeface="思源黑體 TWHK Light" panose="020B0300000000000000" pitchFamily="34" charset="-120"/>
              </a:rPr>
              <a:t>，可切換顯示的對象</a:t>
            </a:r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 flipH="1">
            <a:off x="2606910" y="2284708"/>
            <a:ext cx="39168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884" tIns="41442" rIns="82884" bIns="41442"/>
          <a:lstStyle/>
          <a:p>
            <a:endParaRPr lang="zh-TW" altLang="en-US" sz="1633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1692" name="Text Box 13"/>
          <p:cNvSpPr txBox="1">
            <a:spLocks noChangeArrowheads="1"/>
          </p:cNvSpPr>
          <p:nvPr/>
        </p:nvSpPr>
        <p:spPr bwMode="auto">
          <a:xfrm>
            <a:off x="2550749" y="3945028"/>
            <a:ext cx="4222080" cy="670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884" tIns="41442" rIns="82884" bIns="41442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905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      控制台</a:t>
            </a:r>
            <a:r>
              <a:rPr lang="zh-TW" altLang="en-US" sz="1905">
                <a:latin typeface="Tahoma" panose="020B0604030504040204" pitchFamily="34" charset="0"/>
                <a:ea typeface="思源黑體 TWHK Light" panose="020B0300000000000000" pitchFamily="34" charset="-120"/>
              </a:rPr>
              <a:t>，顯示線上所有與會者名單</a:t>
            </a:r>
          </a:p>
        </p:txBody>
      </p:sp>
      <p:sp>
        <p:nvSpPr>
          <p:cNvPr id="71693" name="Line 14"/>
          <p:cNvSpPr>
            <a:spLocks noChangeShapeType="1"/>
          </p:cNvSpPr>
          <p:nvPr/>
        </p:nvSpPr>
        <p:spPr bwMode="auto">
          <a:xfrm flipH="1">
            <a:off x="2568029" y="4133668"/>
            <a:ext cx="39168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884" tIns="41442" rIns="82884" bIns="41442"/>
          <a:lstStyle/>
          <a:p>
            <a:endParaRPr lang="zh-TW" altLang="en-US" sz="1633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1694" name="Text Box 15"/>
          <p:cNvSpPr txBox="1">
            <a:spLocks noChangeArrowheads="1"/>
          </p:cNvSpPr>
          <p:nvPr/>
        </p:nvSpPr>
        <p:spPr bwMode="auto">
          <a:xfrm>
            <a:off x="3440670" y="4781668"/>
            <a:ext cx="3822234" cy="376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905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小影像視窗</a:t>
            </a:r>
            <a:r>
              <a:rPr lang="zh-TW" altLang="en-US" sz="1905">
                <a:latin typeface="Tahoma" panose="020B0604030504040204" pitchFamily="34" charset="0"/>
                <a:ea typeface="思源黑體 TWHK Light" panose="020B0300000000000000" pitchFamily="34" charset="-120"/>
              </a:rPr>
              <a:t>，自行選出學生的影像</a:t>
            </a:r>
          </a:p>
        </p:txBody>
      </p:sp>
      <p:sp>
        <p:nvSpPr>
          <p:cNvPr id="71695" name="Line 16"/>
          <p:cNvSpPr>
            <a:spLocks noChangeShapeType="1"/>
          </p:cNvSpPr>
          <p:nvPr/>
        </p:nvSpPr>
        <p:spPr bwMode="auto">
          <a:xfrm flipH="1">
            <a:off x="4049790" y="5143108"/>
            <a:ext cx="0" cy="468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884" tIns="41442" rIns="82884" bIns="41442"/>
          <a:lstStyle/>
          <a:p>
            <a:endParaRPr lang="zh-TW" altLang="en-US" sz="1633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4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1125719"/>
              </p:ext>
            </p:extLst>
          </p:nvPr>
        </p:nvGraphicFramePr>
        <p:xfrm>
          <a:off x="456481" y="1600200"/>
          <a:ext cx="8219520" cy="3867840"/>
        </p:xfrm>
        <a:graphic>
          <a:graphicData uri="http://schemas.openxmlformats.org/drawingml/2006/table">
            <a:tbl>
              <a:tblPr/>
              <a:tblGrid>
                <a:gridCol w="2740369"/>
                <a:gridCol w="2738782"/>
                <a:gridCol w="2740369"/>
              </a:tblGrid>
              <a:tr h="896650">
                <a:tc>
                  <a:txBody>
                    <a:bodyPr/>
                    <a:lstStyle/>
                    <a:p>
                      <a:pPr marL="0" marR="0" lvl="0" indent="0" algn="ctr" defTabSz="8397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思源黑體 TWHK Light" panose="020B0300000000000000" pitchFamily="34" charset="-120"/>
                        </a:rPr>
                        <a:t>一位</a:t>
                      </a:r>
                      <a:r>
                        <a:rPr kumimoji="0" lang="zh-TW" alt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思源黑體 TWHK Light" panose="020B0300000000000000" pitchFamily="34" charset="-120"/>
                        </a:rPr>
                        <a:t>主持人</a:t>
                      </a:r>
                      <a:endParaRPr kumimoji="0" lang="en-US" altLang="zh-TW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思源黑體 TWHK Light" panose="020B0300000000000000" pitchFamily="34" charset="-120"/>
                      </a:endParaRPr>
                    </a:p>
                  </a:txBody>
                  <a:tcPr marL="91442" marR="91442" marT="43545" marB="435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397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anose="020B0604030504040204" pitchFamily="34" charset="0"/>
                          <a:ea typeface="思源黑體 TWHK Light" panose="020B0300000000000000" pitchFamily="34" charset="-120"/>
                        </a:rPr>
                        <a:t>發言者</a:t>
                      </a:r>
                      <a:endParaRPr kumimoji="0" lang="en-US" altLang="zh-TW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anose="020B0604030504040204" pitchFamily="34" charset="0"/>
                        <a:ea typeface="思源黑體 TWHK Light" panose="020B0300000000000000" pitchFamily="34" charset="-120"/>
                      </a:endParaRPr>
                    </a:p>
                  </a:txBody>
                  <a:tcPr marL="91442" marR="91442" marT="43545" marB="435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397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anose="020B0604030504040204" pitchFamily="34" charset="0"/>
                          <a:ea typeface="思源黑體 TWHK Light" panose="020B0300000000000000" pitchFamily="34" charset="-120"/>
                        </a:rPr>
                        <a:t>聽眾</a:t>
                      </a:r>
                      <a:endParaRPr kumimoji="0" lang="en-US" altLang="zh-TW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anose="020B0604030504040204" pitchFamily="34" charset="0"/>
                        <a:ea typeface="思源黑體 TWHK Light" panose="020B0300000000000000" pitchFamily="34" charset="-120"/>
                      </a:endParaRPr>
                    </a:p>
                  </a:txBody>
                  <a:tcPr marL="91442" marR="91442" marT="43545" marB="435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2971190">
                <a:tc>
                  <a:txBody>
                    <a:bodyPr/>
                    <a:lstStyle/>
                    <a:p>
                      <a:pPr marL="285750" marR="0" lvl="0" indent="-285750" algn="l" defTabSz="8397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思源黑體 TWHK Light" panose="020B0300000000000000" pitchFamily="34" charset="-120"/>
                        </a:rPr>
                        <a:t>控制整間教室功能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思源黑體 TWHK Light" panose="020B0300000000000000" pitchFamily="34" charset="-120"/>
                      </a:endParaRPr>
                    </a:p>
                    <a:p>
                      <a:pPr marL="285750" marR="0" lvl="0" indent="-285750" algn="l" defTabSz="8397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思源黑體 TWHK Light" panose="020B0300000000000000" pitchFamily="34" charset="-120"/>
                        </a:rPr>
                        <a:t>管理發言權</a:t>
                      </a:r>
                    </a:p>
                  </a:txBody>
                  <a:tcPr marL="91442" marR="91442" marT="43545" marB="435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8397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思源黑體 TWHK Light" panose="020B0300000000000000" pitchFamily="34" charset="-120"/>
                        </a:rPr>
                        <a:t>傳送視訊／聲音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思源黑體 TWHK Light" panose="020B0300000000000000" pitchFamily="34" charset="-120"/>
                      </a:endParaRPr>
                    </a:p>
                    <a:p>
                      <a:pPr marL="285750" marR="0" lvl="0" indent="-285750" algn="l" defTabSz="8397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思源黑體 TWHK Light" panose="020B0300000000000000" pitchFamily="34" charset="-120"/>
                        </a:rPr>
                        <a:t>使用白板功能</a:t>
                      </a:r>
                    </a:p>
                  </a:txBody>
                  <a:tcPr marL="91442" marR="91442" marT="43545" marB="435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846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思源黑體 TWHK Light" panose="020B0300000000000000" pitchFamily="34" charset="-120"/>
                        </a:rPr>
                        <a:t>不能傳送視訊／聲音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思源黑體 TWHK Light" panose="020B0300000000000000" pitchFamily="34" charset="-120"/>
                      </a:endParaRPr>
                    </a:p>
                    <a:p>
                      <a:pPr marL="285750" marR="0" lvl="0" indent="-285750" algn="l" defTabSz="8461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思源黑體 TWHK Light" panose="020B0300000000000000" pitchFamily="34" charset="-120"/>
                        </a:rPr>
                        <a:t>只能看別人動作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思源黑體 TWHK Light" panose="020B0300000000000000" pitchFamily="34" charset="-120"/>
                      </a:endParaRPr>
                    </a:p>
                  </a:txBody>
                  <a:tcPr marL="91442" marR="91442" marT="43545" marB="435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73745" name="Picture 2" descr="http://i.istockimg.com/file_thumbview_approve/10720149/2/stock-illustration-10720149-teacher-lectu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0" y="3619080"/>
            <a:ext cx="2142720" cy="178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6" descr="http://www.inkity.com/catalog/img/3/82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41" y="4257000"/>
            <a:ext cx="2518560" cy="105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8" descr="http://indiaexam.in/wp-content/uploads/2011/08/classroom-her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61" y="3483720"/>
            <a:ext cx="1870560" cy="189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教室管理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80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群組 2"/>
          <p:cNvGrpSpPr>
            <a:grpSpLocks/>
          </p:cNvGrpSpPr>
          <p:nvPr/>
        </p:nvGrpSpPr>
        <p:grpSpPr bwMode="auto">
          <a:xfrm>
            <a:off x="671040" y="1149903"/>
            <a:ext cx="7788960" cy="5654880"/>
            <a:chOff x="740297" y="198358"/>
            <a:chExt cx="8586032" cy="6234113"/>
          </a:xfrm>
        </p:grpSpPr>
        <p:grpSp>
          <p:nvGrpSpPr>
            <p:cNvPr id="74769" name="群組 1"/>
            <p:cNvGrpSpPr>
              <a:grpSpLocks/>
            </p:cNvGrpSpPr>
            <p:nvPr/>
          </p:nvGrpSpPr>
          <p:grpSpPr bwMode="auto">
            <a:xfrm>
              <a:off x="740297" y="198358"/>
              <a:ext cx="8586032" cy="6234113"/>
              <a:chOff x="740297" y="198358"/>
              <a:chExt cx="8586032" cy="6234113"/>
            </a:xfrm>
          </p:grpSpPr>
          <p:pic>
            <p:nvPicPr>
              <p:cNvPr id="74772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297" y="198358"/>
                <a:ext cx="8586032" cy="623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773" name="Picture 2" descr="C:\Monica\公事\Webmeeting\AAOT\AAOT_英語教學\AAOT課程大綱_教學簡報\pic\teacher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2" t="2" r="17847" b="13182"/>
              <a:stretch>
                <a:fillRect/>
              </a:stretch>
            </p:blipFill>
            <p:spPr bwMode="auto">
              <a:xfrm>
                <a:off x="1007864" y="1053362"/>
                <a:ext cx="1642018" cy="1178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4770" name="Picture 2" descr="C:\Monica\公事\Webmeeting\AAOT\AAOT_英語教學\AAOT課程大綱_教學簡報\pic\teach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2" t="2" r="17847" b="13182"/>
            <a:stretch>
              <a:fillRect/>
            </a:stretch>
          </p:blipFill>
          <p:spPr bwMode="auto">
            <a:xfrm>
              <a:off x="3132000" y="5454000"/>
              <a:ext cx="902633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1" name="Picture 3" descr="C:\Monica\公事\Webmeeting\AAOT\AAOT_英語教學\AAOT課程大綱_教學簡報\pic\MPj04265620000[1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1" b="15329"/>
            <a:stretch>
              <a:fillRect/>
            </a:stretch>
          </p:blipFill>
          <p:spPr bwMode="auto">
            <a:xfrm>
              <a:off x="4104208" y="5454000"/>
              <a:ext cx="857350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6" name="矩形 1"/>
          <p:cNvSpPr>
            <a:spLocks noChangeArrowheads="1"/>
          </p:cNvSpPr>
          <p:nvPr/>
        </p:nvSpPr>
        <p:spPr bwMode="auto">
          <a:xfrm>
            <a:off x="826560" y="3548943"/>
            <a:ext cx="1729440" cy="15091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68" tIns="44487" rIns="88968" bIns="44487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3628800" y="3893103"/>
            <a:ext cx="428140" cy="634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68" tIns="44487" rIns="88968" bIns="44487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538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*</a:t>
            </a:r>
            <a:endParaRPr lang="zh-TW" altLang="en-US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7475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t="46097" r="82092" b="51807"/>
          <a:stretch>
            <a:fillRect/>
          </a:stretch>
        </p:blipFill>
        <p:spPr bwMode="auto">
          <a:xfrm>
            <a:off x="3637439" y="4315023"/>
            <a:ext cx="432000" cy="27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47290" r="82117" b="48225"/>
          <a:stretch>
            <a:fillRect/>
          </a:stretch>
        </p:blipFill>
        <p:spPr bwMode="auto">
          <a:xfrm>
            <a:off x="3592800" y="4639024"/>
            <a:ext cx="443520" cy="40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60" name="矩形 7"/>
          <p:cNvSpPr>
            <a:spLocks noChangeArrowheads="1"/>
          </p:cNvSpPr>
          <p:nvPr/>
        </p:nvSpPr>
        <p:spPr bwMode="auto">
          <a:xfrm>
            <a:off x="3492000" y="3754864"/>
            <a:ext cx="4724640" cy="178416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90" tIns="44498" rIns="88990" bIns="44498"/>
          <a:lstStyle>
            <a:lvl1pPr defTabSz="107950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950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95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95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95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cxnSp>
        <p:nvCxnSpPr>
          <p:cNvPr id="74761" name="直線單箭頭接點 4"/>
          <p:cNvCxnSpPr>
            <a:cxnSpLocks noChangeShapeType="1"/>
          </p:cNvCxnSpPr>
          <p:nvPr/>
        </p:nvCxnSpPr>
        <p:spPr bwMode="auto">
          <a:xfrm>
            <a:off x="2556000" y="4303503"/>
            <a:ext cx="91296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762" name="Text Box 6"/>
          <p:cNvSpPr txBox="1">
            <a:spLocks noChangeArrowheads="1"/>
          </p:cNvSpPr>
          <p:nvPr/>
        </p:nvSpPr>
        <p:spPr bwMode="auto">
          <a:xfrm>
            <a:off x="4500000" y="4451823"/>
            <a:ext cx="3440182" cy="3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968" tIns="44487" rIns="88968" bIns="44487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麥克風</a:t>
            </a:r>
            <a:r>
              <a:rPr lang="en-US" altLang="zh-TW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or</a:t>
            </a: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綠色網路訊號</a:t>
            </a:r>
            <a:r>
              <a:rPr lang="en-US" altLang="zh-TW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=</a:t>
            </a: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有發言權</a:t>
            </a:r>
          </a:p>
        </p:txBody>
      </p:sp>
      <p:sp>
        <p:nvSpPr>
          <p:cNvPr id="74763" name="Text Box 6"/>
          <p:cNvSpPr txBox="1">
            <a:spLocks noChangeArrowheads="1"/>
          </p:cNvSpPr>
          <p:nvPr/>
        </p:nvSpPr>
        <p:spPr bwMode="auto">
          <a:xfrm>
            <a:off x="4500000" y="3962223"/>
            <a:ext cx="1891681" cy="3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968" tIns="44487" rIns="88968" bIns="44487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紅色星號</a:t>
            </a:r>
            <a:r>
              <a:rPr lang="en-US" altLang="zh-TW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=</a:t>
            </a: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主持人</a:t>
            </a:r>
          </a:p>
        </p:txBody>
      </p:sp>
      <p:sp>
        <p:nvSpPr>
          <p:cNvPr id="74764" name="Text Box 6"/>
          <p:cNvSpPr txBox="1">
            <a:spLocks noChangeArrowheads="1"/>
          </p:cNvSpPr>
          <p:nvPr/>
        </p:nvSpPr>
        <p:spPr bwMode="auto">
          <a:xfrm>
            <a:off x="4500000" y="4912623"/>
            <a:ext cx="2334110" cy="3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968" tIns="44487" rIns="88968" bIns="44487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沒有圖示</a:t>
            </a:r>
            <a:r>
              <a:rPr lang="en-US" altLang="zh-TW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=</a:t>
            </a: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沒有發言權</a:t>
            </a:r>
          </a:p>
        </p:txBody>
      </p:sp>
      <p:sp>
        <p:nvSpPr>
          <p:cNvPr id="74766" name="右大括弧 1"/>
          <p:cNvSpPr>
            <a:spLocks/>
          </p:cNvSpPr>
          <p:nvPr/>
        </p:nvSpPr>
        <p:spPr bwMode="auto">
          <a:xfrm>
            <a:off x="4069440" y="4362543"/>
            <a:ext cx="430560" cy="489600"/>
          </a:xfrm>
          <a:prstGeom prst="rightBrace">
            <a:avLst>
              <a:gd name="adj1" fmla="val 8355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90" tIns="44498" rIns="88990" bIns="44498"/>
          <a:lstStyle>
            <a:lvl1pPr defTabSz="107950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950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95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95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95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4767" name="右大括弧 17"/>
          <p:cNvSpPr>
            <a:spLocks/>
          </p:cNvSpPr>
          <p:nvPr/>
        </p:nvSpPr>
        <p:spPr bwMode="auto">
          <a:xfrm>
            <a:off x="4069440" y="3929103"/>
            <a:ext cx="367200" cy="385920"/>
          </a:xfrm>
          <a:prstGeom prst="rightBrace">
            <a:avLst>
              <a:gd name="adj1" fmla="val 836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90" tIns="44498" rIns="88990" bIns="44498"/>
          <a:lstStyle>
            <a:lvl1pPr defTabSz="107950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950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95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95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95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4768" name="右大括弧 17"/>
          <p:cNvSpPr>
            <a:spLocks/>
          </p:cNvSpPr>
          <p:nvPr/>
        </p:nvSpPr>
        <p:spPr bwMode="auto">
          <a:xfrm>
            <a:off x="4073760" y="4895343"/>
            <a:ext cx="367200" cy="385920"/>
          </a:xfrm>
          <a:prstGeom prst="rightBrace">
            <a:avLst>
              <a:gd name="adj1" fmla="val 836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90" tIns="44498" rIns="88990" bIns="44498"/>
          <a:lstStyle>
            <a:lvl1pPr defTabSz="107950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950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95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95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95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主持權／發言者／</a:t>
            </a:r>
            <a:r>
              <a:rPr lang="zh-TW" altLang="en-US" dirty="0" smtClean="0"/>
              <a:t>聽眾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29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8"/>
          <a:stretch>
            <a:fillRect/>
          </a:stretch>
        </p:blipFill>
        <p:spPr bwMode="auto">
          <a:xfrm>
            <a:off x="143429" y="589750"/>
            <a:ext cx="3761280" cy="533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9"/>
          <a:stretch>
            <a:fillRect/>
          </a:stretch>
        </p:blipFill>
        <p:spPr bwMode="auto">
          <a:xfrm>
            <a:off x="4256069" y="1123990"/>
            <a:ext cx="4713120" cy="53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rc 14"/>
          <p:cNvSpPr/>
          <p:nvPr/>
        </p:nvSpPr>
        <p:spPr>
          <a:xfrm>
            <a:off x="3682949" y="668950"/>
            <a:ext cx="761760" cy="725760"/>
          </a:xfrm>
          <a:prstGeom prst="arc">
            <a:avLst/>
          </a:prstGeom>
          <a:ln w="25400">
            <a:solidFill>
              <a:schemeClr val="accent6"/>
            </a:solidFill>
            <a:headEnd type="arrow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2383" tIns="41193" rIns="82383" bIns="41193" anchor="ctr"/>
          <a:lstStyle/>
          <a:p>
            <a:pPr algn="ctr">
              <a:defRPr/>
            </a:pPr>
            <a:endParaRPr lang="en-US" sz="1723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109190" y="6459190"/>
            <a:ext cx="2250720" cy="3988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78" tIns="45394" rIns="90778" bIns="45394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996" u="sng">
                <a:solidFill>
                  <a:srgbClr val="333399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學生二</a:t>
            </a:r>
            <a:r>
              <a:rPr lang="zh-TW" altLang="en-US" sz="1996">
                <a:solidFill>
                  <a:srgbClr val="333399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有發言權</a:t>
            </a:r>
            <a:endParaRPr lang="en-US" altLang="zh-TW" sz="1996">
              <a:solidFill>
                <a:srgbClr val="333399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5783" name="矩形 1"/>
          <p:cNvSpPr>
            <a:spLocks noChangeArrowheads="1"/>
          </p:cNvSpPr>
          <p:nvPr/>
        </p:nvSpPr>
        <p:spPr bwMode="auto">
          <a:xfrm>
            <a:off x="2077349" y="727990"/>
            <a:ext cx="648000" cy="3038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68" tIns="44487" rIns="88968" bIns="44487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cxnSp>
        <p:nvCxnSpPr>
          <p:cNvPr id="75784" name="直線單箭頭接點 3"/>
          <p:cNvCxnSpPr>
            <a:cxnSpLocks noChangeShapeType="1"/>
          </p:cNvCxnSpPr>
          <p:nvPr/>
        </p:nvCxnSpPr>
        <p:spPr bwMode="auto">
          <a:xfrm>
            <a:off x="2623109" y="1031831"/>
            <a:ext cx="0" cy="66672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785" name="Text Box 6"/>
          <p:cNvSpPr txBox="1">
            <a:spLocks noChangeArrowheads="1"/>
          </p:cNvSpPr>
          <p:nvPr/>
        </p:nvSpPr>
        <p:spPr bwMode="auto">
          <a:xfrm>
            <a:off x="2401349" y="1730230"/>
            <a:ext cx="2747520" cy="885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68" tIns="44487" rIns="88968" bIns="44487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發言鈕：</a:t>
            </a: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學生自行爭取</a:t>
            </a: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發言者</a:t>
            </a:r>
            <a:r>
              <a:rPr lang="en-US" altLang="zh-TW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&amp;</a:t>
            </a: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聽眾 切換</a:t>
            </a:r>
          </a:p>
        </p:txBody>
      </p:sp>
      <p:sp>
        <p:nvSpPr>
          <p:cNvPr id="75786" name="Text Box 6"/>
          <p:cNvSpPr txBox="1">
            <a:spLocks noChangeArrowheads="1"/>
          </p:cNvSpPr>
          <p:nvPr/>
        </p:nvSpPr>
        <p:spPr bwMode="auto">
          <a:xfrm>
            <a:off x="67109" y="5923511"/>
            <a:ext cx="2658240" cy="3988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78" tIns="45394" rIns="90778" bIns="45394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996" u="sng">
                <a:solidFill>
                  <a:srgbClr val="333399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學生二</a:t>
            </a:r>
            <a:r>
              <a:rPr lang="zh-TW" altLang="en-US" sz="1996">
                <a:solidFill>
                  <a:srgbClr val="333399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沒有發言權</a:t>
            </a:r>
            <a:endParaRPr lang="en-US" altLang="zh-TW" sz="1996">
              <a:solidFill>
                <a:srgbClr val="333399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5787" name="矩形 1"/>
          <p:cNvSpPr>
            <a:spLocks noChangeArrowheads="1"/>
          </p:cNvSpPr>
          <p:nvPr/>
        </p:nvSpPr>
        <p:spPr bwMode="auto">
          <a:xfrm>
            <a:off x="6064709" y="2196791"/>
            <a:ext cx="465120" cy="24796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68" tIns="44487" rIns="88968" bIns="44487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5788" name="矩形 1"/>
          <p:cNvSpPr>
            <a:spLocks noChangeArrowheads="1"/>
          </p:cNvSpPr>
          <p:nvPr/>
        </p:nvSpPr>
        <p:spPr bwMode="auto">
          <a:xfrm>
            <a:off x="6205829" y="1242071"/>
            <a:ext cx="648000" cy="3038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68" tIns="44487" rIns="88968" bIns="44487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5789" name="矩形 1"/>
          <p:cNvSpPr>
            <a:spLocks noChangeArrowheads="1"/>
          </p:cNvSpPr>
          <p:nvPr/>
        </p:nvSpPr>
        <p:spPr bwMode="auto">
          <a:xfrm>
            <a:off x="1936229" y="1691350"/>
            <a:ext cx="465120" cy="24796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68" tIns="44487" rIns="88968" bIns="44487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5790" name="矩形 1"/>
          <p:cNvSpPr>
            <a:spLocks noChangeArrowheads="1"/>
          </p:cNvSpPr>
          <p:nvPr/>
        </p:nvSpPr>
        <p:spPr bwMode="auto">
          <a:xfrm>
            <a:off x="6064709" y="5292791"/>
            <a:ext cx="2904480" cy="1166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68" tIns="44487" rIns="88968" bIns="44487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75791" name="矩形 1"/>
          <p:cNvSpPr>
            <a:spLocks noChangeArrowheads="1"/>
          </p:cNvSpPr>
          <p:nvPr/>
        </p:nvSpPr>
        <p:spPr bwMode="auto">
          <a:xfrm>
            <a:off x="2015429" y="4813270"/>
            <a:ext cx="1889280" cy="10627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68" tIns="44487" rIns="88968" bIns="44487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75792" name="Picture 3" descr="C:\Monica\公事\Webmeeting\AAOT\AAOT_英語教學\AAOT課程大綱_教學簡報\pic\MPj0426562000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b="15329"/>
          <a:stretch>
            <a:fillRect/>
          </a:stretch>
        </p:blipFill>
        <p:spPr bwMode="auto">
          <a:xfrm>
            <a:off x="3039268" y="5102711"/>
            <a:ext cx="777600" cy="58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3" name="Picture 3" descr="C:\Monica\公事\Webmeeting\AAOT\AAOT_英語教學\AAOT課程大綱_教學簡報\pic\MPj0426562000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b="15329"/>
          <a:stretch>
            <a:fillRect/>
          </a:stretch>
        </p:blipFill>
        <p:spPr bwMode="auto">
          <a:xfrm>
            <a:off x="7127429" y="5634070"/>
            <a:ext cx="779040" cy="58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4" name="Picture 3" descr="C:\Monica\公事\Webmeeting\AAOT\AAOT_英語教學\AAOT課程大綱_教學簡報\pic\Child-studying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/>
          <a:stretch>
            <a:fillRect/>
          </a:stretch>
        </p:blipFill>
        <p:spPr bwMode="auto">
          <a:xfrm>
            <a:off x="8021668" y="5629750"/>
            <a:ext cx="754560" cy="5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2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r="8638" b="4762"/>
          <a:stretch>
            <a:fillRect/>
          </a:stretch>
        </p:blipFill>
        <p:spPr bwMode="auto">
          <a:xfrm>
            <a:off x="630213" y="1129680"/>
            <a:ext cx="7892640" cy="572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6805" name="直線單箭頭接點 4"/>
          <p:cNvCxnSpPr>
            <a:cxnSpLocks noChangeShapeType="1"/>
          </p:cNvCxnSpPr>
          <p:nvPr/>
        </p:nvCxnSpPr>
        <p:spPr bwMode="auto">
          <a:xfrm flipH="1">
            <a:off x="3461253" y="4434479"/>
            <a:ext cx="864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4328133" y="4258799"/>
            <a:ext cx="3497890" cy="620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68" tIns="44487" rIns="88968" bIns="44487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主持人只要在學生的名字上點一下</a:t>
            </a: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即可進行管理</a:t>
            </a:r>
          </a:p>
        </p:txBody>
      </p:sp>
      <p:sp>
        <p:nvSpPr>
          <p:cNvPr id="76807" name="矩形 1"/>
          <p:cNvSpPr>
            <a:spLocks noChangeArrowheads="1"/>
          </p:cNvSpPr>
          <p:nvPr/>
        </p:nvSpPr>
        <p:spPr bwMode="auto">
          <a:xfrm>
            <a:off x="1976613" y="4091759"/>
            <a:ext cx="1484640" cy="9590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68" tIns="44487" rIns="88968" bIns="44487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76808" name="Picture 2" descr="C:\Monica\公事\Webmeeting\AAOT\AAOT_英語教學\AAOT課程大綱_教學簡報\pic\teac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2" r="17847" b="13182"/>
          <a:stretch>
            <a:fillRect/>
          </a:stretch>
        </p:blipFill>
        <p:spPr bwMode="auto">
          <a:xfrm>
            <a:off x="873573" y="1933199"/>
            <a:ext cx="1488960" cy="106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2" descr="C:\Monica\公事\Webmeeting\AAOT\AAOT_英語教學\AAOT課程大綱_教學簡報\pic\teach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2" r="17847" b="13182"/>
          <a:stretch>
            <a:fillRect/>
          </a:stretch>
        </p:blipFill>
        <p:spPr bwMode="auto">
          <a:xfrm>
            <a:off x="2820452" y="5933519"/>
            <a:ext cx="817920" cy="5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3" descr="C:\Monica\公事\Webmeeting\AAOT\AAOT_英語教學\AAOT課程大綱_教學簡報\pic\MPj0426562000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b="15329"/>
          <a:stretch>
            <a:fillRect/>
          </a:stretch>
        </p:blipFill>
        <p:spPr bwMode="auto">
          <a:xfrm>
            <a:off x="3740613" y="5933519"/>
            <a:ext cx="777600" cy="5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主持人－管理學生</a:t>
            </a:r>
            <a:r>
              <a:rPr lang="zh-TW" altLang="en-US" dirty="0" smtClean="0"/>
              <a:t>權限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350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5400" dirty="0" smtClean="0"/>
              <a:t>練習一：主持權與發言權</a:t>
            </a:r>
            <a:endParaRPr lang="zh-TW" altLang="en-US" sz="5400" dirty="0"/>
          </a:p>
        </p:txBody>
      </p:sp>
      <p:pic>
        <p:nvPicPr>
          <p:cNvPr id="1026" name="Picture 2" descr="http://14434396.r.lightningbase-cdn.com/wp-content/uploads/elearning-wordpr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44132"/>
            <a:ext cx="2857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95283" y="4087906"/>
            <a:ext cx="350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練習主持人</a:t>
            </a:r>
            <a:endParaRPr lang="en-US" altLang="zh-TW" sz="3200" dirty="0" smtClean="0"/>
          </a:p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練習發言權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97455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nb-NO" dirty="0"/>
              <a:t>白板－</a:t>
            </a:r>
            <a:r>
              <a:rPr lang="nb-NO" altLang="zh-TW" dirty="0"/>
              <a:t>JoinNet Printer (</a:t>
            </a:r>
            <a:r>
              <a:rPr lang="zh-TW" altLang="nb-NO" dirty="0"/>
              <a:t>列印教材</a:t>
            </a:r>
            <a:r>
              <a:rPr lang="nb-NO" altLang="zh-TW" dirty="0" smtClean="0"/>
              <a:t>)</a:t>
            </a:r>
            <a:endParaRPr lang="zh-TW" altLang="en-US" dirty="0"/>
          </a:p>
        </p:txBody>
      </p:sp>
      <p:grpSp>
        <p:nvGrpSpPr>
          <p:cNvPr id="80899" name="群組 4"/>
          <p:cNvGrpSpPr>
            <a:grpSpLocks/>
          </p:cNvGrpSpPr>
          <p:nvPr/>
        </p:nvGrpSpPr>
        <p:grpSpPr bwMode="auto">
          <a:xfrm>
            <a:off x="652321" y="1182622"/>
            <a:ext cx="7956000" cy="5292000"/>
            <a:chOff x="192088" y="376238"/>
            <a:chExt cx="9696450" cy="6448425"/>
          </a:xfrm>
        </p:grpSpPr>
        <p:pic>
          <p:nvPicPr>
            <p:cNvPr id="8090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88" y="376238"/>
              <a:ext cx="9696450" cy="644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2" name="Picture 2" descr="C:\Monica\公事\Webmeeting\AAOT\AAOT_英語教學\AAOT課程大綱_教學簡報\pic\teach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2" t="2" r="17847" b="13182"/>
            <a:stretch>
              <a:fillRect/>
            </a:stretch>
          </p:blipFill>
          <p:spPr bwMode="auto">
            <a:xfrm>
              <a:off x="503808" y="1296194"/>
              <a:ext cx="1728192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674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/>
              <a:t>教學平臺登入與課程</a:t>
            </a:r>
            <a:r>
              <a:rPr lang="zh-TW" altLang="en-US" sz="5400" dirty="0" smtClean="0"/>
              <a:t>操作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6811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1"/>
          <p:cNvSpPr>
            <a:spLocks noGrp="1"/>
          </p:cNvSpPr>
          <p:nvPr>
            <p:ph type="title"/>
          </p:nvPr>
        </p:nvSpPr>
        <p:spPr>
          <a:xfrm>
            <a:off x="201706" y="293607"/>
            <a:ext cx="7785847" cy="914400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r="27213" b="12476"/>
          <a:stretch>
            <a:fillRect/>
          </a:stretch>
        </p:blipFill>
        <p:spPr bwMode="auto">
          <a:xfrm>
            <a:off x="362987" y="502173"/>
            <a:ext cx="8591040" cy="514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5" name="Rectangle 8"/>
          <p:cNvSpPr>
            <a:spLocks noChangeArrowheads="1"/>
          </p:cNvSpPr>
          <p:nvPr/>
        </p:nvSpPr>
        <p:spPr bwMode="auto">
          <a:xfrm>
            <a:off x="4708906" y="1939294"/>
            <a:ext cx="3853440" cy="28987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1926" name="Rectangle 8"/>
          <p:cNvSpPr>
            <a:spLocks noChangeArrowheads="1"/>
          </p:cNvSpPr>
          <p:nvPr/>
        </p:nvSpPr>
        <p:spPr bwMode="auto">
          <a:xfrm>
            <a:off x="348586" y="2191293"/>
            <a:ext cx="702720" cy="6883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819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67" y="3461373"/>
            <a:ext cx="2720160" cy="275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直線單箭頭接點 23"/>
          <p:cNvCxnSpPr/>
          <p:nvPr/>
        </p:nvCxnSpPr>
        <p:spPr bwMode="auto">
          <a:xfrm>
            <a:off x="1051306" y="2535453"/>
            <a:ext cx="424512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圓角矩形 27"/>
          <p:cNvSpPr/>
          <p:nvPr/>
        </p:nvSpPr>
        <p:spPr bwMode="auto">
          <a:xfrm>
            <a:off x="540107" y="2976094"/>
            <a:ext cx="2633760" cy="48528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algn="ctr" defTabSz="913974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2.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拖曳文件至白板範圍</a:t>
            </a:r>
          </a:p>
        </p:txBody>
      </p:sp>
      <p:sp>
        <p:nvSpPr>
          <p:cNvPr id="30" name="圓角矩形 29"/>
          <p:cNvSpPr/>
          <p:nvPr/>
        </p:nvSpPr>
        <p:spPr bwMode="auto">
          <a:xfrm>
            <a:off x="7722827" y="5147614"/>
            <a:ext cx="979200" cy="49824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algn="ctr" defTabSz="913974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3.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上傳</a:t>
            </a:r>
          </a:p>
        </p:txBody>
      </p:sp>
      <p:sp>
        <p:nvSpPr>
          <p:cNvPr id="81931" name="Rectangle 8"/>
          <p:cNvSpPr>
            <a:spLocks noChangeArrowheads="1"/>
          </p:cNvSpPr>
          <p:nvPr/>
        </p:nvSpPr>
        <p:spPr bwMode="auto">
          <a:xfrm>
            <a:off x="7516907" y="5752413"/>
            <a:ext cx="630720" cy="2131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1932" name="文字方塊 28"/>
          <p:cNvSpPr txBox="1">
            <a:spLocks noChangeArrowheads="1"/>
          </p:cNvSpPr>
          <p:nvPr/>
        </p:nvSpPr>
        <p:spPr bwMode="auto">
          <a:xfrm>
            <a:off x="540107" y="5858974"/>
            <a:ext cx="4952160" cy="4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4" tIns="41452" rIns="82904" bIns="41452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540">
                <a:solidFill>
                  <a:srgbClr val="333399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方法</a:t>
            </a:r>
            <a:r>
              <a:rPr lang="en-US" altLang="zh-TW" sz="2540">
                <a:solidFill>
                  <a:srgbClr val="333399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</a:t>
            </a:r>
            <a:r>
              <a:rPr lang="zh-TW" altLang="en-US" sz="2540">
                <a:solidFill>
                  <a:srgbClr val="333399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－</a:t>
            </a:r>
            <a:r>
              <a:rPr lang="zh-TW" altLang="en-US" sz="2540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拖曳文件至白板</a:t>
            </a:r>
            <a:endParaRPr lang="zh-TW" altLang="en-US" sz="2540">
              <a:solidFill>
                <a:srgbClr val="333399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4969547" y="372574"/>
            <a:ext cx="2535840" cy="48528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algn="ctr" defTabSz="913974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1.JoinNet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視窗縮小</a:t>
            </a:r>
          </a:p>
        </p:txBody>
      </p:sp>
      <p:sp>
        <p:nvSpPr>
          <p:cNvPr id="81934" name="Rectangle 8"/>
          <p:cNvSpPr>
            <a:spLocks noChangeArrowheads="1"/>
          </p:cNvSpPr>
          <p:nvPr/>
        </p:nvSpPr>
        <p:spPr bwMode="auto">
          <a:xfrm>
            <a:off x="8051147" y="614493"/>
            <a:ext cx="231840" cy="3153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cxnSp>
        <p:nvCxnSpPr>
          <p:cNvPr id="36" name="直線單箭頭接點 35"/>
          <p:cNvCxnSpPr/>
          <p:nvPr/>
        </p:nvCxnSpPr>
        <p:spPr bwMode="auto">
          <a:xfrm>
            <a:off x="7457867" y="781533"/>
            <a:ext cx="52992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0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1" y="614414"/>
            <a:ext cx="6868800" cy="516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441" y="3393614"/>
            <a:ext cx="3317760" cy="33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 bwMode="auto">
          <a:xfrm>
            <a:off x="3899521" y="1072335"/>
            <a:ext cx="3434400" cy="91440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defTabSz="913974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直接開啟教材，確認印表機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“JoinNet Printer”</a:t>
            </a:r>
            <a:endParaRPr lang="zh-TW" altLang="en-US" sz="1633" dirty="0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3526561" y="5462895"/>
            <a:ext cx="3201120" cy="64656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defTabSz="913974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2.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點選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上傳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即進入白板</a:t>
            </a:r>
          </a:p>
        </p:txBody>
      </p:sp>
      <p:sp>
        <p:nvSpPr>
          <p:cNvPr id="82951" name="Rectangle 8"/>
          <p:cNvSpPr>
            <a:spLocks noChangeArrowheads="1"/>
          </p:cNvSpPr>
          <p:nvPr/>
        </p:nvSpPr>
        <p:spPr bwMode="auto">
          <a:xfrm>
            <a:off x="1632961" y="2384174"/>
            <a:ext cx="2155680" cy="5169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cxnSp>
        <p:nvCxnSpPr>
          <p:cNvPr id="10" name="直線單箭頭接點 9"/>
          <p:cNvCxnSpPr/>
          <p:nvPr/>
        </p:nvCxnSpPr>
        <p:spPr bwMode="auto">
          <a:xfrm flipH="1">
            <a:off x="3788641" y="1986734"/>
            <a:ext cx="596160" cy="39744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2953" name="Rectangle 8"/>
          <p:cNvSpPr>
            <a:spLocks noChangeArrowheads="1"/>
          </p:cNvSpPr>
          <p:nvPr/>
        </p:nvSpPr>
        <p:spPr bwMode="auto">
          <a:xfrm>
            <a:off x="8164800" y="6226094"/>
            <a:ext cx="708480" cy="2577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884" tIns="41442" rIns="82884" bIns="41442" anchor="ctr"/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cxnSp>
        <p:nvCxnSpPr>
          <p:cNvPr id="14" name="直線單箭頭接點 13"/>
          <p:cNvCxnSpPr/>
          <p:nvPr/>
        </p:nvCxnSpPr>
        <p:spPr bwMode="auto">
          <a:xfrm>
            <a:off x="6727681" y="5896334"/>
            <a:ext cx="1306080" cy="32976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2955" name="文字方塊 28"/>
          <p:cNvSpPr txBox="1">
            <a:spLocks noChangeArrowheads="1"/>
          </p:cNvSpPr>
          <p:nvPr/>
        </p:nvSpPr>
        <p:spPr bwMode="auto">
          <a:xfrm>
            <a:off x="195840" y="6036015"/>
            <a:ext cx="4118400" cy="4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4" tIns="41452" rIns="82904" bIns="41452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40">
                <a:solidFill>
                  <a:schemeClr val="accent2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1.</a:t>
            </a:r>
            <a:r>
              <a:rPr lang="zh-TW" altLang="en-US" sz="2540">
                <a:solidFill>
                  <a:schemeClr val="accent2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直接開啟選</a:t>
            </a:r>
            <a:r>
              <a:rPr lang="en-US" altLang="zh-TW" sz="2540">
                <a:solidFill>
                  <a:schemeClr val="accent2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r>
              <a:rPr lang="zh-TW" altLang="en-US" sz="2540">
                <a:solidFill>
                  <a:schemeClr val="accent2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列印</a:t>
            </a:r>
            <a:r>
              <a:rPr lang="en-US" altLang="zh-TW" sz="2540">
                <a:solidFill>
                  <a:schemeClr val="accent2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endParaRPr lang="zh-TW" altLang="en-US" sz="2540">
              <a:solidFill>
                <a:schemeClr val="accent2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3487238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注意！</a:t>
            </a:r>
          </a:p>
        </p:txBody>
      </p:sp>
      <p:sp>
        <p:nvSpPr>
          <p:cNvPr id="839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越新的資料在越下頁</a:t>
            </a:r>
            <a:endParaRPr lang="en-US" altLang="zh-TW" smtClean="0"/>
          </a:p>
          <a:p>
            <a:r>
              <a:rPr lang="zh-TW" altLang="en-US" smtClean="0"/>
              <a:t>頁面會由主持人帶動</a:t>
            </a:r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defTabSz="905774">
              <a:spcBef>
                <a:spcPct val="20000"/>
              </a:spcBef>
              <a:buChar char="•"/>
              <a:defRPr kumimoji="1" sz="3175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73930" indent="-259204" defTabSz="905774">
              <a:spcBef>
                <a:spcPct val="20000"/>
              </a:spcBef>
              <a:buChar char="–"/>
              <a:defRPr kumimoji="1" sz="2812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036815" indent="-207363" defTabSz="905774">
              <a:spcBef>
                <a:spcPct val="20000"/>
              </a:spcBef>
              <a:buChar char="•"/>
              <a:defRPr kumimoji="1" sz="2358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451541" indent="-207363" defTabSz="905774">
              <a:spcBef>
                <a:spcPct val="20000"/>
              </a:spcBef>
              <a:buChar char="–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66268" indent="-207363" defTabSz="905774">
              <a:spcBef>
                <a:spcPct val="20000"/>
              </a:spcBef>
              <a:buChar char="»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0994" indent="-207363" defTabSz="90577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695720" indent="-207363" defTabSz="90577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10446" indent="-207363" defTabSz="90577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525172" indent="-207363" defTabSz="90577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96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617BE6-F904-40F8-AE26-A3836B6733B1}" type="slidenum">
              <a:rPr lang="en-US" altLang="zh-TW" sz="1361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zh-TW" sz="136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397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8"/>
          <a:stretch>
            <a:fillRect/>
          </a:stretch>
        </p:blipFill>
        <p:spPr bwMode="auto">
          <a:xfrm>
            <a:off x="666234" y="2392519"/>
            <a:ext cx="7794720" cy="281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4" name="矩形 7"/>
          <p:cNvSpPr>
            <a:spLocks noChangeArrowheads="1"/>
          </p:cNvSpPr>
          <p:nvPr/>
        </p:nvSpPr>
        <p:spPr bwMode="auto">
          <a:xfrm>
            <a:off x="6984001" y="4045321"/>
            <a:ext cx="756000" cy="18532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46" tIns="44476" rIns="88946" bIns="44476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3975" name="向下箭號 8"/>
          <p:cNvSpPr>
            <a:spLocks noChangeArrowheads="1"/>
          </p:cNvSpPr>
          <p:nvPr/>
        </p:nvSpPr>
        <p:spPr bwMode="auto">
          <a:xfrm>
            <a:off x="4752001" y="1783081"/>
            <a:ext cx="360000" cy="411840"/>
          </a:xfrm>
          <a:prstGeom prst="downArrow">
            <a:avLst>
              <a:gd name="adj1" fmla="val 50000"/>
              <a:gd name="adj2" fmla="val 5004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8946" tIns="44476" rIns="88946" bIns="44476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839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2188" r="33363" b="44450"/>
          <a:stretch>
            <a:fillRect/>
          </a:stretch>
        </p:blipFill>
        <p:spPr bwMode="auto">
          <a:xfrm>
            <a:off x="3196800" y="4147560"/>
            <a:ext cx="3225600" cy="15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7" name="矩形 6"/>
          <p:cNvSpPr>
            <a:spLocks noChangeArrowheads="1"/>
          </p:cNvSpPr>
          <p:nvPr/>
        </p:nvSpPr>
        <p:spPr bwMode="auto">
          <a:xfrm>
            <a:off x="2678401" y="4045321"/>
            <a:ext cx="4197600" cy="18532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46" tIns="44476" rIns="88946" bIns="44476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788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18951" r="78577" b="42741"/>
          <a:stretch>
            <a:fillRect/>
          </a:stretch>
        </p:blipFill>
        <p:spPr bwMode="auto">
          <a:xfrm>
            <a:off x="4089601" y="1745641"/>
            <a:ext cx="561600" cy="369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 smtClean="0"/>
              <a:t>JoinNet</a:t>
            </a:r>
            <a:r>
              <a:rPr lang="zh-TW" altLang="en-US" dirty="0" smtClean="0"/>
              <a:t> 白板常用繪圖工具</a:t>
            </a:r>
          </a:p>
        </p:txBody>
      </p:sp>
      <p:sp>
        <p:nvSpPr>
          <p:cNvPr id="84996" name="內容版面配置區 4"/>
          <p:cNvSpPr>
            <a:spLocks noGrp="1"/>
          </p:cNvSpPr>
          <p:nvPr>
            <p:ph sz="half" idx="2"/>
          </p:nvPr>
        </p:nvSpPr>
        <p:spPr>
          <a:xfrm>
            <a:off x="1880641" y="1731240"/>
            <a:ext cx="1516320" cy="90288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723">
                <a:solidFill>
                  <a:srgbClr val="FF0000"/>
                </a:solidFill>
              </a:rPr>
              <a:t>指揮棒</a:t>
            </a:r>
            <a:endParaRPr lang="en-US" altLang="zh-TW" sz="1723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1723">
                <a:solidFill>
                  <a:srgbClr val="FF0000"/>
                </a:solidFill>
              </a:rPr>
              <a:t>文字輸入</a:t>
            </a:r>
            <a:endParaRPr lang="en-US" altLang="zh-TW" sz="1723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69440" y="1745641"/>
            <a:ext cx="581760" cy="1775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71" tIns="44786" rIns="89571" bIns="44786" anchor="ctr"/>
          <a:lstStyle/>
          <a:p>
            <a:pPr algn="ctr" eaLnBrk="1" hangingPunct="1">
              <a:defRPr/>
            </a:pPr>
            <a:endParaRPr lang="zh-TW" altLang="en-US" sz="1633">
              <a:solidFill>
                <a:srgbClr val="FFFFFF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69440" y="3591721"/>
            <a:ext cx="581760" cy="1062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71" tIns="44786" rIns="89571" bIns="44786" anchor="ctr"/>
          <a:lstStyle/>
          <a:p>
            <a:pPr algn="ctr" eaLnBrk="1" hangingPunct="1">
              <a:defRPr/>
            </a:pPr>
            <a:endParaRPr lang="zh-TW" altLang="en-US" sz="1633">
              <a:solidFill>
                <a:srgbClr val="FFFFFF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69440" y="4766761"/>
            <a:ext cx="581760" cy="555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71" tIns="44786" rIns="89571" bIns="44786" anchor="ctr"/>
          <a:lstStyle/>
          <a:p>
            <a:pPr algn="ctr" eaLnBrk="1" hangingPunct="1">
              <a:defRPr/>
            </a:pPr>
            <a:endParaRPr lang="zh-TW" altLang="en-US" sz="1633">
              <a:solidFill>
                <a:srgbClr val="FFFFFF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5000" name="內容版面配置區 4"/>
          <p:cNvSpPr>
            <a:spLocks noGrp="1"/>
          </p:cNvSpPr>
          <p:nvPr>
            <p:ph sz="half" idx="2"/>
          </p:nvPr>
        </p:nvSpPr>
        <p:spPr>
          <a:xfrm>
            <a:off x="5813281" y="1785960"/>
            <a:ext cx="2088000" cy="308016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723">
                <a:solidFill>
                  <a:srgbClr val="FF0000"/>
                </a:solidFill>
              </a:rPr>
              <a:t>自由手寫</a:t>
            </a:r>
            <a:endParaRPr lang="en-US" altLang="zh-TW" sz="1723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1723"/>
              <a:t>直線</a:t>
            </a:r>
            <a:endParaRPr lang="en-US" altLang="zh-TW" sz="1723"/>
          </a:p>
          <a:p>
            <a:pPr marL="0" indent="0">
              <a:buNone/>
            </a:pPr>
            <a:endParaRPr lang="en-US" altLang="zh-TW" sz="1723"/>
          </a:p>
          <a:p>
            <a:pPr marL="0" indent="0">
              <a:buNone/>
            </a:pPr>
            <a:r>
              <a:rPr lang="zh-TW" altLang="en-US" sz="1723"/>
              <a:t>橢圓</a:t>
            </a:r>
            <a:endParaRPr lang="en-US" altLang="zh-TW" sz="1723"/>
          </a:p>
        </p:txBody>
      </p:sp>
      <p:cxnSp>
        <p:nvCxnSpPr>
          <p:cNvPr id="56324" name="直線接點 56323"/>
          <p:cNvCxnSpPr/>
          <p:nvPr/>
        </p:nvCxnSpPr>
        <p:spPr>
          <a:xfrm>
            <a:off x="2701441" y="1911240"/>
            <a:ext cx="129744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34" name="直線接點 56333"/>
          <p:cNvCxnSpPr/>
          <p:nvPr/>
        </p:nvCxnSpPr>
        <p:spPr>
          <a:xfrm flipH="1">
            <a:off x="2842560" y="2219400"/>
            <a:ext cx="122688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62" name="肘形接點 56361"/>
          <p:cNvCxnSpPr/>
          <p:nvPr/>
        </p:nvCxnSpPr>
        <p:spPr>
          <a:xfrm flipV="1">
            <a:off x="2485440" y="2510280"/>
            <a:ext cx="1584000" cy="135360"/>
          </a:xfrm>
          <a:prstGeom prst="bentConnector3">
            <a:avLst>
              <a:gd name="adj1" fmla="val 25571"/>
            </a:avLst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68" name="肘形接點 56367"/>
          <p:cNvCxnSpPr/>
          <p:nvPr/>
        </p:nvCxnSpPr>
        <p:spPr>
          <a:xfrm flipV="1">
            <a:off x="2701441" y="2776680"/>
            <a:ext cx="1368000" cy="374400"/>
          </a:xfrm>
          <a:prstGeom prst="bentConnector3">
            <a:avLst>
              <a:gd name="adj1" fmla="val 37454"/>
            </a:avLst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75" name="肘形接點 56374"/>
          <p:cNvCxnSpPr/>
          <p:nvPr/>
        </p:nvCxnSpPr>
        <p:spPr>
          <a:xfrm rot="10800000" flipV="1">
            <a:off x="2568961" y="3037320"/>
            <a:ext cx="1500480" cy="554400"/>
          </a:xfrm>
          <a:prstGeom prst="bentConnector3">
            <a:avLst>
              <a:gd name="adj1" fmla="val 44467"/>
            </a:avLst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肘形接點 137"/>
          <p:cNvCxnSpPr/>
          <p:nvPr/>
        </p:nvCxnSpPr>
        <p:spPr>
          <a:xfrm rot="10800000" flipV="1">
            <a:off x="2701440" y="3364201"/>
            <a:ext cx="1399680" cy="705600"/>
          </a:xfrm>
          <a:prstGeom prst="bentConnector3">
            <a:avLst>
              <a:gd name="adj1" fmla="val 39127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接點 141"/>
          <p:cNvCxnSpPr/>
          <p:nvPr/>
        </p:nvCxnSpPr>
        <p:spPr bwMode="auto">
          <a:xfrm flipH="1">
            <a:off x="4577761" y="1927080"/>
            <a:ext cx="132192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接點 142"/>
          <p:cNvCxnSpPr/>
          <p:nvPr/>
        </p:nvCxnSpPr>
        <p:spPr bwMode="auto">
          <a:xfrm>
            <a:off x="4577761" y="2253960"/>
            <a:ext cx="1280160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肘形接點 144"/>
          <p:cNvCxnSpPr/>
          <p:nvPr/>
        </p:nvCxnSpPr>
        <p:spPr bwMode="auto">
          <a:xfrm rot="10800000">
            <a:off x="4577761" y="2526121"/>
            <a:ext cx="1293120" cy="347040"/>
          </a:xfrm>
          <a:prstGeom prst="bentConnector3">
            <a:avLst>
              <a:gd name="adj1" fmla="val 33868"/>
            </a:avLst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肘形接點 145"/>
          <p:cNvCxnSpPr>
            <a:stCxn id="85000" idx="1"/>
          </p:cNvCxnSpPr>
          <p:nvPr/>
        </p:nvCxnSpPr>
        <p:spPr bwMode="auto">
          <a:xfrm rot="10800000">
            <a:off x="4520161" y="2776681"/>
            <a:ext cx="1293120" cy="54864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肘形接點 146"/>
          <p:cNvCxnSpPr/>
          <p:nvPr/>
        </p:nvCxnSpPr>
        <p:spPr bwMode="auto">
          <a:xfrm>
            <a:off x="4577761" y="3008520"/>
            <a:ext cx="1321920" cy="708480"/>
          </a:xfrm>
          <a:prstGeom prst="bentConnector3">
            <a:avLst>
              <a:gd name="adj1" fmla="val 31161"/>
            </a:avLst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/>
          <p:nvPr/>
        </p:nvCxnSpPr>
        <p:spPr bwMode="auto">
          <a:xfrm>
            <a:off x="4577761" y="4017961"/>
            <a:ext cx="1293120" cy="456480"/>
          </a:xfrm>
          <a:prstGeom prst="bentConnector3">
            <a:avLst>
              <a:gd name="adj1" fmla="val 16359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2842561" y="5061960"/>
            <a:ext cx="115632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014" name="矩形 5"/>
          <p:cNvSpPr>
            <a:spLocks noChangeArrowheads="1"/>
          </p:cNvSpPr>
          <p:nvPr/>
        </p:nvSpPr>
        <p:spPr bwMode="auto">
          <a:xfrm>
            <a:off x="1897921" y="2484360"/>
            <a:ext cx="1236960" cy="88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矩形</a:t>
            </a:r>
            <a:endParaRPr lang="en-US" altLang="zh-TW" sz="1723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多邊形</a:t>
            </a:r>
            <a:endParaRPr lang="en-US" altLang="zh-TW" sz="1723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5015" name="矩形 7"/>
          <p:cNvSpPr>
            <a:spLocks noChangeArrowheads="1"/>
          </p:cNvSpPr>
          <p:nvPr/>
        </p:nvSpPr>
        <p:spPr bwMode="auto">
          <a:xfrm>
            <a:off x="1893601" y="3418920"/>
            <a:ext cx="1352160" cy="88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選擇</a:t>
            </a:r>
            <a:endParaRPr lang="en-US" altLang="zh-TW" sz="1723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橡皮擦</a:t>
            </a: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5016" name="矩形 8"/>
          <p:cNvSpPr>
            <a:spLocks noChangeArrowheads="1"/>
          </p:cNvSpPr>
          <p:nvPr/>
        </p:nvSpPr>
        <p:spPr bwMode="auto">
          <a:xfrm>
            <a:off x="1893601" y="4866120"/>
            <a:ext cx="1069524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筆寬粗細</a:t>
            </a: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85017" name="Picture 2" descr="https://encrypted-tbn3.gstatic.com/images?q=tbn:ANd9GcR9a0ghkyr81o37LGKZiCGFnrnUebC_TE3aMAvLfafyZuVr8dQNy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01" y="1665000"/>
            <a:ext cx="407520" cy="41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8" name="Picture 2" descr="https://encrypted-tbn3.gstatic.com/images?q=tbn:ANd9GcR9a0ghkyr81o37LGKZiCGFnrnUebC_TE3aMAvLfafyZuVr8dQNy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60" y="2046601"/>
            <a:ext cx="408960" cy="41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9" name="Picture 2" descr="https://encrypted-tbn3.gstatic.com/images?q=tbn:ANd9GcR9a0ghkyr81o37LGKZiCGFnrnUebC_TE3aMAvLfafyZuVr8dQNy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01" y="3884040"/>
            <a:ext cx="407520" cy="41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0" name="Picture 2" descr="https://encrypted-tbn3.gstatic.com/images?q=tbn:ANd9GcR9a0ghkyr81o37LGKZiCGFnrnUebC_TE3aMAvLfafyZuVr8dQNy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01" y="4854600"/>
            <a:ext cx="407520" cy="41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1" name="Picture 2" descr="https://encrypted-tbn3.gstatic.com/images?q=tbn:ANd9GcR9a0ghkyr81o37LGKZiCGFnrnUebC_TE3aMAvLfafyZuVr8dQNy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20" y="1762920"/>
            <a:ext cx="408960" cy="41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2" name="矩形 17"/>
          <p:cNvSpPr>
            <a:spLocks noChangeArrowheads="1"/>
          </p:cNvSpPr>
          <p:nvPr/>
        </p:nvSpPr>
        <p:spPr bwMode="auto">
          <a:xfrm>
            <a:off x="5842081" y="3178440"/>
            <a:ext cx="1611360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螢光筆</a:t>
            </a: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5023" name="矩形 20"/>
          <p:cNvSpPr>
            <a:spLocks noChangeArrowheads="1"/>
          </p:cNvSpPr>
          <p:nvPr/>
        </p:nvSpPr>
        <p:spPr bwMode="auto">
          <a:xfrm>
            <a:off x="5842081" y="3560040"/>
            <a:ext cx="1807200" cy="115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貼上圖片</a:t>
            </a:r>
            <a:endParaRPr lang="en-US" altLang="zh-TW" sz="1723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723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顏色</a:t>
            </a:r>
            <a:endParaRPr lang="en-US" altLang="zh-TW" sz="1723">
              <a:solidFill>
                <a:srgbClr val="FF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85024" name="Picture 2" descr="https://encrypted-tbn3.gstatic.com/images?q=tbn:ANd9GcR9a0ghkyr81o37LGKZiCGFnrnUebC_TE3aMAvLfafyZuVr8dQNy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40" y="3145320"/>
            <a:ext cx="408960" cy="41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5" name="Picture 2" descr="https://encrypted-tbn3.gstatic.com/images?q=tbn:ANd9GcR9a0ghkyr81o37LGKZiCGFnrnUebC_TE3aMAvLfafyZuVr8dQNy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1" y="4300200"/>
            <a:ext cx="407520" cy="41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48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5400" dirty="0" smtClean="0"/>
              <a:t>練習二：</a:t>
            </a:r>
            <a:r>
              <a:rPr lang="en-US" altLang="zh-TW" sz="5400" dirty="0" smtClean="0"/>
              <a:t>JoinNet </a:t>
            </a:r>
            <a:r>
              <a:rPr lang="zh-TW" altLang="en-US" sz="5400" dirty="0" smtClean="0"/>
              <a:t>印表機</a:t>
            </a:r>
            <a:endParaRPr lang="zh-TW" altLang="en-US" sz="5400" dirty="0"/>
          </a:p>
        </p:txBody>
      </p:sp>
      <p:pic>
        <p:nvPicPr>
          <p:cNvPr id="1026" name="Picture 2" descr="http://14434396.r.lightningbase-cdn.com/wp-content/uploads/elearning-wordpr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44132"/>
            <a:ext cx="2857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95283" y="4087906"/>
            <a:ext cx="3509682" cy="1477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列印一份教材</a:t>
            </a:r>
            <a:endParaRPr lang="en-US" altLang="zh-TW" sz="3200" dirty="0" smtClean="0"/>
          </a:p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使用標記工具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13664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9712"/>
            <a:ext cx="7785847" cy="914400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私人筆記，每個人都有的個人白</a:t>
            </a:r>
            <a:r>
              <a:rPr lang="zh-TW" altLang="en-US" sz="3600" dirty="0" smtClean="0"/>
              <a:t>板</a:t>
            </a:r>
            <a:endParaRPr lang="zh-TW" altLang="zh-TW" sz="3600" dirty="0" smtClean="0"/>
          </a:p>
        </p:txBody>
      </p:sp>
      <p:pic>
        <p:nvPicPr>
          <p:cNvPr id="87045" name="Picture 4" descr="私人筆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840"/>
            <a:ext cx="9144000" cy="549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矩形 6"/>
          <p:cNvSpPr>
            <a:spLocks noChangeArrowheads="1"/>
          </p:cNvSpPr>
          <p:nvPr/>
        </p:nvSpPr>
        <p:spPr bwMode="auto">
          <a:xfrm>
            <a:off x="5617440" y="1691280"/>
            <a:ext cx="3526560" cy="50299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46" tIns="44476" rIns="88946" bIns="44476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4603680" y="2409839"/>
            <a:ext cx="2220480" cy="84960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algn="ctr" defTabSz="913974">
              <a:defRPr/>
            </a:pPr>
            <a:r>
              <a:rPr lang="zh-TW" altLang="en-US" sz="1633" dirty="0">
                <a:solidFill>
                  <a:schemeClr val="tx1"/>
                </a:solidFill>
                <a:latin typeface="思源黑體 TWHK Light" panose="020B0300000000000000" pitchFamily="34" charset="-120"/>
                <a:ea typeface="思源黑體 TWHK Light" panose="020B0300000000000000" pitchFamily="34" charset="-120"/>
              </a:rPr>
              <a:t>三個箭頭的按鈕</a:t>
            </a:r>
            <a:endParaRPr lang="en-US" altLang="zh-TW" sz="1633" dirty="0">
              <a:solidFill>
                <a:schemeClr val="tx1"/>
              </a:solidFill>
              <a:latin typeface="思源黑體 TWHK Light" panose="020B0300000000000000" pitchFamily="34" charset="-120"/>
              <a:ea typeface="思源黑體 TWHK Light" panose="020B0300000000000000" pitchFamily="34" charset="-120"/>
            </a:endParaRPr>
          </a:p>
          <a:p>
            <a:pPr algn="ctr" defTabSz="913974">
              <a:defRPr/>
            </a:pPr>
            <a:r>
              <a:rPr lang="zh-TW" altLang="en-US" sz="1633" dirty="0">
                <a:solidFill>
                  <a:schemeClr val="tx1"/>
                </a:solidFill>
                <a:latin typeface="思源黑體 TWHK Light" panose="020B0300000000000000" pitchFamily="34" charset="-120"/>
                <a:ea typeface="思源黑體 TWHK Light" panose="020B0300000000000000" pitchFamily="34" charset="-120"/>
              </a:rPr>
              <a:t>打開私人筆記</a:t>
            </a:r>
          </a:p>
        </p:txBody>
      </p:sp>
      <p:sp>
        <p:nvSpPr>
          <p:cNvPr id="5" name="向下箭號 4"/>
          <p:cNvSpPr/>
          <p:nvPr/>
        </p:nvSpPr>
        <p:spPr bwMode="auto">
          <a:xfrm flipV="1">
            <a:off x="5551200" y="2147760"/>
            <a:ext cx="262080" cy="326880"/>
          </a:xfrm>
          <a:prstGeom prst="downArrow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904" tIns="41452" rIns="82904" bIns="41452"/>
          <a:lstStyle/>
          <a:p>
            <a:pPr defTabSz="913974">
              <a:defRPr/>
            </a:pPr>
            <a:endParaRPr lang="zh-TW" altLang="en-US" sz="163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5400" dirty="0" smtClean="0"/>
              <a:t>練習三：私人筆記</a:t>
            </a:r>
            <a:endParaRPr lang="zh-TW" altLang="en-US" sz="5400" dirty="0"/>
          </a:p>
        </p:txBody>
      </p:sp>
      <p:pic>
        <p:nvPicPr>
          <p:cNvPr id="1026" name="Picture 2" descr="http://14434396.r.lightningbase-cdn.com/wp-content/uploads/elearning-wordpr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44132"/>
            <a:ext cx="2857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95283" y="4087906"/>
            <a:ext cx="350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使用私人筆記</a:t>
            </a:r>
            <a:endParaRPr lang="en-US" altLang="zh-TW" sz="3200" dirty="0" smtClean="0"/>
          </a:p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上傳至白板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69854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000" dirty="0"/>
              <a:t>共同瀏覽網頁、桌面共享、即時現場統計功能</a:t>
            </a:r>
          </a:p>
        </p:txBody>
      </p:sp>
    </p:spTree>
    <p:extLst>
      <p:ext uri="{BB962C8B-B14F-4D97-AF65-F5344CB8AC3E}">
        <p14:creationId xmlns:p14="http://schemas.microsoft.com/office/powerpoint/2010/main" val="1485287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zh-TW" altLang="en-US" sz="2200" dirty="0"/>
              <a:t>共同瀏覽網頁－由主持人輸入完整網址／”網頁擷取”至白</a:t>
            </a:r>
            <a:r>
              <a:rPr lang="zh-TW" altLang="en-US" sz="2200" dirty="0" smtClean="0"/>
              <a:t>板</a:t>
            </a:r>
            <a:endParaRPr lang="en-US" altLang="zh-TW" sz="2200" dirty="0" smtClean="0"/>
          </a:p>
        </p:txBody>
      </p:sp>
      <p:pic>
        <p:nvPicPr>
          <p:cNvPr id="890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723" r="9123" b="10991"/>
          <a:stretch>
            <a:fillRect/>
          </a:stretch>
        </p:blipFill>
        <p:spPr bwMode="auto">
          <a:xfrm>
            <a:off x="456480" y="1255617"/>
            <a:ext cx="8180640" cy="540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4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5400" dirty="0" smtClean="0"/>
              <a:t>練習四：共同瀏覽網頁</a:t>
            </a:r>
            <a:endParaRPr lang="zh-TW" altLang="en-US" sz="5400" dirty="0"/>
          </a:p>
        </p:txBody>
      </p:sp>
      <p:pic>
        <p:nvPicPr>
          <p:cNvPr id="1026" name="Picture 2" descr="http://14434396.r.lightningbase-cdn.com/wp-content/uploads/elearning-wordpr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44132"/>
            <a:ext cx="2857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95282" y="4087906"/>
            <a:ext cx="4316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瀏覽網頁</a:t>
            </a:r>
            <a:endParaRPr lang="en-US" altLang="zh-TW" sz="3200" dirty="0" smtClean="0"/>
          </a:p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網頁擷取</a:t>
            </a:r>
            <a:endParaRPr lang="en-US" altLang="zh-TW" sz="3200" dirty="0" smtClean="0"/>
          </a:p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播放 </a:t>
            </a:r>
            <a:r>
              <a:rPr lang="en-US" altLang="zh-TW" sz="3200" dirty="0" err="1" smtClean="0"/>
              <a:t>Youtube</a:t>
            </a:r>
            <a:r>
              <a:rPr lang="en-US" altLang="zh-TW" sz="3200" dirty="0" smtClean="0"/>
              <a:t> </a:t>
            </a:r>
            <a:r>
              <a:rPr lang="zh-TW" altLang="en-US" sz="3200" dirty="0" smtClean="0"/>
              <a:t>影片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7312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瀏覽 </a:t>
            </a:r>
            <a:r>
              <a:rPr lang="en-US" altLang="zh-TW" dirty="0" smtClean="0"/>
              <a:t>Moodle </a:t>
            </a:r>
            <a:r>
              <a:rPr lang="zh-TW" altLang="en-US" dirty="0" smtClean="0"/>
              <a:t>頁面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09880"/>
            <a:ext cx="8783638" cy="4681177"/>
          </a:xfrm>
        </p:spPr>
      </p:pic>
    </p:spTree>
    <p:extLst>
      <p:ext uri="{BB962C8B-B14F-4D97-AF65-F5344CB8AC3E}">
        <p14:creationId xmlns:p14="http://schemas.microsoft.com/office/powerpoint/2010/main" val="1421738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zh-TW" altLang="en-US" sz="2200" dirty="0"/>
              <a:t>桌面共享－擁有主持權的人，可以共享電腦操作給所有人</a:t>
            </a:r>
            <a:r>
              <a:rPr lang="zh-TW" altLang="en-US" sz="2200" dirty="0" smtClean="0"/>
              <a:t>看</a:t>
            </a:r>
            <a:endParaRPr lang="en-US" altLang="zh-TW" sz="2200" dirty="0" smtClean="0"/>
          </a:p>
        </p:txBody>
      </p:sp>
      <p:pic>
        <p:nvPicPr>
          <p:cNvPr id="93189" name="Picture 4" descr="桌面共享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6704"/>
            <a:ext cx="9144000" cy="54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“共享”的按鈕記得要</a:t>
            </a:r>
            <a:r>
              <a:rPr lang="zh-TW" altLang="en-US" dirty="0" smtClean="0"/>
              <a:t>點選</a:t>
            </a:r>
            <a:endParaRPr lang="en-US" altLang="zh-TW" dirty="0" smtClean="0"/>
          </a:p>
        </p:txBody>
      </p:sp>
      <p:pic>
        <p:nvPicPr>
          <p:cNvPr id="942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839"/>
            <a:ext cx="9144000" cy="54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5" name="矩形 6"/>
          <p:cNvSpPr>
            <a:spLocks noChangeArrowheads="1"/>
          </p:cNvSpPr>
          <p:nvPr/>
        </p:nvSpPr>
        <p:spPr bwMode="auto">
          <a:xfrm>
            <a:off x="1648800" y="2100240"/>
            <a:ext cx="2465280" cy="1306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46" tIns="44476" rIns="88946" bIns="44476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1670400" y="3239279"/>
            <a:ext cx="2800800" cy="42480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algn="ctr" defTabSz="913974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選擇你要分享的視窗</a:t>
            </a:r>
            <a:endParaRPr lang="en-US" altLang="zh-TW" sz="1633" dirty="0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6336000" y="5894640"/>
            <a:ext cx="2220480" cy="96336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algn="ctr" defTabSz="913974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2.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共享的視窗會在紅色框框之內</a:t>
            </a:r>
          </a:p>
        </p:txBody>
      </p:sp>
    </p:spTree>
    <p:extLst>
      <p:ext uri="{BB962C8B-B14F-4D97-AF65-F5344CB8AC3E}">
        <p14:creationId xmlns:p14="http://schemas.microsoft.com/office/powerpoint/2010/main" val="21351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遠端操控－進入對方電腦，協助操</a:t>
            </a:r>
            <a:r>
              <a:rPr lang="zh-TW" altLang="en-US" sz="3600" dirty="0" smtClean="0"/>
              <a:t>控</a:t>
            </a:r>
            <a:endParaRPr lang="en-US" altLang="zh-TW" sz="3600" dirty="0" smtClean="0"/>
          </a:p>
        </p:txBody>
      </p:sp>
      <p:pic>
        <p:nvPicPr>
          <p:cNvPr id="96262" name="Picture 1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266"/>
            <a:ext cx="9144000" cy="54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矩形 8"/>
          <p:cNvSpPr>
            <a:spLocks noChangeArrowheads="1"/>
          </p:cNvSpPr>
          <p:nvPr/>
        </p:nvSpPr>
        <p:spPr bwMode="auto">
          <a:xfrm>
            <a:off x="1828800" y="1900186"/>
            <a:ext cx="3134880" cy="5875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46" tIns="44476" rIns="88946" bIns="44476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1995840" y="2595707"/>
            <a:ext cx="2800800" cy="140256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defTabSz="913974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 選擇 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控制者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</a:p>
          <a:p>
            <a:pPr defTabSz="913974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2.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 選擇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被控制者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</a:p>
          <a:p>
            <a:pPr defTabSz="913974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3.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 點選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操控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按鈕</a:t>
            </a:r>
            <a:endParaRPr lang="en-US" altLang="zh-TW" sz="1633" dirty="0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  <a:p>
            <a:pPr defTabSz="913974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4.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 雙方同意，即可進行</a:t>
            </a:r>
            <a:endParaRPr lang="en-US" altLang="zh-TW" sz="1633" dirty="0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952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4200" dirty="0" smtClean="0"/>
              <a:t>練習五：桌面共享與遠距離操控</a:t>
            </a:r>
            <a:endParaRPr lang="zh-TW" altLang="en-US" sz="4200" dirty="0"/>
          </a:p>
        </p:txBody>
      </p:sp>
      <p:pic>
        <p:nvPicPr>
          <p:cNvPr id="1026" name="Picture 2" descr="http://14434396.r.lightningbase-cdn.com/wp-content/uploads/elearning-wordpr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44132"/>
            <a:ext cx="2857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95282" y="4087906"/>
            <a:ext cx="4316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桌面共享</a:t>
            </a:r>
            <a:endParaRPr lang="en-US" altLang="zh-TW" sz="3200" dirty="0" smtClean="0"/>
          </a:p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遠距離操控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55314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6" y="654755"/>
            <a:ext cx="7862400" cy="527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4" name="矩形 1"/>
          <p:cNvSpPr>
            <a:spLocks noChangeArrowheads="1"/>
          </p:cNvSpPr>
          <p:nvPr/>
        </p:nvSpPr>
        <p:spPr bwMode="auto">
          <a:xfrm>
            <a:off x="1826366" y="2814755"/>
            <a:ext cx="588960" cy="3873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68" tIns="44487" rIns="88968" bIns="44487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15" name="向下箭號 14"/>
          <p:cNvSpPr/>
          <p:nvPr/>
        </p:nvSpPr>
        <p:spPr bwMode="auto">
          <a:xfrm flipV="1">
            <a:off x="2056766" y="3183396"/>
            <a:ext cx="260640" cy="326880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904" tIns="41452" rIns="82904" bIns="41452"/>
          <a:lstStyle/>
          <a:p>
            <a:pPr defTabSz="913974">
              <a:defRPr/>
            </a:pPr>
            <a:endParaRPr lang="zh-TW" altLang="en-US" sz="1633">
              <a:solidFill>
                <a:schemeClr val="tx1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1436126" y="3445476"/>
            <a:ext cx="1501920" cy="42480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algn="ctr" defTabSz="913974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彩色照相</a:t>
            </a:r>
          </a:p>
        </p:txBody>
      </p:sp>
      <p:sp>
        <p:nvSpPr>
          <p:cNvPr id="97287" name="Text Box 2"/>
          <p:cNvSpPr txBox="1">
            <a:spLocks noChangeArrowheads="1"/>
          </p:cNvSpPr>
          <p:nvPr/>
        </p:nvSpPr>
        <p:spPr bwMode="auto">
          <a:xfrm>
            <a:off x="527486" y="6011555"/>
            <a:ext cx="4631040" cy="42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78" tIns="45394" rIns="90778" bIns="45394">
            <a:spAutoFit/>
          </a:bodyPr>
          <a:lstStyle>
            <a:lvl1pPr defTabSz="100806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177">
                <a:solidFill>
                  <a:srgbClr val="FF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彩色照相</a:t>
            </a:r>
            <a:r>
              <a:rPr lang="zh-TW" altLang="en-US" sz="2177">
                <a:solidFill>
                  <a:srgbClr val="333399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，擷取</a:t>
            </a:r>
            <a:r>
              <a:rPr lang="zh-TW" altLang="en-US" sz="2177" u="sng">
                <a:solidFill>
                  <a:srgbClr val="333399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視訊畫面</a:t>
            </a:r>
            <a:r>
              <a:rPr lang="zh-TW" altLang="en-US" sz="2177">
                <a:solidFill>
                  <a:srgbClr val="333399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上傳至白板</a:t>
            </a:r>
            <a:endParaRPr lang="en-US" altLang="zh-TW" sz="2177">
              <a:solidFill>
                <a:srgbClr val="333399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972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86" y="3477155"/>
            <a:ext cx="2872800" cy="291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圓角矩形 18"/>
          <p:cNvSpPr/>
          <p:nvPr/>
        </p:nvSpPr>
        <p:spPr bwMode="auto">
          <a:xfrm>
            <a:off x="5679806" y="6224676"/>
            <a:ext cx="2515680" cy="42480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2904" tIns="41452" rIns="82904" bIns="41452" anchor="ctr"/>
          <a:lstStyle/>
          <a:p>
            <a:pPr algn="ctr" defTabSz="913974">
              <a:defRPr/>
            </a:pP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2.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點選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上傳</a:t>
            </a:r>
            <a:r>
              <a:rPr lang="en-US" altLang="zh-TW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r>
              <a:rPr lang="zh-TW" altLang="en-US" sz="1633" dirty="0">
                <a:solidFill>
                  <a:schemeClr val="tx1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即可</a:t>
            </a:r>
          </a:p>
        </p:txBody>
      </p:sp>
      <p:sp>
        <p:nvSpPr>
          <p:cNvPr id="97290" name="矩形 1"/>
          <p:cNvSpPr>
            <a:spLocks noChangeArrowheads="1"/>
          </p:cNvSpPr>
          <p:nvPr/>
        </p:nvSpPr>
        <p:spPr bwMode="auto">
          <a:xfrm>
            <a:off x="8064446" y="5880515"/>
            <a:ext cx="587520" cy="194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68" tIns="44487" rIns="88968" bIns="44487"/>
          <a:lstStyle>
            <a:lvl1pPr defTabSz="1077913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77913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779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779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779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77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34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5400" dirty="0" smtClean="0"/>
              <a:t>練習六：彩色照相</a:t>
            </a:r>
            <a:endParaRPr lang="zh-TW" altLang="en-US" sz="5400" dirty="0"/>
          </a:p>
        </p:txBody>
      </p:sp>
      <p:pic>
        <p:nvPicPr>
          <p:cNvPr id="1026" name="Picture 2" descr="http://14434396.r.lightningbase-cdn.com/wp-content/uploads/elearning-wordpr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44132"/>
            <a:ext cx="2857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95282" y="4087906"/>
            <a:ext cx="4316505" cy="73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 smtClean="0"/>
              <a:t>拍照上傳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28276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設定 </a:t>
            </a:r>
            <a:r>
              <a:rPr lang="en-US" altLang="zh-TW" dirty="0" smtClean="0"/>
              <a:t>My Picture</a:t>
            </a:r>
            <a:endParaRPr lang="zh-TW" altLang="en-US" dirty="0"/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0" r="67331"/>
          <a:stretch>
            <a:fillRect/>
          </a:stretch>
        </p:blipFill>
        <p:spPr bwMode="auto">
          <a:xfrm>
            <a:off x="665430" y="1729503"/>
            <a:ext cx="3612960" cy="471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90" y="2155743"/>
            <a:ext cx="3676320" cy="320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 bwMode="auto">
          <a:xfrm>
            <a:off x="674069" y="6134464"/>
            <a:ext cx="576000" cy="313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71" tIns="44786" rIns="89571" bIns="44786" anchor="ctr"/>
          <a:lstStyle/>
          <a:p>
            <a:pPr algn="ctr" eaLnBrk="1" hangingPunct="1">
              <a:defRPr/>
            </a:pPr>
            <a:endParaRPr lang="zh-TW" altLang="en-US" sz="1633"/>
          </a:p>
        </p:txBody>
      </p:sp>
      <p:sp>
        <p:nvSpPr>
          <p:cNvPr id="9" name="矩形 8"/>
          <p:cNvSpPr/>
          <p:nvPr/>
        </p:nvSpPr>
        <p:spPr bwMode="auto">
          <a:xfrm>
            <a:off x="674070" y="1998783"/>
            <a:ext cx="2092320" cy="407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71" tIns="44786" rIns="89571" bIns="44786" anchor="ctr"/>
          <a:lstStyle/>
          <a:p>
            <a:pPr algn="ctr" eaLnBrk="1" hangingPunct="1">
              <a:defRPr/>
            </a:pPr>
            <a:endParaRPr lang="zh-TW" altLang="en-US" sz="1633"/>
          </a:p>
        </p:txBody>
      </p:sp>
      <p:sp>
        <p:nvSpPr>
          <p:cNvPr id="11" name="橢圓 10"/>
          <p:cNvSpPr/>
          <p:nvPr/>
        </p:nvSpPr>
        <p:spPr bwMode="auto">
          <a:xfrm>
            <a:off x="1038390" y="5875264"/>
            <a:ext cx="436320" cy="41616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71" tIns="44786" rIns="89571" bIns="44786" anchor="ctr"/>
          <a:lstStyle/>
          <a:p>
            <a:pPr algn="ctr" defTabSz="987475">
              <a:defRPr/>
            </a:pPr>
            <a:r>
              <a:rPr lang="en-US" altLang="zh-TW" sz="1996" dirty="0">
                <a:solidFill>
                  <a:srgbClr val="000000"/>
                </a:solidFill>
              </a:rPr>
              <a:t>1</a:t>
            </a:r>
            <a:endParaRPr lang="zh-TW" altLang="en-US" sz="1996" dirty="0">
              <a:solidFill>
                <a:srgbClr val="000000"/>
              </a:solidFill>
            </a:endParaRPr>
          </a:p>
        </p:txBody>
      </p:sp>
      <p:sp>
        <p:nvSpPr>
          <p:cNvPr id="12" name="橢圓 11"/>
          <p:cNvSpPr/>
          <p:nvPr/>
        </p:nvSpPr>
        <p:spPr bwMode="auto">
          <a:xfrm>
            <a:off x="2406390" y="1582623"/>
            <a:ext cx="436320" cy="41616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71" tIns="44786" rIns="89571" bIns="44786" anchor="ctr"/>
          <a:lstStyle/>
          <a:p>
            <a:pPr algn="ctr" defTabSz="987475">
              <a:defRPr/>
            </a:pPr>
            <a:r>
              <a:rPr lang="en-US" altLang="zh-TW" sz="1996" dirty="0">
                <a:solidFill>
                  <a:srgbClr val="000000"/>
                </a:solidFill>
              </a:rPr>
              <a:t>2</a:t>
            </a:r>
            <a:endParaRPr lang="zh-TW" altLang="en-US" sz="1996" dirty="0">
              <a:solidFill>
                <a:srgbClr val="000000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7532790" y="3124864"/>
            <a:ext cx="718560" cy="204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71" tIns="44786" rIns="89571" bIns="44786" anchor="ctr"/>
          <a:lstStyle/>
          <a:p>
            <a:pPr algn="ctr" eaLnBrk="1" hangingPunct="1">
              <a:defRPr/>
            </a:pPr>
            <a:endParaRPr lang="zh-TW" altLang="en-US" sz="1633"/>
          </a:p>
        </p:txBody>
      </p:sp>
      <p:sp>
        <p:nvSpPr>
          <p:cNvPr id="13" name="橢圓 12"/>
          <p:cNvSpPr/>
          <p:nvPr/>
        </p:nvSpPr>
        <p:spPr bwMode="auto">
          <a:xfrm>
            <a:off x="8167830" y="2903104"/>
            <a:ext cx="436320" cy="41616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9571" tIns="44786" rIns="89571" bIns="44786" anchor="ctr"/>
          <a:lstStyle/>
          <a:p>
            <a:pPr algn="ctr" defTabSz="987475">
              <a:defRPr/>
            </a:pPr>
            <a:r>
              <a:rPr lang="en-US" altLang="zh-TW" sz="1996" dirty="0">
                <a:solidFill>
                  <a:srgbClr val="000000"/>
                </a:solidFill>
              </a:rPr>
              <a:t>3</a:t>
            </a:r>
            <a:endParaRPr lang="zh-TW" altLang="en-US" sz="199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5400" dirty="0" smtClean="0"/>
              <a:t>練習七：設定我的照片</a:t>
            </a:r>
            <a:endParaRPr lang="zh-TW" altLang="en-US" sz="5400" dirty="0"/>
          </a:p>
        </p:txBody>
      </p:sp>
      <p:pic>
        <p:nvPicPr>
          <p:cNvPr id="1026" name="Picture 2" descr="http://14434396.r.lightningbase-cdn.com/wp-content/uploads/elearning-wordpr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44132"/>
            <a:ext cx="2857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95282" y="4087906"/>
            <a:ext cx="4316505" cy="73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lnSpc>
                <a:spcPct val="150000"/>
              </a:lnSpc>
              <a:buFont typeface="+mj-lt"/>
              <a:buAutoNum type="arabicPeriod"/>
            </a:pPr>
            <a:r>
              <a:rPr lang="en-US" altLang="zh-TW" sz="3200" dirty="0" smtClean="0"/>
              <a:t>My Picture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36205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400"/>
            <a:ext cx="9144000" cy="549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 bwMode="auto">
          <a:xfrm>
            <a:off x="4572000" y="3409200"/>
            <a:ext cx="1872000" cy="48816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algn="ctr" defTabSz="931655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 2. 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點選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內容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endParaRPr lang="zh-TW" altLang="en-US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102405" name="Rectangle 8"/>
          <p:cNvSpPr>
            <a:spLocks noChangeArrowheads="1"/>
          </p:cNvSpPr>
          <p:nvPr/>
        </p:nvSpPr>
        <p:spPr bwMode="auto">
          <a:xfrm>
            <a:off x="5292000" y="2997360"/>
            <a:ext cx="792000" cy="2246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487" tIns="42246" rIns="84487" bIns="42246" anchor="ctr"/>
          <a:lstStyle>
            <a:lvl1pPr defTabSz="930275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30275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30275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30275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30275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102406" name="Rectangle 8"/>
          <p:cNvSpPr>
            <a:spLocks noChangeArrowheads="1"/>
          </p:cNvSpPr>
          <p:nvPr/>
        </p:nvSpPr>
        <p:spPr bwMode="auto">
          <a:xfrm>
            <a:off x="-2880" y="1957680"/>
            <a:ext cx="1177920" cy="2246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487" tIns="42246" rIns="84487" bIns="42246" anchor="ctr"/>
          <a:lstStyle>
            <a:lvl1pPr defTabSz="930275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30275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30275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30275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30275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456480" y="2359441"/>
            <a:ext cx="1873440" cy="48816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algn="ctr" defTabSz="931655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 1. 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選擇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列印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endParaRPr lang="zh-TW" altLang="en-US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直接開啟選”列印”／”內容</a:t>
            </a:r>
            <a:r>
              <a:rPr lang="zh-TW" altLang="en-US" dirty="0" smtClean="0"/>
              <a:t>”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0560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 r="2745" b="6029"/>
          <a:stretch>
            <a:fillRect/>
          </a:stretch>
        </p:blipFill>
        <p:spPr bwMode="auto">
          <a:xfrm>
            <a:off x="1241047" y="1329586"/>
            <a:ext cx="6544800" cy="511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9" name="Rectangle 8"/>
          <p:cNvSpPr>
            <a:spLocks noChangeArrowheads="1"/>
          </p:cNvSpPr>
          <p:nvPr/>
        </p:nvSpPr>
        <p:spPr bwMode="auto">
          <a:xfrm>
            <a:off x="3281527" y="2822867"/>
            <a:ext cx="576000" cy="223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487" tIns="42246" rIns="84487" bIns="42246" anchor="ctr"/>
          <a:lstStyle>
            <a:lvl1pPr defTabSz="930275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30275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30275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30275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30275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103430" name="Rectangle 8"/>
          <p:cNvSpPr>
            <a:spLocks noChangeArrowheads="1"/>
          </p:cNvSpPr>
          <p:nvPr/>
        </p:nvSpPr>
        <p:spPr bwMode="auto">
          <a:xfrm>
            <a:off x="5369527" y="4991507"/>
            <a:ext cx="576000" cy="223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487" tIns="42246" rIns="84487" bIns="42246" anchor="ctr"/>
          <a:lstStyle>
            <a:lvl1pPr defTabSz="930275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30275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30275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30275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30275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3281527" y="3126707"/>
            <a:ext cx="1872000" cy="48672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algn="ctr" defTabSz="931655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1.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紙張／品質</a:t>
            </a:r>
          </a:p>
        </p:txBody>
      </p:sp>
      <p:sp>
        <p:nvSpPr>
          <p:cNvPr id="10" name="圓角矩形 9"/>
          <p:cNvSpPr/>
          <p:nvPr/>
        </p:nvSpPr>
        <p:spPr bwMode="auto">
          <a:xfrm>
            <a:off x="5350806" y="5401906"/>
            <a:ext cx="1872000" cy="48816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algn="ctr" defTabSz="931655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2.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點選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進階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  <a:endParaRPr lang="zh-TW" altLang="en-US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選”紙張／品質”的“進階</a:t>
            </a:r>
            <a:r>
              <a:rPr lang="zh-TW" altLang="en-US" dirty="0" smtClean="0"/>
              <a:t>”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00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以老師身分登入 </a:t>
            </a:r>
            <a:r>
              <a:rPr lang="en-US" altLang="zh-TW" dirty="0" smtClean="0"/>
              <a:t>Moodle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09880"/>
            <a:ext cx="8783638" cy="4681177"/>
          </a:xfrm>
        </p:spPr>
      </p:pic>
    </p:spTree>
    <p:extLst>
      <p:ext uri="{BB962C8B-B14F-4D97-AF65-F5344CB8AC3E}">
        <p14:creationId xmlns:p14="http://schemas.microsoft.com/office/powerpoint/2010/main" val="26022736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75dpi →</a:t>
            </a:r>
            <a:r>
              <a:rPr lang="en-US" altLang="zh-TW" dirty="0" err="1"/>
              <a:t>ppt</a:t>
            </a:r>
            <a:r>
              <a:rPr lang="zh-TW" altLang="en-US" dirty="0"/>
              <a:t>；</a:t>
            </a:r>
            <a:r>
              <a:rPr lang="en-US" altLang="zh-TW" dirty="0"/>
              <a:t>100dpi →</a:t>
            </a:r>
            <a:r>
              <a:rPr lang="en-US" altLang="zh-TW" dirty="0" err="1" smtClean="0"/>
              <a:t>pdf,word</a:t>
            </a:r>
            <a:endParaRPr lang="zh-TW" altLang="en-US" dirty="0"/>
          </a:p>
        </p:txBody>
      </p:sp>
      <p:sp>
        <p:nvSpPr>
          <p:cNvPr id="104451" name="Explosion 1 2"/>
          <p:cNvSpPr>
            <a:spLocks noChangeArrowheads="1"/>
          </p:cNvSpPr>
          <p:nvPr/>
        </p:nvSpPr>
        <p:spPr bwMode="auto">
          <a:xfrm>
            <a:off x="7158007" y="4953792"/>
            <a:ext cx="305280" cy="290880"/>
          </a:xfrm>
          <a:prstGeom prst="irregularSeal1">
            <a:avLst/>
          </a:prstGeom>
          <a:solidFill>
            <a:srgbClr val="FFC000"/>
          </a:solidFill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lIns="91370" tIns="45685" rIns="91370" bIns="45685" anchor="ctr"/>
          <a:lstStyle>
            <a:lvl1pPr defTabSz="1006475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06475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06475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06475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06475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zh-TW" altLang="zh-TW" sz="1905">
              <a:solidFill>
                <a:srgbClr val="FFFFFF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pic>
        <p:nvPicPr>
          <p:cNvPr id="1044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7" r="3065" b="5692"/>
          <a:stretch>
            <a:fillRect/>
          </a:stretch>
        </p:blipFill>
        <p:spPr bwMode="auto">
          <a:xfrm>
            <a:off x="1297207" y="1222751"/>
            <a:ext cx="6488640" cy="5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4" name="Rectangle 8"/>
          <p:cNvSpPr>
            <a:spLocks noChangeArrowheads="1"/>
          </p:cNvSpPr>
          <p:nvPr/>
        </p:nvSpPr>
        <p:spPr bwMode="auto">
          <a:xfrm>
            <a:off x="3238327" y="3404351"/>
            <a:ext cx="1874880" cy="9604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487" tIns="42246" rIns="84487" bIns="42246" anchor="ctr"/>
          <a:lstStyle>
            <a:lvl1pPr defTabSz="930275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30275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30275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30275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30275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905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5333527" y="3545471"/>
            <a:ext cx="2299680" cy="1226880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4508" tIns="42256" rIns="84508" bIns="42256" anchor="ctr"/>
          <a:lstStyle/>
          <a:p>
            <a:pPr algn="ctr" defTabSz="931655">
              <a:defRPr/>
            </a:pP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切換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“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列印品質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”</a:t>
            </a:r>
          </a:p>
          <a:p>
            <a:pPr algn="ctr" defTabSz="931655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75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、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100</a:t>
            </a:r>
          </a:p>
          <a:p>
            <a:pPr algn="ctr" defTabSz="931655">
              <a:defRPr/>
            </a:pP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150</a:t>
            </a:r>
            <a:r>
              <a:rPr lang="zh-TW" altLang="en-US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、</a:t>
            </a:r>
            <a:r>
              <a:rPr lang="en-US" altLang="zh-TW" sz="1633" dirty="0">
                <a:solidFill>
                  <a:srgbClr val="000000"/>
                </a:solidFill>
                <a:latin typeface="Tahoma" panose="020B0604030504040204" pitchFamily="34" charset="0"/>
                <a:ea typeface="思源黑體 TWHK Light" panose="020B0300000000000000" pitchFamily="34" charset="-120"/>
              </a:rPr>
              <a:t>300dpi</a:t>
            </a:r>
            <a:endParaRPr lang="zh-TW" altLang="en-US" sz="1633" dirty="0">
              <a:solidFill>
                <a:srgbClr val="000000"/>
              </a:solidFill>
              <a:latin typeface="Tahoma" panose="020B0604030504040204" pitchFamily="34" charset="0"/>
              <a:ea typeface="思源黑體 TWHK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90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hongai.co/wp-content/uploads/2013/06/QA-with-Pigeon-Racing-Champion-Jim-Greel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8293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8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5200" b="1" dirty="0" smtClean="0"/>
              <a:t>敬請指教</a:t>
            </a:r>
            <a:endParaRPr lang="zh-TW" altLang="en-US" sz="5200" b="1" dirty="0"/>
          </a:p>
        </p:txBody>
      </p:sp>
      <p:pic>
        <p:nvPicPr>
          <p:cNvPr id="6" name="圖片 5" descr="joinnet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0" y="5421966"/>
            <a:ext cx="2628900" cy="10191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628900" y="5552372"/>
            <a:ext cx="3455893" cy="888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dirty="0" smtClean="0"/>
              <a:t>地址：</a:t>
            </a:r>
            <a:r>
              <a:rPr lang="en-US" altLang="zh-TW" sz="1200" dirty="0" smtClean="0"/>
              <a:t>403 </a:t>
            </a:r>
            <a:r>
              <a:rPr lang="zh-TW" altLang="en-US" sz="1200" dirty="0" smtClean="0"/>
              <a:t>台中市西區向上路一段 </a:t>
            </a:r>
            <a:r>
              <a:rPr lang="en-US" altLang="zh-TW" sz="1200" dirty="0" smtClean="0"/>
              <a:t>79 </a:t>
            </a:r>
            <a:r>
              <a:rPr lang="zh-TW" altLang="en-US" sz="1200" dirty="0" smtClean="0"/>
              <a:t>巷 </a:t>
            </a:r>
            <a:r>
              <a:rPr lang="en-US" altLang="zh-TW" sz="1200" dirty="0" smtClean="0"/>
              <a:t>82 </a:t>
            </a:r>
            <a:r>
              <a:rPr lang="zh-TW" altLang="en-US" sz="1200" dirty="0" smtClean="0"/>
              <a:t>號</a:t>
            </a:r>
            <a:endParaRPr lang="en-US" altLang="zh-TW" sz="1200" dirty="0" smtClean="0"/>
          </a:p>
          <a:p>
            <a:pPr>
              <a:lnSpc>
                <a:spcPct val="150000"/>
              </a:lnSpc>
            </a:pPr>
            <a:r>
              <a:rPr lang="zh-TW" altLang="en-US" sz="1200" dirty="0" smtClean="0"/>
              <a:t>電話：</a:t>
            </a:r>
            <a:r>
              <a:rPr lang="en-US" altLang="zh-TW" sz="1200" dirty="0" smtClean="0"/>
              <a:t>(04) 2302-2055</a:t>
            </a:r>
            <a:endParaRPr lang="en-US" altLang="zh-TW" sz="1200" dirty="0"/>
          </a:p>
          <a:p>
            <a:pPr>
              <a:lnSpc>
                <a:spcPct val="150000"/>
              </a:lnSpc>
            </a:pPr>
            <a:r>
              <a:rPr lang="zh-TW" altLang="en-US" sz="1200" dirty="0" smtClean="0"/>
              <a:t>傳真：</a:t>
            </a:r>
            <a:r>
              <a:rPr lang="en-US" altLang="zh-TW" sz="1200" dirty="0" smtClean="0"/>
              <a:t>(04) 2302-2057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76327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選擇可用的課程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09880"/>
            <a:ext cx="8783638" cy="4681177"/>
          </a:xfrm>
        </p:spPr>
      </p:pic>
    </p:spTree>
    <p:extLst>
      <p:ext uri="{BB962C8B-B14F-4D97-AF65-F5344CB8AC3E}">
        <p14:creationId xmlns:p14="http://schemas.microsoft.com/office/powerpoint/2010/main" val="390024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點選啟動編輯模式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09880"/>
            <a:ext cx="8783638" cy="4681177"/>
          </a:xfrm>
        </p:spPr>
      </p:pic>
    </p:spTree>
    <p:extLst>
      <p:ext uri="{BB962C8B-B14F-4D97-AF65-F5344CB8AC3E}">
        <p14:creationId xmlns:p14="http://schemas.microsoft.com/office/powerpoint/2010/main" val="278753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點選新增活動或資源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09880"/>
            <a:ext cx="8783638" cy="4681177"/>
          </a:xfrm>
        </p:spPr>
      </p:pic>
    </p:spTree>
    <p:extLst>
      <p:ext uri="{BB962C8B-B14F-4D97-AF65-F5344CB8AC3E}">
        <p14:creationId xmlns:p14="http://schemas.microsoft.com/office/powerpoint/2010/main" val="54799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/>
              <a:t>建立同步教學活動</a:t>
            </a:r>
            <a:endParaRPr lang="zh-TW" altLang="en-US" sz="54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2876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eo">
      <a:majorFont>
        <a:latin typeface="Verdana"/>
        <a:ea typeface="微軟正黑體"/>
        <a:cs typeface=""/>
      </a:majorFont>
      <a:minorFont>
        <a:latin typeface="Verdana"/>
        <a:ea typeface="微軟正黑體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999</TotalTime>
  <Words>965</Words>
  <Application>Microsoft Office PowerPoint</Application>
  <PresentationFormat>如螢幕大小 (4:3)</PresentationFormat>
  <Paragraphs>194</Paragraphs>
  <Slides>52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60" baseType="lpstr">
      <vt:lpstr>思源黑體 TWHK Light</vt:lpstr>
      <vt:lpstr>微軟正黑體</vt:lpstr>
      <vt:lpstr>新細明體</vt:lpstr>
      <vt:lpstr>Arial</vt:lpstr>
      <vt:lpstr>Calibri</vt:lpstr>
      <vt:lpstr>Tahoma</vt:lpstr>
      <vt:lpstr>Verdana</vt:lpstr>
      <vt:lpstr>Office 佈景主題</vt:lpstr>
      <vt:lpstr>Moodle JoinNet 雲端同步教室 教育訓練課程</vt:lpstr>
      <vt:lpstr>課程大綱</vt:lpstr>
      <vt:lpstr>教學平臺登入與課程操作</vt:lpstr>
      <vt:lpstr>瀏覽 Moodle 頁面</vt:lpstr>
      <vt:lpstr>以老師身分登入 Moodle</vt:lpstr>
      <vt:lpstr>選擇可用的課程</vt:lpstr>
      <vt:lpstr>點選啟動編輯模式</vt:lpstr>
      <vt:lpstr>點選新增活動或資源</vt:lpstr>
      <vt:lpstr>建立同步教學活動</vt:lpstr>
      <vt:lpstr>選擇 JoinNet 雲端教室</vt:lpstr>
      <vt:lpstr>填寫 JoinNet 雲端教室資訊</vt:lpstr>
      <vt:lpstr>點選參加課程</vt:lpstr>
      <vt:lpstr>即可以老師身分進入 JoinNet</vt:lpstr>
      <vt:lpstr>管理教學錄影檔</vt:lpstr>
      <vt:lpstr>JoinNet 結束後點選原先建立的雲端教室名稱</vt:lpstr>
      <vt:lpstr>點選播放或下載就能播放或下載錄影檔</vt:lpstr>
      <vt:lpstr>JoinNet 版面介紹與發言權功能</vt:lpstr>
      <vt:lpstr>JoinNet 版面分區介紹</vt:lpstr>
      <vt:lpstr>音量控制區介紹</vt:lpstr>
      <vt:lpstr>PowerPoint 簡報</vt:lpstr>
      <vt:lpstr>文字交談區介紹</vt:lpstr>
      <vt:lpstr>JoinNet 影像區</vt:lpstr>
      <vt:lpstr>PowerPoint 簡報</vt:lpstr>
      <vt:lpstr>教室管理</vt:lpstr>
      <vt:lpstr>主持權／發言者／聽眾</vt:lpstr>
      <vt:lpstr>PowerPoint 簡報</vt:lpstr>
      <vt:lpstr>主持人－管理學生權限</vt:lpstr>
      <vt:lpstr>練習一：主持權與發言權</vt:lpstr>
      <vt:lpstr>白板－JoinNet Printer (列印教材)</vt:lpstr>
      <vt:lpstr>PowerPoint 簡報</vt:lpstr>
      <vt:lpstr>PowerPoint 簡報</vt:lpstr>
      <vt:lpstr>注意！</vt:lpstr>
      <vt:lpstr>JoinNet 白板常用繪圖工具</vt:lpstr>
      <vt:lpstr>練習二：JoinNet 印表機</vt:lpstr>
      <vt:lpstr>私人筆記，每個人都有的個人白板</vt:lpstr>
      <vt:lpstr>練習三：私人筆記</vt:lpstr>
      <vt:lpstr>共同瀏覽網頁、桌面共享、即時現場統計功能</vt:lpstr>
      <vt:lpstr>共同瀏覽網頁－由主持人輸入完整網址／”網頁擷取”至白板</vt:lpstr>
      <vt:lpstr>練習四：共同瀏覽網頁</vt:lpstr>
      <vt:lpstr>桌面共享－擁有主持權的人，可以共享電腦操作給所有人看</vt:lpstr>
      <vt:lpstr>“共享”的按鈕記得要點選</vt:lpstr>
      <vt:lpstr>遠端操控－進入對方電腦，協助操控</vt:lpstr>
      <vt:lpstr>練習五：桌面共享與遠距離操控</vt:lpstr>
      <vt:lpstr>PowerPoint 簡報</vt:lpstr>
      <vt:lpstr>練習六：彩色照相</vt:lpstr>
      <vt:lpstr>設定 My Picture</vt:lpstr>
      <vt:lpstr>練習七：設定我的照片</vt:lpstr>
      <vt:lpstr>直接開啟選”列印”／”內容”</vt:lpstr>
      <vt:lpstr>選”紙張／品質”的“進階”</vt:lpstr>
      <vt:lpstr>75dpi →ppt；100dpi →pdf,word</vt:lpstr>
      <vt:lpstr>PowerPoint 簡報</vt:lpstr>
      <vt:lpstr>敬請指教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JoinNet</dc:title>
  <dc:creator>林俊志</dc:creator>
  <cp:lastModifiedBy>User</cp:lastModifiedBy>
  <cp:revision>37</cp:revision>
  <dcterms:created xsi:type="dcterms:W3CDTF">2014-03-04T02:50:10Z</dcterms:created>
  <dcterms:modified xsi:type="dcterms:W3CDTF">2019-05-02T08:40:31Z</dcterms:modified>
</cp:coreProperties>
</file>